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9" r:id="rId3"/>
    <p:sldId id="259" r:id="rId4"/>
    <p:sldId id="257" r:id="rId5"/>
    <p:sldId id="258" r:id="rId6"/>
    <p:sldId id="269" r:id="rId7"/>
    <p:sldId id="273" r:id="rId8"/>
    <p:sldId id="267" r:id="rId9"/>
    <p:sldId id="260" r:id="rId10"/>
    <p:sldId id="261" r:id="rId11"/>
    <p:sldId id="262" r:id="rId12"/>
    <p:sldId id="271" r:id="rId13"/>
    <p:sldId id="276" r:id="rId14"/>
    <p:sldId id="268" r:id="rId15"/>
    <p:sldId id="272" r:id="rId16"/>
    <p:sldId id="277" r:id="rId17"/>
    <p:sldId id="278" r:id="rId18"/>
    <p:sldId id="270" r:id="rId19"/>
    <p:sldId id="26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1A61A-D09F-2248-BB9A-D316A7AB94E9}" type="datetimeFigureOut">
              <a:rPr lang="en-US" smtClean="0"/>
              <a:t>3/21/11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6BC34-B67F-0545-817E-F979BD0A6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009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1FD49-0CAE-004D-A551-C415C73AFEC8}" type="datetimeFigureOut">
              <a:rPr lang="en-US" smtClean="0"/>
              <a:t>3/21/11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56F46-FA84-A148-8C90-C99BDBD7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8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E8BF-E91A-364D-B262-FC5AC997AC65}" type="datetime1">
              <a:rPr lang="en-US" smtClean="0"/>
              <a:t>3/21/11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8063-0488-6344-A673-1245620452F3}" type="datetime1">
              <a:rPr lang="en-US" smtClean="0"/>
              <a:t>3/21/11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2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E3F76-A7A2-5647-89C8-C35BCA44FE5D}" type="datetime1">
              <a:rPr lang="en-US" smtClean="0"/>
              <a:t>3/21/11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4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3F30-1CA6-2143-9CDA-EBB2F7E3F5BE}" type="datetime1">
              <a:rPr lang="en-US" smtClean="0"/>
              <a:t>3/21/11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8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FE9C8-93CE-5F41-B934-7F6602232DD2}" type="datetime1">
              <a:rPr lang="en-US" smtClean="0"/>
              <a:t>3/21/11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7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E9C-B571-3048-A90C-683F67CBA69A}" type="datetime1">
              <a:rPr lang="en-US" smtClean="0"/>
              <a:t>3/21/11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6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6F94-A818-D04B-BA60-41421C81173D}" type="datetime1">
              <a:rPr lang="en-US" smtClean="0"/>
              <a:t>3/21/11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0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6315-2392-6444-A7A0-1D796E79EE5F}" type="datetime1">
              <a:rPr lang="en-US" smtClean="0"/>
              <a:t>3/21/11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6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ADDE-3609-3F43-92BC-92A5A52101D3}" type="datetime1">
              <a:rPr lang="en-US" smtClean="0"/>
              <a:t>3/21/11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1319-293A-BC4B-B5ED-745FD1CBBA9E}" type="datetime1">
              <a:rPr lang="en-US" smtClean="0"/>
              <a:t>3/21/11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9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A550-C4C4-FC4E-B3FB-FF8C5CC19DCD}" type="datetime1">
              <a:rPr lang="en-US" smtClean="0"/>
              <a:t>3/21/11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Annual GRWG+GDWG Meeting at Daejeon, South Korea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6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B91AB-5B3B-8448-9930-8402B7E8338A}" type="datetime1">
              <a:rPr lang="en-US" smtClean="0"/>
              <a:t>3/21/11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Annual GRWG+GDWG Meeting at </a:t>
            </a:r>
            <a:r>
              <a:rPr lang="en-US" dirty="0" err="1" smtClean="0"/>
              <a:t>Daejeon</a:t>
            </a:r>
            <a:r>
              <a:rPr lang="en-US" dirty="0" smtClean="0"/>
              <a:t>, South Korea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3DCB3-3CAF-B24C-A55B-511EB33C7BA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200px-NOAA_logo.svg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433" cy="10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6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image" Target="../media/image13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ar.nesdis.noaa.gov/smcd/spb/fwu/homepage/GOES_Imager_Vis_OpCal.ph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588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Potential of Sun-Glint Observations from 3.9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2"/>
                </a:solidFill>
              </a:rPr>
              <a:t>m to Calibrate 0.65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2"/>
                </a:solidFill>
              </a:rPr>
              <a:t>m reflectance observations.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Andrew Heidinger, </a:t>
            </a:r>
            <a:r>
              <a:rPr lang="en-US" dirty="0" err="1" smtClean="0"/>
              <a:t>Xiangqian</a:t>
            </a:r>
            <a:r>
              <a:rPr lang="en-US" dirty="0" smtClean="0"/>
              <a:t> (Fred) Wu</a:t>
            </a:r>
          </a:p>
          <a:p>
            <a:r>
              <a:rPr lang="en-US" dirty="0" smtClean="0"/>
              <a:t>NOAA/NESDIS Center for Satellite Applications and </a:t>
            </a: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6217850"/>
            <a:ext cx="641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4F81BD"/>
                </a:solidFill>
              </a:rPr>
              <a:t>Annual GRWG+GDWG Meeting at </a:t>
            </a:r>
            <a:r>
              <a:rPr lang="en-US" i="1" dirty="0" err="1">
                <a:solidFill>
                  <a:srgbClr val="4F81BD"/>
                </a:solidFill>
              </a:rPr>
              <a:t>Daejeon</a:t>
            </a:r>
            <a:r>
              <a:rPr lang="en-US" i="1" dirty="0">
                <a:solidFill>
                  <a:srgbClr val="4F81BD"/>
                </a:solidFill>
              </a:rPr>
              <a:t>, South </a:t>
            </a:r>
            <a:r>
              <a:rPr lang="en-US" i="1" dirty="0" smtClean="0">
                <a:solidFill>
                  <a:srgbClr val="4F81BD"/>
                </a:solidFill>
              </a:rPr>
              <a:t>Korea, 2011</a:t>
            </a:r>
            <a:endParaRPr lang="en-US" i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5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Accuracy of 3.9</a:t>
            </a:r>
            <a:r>
              <a:rPr lang="en-US" dirty="0" smtClean="0">
                <a:solidFill>
                  <a:srgbClr val="4F81BD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4F81BD"/>
                </a:solidFill>
              </a:rPr>
              <a:t>m Observations</a:t>
            </a:r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4" name="Content Placeholder 3" descr="Screen shot 2011-03-19 at 5.40.5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407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5600" y="6248400"/>
            <a:ext cx="798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GOES-13 Science Test – BAMS (2010)– Authors Don </a:t>
            </a:r>
            <a:r>
              <a:rPr lang="en-US" i="1" dirty="0" err="1" smtClean="0"/>
              <a:t>Hillger</a:t>
            </a:r>
            <a:r>
              <a:rPr lang="en-US" i="1" dirty="0" smtClean="0"/>
              <a:t> and Tim </a:t>
            </a:r>
            <a:r>
              <a:rPr lang="en-US" i="1" dirty="0" err="1" smtClean="0"/>
              <a:t>Schmit</a:t>
            </a:r>
            <a:r>
              <a:rPr lang="en-US" i="1" dirty="0" smtClean="0"/>
              <a:t> (NOAA).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9616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813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4F81BD"/>
                </a:solidFill>
              </a:rPr>
              <a:t>Error in 3.9 </a:t>
            </a:r>
            <a:r>
              <a:rPr lang="en-US" sz="3200" dirty="0" smtClean="0">
                <a:solidFill>
                  <a:srgbClr val="4F81BD"/>
                </a:solidFill>
                <a:latin typeface="Symbol" charset="2"/>
                <a:cs typeface="Symbol" charset="2"/>
              </a:rPr>
              <a:t>m</a:t>
            </a:r>
            <a:r>
              <a:rPr lang="en-US" sz="3200" dirty="0" smtClean="0">
                <a:solidFill>
                  <a:srgbClr val="4F81BD"/>
                </a:solidFill>
              </a:rPr>
              <a:t>m Reflectance as a function of Radiometric Accuracy @300K </a:t>
            </a:r>
            <a:endParaRPr lang="en-US" sz="3200" dirty="0">
              <a:solidFill>
                <a:srgbClr val="4F81BD"/>
              </a:solidFill>
            </a:endParaRPr>
          </a:p>
        </p:txBody>
      </p:sp>
      <p:pic>
        <p:nvPicPr>
          <p:cNvPr id="6" name="Content Placeholder 5" descr="ref_error_39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9" r="-5501"/>
          <a:stretch/>
        </p:blipFill>
        <p:spPr>
          <a:xfrm>
            <a:off x="579804" y="1417639"/>
            <a:ext cx="8106996" cy="3386404"/>
          </a:xfrm>
        </p:spPr>
      </p:pic>
      <p:sp>
        <p:nvSpPr>
          <p:cNvPr id="3" name="TextBox 2"/>
          <p:cNvSpPr txBox="1"/>
          <p:nvPr/>
        </p:nvSpPr>
        <p:spPr>
          <a:xfrm flipH="1">
            <a:off x="321312" y="4804043"/>
            <a:ext cx="8365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3.9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reflectance uncertainty is a function of both the 3.9 and the 11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calibration error. </a:t>
            </a:r>
          </a:p>
          <a:p>
            <a:endParaRPr lang="en-US" sz="2000" dirty="0" smtClean="0"/>
          </a:p>
          <a:p>
            <a:r>
              <a:rPr lang="en-US" sz="2000" dirty="0" smtClean="0"/>
              <a:t>If we add the 0.2 K and  -0.1 K Mean Biases for GOES-13 3.9 and 11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channels from the </a:t>
            </a:r>
            <a:r>
              <a:rPr lang="en-US" sz="2000" dirty="0" err="1" smtClean="0"/>
              <a:t>Hiller&amp;Schmit</a:t>
            </a:r>
            <a:r>
              <a:rPr lang="en-US" sz="2000" dirty="0" smtClean="0"/>
              <a:t> BAMS paper, this  translates to an error of &lt;4 % in the 3.9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reflectance.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595633" y="3580083"/>
            <a:ext cx="0" cy="764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759567" y="3580082"/>
            <a:ext cx="143825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5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602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Identification of Sun Glint in GOES-11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2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Observations of 0.65</a:t>
            </a:r>
            <a:r>
              <a:rPr lang="en-US" sz="3600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sz="3600" dirty="0" smtClean="0">
                <a:solidFill>
                  <a:srgbClr val="1F497D"/>
                </a:solidFill>
              </a:rPr>
              <a:t>m and 3.9 </a:t>
            </a:r>
            <a:r>
              <a:rPr lang="en-US" sz="3600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sz="3600" dirty="0" smtClean="0">
                <a:solidFill>
                  <a:srgbClr val="1F497D"/>
                </a:solidFill>
              </a:rPr>
              <a:t>m Reflectance from GOES-11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nim06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343400" cy="4343400"/>
          </a:xfrm>
          <a:prstGeom prst="rect">
            <a:avLst/>
          </a:prstGeom>
        </p:spPr>
      </p:pic>
      <p:pic>
        <p:nvPicPr>
          <p:cNvPr id="9" name="Picture 8" descr="anim3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17638"/>
            <a:ext cx="4343400" cy="434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924034"/>
            <a:ext cx="902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cloudy reflectance is not correlated – ice clouds are dark in 3.9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m, water clouds are bright.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Glint appears as relatively brightness regions in both spectral regions.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4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910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Identification of Sun Glint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389" y="1089165"/>
            <a:ext cx="7959927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employed a compositing strategy over all images in the selected region for each period (March and September)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 3.9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Reflectance &gt; 3.9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Reflectance of the Composite Imager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3.9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brightness temperature &lt; 320 K (Avoid Saturation)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11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brightness temperature &gt; 280 K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Bayesian cloud probability &lt; 0.5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Glint angle &lt; 40</a:t>
            </a:r>
            <a:r>
              <a:rPr lang="en-US" sz="2400" baseline="30000" dirty="0" smtClean="0"/>
              <a:t>o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Sensor Zenith &lt; 30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(MODIS Only</a:t>
            </a:r>
            <a:r>
              <a:rPr lang="en-US" sz="2400" dirty="0" smtClean="0"/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0378" y="3817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Example of Image Compositing for GOES-11 September 2008.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Picture 5" descr="anim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5246"/>
            <a:ext cx="4221104" cy="4221104"/>
          </a:xfrm>
          <a:prstGeom prst="rect">
            <a:avLst/>
          </a:prstGeom>
        </p:spPr>
      </p:pic>
      <p:pic>
        <p:nvPicPr>
          <p:cNvPr id="7" name="Picture 6" descr="ch20_reflectanc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6" y="2135246"/>
            <a:ext cx="4221104" cy="422110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344411" y="2986951"/>
            <a:ext cx="448935" cy="19430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3800" y="1673581"/>
            <a:ext cx="148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Raw Data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54700" y="1703224"/>
            <a:ext cx="2246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Final Composite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9719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1F497D"/>
                </a:solidFill>
              </a:rPr>
              <a:t>Correlation of 0.65 </a:t>
            </a:r>
            <a:r>
              <a:rPr lang="en-US" sz="2800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rgbClr val="1F497D"/>
                </a:solidFill>
              </a:rPr>
              <a:t>m Counts and 3.9 </a:t>
            </a:r>
            <a:r>
              <a:rPr lang="en-US" sz="2800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rgbClr val="1F497D"/>
                </a:solidFill>
              </a:rPr>
              <a:t>m Reflectance for GOES-11 Image Composites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ch1_ch20_corre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49400"/>
            <a:ext cx="762000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400300"/>
            <a:ext cx="1869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2007</a:t>
            </a:r>
          </a:p>
          <a:p>
            <a:r>
              <a:rPr lang="en-US" dirty="0" smtClean="0"/>
              <a:t>Correlation = 0.99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602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Estimation of Reference Relationship of 0.65 and 3.9 </a:t>
            </a:r>
            <a:r>
              <a:rPr lang="en-US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1F497D"/>
                </a:solidFill>
              </a:rPr>
              <a:t>m Reflectance from AQUA/MODIS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4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408" y="33508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1F497D"/>
                </a:solidFill>
              </a:rPr>
              <a:t>Estimation of the Relationship Between 0.65 and 3.9 </a:t>
            </a:r>
            <a:r>
              <a:rPr lang="en-US" sz="3200" dirty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sz="3200" dirty="0">
                <a:solidFill>
                  <a:srgbClr val="1F497D"/>
                </a:solidFill>
              </a:rPr>
              <a:t>m Reflectances in Sun-Glint.</a:t>
            </a:r>
          </a:p>
        </p:txBody>
      </p:sp>
      <p:pic>
        <p:nvPicPr>
          <p:cNvPr id="3" name="Picture 2" descr="ch1_mod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555"/>
            <a:ext cx="3881695" cy="2545808"/>
          </a:xfrm>
          <a:prstGeom prst="rect">
            <a:avLst/>
          </a:prstGeom>
        </p:spPr>
      </p:pic>
      <p:pic>
        <p:nvPicPr>
          <p:cNvPr id="4" name="Picture 3" descr="ch20_mod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5056"/>
            <a:ext cx="3912261" cy="2386723"/>
          </a:xfrm>
          <a:prstGeom prst="rect">
            <a:avLst/>
          </a:prstGeom>
        </p:spPr>
      </p:pic>
      <p:pic>
        <p:nvPicPr>
          <p:cNvPr id="5" name="Picture 4" descr="ch1_ch20_mod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67" y="2132389"/>
            <a:ext cx="4630332" cy="3729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7108" y="1947723"/>
            <a:ext cx="216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0.65 </a:t>
            </a:r>
            <a:r>
              <a:rPr lang="en-US" i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i="1" dirty="0" smtClean="0">
                <a:solidFill>
                  <a:srgbClr val="FFFFFF"/>
                </a:solidFill>
              </a:rPr>
              <a:t>m Reflectance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538244"/>
            <a:ext cx="204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3.9 </a:t>
            </a:r>
            <a:r>
              <a:rPr lang="en-US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i="1" dirty="0" smtClean="0">
                <a:solidFill>
                  <a:schemeClr val="bg1"/>
                </a:solidFill>
              </a:rPr>
              <a:t>m Reflectance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491469" y="3852444"/>
            <a:ext cx="216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0.65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Reflectance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910667" y="5677236"/>
            <a:ext cx="204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3.9 </a:t>
            </a:r>
            <a:r>
              <a:rPr lang="en-US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i="1" dirty="0" smtClean="0">
                <a:solidFill>
                  <a:srgbClr val="000000"/>
                </a:solidFill>
              </a:rPr>
              <a:t>m Reflectance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284" y="6052312"/>
            <a:ext cx="381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assume MODIS is well calibrated.  ATSR is another source of this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6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470" y="714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</a:rPr>
              <a:t>Summary of Methodology to Compute Calibration Slope from Sun-Glint Obs.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4" name="Picture 3" descr="ch1_count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7" y="1597818"/>
            <a:ext cx="2491581" cy="2491581"/>
          </a:xfrm>
          <a:prstGeom prst="rect">
            <a:avLst/>
          </a:prstGeom>
        </p:spPr>
      </p:pic>
      <p:pic>
        <p:nvPicPr>
          <p:cNvPr id="5" name="Picture 4" descr="ch20_reflectanc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8" y="1577278"/>
            <a:ext cx="2512122" cy="25121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ch1_ch20_mod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0" y="5136220"/>
            <a:ext cx="2275118" cy="166786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238500" y="5396648"/>
            <a:ext cx="1270380" cy="7247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us 9"/>
          <p:cNvSpPr/>
          <p:nvPr/>
        </p:nvSpPr>
        <p:spPr>
          <a:xfrm>
            <a:off x="1422400" y="4089400"/>
            <a:ext cx="393700" cy="3937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alibration_slope_scat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21" y="4453731"/>
            <a:ext cx="3543300" cy="2362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978" y="1327706"/>
            <a:ext cx="639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GOES-11 Observations of 3.9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Reflectance and 0.65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Counts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0721" y="4489889"/>
            <a:ext cx="437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MODIS derived relationship between 3.9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</a:t>
            </a:r>
          </a:p>
          <a:p>
            <a:r>
              <a:rPr lang="en-US" i="1" dirty="0" smtClean="0"/>
              <a:t>Reflectance and 0.65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Reflectance</a:t>
            </a:r>
            <a:endParaRPr lang="en-US" i="1" dirty="0"/>
          </a:p>
        </p:txBody>
      </p:sp>
      <p:sp>
        <p:nvSpPr>
          <p:cNvPr id="14" name="Bent Arrow 13"/>
          <p:cNvSpPr/>
          <p:nvPr/>
        </p:nvSpPr>
        <p:spPr>
          <a:xfrm rot="5400000">
            <a:off x="5943600" y="2161478"/>
            <a:ext cx="1524000" cy="18034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1321" y="3945158"/>
            <a:ext cx="4082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Relationship between Estimated 0.65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</a:t>
            </a:r>
          </a:p>
          <a:p>
            <a:r>
              <a:rPr lang="en-US" i="1" dirty="0" smtClean="0"/>
              <a:t>Reflectance and 0.65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Counts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2100" y="1771134"/>
            <a:ext cx="204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3.9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 Reflectance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0688" y="17907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0.65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 Counts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680200" y="5854700"/>
            <a:ext cx="2831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950621" y="5588000"/>
            <a:ext cx="0" cy="266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85275" y="5613400"/>
            <a:ext cx="1244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  <a:r>
              <a:rPr lang="en-US" i="1" dirty="0" smtClean="0"/>
              <a:t>alibration </a:t>
            </a:r>
          </a:p>
          <a:p>
            <a:r>
              <a:rPr lang="en-US" i="1" dirty="0" smtClean="0"/>
              <a:t>slope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468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Hello from Madison, </a:t>
            </a:r>
            <a:br>
              <a:rPr lang="en-US" dirty="0" smtClean="0"/>
            </a:br>
            <a:r>
              <a:rPr lang="en-US" dirty="0" smtClean="0"/>
              <a:t>Wisconsin, USA!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Screen shot 2011-03-21 at 11.10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1663699"/>
            <a:ext cx="3860800" cy="4699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6700" y="5830332"/>
            <a:ext cx="100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Madison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03900" y="5334000"/>
            <a:ext cx="749300" cy="496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uilding_ab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742202"/>
            <a:ext cx="2932550" cy="4252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628" y="5653564"/>
            <a:ext cx="1046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y office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5800" y="5118100"/>
            <a:ext cx="1292231" cy="509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01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Comparison to NESDIS Operational Calibration Slopes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6" name="Content Placeholder 5" descr="glint_result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604" b="-561"/>
          <a:stretch/>
        </p:blipFill>
        <p:spPr>
          <a:xfrm>
            <a:off x="828923" y="1600201"/>
            <a:ext cx="7333496" cy="4033140"/>
          </a:xfrm>
        </p:spPr>
      </p:pic>
      <p:sp>
        <p:nvSpPr>
          <p:cNvPr id="7" name="TextBox 6"/>
          <p:cNvSpPr txBox="1"/>
          <p:nvPr/>
        </p:nvSpPr>
        <p:spPr>
          <a:xfrm>
            <a:off x="1114008" y="5643581"/>
            <a:ext cx="7048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Mean </a:t>
            </a:r>
            <a:r>
              <a:rPr lang="en-US" dirty="0" smtClean="0"/>
              <a:t>difference </a:t>
            </a:r>
            <a:r>
              <a:rPr lang="en-US" dirty="0" smtClean="0"/>
              <a:t>is roughly 5</a:t>
            </a:r>
            <a:r>
              <a:rPr lang="en-US" dirty="0" smtClean="0"/>
              <a:t>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This magnitude of difference is no larger than spread seen in various AVHRR 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calibrations.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Obvious seasonality in the results – atmospheric correction?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6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Conclusions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Sun Glint does appea</a:t>
            </a:r>
            <a:r>
              <a:rPr lang="en-US" sz="2400" dirty="0" smtClean="0"/>
              <a:t>r have a good potential to provide another source of calibration data to complement other methods.</a:t>
            </a:r>
          </a:p>
          <a:p>
            <a:endParaRPr lang="en-US" sz="2400" dirty="0" smtClean="0"/>
          </a:p>
          <a:p>
            <a:r>
              <a:rPr lang="en-US" sz="2400" dirty="0" smtClean="0"/>
              <a:t>This preliminary analysis generated calibration slopes that agreed to within 5% of NESDIS Operational calibration slopes.</a:t>
            </a:r>
          </a:p>
          <a:p>
            <a:endParaRPr lang="en-US" sz="2400" dirty="0"/>
          </a:p>
          <a:p>
            <a:r>
              <a:rPr lang="en-US" sz="2400" dirty="0" smtClean="0"/>
              <a:t>Future Work</a:t>
            </a:r>
          </a:p>
          <a:p>
            <a:pPr lvl="1"/>
            <a:r>
              <a:rPr lang="en-US" sz="2000" dirty="0" smtClean="0"/>
              <a:t>Explore direct modeling of glint as done in ATSR work to separate from MODIS dependency.</a:t>
            </a:r>
          </a:p>
          <a:p>
            <a:pPr lvl="1"/>
            <a:r>
              <a:rPr lang="en-US" sz="2000" dirty="0" smtClean="0"/>
              <a:t>PATMOS-x atmospheric correction is probably not accurate enough. Should explore use of NOAA CRTM for this purpose.</a:t>
            </a:r>
          </a:p>
          <a:p>
            <a:pPr lvl="1"/>
            <a:r>
              <a:rPr lang="en-US" sz="2000" dirty="0" smtClean="0"/>
              <a:t>Abandon compositing and pursue methods that work on all relevant images instantaneously.  Availability of glint observations every day is a big advantage of this technique.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4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84652"/>
            <a:ext cx="8140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Past Uses of Sun Glint for Calibration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804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KAUFMAN </a:t>
            </a:r>
            <a:r>
              <a:rPr lang="en-US" sz="2000" dirty="0"/>
              <a:t>Y. J.. and HOLBEN. B. N., 1993. Calibration of the AVHRR visible and near</a:t>
            </a:r>
            <a:r>
              <a:rPr lang="en-US" sz="2000" dirty="0" smtClean="0"/>
              <a:t>-</a:t>
            </a:r>
            <a:r>
              <a:rPr lang="en-US" sz="2000" dirty="0"/>
              <a:t>I</a:t>
            </a:r>
            <a:r>
              <a:rPr lang="en-US" sz="2000" dirty="0" smtClean="0"/>
              <a:t>R bands </a:t>
            </a:r>
            <a:r>
              <a:rPr lang="en-US" sz="2000" dirty="0"/>
              <a:t>by atmospheric scattering, </a:t>
            </a:r>
            <a:r>
              <a:rPr lang="en-US" sz="2000" b="1" dirty="0"/>
              <a:t>ocean glint </a:t>
            </a:r>
            <a:r>
              <a:rPr lang="en-US" sz="2000" dirty="0"/>
              <a:t>and desert reflection. </a:t>
            </a:r>
            <a:r>
              <a:rPr lang="en-US" sz="2000" i="1" dirty="0" smtClean="0"/>
              <a:t>International Journal of Remote Sensing, </a:t>
            </a:r>
            <a:r>
              <a:rPr lang="en-US" sz="2000" i="1" dirty="0"/>
              <a:t>14. </a:t>
            </a:r>
            <a:r>
              <a:rPr lang="en-US" sz="2000" dirty="0"/>
              <a:t>11-52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err="1"/>
              <a:t>Závody</a:t>
            </a:r>
            <a:r>
              <a:rPr lang="en-US" sz="2000" dirty="0"/>
              <a:t>, A. M., P. D. Watts, D. L. Smith, C. T. </a:t>
            </a:r>
            <a:r>
              <a:rPr lang="en-US" sz="2000" dirty="0" err="1"/>
              <a:t>Mutlow</a:t>
            </a:r>
            <a:r>
              <a:rPr lang="en-US" sz="2000" dirty="0"/>
              <a:t>, 1998: A Novel Method for Calibrating the ATSR-2 1.6-μm Channel Using Simultaneous Measurements Made in the 3.7-μm Channel in </a:t>
            </a:r>
            <a:r>
              <a:rPr lang="en-US" sz="2000" b="1" dirty="0"/>
              <a:t>Sun Glint</a:t>
            </a:r>
            <a:r>
              <a:rPr lang="en-US" sz="2000" dirty="0"/>
              <a:t>. </a:t>
            </a:r>
            <a:r>
              <a:rPr lang="en-US" sz="2000" i="1" dirty="0"/>
              <a:t>J. Atmos. Oceanic Technol.</a:t>
            </a:r>
            <a:r>
              <a:rPr lang="en-US" sz="2000" dirty="0"/>
              <a:t>, 15, 1243–1252.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i1520-0426-15-6-1243-f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84675"/>
            <a:ext cx="3816382" cy="2336800"/>
          </a:xfrm>
          <a:prstGeom prst="rect">
            <a:avLst/>
          </a:prstGeom>
        </p:spPr>
      </p:pic>
      <p:pic>
        <p:nvPicPr>
          <p:cNvPr id="6" name="Picture 5" descr="i1520-0426-15-6-1243-f0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58" y="4003675"/>
            <a:ext cx="2831042" cy="271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3300" y="4041775"/>
            <a:ext cx="287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1.6/3.9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reflectance ratio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476813" y="3636486"/>
            <a:ext cx="415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Predicted </a:t>
            </a:r>
            <a:r>
              <a:rPr lang="en-US" i="1" dirty="0" err="1" smtClean="0"/>
              <a:t>vs</a:t>
            </a:r>
            <a:r>
              <a:rPr lang="en-US" i="1" dirty="0" smtClean="0"/>
              <a:t> Observed 1.6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m reflectance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019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Motivation for Trying with 3.9 </a:t>
            </a:r>
            <a:r>
              <a:rPr lang="en-US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1F497D"/>
                </a:solidFill>
              </a:rPr>
              <a:t>m channel on Geostationary Imagers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94700" cy="47561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urrent geostationary imagers have channels located near 0.65 and 3.9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NOAA </a:t>
            </a:r>
            <a:r>
              <a:rPr lang="en-US" dirty="0" smtClean="0"/>
              <a:t>especially has </a:t>
            </a:r>
            <a:r>
              <a:rPr lang="en-US" dirty="0" smtClean="0"/>
              <a:t>flown Geo imagers with these channels since 1980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While 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channels have no on-board calibration, 3.9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channels do have on-board calibration accurate enough for SST retrievals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Solar glint represents a common </a:t>
            </a:r>
            <a:r>
              <a:rPr lang="en-US" dirty="0" smtClean="0"/>
              <a:t>phenomenon </a:t>
            </a:r>
            <a:r>
              <a:rPr lang="en-US" dirty="0" smtClean="0"/>
              <a:t>that is </a:t>
            </a:r>
            <a:r>
              <a:rPr lang="en-US" dirty="0" err="1" smtClean="0"/>
              <a:t>radiometrically</a:t>
            </a:r>
            <a:r>
              <a:rPr lang="en-US" dirty="0" smtClean="0"/>
              <a:t> stable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For these reasons, a study into the efficacy of this method to complement the other methods is warranted.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7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1" y="1222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Sun Glint in Current Geo Domains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Picture 4" descr="GEOnominalloc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6" y="1417638"/>
            <a:ext cx="8576553" cy="4109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58" y="5848441"/>
            <a:ext cx="832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of the 6 geo imagers  in above figure see glint at nadir.  COMS also sees glint at nadir.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5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Data Used </a:t>
            </a:r>
            <a:r>
              <a:rPr lang="en-US" dirty="0" smtClean="0">
                <a:solidFill>
                  <a:srgbClr val="1F497D"/>
                </a:solidFill>
              </a:rPr>
              <a:t>in this Study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15248"/>
          </a:xfrm>
        </p:spPr>
        <p:txBody>
          <a:bodyPr>
            <a:noAutofit/>
          </a:bodyPr>
          <a:lstStyle/>
          <a:p>
            <a:r>
              <a:rPr lang="en-US" sz="1600" dirty="0" smtClean="0"/>
              <a:t>GOES-11 Imager data from 2006-</a:t>
            </a:r>
            <a:r>
              <a:rPr lang="en-US" sz="1600" dirty="0" smtClean="0"/>
              <a:t>2010</a:t>
            </a:r>
          </a:p>
          <a:p>
            <a:endParaRPr lang="en-US" sz="1600" dirty="0" smtClean="0"/>
          </a:p>
          <a:p>
            <a:r>
              <a:rPr lang="en-US" sz="1600" dirty="0" smtClean="0"/>
              <a:t>Processed through the PATMOS-x system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PATMOS-x is </a:t>
            </a:r>
            <a:r>
              <a:rPr lang="en-US" sz="1600" dirty="0" smtClean="0"/>
              <a:t>a cloud </a:t>
            </a:r>
            <a:r>
              <a:rPr lang="en-US" sz="1600" dirty="0" smtClean="0"/>
              <a:t>climatology system that can process AVHRR, GOES and MODIS data. 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Results are compared to </a:t>
            </a:r>
            <a:r>
              <a:rPr lang="en-US" sz="1600" dirty="0" smtClean="0"/>
              <a:t>NESDIS Operational GOES</a:t>
            </a:r>
            <a:r>
              <a:rPr lang="en-US" sz="1600" dirty="0" smtClean="0"/>
              <a:t>-11 </a:t>
            </a:r>
            <a:r>
              <a:rPr lang="en-US" sz="1600" dirty="0"/>
              <a:t>calibration from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://www.star.nesdis.noaa.gov/smcd/spb/fwu/homepage/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GOES_Imager_Vis_OpCal.php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smtClean="0"/>
              <a:t>Only data from solstice periods (March and September) are used.  This </a:t>
            </a:r>
            <a:r>
              <a:rPr lang="en-US" sz="1600" dirty="0" smtClean="0"/>
              <a:t>is where </a:t>
            </a:r>
            <a:r>
              <a:rPr lang="en-US" sz="1600" dirty="0" smtClean="0"/>
              <a:t>glint is near the </a:t>
            </a:r>
            <a:r>
              <a:rPr lang="en-US" sz="1600" dirty="0" smtClean="0"/>
              <a:t>equator.</a:t>
            </a:r>
          </a:p>
          <a:p>
            <a:endParaRPr lang="en-US" sz="1600" dirty="0" smtClean="0"/>
          </a:p>
          <a:p>
            <a:r>
              <a:rPr lang="en-US" sz="1600" dirty="0" smtClean="0"/>
              <a:t>Only data from 21:00 UTC are used. This is where glint is near the sub-satellite point of GOES-11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These constraints were applied for convenience – it is not obvious that glint needs to be at nadir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NCEP Reanalysis and OISST v2 used for ancillary data in PATMOS-x.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Assumptions of this Method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Sun-glint is a </a:t>
            </a:r>
            <a:r>
              <a:rPr lang="en-US" dirty="0" err="1" smtClean="0"/>
              <a:t>radiometrically</a:t>
            </a:r>
            <a:r>
              <a:rPr lang="en-US" dirty="0" smtClean="0"/>
              <a:t> stable target.</a:t>
            </a:r>
          </a:p>
          <a:p>
            <a:endParaRPr lang="en-US" dirty="0" smtClean="0"/>
          </a:p>
          <a:p>
            <a:r>
              <a:rPr lang="en-US" dirty="0" smtClean="0"/>
              <a:t>The relationship between the 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and 3.9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reflectance is constant and predictable.</a:t>
            </a:r>
          </a:p>
          <a:p>
            <a:endParaRPr lang="en-US" dirty="0" smtClean="0"/>
          </a:p>
          <a:p>
            <a:r>
              <a:rPr lang="en-US" dirty="0" smtClean="0"/>
              <a:t>MODIS provides the needed reference.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Atmospheric Correction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We apply atmospheric correction to the 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counts, 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reflectance and 3.9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reflectance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3.9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atmospheric correction derived from fast IR model used in PATMOS-x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atmospheric correction derived based on TPW, Ozone and Rayleigh Scattering.  Regressions generated from MODTRAN4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counts correctly by </a:t>
            </a:r>
            <a:r>
              <a:rPr lang="en-US" dirty="0" smtClean="0"/>
              <a:t>multiplying </a:t>
            </a:r>
            <a:r>
              <a:rPr lang="en-US" dirty="0" smtClean="0"/>
              <a:t>by </a:t>
            </a:r>
            <a:r>
              <a:rPr lang="en-US" dirty="0" smtClean="0"/>
              <a:t>ratio </a:t>
            </a:r>
            <a:r>
              <a:rPr lang="en-US" dirty="0" smtClean="0"/>
              <a:t>of TOA and atmospherically corrected 0.65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</a:t>
            </a:r>
            <a:r>
              <a:rPr lang="en-US" dirty="0" smtClean="0"/>
              <a:t>reflectance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7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Computation of 3.9 </a:t>
            </a:r>
            <a:r>
              <a:rPr lang="en-US" dirty="0" smtClean="0">
                <a:solidFill>
                  <a:srgbClr val="4F81BD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4F81BD"/>
                </a:solidFill>
              </a:rPr>
              <a:t>m Reflectance</a:t>
            </a:r>
            <a:endParaRPr lang="en-US" dirty="0">
              <a:solidFill>
                <a:srgbClr val="4F81BD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602405"/>
              </p:ext>
            </p:extLst>
          </p:nvPr>
        </p:nvGraphicFramePr>
        <p:xfrm>
          <a:off x="2095962" y="1305067"/>
          <a:ext cx="4467908" cy="1406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3" imgW="1371600" imgH="431800" progId="Equation.3">
                  <p:embed/>
                </p:oleObj>
              </mc:Choice>
              <mc:Fallback>
                <p:oleObj name="Equation" r:id="rId3" imgW="1371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5962" y="1305067"/>
                        <a:ext cx="4467908" cy="1406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0112" y="3032921"/>
            <a:ext cx="8537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I</a:t>
            </a:r>
            <a:r>
              <a:rPr lang="en-US" sz="2400" baseline="-25000" dirty="0" err="1" smtClean="0"/>
              <a:t>obs</a:t>
            </a:r>
            <a:r>
              <a:rPr lang="en-US" sz="2400" dirty="0" smtClean="0"/>
              <a:t> = 3.9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observed radiance atmospherically corrected.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I</a:t>
            </a:r>
            <a:r>
              <a:rPr lang="en-US" sz="2400" baseline="-25000" dirty="0" err="1" smtClean="0"/>
              <a:t>emission</a:t>
            </a:r>
            <a:r>
              <a:rPr lang="en-US" sz="2400" dirty="0" smtClean="0"/>
              <a:t> = 3.9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estimated radiance due to emission only using atmospherically corrected 11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brightness temperature inserted into 3.9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Planck Equation.</a:t>
            </a:r>
          </a:p>
          <a:p>
            <a:endParaRPr lang="en-US" sz="2400" dirty="0" smtClean="0"/>
          </a:p>
          <a:p>
            <a:r>
              <a:rPr lang="en-US" sz="2400" dirty="0" err="1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/>
              <a:t>o</a:t>
            </a:r>
            <a:r>
              <a:rPr lang="en-US" sz="2400" dirty="0" smtClean="0"/>
              <a:t>  = solar zenith angle cosine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F</a:t>
            </a:r>
            <a:r>
              <a:rPr lang="en-US" sz="2400" baseline="-25000" dirty="0" err="1" smtClean="0"/>
              <a:t>o</a:t>
            </a:r>
            <a:r>
              <a:rPr lang="en-US" sz="2400" dirty="0" smtClean="0"/>
              <a:t> = in-band solar energy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3DCB3-3CAF-B24C-A55B-511EB33C7B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47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1136</Words>
  <Application>Microsoft Macintosh PowerPoint</Application>
  <PresentationFormat>On-screen Show (4:3)</PresentationFormat>
  <Paragraphs>146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Equation</vt:lpstr>
      <vt:lpstr>Potential of Sun-Glint Observations from 3.9 mm to Calibrate 0.65 mm reflectance observations.</vt:lpstr>
      <vt:lpstr>Hello from Madison,  Wisconsin, USA!</vt:lpstr>
      <vt:lpstr>Past Uses of Sun Glint for Calibration</vt:lpstr>
      <vt:lpstr>Motivation for Trying with 3.9 mm channel on Geostationary Imagers</vt:lpstr>
      <vt:lpstr>Sun Glint in Current Geo Domains</vt:lpstr>
      <vt:lpstr>Data Used in this Study</vt:lpstr>
      <vt:lpstr>Assumptions of this Method</vt:lpstr>
      <vt:lpstr>Atmospheric Correction</vt:lpstr>
      <vt:lpstr>Computation of 3.9 mm Reflectance</vt:lpstr>
      <vt:lpstr>Accuracy of 3.9mm Observations</vt:lpstr>
      <vt:lpstr>Error in 3.9 mm Reflectance as a function of Radiometric Accuracy @300K </vt:lpstr>
      <vt:lpstr>Identification of Sun Glint in GOES-11</vt:lpstr>
      <vt:lpstr>Observations of 0.65mm and 3.9 mm Reflectance from GOES-11</vt:lpstr>
      <vt:lpstr>Identification of Sun Glint</vt:lpstr>
      <vt:lpstr>Example of Image Compositing for GOES-11 September 2008. </vt:lpstr>
      <vt:lpstr>Correlation of 0.65 mm Counts and 3.9 mm Reflectance for GOES-11 Image Composites</vt:lpstr>
      <vt:lpstr>Estimation of Reference Relationship of 0.65 and 3.9 mm Reflectance from AQUA/MODIS</vt:lpstr>
      <vt:lpstr>Estimation of the Relationship Between 0.65 and 3.9 mm Reflectances in Sun-Glint.</vt:lpstr>
      <vt:lpstr>Summary of Methodology to Compute Calibration Slope from Sun-Glint Obs.</vt:lpstr>
      <vt:lpstr>Comparison to NESDIS Operational Calibration Slopes</vt:lpstr>
      <vt:lpstr>Conclusions</vt:lpstr>
    </vt:vector>
  </TitlesOfParts>
  <Manager/>
  <Company>UW SSEC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of Sun-Glint Observations from 3.9 mm to Calibrate 0.65 mm reflectance observations.</dc:title>
  <dc:subject/>
  <dc:creator>Andrew Heidinger</dc:creator>
  <cp:keywords/>
  <dc:description/>
  <cp:lastModifiedBy>Andrew Heidinger</cp:lastModifiedBy>
  <cp:revision>47</cp:revision>
  <dcterms:created xsi:type="dcterms:W3CDTF">2011-03-19T13:37:17Z</dcterms:created>
  <dcterms:modified xsi:type="dcterms:W3CDTF">2011-03-21T16:20:35Z</dcterms:modified>
  <cp:category/>
</cp:coreProperties>
</file>