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5" r:id="rId2"/>
    <p:sldMasterId id="2147483708" r:id="rId3"/>
    <p:sldMasterId id="2147483720" r:id="rId4"/>
  </p:sldMasterIdLst>
  <p:notesMasterIdLst>
    <p:notesMasterId r:id="rId29"/>
  </p:notesMasterIdLst>
  <p:sldIdLst>
    <p:sldId id="267" r:id="rId5"/>
    <p:sldId id="266" r:id="rId6"/>
    <p:sldId id="265" r:id="rId7"/>
    <p:sldId id="269" r:id="rId8"/>
    <p:sldId id="285" r:id="rId9"/>
    <p:sldId id="274" r:id="rId10"/>
    <p:sldId id="273" r:id="rId11"/>
    <p:sldId id="271" r:id="rId12"/>
    <p:sldId id="286" r:id="rId13"/>
    <p:sldId id="276" r:id="rId14"/>
    <p:sldId id="277" r:id="rId15"/>
    <p:sldId id="287" r:id="rId16"/>
    <p:sldId id="282" r:id="rId17"/>
    <p:sldId id="283" r:id="rId18"/>
    <p:sldId id="278" r:id="rId19"/>
    <p:sldId id="280" r:id="rId20"/>
    <p:sldId id="290" r:id="rId21"/>
    <p:sldId id="292" r:id="rId22"/>
    <p:sldId id="289" r:id="rId23"/>
    <p:sldId id="288" r:id="rId24"/>
    <p:sldId id="281" r:id="rId25"/>
    <p:sldId id="291" r:id="rId26"/>
    <p:sldId id="284" r:id="rId27"/>
    <p:sldId id="268" r:id="rId28"/>
  </p:sldIdLst>
  <p:sldSz cx="9144000" cy="6858000" type="screen4x3"/>
  <p:notesSz cx="6858000" cy="914400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3366FF"/>
    <a:srgbClr val="0066CC"/>
    <a:srgbClr val="00339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663" autoAdjust="0"/>
  </p:normalViewPr>
  <p:slideViewPr>
    <p:cSldViewPr>
      <p:cViewPr>
        <p:scale>
          <a:sx n="71" d="100"/>
          <a:sy n="71" d="100"/>
        </p:scale>
        <p:origin x="-109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D0FDEF9F-9BEE-40D1-8D0D-4FAF9E4CE310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50CEAF57-F1B3-45B0-A53B-6C7C36F82EE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84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6628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/>
            <a:fld id="{B610EBB3-6D77-44B8-B09C-1F19F048B635}" type="slidenum">
              <a:rPr lang="ko-KR" altLang="en-US" sz="1200"/>
              <a:pPr algn="r" eaLnBrk="1" hangingPunct="1"/>
              <a:t>1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2094D271-E3A4-47C8-8812-171A1CE3488D}" type="slidenum">
              <a:rPr lang="ko-KR" altLang="en-US" smtClean="0"/>
              <a:pPr eaLnBrk="1" hangingPunct="1"/>
              <a:t>11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AFFF9894-07D1-4F14-ACDC-4983C36DC26B}" type="slidenum">
              <a:rPr lang="ko-KR" altLang="en-US" smtClean="0"/>
              <a:pPr eaLnBrk="1" hangingPunct="1"/>
              <a:t>12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ED4D5D31-C72D-4C5E-8B3E-69FCB757A7B5}" type="slidenum">
              <a:rPr lang="ko-KR" altLang="en-US" smtClean="0"/>
              <a:pPr eaLnBrk="1" hangingPunct="1"/>
              <a:t>13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7DD10EF6-E017-4387-82F7-B51FE7A5B751}" type="slidenum">
              <a:rPr lang="ko-KR" altLang="en-US" smtClean="0"/>
              <a:pPr eaLnBrk="1" hangingPunct="1"/>
              <a:t>14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D7D681CA-A7FE-4D3D-AB82-DB3B9CA99D66}" type="slidenum">
              <a:rPr lang="ko-KR" altLang="en-US" smtClean="0"/>
              <a:pPr eaLnBrk="1" hangingPunct="1"/>
              <a:t>15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09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EFA088EF-4F88-46E7-B08E-EEF997C391DD}" type="slidenum">
              <a:rPr lang="ko-KR" altLang="en-US" smtClean="0"/>
              <a:pPr eaLnBrk="1" hangingPunct="1"/>
              <a:t>16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988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/>
            <a:fld id="{4A8F097E-33C9-448C-9470-EB12B6AA1FE7}" type="slidenum">
              <a:rPr lang="ko-KR" altLang="en-US" sz="1200"/>
              <a:pPr algn="r" eaLnBrk="1" hangingPunct="1"/>
              <a:t>24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765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BE12EA5B-32C5-4E87-A535-ACA700302DF5}" type="slidenum">
              <a:rPr lang="ko-KR" altLang="en-US" smtClean="0"/>
              <a:pPr eaLnBrk="1" hangingPunct="1"/>
              <a:t>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984BCCC2-AFB6-44C1-AC38-2C1C25B8232A}" type="slidenum">
              <a:rPr lang="ko-KR" altLang="en-US" smtClean="0"/>
              <a:pPr eaLnBrk="1" hangingPunct="1"/>
              <a:t>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97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E7063380-137B-4185-B50F-B983DBD577ED}" type="slidenum">
              <a:rPr lang="ko-KR" altLang="en-US" smtClean="0"/>
              <a:pPr eaLnBrk="1" hangingPunct="1"/>
              <a:t>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07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4FD575E7-FE7C-46AA-ABDF-83A388618666}" type="slidenum">
              <a:rPr lang="ko-KR" altLang="en-US" smtClean="0"/>
              <a:pPr eaLnBrk="1" hangingPunct="1"/>
              <a:t>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D57CE296-A071-4ED5-B351-56A773FAC96E}" type="slidenum">
              <a:rPr lang="ko-KR" altLang="en-US" smtClean="0"/>
              <a:pPr eaLnBrk="1" hangingPunct="1"/>
              <a:t>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F6209354-43E6-4A01-A33F-AAFA35BE863D}" type="slidenum">
              <a:rPr lang="ko-KR" altLang="en-US" smtClean="0"/>
              <a:pPr eaLnBrk="1" hangingPunct="1"/>
              <a:t>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37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1B308E5A-840A-400F-A07D-C68BB82B06B0}" type="slidenum">
              <a:rPr lang="ko-KR" altLang="en-US" smtClean="0"/>
              <a:pPr eaLnBrk="1" hangingPunct="1"/>
              <a:t>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21EBA68C-3214-42C1-BC03-F57BB115D2F4}" type="slidenum">
              <a:rPr lang="ko-KR" altLang="en-US" smtClean="0"/>
              <a:pPr eaLnBrk="1" hangingPunct="1"/>
              <a:t>10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07C2D-162D-4343-98FA-13EDBBEA9D4E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6B8C7-E422-4502-A102-068A6FCA5D2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625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B8437-9A3D-47BC-BE95-4647E809822A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58B82-339B-4F08-A699-DCFD95412BB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7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69A3E-23DF-41E3-922C-F6B90E10CAF7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815D7-6A2C-4F1D-9790-F24FD453E30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712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75F2D-9F5A-4C68-95E7-ABDDA72D40D8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A9AF6-55B4-4D56-B5E5-8398CFC7CBD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03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71AC-43B0-46F9-8844-26F73DE000CD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886E-29A3-4587-897F-257C570E4DF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790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2A901-F1EB-417B-AA6B-52937CA223AB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FA876-83F5-45FF-A19E-8BD25D8765B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724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93B7-96EC-48B8-9EA1-D7293B8ACDE7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FB05-F077-49B6-A7DA-4DBA3D14396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898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F59F-460D-42BA-91C9-1CA363F0991C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7A4B1-5D01-459B-B7D9-23F75F14E2D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09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1388-844E-47E3-8EBB-3CB02F63E13D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15BD9-1417-4C3B-A005-87773CD458B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325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07484-7D07-4F71-BE47-9D06A8674AFA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07C6-5D0A-44C5-91E1-1204D5BB22C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9082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1F6B-FC3E-402A-9F24-9B1E08816AB9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E244-F4C1-4B67-9755-913929B0870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82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6FA6-E480-423A-B8DF-2AD29B9D6E90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95A7-2D6C-442B-ACB9-87B277524F0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5735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EA6B1-0D93-4A26-9E7D-B1D37E6E2E50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63B0-7E73-42B4-82D7-EC63A3A8EE6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920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1C4E1-AE57-42F0-89D3-A26EC603C026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36DE-38A8-4056-9952-B6D256AE1A9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491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EC974-197A-4369-BD78-558C16315DAA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49437-E187-40DA-8ADF-CB78EA671FB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003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D504-1653-4063-9427-408009CA38C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69A8-872B-4CE8-A025-707CF73B332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3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40E86-2713-4E58-958D-72B4084B30A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2123-39EF-457F-9D83-291855E3AA5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17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55EE6-3310-467D-A7D4-04EC9F3F62A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C7345-B77E-4B1F-9F74-1145E30680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9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A3004-56D6-4EB4-9C31-5204BA955C4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8933-1744-45EE-86D5-00E6D7C6FD2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89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E448-E36A-40C5-A530-FFA1BA3A705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F9170-0478-4515-9FF2-B45EFC64BE4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02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8AAED-5B47-4E70-9CE6-27B2A824D49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F9C9C-D174-4B28-B061-E617597B4FC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66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FD83-A285-4D96-ACFF-B326E036F3E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F02A1-6C0F-4C73-988A-762E684C21D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1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E51F-74BD-437A-AB35-4105305E5ACD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3D469-9ECD-49D2-8B5F-E10123B5811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405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2F640-FB91-4B6D-86A7-5128C28F05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C331-4FE5-4544-A648-8C0E2889578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89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06D3-BC45-4813-B395-2AA1EA83B62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6476E-0EF4-4FE5-91BE-F7369722C1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13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93188-E933-43AD-8D4A-32874962CE3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A3131-3C3A-4FF7-8607-29AD8CE29B7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75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8968-72EE-4C5A-9B2B-220F1CF7BE9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6F66-FBB9-4142-89E8-87D1EEAAD5F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19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82FA5-5F7B-4EF1-B286-6559569043C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80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D8919-8798-49B9-9C0D-E5D51D24A52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10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6A7A5-D13E-4A3B-813B-59375AB305A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12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A562A-B927-4BBD-9818-574EB40030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74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E488A-C10D-48B4-99BC-48AD9A14B5F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117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01EB9-8A29-43B4-B5A1-631E272AB59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0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7742-A7E7-4CDA-AF18-AEA1DAE92049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74DE-F457-4BEA-A37A-3EE9307DCA9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272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440ED-9703-4786-A95A-3F63BD0FA7C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63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1C56F-AB92-4DCC-A0E4-BEB384D7F68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839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70EB5-7936-4545-9D77-513F1174649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4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E6F3A-53A8-42F5-A49F-81CF95A06E6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3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0F1CD-00E7-4740-8780-94C8F4AE308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8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1DA7-AD16-42C8-B38A-E1B44DFA597B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5C23A-93DF-4CA8-ACCE-6ACE138249A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667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7975-59E9-4A61-B611-088E9B20546F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2050-6B29-4112-AAC0-05884E1944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74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36144-BECD-4639-8186-BBF0C15040BD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E9E75-0A20-468D-9557-73246EAC1E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43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6D4F7-3351-4C95-BBF2-293751409FA2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64A5-4C98-49F9-8539-8B93097253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49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DE55-90B6-48A4-BBE1-2803E8FEC68D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31D50-5C81-416A-9742-1ED7E2EB9C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979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5F9B0B55-B4D8-49FF-8D5D-D24481EBE40F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69EBE954-696C-4A0C-A371-D6EC8B4DCD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FD3F519-5EDE-4A45-9FB5-6F6D7CEF392D}" type="datetimeFigureOut">
              <a:rPr lang="ko-KR" altLang="en-US"/>
              <a:pPr>
                <a:defRPr/>
              </a:pPr>
              <a:t>2011-03-23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FD45C3-4065-4262-B246-EF1E7586461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851EFE-D2EB-40EE-A270-EC09727F4B9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D055E9-AEA7-4B02-A42F-AB6F365A3EB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2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D669CC-2C58-49C3-86B7-77D77787B1CC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7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7.e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 flipH="1">
            <a:off x="416718" y="1683965"/>
            <a:ext cx="819388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2800" b="1" dirty="0" smtClean="0">
                <a:latin typeface="Arial" charset="0"/>
                <a:ea typeface="HY견고딕" pitchFamily="18" charset="-127"/>
                <a:cs typeface="Arial" charset="0"/>
              </a:rPr>
              <a:t>Assessment of the calibration performance of satellite visible channels using cloud targets: Application to Meteosat-8/9 and MTSAT-1R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403350" y="3573016"/>
            <a:ext cx="6457950" cy="8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0" lang="en-US" altLang="ko-KR" sz="2400" dirty="0" err="1" smtClean="0">
                <a:solidFill>
                  <a:srgbClr val="003399"/>
                </a:solidFill>
                <a:latin typeface="HY견고딕" pitchFamily="18" charset="-127"/>
                <a:ea typeface="HY견고딕" pitchFamily="18" charset="-127"/>
              </a:rPr>
              <a:t>Seung-Hee</a:t>
            </a:r>
            <a:r>
              <a:rPr kumimoji="0" lang="en-US" altLang="ko-KR" sz="2400" dirty="0" smtClean="0">
                <a:solidFill>
                  <a:srgbClr val="003399"/>
                </a:solidFill>
                <a:latin typeface="HY견고딕" pitchFamily="18" charset="-127"/>
                <a:ea typeface="HY견고딕" pitchFamily="18" charset="-127"/>
              </a:rPr>
              <a:t> Ham and B.J. </a:t>
            </a:r>
            <a:r>
              <a:rPr kumimoji="0" lang="en-US" altLang="ko-KR" sz="2400" dirty="0" err="1" smtClean="0">
                <a:solidFill>
                  <a:srgbClr val="003399"/>
                </a:solidFill>
                <a:latin typeface="HY견고딕" pitchFamily="18" charset="-127"/>
                <a:ea typeface="HY견고딕" pitchFamily="18" charset="-127"/>
              </a:rPr>
              <a:t>Sohn</a:t>
            </a:r>
            <a:r>
              <a:rPr kumimoji="0" lang="en-US" altLang="ko-KR" sz="2400" dirty="0">
                <a:solidFill>
                  <a:srgbClr val="003399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kumimoji="0" lang="en-US" altLang="ko-KR" sz="2400" dirty="0">
                <a:solidFill>
                  <a:srgbClr val="003399"/>
                </a:solidFill>
                <a:latin typeface="HY견고딕" pitchFamily="18" charset="-127"/>
                <a:ea typeface="HY견고딕" pitchFamily="18" charset="-127"/>
              </a:rPr>
            </a:br>
            <a:r>
              <a:rPr kumimoji="0" lang="en-US" altLang="ko-KR" sz="2000" dirty="0">
                <a:solidFill>
                  <a:srgbClr val="003399"/>
                </a:solidFill>
                <a:latin typeface="HY견고딕" pitchFamily="18" charset="-127"/>
                <a:ea typeface="HY견고딕" pitchFamily="18" charset="-127"/>
              </a:rPr>
              <a:t>Seoul National University</a:t>
            </a:r>
            <a:r>
              <a:rPr kumimoji="0" lang="en-US" altLang="ko-KR" sz="2000" dirty="0" smtClean="0">
                <a:solidFill>
                  <a:srgbClr val="003399"/>
                </a:solidFill>
                <a:latin typeface="HY견고딕" pitchFamily="18" charset="-127"/>
                <a:ea typeface="HY견고딕" pitchFamily="18" charset="-127"/>
              </a:rPr>
              <a:t>, Korea</a:t>
            </a:r>
          </a:p>
        </p:txBody>
      </p:sp>
      <p:pic>
        <p:nvPicPr>
          <p:cNvPr id="6149" name="그림 6" descr="%EC%84%9C%EC%9A%B8%EB%8C%80%EB%A1%9C%EA%B3%A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37288"/>
            <a:ext cx="6175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0" y="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b="1" i="1">
                <a:solidFill>
                  <a:schemeClr val="bg1"/>
                </a:solidFill>
                <a:latin typeface="Arial" charset="0"/>
                <a:ea typeface="돋움체" pitchFamily="49" charset="-127"/>
                <a:cs typeface="Arial" charset="0"/>
              </a:rPr>
              <a:t>SPIE Asia Pacific Remote Sensing, Incheon, South Korea, 11-14 October 2010</a:t>
            </a:r>
            <a:endParaRPr lang="ko-KR" altLang="en-US" b="1" i="1">
              <a:solidFill>
                <a:schemeClr val="bg1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44216" y="5651956"/>
            <a:ext cx="514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Atmos. Chem. Phys., 10, 11131–11149, 2010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3" name="직선 연결선 1"/>
          <p:cNvCxnSpPr>
            <a:cxnSpLocks noChangeShapeType="1"/>
          </p:cNvCxnSpPr>
          <p:nvPr/>
        </p:nvCxnSpPr>
        <p:spPr bwMode="auto">
          <a:xfrm>
            <a:off x="0" y="615950"/>
            <a:ext cx="9144000" cy="1588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fld id="{F6D99334-EDE7-4D16-9A76-01296B3123ED}" type="slidenum">
              <a:rPr kumimoji="0" lang="ko-KR" altLang="en-US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pPr eaLnBrk="1" latinLnBrk="0" hangingPunct="1"/>
              <a:t>10</a:t>
            </a:fld>
            <a:endParaRPr kumimoji="0" lang="en-US" altLang="ko-KR" sz="1400">
              <a:solidFill>
                <a:srgbClr val="003399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2055" name="TextBox 3"/>
          <p:cNvSpPr txBox="1">
            <a:spLocks noChangeArrowheads="1"/>
          </p:cNvSpPr>
          <p:nvPr/>
        </p:nvSpPr>
        <p:spPr bwMode="auto">
          <a:xfrm>
            <a:off x="179388" y="6350"/>
            <a:ext cx="8713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200" b="1">
                <a:solidFill>
                  <a:srgbClr val="003399"/>
                </a:solidFill>
                <a:latin typeface="Arial" charset="0"/>
                <a:ea typeface="돋움체" pitchFamily="49" charset="-127"/>
                <a:cs typeface="Times New Roman" pitchFamily="18" charset="0"/>
              </a:rPr>
              <a:t>Plane-Parallel Homogeneous (PPH) Bias</a:t>
            </a:r>
          </a:p>
        </p:txBody>
      </p:sp>
      <p:sp>
        <p:nvSpPr>
          <p:cNvPr id="2056" name="TextBox 16"/>
          <p:cNvSpPr txBox="1">
            <a:spLocks noChangeArrowheads="1"/>
          </p:cNvSpPr>
          <p:nvPr/>
        </p:nvSpPr>
        <p:spPr bwMode="auto">
          <a:xfrm>
            <a:off x="214313" y="4357688"/>
            <a:ext cx="84296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US" altLang="ko-KR" sz="1600"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● </a:t>
            </a:r>
            <a:r>
              <a:rPr lang="en-US" altLang="ko-KR" sz="1600">
                <a:latin typeface="Arial" charset="0"/>
                <a:ea typeface="돋움체" pitchFamily="49" charset="-127"/>
                <a:cs typeface="Arial" charset="0"/>
              </a:rPr>
              <a:t>PPH bias increases with grid size and subgrid variability. 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altLang="ko-KR" sz="1600"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● To minimize PPH bias, homogeneous cloud targets are used by applying STD(R</a:t>
            </a:r>
            <a:r>
              <a:rPr lang="en-US" altLang="ko-KR" sz="1600" baseline="-25000"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0.6</a:t>
            </a:r>
            <a:r>
              <a:rPr lang="en-US" altLang="ko-KR" sz="1600"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) ≤ 0.1.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altLang="ko-KR" sz="1600"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● Lognormal (LN)-ICA method (Oreopoulos and Davies, 1998) is adopted to resolve subgrid variability.</a:t>
            </a:r>
            <a:endParaRPr lang="ko-KR" altLang="en-US" sz="1600">
              <a:latin typeface="Arial" charset="0"/>
              <a:ea typeface="돋움체" pitchFamily="49" charset="-127"/>
              <a:cs typeface="Arial" charset="0"/>
            </a:endParaRPr>
          </a:p>
        </p:txBody>
      </p:sp>
      <p:sp>
        <p:nvSpPr>
          <p:cNvPr id="205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058" name="그림 19" descr="sbdart_abs_diff_ref_b01_vs_std_ref_pph_COT5_bla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785813"/>
            <a:ext cx="4929188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060" name="TextBox 12"/>
          <p:cNvSpPr txBox="1">
            <a:spLocks noChangeArrowheads="1"/>
          </p:cNvSpPr>
          <p:nvPr/>
        </p:nvSpPr>
        <p:spPr bwMode="auto">
          <a:xfrm>
            <a:off x="5715000" y="4059238"/>
            <a:ext cx="171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>
                <a:solidFill>
                  <a:srgbClr val="0000FF"/>
                </a:solidFill>
                <a:latin typeface="Arial" charset="0"/>
                <a:ea typeface="돋움체" pitchFamily="49" charset="-127"/>
                <a:cs typeface="Arial" charset="0"/>
              </a:rPr>
              <a:t>“Subgrid variability”</a:t>
            </a:r>
            <a:endParaRPr lang="ko-KR" altLang="en-US" sz="1400">
              <a:solidFill>
                <a:srgbClr val="0000FF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rot="10800000">
            <a:off x="4786313" y="4214813"/>
            <a:ext cx="1000125" cy="1587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Object 19"/>
          <p:cNvGraphicFramePr>
            <a:graphicFrameLocks noChangeAspect="1"/>
          </p:cNvGraphicFramePr>
          <p:nvPr/>
        </p:nvGraphicFramePr>
        <p:xfrm>
          <a:off x="2143125" y="6223000"/>
          <a:ext cx="26431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수식" r:id="rId5" imgW="2260440" imgH="482400" progId="Equation.3">
                  <p:embed/>
                </p:oleObj>
              </mc:Choice>
              <mc:Fallback>
                <p:oleObj name="수식" r:id="rId5" imgW="2260440" imgH="4824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6223000"/>
                        <a:ext cx="2643188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0"/>
          <p:cNvGraphicFramePr>
            <a:graphicFrameLocks noChangeAspect="1"/>
          </p:cNvGraphicFramePr>
          <p:nvPr/>
        </p:nvGraphicFramePr>
        <p:xfrm>
          <a:off x="4857750" y="6289675"/>
          <a:ext cx="35512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7" imgW="4025880" imgH="482400" progId="Equation.DSMT4">
                  <p:embed/>
                </p:oleObj>
              </mc:Choice>
              <mc:Fallback>
                <p:oleObj name="Equation" r:id="rId7" imgW="4025880" imgH="482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6289675"/>
                        <a:ext cx="3551238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1"/>
          <p:cNvGraphicFramePr>
            <a:graphicFrameLocks noChangeAspect="1"/>
          </p:cNvGraphicFramePr>
          <p:nvPr/>
        </p:nvGraphicFramePr>
        <p:xfrm>
          <a:off x="2143125" y="5643563"/>
          <a:ext cx="38703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수식" r:id="rId9" imgW="3606480" imgH="507960" progId="Equation.3">
                  <p:embed/>
                </p:oleObj>
              </mc:Choice>
              <mc:Fallback>
                <p:oleObj name="수식" r:id="rId9" imgW="3606480" imgH="5079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5643563"/>
                        <a:ext cx="3870325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TextBox 18"/>
          <p:cNvSpPr txBox="1">
            <a:spLocks noChangeArrowheads="1"/>
          </p:cNvSpPr>
          <p:nvPr/>
        </p:nvSpPr>
        <p:spPr bwMode="auto">
          <a:xfrm>
            <a:off x="142875" y="6286500"/>
            <a:ext cx="2051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200">
                <a:latin typeface="Arial" charset="0"/>
                <a:ea typeface="돋움체" pitchFamily="49" charset="-127"/>
                <a:cs typeface="Arial" charset="0"/>
              </a:rPr>
              <a:t>LN function to describe COT distribution </a:t>
            </a:r>
          </a:p>
        </p:txBody>
      </p:sp>
      <p:sp>
        <p:nvSpPr>
          <p:cNvPr id="2063" name="TextBox 19"/>
          <p:cNvSpPr txBox="1">
            <a:spLocks noChangeArrowheads="1"/>
          </p:cNvSpPr>
          <p:nvPr/>
        </p:nvSpPr>
        <p:spPr bwMode="auto">
          <a:xfrm>
            <a:off x="285750" y="5681663"/>
            <a:ext cx="1693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200">
                <a:latin typeface="Arial" charset="0"/>
                <a:ea typeface="돋움체" pitchFamily="49" charset="-127"/>
                <a:cs typeface="Arial" charset="0"/>
              </a:rPr>
              <a:t>Numerical integration of subgrid reflectance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5473700" y="2598738"/>
            <a:ext cx="500063" cy="121443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065" name="TextBox 21"/>
          <p:cNvSpPr txBox="1">
            <a:spLocks noChangeArrowheads="1"/>
          </p:cNvSpPr>
          <p:nvPr/>
        </p:nvSpPr>
        <p:spPr bwMode="auto">
          <a:xfrm>
            <a:off x="6929438" y="2286000"/>
            <a:ext cx="181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>
                <a:solidFill>
                  <a:srgbClr val="0000FF"/>
                </a:solidFill>
                <a:latin typeface="Arial" charset="0"/>
                <a:ea typeface="돋움체" pitchFamily="49" charset="-127"/>
                <a:cs typeface="Arial" charset="0"/>
              </a:rPr>
              <a:t>Homogenous clouds</a:t>
            </a:r>
            <a:endParaRPr lang="ko-KR" altLang="en-US" sz="1400">
              <a:solidFill>
                <a:srgbClr val="0000FF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 rot="10800000" flipV="1">
            <a:off x="6000750" y="2443163"/>
            <a:ext cx="1000125" cy="414337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직선 연결선 1"/>
          <p:cNvCxnSpPr>
            <a:cxnSpLocks noChangeShapeType="1"/>
          </p:cNvCxnSpPr>
          <p:nvPr/>
        </p:nvCxnSpPr>
        <p:spPr bwMode="auto">
          <a:xfrm>
            <a:off x="0" y="603250"/>
            <a:ext cx="9144000" cy="1588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39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fld id="{AE64E5A5-8ED8-4CD9-A1CE-4BB824B3984C}" type="slidenum">
              <a:rPr kumimoji="0" lang="ko-KR" altLang="en-US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pPr eaLnBrk="1" latinLnBrk="0" hangingPunct="1"/>
              <a:t>11</a:t>
            </a:fld>
            <a:endParaRPr kumimoji="0" lang="en-US" altLang="ko-KR" sz="1400">
              <a:solidFill>
                <a:srgbClr val="003399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79388" y="-7938"/>
            <a:ext cx="8713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000" b="1">
                <a:solidFill>
                  <a:srgbClr val="003399"/>
                </a:solidFill>
                <a:latin typeface="Arial" charset="0"/>
                <a:ea typeface="돋움체" pitchFamily="49" charset="-127"/>
                <a:cs typeface="Times New Roman" pitchFamily="18" charset="0"/>
              </a:rPr>
              <a:t>Independent Column Approximation (ICA) Bias</a:t>
            </a: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44463" y="692150"/>
            <a:ext cx="88201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l" latinLnBrk="0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kumimoji="0" lang="en-US" altLang="ko-KR" sz="2000" b="1" dirty="0">
                <a:latin typeface="Arial" charset="0"/>
                <a:ea typeface="HY견고딕" pitchFamily="18" charset="-127"/>
              </a:rPr>
              <a:t> Case study for quantifying ICA bias </a:t>
            </a:r>
          </a:p>
          <a:p>
            <a:pPr marL="268288" algn="l" latinLnBrk="0">
              <a:lnSpc>
                <a:spcPct val="120000"/>
              </a:lnSpc>
              <a:buFontTx/>
              <a:buChar char="-"/>
              <a:defRPr/>
            </a:pPr>
            <a:r>
              <a:rPr kumimoji="0" lang="en-US" altLang="ko-KR" sz="1600" dirty="0">
                <a:latin typeface="Arial" charset="0"/>
                <a:ea typeface="HY견고딕" pitchFamily="18" charset="-127"/>
              </a:rPr>
              <a:t> Cloud vertical structures are described from </a:t>
            </a:r>
            <a:r>
              <a:rPr kumimoji="0" lang="en-US" altLang="ko-KR" sz="1600" dirty="0" err="1">
                <a:latin typeface="Arial" charset="0"/>
                <a:ea typeface="HY견고딕" pitchFamily="18" charset="-127"/>
              </a:rPr>
              <a:t>CloudSat</a:t>
            </a:r>
            <a:r>
              <a:rPr kumimoji="0" lang="en-US" altLang="ko-KR" sz="1600" dirty="0">
                <a:latin typeface="Arial" charset="0"/>
                <a:ea typeface="HY견고딕" pitchFamily="18" charset="-127"/>
              </a:rPr>
              <a:t> measurements</a:t>
            </a:r>
          </a:p>
          <a:p>
            <a:pPr marL="268288" algn="l" latinLnBrk="0">
              <a:lnSpc>
                <a:spcPct val="120000"/>
              </a:lnSpc>
              <a:buFontTx/>
              <a:buChar char="-"/>
              <a:defRPr/>
            </a:pPr>
            <a:r>
              <a:rPr kumimoji="0" lang="en-US" altLang="ko-KR" sz="1600" dirty="0">
                <a:latin typeface="Arial" charset="0"/>
                <a:ea typeface="HY견고딕" pitchFamily="18" charset="-127"/>
              </a:rPr>
              <a:t> For the given cloud shapes, full 3D modeling (which considers cloud shadow-illumination) and ICA modeling (which ignores </a:t>
            </a:r>
            <a:r>
              <a:rPr kumimoji="0" lang="en-US" altLang="ko-KR" sz="1600" dirty="0" err="1">
                <a:latin typeface="Arial" charset="0"/>
                <a:ea typeface="HY견고딕" pitchFamily="18" charset="-127"/>
              </a:rPr>
              <a:t>radiative</a:t>
            </a:r>
            <a:r>
              <a:rPr kumimoji="0" lang="en-US" altLang="ko-KR" sz="1600" dirty="0">
                <a:latin typeface="Arial" charset="0"/>
                <a:ea typeface="HY견고딕" pitchFamily="18" charset="-127"/>
              </a:rPr>
              <a:t> interaction) are performed.</a:t>
            </a:r>
          </a:p>
          <a:p>
            <a:pPr marL="268288" algn="l" latinLnBrk="0">
              <a:lnSpc>
                <a:spcPct val="120000"/>
              </a:lnSpc>
              <a:buFontTx/>
              <a:buChar char="-"/>
              <a:defRPr/>
            </a:pPr>
            <a:r>
              <a:rPr kumimoji="0" lang="en-US" altLang="ko-KR" sz="1600" dirty="0">
                <a:latin typeface="Arial" charset="0"/>
                <a:ea typeface="HY견고딕" pitchFamily="18" charset="-127"/>
              </a:rPr>
              <a:t> By comparing ICA modeling results with full 3D modeling results, ICA bias can be estimated.</a:t>
            </a:r>
          </a:p>
        </p:txBody>
      </p:sp>
      <p:grpSp>
        <p:nvGrpSpPr>
          <p:cNvPr id="14343" name="그룹 15"/>
          <p:cNvGrpSpPr>
            <a:grpSpLocks/>
          </p:cNvGrpSpPr>
          <p:nvPr/>
        </p:nvGrpSpPr>
        <p:grpSpPr bwMode="auto">
          <a:xfrm>
            <a:off x="1357313" y="3286125"/>
            <a:ext cx="6365875" cy="3000375"/>
            <a:chOff x="1357290" y="3286124"/>
            <a:chExt cx="6365739" cy="3000396"/>
          </a:xfrm>
        </p:grpSpPr>
        <p:sp>
          <p:nvSpPr>
            <p:cNvPr id="14345" name="TextBox 66"/>
            <p:cNvSpPr txBox="1">
              <a:spLocks noChangeArrowheads="1"/>
            </p:cNvSpPr>
            <p:nvPr/>
          </p:nvSpPr>
          <p:spPr bwMode="auto">
            <a:xfrm>
              <a:off x="2205018" y="4902199"/>
              <a:ext cx="28559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 b="1">
                  <a:latin typeface="Arial" charset="0"/>
                  <a:cs typeface="Arial" charset="0"/>
                </a:rPr>
                <a:t>ICA bias for CS1, CS2, CS3, and CS4</a:t>
              </a:r>
              <a:endParaRPr lang="ko-KR" altLang="en-US" sz="1200" b="1">
                <a:latin typeface="Arial" charset="0"/>
                <a:cs typeface="Arial" charset="0"/>
              </a:endParaRPr>
            </a:p>
          </p:txBody>
        </p:sp>
        <p:pic>
          <p:nvPicPr>
            <p:cNvPr id="14346" name="그림 33" descr="CS_2by2_Const_VEC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3286124"/>
              <a:ext cx="6365739" cy="3000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TextBox 19"/>
            <p:cNvSpPr txBox="1">
              <a:spLocks noChangeArrowheads="1"/>
            </p:cNvSpPr>
            <p:nvPr/>
          </p:nvSpPr>
          <p:spPr bwMode="auto">
            <a:xfrm>
              <a:off x="5072066" y="3317583"/>
              <a:ext cx="533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 b="1">
                  <a:latin typeface="Arial" charset="0"/>
                  <a:cs typeface="Arial" charset="0"/>
                </a:rPr>
                <a:t>CS2</a:t>
              </a:r>
              <a:endParaRPr lang="ko-KR" alt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4348" name="TextBox 21"/>
            <p:cNvSpPr txBox="1">
              <a:spLocks noChangeArrowheads="1"/>
            </p:cNvSpPr>
            <p:nvPr/>
          </p:nvSpPr>
          <p:spPr bwMode="auto">
            <a:xfrm>
              <a:off x="1758870" y="3316520"/>
              <a:ext cx="5349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 b="1">
                  <a:latin typeface="Arial" charset="0"/>
                  <a:cs typeface="Arial" charset="0"/>
                </a:rPr>
                <a:t>CS1</a:t>
              </a:r>
              <a:endParaRPr lang="ko-KR" alt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4349" name="TextBox 24"/>
            <p:cNvSpPr txBox="1">
              <a:spLocks noChangeArrowheads="1"/>
            </p:cNvSpPr>
            <p:nvPr/>
          </p:nvSpPr>
          <p:spPr bwMode="auto">
            <a:xfrm>
              <a:off x="5072066" y="4848882"/>
              <a:ext cx="53498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 b="1">
                  <a:latin typeface="Arial" charset="0"/>
                  <a:cs typeface="Arial" charset="0"/>
                </a:rPr>
                <a:t>CS4</a:t>
              </a:r>
              <a:endParaRPr lang="ko-KR" alt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4350" name="TextBox 25"/>
            <p:cNvSpPr txBox="1">
              <a:spLocks noChangeArrowheads="1"/>
            </p:cNvSpPr>
            <p:nvPr/>
          </p:nvSpPr>
          <p:spPr bwMode="auto">
            <a:xfrm>
              <a:off x="1768162" y="4844829"/>
              <a:ext cx="533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 b="1">
                  <a:latin typeface="Arial" charset="0"/>
                  <a:cs typeface="Arial" charset="0"/>
                </a:rPr>
                <a:t>CS3</a:t>
              </a:r>
              <a:endParaRPr lang="ko-KR" altLang="en-US" sz="1400" b="1">
                <a:latin typeface="Arial" charset="0"/>
                <a:cs typeface="Arial" charset="0"/>
              </a:endParaRPr>
            </a:p>
          </p:txBody>
        </p:sp>
      </p:grpSp>
      <p:sp>
        <p:nvSpPr>
          <p:cNvPr id="14344" name="TextBox 25"/>
          <p:cNvSpPr txBox="1">
            <a:spLocks noChangeArrowheads="1"/>
          </p:cNvSpPr>
          <p:nvPr/>
        </p:nvSpPr>
        <p:spPr bwMode="auto">
          <a:xfrm>
            <a:off x="2054225" y="2857500"/>
            <a:ext cx="523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600" b="1">
                <a:latin typeface="Arial" charset="0"/>
                <a:ea typeface="돋움체" pitchFamily="49" charset="-127"/>
                <a:cs typeface="Arial" charset="0"/>
              </a:rPr>
              <a:t>Four chosen cases among CloudSat measurements</a:t>
            </a:r>
            <a:endParaRPr lang="ko-KR" altLang="en-US" sz="1600" b="1">
              <a:latin typeface="Arial" charset="0"/>
              <a:ea typeface="돋움체" pitchFamily="49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2" name="직선 연결선 1"/>
          <p:cNvCxnSpPr>
            <a:cxnSpLocks noChangeShapeType="1"/>
          </p:cNvCxnSpPr>
          <p:nvPr/>
        </p:nvCxnSpPr>
        <p:spPr bwMode="auto">
          <a:xfrm>
            <a:off x="0" y="603250"/>
            <a:ext cx="9144000" cy="1588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3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fld id="{64B042B6-D186-409F-A57B-53F0D1F1F248}" type="slidenum">
              <a:rPr kumimoji="0" lang="ko-KR" altLang="en-US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pPr eaLnBrk="1" latinLnBrk="0" hangingPunct="1"/>
              <a:t>12</a:t>
            </a:fld>
            <a:endParaRPr kumimoji="0" lang="en-US" altLang="ko-KR" sz="1400">
              <a:solidFill>
                <a:srgbClr val="003399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79388" y="-7938"/>
            <a:ext cx="8713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000" b="1">
                <a:solidFill>
                  <a:srgbClr val="003399"/>
                </a:solidFill>
                <a:latin typeface="Arial" charset="0"/>
                <a:ea typeface="돋움체" pitchFamily="49" charset="-127"/>
                <a:cs typeface="Times New Roman" pitchFamily="18" charset="0"/>
              </a:rPr>
              <a:t>Independent Column Approximation (ICA) Bias</a:t>
            </a: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4786313" y="1214438"/>
            <a:ext cx="4214812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latinLnBrk="0">
              <a:lnSpc>
                <a:spcPct val="120000"/>
              </a:lnSpc>
              <a:defRPr/>
            </a:pPr>
            <a:r>
              <a:rPr kumimoji="0" lang="en-US" altLang="ko-KR" sz="1600" dirty="0">
                <a:latin typeface="Arial" charset="0"/>
                <a:ea typeface="HY견고딕" pitchFamily="18" charset="-127"/>
              </a:rPr>
              <a:t>From the case study, we can minimize ICA bias in the calibration by </a:t>
            </a:r>
          </a:p>
          <a:p>
            <a:pPr marL="360363" indent="-184150" algn="l" latinLnBrk="0">
              <a:lnSpc>
                <a:spcPct val="120000"/>
              </a:lnSpc>
              <a:defRPr/>
            </a:pPr>
            <a:r>
              <a:rPr kumimoji="0" lang="en-US" altLang="ko-KR" sz="1600" dirty="0">
                <a:latin typeface="Arial" charset="0"/>
                <a:ea typeface="HY견고딕" pitchFamily="18" charset="-127"/>
              </a:rPr>
              <a:t>● Choosing cases with</a:t>
            </a:r>
            <a:r>
              <a:rPr kumimoji="0" lang="en-US" altLang="ko-KR" sz="1600" dirty="0">
                <a:solidFill>
                  <a:srgbClr val="0000FF"/>
                </a:solidFill>
                <a:latin typeface="Arial" charset="0"/>
                <a:ea typeface="HY견고딕" pitchFamily="18" charset="-127"/>
              </a:rPr>
              <a:t> small SZA (≤ 40°) </a:t>
            </a:r>
            <a:r>
              <a:rPr kumimoji="0" lang="en-US" altLang="ko-KR" sz="1600" dirty="0">
                <a:latin typeface="Arial" charset="0"/>
                <a:ea typeface="HY견고딕" pitchFamily="18" charset="-127"/>
              </a:rPr>
              <a:t>because the fluctuation of ICA bias increases with SZA.</a:t>
            </a:r>
          </a:p>
          <a:p>
            <a:pPr marL="360363" indent="-184150" algn="l" latinLnBrk="0">
              <a:lnSpc>
                <a:spcPct val="120000"/>
              </a:lnSpc>
              <a:defRPr/>
            </a:pPr>
            <a:r>
              <a:rPr kumimoji="0" lang="en-US" altLang="ko-KR" sz="1600" dirty="0">
                <a:latin typeface="Arial" charset="0"/>
                <a:ea typeface="HY견고딕" pitchFamily="18" charset="-127"/>
              </a:rPr>
              <a:t>● Taking spatial or temporal average because ICA bias is randomly distributed</a:t>
            </a:r>
            <a:br>
              <a:rPr kumimoji="0" lang="en-US" altLang="ko-KR" sz="1600" dirty="0">
                <a:latin typeface="Arial" charset="0"/>
                <a:ea typeface="HY견고딕" pitchFamily="18" charset="-127"/>
              </a:rPr>
            </a:br>
            <a:r>
              <a:rPr kumimoji="0" lang="en-US" altLang="ko-KR" sz="1600" dirty="0">
                <a:latin typeface="Arial" charset="0"/>
                <a:ea typeface="HY견고딕" pitchFamily="18" charset="-127"/>
              </a:rPr>
              <a:t>(i.e. their spatial mean is always close to zero regardless of case and SZA).</a:t>
            </a:r>
          </a:p>
          <a:p>
            <a:pPr marL="360363" indent="-184150" algn="l" latinLnBrk="0">
              <a:lnSpc>
                <a:spcPct val="120000"/>
              </a:lnSpc>
              <a:defRPr/>
            </a:pPr>
            <a:r>
              <a:rPr kumimoji="0" lang="en-US" altLang="ko-KR" sz="1600" dirty="0">
                <a:latin typeface="Arial" charset="0"/>
                <a:ea typeface="HY견고딕" pitchFamily="18" charset="-127"/>
              </a:rPr>
              <a:t>● Using homogeneous cloud targets only because large-scale homogeneous clouds (CS1 and CS4) represent smaller fluctuation of ICA biases compared to small-scale multilayered clouds (CS2 and CS3).</a:t>
            </a:r>
          </a:p>
          <a:p>
            <a:pPr marL="534988" algn="l" latinLnBrk="0">
              <a:lnSpc>
                <a:spcPct val="120000"/>
              </a:lnSpc>
              <a:defRPr/>
            </a:pPr>
            <a:r>
              <a:rPr lang="en-US" altLang="ko-KR" sz="1600" dirty="0"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	       STD(R</a:t>
            </a:r>
            <a:r>
              <a:rPr lang="en-US" altLang="ko-KR" sz="1600" baseline="-25000" dirty="0"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0.6</a:t>
            </a:r>
            <a:r>
              <a:rPr lang="en-US" altLang="ko-KR" sz="1600" dirty="0"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) ≤ 0.1</a:t>
            </a:r>
            <a:endParaRPr kumimoji="0" lang="en-US" altLang="ko-KR" sz="1600" dirty="0">
              <a:latin typeface="Arial" charset="0"/>
              <a:ea typeface="HY견고딕" pitchFamily="18" charset="-127"/>
            </a:endParaRPr>
          </a:p>
        </p:txBody>
      </p:sp>
      <p:grpSp>
        <p:nvGrpSpPr>
          <p:cNvPr id="15367" name="그룹 25"/>
          <p:cNvGrpSpPr>
            <a:grpSpLocks/>
          </p:cNvGrpSpPr>
          <p:nvPr/>
        </p:nvGrpSpPr>
        <p:grpSpPr bwMode="auto">
          <a:xfrm>
            <a:off x="142875" y="785813"/>
            <a:ext cx="4660900" cy="4929187"/>
            <a:chOff x="285720" y="785794"/>
            <a:chExt cx="4661018" cy="4929221"/>
          </a:xfrm>
        </p:grpSpPr>
        <p:pic>
          <p:nvPicPr>
            <p:cNvPr id="15368" name="Picture 3" descr="E:\3D_RTM\MOdel_RUN\CS_four_cases\Const_VEC\Baum_Nadir_ICA_bias_four_cases_sza0_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1428736"/>
              <a:ext cx="4312975" cy="4286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TextBox 25"/>
            <p:cNvSpPr txBox="1">
              <a:spLocks noChangeArrowheads="1"/>
            </p:cNvSpPr>
            <p:nvPr/>
          </p:nvSpPr>
          <p:spPr bwMode="auto">
            <a:xfrm>
              <a:off x="285720" y="785794"/>
              <a:ext cx="466101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 b="1">
                  <a:latin typeface="Arial" charset="0"/>
                  <a:ea typeface="돋움체" pitchFamily="49" charset="-127"/>
                  <a:cs typeface="Arial" charset="0"/>
                </a:rPr>
                <a:t>Estimated ICA biases of four CloudSat cases with two SZAs (0 and 40°)</a:t>
              </a:r>
              <a:endParaRPr lang="ko-KR" altLang="en-US" sz="1600" b="1">
                <a:latin typeface="Arial" charset="0"/>
                <a:ea typeface="돋움체" pitchFamily="49" charset="-127"/>
                <a:cs typeface="Arial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824197" y="2024053"/>
              <a:ext cx="571514" cy="17145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14356" y="2019290"/>
              <a:ext cx="571514" cy="17145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2824197" y="3095622"/>
              <a:ext cx="571514" cy="17145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14356" y="3090860"/>
              <a:ext cx="571514" cy="17145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2824197" y="4195768"/>
              <a:ext cx="571514" cy="17145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714356" y="4191004"/>
              <a:ext cx="571514" cy="17145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824197" y="5248287"/>
              <a:ext cx="571514" cy="17145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14356" y="5262575"/>
              <a:ext cx="571514" cy="17145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6" name="직선 연결선 1"/>
          <p:cNvCxnSpPr>
            <a:cxnSpLocks noChangeShapeType="1"/>
          </p:cNvCxnSpPr>
          <p:nvPr/>
        </p:nvCxnSpPr>
        <p:spPr bwMode="auto">
          <a:xfrm>
            <a:off x="0" y="603250"/>
            <a:ext cx="9144000" cy="1588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7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fld id="{93400229-7DF5-4487-91B9-A893A247A045}" type="slidenum">
              <a:rPr kumimoji="0" lang="ko-KR" altLang="en-US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pPr eaLnBrk="1" latinLnBrk="0" hangingPunct="1"/>
              <a:t>13</a:t>
            </a:fld>
            <a:endParaRPr kumimoji="0" lang="en-US" altLang="ko-KR" sz="1400">
              <a:solidFill>
                <a:srgbClr val="003399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0" y="-7938"/>
            <a:ext cx="8964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200" b="1">
                <a:solidFill>
                  <a:srgbClr val="003399"/>
                </a:solidFill>
                <a:latin typeface="Arial" charset="0"/>
                <a:ea typeface="HY견고딕" pitchFamily="18" charset="-127"/>
                <a:cs typeface="Arial" charset="0"/>
              </a:rPr>
              <a:t>Results of Meteosat-8/9 from Method 2</a:t>
            </a:r>
            <a:endParaRPr kumimoji="0" lang="en-US" altLang="ko-KR" sz="3200" b="1">
              <a:solidFill>
                <a:srgbClr val="003399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sp>
        <p:nvSpPr>
          <p:cNvPr id="16389" name="TextBox 18"/>
          <p:cNvSpPr txBox="1">
            <a:spLocks noChangeArrowheads="1"/>
          </p:cNvSpPr>
          <p:nvPr/>
        </p:nvSpPr>
        <p:spPr bwMode="auto">
          <a:xfrm flipH="1">
            <a:off x="719138" y="693738"/>
            <a:ext cx="738187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/>
            <a:r>
              <a:rPr lang="en-US" altLang="ko-KR" sz="2200">
                <a:solidFill>
                  <a:srgbClr val="000000"/>
                </a:solidFill>
                <a:latin typeface="Arial" charset="0"/>
                <a:ea typeface="돋움체" pitchFamily="49" charset="-127"/>
                <a:cs typeface="Arial" charset="0"/>
              </a:rPr>
              <a:t>Regression results from Methods 1 and 2 are similar. </a:t>
            </a:r>
          </a:p>
        </p:txBody>
      </p:sp>
      <p:sp>
        <p:nvSpPr>
          <p:cNvPr id="16390" name="TextBox 19"/>
          <p:cNvSpPr txBox="1">
            <a:spLocks noChangeArrowheads="1"/>
          </p:cNvSpPr>
          <p:nvPr/>
        </p:nvSpPr>
        <p:spPr bwMode="auto">
          <a:xfrm>
            <a:off x="838200" y="1714500"/>
            <a:ext cx="7519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3300"/>
                </a:solidFill>
                <a:latin typeface="Arial" charset="0"/>
                <a:ea typeface="돋움체" pitchFamily="49" charset="-127"/>
                <a:cs typeface="Arial" charset="0"/>
              </a:rPr>
              <a:t>——— Regression from Method 1       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돋움체" pitchFamily="49" charset="-127"/>
                <a:cs typeface="Arial" charset="0"/>
              </a:rPr>
              <a:t>——— Regression from Method 2</a:t>
            </a:r>
            <a:endParaRPr lang="ko-KR" altLang="en-US">
              <a:solidFill>
                <a:srgbClr val="0000FF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sp>
        <p:nvSpPr>
          <p:cNvPr id="16391" name="직사각형 7"/>
          <p:cNvSpPr>
            <a:spLocks noChangeArrowheads="1"/>
          </p:cNvSpPr>
          <p:nvPr/>
        </p:nvSpPr>
        <p:spPr bwMode="auto">
          <a:xfrm>
            <a:off x="457200" y="1093788"/>
            <a:ext cx="73453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>
                <a:solidFill>
                  <a:srgbClr val="000000"/>
                </a:solidFill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 “6–7%” </a:t>
            </a:r>
            <a:r>
              <a:rPr lang="en-US" altLang="ko-KR" sz="2400">
                <a:solidFill>
                  <a:srgbClr val="000000"/>
                </a:solidFill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of </a:t>
            </a:r>
            <a:r>
              <a:rPr lang="en-US" altLang="ko-KR" sz="2400">
                <a:solidFill>
                  <a:srgbClr val="000000"/>
                </a:solidFill>
                <a:latin typeface="Arial" charset="0"/>
                <a:ea typeface="돋움체" pitchFamily="49" charset="-127"/>
                <a:cs typeface="Arial" charset="0"/>
              </a:rPr>
              <a:t>l</a:t>
            </a:r>
            <a:r>
              <a:rPr lang="en-US" altLang="ko-KR" sz="2400">
                <a:solidFill>
                  <a:srgbClr val="000000"/>
                </a:solidFill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ow bias of SEVIRI measurements </a:t>
            </a:r>
            <a:endParaRPr lang="ko-KR" altLang="en-US" sz="2400">
              <a:solidFill>
                <a:srgbClr val="00B050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pic>
        <p:nvPicPr>
          <p:cNvPr id="16392" name="그림 9" descr="color_sbdart_ref_SEVIRI_b01_MOM_ln_ica_5pts_COT5_std_ref0.10_w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78050"/>
            <a:ext cx="8232775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직선 화살표 연결선 9"/>
          <p:cNvCxnSpPr/>
          <p:nvPr/>
        </p:nvCxnSpPr>
        <p:spPr>
          <a:xfrm rot="5400000">
            <a:off x="6278563" y="2557463"/>
            <a:ext cx="158750" cy="0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5715000" y="2763838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>
                <a:solidFill>
                  <a:srgbClr val="00B050"/>
                </a:solidFill>
                <a:latin typeface="Arial" charset="0"/>
                <a:ea typeface="돋움체" pitchFamily="49" charset="-127"/>
                <a:cs typeface="Arial" charset="0"/>
              </a:rPr>
              <a:t>6~7% bias</a:t>
            </a:r>
            <a:endParaRPr lang="ko-KR" altLang="en-US" sz="1400">
              <a:solidFill>
                <a:srgbClr val="00B050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직선 연결선 1"/>
          <p:cNvCxnSpPr>
            <a:cxnSpLocks noChangeShapeType="1"/>
          </p:cNvCxnSpPr>
          <p:nvPr/>
        </p:nvCxnSpPr>
        <p:spPr bwMode="auto">
          <a:xfrm>
            <a:off x="0" y="603250"/>
            <a:ext cx="9144000" cy="1588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1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fld id="{30DB3119-C689-45E3-BE9D-835769A61701}" type="slidenum">
              <a:rPr kumimoji="0" lang="ko-KR" altLang="en-US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pPr eaLnBrk="1" latinLnBrk="0" hangingPunct="1"/>
              <a:t>14</a:t>
            </a:fld>
            <a:endParaRPr kumimoji="0" lang="en-US" altLang="ko-KR" sz="1400">
              <a:solidFill>
                <a:srgbClr val="003399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0" y="-26988"/>
            <a:ext cx="8964613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200" b="1">
                <a:solidFill>
                  <a:srgbClr val="003399"/>
                </a:solidFill>
                <a:latin typeface="Arial" charset="0"/>
                <a:ea typeface="HY견고딕" pitchFamily="18" charset="-127"/>
                <a:cs typeface="Arial" charset="0"/>
              </a:rPr>
              <a:t>Results of MTSAT-1R from Method 2</a:t>
            </a:r>
            <a:endParaRPr kumimoji="0" lang="en-US" altLang="ko-KR" sz="3200" b="1">
              <a:solidFill>
                <a:srgbClr val="003399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pic>
        <p:nvPicPr>
          <p:cNvPr id="17413" name="그림 7" descr="color_sbdart_ref_MTSAT_b01_MOM_ln_ica_5pts_COT5_STD_ref0.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557338"/>
            <a:ext cx="8234363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9"/>
          <p:cNvSpPr txBox="1">
            <a:spLocks noChangeArrowheads="1"/>
          </p:cNvSpPr>
          <p:nvPr/>
        </p:nvSpPr>
        <p:spPr bwMode="auto">
          <a:xfrm>
            <a:off x="838200" y="987425"/>
            <a:ext cx="7519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3300"/>
                </a:solidFill>
                <a:latin typeface="Arial" charset="0"/>
                <a:ea typeface="돋움체" pitchFamily="49" charset="-127"/>
                <a:cs typeface="Arial" charset="0"/>
              </a:rPr>
              <a:t>——— Regression from Method 1       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돋움체" pitchFamily="49" charset="-127"/>
                <a:cs typeface="Arial" charset="0"/>
              </a:rPr>
              <a:t>——— Regression from Method 2</a:t>
            </a:r>
            <a:endParaRPr lang="ko-KR" altLang="en-US">
              <a:solidFill>
                <a:srgbClr val="0000FF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rot="5400000">
            <a:off x="6215857" y="2013744"/>
            <a:ext cx="285750" cy="1587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rot="5400000">
            <a:off x="4929981" y="3166269"/>
            <a:ext cx="142875" cy="1588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5929313" y="1357313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>
                <a:solidFill>
                  <a:srgbClr val="00B050"/>
                </a:solidFill>
                <a:latin typeface="Arial" charset="0"/>
                <a:ea typeface="돋움체" pitchFamily="49" charset="-127"/>
                <a:cs typeface="Arial" charset="0"/>
              </a:rPr>
              <a:t>Negative bias</a:t>
            </a:r>
            <a:endParaRPr lang="ko-KR" altLang="en-US" sz="1400">
              <a:solidFill>
                <a:srgbClr val="00B050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4714875" y="2500313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>
                <a:solidFill>
                  <a:srgbClr val="00B050"/>
                </a:solidFill>
                <a:latin typeface="Arial" charset="0"/>
                <a:ea typeface="돋움체" pitchFamily="49" charset="-127"/>
                <a:cs typeface="Arial" charset="0"/>
              </a:rPr>
              <a:t>Positive bias</a:t>
            </a:r>
            <a:endParaRPr lang="ko-KR" altLang="en-US" sz="1400">
              <a:solidFill>
                <a:srgbClr val="00B050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4" name="직선 연결선 1"/>
          <p:cNvCxnSpPr>
            <a:cxnSpLocks noChangeShapeType="1"/>
          </p:cNvCxnSpPr>
          <p:nvPr/>
        </p:nvCxnSpPr>
        <p:spPr bwMode="auto">
          <a:xfrm>
            <a:off x="-36513" y="590550"/>
            <a:ext cx="9144001" cy="1588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5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fld id="{DF24EA2B-0835-4251-ABFF-F85C8FD863D1}" type="slidenum">
              <a:rPr kumimoji="0" lang="ko-KR" altLang="en-US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pPr eaLnBrk="1" latinLnBrk="0" hangingPunct="1"/>
              <a:t>15</a:t>
            </a:fld>
            <a:endParaRPr kumimoji="0" lang="en-US" altLang="ko-KR" sz="1400">
              <a:solidFill>
                <a:srgbClr val="003399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84213" y="-7938"/>
            <a:ext cx="8280400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200" b="1">
                <a:solidFill>
                  <a:srgbClr val="003399"/>
                </a:solidFill>
                <a:latin typeface="Arial" charset="0"/>
                <a:ea typeface="돋움체" pitchFamily="49" charset="-127"/>
                <a:cs typeface="Times New Roman" pitchFamily="18" charset="0"/>
              </a:rPr>
              <a:t>Method 3: Use of DCCs</a:t>
            </a:r>
          </a:p>
        </p:txBody>
      </p:sp>
      <p:grpSp>
        <p:nvGrpSpPr>
          <p:cNvPr id="18437" name="그룹 22"/>
          <p:cNvGrpSpPr>
            <a:grpSpLocks/>
          </p:cNvGrpSpPr>
          <p:nvPr/>
        </p:nvGrpSpPr>
        <p:grpSpPr bwMode="auto">
          <a:xfrm>
            <a:off x="160338" y="1116013"/>
            <a:ext cx="8661400" cy="4689475"/>
            <a:chOff x="160338" y="1116033"/>
            <a:chExt cx="8661498" cy="4689455"/>
          </a:xfrm>
        </p:grpSpPr>
        <p:sp>
          <p:nvSpPr>
            <p:cNvPr id="18438" name="Rectangle 20"/>
            <p:cNvSpPr>
              <a:spLocks noChangeArrowheads="1"/>
            </p:cNvSpPr>
            <p:nvPr/>
          </p:nvSpPr>
          <p:spPr bwMode="auto">
            <a:xfrm>
              <a:off x="2957513" y="1116033"/>
              <a:ext cx="3744912" cy="58477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SEVIRI 0.640-</a:t>
              </a:r>
              <a:r>
                <a:rPr lang="el-GR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μ</a:t>
              </a:r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m Reflectance and </a:t>
              </a:r>
            </a:p>
            <a:p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11-</a:t>
              </a:r>
              <a:r>
                <a:rPr lang="el-GR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μ</a:t>
              </a:r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m Brightness Temperature</a:t>
              </a:r>
            </a:p>
          </p:txBody>
        </p:sp>
        <p:sp>
          <p:nvSpPr>
            <p:cNvPr id="18439" name="TextBox 24"/>
            <p:cNvSpPr txBox="1">
              <a:spLocks noChangeArrowheads="1"/>
            </p:cNvSpPr>
            <p:nvPr/>
          </p:nvSpPr>
          <p:spPr bwMode="auto">
            <a:xfrm>
              <a:off x="4110038" y="5467350"/>
              <a:ext cx="137953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 b="1">
                  <a:solidFill>
                    <a:srgbClr val="FF0000"/>
                  </a:solidFill>
                  <a:latin typeface="Arial" charset="0"/>
                  <a:ea typeface="돋움체" pitchFamily="49" charset="-127"/>
                  <a:cs typeface="Arial" charset="0"/>
                </a:rPr>
                <a:t>“</a:t>
              </a:r>
              <a:r>
                <a:rPr lang="en-US" altLang="ko-KR" sz="1600" b="1" i="1">
                  <a:solidFill>
                    <a:srgbClr val="FF0000"/>
                  </a:solidFill>
                  <a:latin typeface="Arial" charset="0"/>
                  <a:ea typeface="돋움체" pitchFamily="49" charset="-127"/>
                  <a:cs typeface="Arial" charset="0"/>
                </a:rPr>
                <a:t>Reference</a:t>
              </a:r>
              <a:r>
                <a:rPr lang="en-US" altLang="ko-KR" sz="1600" b="1">
                  <a:solidFill>
                    <a:srgbClr val="FF0000"/>
                  </a:solidFill>
                  <a:latin typeface="Arial" charset="0"/>
                  <a:ea typeface="돋움체" pitchFamily="49" charset="-127"/>
                  <a:cs typeface="Arial" charset="0"/>
                </a:rPr>
                <a:t>”</a:t>
              </a:r>
              <a:endParaRPr lang="ko-KR" altLang="en-US" sz="1600" b="1">
                <a:solidFill>
                  <a:srgbClr val="FF0000"/>
                </a:solidFill>
                <a:latin typeface="Arial" charset="0"/>
                <a:ea typeface="돋움체" pitchFamily="49" charset="-127"/>
                <a:cs typeface="Arial" charset="0"/>
              </a:endParaRPr>
            </a:p>
          </p:txBody>
        </p:sp>
        <p:sp>
          <p:nvSpPr>
            <p:cNvPr id="18440" name="Text Box 22"/>
            <p:cNvSpPr txBox="1">
              <a:spLocks noChangeArrowheads="1"/>
            </p:cNvSpPr>
            <p:nvPr/>
          </p:nvSpPr>
          <p:spPr bwMode="auto">
            <a:xfrm>
              <a:off x="3533775" y="1974850"/>
              <a:ext cx="2609850" cy="985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l"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Thresholds of DCCs</a:t>
              </a:r>
            </a:p>
            <a:p>
              <a:pPr algn="l" eaLnBrk="1" hangingPunct="1">
                <a:buFont typeface="Wingdings" pitchFamily="2" charset="2"/>
                <a:buChar char="ü"/>
              </a:pPr>
              <a:r>
                <a:rPr lang="en-US" altLang="ko-KR" sz="1400">
                  <a:latin typeface="Arial" charset="0"/>
                  <a:cs typeface="Arial" charset="0"/>
                </a:rPr>
                <a:t> TB</a:t>
              </a:r>
              <a:r>
                <a:rPr lang="en-US" altLang="ko-KR" sz="1400" baseline="-25000">
                  <a:latin typeface="Arial" charset="0"/>
                  <a:cs typeface="Arial" charset="0"/>
                </a:rPr>
                <a:t>11 </a:t>
              </a:r>
              <a:r>
                <a:rPr lang="en-US" altLang="ko-KR" sz="1400">
                  <a:latin typeface="Arial" charset="0"/>
                  <a:cs typeface="Arial" charset="0"/>
                </a:rPr>
                <a:t>≤ 190 K</a:t>
              </a:r>
            </a:p>
            <a:p>
              <a:pPr algn="l" eaLnBrk="1" hangingPunct="1">
                <a:buFont typeface="Wingdings" pitchFamily="2" charset="2"/>
                <a:buChar char="ü"/>
              </a:pPr>
              <a:r>
                <a:rPr lang="en-US" altLang="ko-KR" sz="1400">
                  <a:latin typeface="Arial" charset="0"/>
                  <a:cs typeface="Arial" charset="0"/>
                </a:rPr>
                <a:t> STD(TB</a:t>
              </a:r>
              <a:r>
                <a:rPr lang="en-US" altLang="ko-KR" sz="1400" baseline="-25000">
                  <a:latin typeface="Arial" charset="0"/>
                  <a:cs typeface="Arial" charset="0"/>
                </a:rPr>
                <a:t>11</a:t>
              </a:r>
              <a:r>
                <a:rPr lang="en-US" altLang="ko-KR" sz="1400">
                  <a:latin typeface="Arial" charset="0"/>
                  <a:cs typeface="Arial" charset="0"/>
                </a:rPr>
                <a:t>) ≤ 1 K</a:t>
              </a:r>
            </a:p>
            <a:p>
              <a:pPr algn="l" eaLnBrk="1" hangingPunct="1">
                <a:buFont typeface="Wingdings" pitchFamily="2" charset="2"/>
                <a:buChar char="ü"/>
              </a:pPr>
              <a:r>
                <a:rPr lang="en-US" altLang="ko-KR" sz="1400">
                  <a:latin typeface="Arial" charset="0"/>
                  <a:cs typeface="Arial" charset="0"/>
                </a:rPr>
                <a:t> STD(R</a:t>
              </a:r>
              <a:r>
                <a:rPr lang="en-US" altLang="ko-KR" sz="1400" baseline="-25000">
                  <a:latin typeface="Arial" charset="0"/>
                  <a:cs typeface="Arial" charset="0"/>
                </a:rPr>
                <a:t>0.6</a:t>
              </a:r>
              <a:r>
                <a:rPr lang="en-US" altLang="ko-KR" sz="1400">
                  <a:latin typeface="Arial" charset="0"/>
                  <a:cs typeface="Arial" charset="0"/>
                </a:rPr>
                <a:t>)/Mean(R</a:t>
              </a:r>
              <a:r>
                <a:rPr lang="en-US" altLang="ko-KR" sz="1400" baseline="-25000">
                  <a:latin typeface="Arial" charset="0"/>
                  <a:cs typeface="Arial" charset="0"/>
                </a:rPr>
                <a:t>0.6</a:t>
              </a:r>
              <a:r>
                <a:rPr lang="en-US" altLang="ko-KR" sz="1400">
                  <a:latin typeface="Arial" charset="0"/>
                  <a:cs typeface="Arial" charset="0"/>
                </a:rPr>
                <a:t>) ≤ 0.03</a:t>
              </a:r>
            </a:p>
          </p:txBody>
        </p:sp>
        <p:sp>
          <p:nvSpPr>
            <p:cNvPr id="18441" name="Text Box 22"/>
            <p:cNvSpPr txBox="1">
              <a:spLocks noChangeArrowheads="1"/>
            </p:cNvSpPr>
            <p:nvPr/>
          </p:nvSpPr>
          <p:spPr bwMode="auto">
            <a:xfrm>
              <a:off x="3586097" y="4911725"/>
              <a:ext cx="2432076" cy="58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Simulated Reflectance </a:t>
              </a:r>
            </a:p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Using SBDART</a:t>
              </a:r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4829175" y="168751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3" name="Text Box 22"/>
            <p:cNvSpPr txBox="1">
              <a:spLocks noChangeArrowheads="1"/>
            </p:cNvSpPr>
            <p:nvPr/>
          </p:nvSpPr>
          <p:spPr bwMode="auto">
            <a:xfrm>
              <a:off x="6588224" y="4932457"/>
              <a:ext cx="2233612" cy="584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Examining SEVIRI Measurements</a:t>
              </a:r>
            </a:p>
          </p:txBody>
        </p:sp>
        <p:cxnSp>
          <p:nvCxnSpPr>
            <p:cNvPr id="66" name="직선 화살표 연결선 65"/>
            <p:cNvCxnSpPr/>
            <p:nvPr/>
          </p:nvCxnSpPr>
          <p:spPr>
            <a:xfrm>
              <a:off x="6048442" y="5180016"/>
              <a:ext cx="539756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5" name="Text Box 22"/>
            <p:cNvSpPr txBox="1">
              <a:spLocks noChangeArrowheads="1"/>
            </p:cNvSpPr>
            <p:nvPr/>
          </p:nvSpPr>
          <p:spPr bwMode="auto">
            <a:xfrm>
              <a:off x="3201988" y="3200400"/>
              <a:ext cx="3355975" cy="14160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l"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               RTM Inputs</a:t>
              </a:r>
            </a:p>
            <a:p>
              <a:pPr algn="l" eaLnBrk="1" hangingPunct="1">
                <a:buFont typeface="Wingdings" pitchFamily="2" charset="2"/>
                <a:buChar char="ü"/>
              </a:pPr>
              <a:r>
                <a:rPr lang="en-US" altLang="ko-KR" sz="1400">
                  <a:latin typeface="Arial" charset="0"/>
                  <a:cs typeface="Arial" charset="0"/>
                </a:rPr>
                <a:t> Surface – Ocean BRDF</a:t>
              </a:r>
            </a:p>
            <a:p>
              <a:pPr algn="l" eaLnBrk="1" hangingPunct="1">
                <a:buFont typeface="Wingdings" pitchFamily="2" charset="2"/>
                <a:buChar char="ü"/>
              </a:pPr>
              <a:r>
                <a:rPr lang="en-US" altLang="ko-KR" sz="1400">
                  <a:latin typeface="Arial" charset="0"/>
                  <a:cs typeface="Arial" charset="0"/>
                </a:rPr>
                <a:t> Atmosphere – Tropical profile</a:t>
              </a:r>
            </a:p>
            <a:p>
              <a:pPr algn="l" eaLnBrk="1" hangingPunct="1">
                <a:buFont typeface="Wingdings" pitchFamily="2" charset="2"/>
                <a:buChar char="ü"/>
              </a:pPr>
              <a:r>
                <a:rPr lang="en-US" altLang="ko-KR" sz="1400">
                  <a:latin typeface="Arial" charset="0"/>
                  <a:cs typeface="Arial" charset="0"/>
                </a:rPr>
                <a:t> Cloud properties</a:t>
              </a:r>
            </a:p>
            <a:p>
              <a:pPr algn="l" eaLnBrk="1" hangingPunct="1"/>
              <a:r>
                <a:rPr lang="en-US" altLang="ko-KR" sz="1400">
                  <a:solidFill>
                    <a:srgbClr val="FF0000"/>
                  </a:solidFill>
                  <a:latin typeface="Arial" charset="0"/>
                  <a:cs typeface="Arial" charset="0"/>
                </a:rPr>
                <a:t>    COT = 200, particle size (r</a:t>
              </a:r>
              <a:r>
                <a:rPr lang="en-US" altLang="ko-KR" sz="1400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e</a:t>
              </a:r>
              <a:r>
                <a:rPr lang="en-US" altLang="ko-KR" sz="1400">
                  <a:solidFill>
                    <a:srgbClr val="FF0000"/>
                  </a:solidFill>
                  <a:latin typeface="Arial" charset="0"/>
                  <a:cs typeface="Arial" charset="0"/>
                </a:rPr>
                <a:t>) = 20 </a:t>
              </a:r>
              <a:r>
                <a:rPr lang="el-GR" altLang="ko-KR" sz="1400">
                  <a:solidFill>
                    <a:srgbClr val="FF0000"/>
                  </a:solidFill>
                  <a:latin typeface="Arial" charset="0"/>
                  <a:cs typeface="Arial" charset="0"/>
                </a:rPr>
                <a:t>μ</a:t>
              </a:r>
              <a:r>
                <a:rPr lang="en-US" altLang="ko-KR" sz="1400">
                  <a:solidFill>
                    <a:srgbClr val="FF0000"/>
                  </a:solidFill>
                  <a:latin typeface="Arial" charset="0"/>
                  <a:cs typeface="Arial" charset="0"/>
                </a:rPr>
                <a:t>m</a:t>
              </a:r>
            </a:p>
            <a:p>
              <a:pPr algn="l" eaLnBrk="1" hangingPunct="1"/>
              <a:r>
                <a:rPr lang="en-US" altLang="ko-KR" sz="1400">
                  <a:latin typeface="Arial" charset="0"/>
                  <a:cs typeface="Arial" charset="0"/>
                </a:rPr>
                <a:t>    Baum scattering model</a:t>
              </a:r>
            </a:p>
          </p:txBody>
        </p:sp>
        <p:sp>
          <p:nvSpPr>
            <p:cNvPr id="18446" name="Line 10"/>
            <p:cNvSpPr>
              <a:spLocks noChangeShapeType="1"/>
            </p:cNvSpPr>
            <p:nvPr/>
          </p:nvSpPr>
          <p:spPr bwMode="auto">
            <a:xfrm>
              <a:off x="4829175" y="297338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7" name="Line 10"/>
            <p:cNvSpPr>
              <a:spLocks noChangeShapeType="1"/>
            </p:cNvSpPr>
            <p:nvPr/>
          </p:nvSpPr>
          <p:spPr bwMode="auto">
            <a:xfrm>
              <a:off x="4797425" y="462121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1589104" y="4938717"/>
              <a:ext cx="1473217" cy="5841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600" b="1" dirty="0">
                  <a:latin typeface="Arial" charset="0"/>
                  <a:ea typeface="돋움체" pitchFamily="49" charset="-127"/>
                  <a:cs typeface="Arial" charset="0"/>
                </a:rPr>
                <a:t>3D Radiative </a:t>
              </a:r>
            </a:p>
            <a:p>
              <a:pPr>
                <a:defRPr/>
              </a:pPr>
              <a:r>
                <a:rPr lang="en-US" altLang="ko-KR" sz="1600" b="1" dirty="0">
                  <a:latin typeface="Arial" charset="0"/>
                  <a:ea typeface="돋움체" pitchFamily="49" charset="-127"/>
                  <a:cs typeface="Arial" charset="0"/>
                </a:rPr>
                <a:t>Effects</a:t>
              </a:r>
              <a:endParaRPr lang="ko-KR" altLang="en-US" sz="1600" b="1" dirty="0">
                <a:latin typeface="Arial" charset="0"/>
                <a:ea typeface="돋움체" pitchFamily="49" charset="-127"/>
                <a:cs typeface="Arial" charset="0"/>
              </a:endParaRPr>
            </a:p>
          </p:txBody>
        </p:sp>
        <p:sp>
          <p:nvSpPr>
            <p:cNvPr id="32" name="오른쪽 화살표 31"/>
            <p:cNvSpPr/>
            <p:nvPr/>
          </p:nvSpPr>
          <p:spPr>
            <a:xfrm>
              <a:off x="3060733" y="5113341"/>
              <a:ext cx="431805" cy="1428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179388" y="1628793"/>
              <a:ext cx="2663855" cy="3024175"/>
            </a:xfrm>
            <a:prstGeom prst="roundRect">
              <a:avLst>
                <a:gd name="adj" fmla="val 9952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451" name="TextBox 33"/>
            <p:cNvSpPr txBox="1">
              <a:spLocks noChangeArrowheads="1"/>
            </p:cNvSpPr>
            <p:nvPr/>
          </p:nvSpPr>
          <p:spPr bwMode="auto">
            <a:xfrm>
              <a:off x="160338" y="1625600"/>
              <a:ext cx="2735262" cy="317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b="1" u="sng">
                  <a:solidFill>
                    <a:srgbClr val="3366FF"/>
                  </a:solidFill>
                  <a:latin typeface="Arial" charset="0"/>
                  <a:ea typeface="돋움체" pitchFamily="49" charset="-127"/>
                  <a:cs typeface="Arial" charset="0"/>
                </a:rPr>
                <a:t>3D Effects</a:t>
              </a:r>
            </a:p>
            <a:p>
              <a:pPr algn="just" eaLnBrk="1" hangingPunct="1">
                <a:buFont typeface="Wingdings" pitchFamily="2" charset="2"/>
                <a:buChar char="l"/>
              </a:pPr>
              <a:endParaRPr lang="en-US" altLang="ko-KR" sz="1400">
                <a:latin typeface="Arial" charset="0"/>
                <a:ea typeface="돋움체" pitchFamily="49" charset="-127"/>
                <a:cs typeface="Arial" charset="0"/>
              </a:endParaRPr>
            </a:p>
            <a:p>
              <a:pPr algn="just" eaLnBrk="1" hangingPunct="1">
                <a:buFont typeface="Wingdings" pitchFamily="2" charset="2"/>
                <a:buChar char="l"/>
              </a:pPr>
              <a:r>
                <a:rPr lang="en-US" altLang="ko-KR" sz="1400">
                  <a:latin typeface="Arial" charset="0"/>
                  <a:ea typeface="돋움체" pitchFamily="49" charset="-127"/>
                  <a:cs typeface="Arial" charset="0"/>
                </a:rPr>
                <a:t> PPH bias </a:t>
              </a:r>
            </a:p>
            <a:p>
              <a:pPr algn="l" eaLnBrk="1" hangingPunct="1"/>
              <a:r>
                <a:rPr lang="en-US" altLang="ko-KR" sz="1400">
                  <a:latin typeface="Arial" charset="0"/>
                  <a:ea typeface="돋움체" pitchFamily="49" charset="-127"/>
                  <a:cs typeface="Arial" charset="0"/>
                </a:rPr>
                <a:t>Can be ignored because of small pixel size, and almost linearity of reflectance w.r.t. COT for optically thick clouds (COT &gt; 100).</a:t>
              </a:r>
            </a:p>
            <a:p>
              <a:pPr algn="l" eaLnBrk="1" hangingPunct="1"/>
              <a:endParaRPr lang="en-US" altLang="ko-KR" sz="1400">
                <a:latin typeface="Arial" charset="0"/>
                <a:ea typeface="돋움체" pitchFamily="49" charset="-127"/>
                <a:cs typeface="Arial" charset="0"/>
              </a:endParaRPr>
            </a:p>
            <a:p>
              <a:pPr algn="l" eaLnBrk="1" hangingPunct="1">
                <a:buFont typeface="Wingdings" pitchFamily="2" charset="2"/>
                <a:buChar char="l"/>
              </a:pPr>
              <a:r>
                <a:rPr lang="en-US" altLang="ko-KR" sz="1400">
                  <a:latin typeface="Arial" charset="0"/>
                  <a:ea typeface="돋움체" pitchFamily="49" charset="-127"/>
                  <a:cs typeface="Arial" charset="0"/>
                </a:rPr>
                <a:t> ICA bias</a:t>
              </a:r>
            </a:p>
            <a:p>
              <a:pPr algn="l" eaLnBrk="1" hangingPunct="1"/>
              <a:r>
                <a:rPr lang="en-US" altLang="ko-KR" sz="1400">
                  <a:latin typeface="Arial" charset="0"/>
                  <a:ea typeface="돋움체" pitchFamily="49" charset="-127"/>
                  <a:cs typeface="Arial" charset="0"/>
                </a:rPr>
                <a:t>Can be minimized from temporal averaging (daily mean) and two homogeneity checks.</a:t>
              </a:r>
              <a:br>
                <a:rPr lang="en-US" altLang="ko-KR" sz="1400">
                  <a:latin typeface="Arial" charset="0"/>
                  <a:ea typeface="돋움체" pitchFamily="49" charset="-127"/>
                  <a:cs typeface="Arial" charset="0"/>
                </a:rPr>
              </a:br>
              <a:r>
                <a:rPr lang="en-US" altLang="ko-KR" sz="1400">
                  <a:latin typeface="Arial" charset="0"/>
                  <a:ea typeface="돋움체" pitchFamily="49" charset="-127"/>
                  <a:cs typeface="Arial" charset="0"/>
                </a:rPr>
                <a:t>.</a:t>
              </a:r>
            </a:p>
          </p:txBody>
        </p:sp>
        <p:cxnSp>
          <p:nvCxnSpPr>
            <p:cNvPr id="37" name="꺾인 연결선 36"/>
            <p:cNvCxnSpPr/>
            <p:nvPr/>
          </p:nvCxnSpPr>
          <p:spPr>
            <a:xfrm rot="10800000" flipV="1">
              <a:off x="2559077" y="2671776"/>
              <a:ext cx="900123" cy="172878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왼쪽 대괄호 39"/>
            <p:cNvSpPr/>
            <p:nvPr/>
          </p:nvSpPr>
          <p:spPr>
            <a:xfrm>
              <a:off x="3459200" y="2574939"/>
              <a:ext cx="144464" cy="215899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6908800" y="2643195"/>
              <a:ext cx="1871663" cy="7386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Investigating Optical Properties of DCCs with MODIS Data</a:t>
              </a:r>
            </a:p>
          </p:txBody>
        </p:sp>
        <p:cxnSp>
          <p:nvCxnSpPr>
            <p:cNvPr id="25" name="Shape 24"/>
            <p:cNvCxnSpPr/>
            <p:nvPr/>
          </p:nvCxnSpPr>
          <p:spPr>
            <a:xfrm rot="5400000">
              <a:off x="6703300" y="3105945"/>
              <a:ext cx="846134" cy="1403366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6" name="직선 연결선 1"/>
          <p:cNvCxnSpPr>
            <a:cxnSpLocks noChangeShapeType="1"/>
          </p:cNvCxnSpPr>
          <p:nvPr/>
        </p:nvCxnSpPr>
        <p:spPr bwMode="auto">
          <a:xfrm>
            <a:off x="-36513" y="642938"/>
            <a:ext cx="9144001" cy="1587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684213" y="-7938"/>
            <a:ext cx="8034337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200" b="1">
                <a:solidFill>
                  <a:srgbClr val="003399"/>
                </a:solidFill>
                <a:latin typeface="Arial" charset="0"/>
                <a:ea typeface="돋움체" pitchFamily="49" charset="-127"/>
                <a:cs typeface="Times New Roman" pitchFamily="18" charset="0"/>
              </a:rPr>
              <a:t>Optical Properties of DCC Targets</a:t>
            </a:r>
          </a:p>
        </p:txBody>
      </p:sp>
      <p:sp>
        <p:nvSpPr>
          <p:cNvPr id="3078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fld id="{0D2ED96D-2647-4543-A6BC-9B19E9C48F5F}" type="slidenum">
              <a:rPr kumimoji="0" lang="ko-KR" altLang="en-US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pPr eaLnBrk="1" latinLnBrk="0" hangingPunct="1"/>
              <a:t>16</a:t>
            </a:fld>
            <a:endParaRPr kumimoji="0" lang="en-US" altLang="ko-KR" sz="1400">
              <a:solidFill>
                <a:srgbClr val="003399"/>
              </a:solidFill>
              <a:latin typeface="Arial" charset="0"/>
              <a:ea typeface="HY견고딕" pitchFamily="18" charset="-127"/>
            </a:endParaRPr>
          </a:p>
        </p:txBody>
      </p:sp>
      <p:grpSp>
        <p:nvGrpSpPr>
          <p:cNvPr id="3079" name="Group 26"/>
          <p:cNvGrpSpPr>
            <a:grpSpLocks/>
          </p:cNvGrpSpPr>
          <p:nvPr/>
        </p:nvGrpSpPr>
        <p:grpSpPr bwMode="auto">
          <a:xfrm>
            <a:off x="428625" y="3857625"/>
            <a:ext cx="3143250" cy="2857500"/>
            <a:chOff x="0" y="921"/>
            <a:chExt cx="2666" cy="2478"/>
          </a:xfrm>
        </p:grpSpPr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1"/>
              <a:ext cx="2666" cy="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92" name="Group 25"/>
            <p:cNvGrpSpPr>
              <a:grpSpLocks/>
            </p:cNvGrpSpPr>
            <p:nvPr/>
          </p:nvGrpSpPr>
          <p:grpSpPr bwMode="auto">
            <a:xfrm>
              <a:off x="199" y="1022"/>
              <a:ext cx="1073" cy="254"/>
              <a:chOff x="211" y="950"/>
              <a:chExt cx="1073" cy="254"/>
            </a:xfrm>
          </p:grpSpPr>
          <p:sp>
            <p:nvSpPr>
              <p:cNvPr id="3093" name="Text Box 22"/>
              <p:cNvSpPr txBox="1">
                <a:spLocks noChangeArrowheads="1"/>
              </p:cNvSpPr>
              <p:nvPr/>
            </p:nvSpPr>
            <p:spPr bwMode="auto">
              <a:xfrm>
                <a:off x="211" y="950"/>
                <a:ext cx="1073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300" b="1">
                    <a:solidFill>
                      <a:srgbClr val="FF3300"/>
                    </a:solidFill>
                    <a:latin typeface="Arial" charset="0"/>
                    <a:ea typeface="HY중고딕" pitchFamily="18" charset="-127"/>
                    <a:cs typeface="Arial" charset="0"/>
                  </a:rPr>
                  <a:t>TB</a:t>
                </a:r>
                <a:r>
                  <a:rPr lang="en-US" altLang="ko-KR" sz="1300" b="1" baseline="-25000">
                    <a:solidFill>
                      <a:srgbClr val="FF3300"/>
                    </a:solidFill>
                    <a:latin typeface="Arial" charset="0"/>
                    <a:ea typeface="HY중고딕" pitchFamily="18" charset="-127"/>
                    <a:cs typeface="Arial" charset="0"/>
                  </a:rPr>
                  <a:t>11</a:t>
                </a:r>
                <a:r>
                  <a:rPr lang="en-US" altLang="ko-KR" sz="1300" b="1">
                    <a:solidFill>
                      <a:srgbClr val="FF3300"/>
                    </a:solidFill>
                    <a:latin typeface="Arial" charset="0"/>
                    <a:ea typeface="HY중고딕" pitchFamily="18" charset="-127"/>
                    <a:cs typeface="Arial" charset="0"/>
                  </a:rPr>
                  <a:t> ≤ 190K</a:t>
                </a:r>
              </a:p>
            </p:txBody>
          </p:sp>
          <p:sp>
            <p:nvSpPr>
              <p:cNvPr id="3094" name="Oval 23"/>
              <p:cNvSpPr>
                <a:spLocks noChangeAspect="1" noChangeArrowheads="1"/>
              </p:cNvSpPr>
              <p:nvPr/>
            </p:nvSpPr>
            <p:spPr bwMode="auto">
              <a:xfrm>
                <a:off x="225" y="1049"/>
                <a:ext cx="45" cy="52"/>
              </a:xfrm>
              <a:prstGeom prst="ellipse">
                <a:avLst/>
              </a:prstGeom>
              <a:noFill/>
              <a:ln w="222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3080" name="TextBox 15"/>
          <p:cNvSpPr txBox="1">
            <a:spLocks noChangeArrowheads="1"/>
          </p:cNvSpPr>
          <p:nvPr/>
        </p:nvSpPr>
        <p:spPr bwMode="auto">
          <a:xfrm>
            <a:off x="1038225" y="3559175"/>
            <a:ext cx="1962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 b="1">
                <a:latin typeface="Arial" charset="0"/>
                <a:ea typeface="돋움체" pitchFamily="49" charset="-127"/>
                <a:cs typeface="Arial" charset="0"/>
              </a:rPr>
              <a:t>Chosen DCC Targets</a:t>
            </a:r>
            <a:endParaRPr lang="ko-KR" altLang="en-US" sz="1400" b="1">
              <a:latin typeface="Arial" charset="0"/>
              <a:ea typeface="돋움체" pitchFamily="49" charset="-127"/>
              <a:cs typeface="Arial" charset="0"/>
            </a:endParaRPr>
          </a:p>
        </p:txBody>
      </p:sp>
      <p:pic>
        <p:nvPicPr>
          <p:cNvPr id="3081" name="그림 17" descr="hist_cot_re_b01_if_TB11_le_190_sd9km_le_1_sd_ref_le_0.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357313"/>
            <a:ext cx="4408488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422275" y="904875"/>
            <a:ext cx="30781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latinLnBrk="0"/>
            <a:r>
              <a:rPr kumimoji="0" lang="en-US" altLang="ko-KR" sz="1400" b="1">
                <a:solidFill>
                  <a:srgbClr val="000000"/>
                </a:solidFill>
                <a:latin typeface="Arial" charset="0"/>
                <a:cs typeface="Arial" charset="0"/>
              </a:rPr>
              <a:t> (1) Cold cloud condition to select clouds overshooting tropopause layer</a:t>
            </a:r>
          </a:p>
        </p:txBody>
      </p:sp>
      <p:sp>
        <p:nvSpPr>
          <p:cNvPr id="3083" name="Text Box 13"/>
          <p:cNvSpPr txBox="1">
            <a:spLocks noChangeArrowheads="1"/>
          </p:cNvSpPr>
          <p:nvPr/>
        </p:nvSpPr>
        <p:spPr bwMode="auto">
          <a:xfrm>
            <a:off x="417513" y="2119313"/>
            <a:ext cx="3368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atinLnBrk="0"/>
            <a:r>
              <a:rPr kumimoji="0" lang="en-US" altLang="ko-KR" sz="1400" b="1">
                <a:solidFill>
                  <a:srgbClr val="000000"/>
                </a:solidFill>
                <a:latin typeface="Arial" charset="0"/>
                <a:cs typeface="Arial" charset="0"/>
              </a:rPr>
              <a:t>(2)</a:t>
            </a:r>
            <a:r>
              <a:rPr kumimoji="0" lang="ko-KR" alt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0" lang="en-US" altLang="ko-KR" sz="1400" b="1">
                <a:solidFill>
                  <a:srgbClr val="000000"/>
                </a:solidFill>
                <a:latin typeface="Arial" charset="0"/>
                <a:cs typeface="Arial" charset="0"/>
              </a:rPr>
              <a:t>Homogeneity checks to exclude cloud boundary pixels</a:t>
            </a:r>
          </a:p>
        </p:txBody>
      </p:sp>
      <p:sp>
        <p:nvSpPr>
          <p:cNvPr id="3084" name="TextBox 32"/>
          <p:cNvSpPr txBox="1">
            <a:spLocks noChangeArrowheads="1"/>
          </p:cNvSpPr>
          <p:nvPr/>
        </p:nvSpPr>
        <p:spPr bwMode="auto">
          <a:xfrm>
            <a:off x="2306638" y="2724150"/>
            <a:ext cx="142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452438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200" i="1">
                <a:latin typeface="Arial" charset="0"/>
                <a:cs typeface="Arial" charset="0"/>
              </a:rPr>
              <a:t>R</a:t>
            </a:r>
            <a:r>
              <a:rPr lang="en-US" altLang="ko-KR" sz="1200" i="1" baseline="-25000">
                <a:latin typeface="Arial" charset="0"/>
                <a:cs typeface="Arial" charset="0"/>
              </a:rPr>
              <a:t>0.6</a:t>
            </a:r>
            <a:r>
              <a:rPr lang="en-US" altLang="ko-KR" sz="1200">
                <a:latin typeface="Arial" charset="0"/>
                <a:cs typeface="Arial" charset="0"/>
              </a:rPr>
              <a:t>: Visible reflectance</a:t>
            </a:r>
            <a:endParaRPr lang="ko-KR" altLang="en-US" sz="1200">
              <a:latin typeface="Arial" charset="0"/>
              <a:cs typeface="Arial" charset="0"/>
            </a:endParaRPr>
          </a:p>
        </p:txBody>
      </p:sp>
      <p:sp>
        <p:nvSpPr>
          <p:cNvPr id="3085" name="TextBox 31"/>
          <p:cNvSpPr txBox="1">
            <a:spLocks noChangeArrowheads="1"/>
          </p:cNvSpPr>
          <p:nvPr/>
        </p:nvSpPr>
        <p:spPr bwMode="auto">
          <a:xfrm>
            <a:off x="1878013" y="1652588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200" i="1">
                <a:latin typeface="Arial" charset="0"/>
                <a:cs typeface="Arial" charset="0"/>
              </a:rPr>
              <a:t>TB</a:t>
            </a:r>
            <a:r>
              <a:rPr lang="en-US" altLang="ko-KR" sz="1200" i="1" baseline="-25000">
                <a:latin typeface="Arial" charset="0"/>
                <a:cs typeface="Arial" charset="0"/>
              </a:rPr>
              <a:t>11</a:t>
            </a:r>
            <a:r>
              <a:rPr lang="en-US" altLang="ko-KR" sz="1200">
                <a:latin typeface="Arial" charset="0"/>
                <a:cs typeface="Arial" charset="0"/>
              </a:rPr>
              <a:t>: Brightness Temp. at 11-</a:t>
            </a:r>
            <a:r>
              <a:rPr lang="el-GR" altLang="ko-KR" sz="1200">
                <a:latin typeface="Arial" charset="0"/>
                <a:cs typeface="Arial" charset="0"/>
              </a:rPr>
              <a:t>μ</a:t>
            </a:r>
            <a:r>
              <a:rPr lang="en-US" altLang="ko-KR" sz="1200">
                <a:latin typeface="Arial" charset="0"/>
                <a:cs typeface="Arial" charset="0"/>
              </a:rPr>
              <a:t>m band</a:t>
            </a:r>
            <a:endParaRPr lang="ko-KR" altLang="en-US" sz="1200">
              <a:latin typeface="Arial" charset="0"/>
              <a:cs typeface="Arial" charset="0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406400" y="857250"/>
            <a:ext cx="3286125" cy="2571750"/>
          </a:xfrm>
          <a:prstGeom prst="roundRect">
            <a:avLst>
              <a:gd name="adj" fmla="val 9311"/>
            </a:avLst>
          </a:prstGeom>
          <a:noFill/>
          <a:ln w="254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rgbClr val="FFFFFF"/>
              </a:solidFill>
              <a:latin typeface="Arial" pitchFamily="34" charset="0"/>
              <a:ea typeface="굴림"/>
              <a:cs typeface="Arial" pitchFamily="34" charset="0"/>
            </a:endParaRPr>
          </a:p>
        </p:txBody>
      </p:sp>
      <p:graphicFrame>
        <p:nvGraphicFramePr>
          <p:cNvPr id="3074" name="Object 40"/>
          <p:cNvGraphicFramePr>
            <a:graphicFrameLocks noChangeAspect="1"/>
          </p:cNvGraphicFramePr>
          <p:nvPr/>
        </p:nvGraphicFramePr>
        <p:xfrm>
          <a:off x="800100" y="1725613"/>
          <a:ext cx="935038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수식" r:id="rId6" imgW="850680" imgH="215640" progId="Equation.3">
                  <p:embed/>
                </p:oleObj>
              </mc:Choice>
              <mc:Fallback>
                <p:oleObj name="수식" r:id="rId6" imgW="850680" imgH="21564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725613"/>
                        <a:ext cx="935038" cy="236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1"/>
          <p:cNvGraphicFramePr>
            <a:graphicFrameLocks noChangeAspect="1"/>
          </p:cNvGraphicFramePr>
          <p:nvPr/>
        </p:nvGraphicFramePr>
        <p:xfrm>
          <a:off x="717550" y="2636838"/>
          <a:ext cx="14827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수식" r:id="rId8" imgW="1346040" imgH="660240" progId="Equation.3">
                  <p:embed/>
                </p:oleObj>
              </mc:Choice>
              <mc:Fallback>
                <p:oleObj name="수식" r:id="rId8" imgW="1346040" imgH="66024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2636838"/>
                        <a:ext cx="1482725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TextBox 32"/>
          <p:cNvSpPr txBox="1">
            <a:spLocks noChangeArrowheads="1"/>
          </p:cNvSpPr>
          <p:nvPr/>
        </p:nvSpPr>
        <p:spPr bwMode="auto">
          <a:xfrm>
            <a:off x="5429250" y="2214563"/>
            <a:ext cx="1055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0000"/>
                </a:solidFill>
                <a:latin typeface="Arial" charset="0"/>
                <a:ea typeface="돋움체" pitchFamily="49" charset="-127"/>
                <a:cs typeface="Arial" charset="0"/>
              </a:rPr>
              <a:t>r</a:t>
            </a:r>
            <a:r>
              <a:rPr lang="en-US" altLang="ko-KR" baseline="-25000">
                <a:solidFill>
                  <a:srgbClr val="FF0000"/>
                </a:solidFill>
                <a:latin typeface="Arial" charset="0"/>
                <a:ea typeface="돋움체" pitchFamily="49" charset="-127"/>
                <a:cs typeface="Arial" charset="0"/>
              </a:rPr>
              <a:t>e</a:t>
            </a:r>
            <a:r>
              <a:rPr lang="en-US" altLang="ko-KR">
                <a:solidFill>
                  <a:srgbClr val="FF0000"/>
                </a:solidFill>
                <a:latin typeface="Arial" charset="0"/>
                <a:ea typeface="돋움체" pitchFamily="49" charset="-127"/>
                <a:cs typeface="Arial" charset="0"/>
              </a:rPr>
              <a:t>≈20</a:t>
            </a:r>
            <a:r>
              <a:rPr lang="el-GR" altLang="ko-KR">
                <a:solidFill>
                  <a:srgbClr val="FF0000"/>
                </a:solidFill>
                <a:latin typeface="Arial" charset="0"/>
                <a:ea typeface="돋움체" pitchFamily="49" charset="-127"/>
                <a:cs typeface="Arial" charset="0"/>
              </a:rPr>
              <a:t>μ</a:t>
            </a:r>
            <a:r>
              <a:rPr lang="en-US" altLang="ko-KR">
                <a:solidFill>
                  <a:srgbClr val="FF0000"/>
                </a:solidFill>
                <a:latin typeface="Arial" charset="0"/>
                <a:ea typeface="돋움체" pitchFamily="49" charset="-127"/>
                <a:cs typeface="Arial" charset="0"/>
              </a:rPr>
              <a:t>m</a:t>
            </a:r>
            <a:endParaRPr lang="ko-KR" altLang="en-US">
              <a:solidFill>
                <a:srgbClr val="FF0000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sp>
        <p:nvSpPr>
          <p:cNvPr id="3088" name="TextBox 33"/>
          <p:cNvSpPr txBox="1">
            <a:spLocks noChangeArrowheads="1"/>
          </p:cNvSpPr>
          <p:nvPr/>
        </p:nvSpPr>
        <p:spPr bwMode="auto">
          <a:xfrm>
            <a:off x="5072063" y="4214813"/>
            <a:ext cx="118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0000"/>
                </a:solidFill>
                <a:latin typeface="Arial" charset="0"/>
                <a:ea typeface="돋움체" pitchFamily="49" charset="-127"/>
                <a:cs typeface="Arial" charset="0"/>
              </a:rPr>
              <a:t>COT≥100</a:t>
            </a:r>
            <a:endParaRPr lang="ko-KR" altLang="en-US">
              <a:solidFill>
                <a:srgbClr val="FF0000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sp>
        <p:nvSpPr>
          <p:cNvPr id="3089" name="TextBox 34"/>
          <p:cNvSpPr txBox="1">
            <a:spLocks noChangeArrowheads="1"/>
          </p:cNvSpPr>
          <p:nvPr/>
        </p:nvSpPr>
        <p:spPr bwMode="auto">
          <a:xfrm>
            <a:off x="4071938" y="5715000"/>
            <a:ext cx="4643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/>
            <a:r>
              <a:rPr lang="en-US" altLang="ko-KR"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 For the simulation, optical properties of DCC targets are assumed as COT = 200 and r</a:t>
            </a:r>
            <a:r>
              <a:rPr lang="en-US" altLang="ko-KR" baseline="-25000"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e</a:t>
            </a:r>
            <a:r>
              <a:rPr lang="en-US" altLang="ko-KR"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 = 20 </a:t>
            </a:r>
            <a:r>
              <a:rPr lang="el-GR" altLang="ko-KR"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μ</a:t>
            </a:r>
            <a:r>
              <a:rPr lang="en-US" altLang="ko-KR"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m.</a:t>
            </a:r>
            <a:endParaRPr lang="ko-KR" altLang="en-US">
              <a:latin typeface="Arial" charset="0"/>
              <a:ea typeface="돋움체" pitchFamily="49" charset="-127"/>
              <a:cs typeface="Arial" charset="0"/>
            </a:endParaRPr>
          </a:p>
        </p:txBody>
      </p:sp>
      <p:sp>
        <p:nvSpPr>
          <p:cNvPr id="3090" name="TextBox 35"/>
          <p:cNvSpPr txBox="1">
            <a:spLocks noChangeArrowheads="1"/>
          </p:cNvSpPr>
          <p:nvPr/>
        </p:nvSpPr>
        <p:spPr bwMode="auto">
          <a:xfrm>
            <a:off x="5214938" y="928688"/>
            <a:ext cx="3411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 b="1">
                <a:latin typeface="Arial" charset="0"/>
                <a:ea typeface="돋움체" pitchFamily="49" charset="-127"/>
                <a:cs typeface="Arial" charset="0"/>
              </a:rPr>
              <a:t>DCC Properties from MODIS products</a:t>
            </a:r>
            <a:endParaRPr lang="ko-KR" altLang="en-US" sz="1400" b="1">
              <a:latin typeface="Arial" charset="0"/>
              <a:ea typeface="돋움체" pitchFamily="49" charset="-127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58" name="직선 연결선 1"/>
          <p:cNvCxnSpPr>
            <a:cxnSpLocks noChangeShapeType="1"/>
          </p:cNvCxnSpPr>
          <p:nvPr/>
        </p:nvCxnSpPr>
        <p:spPr bwMode="auto">
          <a:xfrm>
            <a:off x="-36513" y="998538"/>
            <a:ext cx="9144001" cy="1587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684213" y="-7938"/>
            <a:ext cx="80343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200" b="1">
                <a:solidFill>
                  <a:srgbClr val="003399"/>
                </a:solidFill>
                <a:latin typeface="Arial" charset="0"/>
                <a:ea typeface="돋움체" pitchFamily="49" charset="-127"/>
                <a:cs typeface="Times New Roman" pitchFamily="18" charset="0"/>
              </a:rPr>
              <a:t>Sensitivity of Input Parameters </a:t>
            </a:r>
          </a:p>
          <a:p>
            <a:pPr eaLnBrk="1" latinLnBrk="0" hangingPunct="1"/>
            <a:r>
              <a:rPr kumimoji="0" lang="en-US" altLang="ko-KR" sz="3200" b="1">
                <a:solidFill>
                  <a:srgbClr val="003399"/>
                </a:solidFill>
                <a:latin typeface="Arial" charset="0"/>
                <a:ea typeface="돋움체" pitchFamily="49" charset="-127"/>
                <a:cs typeface="Times New Roman" pitchFamily="18" charset="0"/>
              </a:rPr>
              <a:t>to DCC Simulation</a:t>
            </a:r>
          </a:p>
        </p:txBody>
      </p:sp>
      <p:sp>
        <p:nvSpPr>
          <p:cNvPr id="19460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fld id="{1748779A-6A6A-47CA-B252-012FCA487B4E}" type="slidenum">
              <a:rPr kumimoji="0" lang="ko-KR" altLang="en-US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pPr eaLnBrk="1" latinLnBrk="0" hangingPunct="1"/>
              <a:t>17</a:t>
            </a:fld>
            <a:endParaRPr kumimoji="0" lang="en-US" altLang="ko-KR" sz="1400">
              <a:solidFill>
                <a:srgbClr val="003399"/>
              </a:solidFill>
              <a:latin typeface="Arial" charset="0"/>
              <a:ea typeface="HY견고딕" pitchFamily="18" charset="-127"/>
            </a:endParaRPr>
          </a:p>
        </p:txBody>
      </p:sp>
      <p:grpSp>
        <p:nvGrpSpPr>
          <p:cNvPr id="19461" name="그룹 17"/>
          <p:cNvGrpSpPr>
            <a:grpSpLocks/>
          </p:cNvGrpSpPr>
          <p:nvPr/>
        </p:nvGrpSpPr>
        <p:grpSpPr bwMode="auto">
          <a:xfrm>
            <a:off x="500063" y="1214438"/>
            <a:ext cx="3429000" cy="2571750"/>
            <a:chOff x="428596" y="1785926"/>
            <a:chExt cx="4572000" cy="3640713"/>
          </a:xfrm>
        </p:grpSpPr>
        <p:pic>
          <p:nvPicPr>
            <p:cNvPr id="19537" name="그림 16" descr="Fig2_v1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428596" y="1785926"/>
              <a:ext cx="4572000" cy="364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직사각형 14"/>
            <p:cNvSpPr/>
            <p:nvPr/>
          </p:nvSpPr>
          <p:spPr>
            <a:xfrm>
              <a:off x="1144029" y="2071339"/>
              <a:ext cx="641349" cy="357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19" name="타원 18"/>
          <p:cNvSpPr/>
          <p:nvPr/>
        </p:nvSpPr>
        <p:spPr>
          <a:xfrm>
            <a:off x="2071688" y="1500188"/>
            <a:ext cx="1785937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9463" name="TextBox 19"/>
          <p:cNvSpPr txBox="1">
            <a:spLocks noChangeArrowheads="1"/>
          </p:cNvSpPr>
          <p:nvPr/>
        </p:nvSpPr>
        <p:spPr bwMode="auto">
          <a:xfrm>
            <a:off x="2286000" y="1143000"/>
            <a:ext cx="1169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>
                <a:solidFill>
                  <a:srgbClr val="FF0000"/>
                </a:solidFill>
                <a:latin typeface="Arial" charset="0"/>
                <a:ea typeface="돋움체" pitchFamily="49" charset="-127"/>
                <a:cs typeface="Arial" charset="0"/>
              </a:rPr>
              <a:t>DCC targets</a:t>
            </a:r>
            <a:endParaRPr lang="ko-KR" altLang="en-US" sz="1400">
              <a:solidFill>
                <a:srgbClr val="FF0000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285750" y="4143375"/>
          <a:ext cx="8501063" cy="2160588"/>
        </p:xfrm>
        <a:graphic>
          <a:graphicData uri="http://schemas.openxmlformats.org/drawingml/2006/table">
            <a:tbl>
              <a:tblPr/>
              <a:tblGrid>
                <a:gridCol w="1143004"/>
                <a:gridCol w="814377"/>
                <a:gridCol w="1154108"/>
                <a:gridCol w="1155696"/>
                <a:gridCol w="887410"/>
                <a:gridCol w="887409"/>
                <a:gridCol w="815991"/>
                <a:gridCol w="785815"/>
                <a:gridCol w="857253"/>
              </a:tblGrid>
              <a:tr h="357173">
                <a:tc rowSpan="2"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Input Parameters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Surface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Reflectance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Atmospheric Profiles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AOT </a:t>
                      </a:r>
                      <a:b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</a:b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at 0.55 </a:t>
                      </a:r>
                      <a:r>
                        <a:rPr kumimoji="0" lang="en-US" altLang="ko-K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μm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Cloud Properties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719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COT</a:t>
                      </a:r>
                      <a:b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</a:b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at 0.646 </a:t>
                      </a:r>
                      <a:r>
                        <a:rPr kumimoji="0" lang="en-US" altLang="ko-K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μm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Effective Radius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CTH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Cloud Depth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</a:tr>
              <a:tr h="285753"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Reference Value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Oceanic BRDF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Arial" pitchFamily="34" charset="0"/>
                        </a:rPr>
                        <a:t>Tropic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200</a:t>
                      </a:r>
                      <a:endParaRPr kumimoji="0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20 </a:t>
                      </a:r>
                      <a:r>
                        <a:rPr kumimoji="0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μm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15 km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14 km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8143"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Input Range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 – 0.4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MLS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 – 3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100 – 400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 – 30 </a:t>
                      </a:r>
                      <a:r>
                        <a:rPr kumimoji="0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μm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12 – 18 km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 – 14 km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4">
                <a:tc row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Maximum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Uncertainty (%)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Arial" pitchFamily="34" charset="0"/>
                        </a:rPr>
                        <a:t>SZA = 0°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0.09%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1.29%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0.14%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4.79%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1.64%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0.15%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0.24%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Arial" pitchFamily="34" charset="0"/>
                        </a:rPr>
                        <a:t>SZA = 40°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0.08%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1.30%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0.13%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4.41%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 3.02%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0.21%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0.23%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" name="왼쪽 중괄호 25"/>
          <p:cNvSpPr/>
          <p:nvPr/>
        </p:nvSpPr>
        <p:spPr>
          <a:xfrm rot="16200000">
            <a:off x="6179343" y="5965032"/>
            <a:ext cx="214313" cy="857250"/>
          </a:xfrm>
          <a:prstGeom prst="leftBrace">
            <a:avLst>
              <a:gd name="adj1" fmla="val 47717"/>
              <a:gd name="adj2" fmla="val 51212"/>
            </a:avLst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9525" name="TextBox 7"/>
          <p:cNvSpPr txBox="1">
            <a:spLocks noChangeArrowheads="1"/>
          </p:cNvSpPr>
          <p:nvPr/>
        </p:nvSpPr>
        <p:spPr bwMode="auto">
          <a:xfrm>
            <a:off x="4064000" y="6500813"/>
            <a:ext cx="4500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FF0000"/>
                </a:solidFill>
                <a:latin typeface="Arial" charset="0"/>
                <a:cs typeface="Arial" charset="0"/>
              </a:rPr>
              <a:t>~5% of simulation error by fixing cloud parameters</a:t>
            </a:r>
          </a:p>
        </p:txBody>
      </p:sp>
      <p:sp>
        <p:nvSpPr>
          <p:cNvPr id="19526" name="TextBox 7"/>
          <p:cNvSpPr txBox="1">
            <a:spLocks noChangeArrowheads="1"/>
          </p:cNvSpPr>
          <p:nvPr/>
        </p:nvSpPr>
        <p:spPr bwMode="auto">
          <a:xfrm>
            <a:off x="2000250" y="3786188"/>
            <a:ext cx="5330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600" b="1">
                <a:latin typeface="Arial" charset="0"/>
                <a:cs typeface="Arial" charset="0"/>
              </a:rPr>
              <a:t>Simulation uncertainty by each RTM input parameter</a:t>
            </a:r>
            <a:endParaRPr lang="ko-KR" altLang="en-US" sz="1600" b="1">
              <a:latin typeface="Arial" charset="0"/>
              <a:cs typeface="Arial" charset="0"/>
            </a:endParaRPr>
          </a:p>
        </p:txBody>
      </p:sp>
      <p:grpSp>
        <p:nvGrpSpPr>
          <p:cNvPr id="19527" name="그룹 37"/>
          <p:cNvGrpSpPr>
            <a:grpSpLocks/>
          </p:cNvGrpSpPr>
          <p:nvPr/>
        </p:nvGrpSpPr>
        <p:grpSpPr bwMode="auto">
          <a:xfrm>
            <a:off x="4643438" y="1120775"/>
            <a:ext cx="3857625" cy="2593975"/>
            <a:chOff x="4643438" y="1049521"/>
            <a:chExt cx="3857652" cy="2593793"/>
          </a:xfrm>
        </p:grpSpPr>
        <p:pic>
          <p:nvPicPr>
            <p:cNvPr id="1952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1213297"/>
              <a:ext cx="3857652" cy="243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29" name="TextBox 29"/>
            <p:cNvSpPr txBox="1">
              <a:spLocks noChangeArrowheads="1"/>
            </p:cNvSpPr>
            <p:nvPr/>
          </p:nvSpPr>
          <p:spPr bwMode="auto">
            <a:xfrm>
              <a:off x="4714876" y="1049521"/>
              <a:ext cx="96532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>
                  <a:latin typeface="Arial" charset="0"/>
                  <a:ea typeface="돋움체" pitchFamily="49" charset="-127"/>
                  <a:cs typeface="Arial" charset="0"/>
                </a:rPr>
                <a:t>COT=100</a:t>
              </a:r>
              <a:endParaRPr lang="ko-KR" altLang="en-US" sz="1400">
                <a:latin typeface="Arial" charset="0"/>
                <a:ea typeface="돋움체" pitchFamily="49" charset="-127"/>
                <a:cs typeface="Arial" charset="0"/>
              </a:endParaRPr>
            </a:p>
          </p:txBody>
        </p:sp>
        <p:sp>
          <p:nvSpPr>
            <p:cNvPr id="19530" name="TextBox 30"/>
            <p:cNvSpPr txBox="1">
              <a:spLocks noChangeArrowheads="1"/>
            </p:cNvSpPr>
            <p:nvPr/>
          </p:nvSpPr>
          <p:spPr bwMode="auto">
            <a:xfrm>
              <a:off x="6072198" y="1049521"/>
              <a:ext cx="96532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>
                  <a:latin typeface="Arial" charset="0"/>
                  <a:ea typeface="돋움체" pitchFamily="49" charset="-127"/>
                  <a:cs typeface="Arial" charset="0"/>
                </a:rPr>
                <a:t>COT=200</a:t>
              </a:r>
              <a:endParaRPr lang="ko-KR" altLang="en-US" sz="1400">
                <a:latin typeface="Arial" charset="0"/>
                <a:ea typeface="돋움체" pitchFamily="49" charset="-127"/>
                <a:cs typeface="Arial" charset="0"/>
              </a:endParaRPr>
            </a:p>
          </p:txBody>
        </p:sp>
        <p:sp>
          <p:nvSpPr>
            <p:cNvPr id="19531" name="TextBox 31"/>
            <p:cNvSpPr txBox="1">
              <a:spLocks noChangeArrowheads="1"/>
            </p:cNvSpPr>
            <p:nvPr/>
          </p:nvSpPr>
          <p:spPr bwMode="auto">
            <a:xfrm>
              <a:off x="7321447" y="1049521"/>
              <a:ext cx="96532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>
                  <a:latin typeface="Arial" charset="0"/>
                  <a:ea typeface="돋움체" pitchFamily="49" charset="-127"/>
                  <a:cs typeface="Arial" charset="0"/>
                </a:rPr>
                <a:t>COT=400</a:t>
              </a:r>
              <a:endParaRPr lang="ko-KR" altLang="en-US" sz="1400">
                <a:latin typeface="Arial" charset="0"/>
                <a:ea typeface="돋움체" pitchFamily="49" charset="-127"/>
                <a:cs typeface="Arial" charset="0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5000627" y="2428962"/>
              <a:ext cx="3286148" cy="142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3" name="왼쪽 중괄호 32"/>
            <p:cNvSpPr/>
            <p:nvPr/>
          </p:nvSpPr>
          <p:spPr>
            <a:xfrm rot="16200000">
              <a:off x="5715016" y="2071769"/>
              <a:ext cx="214298" cy="785819"/>
            </a:xfrm>
            <a:prstGeom prst="leftBr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534" name="TextBox 34"/>
            <p:cNvSpPr txBox="1">
              <a:spLocks noChangeArrowheads="1"/>
            </p:cNvSpPr>
            <p:nvPr/>
          </p:nvSpPr>
          <p:spPr bwMode="auto">
            <a:xfrm>
              <a:off x="5476227" y="2723373"/>
              <a:ext cx="81028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>
                  <a:latin typeface="Arial" charset="0"/>
                  <a:ea typeface="돋움체" pitchFamily="49" charset="-127"/>
                  <a:cs typeface="Arial" charset="0"/>
                </a:rPr>
                <a:t>Diff. &lt;5%</a:t>
              </a:r>
              <a:endParaRPr lang="ko-KR" altLang="en-US" sz="1200">
                <a:latin typeface="Arial" charset="0"/>
                <a:ea typeface="돋움체" pitchFamily="49" charset="-127"/>
                <a:cs typeface="Arial" charset="0"/>
              </a:endParaRPr>
            </a:p>
          </p:txBody>
        </p:sp>
        <p:sp>
          <p:nvSpPr>
            <p:cNvPr id="36" name="왼쪽 중괄호 35"/>
            <p:cNvSpPr/>
            <p:nvPr/>
          </p:nvSpPr>
          <p:spPr>
            <a:xfrm rot="16200000">
              <a:off x="6929461" y="2071770"/>
              <a:ext cx="214298" cy="785817"/>
            </a:xfrm>
            <a:prstGeom prst="leftBr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536" name="TextBox 36"/>
            <p:cNvSpPr txBox="1">
              <a:spLocks noChangeArrowheads="1"/>
            </p:cNvSpPr>
            <p:nvPr/>
          </p:nvSpPr>
          <p:spPr bwMode="auto">
            <a:xfrm>
              <a:off x="6762111" y="2723373"/>
              <a:ext cx="81028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chemeClr val="bg1"/>
                  </a:solidFill>
                  <a:latin typeface="Arial" charset="0"/>
                  <a:ea typeface="돋움체" pitchFamily="49" charset="-127"/>
                  <a:cs typeface="Arial" charset="0"/>
                </a:rPr>
                <a:t>Diff. &lt;5%</a:t>
              </a:r>
              <a:endParaRPr lang="ko-KR" altLang="en-US" sz="1200">
                <a:solidFill>
                  <a:schemeClr val="bg1"/>
                </a:solidFill>
                <a:latin typeface="Arial" charset="0"/>
                <a:ea typeface="돋움체" pitchFamily="49" charset="-127"/>
                <a:cs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1323975" y="657225"/>
          <a:ext cx="285750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3" imgW="4261104" imgH="4304081" progId="SigmaPlotGraphicObject.9">
                  <p:embed/>
                </p:oleObj>
              </mc:Choice>
              <mc:Fallback>
                <p:oleObj r:id="rId3" imgW="4261104" imgH="4304081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657225"/>
                        <a:ext cx="2857500" cy="288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4856163" y="660400"/>
          <a:ext cx="285750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5" imgW="4261104" imgH="4304081" progId="SigmaPlotGraphicObject.9">
                  <p:embed/>
                </p:oleObj>
              </mc:Choice>
              <mc:Fallback>
                <p:oleObj r:id="rId5" imgW="4261104" imgH="4304081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163" y="660400"/>
                        <a:ext cx="2857500" cy="287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547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endParaRPr lang="ko-KR" altLang="en-US" smtClean="0">
              <a:solidFill>
                <a:srgbClr val="000000"/>
              </a:solidFill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0" y="3433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ko-KR" alt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99337" name="Object 9"/>
          <p:cNvGraphicFramePr>
            <a:graphicFrameLocks noChangeAspect="1"/>
          </p:cNvGraphicFramePr>
          <p:nvPr/>
        </p:nvGraphicFramePr>
        <p:xfrm>
          <a:off x="1358900" y="3678238"/>
          <a:ext cx="2860675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7" imgW="4213555" imgH="4436669" progId="SigmaPlotGraphicObject.9">
                  <p:embed/>
                </p:oleObj>
              </mc:Choice>
              <mc:Fallback>
                <p:oleObj r:id="rId7" imgW="4213555" imgH="4436669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3678238"/>
                        <a:ext cx="2860675" cy="301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6" name="Object 8"/>
          <p:cNvGraphicFramePr>
            <a:graphicFrameLocks noChangeAspect="1"/>
          </p:cNvGraphicFramePr>
          <p:nvPr/>
        </p:nvGraphicFramePr>
        <p:xfrm>
          <a:off x="4926013" y="3709988"/>
          <a:ext cx="2813050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9" imgW="4213440" imgH="4436640" progId="SigmaPlotGraphicObject.9">
                  <p:embed/>
                </p:oleObj>
              </mc:Choice>
              <mc:Fallback>
                <p:oleObj r:id="rId9" imgW="4213440" imgH="443664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3709988"/>
                        <a:ext cx="2813050" cy="294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6691313" y="4064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ko-KR" sz="1200" smtClean="0">
                <a:solidFill>
                  <a:srgbClr val="00000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endParaRPr lang="en-US" altLang="ko-KR" smtClean="0">
              <a:solidFill>
                <a:srgbClr val="000000"/>
              </a:solidFill>
              <a:ea typeface="바탕" pitchFamily="18" charset="-127"/>
              <a:cs typeface="Times New Roman" pitchFamily="18" charset="0"/>
            </a:endParaRP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2171700" y="43180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smtClean="0">
                <a:solidFill>
                  <a:srgbClr val="000000"/>
                </a:solidFill>
                <a:latin typeface="Times New Roman" pitchFamily="18" charset="0"/>
              </a:rPr>
              <a:t>Terra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5668963" y="411163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smtClean="0">
                <a:solidFill>
                  <a:srgbClr val="000000"/>
                </a:solidFill>
                <a:latin typeface="Times New Roman" pitchFamily="18" charset="0"/>
              </a:rPr>
              <a:t>Aqua</a:t>
            </a:r>
          </a:p>
        </p:txBody>
      </p:sp>
    </p:spTree>
    <p:extLst>
      <p:ext uri="{BB962C8B-B14F-4D97-AF65-F5344CB8AC3E}">
        <p14:creationId xmlns:p14="http://schemas.microsoft.com/office/powerpoint/2010/main" val="30593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2" name="직선 연결선 1"/>
          <p:cNvCxnSpPr>
            <a:cxnSpLocks noChangeShapeType="1"/>
          </p:cNvCxnSpPr>
          <p:nvPr/>
        </p:nvCxnSpPr>
        <p:spPr bwMode="auto">
          <a:xfrm>
            <a:off x="-36513" y="1050925"/>
            <a:ext cx="9144001" cy="1588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84213" y="-7938"/>
            <a:ext cx="80343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200" b="1">
                <a:solidFill>
                  <a:srgbClr val="003399"/>
                </a:solidFill>
                <a:latin typeface="Arial" charset="0"/>
                <a:ea typeface="돋움체" pitchFamily="49" charset="-127"/>
                <a:cs typeface="Times New Roman" pitchFamily="18" charset="0"/>
              </a:rPr>
              <a:t>Evaluation of Method 3 by Applying to Well-Calibrated MODIS Visible Channel</a:t>
            </a:r>
          </a:p>
        </p:txBody>
      </p:sp>
      <p:sp>
        <p:nvSpPr>
          <p:cNvPr id="20484" name="직사각형 5"/>
          <p:cNvSpPr>
            <a:spLocks noChangeArrowheads="1"/>
          </p:cNvSpPr>
          <p:nvPr/>
        </p:nvSpPr>
        <p:spPr bwMode="auto">
          <a:xfrm>
            <a:off x="323850" y="1147763"/>
            <a:ext cx="8712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ko-KR" sz="2200">
                <a:latin typeface="Arial" charset="0"/>
                <a:cs typeface="Arial" charset="0"/>
              </a:rPr>
              <a:t>The accuracy of Method 3 seems to be better than 5%.</a:t>
            </a:r>
            <a:endParaRPr lang="ko-KR" altLang="en-US" sz="2200" b="1">
              <a:latin typeface="Arial" charset="0"/>
              <a:cs typeface="Arial" charset="0"/>
            </a:endParaRPr>
          </a:p>
        </p:txBody>
      </p:sp>
      <p:sp>
        <p:nvSpPr>
          <p:cNvPr id="20485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fld id="{172C177A-6E1F-4FB8-8A2C-C61FF019E501}" type="slidenum">
              <a:rPr kumimoji="0" lang="ko-KR" altLang="en-US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pPr eaLnBrk="1" latinLnBrk="0" hangingPunct="1"/>
              <a:t>19</a:t>
            </a:fld>
            <a:endParaRPr kumimoji="0" lang="en-US" altLang="ko-KR" sz="1400">
              <a:solidFill>
                <a:srgbClr val="003399"/>
              </a:solidFill>
              <a:latin typeface="Arial" charset="0"/>
              <a:ea typeface="HY견고딕" pitchFamily="18" charset="-127"/>
            </a:endParaRPr>
          </a:p>
        </p:txBody>
      </p:sp>
      <p:pic>
        <p:nvPicPr>
          <p:cNvPr id="20486" name="Picture 8" descr="E:\journal_outline\journal2008-IR based cal\v7-revision\5-최종제출파일\그림파일\fig7\Fig7_v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4"/>
          <a:stretch>
            <a:fillRect/>
          </a:stretch>
        </p:blipFill>
        <p:spPr bwMode="auto">
          <a:xfrm>
            <a:off x="1357313" y="4214813"/>
            <a:ext cx="254635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E:\journal_outline\journal2008-IR based cal\v7-revision\5-최종제출파일\그림파일\fig8\Fig8_v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724025"/>
            <a:ext cx="3808412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E:\journal_outline\journal2008-IR based cal\v7-revision\5-최종제출파일\그림파일\fig7\Fig7_v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45"/>
          <a:stretch>
            <a:fillRect/>
          </a:stretch>
        </p:blipFill>
        <p:spPr bwMode="auto">
          <a:xfrm>
            <a:off x="1357313" y="1643063"/>
            <a:ext cx="2490787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0" name="직선 연결선 1"/>
          <p:cNvCxnSpPr>
            <a:cxnSpLocks noChangeShapeType="1"/>
          </p:cNvCxnSpPr>
          <p:nvPr/>
        </p:nvCxnSpPr>
        <p:spPr bwMode="auto">
          <a:xfrm>
            <a:off x="0" y="725488"/>
            <a:ext cx="9144000" cy="1587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79388" y="1125538"/>
            <a:ext cx="8856662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l" latinLnBrk="0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kumimoji="0" lang="en-US" altLang="ko-KR" sz="2400" b="1" dirty="0">
                <a:latin typeface="Arial" charset="0"/>
                <a:ea typeface="HY견고딕" pitchFamily="18" charset="-127"/>
              </a:rPr>
              <a:t> </a:t>
            </a:r>
            <a:r>
              <a:rPr kumimoji="0" lang="en-US" altLang="ko-KR" sz="2200" b="1" dirty="0">
                <a:latin typeface="Arial" charset="0"/>
                <a:ea typeface="HY견고딕" pitchFamily="18" charset="-127"/>
              </a:rPr>
              <a:t>Method 1: Ray-Matching Technique</a:t>
            </a:r>
          </a:p>
          <a:p>
            <a:pPr marL="266700" algn="l" latinLnBrk="0">
              <a:lnSpc>
                <a:spcPct val="120000"/>
              </a:lnSpc>
              <a:defRPr/>
            </a:pPr>
            <a:r>
              <a:rPr kumimoji="0" lang="en-US" altLang="ko-KR" sz="2000" dirty="0">
                <a:latin typeface="Arial" charset="0"/>
                <a:ea typeface="HY견고딕" pitchFamily="18" charset="-127"/>
              </a:rPr>
              <a:t>Meteosat-8/9 and MTSAT-1R visible channels are inter-calibrated using collocated and ray-matched MODIS 0.646</a:t>
            </a:r>
            <a:r>
              <a:rPr kumimoji="0" lang="en-US" altLang="ko-KR" sz="2000" dirty="0">
                <a:latin typeface="Arial"/>
                <a:ea typeface="HY견고딕" pitchFamily="18" charset="-127"/>
                <a:cs typeface="Arial"/>
              </a:rPr>
              <a:t>-</a:t>
            </a:r>
            <a:r>
              <a:rPr kumimoji="0" lang="el-GR" altLang="ko-KR" sz="2000" dirty="0">
                <a:latin typeface="Arial"/>
                <a:ea typeface="HY견고딕" pitchFamily="18" charset="-127"/>
                <a:cs typeface="Arial"/>
              </a:rPr>
              <a:t>μ</a:t>
            </a:r>
            <a:r>
              <a:rPr kumimoji="0" lang="en-US" altLang="ko-KR" sz="2000" dirty="0">
                <a:latin typeface="Arial"/>
                <a:ea typeface="HY견고딕" pitchFamily="18" charset="-127"/>
                <a:cs typeface="Arial"/>
              </a:rPr>
              <a:t>m measurements.</a:t>
            </a:r>
            <a:endParaRPr kumimoji="0" lang="en-US" altLang="ko-KR" sz="2000" dirty="0">
              <a:latin typeface="Arial" charset="0"/>
              <a:ea typeface="HY견고딕" pitchFamily="18" charset="-127"/>
            </a:endParaRPr>
          </a:p>
          <a:p>
            <a:pPr algn="l" latinLnBrk="0">
              <a:lnSpc>
                <a:spcPct val="120000"/>
              </a:lnSpc>
              <a:defRPr/>
            </a:pPr>
            <a:endParaRPr kumimoji="0" lang="en-US" altLang="ko-KR" sz="2000" dirty="0">
              <a:latin typeface="Arial" charset="0"/>
              <a:ea typeface="HY견고딕" pitchFamily="18" charset="-127"/>
            </a:endParaRPr>
          </a:p>
          <a:p>
            <a:pPr marL="266700" indent="-266700" algn="l" latinLnBrk="0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kumimoji="0" lang="en-US" altLang="ko-KR" sz="2200" b="1" dirty="0">
                <a:latin typeface="Arial" charset="0"/>
                <a:ea typeface="HY견고딕" pitchFamily="18" charset="-127"/>
              </a:rPr>
              <a:t> Method 2: Use of MODIS cloud products as inputs to RTM</a:t>
            </a:r>
          </a:p>
          <a:p>
            <a:pPr marL="266700" algn="l" latinLnBrk="0">
              <a:lnSpc>
                <a:spcPct val="120000"/>
              </a:lnSpc>
              <a:defRPr/>
            </a:pPr>
            <a:r>
              <a:rPr kumimoji="0" lang="en-US" altLang="ko-KR" sz="2000" dirty="0">
                <a:latin typeface="Arial" charset="0"/>
                <a:ea typeface="HY견고딕" pitchFamily="18" charset="-127"/>
              </a:rPr>
              <a:t>Meteosat-8/9 and MTSAT-1R visible channel reflectances are simulated using collocated MODIS-derived cloud parameters.</a:t>
            </a:r>
          </a:p>
          <a:p>
            <a:pPr algn="l" latinLnBrk="0">
              <a:lnSpc>
                <a:spcPct val="120000"/>
              </a:lnSpc>
              <a:defRPr/>
            </a:pPr>
            <a:endParaRPr kumimoji="0" lang="en-US" altLang="ko-KR" sz="2000" dirty="0">
              <a:latin typeface="Arial" charset="0"/>
              <a:ea typeface="HY견고딕" pitchFamily="18" charset="-127"/>
            </a:endParaRPr>
          </a:p>
          <a:p>
            <a:pPr marL="266700" indent="-266700" algn="l" latinLnBrk="0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kumimoji="0" lang="en-US" altLang="ko-KR" sz="2000" dirty="0">
                <a:latin typeface="Arial" charset="0"/>
                <a:ea typeface="HY견고딕" pitchFamily="18" charset="-127"/>
              </a:rPr>
              <a:t> </a:t>
            </a:r>
            <a:r>
              <a:rPr kumimoji="0" lang="en-US" altLang="ko-KR" sz="2200" b="1" dirty="0">
                <a:latin typeface="Arial" charset="0"/>
                <a:ea typeface="HY견고딕" pitchFamily="18" charset="-127"/>
              </a:rPr>
              <a:t>Method 3: Use of deep convective clouds (DCCs)</a:t>
            </a:r>
          </a:p>
          <a:p>
            <a:pPr marL="266700" algn="l" latinLnBrk="0">
              <a:lnSpc>
                <a:spcPct val="120000"/>
              </a:lnSpc>
              <a:defRPr/>
            </a:pPr>
            <a:r>
              <a:rPr kumimoji="0" lang="en-US" altLang="ko-KR" sz="2000" dirty="0">
                <a:latin typeface="Arial" charset="0"/>
                <a:ea typeface="HY견고딕" pitchFamily="18" charset="-127"/>
              </a:rPr>
              <a:t>Meteosat-8/9 and MTSAT-1R visible channel reflectances are simulated for optically thick cloud targets.	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857250" y="95250"/>
            <a:ext cx="7429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200" b="1">
                <a:solidFill>
                  <a:srgbClr val="003399"/>
                </a:solidFill>
                <a:latin typeface="Arial" charset="0"/>
                <a:ea typeface="HY견고딕" pitchFamily="18" charset="-127"/>
                <a:cs typeface="Arial" charset="0"/>
              </a:rPr>
              <a:t>Three Calibration Methods</a:t>
            </a:r>
            <a:endParaRPr kumimoji="0" lang="en-US" altLang="ko-KR" sz="3200" b="1">
              <a:solidFill>
                <a:srgbClr val="003399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sp>
        <p:nvSpPr>
          <p:cNvPr id="7173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6" name="직선 연결선 1"/>
          <p:cNvCxnSpPr>
            <a:cxnSpLocks noChangeShapeType="1"/>
          </p:cNvCxnSpPr>
          <p:nvPr/>
        </p:nvCxnSpPr>
        <p:spPr bwMode="auto">
          <a:xfrm>
            <a:off x="-36513" y="641350"/>
            <a:ext cx="9144001" cy="1588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7" name="직사각형 5"/>
          <p:cNvSpPr>
            <a:spLocks noChangeArrowheads="1"/>
          </p:cNvSpPr>
          <p:nvPr/>
        </p:nvSpPr>
        <p:spPr bwMode="auto">
          <a:xfrm>
            <a:off x="285750" y="714375"/>
            <a:ext cx="8712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ko-KR" sz="2200">
                <a:latin typeface="Arial" charset="0"/>
                <a:cs typeface="Arial" charset="0"/>
              </a:rPr>
              <a:t>Method 3 produces different results compared to Method 1 or 2.</a:t>
            </a:r>
          </a:p>
          <a:p>
            <a:pPr algn="l"/>
            <a:r>
              <a:rPr lang="en-US" altLang="ko-KR" sz="2200">
                <a:latin typeface="Arial" charset="0"/>
                <a:cs typeface="Arial" charset="0"/>
              </a:rPr>
              <a:t>The degree of discrepancy is </a:t>
            </a:r>
            <a:r>
              <a:rPr lang="en-US" altLang="ko-KR" sz="2200" b="1">
                <a:latin typeface="Arial" charset="0"/>
                <a:cs typeface="Arial" charset="0"/>
              </a:rPr>
              <a:t>“2 ~ 3%.” </a:t>
            </a:r>
            <a:endParaRPr lang="ko-KR" altLang="en-US" sz="2200" b="1">
              <a:latin typeface="Arial" charset="0"/>
              <a:cs typeface="Arial" charset="0"/>
            </a:endParaRPr>
          </a:p>
        </p:txBody>
      </p:sp>
      <p:sp>
        <p:nvSpPr>
          <p:cNvPr id="21508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fld id="{0E329378-3BB9-42A3-AAE9-5E4152A40BA5}" type="slidenum">
              <a:rPr kumimoji="0" lang="ko-KR" altLang="en-US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pPr eaLnBrk="1" latinLnBrk="0" hangingPunct="1"/>
              <a:t>20</a:t>
            </a:fld>
            <a:endParaRPr kumimoji="0" lang="en-US" altLang="ko-KR" sz="1400">
              <a:solidFill>
                <a:srgbClr val="003399"/>
              </a:solidFill>
              <a:latin typeface="Arial" charset="0"/>
              <a:ea typeface="HY견고딕" pitchFamily="18" charset="-127"/>
            </a:endParaRPr>
          </a:p>
        </p:txBody>
      </p:sp>
      <p:pic>
        <p:nvPicPr>
          <p:cNvPr id="21509" name="그림 6" descr="color_sbdart_ref_SEVIRI_b01_MOM_ln_ica_5pts_COT5_std_ref0.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52650"/>
            <a:ext cx="8234363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0" y="-7938"/>
            <a:ext cx="8964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200" b="1">
                <a:solidFill>
                  <a:srgbClr val="003399"/>
                </a:solidFill>
                <a:latin typeface="Arial" charset="0"/>
                <a:ea typeface="HY견고딕" pitchFamily="18" charset="-127"/>
                <a:cs typeface="Arial" charset="0"/>
              </a:rPr>
              <a:t>Results of Meteosat-8/9 from Method 3</a:t>
            </a:r>
            <a:endParaRPr kumimoji="0" lang="en-US" altLang="ko-KR" sz="3200" b="1">
              <a:solidFill>
                <a:srgbClr val="003399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sp>
        <p:nvSpPr>
          <p:cNvPr id="21511" name="TextBox 19"/>
          <p:cNvSpPr txBox="1">
            <a:spLocks noChangeArrowheads="1"/>
          </p:cNvSpPr>
          <p:nvPr/>
        </p:nvSpPr>
        <p:spPr bwMode="auto">
          <a:xfrm>
            <a:off x="1500188" y="1665288"/>
            <a:ext cx="569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3300"/>
                </a:solidFill>
                <a:latin typeface="Arial" charset="0"/>
                <a:ea typeface="돋움체" pitchFamily="49" charset="-127"/>
                <a:cs typeface="Arial" charset="0"/>
              </a:rPr>
              <a:t>———Method 1       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돋움체" pitchFamily="49" charset="-127"/>
                <a:cs typeface="Arial" charset="0"/>
              </a:rPr>
              <a:t>———Method 2         </a:t>
            </a:r>
            <a:r>
              <a:rPr lang="en-US" altLang="ko-KR">
                <a:latin typeface="Arial" charset="0"/>
                <a:ea typeface="돋움체" pitchFamily="49" charset="-127"/>
                <a:cs typeface="Arial" charset="0"/>
              </a:rPr>
              <a:t>X Method 3</a:t>
            </a:r>
            <a:endParaRPr lang="ko-KR" altLang="en-US">
              <a:latin typeface="Arial" charset="0"/>
              <a:ea typeface="돋움체" pitchFamily="49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직선 연결선 1"/>
          <p:cNvCxnSpPr>
            <a:cxnSpLocks noChangeShapeType="1"/>
          </p:cNvCxnSpPr>
          <p:nvPr/>
        </p:nvCxnSpPr>
        <p:spPr bwMode="auto">
          <a:xfrm>
            <a:off x="-36513" y="642938"/>
            <a:ext cx="9144001" cy="1587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1" name="직사각형 7"/>
          <p:cNvSpPr>
            <a:spLocks noChangeArrowheads="1"/>
          </p:cNvSpPr>
          <p:nvPr/>
        </p:nvSpPr>
        <p:spPr bwMode="auto">
          <a:xfrm>
            <a:off x="468313" y="785813"/>
            <a:ext cx="81359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ko-KR" sz="2200">
                <a:latin typeface="Arial" charset="0"/>
                <a:cs typeface="Arial" charset="0"/>
              </a:rPr>
              <a:t>Methods 1, 2, and 3 are shown to produce consistent results.</a:t>
            </a:r>
            <a:endParaRPr lang="ko-KR" altLang="en-US" sz="2200" b="1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22532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fld id="{391D3D3C-67F2-4511-89F4-E1C43BD4CEC0}" type="slidenum">
              <a:rPr kumimoji="0" lang="ko-KR" altLang="en-US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pPr eaLnBrk="1" latinLnBrk="0" hangingPunct="1"/>
              <a:t>21</a:t>
            </a:fld>
            <a:endParaRPr kumimoji="0" lang="en-US" altLang="ko-KR" sz="1400">
              <a:solidFill>
                <a:srgbClr val="003399"/>
              </a:solidFill>
              <a:latin typeface="Arial" charset="0"/>
              <a:ea typeface="HY견고딕" pitchFamily="18" charset="-127"/>
            </a:endParaRPr>
          </a:p>
        </p:txBody>
      </p:sp>
      <p:pic>
        <p:nvPicPr>
          <p:cNvPr id="22533" name="그림 6" descr="color_sbdart_ref_MTSAT_b01_MOM_ln_ica_5pts_COT5_STD0.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866900"/>
            <a:ext cx="8232775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0" y="-7938"/>
            <a:ext cx="8964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200" b="1">
                <a:solidFill>
                  <a:srgbClr val="003399"/>
                </a:solidFill>
                <a:latin typeface="Arial" charset="0"/>
                <a:ea typeface="HY견고딕" pitchFamily="18" charset="-127"/>
                <a:cs typeface="Arial" charset="0"/>
              </a:rPr>
              <a:t>Results of MTSAT-1R from Method 3</a:t>
            </a:r>
            <a:endParaRPr kumimoji="0" lang="en-US" altLang="ko-KR" sz="3200" b="1">
              <a:solidFill>
                <a:srgbClr val="003399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1500188" y="1357313"/>
            <a:ext cx="569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3300"/>
                </a:solidFill>
                <a:latin typeface="Arial" charset="0"/>
                <a:ea typeface="돋움체" pitchFamily="49" charset="-127"/>
                <a:cs typeface="Arial" charset="0"/>
              </a:rPr>
              <a:t>———Method 1       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돋움체" pitchFamily="49" charset="-127"/>
                <a:cs typeface="Arial" charset="0"/>
              </a:rPr>
              <a:t>———Method 2         </a:t>
            </a:r>
            <a:r>
              <a:rPr lang="en-US" altLang="ko-KR">
                <a:latin typeface="Arial" charset="0"/>
                <a:ea typeface="돋움체" pitchFamily="49" charset="-127"/>
                <a:cs typeface="Arial" charset="0"/>
              </a:rPr>
              <a:t>X Method 3</a:t>
            </a:r>
            <a:endParaRPr lang="ko-KR" altLang="en-US">
              <a:latin typeface="Arial" charset="0"/>
              <a:ea typeface="돋움체" pitchFamily="49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그림 1" descr="sbdart_ref_SEVIRI_met8_b01_MOM_ln_ica_5pts_COT5_std_ref0.10_w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2363788"/>
            <a:ext cx="2987675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그림 2" descr="sbdart_ref_SEVIRI_met9_b01_MOM_ln_ica_5pts_COT5_std_ref0.10_w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2363788"/>
            <a:ext cx="2987675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그림 5" descr="sbdart_ref_MTSAT_b01_MOM_ln_ica_5pts_COT5_STD0.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349500"/>
            <a:ext cx="298767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44550"/>
          </a:xfrm>
          <a:prstGeom prst="rect">
            <a:avLst/>
          </a:prstGeom>
          <a:gradFill rotWithShape="1">
            <a:gsLst>
              <a:gs pos="0">
                <a:srgbClr val="00003B"/>
              </a:gs>
              <a:gs pos="50000">
                <a:srgbClr val="000080"/>
              </a:gs>
              <a:gs pos="100000">
                <a:srgbClr val="00003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82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2200" b="1">
                <a:solidFill>
                  <a:srgbClr val="FFFFFF"/>
                </a:solidFill>
                <a:latin typeface="Arial" charset="0"/>
                <a:cs typeface="Arial" charset="0"/>
              </a:rPr>
              <a:t>Summary of Three Calibration Results of Meteosat-8/9 </a:t>
            </a:r>
          </a:p>
          <a:p>
            <a:pPr eaLnBrk="1" hangingPunct="1"/>
            <a:r>
              <a:rPr lang="en-US" altLang="ko-KR" sz="2200" b="1">
                <a:solidFill>
                  <a:srgbClr val="FFFFFF"/>
                </a:solidFill>
                <a:latin typeface="Arial" charset="0"/>
                <a:cs typeface="Arial" charset="0"/>
              </a:rPr>
              <a:t>and MTSAT-1R Visible Channels</a:t>
            </a:r>
          </a:p>
        </p:txBody>
      </p:sp>
      <p:grpSp>
        <p:nvGrpSpPr>
          <p:cNvPr id="35846" name="그룹 7"/>
          <p:cNvGrpSpPr>
            <a:grpSpLocks/>
          </p:cNvGrpSpPr>
          <p:nvPr/>
        </p:nvGrpSpPr>
        <p:grpSpPr bwMode="auto">
          <a:xfrm>
            <a:off x="357188" y="928688"/>
            <a:ext cx="5699125" cy="1200150"/>
            <a:chOff x="428596" y="4500570"/>
            <a:chExt cx="5698996" cy="1200329"/>
          </a:xfrm>
        </p:grpSpPr>
        <p:sp>
          <p:nvSpPr>
            <p:cNvPr id="35849" name="TextBox 4"/>
            <p:cNvSpPr txBox="1">
              <a:spLocks noChangeArrowheads="1"/>
            </p:cNvSpPr>
            <p:nvPr/>
          </p:nvSpPr>
          <p:spPr bwMode="auto">
            <a:xfrm>
              <a:off x="428596" y="4500570"/>
              <a:ext cx="569899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l" eaLnBrk="1" hangingPunct="1"/>
              <a:r>
                <a:rPr lang="en-US" altLang="ko-KR">
                  <a:solidFill>
                    <a:prstClr val="black"/>
                  </a:solidFill>
                  <a:latin typeface="Arial" charset="0"/>
                  <a:cs typeface="Arial" charset="0"/>
                </a:rPr>
                <a:t>–– Method 1: Inter-calibration</a:t>
              </a:r>
            </a:p>
            <a:p>
              <a:pPr algn="l" eaLnBrk="1" hangingPunct="1"/>
              <a:r>
                <a:rPr lang="en-US" altLang="ko-KR">
                  <a:solidFill>
                    <a:prstClr val="black"/>
                  </a:solidFill>
                  <a:latin typeface="Arial" charset="0"/>
                  <a:cs typeface="Arial" charset="0"/>
                </a:rPr>
                <a:t>     Method 2: Calibration using MODIS cloud products</a:t>
              </a:r>
            </a:p>
            <a:p>
              <a:pPr algn="l" eaLnBrk="1" hangingPunct="1"/>
              <a:r>
                <a:rPr lang="en-US" altLang="ko-KR">
                  <a:solidFill>
                    <a:prstClr val="black"/>
                  </a:solidFill>
                  <a:latin typeface="Arial" charset="0"/>
                  <a:cs typeface="Arial" charset="0"/>
                </a:rPr>
                <a:t> × Method 3: Calibration using DCC targets</a:t>
              </a:r>
              <a:br>
                <a:rPr lang="en-US" altLang="ko-KR">
                  <a:solidFill>
                    <a:prstClr val="black"/>
                  </a:solidFill>
                  <a:latin typeface="Arial" charset="0"/>
                  <a:cs typeface="Arial" charset="0"/>
                </a:rPr>
              </a:br>
              <a:r>
                <a:rPr lang="en-US" altLang="ko-KR">
                  <a:solidFill>
                    <a:prstClr val="black"/>
                  </a:solidFill>
                  <a:latin typeface="Arial" charset="0"/>
                  <a:cs typeface="Arial" charset="0"/>
                </a:rPr>
                <a:t>---- One-to-one match</a:t>
              </a:r>
              <a:endParaRPr lang="ko-KR" alt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타원 6"/>
            <p:cNvSpPr/>
            <p:nvPr/>
          </p:nvSpPr>
          <p:spPr>
            <a:xfrm>
              <a:off x="612742" y="4919733"/>
              <a:ext cx="71435" cy="714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214313" y="5719763"/>
            <a:ext cx="8786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>
              <a:buFont typeface="Wingdings" pitchFamily="2" charset="2"/>
              <a:buChar char="l"/>
            </a:pPr>
            <a:r>
              <a:rPr lang="en-US" altLang="ko-KR">
                <a:solidFill>
                  <a:prstClr val="black"/>
                </a:solidFill>
                <a:latin typeface="Arial" charset="0"/>
                <a:cs typeface="Arial" charset="0"/>
              </a:rPr>
              <a:t> All three methods generally show good agreement, with less than 3% differences.</a:t>
            </a:r>
          </a:p>
          <a:p>
            <a:pPr algn="l" eaLnBrk="1" hangingPunct="1">
              <a:buFont typeface="Wingdings" pitchFamily="2" charset="2"/>
              <a:buChar char="l"/>
            </a:pPr>
            <a:r>
              <a:rPr lang="en-US" altLang="ko-KR">
                <a:solidFill>
                  <a:prstClr val="black"/>
                </a:solidFill>
                <a:latin typeface="Arial" charset="0"/>
                <a:cs typeface="Arial" charset="0"/>
              </a:rPr>
              <a:t> When high reflectances are absent in inter-calibration, Method 2 and Method 3 can be used for improvement of calibration accuracy.</a:t>
            </a:r>
            <a:endParaRPr lang="ko-KR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358188" y="6565900"/>
            <a:ext cx="714375" cy="239713"/>
          </a:xfrm>
        </p:spPr>
        <p:txBody>
          <a:bodyPr/>
          <a:lstStyle/>
          <a:p>
            <a:pPr latinLnBrk="0">
              <a:defRPr/>
            </a:pPr>
            <a:fld id="{4BED9BEF-8672-4EF9-B0D2-CFEB6EE5D95D}" type="slidenum">
              <a:rPr lang="en-US" altLang="ko-KR" sz="1600" b="1" kern="0" smtClean="0">
                <a:solidFill>
                  <a:srgbClr val="000000"/>
                </a:solidFill>
                <a:latin typeface="Arial" pitchFamily="34" charset="0"/>
                <a:ea typeface="굴림" charset="-127"/>
                <a:cs typeface="Arial" pitchFamily="34" charset="0"/>
              </a:rPr>
              <a:pPr latinLnBrk="0">
                <a:defRPr/>
              </a:pPr>
              <a:t>22</a:t>
            </a:fld>
            <a:endParaRPr lang="en-US" altLang="ko-KR" sz="1600" b="1" kern="0" dirty="0" smtClean="0">
              <a:solidFill>
                <a:srgbClr val="000000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4" name="직선 연결선 1"/>
          <p:cNvCxnSpPr>
            <a:cxnSpLocks noChangeShapeType="1"/>
          </p:cNvCxnSpPr>
          <p:nvPr/>
        </p:nvCxnSpPr>
        <p:spPr bwMode="auto">
          <a:xfrm>
            <a:off x="-36513" y="620713"/>
            <a:ext cx="9144001" cy="1587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684213" y="-7938"/>
            <a:ext cx="80343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200" b="1">
                <a:solidFill>
                  <a:srgbClr val="003399"/>
                </a:solidFill>
                <a:latin typeface="Arial" charset="0"/>
                <a:ea typeface="돋움체" pitchFamily="49" charset="-127"/>
                <a:cs typeface="Times New Roman" pitchFamily="18" charset="0"/>
              </a:rPr>
              <a:t>Conclusions</a:t>
            </a:r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177800" y="4437063"/>
            <a:ext cx="87153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ko-KR">
                <a:latin typeface="Arial" charset="0"/>
                <a:cs typeface="Arial" charset="0"/>
              </a:rPr>
              <a:t>Meteosat-8/9 SEVIRI 0.640-μm channel measurements are underestimated by 6–7%, and larger measurement biases are expected at the high end. 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ko-KR">
                <a:latin typeface="Arial" charset="0"/>
                <a:cs typeface="Arial" charset="0"/>
              </a:rPr>
              <a:t>Consistent results of MTSAT-1R 0.724-</a:t>
            </a:r>
            <a:r>
              <a:rPr lang="el-GR" altLang="ko-KR">
                <a:latin typeface="Arial" charset="0"/>
                <a:cs typeface="Arial" charset="0"/>
              </a:rPr>
              <a:t>μ</a:t>
            </a:r>
            <a:r>
              <a:rPr lang="en-US" altLang="ko-KR">
                <a:latin typeface="Arial" charset="0"/>
                <a:cs typeface="Arial" charset="0"/>
              </a:rPr>
              <a:t>m channel are derived from three methods; i.e. MTSAT-1R measurements is positively biased at near-zero reflectances, while the bias is negative up to –20% at the bright side. Update of correct space offset count is required.</a:t>
            </a:r>
          </a:p>
        </p:txBody>
      </p:sp>
      <p:sp>
        <p:nvSpPr>
          <p:cNvPr id="23557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fld id="{2581184A-DE16-4C57-97B2-98E29D9BBE41}" type="slidenum">
              <a:rPr kumimoji="0" lang="ko-KR" altLang="en-US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pPr eaLnBrk="1" latinLnBrk="0" hangingPunct="1"/>
              <a:t>23</a:t>
            </a:fld>
            <a:endParaRPr kumimoji="0" lang="en-US" altLang="ko-KR" sz="1400">
              <a:solidFill>
                <a:srgbClr val="003399"/>
              </a:solidFill>
              <a:latin typeface="Arial" charset="0"/>
              <a:ea typeface="HY견고딕" pitchFamily="18" charset="-127"/>
            </a:endParaRPr>
          </a:p>
        </p:txBody>
      </p:sp>
      <p:cxnSp>
        <p:nvCxnSpPr>
          <p:cNvPr id="23575" name="직선 화살표 연결선 4"/>
          <p:cNvCxnSpPr>
            <a:cxnSpLocks noChangeShapeType="1"/>
          </p:cNvCxnSpPr>
          <p:nvPr/>
        </p:nvCxnSpPr>
        <p:spPr bwMode="auto">
          <a:xfrm flipH="1">
            <a:off x="1004683" y="1407391"/>
            <a:ext cx="973" cy="239116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6" name="TextBox 34"/>
          <p:cNvSpPr txBox="1">
            <a:spLocks noChangeArrowheads="1"/>
          </p:cNvSpPr>
          <p:nvPr/>
        </p:nvSpPr>
        <p:spPr bwMode="auto">
          <a:xfrm rot="16200000">
            <a:off x="-38844" y="1873607"/>
            <a:ext cx="1769875" cy="3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/>
            <a:r>
              <a:rPr lang="en-US" altLang="ko-KR" sz="1400">
                <a:solidFill>
                  <a:srgbClr val="000000"/>
                </a:solidFill>
                <a:latin typeface="Arial" charset="0"/>
                <a:cs typeface="Arial" charset="0"/>
              </a:rPr>
              <a:t>SEVIRI Reflectance</a:t>
            </a:r>
            <a:endParaRPr lang="ko-KR" altLang="en-US" sz="1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77" name="TextBox 35"/>
          <p:cNvSpPr txBox="1">
            <a:spLocks noChangeArrowheads="1"/>
          </p:cNvSpPr>
          <p:nvPr/>
        </p:nvSpPr>
        <p:spPr bwMode="auto">
          <a:xfrm>
            <a:off x="2020578" y="3832451"/>
            <a:ext cx="1850845" cy="3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/>
            <a:r>
              <a:rPr lang="en-US" altLang="ko-KR" sz="1400">
                <a:solidFill>
                  <a:srgbClr val="000000"/>
                </a:solidFill>
                <a:latin typeface="Arial" charset="0"/>
                <a:cs typeface="Arial" charset="0"/>
              </a:rPr>
              <a:t>SEVIRI Digital Count</a:t>
            </a:r>
          </a:p>
        </p:txBody>
      </p:sp>
      <p:cxnSp>
        <p:nvCxnSpPr>
          <p:cNvPr id="23578" name="직선 연결선 8"/>
          <p:cNvCxnSpPr>
            <a:cxnSpLocks noChangeShapeType="1"/>
          </p:cNvCxnSpPr>
          <p:nvPr/>
        </p:nvCxnSpPr>
        <p:spPr bwMode="auto">
          <a:xfrm rot="5400000" flipH="1" flipV="1">
            <a:off x="875665" y="1632394"/>
            <a:ext cx="2288857" cy="2030819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9" name="TextBox 39"/>
          <p:cNvSpPr txBox="1">
            <a:spLocks noChangeArrowheads="1"/>
          </p:cNvSpPr>
          <p:nvPr/>
        </p:nvSpPr>
        <p:spPr bwMode="auto">
          <a:xfrm>
            <a:off x="2627889" y="1052513"/>
            <a:ext cx="936437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200">
                <a:solidFill>
                  <a:srgbClr val="000000"/>
                </a:solidFill>
                <a:latin typeface="Arial" charset="0"/>
                <a:cs typeface="Arial" charset="0"/>
              </a:rPr>
              <a:t>Reference </a:t>
            </a:r>
          </a:p>
          <a:p>
            <a:pPr eaLnBrk="1" hangingPunct="1"/>
            <a:r>
              <a:rPr lang="en-US" altLang="ko-KR" sz="1200">
                <a:solidFill>
                  <a:srgbClr val="000000"/>
                </a:solidFill>
                <a:latin typeface="Arial" charset="0"/>
                <a:cs typeface="Arial" charset="0"/>
              </a:rPr>
              <a:t>reflectance</a:t>
            </a:r>
          </a:p>
        </p:txBody>
      </p:sp>
      <p:sp>
        <p:nvSpPr>
          <p:cNvPr id="23580" name="Line 13"/>
          <p:cNvSpPr>
            <a:spLocks noChangeShapeType="1"/>
          </p:cNvSpPr>
          <p:nvPr/>
        </p:nvSpPr>
        <p:spPr bwMode="auto">
          <a:xfrm>
            <a:off x="1013441" y="3799614"/>
            <a:ext cx="22059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581" name="Line 16"/>
          <p:cNvSpPr>
            <a:spLocks noChangeShapeType="1"/>
          </p:cNvSpPr>
          <p:nvPr/>
        </p:nvSpPr>
        <p:spPr bwMode="auto">
          <a:xfrm flipV="1">
            <a:off x="1321342" y="2594357"/>
            <a:ext cx="968701" cy="9062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583" name="Line 28"/>
          <p:cNvSpPr>
            <a:spLocks noChangeShapeType="1"/>
          </p:cNvSpPr>
          <p:nvPr/>
        </p:nvSpPr>
        <p:spPr bwMode="auto">
          <a:xfrm>
            <a:off x="1754928" y="2948413"/>
            <a:ext cx="0" cy="1909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586" name="Text Box 32"/>
          <p:cNvSpPr txBox="1">
            <a:spLocks noChangeArrowheads="1"/>
          </p:cNvSpPr>
          <p:nvPr/>
        </p:nvSpPr>
        <p:spPr bwMode="auto">
          <a:xfrm>
            <a:off x="1187216" y="2636545"/>
            <a:ext cx="648165" cy="3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/>
            <a:r>
              <a:rPr lang="en-US" altLang="ko-KR" sz="1400">
                <a:latin typeface="Arial" charset="0"/>
              </a:rPr>
              <a:t>6~7%</a:t>
            </a:r>
          </a:p>
        </p:txBody>
      </p:sp>
      <p:sp>
        <p:nvSpPr>
          <p:cNvPr id="23588" name="Text Box 34"/>
          <p:cNvSpPr txBox="1">
            <a:spLocks noChangeArrowheads="1"/>
          </p:cNvSpPr>
          <p:nvPr/>
        </p:nvSpPr>
        <p:spPr bwMode="auto">
          <a:xfrm>
            <a:off x="1898021" y="3128779"/>
            <a:ext cx="1090036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 dirty="0">
                <a:latin typeface="Arial" charset="0"/>
              </a:rPr>
              <a:t>Method 1 &amp;</a:t>
            </a:r>
          </a:p>
          <a:p>
            <a:pPr eaLnBrk="1" hangingPunct="1"/>
            <a:r>
              <a:rPr lang="en-US" altLang="ko-KR" sz="1400" dirty="0">
                <a:latin typeface="Arial" charset="0"/>
              </a:rPr>
              <a:t>Method 2</a:t>
            </a:r>
          </a:p>
        </p:txBody>
      </p:sp>
      <p:sp>
        <p:nvSpPr>
          <p:cNvPr id="23589" name="TextBox 39"/>
          <p:cNvSpPr txBox="1">
            <a:spLocks noChangeArrowheads="1"/>
          </p:cNvSpPr>
          <p:nvPr/>
        </p:nvSpPr>
        <p:spPr bwMode="auto">
          <a:xfrm>
            <a:off x="3348226" y="1484522"/>
            <a:ext cx="936437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200" dirty="0">
                <a:solidFill>
                  <a:srgbClr val="000000"/>
                </a:solidFill>
                <a:latin typeface="Arial" charset="0"/>
                <a:cs typeface="Arial" charset="0"/>
              </a:rPr>
              <a:t>Measured reflectance</a:t>
            </a:r>
          </a:p>
        </p:txBody>
      </p:sp>
      <p:sp>
        <p:nvSpPr>
          <p:cNvPr id="23590" name="Text Box 34"/>
          <p:cNvSpPr txBox="1">
            <a:spLocks noChangeArrowheads="1"/>
          </p:cNvSpPr>
          <p:nvPr/>
        </p:nvSpPr>
        <p:spPr bwMode="auto">
          <a:xfrm>
            <a:off x="2411788" y="2348539"/>
            <a:ext cx="1090036" cy="3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>
                <a:latin typeface="Arial" charset="0"/>
              </a:rPr>
              <a:t>Method 3</a:t>
            </a:r>
          </a:p>
        </p:txBody>
      </p:sp>
      <p:grpSp>
        <p:nvGrpSpPr>
          <p:cNvPr id="23559" name="그룹 47"/>
          <p:cNvGrpSpPr>
            <a:grpSpLocks/>
          </p:cNvGrpSpPr>
          <p:nvPr/>
        </p:nvGrpSpPr>
        <p:grpSpPr bwMode="auto">
          <a:xfrm>
            <a:off x="4724400" y="1019175"/>
            <a:ext cx="3879850" cy="3163888"/>
            <a:chOff x="4725184" y="1018708"/>
            <a:chExt cx="3879264" cy="3164187"/>
          </a:xfrm>
        </p:grpSpPr>
        <p:cxnSp>
          <p:nvCxnSpPr>
            <p:cNvPr id="23560" name="직선 화살표 연결선 4"/>
            <p:cNvCxnSpPr>
              <a:cxnSpLocks noChangeShapeType="1"/>
            </p:cNvCxnSpPr>
            <p:nvPr/>
          </p:nvCxnSpPr>
          <p:spPr bwMode="auto">
            <a:xfrm flipH="1">
              <a:off x="5037605" y="1449837"/>
              <a:ext cx="973" cy="2391387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1" name="TextBox 34"/>
            <p:cNvSpPr txBox="1">
              <a:spLocks noChangeArrowheads="1"/>
            </p:cNvSpPr>
            <p:nvPr/>
          </p:nvSpPr>
          <p:spPr bwMode="auto">
            <a:xfrm rot="-5400000">
              <a:off x="3827727" y="1916165"/>
              <a:ext cx="21026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l" eaLnBrk="1" hangingPunct="1"/>
              <a:r>
                <a:rPr lang="en-US" altLang="ko-KR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MTSAT-1R Reflectance</a:t>
              </a:r>
              <a:endParaRPr lang="ko-KR" altLang="en-US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562" name="TextBox 35"/>
            <p:cNvSpPr txBox="1">
              <a:spLocks noChangeArrowheads="1"/>
            </p:cNvSpPr>
            <p:nvPr/>
          </p:nvSpPr>
          <p:spPr bwMode="auto">
            <a:xfrm>
              <a:off x="6053138" y="3875118"/>
              <a:ext cx="21331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l" eaLnBrk="1" hangingPunct="1"/>
              <a:r>
                <a:rPr lang="en-US" altLang="ko-KR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MTSAT-1R Digital Count</a:t>
              </a:r>
            </a:p>
          </p:txBody>
        </p:sp>
        <p:cxnSp>
          <p:nvCxnSpPr>
            <p:cNvPr id="23563" name="직선 연결선 8"/>
            <p:cNvCxnSpPr>
              <a:cxnSpLocks noChangeShapeType="1"/>
            </p:cNvCxnSpPr>
            <p:nvPr/>
          </p:nvCxnSpPr>
          <p:spPr bwMode="auto">
            <a:xfrm rot="5400000" flipH="1" flipV="1">
              <a:off x="4908120" y="1675314"/>
              <a:ext cx="2289065" cy="2030096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4" name="TextBox 39"/>
            <p:cNvSpPr txBox="1">
              <a:spLocks noChangeArrowheads="1"/>
            </p:cNvSpPr>
            <p:nvPr/>
          </p:nvSpPr>
          <p:spPr bwMode="auto">
            <a:xfrm>
              <a:off x="6660232" y="1094927"/>
              <a:ext cx="9361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Reference </a:t>
              </a:r>
            </a:p>
            <a:p>
              <a:pPr eaLnBrk="1" hangingPunct="1"/>
              <a:r>
                <a:rPr lang="en-US" altLang="ko-KR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reflectance</a:t>
              </a:r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5046359" y="3842278"/>
              <a:ext cx="22051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66" name="Line 27"/>
            <p:cNvSpPr>
              <a:spLocks noChangeShapeType="1"/>
            </p:cNvSpPr>
            <p:nvPr/>
          </p:nvSpPr>
          <p:spPr bwMode="auto">
            <a:xfrm flipV="1">
              <a:off x="6568346" y="2473018"/>
              <a:ext cx="405630" cy="2584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67" name="Line 28"/>
            <p:cNvSpPr>
              <a:spLocks noChangeShapeType="1"/>
            </p:cNvSpPr>
            <p:nvPr/>
          </p:nvSpPr>
          <p:spPr bwMode="auto">
            <a:xfrm>
              <a:off x="5177881" y="3501008"/>
              <a:ext cx="0" cy="190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68" name="Line 31"/>
            <p:cNvSpPr>
              <a:spLocks noChangeShapeType="1"/>
            </p:cNvSpPr>
            <p:nvPr/>
          </p:nvSpPr>
          <p:spPr bwMode="auto">
            <a:xfrm>
              <a:off x="6714598" y="1976215"/>
              <a:ext cx="0" cy="6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69" name="Text Box 33"/>
            <p:cNvSpPr txBox="1">
              <a:spLocks noChangeArrowheads="1"/>
            </p:cNvSpPr>
            <p:nvPr/>
          </p:nvSpPr>
          <p:spPr bwMode="auto">
            <a:xfrm>
              <a:off x="6732240" y="1988840"/>
              <a:ext cx="8467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l" eaLnBrk="1" hangingPunct="1"/>
              <a:r>
                <a:rPr lang="en-US" altLang="ko-KR" sz="1400">
                  <a:latin typeface="Arial" charset="0"/>
                </a:rPr>
                <a:t>17~19%</a:t>
              </a:r>
            </a:p>
          </p:txBody>
        </p:sp>
        <p:sp>
          <p:nvSpPr>
            <p:cNvPr id="23570" name="TextBox 39"/>
            <p:cNvSpPr txBox="1">
              <a:spLocks noChangeArrowheads="1"/>
            </p:cNvSpPr>
            <p:nvPr/>
          </p:nvSpPr>
          <p:spPr bwMode="auto">
            <a:xfrm>
              <a:off x="7524328" y="1916832"/>
              <a:ext cx="1080120" cy="45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Measured reflectance</a:t>
              </a:r>
            </a:p>
          </p:txBody>
        </p:sp>
        <p:cxnSp>
          <p:nvCxnSpPr>
            <p:cNvPr id="44" name="직선 연결선 43"/>
            <p:cNvCxnSpPr/>
            <p:nvPr/>
          </p:nvCxnSpPr>
          <p:spPr>
            <a:xfrm rot="10800000" flipV="1">
              <a:off x="5045811" y="2276127"/>
              <a:ext cx="2304702" cy="129711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2" name="Text Box 34"/>
            <p:cNvSpPr txBox="1">
              <a:spLocks noChangeArrowheads="1"/>
            </p:cNvSpPr>
            <p:nvPr/>
          </p:nvSpPr>
          <p:spPr bwMode="auto">
            <a:xfrm>
              <a:off x="6444208" y="2636912"/>
              <a:ext cx="10896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>
                  <a:latin typeface="Arial" charset="0"/>
                </a:rPr>
                <a:t>Method 3</a:t>
              </a:r>
            </a:p>
          </p:txBody>
        </p:sp>
        <p:sp>
          <p:nvSpPr>
            <p:cNvPr id="23573" name="Line 27"/>
            <p:cNvSpPr>
              <a:spLocks noChangeShapeType="1"/>
            </p:cNvSpPr>
            <p:nvPr/>
          </p:nvSpPr>
          <p:spPr bwMode="auto">
            <a:xfrm flipV="1">
              <a:off x="5239950" y="2996952"/>
              <a:ext cx="792088" cy="4744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74" name="Text Box 34"/>
            <p:cNvSpPr txBox="1">
              <a:spLocks noChangeArrowheads="1"/>
            </p:cNvSpPr>
            <p:nvPr/>
          </p:nvSpPr>
          <p:spPr bwMode="auto">
            <a:xfrm>
              <a:off x="5220781" y="3265239"/>
              <a:ext cx="1728608" cy="523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>
                  <a:latin typeface="Arial" charset="0"/>
                </a:rPr>
                <a:t>Methods 1 &amp;</a:t>
              </a:r>
            </a:p>
            <a:p>
              <a:pPr eaLnBrk="1" hangingPunct="1"/>
              <a:r>
                <a:rPr lang="en-US" altLang="ko-KR" sz="1400">
                  <a:latin typeface="Arial" charset="0"/>
                </a:rPr>
                <a:t>Method 2</a:t>
              </a:r>
            </a:p>
          </p:txBody>
        </p:sp>
      </p:grpSp>
      <p:cxnSp>
        <p:nvCxnSpPr>
          <p:cNvPr id="3" name="직선 연결선 2"/>
          <p:cNvCxnSpPr>
            <a:stCxn id="23581" idx="1"/>
          </p:cNvCxnSpPr>
          <p:nvPr/>
        </p:nvCxnSpPr>
        <p:spPr>
          <a:xfrm flipV="1">
            <a:off x="2290043" y="1844824"/>
            <a:ext cx="806064" cy="74953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 bwMode="auto">
          <a:xfrm>
            <a:off x="2769368" y="1988840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Arial" charset="0"/>
                <a:ea typeface="돋움체" pitchFamily="49" charset="-127"/>
                <a:cs typeface="Arial" charset="0"/>
                <a:sym typeface="Symbol"/>
              </a:rPr>
              <a:t></a:t>
            </a:r>
            <a:endParaRPr lang="ko-KR" altLang="en-US" dirty="0">
              <a:solidFill>
                <a:srgbClr val="FF0000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6588224" y="2420888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Arial" charset="0"/>
                <a:ea typeface="돋움체" pitchFamily="49" charset="-127"/>
                <a:cs typeface="Arial" charset="0"/>
                <a:sym typeface="Symbol"/>
              </a:rPr>
              <a:t></a:t>
            </a:r>
            <a:endParaRPr lang="ko-KR" altLang="en-US" dirty="0">
              <a:solidFill>
                <a:srgbClr val="FF0000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642938" y="2714625"/>
            <a:ext cx="7858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8000" b="1">
                <a:solidFill>
                  <a:srgbClr val="003399"/>
                </a:solidFill>
                <a:latin typeface="Arial" charset="0"/>
                <a:ea typeface="돋움체" pitchFamily="49" charset="-127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직선 연결선 1"/>
          <p:cNvCxnSpPr>
            <a:cxnSpLocks noChangeShapeType="1"/>
          </p:cNvCxnSpPr>
          <p:nvPr/>
        </p:nvCxnSpPr>
        <p:spPr bwMode="auto">
          <a:xfrm>
            <a:off x="0" y="620713"/>
            <a:ext cx="9144000" cy="1587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5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fld id="{91451D03-6E8D-4EC5-B98D-148A4B7E9AFA}" type="slidenum">
              <a:rPr kumimoji="0" lang="ko-KR" altLang="en-US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pPr eaLnBrk="1" latinLnBrk="0" hangingPunct="1"/>
              <a:t>3</a:t>
            </a:fld>
            <a:endParaRPr kumimoji="0" lang="en-US" altLang="ko-KR" sz="1400">
              <a:solidFill>
                <a:srgbClr val="003399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857250" y="1588"/>
            <a:ext cx="7429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200" b="1">
                <a:solidFill>
                  <a:srgbClr val="003399"/>
                </a:solidFill>
                <a:latin typeface="Arial" charset="0"/>
                <a:ea typeface="돋움체" pitchFamily="49" charset="-127"/>
                <a:cs typeface="Times New Roman" pitchFamily="18" charset="0"/>
              </a:rPr>
              <a:t>Method 1: Ray-Matching Technique</a:t>
            </a:r>
          </a:p>
        </p:txBody>
      </p:sp>
      <p:grpSp>
        <p:nvGrpSpPr>
          <p:cNvPr id="8197" name="그룹 27"/>
          <p:cNvGrpSpPr>
            <a:grpSpLocks/>
          </p:cNvGrpSpPr>
          <p:nvPr/>
        </p:nvGrpSpPr>
        <p:grpSpPr bwMode="auto">
          <a:xfrm>
            <a:off x="1763713" y="938213"/>
            <a:ext cx="6192837" cy="5659437"/>
            <a:chOff x="1855788" y="765175"/>
            <a:chExt cx="6192688" cy="5658425"/>
          </a:xfrm>
        </p:grpSpPr>
        <p:sp>
          <p:nvSpPr>
            <p:cNvPr id="8198" name="Line 10"/>
            <p:cNvSpPr>
              <a:spLocks noChangeShapeType="1"/>
            </p:cNvSpPr>
            <p:nvPr/>
          </p:nvSpPr>
          <p:spPr bwMode="auto">
            <a:xfrm>
              <a:off x="2971800" y="1373188"/>
              <a:ext cx="0" cy="252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99" name="Rectangle 18"/>
            <p:cNvSpPr>
              <a:spLocks noChangeArrowheads="1"/>
            </p:cNvSpPr>
            <p:nvPr/>
          </p:nvSpPr>
          <p:spPr bwMode="auto">
            <a:xfrm>
              <a:off x="2000250" y="781050"/>
              <a:ext cx="1925638" cy="59055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MODIS 0.646-</a:t>
              </a:r>
              <a:r>
                <a:rPr lang="el-GR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μ</a:t>
              </a:r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m Reflectance</a:t>
              </a:r>
            </a:p>
          </p:txBody>
        </p:sp>
        <p:sp>
          <p:nvSpPr>
            <p:cNvPr id="8200" name="Text Box 87"/>
            <p:cNvSpPr txBox="1">
              <a:spLocks noChangeArrowheads="1"/>
            </p:cNvSpPr>
            <p:nvPr/>
          </p:nvSpPr>
          <p:spPr bwMode="auto">
            <a:xfrm>
              <a:off x="3313113" y="4797425"/>
              <a:ext cx="1008062" cy="27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Ocean only</a:t>
              </a:r>
            </a:p>
          </p:txBody>
        </p:sp>
        <p:sp>
          <p:nvSpPr>
            <p:cNvPr id="8201" name="Text Box 22"/>
            <p:cNvSpPr txBox="1">
              <a:spLocks noChangeArrowheads="1"/>
            </p:cNvSpPr>
            <p:nvPr/>
          </p:nvSpPr>
          <p:spPr bwMode="auto">
            <a:xfrm>
              <a:off x="4827588" y="1609725"/>
              <a:ext cx="2376487" cy="338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0.5°</a:t>
              </a:r>
              <a:r>
                <a:rPr lang="az-Cyrl-AZ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х</a:t>
              </a:r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0.5° Grid Format</a:t>
              </a:r>
            </a:p>
          </p:txBody>
        </p:sp>
        <p:sp>
          <p:nvSpPr>
            <p:cNvPr id="8202" name="Rectangle 20"/>
            <p:cNvSpPr>
              <a:spLocks noChangeArrowheads="1"/>
            </p:cNvSpPr>
            <p:nvPr/>
          </p:nvSpPr>
          <p:spPr bwMode="auto">
            <a:xfrm>
              <a:off x="4860032" y="765175"/>
              <a:ext cx="2335237" cy="58477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SEVIRI 0.640-</a:t>
              </a:r>
              <a:r>
                <a:rPr lang="el-GR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μ</a:t>
              </a:r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m Reflectance</a:t>
              </a:r>
            </a:p>
          </p:txBody>
        </p:sp>
        <p:sp>
          <p:nvSpPr>
            <p:cNvPr id="8203" name="Text Box 22"/>
            <p:cNvSpPr txBox="1">
              <a:spLocks noChangeArrowheads="1"/>
            </p:cNvSpPr>
            <p:nvPr/>
          </p:nvSpPr>
          <p:spPr bwMode="auto">
            <a:xfrm>
              <a:off x="1855788" y="1630363"/>
              <a:ext cx="2397125" cy="339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0.5°</a:t>
              </a:r>
              <a:r>
                <a:rPr lang="az-Cyrl-AZ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х</a:t>
              </a:r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0.5°Grid Format</a:t>
              </a:r>
            </a:p>
          </p:txBody>
        </p:sp>
        <p:sp>
          <p:nvSpPr>
            <p:cNvPr id="8204" name="TextBox 24"/>
            <p:cNvSpPr txBox="1">
              <a:spLocks noChangeArrowheads="1"/>
            </p:cNvSpPr>
            <p:nvPr/>
          </p:nvSpPr>
          <p:spPr bwMode="auto">
            <a:xfrm>
              <a:off x="1979613" y="5949950"/>
              <a:ext cx="13811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 b="1">
                  <a:solidFill>
                    <a:srgbClr val="FF0000"/>
                  </a:solidFill>
                  <a:latin typeface="Arial" charset="0"/>
                  <a:ea typeface="돋움체" pitchFamily="49" charset="-127"/>
                  <a:cs typeface="Arial" charset="0"/>
                </a:rPr>
                <a:t>“</a:t>
              </a:r>
              <a:r>
                <a:rPr lang="en-US" altLang="ko-KR" sz="1600" b="1" i="1">
                  <a:solidFill>
                    <a:srgbClr val="FF0000"/>
                  </a:solidFill>
                  <a:latin typeface="Arial" charset="0"/>
                  <a:ea typeface="돋움체" pitchFamily="49" charset="-127"/>
                  <a:cs typeface="Arial" charset="0"/>
                </a:rPr>
                <a:t>Reference</a:t>
              </a:r>
              <a:r>
                <a:rPr lang="en-US" altLang="ko-KR" sz="1600" b="1">
                  <a:solidFill>
                    <a:srgbClr val="FF0000"/>
                  </a:solidFill>
                  <a:latin typeface="Arial" charset="0"/>
                  <a:ea typeface="돋움체" pitchFamily="49" charset="-127"/>
                  <a:cs typeface="Arial" charset="0"/>
                </a:rPr>
                <a:t>”</a:t>
              </a:r>
              <a:endParaRPr lang="ko-KR" altLang="en-US" sz="1600" b="1">
                <a:solidFill>
                  <a:srgbClr val="FF0000"/>
                </a:solidFill>
                <a:latin typeface="Arial" charset="0"/>
                <a:ea typeface="돋움체" pitchFamily="49" charset="-127"/>
                <a:cs typeface="Arial" charset="0"/>
              </a:endParaRPr>
            </a:p>
          </p:txBody>
        </p:sp>
        <p:sp>
          <p:nvSpPr>
            <p:cNvPr id="8205" name="Text Box 22"/>
            <p:cNvSpPr txBox="1">
              <a:spLocks noChangeArrowheads="1"/>
            </p:cNvSpPr>
            <p:nvPr/>
          </p:nvSpPr>
          <p:spPr bwMode="auto">
            <a:xfrm>
              <a:off x="2828925" y="3073400"/>
              <a:ext cx="3303588" cy="984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l"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            Ray-matching</a:t>
              </a:r>
            </a:p>
            <a:p>
              <a:pPr algn="l" eaLnBrk="1" hangingPunct="1">
                <a:buFont typeface="Wingdings" pitchFamily="2" charset="2"/>
                <a:buChar char="ü"/>
              </a:pPr>
              <a:r>
                <a:rPr lang="en-US" altLang="ko-KR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 ∆(Viewing zenith angle; VZA) ≤ 5°</a:t>
              </a:r>
            </a:p>
            <a:p>
              <a:pPr algn="l" eaLnBrk="1" hangingPunct="1">
                <a:buFont typeface="Wingdings" pitchFamily="2" charset="2"/>
                <a:buChar char="ü"/>
              </a:pPr>
              <a:r>
                <a:rPr lang="en-US" altLang="ko-KR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 ∆(Viewing azimuth angle; VAA) ≤ 15°</a:t>
              </a:r>
            </a:p>
            <a:p>
              <a:pPr algn="l" eaLnBrk="1" hangingPunct="1">
                <a:buFont typeface="Wingdings" pitchFamily="2" charset="2"/>
                <a:buChar char="ü"/>
              </a:pPr>
              <a:r>
                <a:rPr lang="en-US" altLang="ko-KR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 VZA ≤ 40°, SZA ≤ 40°</a:t>
              </a:r>
            </a:p>
          </p:txBody>
        </p:sp>
        <p:sp>
          <p:nvSpPr>
            <p:cNvPr id="39" name="Text Box 22"/>
            <p:cNvSpPr txBox="1">
              <a:spLocks noChangeArrowheads="1"/>
            </p:cNvSpPr>
            <p:nvPr/>
          </p:nvSpPr>
          <p:spPr bwMode="auto">
            <a:xfrm>
              <a:off x="3473411" y="5242711"/>
              <a:ext cx="2044651" cy="33807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charset="0"/>
                  <a:ea typeface="굴림" pitchFamily="50" charset="-127"/>
                  <a:cs typeface="Arial" charset="0"/>
                </a:rPr>
                <a:t>Spectral correction </a:t>
              </a:r>
            </a:p>
          </p:txBody>
        </p:sp>
        <p:sp>
          <p:nvSpPr>
            <p:cNvPr id="8207" name="Text Box 28"/>
            <p:cNvSpPr txBox="1">
              <a:spLocks noChangeArrowheads="1"/>
            </p:cNvSpPr>
            <p:nvPr/>
          </p:nvSpPr>
          <p:spPr bwMode="auto">
            <a:xfrm>
              <a:off x="2592388" y="2235200"/>
              <a:ext cx="3743325" cy="5540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Matching Time &amp; Location</a:t>
              </a:r>
            </a:p>
            <a:p>
              <a:pPr eaLnBrk="1" hangingPunct="1"/>
              <a:r>
                <a:rPr lang="en-US" altLang="ko-KR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 ∆Time ≤ 5 minutes</a:t>
              </a:r>
              <a:endParaRPr lang="en-US" altLang="ko-KR" sz="16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8" name="Line 10"/>
            <p:cNvSpPr>
              <a:spLocks noChangeShapeType="1"/>
            </p:cNvSpPr>
            <p:nvPr/>
          </p:nvSpPr>
          <p:spPr bwMode="auto">
            <a:xfrm>
              <a:off x="6034088" y="1357313"/>
              <a:ext cx="0" cy="252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09" name="Line 10"/>
            <p:cNvSpPr>
              <a:spLocks noChangeShapeType="1"/>
            </p:cNvSpPr>
            <p:nvPr/>
          </p:nvSpPr>
          <p:spPr bwMode="auto">
            <a:xfrm>
              <a:off x="4473575" y="2801938"/>
              <a:ext cx="0" cy="252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8210" name="그룹 55"/>
            <p:cNvGrpSpPr>
              <a:grpSpLocks/>
            </p:cNvGrpSpPr>
            <p:nvPr/>
          </p:nvGrpSpPr>
          <p:grpSpPr bwMode="auto">
            <a:xfrm>
              <a:off x="3471863" y="4322763"/>
              <a:ext cx="2017712" cy="601662"/>
              <a:chOff x="2771800" y="5805264"/>
              <a:chExt cx="2016224" cy="648072"/>
            </a:xfrm>
          </p:grpSpPr>
          <p:sp>
            <p:nvSpPr>
              <p:cNvPr id="54" name="순서도: 판단 53"/>
              <p:cNvSpPr/>
              <p:nvPr/>
            </p:nvSpPr>
            <p:spPr>
              <a:xfrm>
                <a:off x="2771761" y="5804578"/>
                <a:ext cx="2016175" cy="647957"/>
              </a:xfrm>
              <a:prstGeom prst="flowChartDecision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220" name="TextBox 54"/>
              <p:cNvSpPr txBox="1">
                <a:spLocks noChangeArrowheads="1"/>
              </p:cNvSpPr>
              <p:nvPr/>
            </p:nvSpPr>
            <p:spPr bwMode="auto">
              <a:xfrm>
                <a:off x="3156031" y="5928642"/>
                <a:ext cx="124425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/>
                <a:r>
                  <a:rPr lang="en-US" altLang="ko-KR" sz="1600" b="1">
                    <a:latin typeface="Arial" charset="0"/>
                    <a:ea typeface="돋움체" pitchFamily="49" charset="-127"/>
                    <a:cs typeface="Arial" charset="0"/>
                  </a:rPr>
                  <a:t>Land Mask</a:t>
                </a:r>
                <a:endParaRPr lang="ko-KR" altLang="en-US" sz="1600" b="1">
                  <a:latin typeface="Arial" charset="0"/>
                  <a:ea typeface="돋움체" pitchFamily="49" charset="-127"/>
                  <a:cs typeface="Arial" charset="0"/>
                </a:endParaRPr>
              </a:p>
            </p:txBody>
          </p:sp>
        </p:grpSp>
        <p:sp>
          <p:nvSpPr>
            <p:cNvPr id="8211" name="Line 10"/>
            <p:cNvSpPr>
              <a:spLocks noChangeShapeType="1"/>
            </p:cNvSpPr>
            <p:nvPr/>
          </p:nvSpPr>
          <p:spPr bwMode="auto">
            <a:xfrm>
              <a:off x="4491038" y="4938713"/>
              <a:ext cx="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2" name="Text Box 22"/>
            <p:cNvSpPr txBox="1">
              <a:spLocks noChangeArrowheads="1"/>
            </p:cNvSpPr>
            <p:nvPr/>
          </p:nvSpPr>
          <p:spPr bwMode="auto">
            <a:xfrm>
              <a:off x="6537176" y="5805264"/>
              <a:ext cx="1511300" cy="5857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Inter-Satellite Calibration</a:t>
              </a:r>
            </a:p>
          </p:txBody>
        </p:sp>
        <p:sp>
          <p:nvSpPr>
            <p:cNvPr id="8213" name="Line 10"/>
            <p:cNvSpPr>
              <a:spLocks noChangeShapeType="1"/>
            </p:cNvSpPr>
            <p:nvPr/>
          </p:nvSpPr>
          <p:spPr bwMode="auto">
            <a:xfrm>
              <a:off x="2982913" y="1962150"/>
              <a:ext cx="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4" name="Line 10"/>
            <p:cNvSpPr>
              <a:spLocks noChangeShapeType="1"/>
            </p:cNvSpPr>
            <p:nvPr/>
          </p:nvSpPr>
          <p:spPr bwMode="auto">
            <a:xfrm>
              <a:off x="6045200" y="1946275"/>
              <a:ext cx="0" cy="252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5" name="Line 10"/>
            <p:cNvSpPr>
              <a:spLocks noChangeShapeType="1"/>
            </p:cNvSpPr>
            <p:nvPr/>
          </p:nvSpPr>
          <p:spPr bwMode="auto">
            <a:xfrm>
              <a:off x="4473575" y="4056063"/>
              <a:ext cx="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66" name="직선 화살표 연결선 65"/>
            <p:cNvCxnSpPr/>
            <p:nvPr/>
          </p:nvCxnSpPr>
          <p:spPr>
            <a:xfrm>
              <a:off x="5610135" y="6122029"/>
              <a:ext cx="863579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7" name="Text Box 22"/>
            <p:cNvSpPr txBox="1">
              <a:spLocks noChangeArrowheads="1"/>
            </p:cNvSpPr>
            <p:nvPr/>
          </p:nvSpPr>
          <p:spPr bwMode="auto">
            <a:xfrm>
              <a:off x="3419872" y="5838825"/>
              <a:ext cx="2190924" cy="58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MODIS-Equivalent</a:t>
              </a:r>
            </a:p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SEVIRI Reflectance</a:t>
              </a:r>
            </a:p>
          </p:txBody>
        </p:sp>
        <p:sp>
          <p:nvSpPr>
            <p:cNvPr id="8218" name="Line 10"/>
            <p:cNvSpPr>
              <a:spLocks noChangeShapeType="1"/>
            </p:cNvSpPr>
            <p:nvPr/>
          </p:nvSpPr>
          <p:spPr bwMode="auto">
            <a:xfrm>
              <a:off x="4500563" y="5588000"/>
              <a:ext cx="0" cy="252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214313" y="4857750"/>
            <a:ext cx="8501062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latinLnBrk="0" hangingPunct="1">
              <a:lnSpc>
                <a:spcPct val="120000"/>
              </a:lnSpc>
            </a:pPr>
            <a:r>
              <a:rPr kumimoji="0" lang="en-US" altLang="ko-KR" sz="1600">
                <a:latin typeface="Arial" charset="0"/>
                <a:ea typeface="HY견고딕" pitchFamily="18" charset="-127"/>
                <a:sym typeface="Wingdings" pitchFamily="2" charset="2"/>
              </a:rPr>
              <a:t>● Due to different spectral regions, measured reflectances by MODIS, Meteosat-8/9, and MTSAT-1R may be different.</a:t>
            </a:r>
          </a:p>
          <a:p>
            <a:pPr algn="l" eaLnBrk="1" latinLnBrk="0" hangingPunct="1">
              <a:lnSpc>
                <a:spcPct val="120000"/>
              </a:lnSpc>
            </a:pPr>
            <a:r>
              <a:rPr kumimoji="0" lang="en-US" altLang="ko-KR" sz="1600">
                <a:latin typeface="Arial" charset="0"/>
                <a:ea typeface="HY견고딕" pitchFamily="18" charset="-127"/>
                <a:sym typeface="Wingdings" pitchFamily="2" charset="2"/>
              </a:rPr>
              <a:t>● Therefore, spectral correction is achieved before comparing two channels (MODIS vs. Meteosat, or MODIS vs. MTSAT-1R).</a:t>
            </a:r>
            <a:endParaRPr kumimoji="0" lang="en-US" altLang="ko-KR" sz="1600">
              <a:latin typeface="Arial" charset="0"/>
              <a:ea typeface="HY견고딕" pitchFamily="18" charset="-127"/>
            </a:endParaRPr>
          </a:p>
        </p:txBody>
      </p:sp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1428750" y="5715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/>
            <a:endParaRPr lang="ko-KR" altLang="en-US">
              <a:latin typeface="Arial" charset="0"/>
              <a:ea typeface="돋움체" pitchFamily="49" charset="-127"/>
              <a:cs typeface="Arial" charset="0"/>
            </a:endParaRPr>
          </a:p>
        </p:txBody>
      </p:sp>
      <p:cxnSp>
        <p:nvCxnSpPr>
          <p:cNvPr id="9220" name="직선 연결선 1"/>
          <p:cNvCxnSpPr>
            <a:cxnSpLocks noChangeShapeType="1"/>
          </p:cNvCxnSpPr>
          <p:nvPr/>
        </p:nvCxnSpPr>
        <p:spPr bwMode="auto">
          <a:xfrm>
            <a:off x="0" y="603250"/>
            <a:ext cx="9144000" cy="1588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1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fld id="{9BC207AF-C5EA-4D2B-97D3-08D90459147D}" type="slidenum">
              <a:rPr kumimoji="0" lang="ko-KR" altLang="en-US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pPr eaLnBrk="1" latinLnBrk="0" hangingPunct="1"/>
              <a:t>4</a:t>
            </a:fld>
            <a:endParaRPr kumimoji="0" lang="en-US" altLang="ko-KR" sz="1400">
              <a:solidFill>
                <a:srgbClr val="003399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0" y="-7938"/>
            <a:ext cx="8893175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200" b="1">
                <a:solidFill>
                  <a:srgbClr val="003399"/>
                </a:solidFill>
                <a:latin typeface="Arial" charset="0"/>
                <a:ea typeface="돋움체" pitchFamily="49" charset="-127"/>
                <a:cs typeface="Times New Roman" pitchFamily="18" charset="0"/>
              </a:rPr>
              <a:t>Sensor Response Function</a:t>
            </a:r>
          </a:p>
        </p:txBody>
      </p:sp>
      <p:pic>
        <p:nvPicPr>
          <p:cNvPr id="9223" name="그림 6" descr="terra_aqua_met8_met9_mtsat_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 r="2905"/>
          <a:stretch>
            <a:fillRect/>
          </a:stretch>
        </p:blipFill>
        <p:spPr bwMode="auto">
          <a:xfrm>
            <a:off x="1357313" y="714375"/>
            <a:ext cx="611981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79388" y="765175"/>
            <a:ext cx="87503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latinLnBrk="0" hangingPunct="1">
              <a:lnSpc>
                <a:spcPct val="120000"/>
              </a:lnSpc>
              <a:buFont typeface="Wingdings" pitchFamily="2" charset="2"/>
              <a:buChar char="l"/>
            </a:pPr>
            <a:r>
              <a:rPr kumimoji="0" lang="en-US" altLang="ko-KR" sz="1600">
                <a:latin typeface="Arial" charset="0"/>
                <a:ea typeface="HY견고딕" pitchFamily="18" charset="-127"/>
                <a:sym typeface="Wingdings" pitchFamily="2" charset="2"/>
              </a:rPr>
              <a:t>Radiative simulation is performed to obtain relation between two channels.</a:t>
            </a:r>
          </a:p>
          <a:p>
            <a:pPr algn="l" eaLnBrk="1" latinLnBrk="0" hangingPunct="1">
              <a:lnSpc>
                <a:spcPct val="120000"/>
              </a:lnSpc>
            </a:pPr>
            <a:r>
              <a:rPr kumimoji="0" lang="en-US" altLang="ko-KR" sz="1600">
                <a:latin typeface="Arial" charset="0"/>
                <a:ea typeface="HY견고딕" pitchFamily="18" charset="-127"/>
                <a:sym typeface="Wingdings" pitchFamily="2" charset="2"/>
              </a:rPr>
              <a:t>  		- Cloud phase = ice (Baum) and water (Mie)</a:t>
            </a:r>
          </a:p>
          <a:p>
            <a:pPr algn="l" eaLnBrk="1" latinLnBrk="0" hangingPunct="1">
              <a:lnSpc>
                <a:spcPct val="120000"/>
              </a:lnSpc>
            </a:pPr>
            <a:r>
              <a:rPr kumimoji="0" lang="en-US" altLang="ko-KR" sz="1600">
                <a:latin typeface="Arial" charset="0"/>
                <a:ea typeface="HY견고딕" pitchFamily="18" charset="-127"/>
                <a:sym typeface="Wingdings" pitchFamily="2" charset="2"/>
              </a:rPr>
              <a:t>  		- Cloud particle size (r</a:t>
            </a:r>
            <a:r>
              <a:rPr kumimoji="0" lang="en-US" altLang="ko-KR" sz="1600" baseline="-25000">
                <a:latin typeface="Arial" charset="0"/>
                <a:ea typeface="HY견고딕" pitchFamily="18" charset="-127"/>
                <a:sym typeface="Wingdings" pitchFamily="2" charset="2"/>
              </a:rPr>
              <a:t>e</a:t>
            </a:r>
            <a:r>
              <a:rPr kumimoji="0" lang="en-US" altLang="ko-KR" sz="1600">
                <a:latin typeface="Arial" charset="0"/>
                <a:ea typeface="HY견고딕" pitchFamily="18" charset="-127"/>
                <a:sym typeface="Wingdings" pitchFamily="2" charset="2"/>
              </a:rPr>
              <a:t>) = 10, 20, and 30 μm</a:t>
            </a:r>
          </a:p>
          <a:p>
            <a:pPr algn="l" eaLnBrk="1" latinLnBrk="0" hangingPunct="1">
              <a:lnSpc>
                <a:spcPct val="120000"/>
              </a:lnSpc>
            </a:pPr>
            <a:r>
              <a:rPr kumimoji="0" lang="en-US" altLang="ko-KR" sz="1600">
                <a:latin typeface="Arial" charset="0"/>
                <a:ea typeface="HY견고딕" pitchFamily="18" charset="-127"/>
                <a:sym typeface="Wingdings" pitchFamily="2" charset="2"/>
              </a:rPr>
              <a:t>  		- Cloud optical thickness (COT) = 0 to 100</a:t>
            </a:r>
          </a:p>
          <a:p>
            <a:pPr algn="l" eaLnBrk="1" latinLnBrk="0" hangingPunct="1">
              <a:lnSpc>
                <a:spcPct val="120000"/>
              </a:lnSpc>
            </a:pPr>
            <a:r>
              <a:rPr kumimoji="0" lang="en-US" altLang="ko-KR" sz="1600">
                <a:latin typeface="Arial" charset="0"/>
                <a:ea typeface="HY견고딕" pitchFamily="18" charset="-127"/>
                <a:sym typeface="Wingdings" pitchFamily="2" charset="2"/>
              </a:rPr>
              <a:t>		- Solar zenith angle (SZA) = 0 to 40</a:t>
            </a:r>
            <a:r>
              <a:rPr kumimoji="0" lang="en-US" altLang="ko-KR" sz="1600">
                <a:latin typeface="Times New Roman" pitchFamily="18" charset="0"/>
                <a:ea typeface="HY견고딕" pitchFamily="18" charset="-127"/>
                <a:cs typeface="Times New Roman" pitchFamily="18" charset="0"/>
                <a:sym typeface="Wingdings" pitchFamily="2" charset="2"/>
              </a:rPr>
              <a:t>°</a:t>
            </a:r>
            <a:endParaRPr kumimoji="0" lang="en-US" altLang="ko-KR" sz="1600">
              <a:latin typeface="Arial" charset="0"/>
              <a:ea typeface="HY견고딕" pitchFamily="18" charset="-127"/>
              <a:cs typeface="Times New Roman" pitchFamily="18" charset="0"/>
              <a:sym typeface="Wingdings" pitchFamily="2" charset="2"/>
            </a:endParaRPr>
          </a:p>
          <a:p>
            <a:pPr algn="l" eaLnBrk="1" latinLnBrk="0" hangingPunct="1">
              <a:lnSpc>
                <a:spcPct val="120000"/>
              </a:lnSpc>
            </a:pPr>
            <a:r>
              <a:rPr kumimoji="0" lang="en-US" altLang="ko-KR" sz="1600">
                <a:latin typeface="Arial" charset="0"/>
                <a:ea typeface="HY견고딕" pitchFamily="18" charset="-127"/>
                <a:cs typeface="Times New Roman" pitchFamily="18" charset="0"/>
                <a:sym typeface="Wingdings" pitchFamily="2" charset="2"/>
              </a:rPr>
              <a:t>		- </a:t>
            </a:r>
            <a:r>
              <a:rPr kumimoji="0" lang="en-US" altLang="ko-KR" sz="1600">
                <a:latin typeface="Arial" charset="0"/>
                <a:ea typeface="HY견고딕" pitchFamily="18" charset="-127"/>
                <a:sym typeface="Wingdings" pitchFamily="2" charset="2"/>
              </a:rPr>
              <a:t>Viewing zenith angle (VZA) = 0 to 40°</a:t>
            </a:r>
          </a:p>
          <a:p>
            <a:pPr algn="l" eaLnBrk="1" latinLnBrk="0" hangingPunct="1">
              <a:lnSpc>
                <a:spcPct val="120000"/>
              </a:lnSpc>
            </a:pPr>
            <a:r>
              <a:rPr kumimoji="0" lang="en-US" altLang="ko-KR" sz="1600">
                <a:latin typeface="Arial" charset="0"/>
                <a:ea typeface="HY견고딕" pitchFamily="18" charset="-127"/>
                <a:sym typeface="Wingdings" pitchFamily="2" charset="2"/>
              </a:rPr>
              <a:t>		- Relative azimuth angles (RAA) = 0 to 180°</a:t>
            </a:r>
            <a:endParaRPr kumimoji="0" lang="en-US" altLang="ko-KR" sz="1600">
              <a:latin typeface="Arial" charset="0"/>
              <a:ea typeface="HY견고딕" pitchFamily="18" charset="-127"/>
            </a:endParaRPr>
          </a:p>
        </p:txBody>
      </p:sp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1428750" y="5715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/>
            <a:endParaRPr lang="ko-KR" altLang="en-US">
              <a:latin typeface="Arial" charset="0"/>
              <a:ea typeface="돋움체" pitchFamily="49" charset="-127"/>
              <a:cs typeface="Arial" charset="0"/>
            </a:endParaRPr>
          </a:p>
        </p:txBody>
      </p:sp>
      <p:cxnSp>
        <p:nvCxnSpPr>
          <p:cNvPr id="10244" name="직선 연결선 1"/>
          <p:cNvCxnSpPr>
            <a:cxnSpLocks noChangeShapeType="1"/>
          </p:cNvCxnSpPr>
          <p:nvPr/>
        </p:nvCxnSpPr>
        <p:spPr bwMode="auto">
          <a:xfrm>
            <a:off x="0" y="603250"/>
            <a:ext cx="9144000" cy="1588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5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fld id="{1499D401-50D3-44F4-A8B4-5788D5804BF6}" type="slidenum">
              <a:rPr kumimoji="0" lang="ko-KR" altLang="en-US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pPr eaLnBrk="1" latinLnBrk="0" hangingPunct="1"/>
              <a:t>5</a:t>
            </a:fld>
            <a:endParaRPr kumimoji="0" lang="en-US" altLang="ko-KR" sz="1400">
              <a:solidFill>
                <a:srgbClr val="003399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0" y="-7938"/>
            <a:ext cx="8893175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200" b="1">
                <a:solidFill>
                  <a:srgbClr val="003399"/>
                </a:solidFill>
                <a:latin typeface="Arial" charset="0"/>
                <a:ea typeface="돋움체" pitchFamily="49" charset="-127"/>
                <a:cs typeface="Times New Roman" pitchFamily="18" charset="0"/>
              </a:rPr>
              <a:t>Spectral Correction between Two Channels</a:t>
            </a:r>
          </a:p>
        </p:txBody>
      </p:sp>
      <p:pic>
        <p:nvPicPr>
          <p:cNvPr id="10247" name="그림 7" descr="3by2_fixed_ct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357563"/>
            <a:ext cx="5040312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1"/>
          <p:cNvSpPr>
            <a:spLocks noChangeArrowheads="1"/>
          </p:cNvSpPr>
          <p:nvPr/>
        </p:nvSpPr>
        <p:spPr bwMode="auto">
          <a:xfrm>
            <a:off x="5357813" y="3357563"/>
            <a:ext cx="34559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04800" eaLnBrk="0" hangingPunct="0"/>
            <a:r>
              <a:rPr lang="en-US" altLang="ko-KR" b="1" u="sng">
                <a:solidFill>
                  <a:srgbClr val="0000FF"/>
                </a:solidFill>
                <a:latin typeface="Arial" charset="0"/>
                <a:cs typeface="Arial" charset="0"/>
              </a:rPr>
              <a:t>Conversion Equation</a:t>
            </a:r>
          </a:p>
          <a:p>
            <a:pPr indent="304800" eaLnBrk="0" hangingPunct="0"/>
            <a:endParaRPr lang="en-US" altLang="ko-KR" b="1">
              <a:solidFill>
                <a:srgbClr val="3366FF"/>
              </a:solidFill>
              <a:latin typeface="Arial" charset="0"/>
              <a:cs typeface="Arial" charset="0"/>
            </a:endParaRPr>
          </a:p>
          <a:p>
            <a:pPr indent="304800" algn="l" eaLnBrk="0" hangingPunct="0"/>
            <a:r>
              <a:rPr lang="en-US" altLang="ko-KR" sz="1600" i="1">
                <a:solidFill>
                  <a:srgbClr val="000000"/>
                </a:solidFill>
                <a:latin typeface="Arial" charset="0"/>
                <a:cs typeface="Arial" charset="0"/>
              </a:rPr>
              <a:t>R</a:t>
            </a:r>
            <a:r>
              <a:rPr lang="en-US" altLang="ko-KR" sz="1600" i="1" baseline="-30000">
                <a:solidFill>
                  <a:srgbClr val="000000"/>
                </a:solidFill>
                <a:latin typeface="Arial" charset="0"/>
                <a:cs typeface="Arial" charset="0"/>
              </a:rPr>
              <a:t>MET8</a:t>
            </a:r>
            <a:r>
              <a:rPr lang="en-US" altLang="ko-KR" sz="1600">
                <a:solidFill>
                  <a:srgbClr val="000000"/>
                </a:solidFill>
                <a:latin typeface="Arial" charset="0"/>
                <a:cs typeface="Arial" charset="0"/>
              </a:rPr>
              <a:t> = 0.9944</a:t>
            </a:r>
            <a:r>
              <a:rPr lang="en-US" altLang="ko-KR" sz="1600" i="1">
                <a:solidFill>
                  <a:srgbClr val="000000"/>
                </a:solidFill>
                <a:latin typeface="Arial" charset="0"/>
                <a:cs typeface="Arial" charset="0"/>
              </a:rPr>
              <a:t> R</a:t>
            </a:r>
            <a:r>
              <a:rPr lang="en-US" altLang="ko-KR" sz="1600" i="1" baseline="-30000">
                <a:solidFill>
                  <a:srgbClr val="000000"/>
                </a:solidFill>
                <a:latin typeface="Arial" charset="0"/>
                <a:cs typeface="Arial" charset="0"/>
              </a:rPr>
              <a:t>TERRA</a:t>
            </a:r>
            <a:r>
              <a:rPr lang="en-US" altLang="ko-KR" sz="1600">
                <a:solidFill>
                  <a:srgbClr val="000000"/>
                </a:solidFill>
                <a:latin typeface="Arial" charset="0"/>
                <a:cs typeface="Arial" charset="0"/>
              </a:rPr>
              <a:t> + 0.0005</a:t>
            </a:r>
          </a:p>
          <a:p>
            <a:pPr indent="304800" algn="l" eaLnBrk="0" hangingPunct="0"/>
            <a:r>
              <a:rPr lang="en-US" altLang="ko-KR" sz="1600" i="1">
                <a:solidFill>
                  <a:srgbClr val="000000"/>
                </a:solidFill>
                <a:latin typeface="Arial" charset="0"/>
                <a:cs typeface="Arial" charset="0"/>
              </a:rPr>
              <a:t>R</a:t>
            </a:r>
            <a:r>
              <a:rPr lang="en-US" altLang="ko-KR" sz="1600" i="1" baseline="-30000">
                <a:solidFill>
                  <a:srgbClr val="000000"/>
                </a:solidFill>
                <a:latin typeface="Arial" charset="0"/>
                <a:cs typeface="Arial" charset="0"/>
              </a:rPr>
              <a:t>MET8</a:t>
            </a:r>
            <a:r>
              <a:rPr lang="en-US" altLang="ko-KR" sz="1600">
                <a:solidFill>
                  <a:srgbClr val="000000"/>
                </a:solidFill>
                <a:latin typeface="Arial" charset="0"/>
                <a:cs typeface="Arial" charset="0"/>
              </a:rPr>
              <a:t> = 0.9949</a:t>
            </a:r>
            <a:r>
              <a:rPr lang="en-US" altLang="ko-KR" sz="1600" i="1">
                <a:solidFill>
                  <a:srgbClr val="000000"/>
                </a:solidFill>
                <a:latin typeface="Arial" charset="0"/>
                <a:cs typeface="Arial" charset="0"/>
              </a:rPr>
              <a:t> R</a:t>
            </a:r>
            <a:r>
              <a:rPr lang="en-US" altLang="ko-KR" sz="1600" i="1" baseline="-30000">
                <a:solidFill>
                  <a:srgbClr val="000000"/>
                </a:solidFill>
                <a:latin typeface="Arial" charset="0"/>
                <a:cs typeface="Arial" charset="0"/>
              </a:rPr>
              <a:t>AQUA</a:t>
            </a:r>
            <a:r>
              <a:rPr lang="en-US" altLang="ko-KR" sz="1600">
                <a:solidFill>
                  <a:srgbClr val="000000"/>
                </a:solidFill>
                <a:latin typeface="Arial" charset="0"/>
                <a:cs typeface="Arial" charset="0"/>
              </a:rPr>
              <a:t> + 0.0005</a:t>
            </a:r>
          </a:p>
          <a:p>
            <a:pPr indent="304800" algn="l" eaLnBrk="0" hangingPunct="0"/>
            <a:endParaRPr lang="en-US" altLang="ko-KR" sz="1600">
              <a:latin typeface="Arial" charset="0"/>
              <a:cs typeface="Arial" charset="0"/>
            </a:endParaRPr>
          </a:p>
          <a:p>
            <a:pPr indent="304800" algn="l" eaLnBrk="0" latinLnBrk="0" hangingPunct="0"/>
            <a:r>
              <a:rPr lang="en-US" altLang="ko-KR" sz="1600" i="1">
                <a:solidFill>
                  <a:srgbClr val="000000"/>
                </a:solidFill>
                <a:latin typeface="Arial" charset="0"/>
                <a:cs typeface="Arial" charset="0"/>
              </a:rPr>
              <a:t>R</a:t>
            </a:r>
            <a:r>
              <a:rPr lang="en-US" altLang="ko-KR" sz="1600" i="1" baseline="-30000">
                <a:solidFill>
                  <a:srgbClr val="000000"/>
                </a:solidFill>
                <a:latin typeface="Arial" charset="0"/>
                <a:cs typeface="Arial" charset="0"/>
              </a:rPr>
              <a:t>MET9</a:t>
            </a:r>
            <a:r>
              <a:rPr lang="en-US" altLang="ko-KR" sz="1600">
                <a:solidFill>
                  <a:srgbClr val="000000"/>
                </a:solidFill>
                <a:latin typeface="Arial" charset="0"/>
                <a:cs typeface="Arial" charset="0"/>
              </a:rPr>
              <a:t> = 0.9943</a:t>
            </a:r>
            <a:r>
              <a:rPr lang="en-US" altLang="ko-KR" sz="1600" i="1">
                <a:solidFill>
                  <a:srgbClr val="000000"/>
                </a:solidFill>
                <a:latin typeface="Arial" charset="0"/>
                <a:cs typeface="Arial" charset="0"/>
              </a:rPr>
              <a:t> R</a:t>
            </a:r>
            <a:r>
              <a:rPr lang="en-US" altLang="ko-KR" sz="1600" i="1" baseline="-30000">
                <a:solidFill>
                  <a:srgbClr val="000000"/>
                </a:solidFill>
                <a:latin typeface="Arial" charset="0"/>
                <a:cs typeface="Arial" charset="0"/>
              </a:rPr>
              <a:t>TERRA</a:t>
            </a:r>
            <a:r>
              <a:rPr lang="en-US" altLang="ko-KR" sz="1600">
                <a:solidFill>
                  <a:srgbClr val="000000"/>
                </a:solidFill>
                <a:latin typeface="Arial" charset="0"/>
                <a:cs typeface="Arial" charset="0"/>
              </a:rPr>
              <a:t> + 0.0006</a:t>
            </a:r>
            <a:endParaRPr lang="en-US" altLang="ko-KR" sz="1600">
              <a:latin typeface="Arial" charset="0"/>
              <a:cs typeface="Arial" charset="0"/>
            </a:endParaRPr>
          </a:p>
          <a:p>
            <a:pPr indent="304800" algn="l" eaLnBrk="0" latinLnBrk="0" hangingPunct="0"/>
            <a:r>
              <a:rPr lang="en-US" altLang="ko-KR" sz="1600" i="1">
                <a:solidFill>
                  <a:srgbClr val="000000"/>
                </a:solidFill>
                <a:latin typeface="Arial" charset="0"/>
                <a:cs typeface="Arial" charset="0"/>
              </a:rPr>
              <a:t>R</a:t>
            </a:r>
            <a:r>
              <a:rPr lang="en-US" altLang="ko-KR" sz="1600" i="1" baseline="-30000">
                <a:solidFill>
                  <a:srgbClr val="000000"/>
                </a:solidFill>
                <a:latin typeface="Arial" charset="0"/>
                <a:cs typeface="Arial" charset="0"/>
              </a:rPr>
              <a:t>MET9</a:t>
            </a:r>
            <a:r>
              <a:rPr lang="en-US" altLang="ko-KR" sz="1600">
                <a:solidFill>
                  <a:srgbClr val="000000"/>
                </a:solidFill>
                <a:latin typeface="Arial" charset="0"/>
                <a:cs typeface="Arial" charset="0"/>
              </a:rPr>
              <a:t> = 0.9948</a:t>
            </a:r>
            <a:r>
              <a:rPr lang="en-US" altLang="ko-KR" sz="1600" i="1">
                <a:solidFill>
                  <a:srgbClr val="000000"/>
                </a:solidFill>
                <a:latin typeface="Arial" charset="0"/>
                <a:cs typeface="Arial" charset="0"/>
              </a:rPr>
              <a:t> R</a:t>
            </a:r>
            <a:r>
              <a:rPr lang="en-US" altLang="ko-KR" sz="1600" i="1" baseline="-30000">
                <a:solidFill>
                  <a:srgbClr val="000000"/>
                </a:solidFill>
                <a:latin typeface="Arial" charset="0"/>
                <a:cs typeface="Arial" charset="0"/>
              </a:rPr>
              <a:t>AQUA</a:t>
            </a:r>
            <a:r>
              <a:rPr lang="en-US" altLang="ko-KR" sz="1600">
                <a:solidFill>
                  <a:srgbClr val="000000"/>
                </a:solidFill>
                <a:latin typeface="Arial" charset="0"/>
                <a:cs typeface="Arial" charset="0"/>
              </a:rPr>
              <a:t> + 0.0006</a:t>
            </a:r>
            <a:r>
              <a:rPr lang="en-US" altLang="ko-KR" sz="1600" i="1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</a:p>
          <a:p>
            <a:pPr indent="304800" algn="l" eaLnBrk="0" latinLnBrk="0" hangingPunct="0"/>
            <a:endParaRPr lang="en-US" altLang="ko-KR" sz="1600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indent="304800" algn="l" eaLnBrk="0" latinLnBrk="0" hangingPunct="0"/>
            <a:r>
              <a:rPr lang="en-US" altLang="ko-KR" sz="1600" i="1">
                <a:solidFill>
                  <a:srgbClr val="000000"/>
                </a:solidFill>
                <a:latin typeface="Arial" charset="0"/>
                <a:cs typeface="Arial" charset="0"/>
              </a:rPr>
              <a:t>R</a:t>
            </a:r>
            <a:r>
              <a:rPr lang="en-US" altLang="ko-KR" sz="1600" i="1" baseline="-30000">
                <a:solidFill>
                  <a:srgbClr val="000000"/>
                </a:solidFill>
                <a:latin typeface="Arial" charset="0"/>
                <a:cs typeface="Arial" charset="0"/>
              </a:rPr>
              <a:t>MTSAT</a:t>
            </a:r>
            <a:r>
              <a:rPr lang="en-US" altLang="ko-KR" sz="1600">
                <a:solidFill>
                  <a:srgbClr val="000000"/>
                </a:solidFill>
                <a:latin typeface="Arial" charset="0"/>
                <a:cs typeface="Arial" charset="0"/>
              </a:rPr>
              <a:t> = 1.0213</a:t>
            </a:r>
            <a:r>
              <a:rPr lang="en-US" altLang="ko-KR" sz="1600" i="1">
                <a:solidFill>
                  <a:srgbClr val="000000"/>
                </a:solidFill>
                <a:latin typeface="Arial" charset="0"/>
                <a:cs typeface="Arial" charset="0"/>
              </a:rPr>
              <a:t> R</a:t>
            </a:r>
            <a:r>
              <a:rPr lang="en-US" altLang="ko-KR" sz="1600" i="1" baseline="-30000">
                <a:solidFill>
                  <a:srgbClr val="000000"/>
                </a:solidFill>
                <a:latin typeface="Arial" charset="0"/>
                <a:cs typeface="Arial" charset="0"/>
              </a:rPr>
              <a:t>TERRA</a:t>
            </a:r>
            <a:r>
              <a:rPr lang="en-US" altLang="ko-KR" sz="1600">
                <a:solidFill>
                  <a:srgbClr val="000000"/>
                </a:solidFill>
                <a:latin typeface="Arial" charset="0"/>
                <a:cs typeface="Arial" charset="0"/>
              </a:rPr>
              <a:t> – 0.0038</a:t>
            </a:r>
            <a:endParaRPr lang="en-US" altLang="ko-KR" sz="1600">
              <a:latin typeface="Arial" charset="0"/>
              <a:cs typeface="Arial" charset="0"/>
            </a:endParaRPr>
          </a:p>
          <a:p>
            <a:pPr indent="304800" algn="l" eaLnBrk="0" latinLnBrk="0" hangingPunct="0"/>
            <a:r>
              <a:rPr lang="en-US" altLang="ko-KR" sz="1600" i="1">
                <a:solidFill>
                  <a:srgbClr val="000000"/>
                </a:solidFill>
                <a:latin typeface="Arial" charset="0"/>
                <a:cs typeface="Arial" charset="0"/>
              </a:rPr>
              <a:t>R</a:t>
            </a:r>
            <a:r>
              <a:rPr lang="en-US" altLang="ko-KR" sz="1600" i="1" baseline="-30000">
                <a:solidFill>
                  <a:srgbClr val="000000"/>
                </a:solidFill>
                <a:latin typeface="Arial" charset="0"/>
                <a:cs typeface="Arial" charset="0"/>
              </a:rPr>
              <a:t>MTSAT</a:t>
            </a:r>
            <a:r>
              <a:rPr lang="en-US" altLang="ko-KR" sz="1600">
                <a:solidFill>
                  <a:srgbClr val="000000"/>
                </a:solidFill>
                <a:latin typeface="Arial" charset="0"/>
                <a:cs typeface="Arial" charset="0"/>
              </a:rPr>
              <a:t> = 1.0218</a:t>
            </a:r>
            <a:r>
              <a:rPr lang="en-US" altLang="ko-KR" sz="1600" i="1">
                <a:solidFill>
                  <a:srgbClr val="000000"/>
                </a:solidFill>
                <a:latin typeface="Arial" charset="0"/>
                <a:cs typeface="Arial" charset="0"/>
              </a:rPr>
              <a:t> R</a:t>
            </a:r>
            <a:r>
              <a:rPr lang="en-US" altLang="ko-KR" sz="1600" i="1" baseline="-30000">
                <a:solidFill>
                  <a:srgbClr val="000000"/>
                </a:solidFill>
                <a:latin typeface="Arial" charset="0"/>
                <a:cs typeface="Arial" charset="0"/>
              </a:rPr>
              <a:t>AQUA</a:t>
            </a:r>
            <a:r>
              <a:rPr lang="en-US" altLang="ko-KR" sz="1600">
                <a:solidFill>
                  <a:srgbClr val="000000"/>
                </a:solidFill>
                <a:latin typeface="Arial" charset="0"/>
                <a:cs typeface="Arial" charset="0"/>
              </a:rPr>
              <a:t> – 0.0038</a:t>
            </a:r>
            <a:endParaRPr lang="en-US" altLang="ko-KR" sz="1600">
              <a:latin typeface="Arial" charset="0"/>
              <a:cs typeface="Arial" charset="0"/>
            </a:endParaRP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857250" y="3000375"/>
            <a:ext cx="3830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 b="1">
                <a:latin typeface="Arial" charset="0"/>
                <a:ea typeface="돋움체" pitchFamily="49" charset="-127"/>
                <a:cs typeface="Arial" charset="0"/>
              </a:rPr>
              <a:t>Relation between two channel reflectances</a:t>
            </a:r>
            <a:endParaRPr lang="ko-KR" altLang="en-US" sz="1400" b="1">
              <a:latin typeface="Arial" charset="0"/>
              <a:ea typeface="돋움체" pitchFamily="49" charset="-127"/>
              <a:cs typeface="Arial" charset="0"/>
            </a:endParaRPr>
          </a:p>
        </p:txBody>
      </p:sp>
      <p:sp>
        <p:nvSpPr>
          <p:cNvPr id="11" name="오른쪽 중괄호 10"/>
          <p:cNvSpPr/>
          <p:nvPr/>
        </p:nvSpPr>
        <p:spPr>
          <a:xfrm>
            <a:off x="5500688" y="1214438"/>
            <a:ext cx="357187" cy="1571625"/>
          </a:xfrm>
          <a:prstGeom prst="rightBrace">
            <a:avLst>
              <a:gd name="adj1" fmla="val 4635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5929313" y="1857375"/>
            <a:ext cx="1604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600">
                <a:latin typeface="Arial" charset="0"/>
                <a:ea typeface="돋움체" pitchFamily="49" charset="-127"/>
                <a:cs typeface="Arial" charset="0"/>
              </a:rPr>
              <a:t>“Various inputs”</a:t>
            </a:r>
            <a:endParaRPr lang="ko-KR" altLang="en-US" sz="1600">
              <a:latin typeface="Arial" charset="0"/>
              <a:ea typeface="돋움체" pitchFamily="49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6" descr="color_Ref_vza5_vaa15_b01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982788"/>
            <a:ext cx="823277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7" name="직선 연결선 1"/>
          <p:cNvCxnSpPr>
            <a:cxnSpLocks noChangeShapeType="1"/>
          </p:cNvCxnSpPr>
          <p:nvPr/>
        </p:nvCxnSpPr>
        <p:spPr bwMode="auto">
          <a:xfrm>
            <a:off x="0" y="603250"/>
            <a:ext cx="9144000" cy="1588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8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fld id="{844674B1-9939-435A-82E1-12B7E424303E}" type="slidenum">
              <a:rPr kumimoji="0" lang="ko-KR" altLang="en-US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pPr eaLnBrk="1" latinLnBrk="0" hangingPunct="1"/>
              <a:t>6</a:t>
            </a:fld>
            <a:endParaRPr kumimoji="0" lang="en-US" altLang="ko-KR" sz="1400">
              <a:solidFill>
                <a:srgbClr val="003399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0" y="-7938"/>
            <a:ext cx="8964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200" b="1">
                <a:solidFill>
                  <a:srgbClr val="003399"/>
                </a:solidFill>
                <a:latin typeface="Arial" charset="0"/>
                <a:ea typeface="HY견고딕" pitchFamily="18" charset="-127"/>
                <a:cs typeface="Arial" charset="0"/>
              </a:rPr>
              <a:t>Results of Meteosat-8/9 from Method 1</a:t>
            </a:r>
            <a:endParaRPr kumimoji="0" lang="en-US" altLang="ko-KR" sz="3200" b="1">
              <a:solidFill>
                <a:srgbClr val="003399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 flipH="1">
            <a:off x="900113" y="765175"/>
            <a:ext cx="7189787" cy="979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ko-KR" sz="2400">
                <a:latin typeface="Arial" charset="0"/>
                <a:ea typeface="돋움체" pitchFamily="49" charset="-127"/>
                <a:cs typeface="Arial" charset="0"/>
              </a:rPr>
              <a:t>Regression slope = 0.93–0.94, Intercept &lt; 0.01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z="2400" b="1"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 “6–7%” </a:t>
            </a:r>
            <a:r>
              <a:rPr lang="en-US" altLang="ko-KR" sz="2400"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of </a:t>
            </a:r>
            <a:r>
              <a:rPr lang="en-US" altLang="ko-KR" sz="2400">
                <a:latin typeface="Arial" charset="0"/>
                <a:ea typeface="돋움체" pitchFamily="49" charset="-127"/>
                <a:cs typeface="Arial" charset="0"/>
              </a:rPr>
              <a:t>l</a:t>
            </a:r>
            <a:r>
              <a:rPr lang="en-US" altLang="ko-KR" sz="2400"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ow bias of SEVIRI measurements </a:t>
            </a:r>
            <a:endParaRPr lang="ko-KR" altLang="en-US" sz="2400">
              <a:solidFill>
                <a:srgbClr val="00B050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sp>
        <p:nvSpPr>
          <p:cNvPr id="11271" name="TextBox 17"/>
          <p:cNvSpPr txBox="1">
            <a:spLocks noChangeArrowheads="1"/>
          </p:cNvSpPr>
          <p:nvPr/>
        </p:nvSpPr>
        <p:spPr bwMode="auto">
          <a:xfrm>
            <a:off x="1928813" y="6423025"/>
            <a:ext cx="6572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>
                <a:solidFill>
                  <a:srgbClr val="0000FF"/>
                </a:solidFill>
                <a:latin typeface="Arial" charset="0"/>
                <a:ea typeface="돋움체" pitchFamily="49" charset="-127"/>
                <a:cs typeface="Arial" charset="0"/>
              </a:rPr>
              <a:t>Convert MODIS-measured reflectance into SEVIRI channel reflectance </a:t>
            </a:r>
          </a:p>
        </p:txBody>
      </p:sp>
      <p:cxnSp>
        <p:nvCxnSpPr>
          <p:cNvPr id="20" name="꺾인 연결선 19"/>
          <p:cNvCxnSpPr/>
          <p:nvPr/>
        </p:nvCxnSpPr>
        <p:spPr>
          <a:xfrm flipV="1">
            <a:off x="2286000" y="6286500"/>
            <a:ext cx="1000125" cy="285750"/>
          </a:xfrm>
          <a:prstGeom prst="bentConnector3">
            <a:avLst>
              <a:gd name="adj1" fmla="val -28499"/>
            </a:avLst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rot="5400000">
            <a:off x="6279356" y="2364582"/>
            <a:ext cx="157163" cy="0"/>
          </a:xfrm>
          <a:prstGeom prst="straightConnector1">
            <a:avLst/>
          </a:prstGeom>
          <a:ln w="1905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TextBox 26"/>
          <p:cNvSpPr txBox="1">
            <a:spLocks noChangeArrowheads="1"/>
          </p:cNvSpPr>
          <p:nvPr/>
        </p:nvSpPr>
        <p:spPr bwMode="auto">
          <a:xfrm>
            <a:off x="5715000" y="2571750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>
                <a:solidFill>
                  <a:srgbClr val="0000FF"/>
                </a:solidFill>
                <a:latin typeface="Arial" charset="0"/>
                <a:ea typeface="돋움체" pitchFamily="49" charset="-127"/>
                <a:cs typeface="Arial" charset="0"/>
              </a:rPr>
              <a:t>6~7% bias</a:t>
            </a:r>
            <a:endParaRPr lang="ko-KR" altLang="en-US" sz="1400">
              <a:solidFill>
                <a:srgbClr val="0000FF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8" descr="color_Ref_vza5_vaa15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224088"/>
            <a:ext cx="8232775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1" name="직선 연결선 1"/>
          <p:cNvCxnSpPr>
            <a:cxnSpLocks noChangeShapeType="1"/>
          </p:cNvCxnSpPr>
          <p:nvPr/>
        </p:nvCxnSpPr>
        <p:spPr bwMode="auto">
          <a:xfrm>
            <a:off x="0" y="603250"/>
            <a:ext cx="9144000" cy="1588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2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fld id="{DDE76946-3548-4A84-AB36-E1F16128E2DA}" type="slidenum">
              <a:rPr kumimoji="0" lang="ko-KR" altLang="en-US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pPr eaLnBrk="1" latinLnBrk="0" hangingPunct="1"/>
              <a:t>7</a:t>
            </a:fld>
            <a:endParaRPr kumimoji="0" lang="en-US" altLang="ko-KR" sz="1400">
              <a:solidFill>
                <a:srgbClr val="003399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0" y="-7938"/>
            <a:ext cx="8964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200" b="1">
                <a:solidFill>
                  <a:srgbClr val="003399"/>
                </a:solidFill>
                <a:latin typeface="Arial" charset="0"/>
                <a:ea typeface="HY견고딕" pitchFamily="18" charset="-127"/>
                <a:cs typeface="Arial" charset="0"/>
              </a:rPr>
              <a:t>Results of MTSAT-1R from Method 1</a:t>
            </a:r>
            <a:endParaRPr kumimoji="0" lang="en-US" altLang="ko-KR" sz="3200" b="1">
              <a:solidFill>
                <a:srgbClr val="003399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 flipH="1">
            <a:off x="71438" y="692150"/>
            <a:ext cx="8893175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>
              <a:buFont typeface="Wingdings" pitchFamily="2" charset="2"/>
              <a:buChar char="l"/>
            </a:pPr>
            <a:r>
              <a:rPr lang="en-US" altLang="ko-KR" sz="2000">
                <a:latin typeface="Arial" charset="0"/>
                <a:ea typeface="돋움체" pitchFamily="49" charset="-127"/>
                <a:cs typeface="Arial" charset="0"/>
              </a:rPr>
              <a:t>Measurement biases are shown to depend on reflectance magnitude.</a:t>
            </a:r>
            <a:br>
              <a:rPr lang="en-US" altLang="ko-KR" sz="2000">
                <a:latin typeface="Arial" charset="0"/>
                <a:ea typeface="돋움체" pitchFamily="49" charset="-127"/>
                <a:cs typeface="Arial" charset="0"/>
              </a:rPr>
            </a:br>
            <a:r>
              <a:rPr lang="en-US" altLang="ko-KR" sz="2000">
                <a:latin typeface="Arial" charset="0"/>
                <a:ea typeface="돋움체" pitchFamily="49" charset="-127"/>
                <a:cs typeface="Arial" charset="0"/>
              </a:rPr>
              <a:t>(+5% at reflectance=0.1, –20% at reflectance=1)</a:t>
            </a:r>
            <a:endParaRPr lang="en-US" altLang="ko-KR" sz="2000">
              <a:latin typeface="Arial" charset="0"/>
              <a:ea typeface="돋움체" pitchFamily="49" charset="-127"/>
              <a:cs typeface="Arial" charset="0"/>
              <a:sym typeface="Wingdings" pitchFamily="2" charset="2"/>
            </a:endParaRPr>
          </a:p>
          <a:p>
            <a:pPr algn="l" eaLnBrk="1" hangingPunct="1">
              <a:buFont typeface="Wingdings" pitchFamily="2" charset="2"/>
              <a:buChar char="l"/>
            </a:pPr>
            <a:r>
              <a:rPr lang="en-US" altLang="ko-KR" sz="2000"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Considerable regression offset implies that incorrect space count may be currently used in MTSAT-R calibration.</a:t>
            </a:r>
            <a:endParaRPr lang="ko-KR" altLang="en-US" sz="2000">
              <a:latin typeface="Arial" charset="0"/>
              <a:ea typeface="돋움체" pitchFamily="49" charset="-127"/>
              <a:cs typeface="Arial" charset="0"/>
            </a:endParaRPr>
          </a:p>
        </p:txBody>
      </p:sp>
      <p:sp>
        <p:nvSpPr>
          <p:cNvPr id="12295" name="TextBox 19"/>
          <p:cNvSpPr txBox="1">
            <a:spLocks noChangeArrowheads="1"/>
          </p:cNvSpPr>
          <p:nvPr/>
        </p:nvSpPr>
        <p:spPr bwMode="auto">
          <a:xfrm>
            <a:off x="6553200" y="4724400"/>
            <a:ext cx="25908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>
                <a:latin typeface="Arial" charset="0"/>
                <a:ea typeface="돋움체" pitchFamily="49" charset="-127"/>
                <a:cs typeface="Arial" charset="0"/>
              </a:rPr>
              <a:t>Large scattered patterns are due to</a:t>
            </a:r>
            <a:r>
              <a:rPr lang="en-US" altLang="ko-KR">
                <a:latin typeface="Arial" charset="0"/>
                <a:ea typeface="돋움체" pitchFamily="49" charset="-127"/>
                <a:cs typeface="Arial" charset="0"/>
                <a:sym typeface="Wingdings" pitchFamily="2" charset="2"/>
              </a:rPr>
              <a:t> problems in scan method?</a:t>
            </a:r>
          </a:p>
        </p:txBody>
      </p:sp>
      <p:cxnSp>
        <p:nvCxnSpPr>
          <p:cNvPr id="9" name="직선 화살표 연결선 8"/>
          <p:cNvCxnSpPr/>
          <p:nvPr/>
        </p:nvCxnSpPr>
        <p:spPr>
          <a:xfrm rot="5400000">
            <a:off x="6215857" y="2705894"/>
            <a:ext cx="285750" cy="1587"/>
          </a:xfrm>
          <a:prstGeom prst="straightConnector1">
            <a:avLst/>
          </a:prstGeom>
          <a:ln w="1905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rot="5400000">
            <a:off x="4929981" y="3856832"/>
            <a:ext cx="142875" cy="1588"/>
          </a:xfrm>
          <a:prstGeom prst="straightConnector1">
            <a:avLst/>
          </a:prstGeom>
          <a:ln w="1905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5929313" y="2047875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>
                <a:solidFill>
                  <a:srgbClr val="0000FF"/>
                </a:solidFill>
                <a:latin typeface="Arial" charset="0"/>
                <a:ea typeface="돋움체" pitchFamily="49" charset="-127"/>
                <a:cs typeface="Arial" charset="0"/>
              </a:rPr>
              <a:t>Negative bias</a:t>
            </a:r>
            <a:endParaRPr lang="ko-KR" altLang="en-US" sz="1400">
              <a:solidFill>
                <a:srgbClr val="0000FF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sp>
        <p:nvSpPr>
          <p:cNvPr id="12299" name="TextBox 12"/>
          <p:cNvSpPr txBox="1">
            <a:spLocks noChangeArrowheads="1"/>
          </p:cNvSpPr>
          <p:nvPr/>
        </p:nvSpPr>
        <p:spPr bwMode="auto">
          <a:xfrm>
            <a:off x="4714875" y="3190875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>
                <a:solidFill>
                  <a:srgbClr val="0000FF"/>
                </a:solidFill>
                <a:latin typeface="Arial" charset="0"/>
                <a:ea typeface="돋움체" pitchFamily="49" charset="-127"/>
                <a:cs typeface="Arial" charset="0"/>
              </a:rPr>
              <a:t>Positive bias</a:t>
            </a:r>
            <a:endParaRPr lang="ko-KR" altLang="en-US" sz="1400">
              <a:solidFill>
                <a:srgbClr val="0000FF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4" name="직선 연결선 1"/>
          <p:cNvCxnSpPr>
            <a:cxnSpLocks noChangeShapeType="1"/>
          </p:cNvCxnSpPr>
          <p:nvPr/>
        </p:nvCxnSpPr>
        <p:spPr bwMode="auto">
          <a:xfrm>
            <a:off x="15875" y="619125"/>
            <a:ext cx="9144000" cy="1588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5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fld id="{79233418-ACB2-4A31-9AD0-90912CA799B4}" type="slidenum">
              <a:rPr kumimoji="0" lang="ko-KR" altLang="en-US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pPr eaLnBrk="1" latinLnBrk="0" hangingPunct="1"/>
              <a:t>8</a:t>
            </a:fld>
            <a:endParaRPr kumimoji="0" lang="en-US" altLang="ko-KR" sz="1400">
              <a:solidFill>
                <a:srgbClr val="003399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84213" y="3175"/>
            <a:ext cx="8034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200" b="1">
                <a:solidFill>
                  <a:srgbClr val="003399"/>
                </a:solidFill>
                <a:latin typeface="Arial" charset="0"/>
                <a:ea typeface="돋움체" pitchFamily="49" charset="-127"/>
                <a:cs typeface="Times New Roman" pitchFamily="18" charset="0"/>
              </a:rPr>
              <a:t>Method 2: Use of MODIS Cloud Products</a:t>
            </a:r>
          </a:p>
        </p:txBody>
      </p:sp>
      <p:grpSp>
        <p:nvGrpSpPr>
          <p:cNvPr id="13317" name="그룹 24"/>
          <p:cNvGrpSpPr>
            <a:grpSpLocks/>
          </p:cNvGrpSpPr>
          <p:nvPr/>
        </p:nvGrpSpPr>
        <p:grpSpPr bwMode="auto">
          <a:xfrm>
            <a:off x="866775" y="846138"/>
            <a:ext cx="7593013" cy="5922962"/>
            <a:chOff x="866552" y="846138"/>
            <a:chExt cx="7593880" cy="5922962"/>
          </a:xfrm>
        </p:grpSpPr>
        <p:sp>
          <p:nvSpPr>
            <p:cNvPr id="13318" name="Line 10"/>
            <p:cNvSpPr>
              <a:spLocks noChangeShapeType="1"/>
            </p:cNvSpPr>
            <p:nvPr/>
          </p:nvSpPr>
          <p:spPr bwMode="auto">
            <a:xfrm>
              <a:off x="2678113" y="142398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19" name="Text Box 22"/>
            <p:cNvSpPr txBox="1">
              <a:spLocks noChangeArrowheads="1"/>
            </p:cNvSpPr>
            <p:nvPr/>
          </p:nvSpPr>
          <p:spPr bwMode="auto">
            <a:xfrm>
              <a:off x="4535488" y="1641475"/>
              <a:ext cx="2376487" cy="338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0.5°</a:t>
              </a:r>
              <a:r>
                <a:rPr lang="az-Cyrl-AZ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х</a:t>
              </a:r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0.5° Grid Format</a:t>
              </a:r>
            </a:p>
          </p:txBody>
        </p:sp>
        <p:sp>
          <p:nvSpPr>
            <p:cNvPr id="13320" name="Rectangle 20"/>
            <p:cNvSpPr>
              <a:spLocks noChangeArrowheads="1"/>
            </p:cNvSpPr>
            <p:nvPr/>
          </p:nvSpPr>
          <p:spPr bwMode="auto">
            <a:xfrm>
              <a:off x="4550980" y="859531"/>
              <a:ext cx="2340892" cy="58477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SEVIRI 0.640-</a:t>
              </a:r>
              <a:r>
                <a:rPr lang="el-GR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μ</a:t>
              </a:r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m Reflectance</a:t>
              </a:r>
            </a:p>
          </p:txBody>
        </p:sp>
        <p:sp>
          <p:nvSpPr>
            <p:cNvPr id="13321" name="Rectangle 18"/>
            <p:cNvSpPr>
              <a:spLocks noChangeArrowheads="1"/>
            </p:cNvSpPr>
            <p:nvPr/>
          </p:nvSpPr>
          <p:spPr bwMode="auto">
            <a:xfrm>
              <a:off x="1722438" y="846138"/>
              <a:ext cx="1925637" cy="5842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MODIS </a:t>
              </a:r>
            </a:p>
            <a:p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Cloud Products</a:t>
              </a:r>
            </a:p>
          </p:txBody>
        </p:sp>
        <p:sp>
          <p:nvSpPr>
            <p:cNvPr id="13322" name="Text Box 22"/>
            <p:cNvSpPr txBox="1">
              <a:spLocks noChangeArrowheads="1"/>
            </p:cNvSpPr>
            <p:nvPr/>
          </p:nvSpPr>
          <p:spPr bwMode="auto">
            <a:xfrm>
              <a:off x="1389063" y="1643063"/>
              <a:ext cx="2606675" cy="338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0.5°</a:t>
              </a:r>
              <a:r>
                <a:rPr lang="az-Cyrl-AZ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х</a:t>
              </a:r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0.5°Grid Format</a:t>
              </a:r>
            </a:p>
          </p:txBody>
        </p:sp>
        <p:sp>
          <p:nvSpPr>
            <p:cNvPr id="13323" name="TextBox 24"/>
            <p:cNvSpPr txBox="1">
              <a:spLocks noChangeArrowheads="1"/>
            </p:cNvSpPr>
            <p:nvPr/>
          </p:nvSpPr>
          <p:spPr bwMode="auto">
            <a:xfrm>
              <a:off x="3492500" y="6429375"/>
              <a:ext cx="13795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 b="1">
                  <a:solidFill>
                    <a:srgbClr val="FF0000"/>
                  </a:solidFill>
                  <a:latin typeface="Arial" charset="0"/>
                  <a:ea typeface="돋움체" pitchFamily="49" charset="-127"/>
                  <a:cs typeface="Arial" charset="0"/>
                </a:rPr>
                <a:t>“</a:t>
              </a:r>
              <a:r>
                <a:rPr lang="en-US" altLang="ko-KR" sz="1600" b="1" i="1">
                  <a:solidFill>
                    <a:srgbClr val="FF0000"/>
                  </a:solidFill>
                  <a:latin typeface="Arial" charset="0"/>
                  <a:ea typeface="돋움체" pitchFamily="49" charset="-127"/>
                  <a:cs typeface="Arial" charset="0"/>
                </a:rPr>
                <a:t>Reference</a:t>
              </a:r>
              <a:r>
                <a:rPr lang="en-US" altLang="ko-KR" sz="1600" b="1">
                  <a:solidFill>
                    <a:srgbClr val="FF0000"/>
                  </a:solidFill>
                  <a:latin typeface="Arial" charset="0"/>
                  <a:ea typeface="돋움체" pitchFamily="49" charset="-127"/>
                  <a:cs typeface="Arial" charset="0"/>
                </a:rPr>
                <a:t>”</a:t>
              </a:r>
              <a:endParaRPr lang="ko-KR" altLang="en-US" sz="1600" b="1">
                <a:solidFill>
                  <a:srgbClr val="FF0000"/>
                </a:solidFill>
                <a:latin typeface="Arial" charset="0"/>
                <a:ea typeface="돋움체" pitchFamily="49" charset="-127"/>
                <a:cs typeface="Arial" charset="0"/>
              </a:endParaRPr>
            </a:p>
          </p:txBody>
        </p:sp>
        <p:sp>
          <p:nvSpPr>
            <p:cNvPr id="13324" name="Text Box 22"/>
            <p:cNvSpPr txBox="1">
              <a:spLocks noChangeArrowheads="1"/>
            </p:cNvSpPr>
            <p:nvPr/>
          </p:nvSpPr>
          <p:spPr bwMode="auto">
            <a:xfrm>
              <a:off x="2659063" y="2970213"/>
              <a:ext cx="3076575" cy="984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l"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Thresholds of Cloud Targets</a:t>
              </a:r>
            </a:p>
            <a:p>
              <a:pPr algn="l" eaLnBrk="1" hangingPunct="1">
                <a:buFont typeface="Wingdings" pitchFamily="2" charset="2"/>
                <a:buChar char="ü"/>
              </a:pPr>
              <a:r>
                <a:rPr lang="en-US" altLang="ko-KR" sz="1400">
                  <a:latin typeface="Arial" charset="0"/>
                  <a:cs typeface="Arial" charset="0"/>
                </a:rPr>
                <a:t> Over ocean regions</a:t>
              </a:r>
            </a:p>
            <a:p>
              <a:pPr algn="l" eaLnBrk="1" hangingPunct="1">
                <a:buFont typeface="Wingdings" pitchFamily="2" charset="2"/>
                <a:buChar char="ü"/>
              </a:pPr>
              <a:r>
                <a:rPr lang="en-US" altLang="ko-KR" sz="1400">
                  <a:latin typeface="Arial" charset="0"/>
                  <a:cs typeface="Arial" charset="0"/>
                </a:rPr>
                <a:t> Overcast clouds</a:t>
              </a:r>
            </a:p>
            <a:p>
              <a:pPr algn="l" eaLnBrk="1" hangingPunct="1">
                <a:buFont typeface="Wingdings" pitchFamily="2" charset="2"/>
                <a:buChar char="ü"/>
              </a:pPr>
              <a:r>
                <a:rPr lang="en-US" altLang="ko-KR" sz="1400">
                  <a:latin typeface="Arial" charset="0"/>
                  <a:cs typeface="Arial" charset="0"/>
                </a:rPr>
                <a:t> 5 </a:t>
              </a:r>
              <a:r>
                <a:rPr lang="el-GR" altLang="ko-KR" sz="1400">
                  <a:latin typeface="Arial" charset="0"/>
                  <a:cs typeface="Arial" charset="0"/>
                </a:rPr>
                <a:t>≤</a:t>
              </a:r>
              <a:r>
                <a:rPr lang="en-US" altLang="ko-KR" sz="1400">
                  <a:latin typeface="Arial" charset="0"/>
                  <a:cs typeface="Arial" charset="0"/>
                </a:rPr>
                <a:t> Cloud optical thickness (COT)</a:t>
              </a:r>
            </a:p>
          </p:txBody>
        </p:sp>
        <p:sp>
          <p:nvSpPr>
            <p:cNvPr id="13325" name="Text Box 22"/>
            <p:cNvSpPr txBox="1">
              <a:spLocks noChangeArrowheads="1"/>
            </p:cNvSpPr>
            <p:nvPr/>
          </p:nvSpPr>
          <p:spPr bwMode="auto">
            <a:xfrm>
              <a:off x="2950281" y="5875338"/>
              <a:ext cx="2432076" cy="58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Simulated Reflectance </a:t>
              </a:r>
            </a:p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Using SBDART</a:t>
              </a:r>
            </a:p>
          </p:txBody>
        </p:sp>
        <p:sp>
          <p:nvSpPr>
            <p:cNvPr id="13326" name="Text Box 28"/>
            <p:cNvSpPr txBox="1">
              <a:spLocks noChangeArrowheads="1"/>
            </p:cNvSpPr>
            <p:nvPr/>
          </p:nvSpPr>
          <p:spPr bwMode="auto">
            <a:xfrm>
              <a:off x="2298700" y="2197100"/>
              <a:ext cx="3744913" cy="5540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Matching Time &amp; Location</a:t>
              </a:r>
            </a:p>
            <a:p>
              <a:pPr eaLnBrk="1" hangingPunct="1"/>
              <a:r>
                <a:rPr lang="en-US" altLang="ko-KR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 ∆Time ≤ 5 minutes</a:t>
              </a:r>
              <a:endParaRPr lang="en-US" altLang="ko-KR" sz="16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27" name="Line 10"/>
            <p:cNvSpPr>
              <a:spLocks noChangeShapeType="1"/>
            </p:cNvSpPr>
            <p:nvPr/>
          </p:nvSpPr>
          <p:spPr bwMode="auto">
            <a:xfrm>
              <a:off x="5740400" y="142875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8" name="Line 10"/>
            <p:cNvSpPr>
              <a:spLocks noChangeShapeType="1"/>
            </p:cNvSpPr>
            <p:nvPr/>
          </p:nvSpPr>
          <p:spPr bwMode="auto">
            <a:xfrm>
              <a:off x="4181475" y="275431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9" name="Text Box 22"/>
            <p:cNvSpPr txBox="1">
              <a:spLocks noChangeArrowheads="1"/>
            </p:cNvSpPr>
            <p:nvPr/>
          </p:nvSpPr>
          <p:spPr bwMode="auto">
            <a:xfrm>
              <a:off x="6226819" y="5868561"/>
              <a:ext cx="2233613" cy="584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Examining SEVIRI Measurements</a:t>
              </a:r>
            </a:p>
          </p:txBody>
        </p:sp>
        <p:sp>
          <p:nvSpPr>
            <p:cNvPr id="13330" name="Line 10"/>
            <p:cNvSpPr>
              <a:spLocks noChangeShapeType="1"/>
            </p:cNvSpPr>
            <p:nvPr/>
          </p:nvSpPr>
          <p:spPr bwMode="auto">
            <a:xfrm>
              <a:off x="2690813" y="19732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1" name="Line 10"/>
            <p:cNvSpPr>
              <a:spLocks noChangeShapeType="1"/>
            </p:cNvSpPr>
            <p:nvPr/>
          </p:nvSpPr>
          <p:spPr bwMode="auto">
            <a:xfrm>
              <a:off x="5753100" y="19891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66" name="직선 화살표 연결선 65"/>
            <p:cNvCxnSpPr/>
            <p:nvPr/>
          </p:nvCxnSpPr>
          <p:spPr>
            <a:xfrm>
              <a:off x="5435899" y="6143625"/>
              <a:ext cx="720807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3" name="Text Box 22"/>
            <p:cNvSpPr txBox="1">
              <a:spLocks noChangeArrowheads="1"/>
            </p:cNvSpPr>
            <p:nvPr/>
          </p:nvSpPr>
          <p:spPr bwMode="auto">
            <a:xfrm>
              <a:off x="1908175" y="4173538"/>
              <a:ext cx="4573588" cy="14160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l" eaLnBrk="1" hangingPunct="1"/>
              <a:r>
                <a:rPr lang="en-US" altLang="ko-KR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                           RTM Inputs</a:t>
              </a:r>
            </a:p>
            <a:p>
              <a:pPr algn="l" eaLnBrk="1" hangingPunct="1">
                <a:buFont typeface="Wingdings" pitchFamily="2" charset="2"/>
                <a:buChar char="ü"/>
              </a:pPr>
              <a:r>
                <a:rPr lang="en-US" altLang="ko-KR" sz="1400">
                  <a:latin typeface="Arial" charset="0"/>
                  <a:cs typeface="Arial" charset="0"/>
                </a:rPr>
                <a:t> Surface – Ocean BRDF</a:t>
              </a:r>
            </a:p>
            <a:p>
              <a:pPr algn="l" eaLnBrk="1" hangingPunct="1">
                <a:buFont typeface="Wingdings" pitchFamily="2" charset="2"/>
                <a:buChar char="ü"/>
              </a:pPr>
              <a:r>
                <a:rPr lang="en-US" altLang="ko-KR" sz="1400">
                  <a:latin typeface="Arial" charset="0"/>
                  <a:cs typeface="Arial" charset="0"/>
                </a:rPr>
                <a:t> Atmosphere – Tropical profile</a:t>
              </a:r>
            </a:p>
            <a:p>
              <a:pPr algn="l" eaLnBrk="1" hangingPunct="1">
                <a:buFont typeface="Wingdings" pitchFamily="2" charset="2"/>
                <a:buChar char="ü"/>
              </a:pPr>
              <a:r>
                <a:rPr lang="en-US" altLang="ko-KR" sz="1400">
                  <a:latin typeface="Arial" charset="0"/>
                  <a:cs typeface="Arial" charset="0"/>
                </a:rPr>
                <a:t> Cloud – MODIS COT, particle size (r</a:t>
              </a:r>
              <a:r>
                <a:rPr lang="en-US" altLang="ko-KR" sz="1400" baseline="-25000">
                  <a:latin typeface="Arial" charset="0"/>
                  <a:cs typeface="Arial" charset="0"/>
                </a:rPr>
                <a:t>e</a:t>
              </a:r>
              <a:r>
                <a:rPr lang="en-US" altLang="ko-KR" sz="1400">
                  <a:latin typeface="Arial" charset="0"/>
                  <a:cs typeface="Arial" charset="0"/>
                </a:rPr>
                <a:t>), Cloud altitude</a:t>
              </a:r>
              <a:br>
                <a:rPr lang="en-US" altLang="ko-KR" sz="1400">
                  <a:latin typeface="Arial" charset="0"/>
                  <a:cs typeface="Arial" charset="0"/>
                </a:rPr>
              </a:br>
              <a:r>
                <a:rPr lang="en-US" altLang="ko-KR" sz="1400">
                  <a:latin typeface="Arial" charset="0"/>
                  <a:cs typeface="Arial" charset="0"/>
                </a:rPr>
                <a:t>                 Mie scattering model for CTT ≥ 273 K</a:t>
              </a:r>
            </a:p>
            <a:p>
              <a:pPr algn="l" eaLnBrk="1" hangingPunct="1"/>
              <a:r>
                <a:rPr lang="en-US" altLang="ko-KR" sz="1400">
                  <a:latin typeface="Arial" charset="0"/>
                  <a:cs typeface="Arial" charset="0"/>
                </a:rPr>
                <a:t>                 Baum scattering model for CTT ≤ 227 K</a:t>
              </a:r>
            </a:p>
          </p:txBody>
        </p:sp>
        <p:sp>
          <p:nvSpPr>
            <p:cNvPr id="13334" name="Line 10"/>
            <p:cNvSpPr>
              <a:spLocks noChangeShapeType="1"/>
            </p:cNvSpPr>
            <p:nvPr/>
          </p:nvSpPr>
          <p:spPr bwMode="auto">
            <a:xfrm>
              <a:off x="4189413" y="39576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5" name="Line 10"/>
            <p:cNvSpPr>
              <a:spLocks noChangeShapeType="1"/>
            </p:cNvSpPr>
            <p:nvPr/>
          </p:nvSpPr>
          <p:spPr bwMode="auto">
            <a:xfrm>
              <a:off x="4179888" y="558482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866552" y="5899150"/>
              <a:ext cx="1473368" cy="584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600" b="1" dirty="0">
                  <a:latin typeface="Arial" charset="0"/>
                  <a:ea typeface="돋움체" pitchFamily="49" charset="-127"/>
                  <a:cs typeface="Arial" charset="0"/>
                </a:rPr>
                <a:t>3D Radiative </a:t>
              </a:r>
            </a:p>
            <a:p>
              <a:pPr>
                <a:defRPr/>
              </a:pPr>
              <a:r>
                <a:rPr lang="en-US" altLang="ko-KR" sz="1600" b="1" dirty="0">
                  <a:latin typeface="Arial" charset="0"/>
                  <a:ea typeface="돋움체" pitchFamily="49" charset="-127"/>
                  <a:cs typeface="Arial" charset="0"/>
                </a:rPr>
                <a:t>Effects</a:t>
              </a:r>
              <a:endParaRPr lang="ko-KR" altLang="en-US" sz="1600" b="1" dirty="0">
                <a:latin typeface="Arial" charset="0"/>
                <a:ea typeface="돋움체" pitchFamily="49" charset="-127"/>
                <a:cs typeface="Arial" charset="0"/>
              </a:endParaRPr>
            </a:p>
          </p:txBody>
        </p:sp>
        <p:sp>
          <p:nvSpPr>
            <p:cNvPr id="32" name="오른쪽 화살표 31"/>
            <p:cNvSpPr/>
            <p:nvPr/>
          </p:nvSpPr>
          <p:spPr>
            <a:xfrm>
              <a:off x="2339920" y="6092825"/>
              <a:ext cx="431849" cy="1444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42875" y="642938"/>
            <a:ext cx="8640763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l" latinLnBrk="0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kumimoji="0" lang="en-US" altLang="ko-KR" sz="2000" b="1" dirty="0">
                <a:latin typeface="Arial" charset="0"/>
                <a:ea typeface="HY견고딕" pitchFamily="18" charset="-127"/>
              </a:rPr>
              <a:t> Two types of simulation biases associated with 3D effects </a:t>
            </a:r>
          </a:p>
          <a:p>
            <a:pPr marL="174625" indent="4763" algn="l" latinLnBrk="0">
              <a:lnSpc>
                <a:spcPct val="120000"/>
              </a:lnSpc>
              <a:defRPr/>
            </a:pPr>
            <a:r>
              <a:rPr kumimoji="0" lang="en-US" altLang="ko-KR" dirty="0">
                <a:latin typeface="Arial" charset="0"/>
                <a:ea typeface="HY견고딕" pitchFamily="18" charset="-127"/>
              </a:rPr>
              <a:t>(1) Plane-parallel homogeneous (PPH) bias</a:t>
            </a:r>
          </a:p>
          <a:p>
            <a:pPr marL="361950" indent="4763" algn="l" latinLnBrk="0">
              <a:lnSpc>
                <a:spcPct val="120000"/>
              </a:lnSpc>
              <a:defRPr/>
            </a:pPr>
            <a:r>
              <a:rPr kumimoji="0" lang="en-US" altLang="ko-KR" dirty="0">
                <a:latin typeface="Arial" charset="0"/>
                <a:ea typeface="HY견고딕" pitchFamily="18" charset="-127"/>
              </a:rPr>
              <a:t>The bias occurred by ignoring horizontal (</a:t>
            </a:r>
            <a:r>
              <a:rPr kumimoji="0" lang="en-US" altLang="ko-KR" dirty="0" err="1">
                <a:latin typeface="Arial" charset="0"/>
                <a:ea typeface="HY견고딕" pitchFamily="18" charset="-127"/>
              </a:rPr>
              <a:t>subgrid</a:t>
            </a:r>
            <a:r>
              <a:rPr kumimoji="0" lang="en-US" altLang="ko-KR" dirty="0">
                <a:latin typeface="Arial" charset="0"/>
                <a:ea typeface="HY견고딕" pitchFamily="18" charset="-127"/>
              </a:rPr>
              <a:t>) variation</a:t>
            </a:r>
          </a:p>
          <a:p>
            <a:pPr marL="361950" indent="4763" algn="l" latinLnBrk="0">
              <a:lnSpc>
                <a:spcPct val="120000"/>
              </a:lnSpc>
              <a:defRPr/>
            </a:pPr>
            <a:endParaRPr kumimoji="0" lang="en-US" altLang="ko-KR" dirty="0">
              <a:latin typeface="Arial" charset="0"/>
              <a:ea typeface="HY견고딕" pitchFamily="18" charset="-127"/>
            </a:endParaRPr>
          </a:p>
          <a:p>
            <a:pPr marL="361950" indent="4763" algn="l" latinLnBrk="0">
              <a:lnSpc>
                <a:spcPct val="120000"/>
              </a:lnSpc>
              <a:defRPr/>
            </a:pPr>
            <a:endParaRPr kumimoji="0" lang="en-US" altLang="ko-KR" dirty="0">
              <a:latin typeface="Arial" charset="0"/>
              <a:ea typeface="HY견고딕" pitchFamily="18" charset="-127"/>
            </a:endParaRPr>
          </a:p>
          <a:p>
            <a:pPr marL="361950" indent="4763" algn="l" latinLnBrk="0">
              <a:lnSpc>
                <a:spcPct val="120000"/>
              </a:lnSpc>
              <a:defRPr/>
            </a:pPr>
            <a:endParaRPr kumimoji="0" lang="en-US" altLang="ko-KR" dirty="0">
              <a:latin typeface="Arial" charset="0"/>
              <a:ea typeface="HY견고딕" pitchFamily="18" charset="-127"/>
            </a:endParaRPr>
          </a:p>
          <a:p>
            <a:pPr marL="361950" indent="4763" algn="l" latinLnBrk="0">
              <a:lnSpc>
                <a:spcPct val="120000"/>
              </a:lnSpc>
              <a:defRPr/>
            </a:pPr>
            <a:endParaRPr kumimoji="0" lang="en-US" altLang="ko-KR" dirty="0">
              <a:latin typeface="Arial" charset="0"/>
              <a:ea typeface="HY견고딕" pitchFamily="18" charset="-127"/>
            </a:endParaRPr>
          </a:p>
          <a:p>
            <a:pPr marL="361950" indent="4763" algn="l" latinLnBrk="0">
              <a:lnSpc>
                <a:spcPct val="120000"/>
              </a:lnSpc>
              <a:defRPr/>
            </a:pPr>
            <a:endParaRPr kumimoji="0" lang="en-US" altLang="ko-KR" dirty="0">
              <a:latin typeface="Arial" charset="0"/>
              <a:ea typeface="HY견고딕" pitchFamily="18" charset="-127"/>
            </a:endParaRPr>
          </a:p>
          <a:p>
            <a:pPr marL="361950" indent="4763" algn="l" latinLnBrk="0">
              <a:lnSpc>
                <a:spcPct val="120000"/>
              </a:lnSpc>
              <a:defRPr/>
            </a:pPr>
            <a:endParaRPr kumimoji="0" lang="en-US" altLang="ko-KR" dirty="0">
              <a:latin typeface="Arial" charset="0"/>
              <a:ea typeface="HY견고딕" pitchFamily="18" charset="-127"/>
            </a:endParaRPr>
          </a:p>
          <a:p>
            <a:pPr marL="174625" indent="4763" algn="l" latinLnBrk="0">
              <a:lnSpc>
                <a:spcPct val="120000"/>
              </a:lnSpc>
              <a:defRPr/>
            </a:pPr>
            <a:endParaRPr kumimoji="0" lang="en-US" altLang="ko-KR" dirty="0">
              <a:latin typeface="Arial" charset="0"/>
              <a:ea typeface="HY견고딕" pitchFamily="18" charset="-127"/>
            </a:endParaRPr>
          </a:p>
          <a:p>
            <a:pPr marL="174625" indent="4763" algn="l" latinLnBrk="0">
              <a:lnSpc>
                <a:spcPct val="120000"/>
              </a:lnSpc>
              <a:defRPr/>
            </a:pPr>
            <a:r>
              <a:rPr kumimoji="0" lang="en-US" altLang="ko-KR" dirty="0">
                <a:latin typeface="Arial" charset="0"/>
                <a:ea typeface="HY견고딕" pitchFamily="18" charset="-127"/>
              </a:rPr>
              <a:t>(2) Independent column approximation (ICA) bias </a:t>
            </a:r>
          </a:p>
          <a:p>
            <a:pPr marL="361950" indent="4763" algn="l" latinLnBrk="0">
              <a:lnSpc>
                <a:spcPct val="120000"/>
              </a:lnSpc>
              <a:defRPr/>
            </a:pPr>
            <a:r>
              <a:rPr kumimoji="0" lang="en-US" altLang="ko-KR" dirty="0">
                <a:latin typeface="Arial" charset="0"/>
                <a:ea typeface="HY견고딕" pitchFamily="18" charset="-127"/>
              </a:rPr>
              <a:t>The bias occurred by neglecting horizontal </a:t>
            </a:r>
            <a:r>
              <a:rPr kumimoji="0" lang="en-US" altLang="ko-KR" dirty="0" err="1">
                <a:latin typeface="Arial" charset="0"/>
                <a:ea typeface="HY견고딕" pitchFamily="18" charset="-127"/>
              </a:rPr>
              <a:t>radiative</a:t>
            </a:r>
            <a:r>
              <a:rPr kumimoji="0" lang="en-US" altLang="ko-KR" dirty="0">
                <a:latin typeface="Arial" charset="0"/>
                <a:ea typeface="HY견고딕" pitchFamily="18" charset="-127"/>
              </a:rPr>
              <a:t> interaction (e.g., cloud shadow, cloud illumination)</a:t>
            </a:r>
          </a:p>
        </p:txBody>
      </p:sp>
      <p:cxnSp>
        <p:nvCxnSpPr>
          <p:cNvPr id="1028" name="직선 연결선 1"/>
          <p:cNvCxnSpPr>
            <a:cxnSpLocks noChangeShapeType="1"/>
          </p:cNvCxnSpPr>
          <p:nvPr/>
        </p:nvCxnSpPr>
        <p:spPr bwMode="auto">
          <a:xfrm>
            <a:off x="0" y="615950"/>
            <a:ext cx="9144000" cy="1588"/>
          </a:xfrm>
          <a:prstGeom prst="line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9" name="Rectangle 8"/>
          <p:cNvSpPr txBox="1">
            <a:spLocks noGrp="1" noChangeArrowheads="1"/>
          </p:cNvSpPr>
          <p:nvPr/>
        </p:nvSpPr>
        <p:spPr bwMode="gray">
          <a:xfrm>
            <a:off x="8488363" y="6515100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fld id="{B6C7AE45-23DB-42C8-8ECD-223E95B26D8D}" type="slidenum">
              <a:rPr kumimoji="0" lang="ko-KR" altLang="en-US" sz="1400">
                <a:solidFill>
                  <a:srgbClr val="003399"/>
                </a:solidFill>
                <a:latin typeface="Arial" charset="0"/>
                <a:ea typeface="HY견고딕" pitchFamily="18" charset="-127"/>
              </a:rPr>
              <a:pPr eaLnBrk="1" latinLnBrk="0" hangingPunct="1"/>
              <a:t>9</a:t>
            </a:fld>
            <a:endParaRPr kumimoji="0" lang="en-US" altLang="ko-KR" sz="1400">
              <a:solidFill>
                <a:srgbClr val="003399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1030" name="TextBox 3"/>
          <p:cNvSpPr txBox="1">
            <a:spLocks noChangeArrowheads="1"/>
          </p:cNvSpPr>
          <p:nvPr/>
        </p:nvSpPr>
        <p:spPr bwMode="auto">
          <a:xfrm>
            <a:off x="179388" y="6350"/>
            <a:ext cx="8713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/>
            <a:r>
              <a:rPr kumimoji="0" lang="en-US" altLang="ko-KR" sz="3200" b="1">
                <a:solidFill>
                  <a:srgbClr val="003399"/>
                </a:solidFill>
                <a:latin typeface="Arial" charset="0"/>
                <a:ea typeface="돋움체" pitchFamily="49" charset="-127"/>
                <a:cs typeface="Times New Roman" pitchFamily="18" charset="0"/>
              </a:rPr>
              <a:t>3D Radiative Effects in Cloud Simulation</a:t>
            </a: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357313" y="1857375"/>
          <a:ext cx="1357310" cy="1357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462"/>
                <a:gridCol w="271462"/>
                <a:gridCol w="271462"/>
                <a:gridCol w="271462"/>
                <a:gridCol w="271462"/>
              </a:tblGrid>
              <a:tr h="271463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marL="91439" marR="91439"/>
                </a:tc>
              </a:tr>
              <a:tr h="271463"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marL="91439" marR="91439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L="91439" marR="91439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3857625" y="1857375"/>
          <a:ext cx="1357313" cy="1357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313"/>
              </a:tblGrid>
              <a:tr h="1357313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오른쪽 화살표 15"/>
          <p:cNvSpPr/>
          <p:nvPr/>
        </p:nvSpPr>
        <p:spPr>
          <a:xfrm>
            <a:off x="3071813" y="2428875"/>
            <a:ext cx="428625" cy="1428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grpSp>
        <p:nvGrpSpPr>
          <p:cNvPr id="1078" name="그룹 57"/>
          <p:cNvGrpSpPr>
            <a:grpSpLocks/>
          </p:cNvGrpSpPr>
          <p:nvPr/>
        </p:nvGrpSpPr>
        <p:grpSpPr bwMode="auto">
          <a:xfrm>
            <a:off x="5429250" y="1770063"/>
            <a:ext cx="3286125" cy="2087562"/>
            <a:chOff x="5572132" y="1571612"/>
            <a:chExt cx="3286148" cy="2087457"/>
          </a:xfrm>
        </p:grpSpPr>
        <p:pic>
          <p:nvPicPr>
            <p:cNvPr id="1086" name="그림 53" descr="MODIS_band1_PPH_bias_logCOT_zoo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"/>
            <a:stretch>
              <a:fillRect/>
            </a:stretch>
          </p:blipFill>
          <p:spPr bwMode="auto">
            <a:xfrm>
              <a:off x="6072198" y="1571612"/>
              <a:ext cx="2786082" cy="208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7" name="TextBox 13"/>
            <p:cNvSpPr txBox="1">
              <a:spLocks noChangeArrowheads="1"/>
            </p:cNvSpPr>
            <p:nvPr/>
          </p:nvSpPr>
          <p:spPr bwMode="auto">
            <a:xfrm>
              <a:off x="5572132" y="2000240"/>
              <a:ext cx="5619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R</a:t>
              </a:r>
              <a:r>
                <a:rPr lang="en-US" altLang="ko-KR" sz="1400" b="1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PPH</a:t>
              </a:r>
              <a:endParaRPr lang="ko-KR" altLang="en-US" sz="1400" b="1" baseline="-250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8" name="TextBox 15"/>
            <p:cNvSpPr txBox="1">
              <a:spLocks noChangeArrowheads="1"/>
            </p:cNvSpPr>
            <p:nvPr/>
          </p:nvSpPr>
          <p:spPr bwMode="auto">
            <a:xfrm>
              <a:off x="5572132" y="2643182"/>
              <a:ext cx="6016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R</a:t>
              </a:r>
              <a:r>
                <a:rPr lang="en-US" altLang="ko-KR" sz="1400" b="1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ICA</a:t>
              </a:r>
              <a:endParaRPr lang="ko-KR" altLang="en-US" sz="1400" b="1" baseline="-250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089" name="직선 화살표 연결선 34"/>
            <p:cNvCxnSpPr>
              <a:cxnSpLocks noChangeShapeType="1"/>
            </p:cNvCxnSpPr>
            <p:nvPr/>
          </p:nvCxnSpPr>
          <p:spPr bwMode="auto">
            <a:xfrm flipV="1">
              <a:off x="6143636" y="2373185"/>
              <a:ext cx="428628" cy="412874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0" name="직선 화살표 연결선 35"/>
            <p:cNvCxnSpPr>
              <a:cxnSpLocks noChangeShapeType="1"/>
            </p:cNvCxnSpPr>
            <p:nvPr/>
          </p:nvCxnSpPr>
          <p:spPr bwMode="auto">
            <a:xfrm>
              <a:off x="6072198" y="2214554"/>
              <a:ext cx="500066" cy="15755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79" name="Picture 7" descr="http://z.about.com/d/weather/1/0/3/D/-/-/cloud-shad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072063"/>
            <a:ext cx="2071687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614488" y="3294063"/>
          <a:ext cx="33750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6" imgW="3136680" imgH="457200" progId="Equation.DSMT4">
                  <p:embed/>
                </p:oleObj>
              </mc:Choice>
              <mc:Fallback>
                <p:oleObj name="Equation" r:id="rId6" imgW="313668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3294063"/>
                        <a:ext cx="33750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0" name="Picture 14" descr="http://t1.gstatic.com/images?q=tbn:ANd9GcQbJpOrtLEj2boNCxD7T2T4nEAe1NXjqQPcdU6-r6KksnRvP2M&amp;t=1&amp;usg=__04OkFYYEPy7O61wv6rMTuhZn5gk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072063"/>
            <a:ext cx="20970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1" name="TextBox 48"/>
          <p:cNvSpPr txBox="1">
            <a:spLocks noChangeArrowheads="1"/>
          </p:cNvSpPr>
          <p:nvPr/>
        </p:nvSpPr>
        <p:spPr bwMode="auto">
          <a:xfrm>
            <a:off x="1071563" y="6429375"/>
            <a:ext cx="1319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>
                <a:solidFill>
                  <a:srgbClr val="FF3300"/>
                </a:solidFill>
                <a:latin typeface="Arial" charset="0"/>
                <a:ea typeface="돋움체" pitchFamily="49" charset="-127"/>
                <a:cs typeface="Arial" charset="0"/>
              </a:rPr>
              <a:t>Cloud shadow</a:t>
            </a:r>
            <a:endParaRPr lang="ko-KR" altLang="en-US" sz="1400">
              <a:solidFill>
                <a:srgbClr val="FF3300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cxnSp>
        <p:nvCxnSpPr>
          <p:cNvPr id="51" name="직선 화살표 연결선 50"/>
          <p:cNvCxnSpPr/>
          <p:nvPr/>
        </p:nvCxnSpPr>
        <p:spPr>
          <a:xfrm rot="16200000" flipV="1">
            <a:off x="964407" y="5965031"/>
            <a:ext cx="642938" cy="4286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3" name="TextBox 51"/>
          <p:cNvSpPr txBox="1">
            <a:spLocks noChangeArrowheads="1"/>
          </p:cNvSpPr>
          <p:nvPr/>
        </p:nvSpPr>
        <p:spPr bwMode="auto">
          <a:xfrm>
            <a:off x="3429000" y="6429375"/>
            <a:ext cx="1598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>
                <a:solidFill>
                  <a:srgbClr val="FF3300"/>
                </a:solidFill>
                <a:latin typeface="Arial" charset="0"/>
                <a:ea typeface="돋움체" pitchFamily="49" charset="-127"/>
                <a:cs typeface="Arial" charset="0"/>
              </a:rPr>
              <a:t>Cloud illumination</a:t>
            </a:r>
            <a:endParaRPr lang="ko-KR" altLang="en-US" sz="1400">
              <a:solidFill>
                <a:srgbClr val="FF3300"/>
              </a:solidFill>
              <a:latin typeface="Arial" charset="0"/>
              <a:ea typeface="돋움체" pitchFamily="49" charset="-127"/>
              <a:cs typeface="Arial" charset="0"/>
            </a:endParaRPr>
          </a:p>
        </p:txBody>
      </p:sp>
      <p:cxnSp>
        <p:nvCxnSpPr>
          <p:cNvPr id="53" name="직선 화살표 연결선 52"/>
          <p:cNvCxnSpPr>
            <a:stCxn id="1083" idx="0"/>
          </p:cNvCxnSpPr>
          <p:nvPr/>
        </p:nvCxnSpPr>
        <p:spPr>
          <a:xfrm rot="5400000" flipH="1" flipV="1">
            <a:off x="3971132" y="6114256"/>
            <a:ext cx="571500" cy="587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" name="TextBox 56"/>
          <p:cNvSpPr txBox="1">
            <a:spLocks noChangeArrowheads="1"/>
          </p:cNvSpPr>
          <p:nvPr/>
        </p:nvSpPr>
        <p:spPr bwMode="auto">
          <a:xfrm>
            <a:off x="5286375" y="5143500"/>
            <a:ext cx="364331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/>
            <a:r>
              <a:rPr lang="en-US" altLang="ko-KR" sz="1400">
                <a:latin typeface="Arial" charset="0"/>
                <a:ea typeface="돋움체" pitchFamily="49" charset="-127"/>
                <a:cs typeface="Arial" charset="0"/>
              </a:rPr>
              <a:t>Columnar reflectance cannot be computed alone because the reflectance is influenced by surrounding columns due to radiative interaction (e.g., cloud shadow or illumination).</a:t>
            </a:r>
            <a:endParaRPr lang="ko-KR" altLang="en-US" sz="1400">
              <a:latin typeface="Arial" charset="0"/>
              <a:ea typeface="돋움체" pitchFamily="49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dirty="0">
            <a:latin typeface="Arial" charset="0"/>
            <a:ea typeface="돋움체" pitchFamily="49" charset="-127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1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8275</TotalTime>
  <Words>1524</Words>
  <Application>Microsoft Office PowerPoint</Application>
  <PresentationFormat>화면 슬라이드 쇼(4:3)</PresentationFormat>
  <Paragraphs>313</Paragraphs>
  <Slides>24</Slides>
  <Notes>16</Notes>
  <HiddenSlides>3</HiddenSlides>
  <MMClips>0</MMClips>
  <ScaleCrop>false</ScaleCrop>
  <HeadingPairs>
    <vt:vector size="6" baseType="variant">
      <vt:variant>
        <vt:lpstr>테마</vt:lpstr>
      </vt:variant>
      <vt:variant>
        <vt:i4>4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Office 테마</vt:lpstr>
      <vt:lpstr>1_Office 테마</vt:lpstr>
      <vt:lpstr>2_Office 테마</vt:lpstr>
      <vt:lpstr>기본 디자인</vt:lpstr>
      <vt:lpstr>Equation</vt:lpstr>
      <vt:lpstr>수식</vt:lpstr>
      <vt:lpstr>SigmaPlotGraphicObject.9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ARSL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송환진</dc:creator>
  <cp:lastModifiedBy>sohn</cp:lastModifiedBy>
  <cp:revision>391</cp:revision>
  <dcterms:created xsi:type="dcterms:W3CDTF">2009-10-17T04:18:57Z</dcterms:created>
  <dcterms:modified xsi:type="dcterms:W3CDTF">2011-03-23T05:03:50Z</dcterms:modified>
</cp:coreProperties>
</file>