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3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E943-16A0-4680-9A7A-538FD0CB8F57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AD96-9507-48C0-8F43-9C3EAA62A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E943-16A0-4680-9A7A-538FD0CB8F57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AD96-9507-48C0-8F43-9C3EAA62A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E943-16A0-4680-9A7A-538FD0CB8F57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AD96-9507-48C0-8F43-9C3EAA62A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E943-16A0-4680-9A7A-538FD0CB8F57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AD96-9507-48C0-8F43-9C3EAA62A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E943-16A0-4680-9A7A-538FD0CB8F57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AD96-9507-48C0-8F43-9C3EAA62A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E943-16A0-4680-9A7A-538FD0CB8F57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AD96-9507-48C0-8F43-9C3EAA62A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E943-16A0-4680-9A7A-538FD0CB8F57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AD96-9507-48C0-8F43-9C3EAA62A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E943-16A0-4680-9A7A-538FD0CB8F57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AD96-9507-48C0-8F43-9C3EAA62A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E943-16A0-4680-9A7A-538FD0CB8F57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AD96-9507-48C0-8F43-9C3EAA62A1D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GSICSLogoGreen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317266" cy="533400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228600" y="990600"/>
            <a:ext cx="86868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E943-16A0-4680-9A7A-538FD0CB8F57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AD96-9507-48C0-8F43-9C3EAA62A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E943-16A0-4680-9A7A-538FD0CB8F57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AD96-9507-48C0-8F43-9C3EAA62A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0E943-16A0-4680-9A7A-538FD0CB8F57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7AD96-9507-48C0-8F43-9C3EAA62A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219200" y="1941016"/>
            <a:ext cx="6705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GSICS Instrument Event </a:t>
            </a:r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Logs</a:t>
            </a:r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: </a:t>
            </a:r>
          </a:p>
          <a:p>
            <a:pPr algn="ctr"/>
            <a:r>
              <a:rPr lang="en-US" sz="4000" b="1" dirty="0" smtClean="0"/>
              <a:t>Rational and Draft Template</a:t>
            </a:r>
          </a:p>
          <a:p>
            <a:pPr algn="ctr"/>
            <a:endParaRPr lang="en-US" sz="3600" dirty="0" smtClean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en-US" sz="3600" i="1" dirty="0" smtClean="0"/>
              <a:t>GSICS Coordination Center</a:t>
            </a:r>
          </a:p>
          <a:p>
            <a:pPr algn="ctr"/>
            <a:endParaRPr lang="en-US" sz="3600" dirty="0" smtClean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en-US" sz="3600" dirty="0" smtClean="0"/>
              <a:t>June 22, </a:t>
            </a:r>
            <a:r>
              <a:rPr lang="en-US" sz="3600" dirty="0" smtClean="0"/>
              <a:t>2011</a:t>
            </a:r>
            <a:endParaRPr lang="en-US" sz="36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5" name="Picture 4" descr="GSICSLogoGreen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304804"/>
            <a:ext cx="2705100" cy="1095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52400" y="30480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Font typeface="Symbol" pitchFamily="18" charset="2"/>
              <a:buChar char="¨"/>
            </a:pPr>
            <a:r>
              <a:rPr lang="en-US" sz="3200" b="0" dirty="0" smtClean="0">
                <a:solidFill>
                  <a:srgbClr val="009900"/>
                </a:solidFill>
                <a:latin typeface="Calibri"/>
              </a:rPr>
              <a:t>The GSICS Executive Panel wants instrument performance trending monitors, such as those found at:</a:t>
            </a:r>
            <a:endParaRPr lang="en-US" sz="3200" b="0" dirty="0">
              <a:solidFill>
                <a:srgbClr val="009900"/>
              </a:solidFill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-10418"/>
            <a:ext cx="731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200" b="0" dirty="0" smtClean="0">
                <a:solidFill>
                  <a:prstClr val="black"/>
                </a:solidFill>
                <a:latin typeface="Calibri"/>
              </a:rPr>
              <a:t>Results of 6 June 2011 GSICS Executive Panel Meeting</a:t>
            </a:r>
            <a:endParaRPr lang="en-US" sz="3200" b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4444425"/>
            <a:ext cx="838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http://www.star.nesdis.noaa.gov/smcd/spb/icvs/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11430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Font typeface="Symbol" pitchFamily="18" charset="2"/>
              <a:buChar char="¨"/>
            </a:pPr>
            <a:r>
              <a:rPr lang="en-US" sz="3200" b="0" dirty="0" smtClean="0">
                <a:solidFill>
                  <a:srgbClr val="009900"/>
                </a:solidFill>
                <a:latin typeface="Calibri"/>
              </a:rPr>
              <a:t>The GSICS Coordinate Center is to write a short whitepaper regarding the need for Instrument Event Logs, which will be presented to CGMS.</a:t>
            </a:r>
            <a:endParaRPr lang="en-US" sz="3200" b="0" dirty="0">
              <a:solidFill>
                <a:srgbClr val="0099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52400" y="3225225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Font typeface="Symbol" pitchFamily="18" charset="2"/>
              <a:buChar char="¨"/>
            </a:pPr>
            <a:r>
              <a:rPr lang="en-US" sz="3200" b="0" dirty="0" smtClean="0">
                <a:solidFill>
                  <a:srgbClr val="009900"/>
                </a:solidFill>
                <a:latin typeface="Calibri"/>
              </a:rPr>
              <a:t>If not, how do we implement this within GSICS?</a:t>
            </a:r>
            <a:endParaRPr lang="en-US" sz="3200" b="0" dirty="0">
              <a:solidFill>
                <a:srgbClr val="009900"/>
              </a:solidFill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-10418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200" b="0" dirty="0" smtClean="0">
                <a:solidFill>
                  <a:prstClr val="black"/>
                </a:solidFill>
                <a:latin typeface="Calibri"/>
              </a:rPr>
              <a:t>Instrument Performance Trending Monitors</a:t>
            </a:r>
            <a:endParaRPr lang="en-US" sz="3200" b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1143000"/>
            <a:ext cx="8686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Font typeface="Symbol" pitchFamily="18" charset="2"/>
              <a:buChar char="¨"/>
            </a:pPr>
            <a:r>
              <a:rPr lang="en-US" sz="3200" b="0" dirty="0" smtClean="0">
                <a:solidFill>
                  <a:srgbClr val="009900"/>
                </a:solidFill>
                <a:latin typeface="Calibri"/>
              </a:rPr>
              <a:t>Does your organization already have these trending monitors implemented?</a:t>
            </a:r>
          </a:p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Font typeface="Symbol" pitchFamily="18" charset="2"/>
              <a:buChar char="¨"/>
            </a:pPr>
            <a:r>
              <a:rPr lang="en-US" sz="3200" dirty="0" smtClean="0">
                <a:solidFill>
                  <a:srgbClr val="009900"/>
                </a:solidFill>
                <a:latin typeface="Calibri"/>
              </a:rPr>
              <a:t>If so, the GCC needs you web links to these sites, if possible.</a:t>
            </a:r>
            <a:endParaRPr lang="en-US" sz="3200" b="0" dirty="0">
              <a:solidFill>
                <a:srgbClr val="009900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3758625"/>
            <a:ext cx="7848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Font typeface="Wingdings" pitchFamily="2" charset="2"/>
              <a:buChar char="v"/>
            </a:pPr>
            <a:r>
              <a:rPr lang="en-US" sz="3200" b="0" i="1" dirty="0" smtClean="0">
                <a:solidFill>
                  <a:srgbClr val="009900"/>
                </a:solidFill>
                <a:latin typeface="Calibri"/>
              </a:rPr>
              <a:t>One GPRC creates a common web page format like bias monitoring and then hands it to each GPRC?</a:t>
            </a:r>
          </a:p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Font typeface="Wingdings" pitchFamily="2" charset="2"/>
              <a:buChar char="v"/>
            </a:pPr>
            <a:r>
              <a:rPr lang="en-US" sz="3200" i="1" dirty="0" smtClean="0">
                <a:solidFill>
                  <a:srgbClr val="009900"/>
                </a:solidFill>
                <a:latin typeface="Calibri"/>
              </a:rPr>
              <a:t>Each GPRC creates their own?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5138" y="-76200"/>
            <a:ext cx="87688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3200" b="0" dirty="0" smtClean="0">
                <a:solidFill>
                  <a:prstClr val="black"/>
                </a:solidFill>
                <a:latin typeface="+mj-lt"/>
                <a:ea typeface="+mj-ea"/>
                <a:cs typeface="+mj-cs"/>
              </a:rPr>
              <a:t>GSICS Instrument Event Log Activities: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200" b="0" dirty="0" smtClean="0">
                <a:solidFill>
                  <a:prstClr val="black"/>
                </a:solidFill>
                <a:latin typeface="+mj-lt"/>
              </a:rPr>
              <a:t>Past Efforts</a:t>
            </a:r>
            <a:endParaRPr lang="en-US" sz="3200" b="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39131" y="1179493"/>
            <a:ext cx="8876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chemeClr val="tx1"/>
                </a:solidFill>
                <a:latin typeface="+mn-lt"/>
              </a:rPr>
              <a:t>Feedback About Instrument Monitoring and Anomaly Reporting at Joint GRWG-IV/GDWG-III Workshop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72555" y="2867135"/>
            <a:ext cx="801858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i="1" dirty="0">
                <a:solidFill>
                  <a:srgbClr val="000000"/>
                </a:solidFill>
                <a:latin typeface="Arial" charset="0"/>
              </a:rPr>
              <a:t>All GSICS partners shall propose contents of the performance monitoring pages which they intend to display on their own web sites.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413131" y="2438400"/>
            <a:ext cx="4149969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  <a:latin typeface="Arial" charset="0"/>
              </a:rPr>
              <a:t>ACTION GDWG03_06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/>
              <a:t>	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7682" y="3962400"/>
            <a:ext cx="8848733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Clr>
                <a:srgbClr val="009900"/>
              </a:buClr>
              <a:buSzPct val="80000"/>
              <a:buFont typeface="Wingdings" pitchFamily="2" charset="2"/>
              <a:buChar char="u"/>
            </a:pPr>
            <a:r>
              <a:rPr lang="en-US" sz="2400" b="0" dirty="0" smtClean="0">
                <a:solidFill>
                  <a:srgbClr val="009900"/>
                </a:solidFill>
                <a:latin typeface="+mn-lt"/>
              </a:rPr>
              <a:t>NOAA has up-and-running monitoring systems for GEO and LEO satellites </a:t>
            </a:r>
          </a:p>
          <a:p>
            <a:pPr marL="342900" indent="-342900">
              <a:buClr>
                <a:srgbClr val="009900"/>
              </a:buClr>
              <a:buSzPct val="80000"/>
              <a:buFont typeface="Wingdings" pitchFamily="2" charset="2"/>
              <a:buChar char="u"/>
            </a:pPr>
            <a:r>
              <a:rPr lang="en-US" sz="2400" b="0" dirty="0" smtClean="0">
                <a:solidFill>
                  <a:srgbClr val="009900"/>
                </a:solidFill>
                <a:latin typeface="+mn-lt"/>
              </a:rPr>
              <a:t>Attempts </a:t>
            </a:r>
            <a:r>
              <a:rPr lang="en-US" sz="2400" b="0" dirty="0">
                <a:solidFill>
                  <a:srgbClr val="009900"/>
                </a:solidFill>
                <a:latin typeface="+mn-lt"/>
              </a:rPr>
              <a:t>have been made during the course of 2009 to solicit instrument monitoring or anomaly information web sites from members</a:t>
            </a:r>
          </a:p>
          <a:p>
            <a:pPr marL="342900" indent="-342900">
              <a:buClr>
                <a:srgbClr val="009900"/>
              </a:buClr>
              <a:buSzPct val="80000"/>
              <a:buFont typeface="Wingdings" pitchFamily="2" charset="2"/>
              <a:buChar char="u"/>
            </a:pPr>
            <a:r>
              <a:rPr lang="en-US" sz="2400" b="0" dirty="0">
                <a:solidFill>
                  <a:srgbClr val="009900"/>
                </a:solidFill>
                <a:latin typeface="+mn-lt"/>
              </a:rPr>
              <a:t>There has been a lack of response</a:t>
            </a:r>
          </a:p>
          <a:p>
            <a:pPr marL="342900" indent="-342900">
              <a:buClr>
                <a:srgbClr val="009900"/>
              </a:buClr>
              <a:buSzPct val="80000"/>
              <a:buFont typeface="Wingdings" pitchFamily="2" charset="2"/>
              <a:buChar char="u"/>
            </a:pPr>
            <a:r>
              <a:rPr lang="en-US" sz="2400" b="0" dirty="0">
                <a:solidFill>
                  <a:srgbClr val="009900"/>
                </a:solidFill>
                <a:latin typeface="+mn-lt"/>
              </a:rPr>
              <a:t>The GCC would like a way forward for Action GDWG03_06.</a:t>
            </a:r>
          </a:p>
          <a:p>
            <a:pPr marL="342900" indent="-342900" algn="ctr"/>
            <a:r>
              <a:rPr lang="en-US" dirty="0"/>
              <a:t>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5138" y="86380"/>
            <a:ext cx="87688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2800" b="0" dirty="0" smtClean="0">
                <a:solidFill>
                  <a:prstClr val="black"/>
                </a:solidFill>
                <a:latin typeface="+mj-lt"/>
                <a:ea typeface="+mj-ea"/>
                <a:cs typeface="+mj-cs"/>
              </a:rPr>
              <a:t>GSICS Instrument Event Log Activities: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b="0" dirty="0" smtClean="0">
                <a:solidFill>
                  <a:prstClr val="black"/>
                </a:solidFill>
                <a:latin typeface="+mj-lt"/>
              </a:rPr>
              <a:t>17/02/2011 Web Meeting &amp; 25/03/2011 Joint Meeting </a:t>
            </a:r>
            <a:endParaRPr lang="en-US" sz="2800" b="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" y="1085671"/>
            <a:ext cx="8839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0" dirty="0" smtClean="0">
                <a:solidFill>
                  <a:prstClr val="black"/>
                </a:solidFill>
                <a:latin typeface="Calibri"/>
              </a:rPr>
              <a:t>Clarified that this activity is related to an action on the GSICS Exec Panel from CGMS to </a:t>
            </a:r>
            <a:r>
              <a:rPr lang="en-US" sz="2400" b="0" i="1" dirty="0" smtClean="0">
                <a:solidFill>
                  <a:srgbClr val="009900"/>
                </a:solidFill>
                <a:latin typeface="Calibri"/>
              </a:rPr>
              <a:t>"define what should be the key factors that need to be displayed in the GSICS Instrument Monitoring web sites"</a:t>
            </a:r>
            <a:r>
              <a:rPr lang="en-US" sz="2400" b="0" dirty="0" smtClean="0">
                <a:solidFill>
                  <a:prstClr val="black"/>
                </a:solidFill>
                <a:latin typeface="Calibri"/>
              </a:rPr>
              <a:t>. </a:t>
            </a:r>
            <a:endParaRPr lang="en-US" sz="2400" b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2265670"/>
            <a:ext cx="8781856" cy="367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0" dirty="0" smtClean="0">
                <a:solidFill>
                  <a:prstClr val="black"/>
                </a:solidFill>
                <a:latin typeface="Calibri"/>
              </a:rPr>
              <a:t>Resolved the initial requirements for the GSICS instrument event logs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lang="en-US" sz="2400" b="0" dirty="0" smtClean="0">
                <a:solidFill>
                  <a:srgbClr val="009900"/>
                </a:solidFill>
                <a:latin typeface="Calibri"/>
              </a:rPr>
              <a:t>The GSICS instrument event logs for a given satellite instrument shall: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Font typeface="Symbol" pitchFamily="18" charset="2"/>
              <a:buChar char="¨"/>
            </a:pPr>
            <a:r>
              <a:rPr lang="en-US" sz="2000" b="0" i="1" dirty="0" smtClean="0">
                <a:solidFill>
                  <a:srgbClr val="009900"/>
                </a:solidFill>
                <a:latin typeface="Calibri"/>
              </a:rPr>
              <a:t>Provide sufficient information for the user to 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Calibri"/>
              </a:rPr>
              <a:t>Gain awareness of anomalies, maneuvers and other events associated with that instrument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Calibri"/>
              </a:rPr>
              <a:t>Resolve, adapt to and/or mitigate errors in their data processing streams caused by these events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Font typeface="Symbol" pitchFamily="18" charset="2"/>
              <a:buChar char="¨"/>
            </a:pPr>
            <a:r>
              <a:rPr lang="en-GB" sz="2000" b="0" dirty="0" smtClean="0">
                <a:solidFill>
                  <a:srgbClr val="009900"/>
                </a:solidFill>
                <a:latin typeface="Calibri"/>
              </a:rPr>
              <a:t>Not overwhelm the user with information that is not understandable (acronyms etc.). 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Font typeface="Symbol" pitchFamily="18" charset="2"/>
              <a:buChar char="¨"/>
            </a:pPr>
            <a:r>
              <a:rPr lang="en-GB" sz="2000" b="0" dirty="0" smtClean="0">
                <a:solidFill>
                  <a:srgbClr val="009900"/>
                </a:solidFill>
                <a:latin typeface="Calibri"/>
              </a:rPr>
              <a:t>Link to more details such as daily email notifications 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Font typeface="Symbol" pitchFamily="18" charset="2"/>
              <a:buChar char="¨"/>
            </a:pPr>
            <a:r>
              <a:rPr lang="en-GB" sz="2000" b="0" dirty="0" smtClean="0">
                <a:solidFill>
                  <a:srgbClr val="009900"/>
                </a:solidFill>
                <a:latin typeface="Calibri"/>
              </a:rPr>
              <a:t>Be hosted by each GPRC</a:t>
            </a:r>
            <a:endParaRPr lang="en-US" sz="2000" b="0" dirty="0" smtClean="0">
              <a:solidFill>
                <a:srgbClr val="009900"/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0986" y="5943600"/>
            <a:ext cx="79130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2400" dirty="0" smtClean="0">
                <a:solidFill>
                  <a:prstClr val="black"/>
                </a:solidFill>
                <a:latin typeface="Calibri"/>
              </a:rPr>
              <a:t>Action JOINT06_03 - Provision of a draft template for the instrument event log by 31 May 2011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1331419"/>
            <a:ext cx="91440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Font typeface="Symbol" pitchFamily="18" charset="2"/>
              <a:buChar char="¨"/>
            </a:pPr>
            <a:r>
              <a:rPr lang="en-GB" sz="2400" b="0" dirty="0" smtClean="0">
                <a:solidFill>
                  <a:srgbClr val="009900"/>
                </a:solidFill>
                <a:latin typeface="Calibri"/>
              </a:rPr>
              <a:t>Each GSICS GPRC will us a web interface to created, archived, and disseminated provide information on instrument event and calibration updates.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Font typeface="Symbol" pitchFamily="18" charset="2"/>
              <a:buChar char="¨"/>
            </a:pPr>
            <a:r>
              <a:rPr lang="en-GB" sz="2400" b="0" i="1" dirty="0" smtClean="0">
                <a:solidFill>
                  <a:srgbClr val="009900"/>
                </a:solidFill>
                <a:latin typeface="Calibri"/>
              </a:rPr>
              <a:t>Web page structure</a:t>
            </a:r>
          </a:p>
          <a:p>
            <a:pPr marL="685800" indent="-228600" fontAlgn="auto"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Font typeface="Arial" pitchFamily="34" charset="0"/>
              <a:buChar char="•"/>
            </a:pPr>
            <a:r>
              <a:rPr lang="en-GB" sz="2000" b="0" dirty="0" smtClean="0">
                <a:solidFill>
                  <a:prstClr val="black"/>
                </a:solidFill>
                <a:latin typeface="Calibri"/>
              </a:rPr>
              <a:t>The front web page for these logs will allow users to link to the satellite and instrument for which they require information</a:t>
            </a:r>
          </a:p>
          <a:p>
            <a:pPr marL="685800" indent="-228600" fontAlgn="auto"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Font typeface="Arial" pitchFamily="34" charset="0"/>
              <a:buChar char="•"/>
            </a:pPr>
            <a:r>
              <a:rPr lang="en-GB" sz="2000" b="0" dirty="0" smtClean="0">
                <a:solidFill>
                  <a:prstClr val="black"/>
                </a:solidFill>
                <a:latin typeface="Calibri"/>
              </a:rPr>
              <a:t>The back web pages will allow the users to access information to scheduled and anomalous instrument events and calibration updates that significantly affect data quality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Font typeface="Symbol" pitchFamily="18" charset="2"/>
              <a:buChar char="¨"/>
            </a:pPr>
            <a:r>
              <a:rPr lang="en-GB" sz="2400" b="0" dirty="0" smtClean="0">
                <a:solidFill>
                  <a:srgbClr val="009900"/>
                </a:solidFill>
                <a:latin typeface="Calibri"/>
              </a:rPr>
              <a:t>The web pages are to be accessible, at minimum, to GSICS members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Font typeface="Symbol" pitchFamily="18" charset="2"/>
              <a:buChar char="¨"/>
            </a:pPr>
            <a:r>
              <a:rPr lang="en-GB" sz="2400" b="0" dirty="0" smtClean="0">
                <a:solidFill>
                  <a:srgbClr val="009900"/>
                </a:solidFill>
                <a:latin typeface="Calibri"/>
              </a:rPr>
              <a:t>The dissemination of instrument information that violates the national export control laws of each participating GSICS member is discouraged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5138" y="-10418"/>
            <a:ext cx="87688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3200" b="0" dirty="0" smtClean="0">
                <a:solidFill>
                  <a:prstClr val="black"/>
                </a:solidFill>
                <a:latin typeface="+mj-lt"/>
                <a:ea typeface="+mj-ea"/>
                <a:cs typeface="+mj-cs"/>
              </a:rPr>
              <a:t>GSICS Instrument Event Log Activities: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200" b="0" dirty="0" smtClean="0">
                <a:solidFill>
                  <a:prstClr val="black"/>
                </a:solidFill>
                <a:latin typeface="+mj-lt"/>
              </a:rPr>
              <a:t>GCC Proposed Concept of Operations</a:t>
            </a:r>
            <a:endParaRPr lang="en-US" sz="3200" b="0" dirty="0">
              <a:solidFill>
                <a:prstClr val="black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4" y="139713"/>
            <a:ext cx="69517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Satellite/Instrument Event and Calibration Update Logs </a:t>
            </a:r>
            <a:endParaRPr lang="en-US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10022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GEO Satellites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307068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</a:pPr>
            <a:r>
              <a:rPr lang="en-US" sz="1800" b="0" dirty="0" smtClean="0">
                <a:solidFill>
                  <a:prstClr val="black"/>
                </a:solidFill>
                <a:latin typeface="Calibri"/>
              </a:rPr>
              <a:t>GEO Satellite Series #1 (e.g. GOES 10-15)</a:t>
            </a:r>
            <a:endParaRPr lang="en-US" sz="1800" b="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" y="1688068"/>
          <a:ext cx="84582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2362200"/>
                <a:gridCol w="2133600"/>
                <a:gridCol w="16002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Satellite</a:t>
                      </a:r>
                      <a:r>
                        <a:rPr lang="en-US" sz="1400" baseline="0" dirty="0" smtClean="0"/>
                        <a:t> 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Instrument #1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Instrument #2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Instrument #N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dirty="0" smtClean="0"/>
                        <a:t>Satellite #1 (e.g., GOES-10)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(e.g.,</a:t>
                      </a:r>
                      <a:r>
                        <a:rPr lang="en-US" sz="1400" baseline="0" dirty="0" smtClean="0"/>
                        <a:t> Imager)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(e.g., Sounder)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dirty="0" smtClean="0"/>
                        <a:t>Satellite #2 (e.g., GOES-11)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(e.g.,</a:t>
                      </a:r>
                      <a:r>
                        <a:rPr lang="en-US" sz="1400" baseline="0" dirty="0" smtClean="0"/>
                        <a:t> Imager)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(e.g., Sounder)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dirty="0" smtClean="0"/>
                        <a:t>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dirty="0" smtClean="0"/>
                        <a:t>Satellite #N (e.g., GOES-15)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(e.g.,</a:t>
                      </a:r>
                      <a:r>
                        <a:rPr lang="en-US" sz="1400" baseline="0" dirty="0" smtClean="0"/>
                        <a:t> Imager)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(e.g., Sounder)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4507468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</a:pPr>
            <a:r>
              <a:rPr lang="en-US" sz="1800" b="0" dirty="0" smtClean="0">
                <a:solidFill>
                  <a:prstClr val="black"/>
                </a:solidFill>
                <a:latin typeface="Calibri"/>
              </a:rPr>
              <a:t>LEO Satellite Series #1 (e.g. NOAA-6-14 )</a:t>
            </a:r>
            <a:endParaRPr lang="en-US" sz="1800" b="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2400" y="4800600"/>
          <a:ext cx="8458200" cy="135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1762990"/>
                <a:gridCol w="1794164"/>
                <a:gridCol w="1345623"/>
                <a:gridCol w="1345623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Satellite</a:t>
                      </a:r>
                      <a:r>
                        <a:rPr lang="en-US" sz="1400" baseline="0" dirty="0" smtClean="0"/>
                        <a:t> 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Instrument #1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Instrument #2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Instrument #3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Instrument #N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dirty="0" smtClean="0"/>
                        <a:t>Satellite #1 (e.g., NOAA-6)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(e.g.,</a:t>
                      </a:r>
                      <a:r>
                        <a:rPr lang="en-US" sz="1400" baseline="0" dirty="0" smtClean="0"/>
                        <a:t> AVHRR)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(e.g., HIRS)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(e.g., MSU)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(e.g.,</a:t>
                      </a:r>
                      <a:r>
                        <a:rPr lang="en-US" sz="1400" baseline="0" dirty="0" smtClean="0"/>
                        <a:t> SSU)</a:t>
                      </a:r>
                      <a:endParaRPr lang="en-US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dirty="0" smtClean="0"/>
                        <a:t>…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dirty="0" smtClean="0"/>
                        <a:t>Satellite #N (e.g., NOAA-14)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</a:p>
                    <a:p>
                      <a:r>
                        <a:rPr lang="en-US" sz="1400" dirty="0" smtClean="0"/>
                        <a:t>(e.g.,</a:t>
                      </a:r>
                      <a:r>
                        <a:rPr lang="en-US" sz="1400" baseline="0" dirty="0" smtClean="0"/>
                        <a:t> AVHRR)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</a:p>
                    <a:p>
                      <a:r>
                        <a:rPr lang="en-US" sz="1400" dirty="0" smtClean="0"/>
                        <a:t>(e.g., HIRS)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</a:p>
                    <a:p>
                      <a:r>
                        <a:rPr lang="en-US" sz="1400" dirty="0" smtClean="0"/>
                        <a:t>(e.g., MSU)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</a:p>
                    <a:p>
                      <a:r>
                        <a:rPr lang="en-US" sz="1400" dirty="0" smtClean="0"/>
                        <a:t>(e.g.,</a:t>
                      </a:r>
                      <a:r>
                        <a:rPr lang="en-US" sz="1400" baseline="0" dirty="0" smtClean="0"/>
                        <a:t> SSU)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7200" y="61722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</a:pPr>
            <a:r>
              <a:rPr lang="en-US" sz="1800" b="0" dirty="0" smtClean="0">
                <a:solidFill>
                  <a:prstClr val="black"/>
                </a:solidFill>
                <a:latin typeface="Calibri"/>
              </a:rPr>
              <a:t>LEO Satellite Series #2 (e.g. NOAA-15-19 )</a:t>
            </a:r>
            <a:endParaRPr lang="en-US" sz="1800" b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6488668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</a:pPr>
            <a:r>
              <a:rPr lang="en-US" sz="1800" b="0" dirty="0" smtClean="0">
                <a:solidFill>
                  <a:prstClr val="black"/>
                </a:solidFill>
                <a:latin typeface="Calibri"/>
              </a:rPr>
              <a:t>LEO Sat. Table …</a:t>
            </a:r>
            <a:endParaRPr lang="en-US" sz="1800" b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35814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</a:pPr>
            <a:r>
              <a:rPr lang="en-US" sz="1800" b="0" dirty="0">
                <a:solidFill>
                  <a:prstClr val="black"/>
                </a:solidFill>
                <a:latin typeface="Calibri"/>
              </a:rPr>
              <a:t>G</a:t>
            </a:r>
            <a:r>
              <a:rPr lang="en-US" sz="1800" b="0" dirty="0" smtClean="0">
                <a:solidFill>
                  <a:prstClr val="black"/>
                </a:solidFill>
                <a:latin typeface="Calibri"/>
              </a:rPr>
              <a:t>EO Satellite Series #2 (e.g. GOES-16-17 )</a:t>
            </a:r>
            <a:endParaRPr lang="en-US" sz="1800" b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" y="3897868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</a:pPr>
            <a:r>
              <a:rPr lang="en-US" sz="1800" b="0" dirty="0" smtClean="0">
                <a:solidFill>
                  <a:prstClr val="black"/>
                </a:solidFill>
                <a:latin typeface="Calibri"/>
              </a:rPr>
              <a:t>GEO Sat. Table …</a:t>
            </a:r>
            <a:endParaRPr lang="en-US" sz="1800" b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" y="42026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LEO Satellites 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81600" y="3897868"/>
            <a:ext cx="9144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FF0000"/>
                </a:solidFill>
                <a:latin typeface="Calibri"/>
              </a:rPr>
              <a:t>CLICK</a:t>
            </a:r>
            <a:endParaRPr lang="en-US" sz="1800" dirty="0">
              <a:solidFill>
                <a:srgbClr val="FF0000"/>
              </a:solidFill>
              <a:latin typeface="Calibri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16200000" flipV="1">
            <a:off x="3657600" y="2373868"/>
            <a:ext cx="1524000" cy="1524000"/>
          </a:xfrm>
          <a:prstGeom prst="straightConnector1">
            <a:avLst/>
          </a:prstGeom>
          <a:ln w="444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0" y="575846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+mn-lt"/>
              </a:rPr>
              <a:t>Front Page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98048"/>
            <a:ext cx="8153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600" dirty="0" smtClean="0">
                <a:solidFill>
                  <a:prstClr val="black"/>
                </a:solidFill>
                <a:latin typeface="Calibri"/>
              </a:rPr>
              <a:t>GEO Satellite #1 Instrument #1 (e.g. GOES-10 Imager)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600" dirty="0" smtClean="0">
                <a:solidFill>
                  <a:prstClr val="black"/>
                </a:solidFill>
                <a:latin typeface="Calibri"/>
              </a:rPr>
              <a:t>Event and Calibration Update Log </a:t>
            </a:r>
            <a:endParaRPr lang="en-US" sz="2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323439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Scheduled Satellite/Instrument Events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" y="1704439"/>
          <a:ext cx="84582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6395"/>
                <a:gridCol w="1986395"/>
                <a:gridCol w="1794164"/>
                <a:gridCol w="1345623"/>
                <a:gridCol w="1345623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Event Description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Data</a:t>
                      </a:r>
                      <a:r>
                        <a:rPr lang="en-US" sz="1400" baseline="0" dirty="0" smtClean="0"/>
                        <a:t> Impact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Event Outcome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Begin</a:t>
                      </a:r>
                      <a:r>
                        <a:rPr lang="en-US" sz="1400" baseline="0" dirty="0" smtClean="0"/>
                        <a:t> Date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End Date</a:t>
                      </a:r>
                      <a:endParaRPr lang="en-US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dirty="0" smtClean="0"/>
                        <a:t>Event #1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Data</a:t>
                      </a:r>
                      <a:r>
                        <a:rPr lang="en-US" sz="1400" baseline="0" dirty="0" smtClean="0"/>
                        <a:t> Impact #1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Event Outcome</a:t>
                      </a:r>
                      <a:r>
                        <a:rPr lang="en-US" sz="1400" baseline="0" dirty="0" smtClean="0"/>
                        <a:t> #1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BD #1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</a:t>
                      </a:r>
                      <a:r>
                        <a:rPr lang="en-US" sz="1400" baseline="0" dirty="0" smtClean="0"/>
                        <a:t> #1</a:t>
                      </a:r>
                      <a:endParaRPr lang="en-US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dirty="0" smtClean="0"/>
                        <a:t>Event #2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Data</a:t>
                      </a:r>
                      <a:r>
                        <a:rPr lang="en-US" sz="1400" baseline="0" dirty="0" smtClean="0"/>
                        <a:t> Impact #2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Event Outcome</a:t>
                      </a:r>
                      <a:r>
                        <a:rPr lang="en-US" sz="1400" baseline="0" dirty="0" smtClean="0"/>
                        <a:t> #2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BD #2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ED</a:t>
                      </a:r>
                      <a:r>
                        <a:rPr lang="en-US" sz="1400" baseline="0" dirty="0" smtClean="0"/>
                        <a:t> #2</a:t>
                      </a:r>
                      <a:endParaRPr lang="en-US" sz="1400" dirty="0" smtClean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dirty="0" smtClean="0"/>
                        <a:t>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dirty="0" smtClean="0"/>
                        <a:t>Event #N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Data</a:t>
                      </a:r>
                      <a:r>
                        <a:rPr lang="en-US" sz="1400" baseline="0" dirty="0" smtClean="0"/>
                        <a:t> Impact #N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Event Outcome</a:t>
                      </a:r>
                      <a:r>
                        <a:rPr lang="en-US" sz="1400" baseline="0" dirty="0" smtClean="0"/>
                        <a:t> #N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BD #N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ED</a:t>
                      </a:r>
                      <a:r>
                        <a:rPr lang="en-US" sz="1400" baseline="0" dirty="0" smtClean="0"/>
                        <a:t> #N</a:t>
                      </a:r>
                      <a:endParaRPr lang="en-US" sz="1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010400" y="3685655"/>
            <a:ext cx="17526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FF0000"/>
                </a:solidFill>
                <a:latin typeface="Calibri"/>
              </a:rPr>
              <a:t>CLICK to More Comprehensive  Description of Event</a:t>
            </a:r>
            <a:endParaRPr lang="en-US" sz="1800" dirty="0">
              <a:solidFill>
                <a:srgbClr val="FF0000"/>
              </a:solidFill>
              <a:latin typeface="Calibri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10800000">
            <a:off x="990600" y="2314039"/>
            <a:ext cx="6629400" cy="1371600"/>
          </a:xfrm>
          <a:prstGeom prst="straightConnector1">
            <a:avLst/>
          </a:prstGeom>
          <a:ln w="444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52400" y="3774535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Example Events: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prstClr val="black"/>
                </a:solidFill>
                <a:latin typeface="Calibri"/>
              </a:rPr>
              <a:t>PTC-Patch Temperature Change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prstClr val="black"/>
                </a:solidFill>
                <a:latin typeface="Calibri"/>
              </a:rPr>
              <a:t>DC-Decontamination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prstClr val="black"/>
                </a:solidFill>
                <a:latin typeface="Calibri"/>
              </a:rPr>
              <a:t>CSP-Change Satellite Position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prstClr val="black"/>
                </a:solidFill>
                <a:latin typeface="Calibri"/>
              </a:rPr>
              <a:t>OM-Other </a:t>
            </a:r>
            <a:r>
              <a:rPr lang="en-US" sz="1400" b="0" dirty="0" err="1" smtClean="0">
                <a:solidFill>
                  <a:prstClr val="black"/>
                </a:solidFill>
                <a:latin typeface="Calibri"/>
              </a:rPr>
              <a:t>Manuever</a:t>
            </a:r>
            <a:endParaRPr lang="en-US" sz="1400" b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0200" y="3761855"/>
            <a:ext cx="16764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Example Events Outcomes: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prstClr val="black"/>
                </a:solidFill>
                <a:latin typeface="Calibri"/>
              </a:rPr>
              <a:t>R-Resolved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prstClr val="black"/>
                </a:solidFill>
                <a:latin typeface="Calibri"/>
              </a:rPr>
              <a:t>A-Adapt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prstClr val="black"/>
                </a:solidFill>
                <a:latin typeface="Calibri"/>
              </a:rPr>
              <a:t>M-Mitigate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prstClr val="black"/>
                </a:solidFill>
                <a:latin typeface="Calibri"/>
              </a:rPr>
              <a:t>(Could put a date of outcome – e.g., R20110417)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4600" y="3761852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Example Data Impacts: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prstClr val="black"/>
                </a:solidFill>
                <a:latin typeface="Calibri"/>
              </a:rPr>
              <a:t>O-Outage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prstClr val="black"/>
                </a:solidFill>
                <a:latin typeface="Calibri"/>
              </a:rPr>
              <a:t>DQD-Data Quality Deterioration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400" b="0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400" b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75846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+mn-lt"/>
              </a:rPr>
              <a:t>Back Page #1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76200"/>
            <a:ext cx="8382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600" dirty="0" smtClean="0">
                <a:solidFill>
                  <a:prstClr val="black"/>
                </a:solidFill>
                <a:latin typeface="Calibri"/>
              </a:rPr>
              <a:t>GEO Satellite #1 Instrument #1 (e.g. GOES-10 Imager)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600" dirty="0" smtClean="0">
                <a:solidFill>
                  <a:prstClr val="black"/>
                </a:solidFill>
                <a:latin typeface="Calibri"/>
              </a:rPr>
              <a:t>Event and Calibration Update Log </a:t>
            </a:r>
            <a:endParaRPr lang="en-US" sz="2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2954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Anomalous Satellite/Instrument Events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" y="1676400"/>
          <a:ext cx="84582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6395"/>
                <a:gridCol w="1986395"/>
                <a:gridCol w="1794164"/>
                <a:gridCol w="1345623"/>
                <a:gridCol w="1345623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Event Description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Data</a:t>
                      </a:r>
                      <a:r>
                        <a:rPr lang="en-US" sz="1400" baseline="0" dirty="0" smtClean="0"/>
                        <a:t> Impact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Event Outcome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Begin</a:t>
                      </a:r>
                      <a:r>
                        <a:rPr lang="en-US" sz="1400" baseline="0" dirty="0" smtClean="0"/>
                        <a:t> Date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End Date</a:t>
                      </a:r>
                      <a:endParaRPr lang="en-US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dirty="0" smtClean="0"/>
                        <a:t>Event #1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Data</a:t>
                      </a:r>
                      <a:r>
                        <a:rPr lang="en-US" sz="1400" baseline="0" dirty="0" smtClean="0"/>
                        <a:t> Impact #1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Event Outcome</a:t>
                      </a:r>
                      <a:r>
                        <a:rPr lang="en-US" sz="1400" baseline="0" dirty="0" smtClean="0"/>
                        <a:t> #1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BD #1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</a:t>
                      </a:r>
                      <a:r>
                        <a:rPr lang="en-US" sz="1400" baseline="0" dirty="0" smtClean="0"/>
                        <a:t> #1</a:t>
                      </a:r>
                      <a:endParaRPr lang="en-US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dirty="0" smtClean="0"/>
                        <a:t>Event #2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Data</a:t>
                      </a:r>
                      <a:r>
                        <a:rPr lang="en-US" sz="1400" baseline="0" dirty="0" smtClean="0"/>
                        <a:t> Impact #2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Event Outcome</a:t>
                      </a:r>
                      <a:r>
                        <a:rPr lang="en-US" sz="1400" baseline="0" dirty="0" smtClean="0"/>
                        <a:t> #2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BD #2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ED</a:t>
                      </a:r>
                      <a:r>
                        <a:rPr lang="en-US" sz="1400" baseline="0" dirty="0" smtClean="0"/>
                        <a:t> #2</a:t>
                      </a:r>
                      <a:endParaRPr lang="en-US" sz="1400" dirty="0" smtClean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dirty="0" smtClean="0"/>
                        <a:t>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dirty="0" smtClean="0"/>
                        <a:t>Event #N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Data</a:t>
                      </a:r>
                      <a:r>
                        <a:rPr lang="en-US" sz="1400" baseline="0" dirty="0" smtClean="0"/>
                        <a:t> Impact #N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Event Outcome</a:t>
                      </a:r>
                      <a:r>
                        <a:rPr lang="en-US" sz="1400" baseline="0" dirty="0" smtClean="0"/>
                        <a:t> #N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BD #N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ED</a:t>
                      </a:r>
                      <a:r>
                        <a:rPr lang="en-US" sz="1400" baseline="0" dirty="0" smtClean="0"/>
                        <a:t> #N</a:t>
                      </a:r>
                      <a:endParaRPr lang="en-US" sz="1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010400" y="3657616"/>
            <a:ext cx="17526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FF0000"/>
                </a:solidFill>
                <a:latin typeface="Calibri"/>
              </a:rPr>
              <a:t>CLICK to More Comprehensive  Description of Event</a:t>
            </a:r>
            <a:endParaRPr lang="en-US" sz="1800" dirty="0">
              <a:solidFill>
                <a:srgbClr val="FF0000"/>
              </a:solidFill>
              <a:latin typeface="Calibri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10800000">
            <a:off x="990600" y="2286000"/>
            <a:ext cx="6629400" cy="1371600"/>
          </a:xfrm>
          <a:prstGeom prst="straightConnector1">
            <a:avLst/>
          </a:prstGeom>
          <a:ln w="444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52400" y="3746496"/>
            <a:ext cx="2590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Example Events: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prstClr val="black"/>
                </a:solidFill>
                <a:latin typeface="Calibri"/>
              </a:rPr>
              <a:t>AS-Anomalous Shutdown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prstClr val="black"/>
                </a:solidFill>
                <a:latin typeface="Calibri"/>
              </a:rPr>
              <a:t>PM-High Radiation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prstClr val="black"/>
                </a:solidFill>
                <a:latin typeface="Calibri"/>
              </a:rPr>
              <a:t>AIP-Anomalous Instrument Performance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400" b="0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400" b="0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400" b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0200" y="3733816"/>
            <a:ext cx="16764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Example Events Outcomes: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prstClr val="black"/>
                </a:solidFill>
                <a:latin typeface="Calibri"/>
              </a:rPr>
              <a:t>R-Resolved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prstClr val="black"/>
                </a:solidFill>
                <a:latin typeface="Calibri"/>
              </a:rPr>
              <a:t>A-Adapt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prstClr val="black"/>
                </a:solidFill>
                <a:latin typeface="Calibri"/>
              </a:rPr>
              <a:t>M-Mitigate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prstClr val="black"/>
                </a:solidFill>
                <a:latin typeface="Calibri"/>
              </a:rPr>
              <a:t>(Could put a date of outcome – e.g., R20110417)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4600" y="3733813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Example Data Impacts: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prstClr val="black"/>
                </a:solidFill>
                <a:latin typeface="Calibri"/>
              </a:rPr>
              <a:t>O-Outage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prstClr val="black"/>
                </a:solidFill>
                <a:latin typeface="Calibri"/>
              </a:rPr>
              <a:t>DQD-Data Quality Deterioration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prstClr val="black"/>
                </a:solidFill>
                <a:latin typeface="Calibri"/>
              </a:rPr>
              <a:t>NDS-Non-nominal Data Set (e.g., Diagnostic Mode Data Set)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575846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+mn-lt"/>
              </a:rPr>
              <a:t>Back Page #2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98048"/>
            <a:ext cx="8382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600" dirty="0" smtClean="0">
                <a:solidFill>
                  <a:prstClr val="black"/>
                </a:solidFill>
                <a:latin typeface="Calibri"/>
              </a:rPr>
              <a:t>GEO Satellite #1 Instrument #1 (e.g. GOES-10 Imager)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600" dirty="0" smtClean="0">
                <a:solidFill>
                  <a:prstClr val="black"/>
                </a:solidFill>
                <a:latin typeface="Calibri"/>
              </a:rPr>
              <a:t>Event and Calibration Update Log </a:t>
            </a:r>
            <a:endParaRPr lang="en-US" sz="2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31701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Calibration Algorithm/Parameter Updates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" y="1698010"/>
          <a:ext cx="84582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6395"/>
                <a:gridCol w="1986395"/>
                <a:gridCol w="1794164"/>
                <a:gridCol w="1345623"/>
                <a:gridCol w="1345623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Update Description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Data</a:t>
                      </a:r>
                      <a:r>
                        <a:rPr lang="en-US" sz="1400" baseline="0" dirty="0" smtClean="0"/>
                        <a:t> Impact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Event Outcome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Begin</a:t>
                      </a:r>
                      <a:r>
                        <a:rPr lang="en-US" sz="1400" baseline="0" dirty="0" smtClean="0"/>
                        <a:t> Date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End Date</a:t>
                      </a:r>
                      <a:endParaRPr lang="en-US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dirty="0" smtClean="0"/>
                        <a:t>Update #1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Data</a:t>
                      </a:r>
                      <a:r>
                        <a:rPr lang="en-US" sz="1400" baseline="0" dirty="0" smtClean="0"/>
                        <a:t> Impact #1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Event Outcome</a:t>
                      </a:r>
                      <a:r>
                        <a:rPr lang="en-US" sz="1400" baseline="0" dirty="0" smtClean="0"/>
                        <a:t> #1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BD #1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</a:t>
                      </a:r>
                      <a:r>
                        <a:rPr lang="en-US" sz="1400" baseline="0" dirty="0" smtClean="0"/>
                        <a:t> #1</a:t>
                      </a:r>
                      <a:endParaRPr lang="en-US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dirty="0" smtClean="0"/>
                        <a:t>Update #2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Data</a:t>
                      </a:r>
                      <a:r>
                        <a:rPr lang="en-US" sz="1400" baseline="0" dirty="0" smtClean="0"/>
                        <a:t> Impact #2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Event Outcome</a:t>
                      </a:r>
                      <a:r>
                        <a:rPr lang="en-US" sz="1400" baseline="0" dirty="0" smtClean="0"/>
                        <a:t> #2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BD #2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ED</a:t>
                      </a:r>
                      <a:r>
                        <a:rPr lang="en-US" sz="1400" baseline="0" dirty="0" smtClean="0"/>
                        <a:t> #2</a:t>
                      </a:r>
                      <a:endParaRPr lang="en-US" sz="1400" dirty="0" smtClean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dirty="0" smtClean="0"/>
                        <a:t>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dirty="0" smtClean="0"/>
                        <a:t>Update #N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Data</a:t>
                      </a:r>
                      <a:r>
                        <a:rPr lang="en-US" sz="1400" baseline="0" dirty="0" smtClean="0"/>
                        <a:t> Impact #N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Event Outcome</a:t>
                      </a:r>
                      <a:r>
                        <a:rPr lang="en-US" sz="1400" baseline="0" dirty="0" smtClean="0"/>
                        <a:t> #N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BD #N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ED</a:t>
                      </a:r>
                      <a:r>
                        <a:rPr lang="en-US" sz="1400" baseline="0" dirty="0" smtClean="0"/>
                        <a:t> #N</a:t>
                      </a:r>
                      <a:endParaRPr lang="en-US" sz="1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010400" y="3679226"/>
            <a:ext cx="17526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FF0000"/>
                </a:solidFill>
                <a:latin typeface="Calibri"/>
              </a:rPr>
              <a:t>CLICK to More Comprehensive  Description of Update</a:t>
            </a:r>
            <a:endParaRPr lang="en-US" sz="1800" dirty="0">
              <a:solidFill>
                <a:srgbClr val="FF0000"/>
              </a:solidFill>
              <a:latin typeface="Calibri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10800000">
            <a:off x="990600" y="2307610"/>
            <a:ext cx="6629400" cy="1371600"/>
          </a:xfrm>
          <a:prstGeom prst="straightConnector1">
            <a:avLst/>
          </a:prstGeom>
          <a:ln w="444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52400" y="3842028"/>
            <a:ext cx="25908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Example Updates: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prstClr val="black"/>
                </a:solidFill>
                <a:latin typeface="Calibri"/>
              </a:rPr>
              <a:t>UCC-Updated Calibration Coefficients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prstClr val="black"/>
                </a:solidFill>
                <a:latin typeface="Calibri"/>
              </a:rPr>
              <a:t>URVS-Updated Response vs. Scan angle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prstClr val="black"/>
                </a:solidFill>
                <a:latin typeface="Calibri"/>
              </a:rPr>
              <a:t>UDM-Updated Detector Map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10200" y="3837563"/>
            <a:ext cx="16764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Example Events Outcomes: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prstClr val="black"/>
                </a:solidFill>
                <a:latin typeface="Calibri"/>
              </a:rPr>
              <a:t>R-Resolved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prstClr val="black"/>
                </a:solidFill>
                <a:latin typeface="Calibri"/>
              </a:rPr>
              <a:t>A-Adapt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prstClr val="black"/>
                </a:solidFill>
                <a:latin typeface="Calibri"/>
              </a:rPr>
              <a:t>M-Mitigate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prstClr val="black"/>
                </a:solidFill>
                <a:latin typeface="Calibri"/>
              </a:rPr>
              <a:t>(Could put a date of outcome – e.g., R20110417)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67000" y="3828871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Example Data Impacts: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prstClr val="black"/>
                </a:solidFill>
                <a:latin typeface="Calibri"/>
              </a:rPr>
              <a:t>O-Outage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prstClr val="black"/>
                </a:solidFill>
                <a:latin typeface="Calibri"/>
              </a:rPr>
              <a:t>DQD-Data Quality Deterioration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prstClr val="black"/>
                </a:solidFill>
                <a:latin typeface="Calibri"/>
              </a:rPr>
              <a:t>NDS-Non-nominal Data Set (e.g., Diagnostic Mode Data Set)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575846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+mn-lt"/>
              </a:rPr>
              <a:t>Back Page #3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52400" y="1447800"/>
            <a:ext cx="8686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Font typeface="Symbol" pitchFamily="18" charset="2"/>
              <a:buChar char="¨"/>
            </a:pPr>
            <a:r>
              <a:rPr lang="en-US" sz="2400" b="0" dirty="0" smtClean="0">
                <a:solidFill>
                  <a:srgbClr val="009900"/>
                </a:solidFill>
                <a:latin typeface="Calibri"/>
              </a:rPr>
              <a:t>Is the list of possible events or updates complete?</a:t>
            </a:r>
          </a:p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Font typeface="Symbol" pitchFamily="18" charset="2"/>
              <a:buChar char="¨"/>
            </a:pPr>
            <a:r>
              <a:rPr lang="en-US" sz="2400" b="0" dirty="0" smtClean="0">
                <a:solidFill>
                  <a:srgbClr val="009900"/>
                </a:solidFill>
                <a:latin typeface="Calibri"/>
              </a:rPr>
              <a:t>Is it possible to create an e-mail notification if significant events or calibration updates occur?</a:t>
            </a:r>
          </a:p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Font typeface="Symbol" pitchFamily="18" charset="2"/>
              <a:buChar char="¨"/>
            </a:pPr>
            <a:r>
              <a:rPr lang="en-US" sz="2400" b="0" dirty="0" smtClean="0">
                <a:solidFill>
                  <a:srgbClr val="009900"/>
                </a:solidFill>
                <a:latin typeface="Calibri"/>
              </a:rPr>
              <a:t>How do we acquire the information?  Often this information may be buried in much longer reports that would have to be manually extracted to keep the event/calibration update logs up-to-date</a:t>
            </a:r>
          </a:p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Font typeface="Symbol" pitchFamily="18" charset="2"/>
              <a:buChar char="¨"/>
            </a:pPr>
            <a:r>
              <a:rPr lang="en-US" sz="2400" b="0" dirty="0" smtClean="0">
                <a:solidFill>
                  <a:srgbClr val="009900"/>
                </a:solidFill>
                <a:latin typeface="Calibri"/>
              </a:rPr>
              <a:t>Do we do this for historical instruments, or just moving forward?</a:t>
            </a:r>
          </a:p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Font typeface="Symbol" pitchFamily="18" charset="2"/>
              <a:buChar char="¨"/>
            </a:pPr>
            <a:r>
              <a:rPr lang="en-US" sz="2400" b="0" dirty="0" smtClean="0">
                <a:solidFill>
                  <a:srgbClr val="009900"/>
                </a:solidFill>
                <a:latin typeface="Calibri"/>
              </a:rPr>
              <a:t>Will we be competing with our own operational agencies in providing this service?</a:t>
            </a:r>
          </a:p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Font typeface="Symbol" pitchFamily="18" charset="2"/>
              <a:buChar char="¨"/>
            </a:pPr>
            <a:r>
              <a:rPr lang="en-US" sz="2400" b="0" dirty="0" smtClean="0">
                <a:solidFill>
                  <a:srgbClr val="009900"/>
                </a:solidFill>
                <a:latin typeface="Calibri"/>
              </a:rPr>
              <a:t>Is it even possible to make the event logs private to GSICS Members only, or do we even need this level of privacy?</a:t>
            </a:r>
            <a:endParaRPr lang="en-US" sz="1800" b="0" dirty="0">
              <a:solidFill>
                <a:srgbClr val="009900"/>
              </a:solidFill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89185" y="-10418"/>
            <a:ext cx="75906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200" b="0" dirty="0" smtClean="0">
                <a:solidFill>
                  <a:prstClr val="black"/>
                </a:solidFill>
                <a:latin typeface="Calibri"/>
              </a:rPr>
              <a:t>Instrument Event and Calibration Update Logs:  Questions, Concerns, and Comments</a:t>
            </a:r>
            <a:endParaRPr lang="en-US" sz="3200" b="0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1266</Words>
  <Application>Microsoft Office PowerPoint</Application>
  <PresentationFormat>On-screen Show (4:3)</PresentationFormat>
  <Paragraphs>233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bobi</dc:creator>
  <cp:lastModifiedBy>bobi</cp:lastModifiedBy>
  <cp:revision>73</cp:revision>
  <dcterms:created xsi:type="dcterms:W3CDTF">2011-04-16T15:39:25Z</dcterms:created>
  <dcterms:modified xsi:type="dcterms:W3CDTF">2011-06-21T20:49:59Z</dcterms:modified>
</cp:coreProperties>
</file>