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8"/>
  </p:notesMasterIdLst>
  <p:sldIdLst>
    <p:sldId id="258" r:id="rId2"/>
    <p:sldId id="268" r:id="rId3"/>
    <p:sldId id="263" r:id="rId4"/>
    <p:sldId id="261" r:id="rId5"/>
    <p:sldId id="262" r:id="rId6"/>
    <p:sldId id="267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96481"/>
    <a:srgbClr val="6D82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7" autoAdjust="0"/>
    <p:restoredTop sz="86772" autoAdjust="0"/>
  </p:normalViewPr>
  <p:slideViewPr>
    <p:cSldViewPr>
      <p:cViewPr varScale="1">
        <p:scale>
          <a:sx n="95" d="100"/>
          <a:sy n="95" d="100"/>
        </p:scale>
        <p:origin x="-48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4164EC-E92E-483F-A0EC-9A1269C2661F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en-US" noProof="0" smtClean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ACABB4-47AD-4B8F-8117-46DE46529E7B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B39BD8-BE6D-467F-BF13-655951542D9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5A0825-485A-4021-B61B-E22D94068743}" type="slidenum">
              <a:rPr lang="ja-JP" altLang="en-US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CABB4-47AD-4B8F-8117-46DE46529E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dirty="0" smtClean="0"/>
              <a:t>Operational observation was performed by MTSAT-1R on November 2010, because of ground system maintenance</a:t>
            </a:r>
            <a:r>
              <a:rPr kumimoji="1" lang="en-US" altLang="ja-JP" baseline="0" dirty="0" smtClean="0"/>
              <a:t> and trouble.</a:t>
            </a:r>
          </a:p>
          <a:p>
            <a:endParaRPr kumimoji="1" lang="ja-JP" altLang="en-US" dirty="0" smtClean="0"/>
          </a:p>
        </p:txBody>
      </p:sp>
      <p:sp>
        <p:nvSpPr>
          <p:cNvPr id="102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566F8A-47AD-439E-A859-CAB109DFA286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+mn-lt"/>
                <a:ea typeface="+mn-ea"/>
              </a:rPr>
              <a:t>Peak seasons are similar, but signs are opposite on IR window channels.</a:t>
            </a: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CABB4-47AD-4B8F-8117-46DE46529E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CABB4-47AD-4B8F-8117-46DE46529E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JMA325C\デスクトップ\新しい画像.jpg"/>
          <p:cNvPicPr>
            <a:picLocks noChangeAspect="1" noChangeArrowheads="1"/>
          </p:cNvPicPr>
          <p:nvPr/>
        </p:nvPicPr>
        <p:blipFill>
          <a:blip r:embed="rId2" cstate="print"/>
          <a:srcRect l="275" t="954" r="275"/>
          <a:stretch>
            <a:fillRect/>
          </a:stretch>
        </p:blipFill>
        <p:spPr bwMode="auto">
          <a:xfrm>
            <a:off x="1588" y="0"/>
            <a:ext cx="914241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296144"/>
          </a:xfr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6C26-EB15-4C4C-B7EB-8EBCB5ED8624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4E33-C095-4232-B17D-7AABA2C8BFD8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788E-1FE7-4A80-B9CF-DA7BD3BCD4C9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FF721-D488-45F0-9EA7-E68876B505EE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AB22-DE2F-405E-AE9D-12B063CFEE6D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C6BF9-59EE-4318-8F38-D100EAEA2590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3834F-111F-46C1-B49B-18F4633238CD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JMA3214\デスクトップ\図\1.JPG"/>
          <p:cNvPicPr>
            <a:picLocks noChangeArrowheads="1"/>
          </p:cNvPicPr>
          <p:nvPr/>
        </p:nvPicPr>
        <p:blipFill>
          <a:blip r:embed="rId2" cstate="print"/>
          <a:srcRect l="6076" r="49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2411413" y="6381750"/>
            <a:ext cx="43211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101013" y="6381750"/>
            <a:ext cx="9096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5F946B-EB49-4299-B25B-5BAB9AEB60D4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JMA3214\デスクトップ\図\2.JPG"/>
          <p:cNvPicPr>
            <a:picLocks noChangeArrowheads="1"/>
          </p:cNvPicPr>
          <p:nvPr/>
        </p:nvPicPr>
        <p:blipFill>
          <a:blip r:embed="rId2" cstate="print"/>
          <a:srcRect l="111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2411413" y="6381750"/>
            <a:ext cx="43211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101013" y="6381750"/>
            <a:ext cx="9096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C802E9-7FA1-4FF5-826D-A9B0075115D3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JMA3214\デスクトップ\図\3.JPG"/>
          <p:cNvPicPr>
            <a:picLocks noChangeArrowheads="1"/>
          </p:cNvPicPr>
          <p:nvPr/>
        </p:nvPicPr>
        <p:blipFill>
          <a:blip r:embed="rId2" cstate="print"/>
          <a:srcRect l="111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2411413" y="6381750"/>
            <a:ext cx="43211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101013" y="6381750"/>
            <a:ext cx="9096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39A03C-2444-44E2-BE13-DCB8D58AFD5F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D9B26-D9C2-4F29-9489-29166911553D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C12D1-107E-4535-931A-0421FE2720A4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53B7B-9B9D-4E61-8B74-8A0CA315ECEF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789AD-6B32-487C-9897-4668C4FB31C1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">
              <a:schemeClr val="accent1">
                <a:lumMod val="40000"/>
                <a:lumOff val="60000"/>
              </a:schemeClr>
            </a:gs>
            <a:gs pos="25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C:\Documents and Settings\JMA3214\デスクトップ\図\下枠JMA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625" y="5911850"/>
            <a:ext cx="90963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11413" y="6381750"/>
            <a:ext cx="4408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04025" y="6381750"/>
            <a:ext cx="191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2B5E5F-1F02-48A0-8EA6-F1323B379B43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0" r:id="rId1"/>
    <p:sldLayoutId id="2147484790" r:id="rId2"/>
    <p:sldLayoutId id="2147484801" r:id="rId3"/>
    <p:sldLayoutId id="2147484802" r:id="rId4"/>
    <p:sldLayoutId id="2147484803" r:id="rId5"/>
    <p:sldLayoutId id="2147484791" r:id="rId6"/>
    <p:sldLayoutId id="2147484792" r:id="rId7"/>
    <p:sldLayoutId id="2147484793" r:id="rId8"/>
    <p:sldLayoutId id="2147484794" r:id="rId9"/>
    <p:sldLayoutId id="2147484795" r:id="rId10"/>
    <p:sldLayoutId id="2147484796" r:id="rId11"/>
    <p:sldLayoutId id="2147484797" r:id="rId12"/>
    <p:sldLayoutId id="2147484798" r:id="rId13"/>
    <p:sldLayoutId id="2147484799" r:id="rId14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Midnight calibration errors </a:t>
            </a:r>
            <a:br>
              <a:rPr lang="en-US" altLang="ja-JP" dirty="0" smtClean="0"/>
            </a:br>
            <a:r>
              <a:rPr lang="en-US" altLang="ja-JP" dirty="0" smtClean="0"/>
              <a:t>on MTSAT-2</a:t>
            </a:r>
          </a:p>
        </p:txBody>
      </p:sp>
      <p:sp>
        <p:nvSpPr>
          <p:cNvPr id="6147" name="サブタイトル 7"/>
          <p:cNvSpPr>
            <a:spLocks noGrp="1"/>
          </p:cNvSpPr>
          <p:nvPr>
            <p:ph type="subTitle" idx="1"/>
          </p:nvPr>
        </p:nvSpPr>
        <p:spPr>
          <a:xfrm>
            <a:off x="1371600" y="4292600"/>
            <a:ext cx="6400800" cy="1296988"/>
          </a:xfrm>
        </p:spPr>
        <p:txBody>
          <a:bodyPr/>
          <a:lstStyle/>
          <a:p>
            <a:r>
              <a:rPr lang="en-US" altLang="ja-JP" sz="2400" dirty="0" smtClean="0"/>
              <a:t>Japan Meteorological Agency</a:t>
            </a:r>
          </a:p>
          <a:p>
            <a:r>
              <a:rPr lang="en-US" altLang="ja-JP" sz="2400" dirty="0" smtClean="0"/>
              <a:t>Meteorological Satellite Center</a:t>
            </a:r>
          </a:p>
          <a:p>
            <a:r>
              <a:rPr lang="en-US" altLang="ja-JP" sz="2000" dirty="0" err="1" smtClean="0"/>
              <a:t>Arata</a:t>
            </a:r>
            <a:r>
              <a:rPr lang="en-US" altLang="ja-JP" sz="2000" dirty="0" smtClean="0"/>
              <a:t> OKUYAMA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819C9A-57D0-4B5C-9696-EFAB7CD43F0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1680" y="6093296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i="1" dirty="0" smtClean="0"/>
              <a:t>26 Jul. 2011 GSICS GRWG Web meeting</a:t>
            </a:r>
            <a:endParaRPr kumimoji="1" lang="ja-JP" alt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1138" y="884238"/>
            <a:ext cx="4721225" cy="2957512"/>
          </a:xfrm>
        </p:spPr>
        <p:txBody>
          <a:bodyPr rtlCol="0">
            <a:normAutofit fontScale="62500" lnSpcReduction="20000"/>
          </a:bodyPr>
          <a:lstStyle/>
          <a:p>
            <a:pPr marL="182563" indent="-182563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ja-JP" dirty="0" smtClean="0"/>
              <a:t>MTSAT-2 IR images contain midnight calibration error, which becomes large during eclipse seasons (right charts)</a:t>
            </a:r>
          </a:p>
          <a:p>
            <a:pPr marL="182563" indent="-182563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ja-JP" dirty="0" smtClean="0"/>
              <a:t>To use GSICS correction, SST parameters should be tuned again.  Otherwise, significant biases would be appeared. (bottom chart)</a:t>
            </a:r>
          </a:p>
          <a:p>
            <a:pPr marL="182563" indent="-182563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ja-JP" dirty="0" smtClean="0"/>
              <a:t>If diurnal bias information is obtained from GSICS, better SST product would be expected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229600" cy="792163"/>
          </a:xfrm>
        </p:spPr>
        <p:txBody>
          <a:bodyPr/>
          <a:lstStyle/>
          <a:p>
            <a:r>
              <a:rPr lang="en-US" altLang="ja-JP" sz="3600" b="1" u="sng" smtClean="0"/>
              <a:t>Experiment on SST</a:t>
            </a:r>
            <a:endParaRPr lang="ja-JP" altLang="en-US" sz="3600" b="1" u="sng" smtClean="0"/>
          </a:p>
        </p:txBody>
      </p:sp>
      <p:grpSp>
        <p:nvGrpSpPr>
          <p:cNvPr id="4" name="グループ化 6"/>
          <p:cNvGrpSpPr>
            <a:grpSpLocks/>
          </p:cNvGrpSpPr>
          <p:nvPr/>
        </p:nvGrpSpPr>
        <p:grpSpPr bwMode="auto">
          <a:xfrm>
            <a:off x="127000" y="3706813"/>
            <a:ext cx="4949825" cy="2890837"/>
            <a:chOff x="827584" y="3543399"/>
            <a:chExt cx="4948585" cy="2889970"/>
          </a:xfrm>
        </p:grpSpPr>
        <p:sp>
          <p:nvSpPr>
            <p:cNvPr id="22544" name="テキスト ボックス 9"/>
            <p:cNvSpPr txBox="1">
              <a:spLocks noChangeArrowheads="1"/>
            </p:cNvSpPr>
            <p:nvPr/>
          </p:nvSpPr>
          <p:spPr bwMode="auto">
            <a:xfrm>
              <a:off x="1691680" y="3543399"/>
              <a:ext cx="34024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latin typeface="Calibri" pitchFamily="34" charset="0"/>
                </a:rPr>
                <a:t>SST(GSICS) – SST(Original)</a:t>
              </a:r>
              <a:endParaRPr lang="ja-JP" altLang="en-US" sz="2400">
                <a:latin typeface="Calibri" pitchFamily="34" charset="0"/>
              </a:endParaRPr>
            </a:p>
          </p:txBody>
        </p:sp>
        <p:grpSp>
          <p:nvGrpSpPr>
            <p:cNvPr id="5" name="グループ化 3"/>
            <p:cNvGrpSpPr>
              <a:grpSpLocks/>
            </p:cNvGrpSpPr>
            <p:nvPr/>
          </p:nvGrpSpPr>
          <p:grpSpPr bwMode="auto">
            <a:xfrm>
              <a:off x="827584" y="3933056"/>
              <a:ext cx="2500313" cy="2500313"/>
              <a:chOff x="827584" y="3933056"/>
              <a:chExt cx="2500313" cy="2500313"/>
            </a:xfrm>
          </p:grpSpPr>
          <p:pic>
            <p:nvPicPr>
              <p:cNvPr id="22549" name="Picture 12" descr="http://aslin2.dpc.kishou.go.jp/~msysen16/memo/sst/gsics_sample/20110108/hstg_df_20110108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27584" y="3933056"/>
                <a:ext cx="2500313" cy="250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テキスト ボックス 10"/>
              <p:cNvSpPr txBox="1"/>
              <p:nvPr/>
            </p:nvSpPr>
            <p:spPr>
              <a:xfrm>
                <a:off x="1095805" y="4149642"/>
                <a:ext cx="1506159" cy="34914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/>
                <a:r>
                  <a:rPr lang="en-US" altLang="ja-JP" b="1">
                    <a:latin typeface="Calibri" pitchFamily="34" charset="0"/>
                  </a:rPr>
                  <a:t>8 January 2011</a:t>
                </a:r>
                <a:endParaRPr lang="ja-JP" altLang="en-US" b="1">
                  <a:latin typeface="Calibri" pitchFamily="34" charset="0"/>
                </a:endParaRPr>
              </a:p>
            </p:txBody>
          </p:sp>
        </p:grpSp>
        <p:grpSp>
          <p:nvGrpSpPr>
            <p:cNvPr id="6" name="グループ化 5"/>
            <p:cNvGrpSpPr>
              <a:grpSpLocks/>
            </p:cNvGrpSpPr>
            <p:nvPr/>
          </p:nvGrpSpPr>
          <p:grpSpPr bwMode="auto">
            <a:xfrm>
              <a:off x="3275856" y="3923764"/>
              <a:ext cx="2500313" cy="2500313"/>
              <a:chOff x="3923928" y="3933056"/>
              <a:chExt cx="2500313" cy="2500313"/>
            </a:xfrm>
          </p:grpSpPr>
          <p:pic>
            <p:nvPicPr>
              <p:cNvPr id="22547" name="Picture 8" descr="http://aslin2.dpc.kishou.go.jp/~msysen16/memo/sst/gsics_sample/20110301/hstg_df_20110301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23928" y="3933056"/>
                <a:ext cx="2500313" cy="250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テキスト ボックス 11"/>
              <p:cNvSpPr txBox="1"/>
              <p:nvPr/>
            </p:nvSpPr>
            <p:spPr>
              <a:xfrm>
                <a:off x="4192776" y="4168456"/>
                <a:ext cx="1377605" cy="3507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>
                <a:spAutoFit/>
              </a:bodyPr>
              <a:lstStyle/>
              <a:p>
                <a:pPr algn="ctr"/>
                <a:r>
                  <a:rPr lang="en-US" altLang="ja-JP" b="1">
                    <a:latin typeface="Calibri" pitchFamily="34" charset="0"/>
                  </a:rPr>
                  <a:t>1 March 2011</a:t>
                </a:r>
                <a:endParaRPr lang="ja-JP" altLang="en-US" b="1">
                  <a:latin typeface="Calibri" pitchFamily="34" charset="0"/>
                </a:endParaRPr>
              </a:p>
            </p:txBody>
          </p:sp>
        </p:grpSp>
      </p:grpSp>
      <p:grpSp>
        <p:nvGrpSpPr>
          <p:cNvPr id="7" name="グループ化 13"/>
          <p:cNvGrpSpPr>
            <a:grpSpLocks/>
          </p:cNvGrpSpPr>
          <p:nvPr/>
        </p:nvGrpSpPr>
        <p:grpSpPr bwMode="auto">
          <a:xfrm>
            <a:off x="4849813" y="884238"/>
            <a:ext cx="4259262" cy="1660525"/>
            <a:chOff x="4868551" y="1484784"/>
            <a:chExt cx="4224784" cy="1660752"/>
          </a:xfrm>
        </p:grpSpPr>
        <p:pic>
          <p:nvPicPr>
            <p:cNvPr id="22542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 t="10536" b="7735"/>
            <a:stretch>
              <a:fillRect/>
            </a:stretch>
          </p:blipFill>
          <p:spPr bwMode="auto">
            <a:xfrm>
              <a:off x="4868551" y="1484784"/>
              <a:ext cx="4224784" cy="166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5665324" y="2662870"/>
              <a:ext cx="3154022" cy="34929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>
              <a:spAutoFit/>
            </a:bodyPr>
            <a:lstStyle/>
            <a:p>
              <a:pPr algn="ctr"/>
              <a:r>
                <a:rPr lang="en-US" altLang="ja-JP" b="1">
                  <a:latin typeface="Calibri" pitchFamily="34" charset="0"/>
                </a:rPr>
                <a:t>MTSAT 12um – AIRS Asc.(13:30) </a:t>
              </a:r>
              <a:endParaRPr lang="ja-JP" altLang="en-US" b="1">
                <a:latin typeface="Calibri" pitchFamily="34" charset="0"/>
              </a:endParaRPr>
            </a:p>
          </p:txBody>
        </p:sp>
      </p:grpSp>
      <p:grpSp>
        <p:nvGrpSpPr>
          <p:cNvPr id="9" name="グループ化 14"/>
          <p:cNvGrpSpPr>
            <a:grpSpLocks/>
          </p:cNvGrpSpPr>
          <p:nvPr/>
        </p:nvGrpSpPr>
        <p:grpSpPr bwMode="auto">
          <a:xfrm>
            <a:off x="4868863" y="2528888"/>
            <a:ext cx="4251325" cy="1692275"/>
            <a:chOff x="4868551" y="3927956"/>
            <a:chExt cx="4251425" cy="1691532"/>
          </a:xfrm>
        </p:grpSpPr>
        <p:pic>
          <p:nvPicPr>
            <p:cNvPr id="22540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 b="6859"/>
            <a:stretch>
              <a:fillRect/>
            </a:stretch>
          </p:blipFill>
          <p:spPr bwMode="auto">
            <a:xfrm>
              <a:off x="4868551" y="3927956"/>
              <a:ext cx="4251425" cy="1691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5638506" y="5095843"/>
              <a:ext cx="3184600" cy="34909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>
              <a:spAutoFit/>
            </a:bodyPr>
            <a:lstStyle/>
            <a:p>
              <a:pPr algn="ctr"/>
              <a:r>
                <a:rPr lang="en-US" altLang="ja-JP" b="1">
                  <a:latin typeface="Calibri" pitchFamily="34" charset="0"/>
                </a:rPr>
                <a:t>MTSAT 12um – AIRS Dec.(01:30) </a:t>
              </a:r>
              <a:endParaRPr lang="ja-JP" altLang="en-US" b="1">
                <a:latin typeface="Calibri" pitchFamily="34" charset="0"/>
              </a:endParaRPr>
            </a:p>
          </p:txBody>
        </p:sp>
      </p:grpSp>
      <p:grpSp>
        <p:nvGrpSpPr>
          <p:cNvPr id="10" name="グループ化 15"/>
          <p:cNvGrpSpPr>
            <a:grpSpLocks/>
          </p:cNvGrpSpPr>
          <p:nvPr/>
        </p:nvGrpSpPr>
        <p:grpSpPr bwMode="auto">
          <a:xfrm>
            <a:off x="4848225" y="4787900"/>
            <a:ext cx="4259263" cy="1866900"/>
            <a:chOff x="446206" y="830012"/>
            <a:chExt cx="4259073" cy="1866315"/>
          </a:xfrm>
        </p:grpSpPr>
        <p:pic>
          <p:nvPicPr>
            <p:cNvPr id="22538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 b="-2051"/>
            <a:stretch>
              <a:fillRect/>
            </a:stretch>
          </p:blipFill>
          <p:spPr bwMode="auto">
            <a:xfrm>
              <a:off x="446206" y="830012"/>
              <a:ext cx="4259073" cy="1866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1251033" y="1983763"/>
              <a:ext cx="3041514" cy="35072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>
              <a:spAutoFit/>
            </a:bodyPr>
            <a:lstStyle/>
            <a:p>
              <a:pPr algn="ctr"/>
              <a:r>
                <a:rPr lang="en-US" altLang="ja-JP" b="1">
                  <a:latin typeface="Calibri" pitchFamily="34" charset="0"/>
                </a:rPr>
                <a:t>MTSAT 12um – AIRS (All orbits)</a:t>
              </a:r>
              <a:endParaRPr lang="ja-JP" altLang="en-US" b="1">
                <a:latin typeface="Calibri" pitchFamily="34" charset="0"/>
              </a:endParaRPr>
            </a:p>
          </p:txBody>
        </p:sp>
      </p:grpSp>
      <p:sp>
        <p:nvSpPr>
          <p:cNvPr id="19" name="ホームベース 18"/>
          <p:cNvSpPr/>
          <p:nvPr/>
        </p:nvSpPr>
        <p:spPr>
          <a:xfrm rot="5400000">
            <a:off x="6842265" y="3241701"/>
            <a:ext cx="552048" cy="25402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/>
              <a:t>GSICS Correction</a:t>
            </a:r>
            <a:endParaRPr lang="ja-JP" altLang="en-US" b="1" dirty="0"/>
          </a:p>
        </p:txBody>
      </p:sp>
      <p:sp>
        <p:nvSpPr>
          <p:cNvPr id="22536" name="テキスト ボックス 24"/>
          <p:cNvSpPr txBox="1">
            <a:spLocks noChangeArrowheads="1"/>
          </p:cNvSpPr>
          <p:nvPr/>
        </p:nvSpPr>
        <p:spPr bwMode="auto">
          <a:xfrm>
            <a:off x="5003800" y="6372225"/>
            <a:ext cx="954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Jul 2010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2537" name="テキスト ボックス 25"/>
          <p:cNvSpPr txBox="1">
            <a:spLocks noChangeArrowheads="1"/>
          </p:cNvSpPr>
          <p:nvPr/>
        </p:nvSpPr>
        <p:spPr bwMode="auto">
          <a:xfrm>
            <a:off x="8172450" y="6372225"/>
            <a:ext cx="1022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Jun 2011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3834F-111F-46C1-B49B-18F4633238CD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pic>
        <p:nvPicPr>
          <p:cNvPr id="1026" name="Picture 2" descr="E:\●Projects\●GSICS\○赤外較正\参考\GSICS-EP10-03-11_NOAA-GPR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35611"/>
            <a:ext cx="9192015" cy="6893611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1763688" y="6519446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b="1" i="1" dirty="0" smtClean="0">
                <a:solidFill>
                  <a:srgbClr val="FF0000"/>
                </a:solidFill>
              </a:rPr>
              <a:t>Quoted from 10</a:t>
            </a:r>
            <a:r>
              <a:rPr kumimoji="1" lang="en-US" altLang="ja-JP" sz="1600" b="1" i="1" baseline="30000" dirty="0" smtClean="0">
                <a:solidFill>
                  <a:srgbClr val="FF0000"/>
                </a:solidFill>
              </a:rPr>
              <a:t>th</a:t>
            </a:r>
            <a:r>
              <a:rPr kumimoji="1" lang="en-US" altLang="ja-JP" sz="1600" b="1" i="1" dirty="0" smtClean="0">
                <a:solidFill>
                  <a:srgbClr val="FF0000"/>
                </a:solidFill>
              </a:rPr>
              <a:t> GSICS EXP meeting presentation by NOAA </a:t>
            </a:r>
            <a:endParaRPr kumimoji="1" lang="ja-JP" altLang="en-US" sz="1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115615" y="764704"/>
          <a:ext cx="7488833" cy="5616624"/>
        </p:xfrm>
        <a:graphic>
          <a:graphicData uri="http://schemas.openxmlformats.org/presentationml/2006/ole">
            <p:oleObj spid="_x0000_s2053" name="Acrobat Document" r:id="rId4" imgW="5486400" imgH="4114800" progId="AcroExch.Document.7">
              <p:embed/>
            </p:oleObj>
          </a:graphicData>
        </a:graphic>
      </p:graphicFrame>
      <p:sp>
        <p:nvSpPr>
          <p:cNvPr id="7170" name="タイトル 6"/>
          <p:cNvSpPr>
            <a:spLocks noGrp="1"/>
          </p:cNvSpPr>
          <p:nvPr>
            <p:ph type="title"/>
          </p:nvPr>
        </p:nvSpPr>
        <p:spPr>
          <a:xfrm>
            <a:off x="0" y="-79296"/>
            <a:ext cx="9144000" cy="548680"/>
          </a:xfrm>
        </p:spPr>
        <p:txBody>
          <a:bodyPr/>
          <a:lstStyle/>
          <a:p>
            <a:pPr eaLnBrk="1" hangingPunct="1"/>
            <a:r>
              <a:rPr lang="en-US" altLang="ja-JP" sz="3200" dirty="0" smtClean="0"/>
              <a:t>MTSAT-2 Brightness temperature differences</a:t>
            </a:r>
            <a:endParaRPr lang="ja-JP" altLang="en-US" sz="32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C2963-47A0-4DFE-BC2D-4FE0311645DB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47664" y="45257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/>
              <a:t>3.8um(IR4)</a:t>
            </a:r>
            <a:endParaRPr kumimoji="1" lang="ja-JP" altLang="en-US" sz="1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47864" y="45257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/>
              <a:t>6.8um(IR3)</a:t>
            </a:r>
            <a:endParaRPr kumimoji="1" lang="ja-JP" altLang="en-US" sz="1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48064" y="45257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/>
              <a:t>10.8um(IR1)</a:t>
            </a:r>
            <a:endParaRPr kumimoji="1" lang="ja-JP" altLang="en-US" sz="1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48264" y="45257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/>
              <a:t>12.0um(IR2)</a:t>
            </a:r>
            <a:endParaRPr kumimoji="1" lang="ja-JP" alt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7544" y="434535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Sep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47971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Oct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544" y="571351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Dec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7544" y="67295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u="sng" dirty="0" smtClean="0">
                <a:solidFill>
                  <a:srgbClr val="0000FF"/>
                </a:solidFill>
              </a:rPr>
              <a:t>2011</a:t>
            </a:r>
          </a:p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Jan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7544" y="11967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Feb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7544" y="164680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Mar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7544" y="20968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Apr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7544" y="254690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May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7544" y="29969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0000FF"/>
                </a:solidFill>
              </a:rPr>
              <a:t>Jun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008" y="6285220"/>
            <a:ext cx="896448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30 </a:t>
            </a:r>
            <a:r>
              <a:rPr lang="en-US" altLang="ja-JP" sz="1100" dirty="0" smtClean="0"/>
              <a:t>minutes mean brightness temperature differences between MTSAT-2 and LEO versus UTC for each MTSAT-2 channel. Vertical lines shows standard error of the brightness temperatures in each </a:t>
            </a:r>
            <a:r>
              <a:rPr lang="en-US" altLang="ja-JP" sz="1100" dirty="0" smtClean="0"/>
              <a:t>30 </a:t>
            </a:r>
            <a:r>
              <a:rPr lang="en-US" altLang="ja-JP" sz="1100" dirty="0" err="1" smtClean="0"/>
              <a:t>mins</a:t>
            </a:r>
            <a:r>
              <a:rPr lang="en-US" altLang="ja-JP" sz="1100" dirty="0" smtClean="0"/>
              <a:t> bin. The red color indicates that differences are with respect to IASI and black color indicates that differences are with respect to AIRS. A vertical black line on 15 UTC means MTSAT-2 midnight.</a:t>
            </a:r>
            <a:endParaRPr kumimoji="1" lang="ja-JP" altLang="en-US" sz="1100" dirty="0"/>
          </a:p>
        </p:txBody>
      </p:sp>
      <p:sp>
        <p:nvSpPr>
          <p:cNvPr id="29" name="下矢印 28"/>
          <p:cNvSpPr/>
          <p:nvPr/>
        </p:nvSpPr>
        <p:spPr>
          <a:xfrm rot="2328197">
            <a:off x="8010611" y="4606680"/>
            <a:ext cx="288032" cy="27453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 rot="2328197">
            <a:off x="7974149" y="1058192"/>
            <a:ext cx="288032" cy="27453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下矢印 30"/>
          <p:cNvSpPr/>
          <p:nvPr/>
        </p:nvSpPr>
        <p:spPr>
          <a:xfrm rot="2328197">
            <a:off x="2610011" y="1984248"/>
            <a:ext cx="288032" cy="27453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7544" y="525533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Nov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7544" y="391331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0000FF"/>
                </a:solidFill>
              </a:rPr>
              <a:t>Aug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7544" y="335699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u="sng" dirty="0" smtClean="0">
                <a:solidFill>
                  <a:srgbClr val="0000FF"/>
                </a:solidFill>
              </a:rPr>
              <a:t>2010</a:t>
            </a:r>
            <a:r>
              <a:rPr kumimoji="1" lang="en-US" altLang="ja-JP" sz="1400" b="1" dirty="0" smtClean="0">
                <a:solidFill>
                  <a:srgbClr val="0000FF"/>
                </a:solidFill>
              </a:rPr>
              <a:t>Jul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03648" y="5229200"/>
            <a:ext cx="698477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MTSAT-2 had no data. MTSAT-1R was operational</a:t>
            </a:r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 rot="2328197">
            <a:off x="2573549" y="3742584"/>
            <a:ext cx="288032" cy="27453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TBB difference comparison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423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880320"/>
                <a:gridCol w="2890664"/>
              </a:tblGrid>
              <a:tr h="26046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MTSAT-2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GOES-11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03065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Peak season of the midnight effect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3.8um	: Apr. and</a:t>
                      </a:r>
                      <a:r>
                        <a:rPr kumimoji="1" lang="en-US" altLang="ja-JP" baseline="0" dirty="0" smtClean="0"/>
                        <a:t> Aug.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3.9um	: Mar. and Sep.</a:t>
                      </a:r>
                    </a:p>
                  </a:txBody>
                  <a:tcPr anchor="ctr"/>
                </a:tc>
              </a:tr>
              <a:tr h="40306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6.8um	: none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6.7um	: none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40306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10.8um	: Feb.</a:t>
                      </a:r>
                      <a:r>
                        <a:rPr kumimoji="1" lang="en-US" altLang="ja-JP" baseline="0" dirty="0" smtClean="0"/>
                        <a:t> ?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11.0um	: Apr. or May ?</a:t>
                      </a:r>
                    </a:p>
                  </a:txBody>
                  <a:tcPr anchor="ctr"/>
                </a:tc>
              </a:tr>
              <a:tr h="40306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12.0um	: Oct.</a:t>
                      </a:r>
                      <a:r>
                        <a:rPr kumimoji="1" lang="en-US" altLang="ja-JP" baseline="0" dirty="0" smtClean="0"/>
                        <a:t> and Feb.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12.0um	: Apr. or May ?</a:t>
                      </a:r>
                    </a:p>
                  </a:txBody>
                  <a:tcPr anchor="ctr"/>
                </a:tc>
              </a:tr>
              <a:tr h="403065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Amplitudes 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at peak</a:t>
                      </a:r>
                      <a:r>
                        <a:rPr kumimoji="1" lang="en-US" altLang="ja-JP" baseline="0" dirty="0" smtClean="0"/>
                        <a:t> season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3.8um	: ~ +1.5 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3.9um	: ~ +1.0 K</a:t>
                      </a:r>
                    </a:p>
                  </a:txBody>
                  <a:tcPr anchor="ctr"/>
                </a:tc>
              </a:tr>
              <a:tr h="40306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6.8um	: ~ -0.5 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6.7um	: ~ -0.5 K</a:t>
                      </a:r>
                    </a:p>
                  </a:txBody>
                  <a:tcPr anchor="ctr"/>
                </a:tc>
              </a:tr>
              <a:tr h="40306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10.8um	: 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~ +/-0.5 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11.0um	: 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~ -1.2 K</a:t>
                      </a:r>
                    </a:p>
                  </a:txBody>
                  <a:tcPr anchor="ctr"/>
                </a:tc>
              </a:tr>
              <a:tr h="40306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12.0um	: 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~ +1.3 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12.0um	: 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~ -1.2 K</a:t>
                      </a:r>
                    </a:p>
                  </a:txBody>
                  <a:tcPr anchor="ctr"/>
                </a:tc>
              </a:tr>
              <a:tr h="4030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Variation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for time</a:t>
                      </a:r>
                      <a:r>
                        <a:rPr kumimoji="1" lang="en-US" altLang="ja-JP" baseline="0" dirty="0" smtClean="0"/>
                        <a:t> of day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limited on specific times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more gradual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3834F-111F-46C1-B49B-18F4633238CD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899592" y="5589240"/>
            <a:ext cx="712879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ja-JP" sz="2000" dirty="0" smtClean="0">
                <a:latin typeface="+mn-lt"/>
                <a:ea typeface="+mn-ea"/>
              </a:rPr>
              <a:t>GOES-11 and MTSAT-2 have ITT imager.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ja-JP" sz="2800" dirty="0" smtClean="0"/>
              <a:t>GSICS Correction considering midnight effect?</a:t>
            </a:r>
            <a:endParaRPr kumimoji="1" lang="en-US" altLang="ja-JP" sz="2800" dirty="0" smtClean="0"/>
          </a:p>
          <a:p>
            <a:pPr marL="914400" lvl="1" indent="-457200">
              <a:buFont typeface="+mj-ea"/>
              <a:buAutoNum type="circleNumDbPlain"/>
            </a:pPr>
            <a:r>
              <a:rPr kumimoji="1" lang="en-US" altLang="ja-JP" sz="2400" dirty="0" smtClean="0"/>
              <a:t>One Correction per day (current style)</a:t>
            </a:r>
          </a:p>
          <a:p>
            <a:pPr lvl="2"/>
            <a:r>
              <a:rPr kumimoji="1" lang="en-US" altLang="ja-JP" sz="2000" dirty="0" smtClean="0"/>
              <a:t>Midnight effect is not distinguished.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altLang="ja-JP" sz="2400" dirty="0" smtClean="0"/>
              <a:t>One Correction per each LEO satellite, each orbit</a:t>
            </a:r>
          </a:p>
          <a:p>
            <a:pPr lvl="2"/>
            <a:r>
              <a:rPr lang="en-US" altLang="ja-JP" sz="2000" dirty="0" smtClean="0"/>
              <a:t>Day and night time data can be separated.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altLang="ja-JP" sz="2400" dirty="0" smtClean="0"/>
              <a:t>Diurnal cycle correction</a:t>
            </a:r>
            <a:endParaRPr kumimoji="1" lang="en-US" altLang="ja-JP" sz="2400" dirty="0" smtClean="0"/>
          </a:p>
          <a:p>
            <a:pPr lvl="2"/>
            <a:r>
              <a:rPr lang="en-US" altLang="ja-JP" sz="2000" dirty="0" smtClean="0"/>
              <a:t>Is it feasible ?</a:t>
            </a:r>
          </a:p>
          <a:p>
            <a:pPr lvl="2"/>
            <a:endParaRPr lang="en-US" altLang="ja-JP" sz="2000" dirty="0" smtClean="0"/>
          </a:p>
          <a:p>
            <a:r>
              <a:rPr kumimoji="1" lang="en-US" altLang="ja-JP" sz="2800" dirty="0" smtClean="0"/>
              <a:t>The midnight error should be mentioned on ATBD quality check section.</a:t>
            </a: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3834F-111F-46C1-B49B-18F4633238CD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MA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山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JMAテンプレート</Template>
  <TotalTime>3303</TotalTime>
  <Words>374</Words>
  <Application>Microsoft Office PowerPoint</Application>
  <PresentationFormat>画面に合わせる (4:3)</PresentationFormat>
  <Paragraphs>89</Paragraphs>
  <Slides>6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JMAテンプレート</vt:lpstr>
      <vt:lpstr>Adobe Acrobat Document</vt:lpstr>
      <vt:lpstr>Midnight calibration errors  on MTSAT-2</vt:lpstr>
      <vt:lpstr>Experiment on SST</vt:lpstr>
      <vt:lpstr>スライド 3</vt:lpstr>
      <vt:lpstr>MTSAT-2 Brightness temperature differences</vt:lpstr>
      <vt:lpstr>TBB difference comparison</vt:lpstr>
      <vt:lpstr>Discussion</vt:lpstr>
    </vt:vector>
  </TitlesOfParts>
  <Company>JMA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JMA</dc:creator>
  <cp:lastModifiedBy>JMA</cp:lastModifiedBy>
  <cp:revision>20</cp:revision>
  <dcterms:created xsi:type="dcterms:W3CDTF">2011-07-20T06:11:38Z</dcterms:created>
  <dcterms:modified xsi:type="dcterms:W3CDTF">2011-07-26T07:48:57Z</dcterms:modified>
</cp:coreProperties>
</file>