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0" r:id="rId1"/>
  </p:sldMasterIdLst>
  <p:notesMasterIdLst>
    <p:notesMasterId r:id="rId6"/>
  </p:notesMasterIdLst>
  <p:handoutMasterIdLst>
    <p:handoutMasterId r:id="rId7"/>
  </p:handoutMasterIdLst>
  <p:sldIdLst>
    <p:sldId id="462" r:id="rId2"/>
    <p:sldId id="465" r:id="rId3"/>
    <p:sldId id="466" r:id="rId4"/>
    <p:sldId id="467" r:id="rId5"/>
  </p:sldIdLst>
  <p:sldSz cx="9906000" cy="6858000" type="A4"/>
  <p:notesSz cx="6669088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A2DADE"/>
    <a:srgbClr val="3333FF"/>
    <a:srgbClr val="4E0B55"/>
    <a:srgbClr val="EE2D24"/>
    <a:srgbClr val="C7A775"/>
    <a:srgbClr val="00B5EF"/>
    <a:srgbClr val="CDE3A0"/>
    <a:srgbClr val="EFC8D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73" autoAdjust="0"/>
    <p:restoredTop sz="89319" autoAdjust="0"/>
  </p:normalViewPr>
  <p:slideViewPr>
    <p:cSldViewPr snapToGrid="0" snapToObjects="1">
      <p:cViewPr>
        <p:scale>
          <a:sx n="100" d="100"/>
          <a:sy n="100" d="100"/>
        </p:scale>
        <p:origin x="-882" y="-156"/>
      </p:cViewPr>
      <p:guideLst>
        <p:guide orient="horz" pos="1164"/>
        <p:guide orient="horz" pos="1410"/>
        <p:guide orient="horz" pos="2715"/>
        <p:guide orient="horz" pos="2389"/>
        <p:guide orient="horz" pos="2064"/>
        <p:guide orient="horz" pos="1735"/>
        <p:guide orient="horz" pos="3369"/>
        <p:guide orient="horz" pos="3698"/>
        <p:guide pos="4214"/>
        <p:guide pos="358"/>
        <p:guide pos="912"/>
        <p:guide pos="4879"/>
        <p:guide pos="5556"/>
        <p:guide pos="1424"/>
        <p:guide pos="402"/>
        <p:guide pos="17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 snapToObjects="1">
      <p:cViewPr varScale="1">
        <p:scale>
          <a:sx n="52" d="100"/>
          <a:sy n="52" d="100"/>
        </p:scale>
        <p:origin x="-1848" y="-78"/>
      </p:cViewPr>
      <p:guideLst>
        <p:guide orient="horz" pos="3127"/>
        <p:guide pos="210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704013" y="0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9ADB6796-CD52-4E16-870D-10ED425DCAA9}" type="datetime4">
              <a:rPr lang="en-GB"/>
              <a:pPr>
                <a:defRPr/>
              </a:pPr>
              <a:t>26 July 2011</a:t>
            </a:fld>
            <a:endParaRPr lang="de-DE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36138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515100" y="9736138"/>
            <a:ext cx="1889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014F0ECD-858D-48FD-AFB7-B699579A89C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C6FF2505-880F-409D-9553-28F05FD89B60}" type="datetime4">
              <a:rPr lang="en-GB"/>
              <a:pPr>
                <a:defRPr/>
              </a:pPr>
              <a:t>26 July 2011</a:t>
            </a:fld>
            <a:endParaRPr lang="de-DE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46113" y="742950"/>
            <a:ext cx="5376862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714875"/>
            <a:ext cx="4894262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A6ED66BB-2628-4881-8DD4-704FF7CE181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B845A8-B23A-4AF9-BBAE-B651A56D3B19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MY DOCUMENTS\GSICS\logo\GSICS50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0" y="185738"/>
            <a:ext cx="47625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693988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429125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5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45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5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9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9540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4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4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39719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4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3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4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7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8" name="TextBox 17"/>
          <p:cNvSpPr txBox="1"/>
          <p:nvPr/>
        </p:nvSpPr>
        <p:spPr>
          <a:xfrm>
            <a:off x="0" y="6488113"/>
            <a:ext cx="627221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chemeClr val="tx1"/>
                </a:solidFill>
              </a:rPr>
              <a:t>Slide: </a:t>
            </a:r>
            <a:fld id="{25D527C3-9CBB-4939-88F8-F0B310E02B26}" type="slidenum">
              <a:rPr lang="en-GB">
                <a:solidFill>
                  <a:schemeClr val="tx1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chemeClr val="tx1"/>
              </a:solidFill>
            </a:endParaRPr>
          </a:p>
          <a:p>
            <a:pPr>
              <a:defRPr/>
            </a:pPr>
            <a:fld id="{85C8A98A-0D5C-476A-ACDA-54820DD7185A}" type="datetime4">
              <a:rPr lang="en-GB">
                <a:solidFill>
                  <a:schemeClr val="tx1"/>
                </a:solidFill>
              </a:rPr>
              <a:pPr>
                <a:defRPr/>
              </a:pPr>
              <a:t>26 July 2011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9" name="Line 8"/>
          <p:cNvSpPr>
            <a:spLocks noChangeShapeType="1"/>
          </p:cNvSpPr>
          <p:nvPr/>
        </p:nvSpPr>
        <p:spPr bwMode="auto">
          <a:xfrm>
            <a:off x="571500" y="1206500"/>
            <a:ext cx="8839200" cy="0"/>
          </a:xfrm>
          <a:prstGeom prst="line">
            <a:avLst/>
          </a:prstGeom>
          <a:noFill/>
          <a:ln w="57150" cmpd="thinThick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pic>
        <p:nvPicPr>
          <p:cNvPr id="1030" name="Picture 8" descr="H:\MY DOCUMENTS\GSICS\logo\GSICS180px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191500" y="6162675"/>
            <a:ext cx="17145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66" r:id="rId1"/>
    <p:sldLayoutId id="2147484267" r:id="rId2"/>
    <p:sldLayoutId id="2147484259" r:id="rId3"/>
    <p:sldLayoutId id="2147484260" r:id="rId4"/>
    <p:sldLayoutId id="2147484261" r:id="rId5"/>
    <p:sldLayoutId id="2147484268" r:id="rId6"/>
    <p:sldLayoutId id="2147484269" r:id="rId7"/>
    <p:sldLayoutId id="2147484262" r:id="rId8"/>
    <p:sldLayoutId id="2147484263" r:id="rId9"/>
    <p:sldLayoutId id="2147484264" r:id="rId10"/>
    <p:sldLayoutId id="2147484265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Accounting for midnight calibration problem in GEO IR channels </a:t>
            </a:r>
            <a:r>
              <a:rPr lang="en-GB" dirty="0" smtClean="0"/>
              <a:t/>
            </a:r>
            <a:br>
              <a:rPr lang="en-GB" dirty="0" smtClean="0"/>
            </a:br>
            <a:endParaRPr lang="en-US" dirty="0" smtClean="0"/>
          </a:p>
        </p:txBody>
      </p:sp>
      <p:sp>
        <p:nvSpPr>
          <p:cNvPr id="6147" name="Rectangle 4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2000" dirty="0" smtClean="0">
                <a:solidFill>
                  <a:srgbClr val="002060"/>
                </a:solidFill>
              </a:rPr>
              <a:t>GSICS Web Meeting</a:t>
            </a:r>
          </a:p>
          <a:p>
            <a:pPr eaLnBrk="1" hangingPunct="1"/>
            <a:r>
              <a:rPr lang="en-US" sz="2000" dirty="0" smtClean="0">
                <a:solidFill>
                  <a:srgbClr val="002060"/>
                </a:solidFill>
              </a:rPr>
              <a:t>2011-07-276</a:t>
            </a:r>
            <a:endParaRPr lang="en-US" sz="20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endParaRPr lang="en-US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Daejeon and Web Meeting (20110427)</a:t>
            </a:r>
          </a:p>
          <a:p>
            <a:r>
              <a:rPr lang="en-US" dirty="0" smtClean="0"/>
              <a:t>Need a single reference for each GSICS Product</a:t>
            </a:r>
          </a:p>
          <a:p>
            <a:pPr lvl="1"/>
            <a:r>
              <a:rPr lang="en-US" dirty="0" smtClean="0"/>
              <a:t>For traceability and consistency</a:t>
            </a:r>
            <a:endParaRPr lang="en-US" dirty="0" smtClean="0"/>
          </a:p>
          <a:p>
            <a:r>
              <a:rPr lang="en-US" dirty="0" smtClean="0"/>
              <a:t>Agreed to define </a:t>
            </a:r>
          </a:p>
          <a:p>
            <a:pPr lvl="1"/>
            <a:r>
              <a:rPr lang="en-US" dirty="0" smtClean="0"/>
              <a:t>IASI as </a:t>
            </a:r>
            <a:r>
              <a:rPr lang="en-US" i="1" dirty="0" smtClean="0"/>
              <a:t>the reference </a:t>
            </a:r>
            <a:r>
              <a:rPr lang="en-US" dirty="0" smtClean="0"/>
              <a:t>for GSICS GEO-LEO IR products</a:t>
            </a:r>
          </a:p>
          <a:p>
            <a:pPr lvl="1"/>
            <a:r>
              <a:rPr lang="en-US" dirty="0" smtClean="0"/>
              <a:t>AIRS as a </a:t>
            </a:r>
            <a:r>
              <a:rPr lang="en-US" i="1" dirty="0" smtClean="0"/>
              <a:t>transfer standard</a:t>
            </a:r>
          </a:p>
          <a:p>
            <a:pPr lvl="1"/>
            <a:r>
              <a:rPr lang="en-US" i="1" dirty="0" smtClean="0"/>
              <a:t>Delta Corrections </a:t>
            </a:r>
            <a:r>
              <a:rPr lang="en-US" dirty="0" smtClean="0"/>
              <a:t>to convert between two references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Defining Delta Corrections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Can define Delta Corrections </a:t>
            </a:r>
          </a:p>
          <a:p>
            <a:pPr lvl="1"/>
            <a:r>
              <a:rPr lang="en-GB" dirty="0" smtClean="0"/>
              <a:t>by double-differencing </a:t>
            </a:r>
            <a:r>
              <a:rPr lang="en-GB" i="1" dirty="0" smtClean="0"/>
              <a:t>L</a:t>
            </a:r>
            <a:r>
              <a:rPr lang="en-GB" i="1" baseline="-25000" dirty="0" smtClean="0"/>
              <a:t>GEO|AIRS</a:t>
            </a:r>
            <a:r>
              <a:rPr lang="en-GB" dirty="0" smtClean="0"/>
              <a:t>-</a:t>
            </a:r>
            <a:r>
              <a:rPr lang="en-GB" i="1" dirty="0" smtClean="0"/>
              <a:t>L</a:t>
            </a:r>
            <a:r>
              <a:rPr lang="en-GB" i="1" baseline="-25000" dirty="0" smtClean="0"/>
              <a:t>GEO|IASI</a:t>
            </a:r>
          </a:p>
          <a:p>
            <a:pPr lvl="2"/>
            <a:r>
              <a:rPr lang="en-GB" dirty="0" smtClean="0"/>
              <a:t>But this assumes no AIRS and IASI sample same scenes</a:t>
            </a:r>
          </a:p>
          <a:p>
            <a:pPr lvl="2"/>
            <a:r>
              <a:rPr lang="en-GB" dirty="0" smtClean="0"/>
              <a:t>Maybe OK for spin-stabilised, but not for 3-axis stabilised </a:t>
            </a:r>
            <a:r>
              <a:rPr lang="en-GB" dirty="0" err="1" smtClean="0"/>
              <a:t>sats</a:t>
            </a:r>
            <a:endParaRPr lang="en-GB" dirty="0" smtClean="0"/>
          </a:p>
          <a:p>
            <a:pPr lvl="1"/>
            <a:r>
              <a:rPr lang="en-GB" dirty="0" smtClean="0"/>
              <a:t>Or by SNOs </a:t>
            </a:r>
          </a:p>
          <a:p>
            <a:pPr lvl="2"/>
            <a:r>
              <a:rPr lang="en-GB" dirty="0" smtClean="0"/>
              <a:t>after convolution with GEO SRFs</a:t>
            </a:r>
          </a:p>
          <a:p>
            <a:endParaRPr lang="en-GB" dirty="0" smtClean="0"/>
          </a:p>
          <a:p>
            <a:r>
              <a:rPr lang="en-GB" dirty="0" smtClean="0"/>
              <a:t>Only then can we investigate diurnal variations in GSICS Correction for GEO</a:t>
            </a:r>
          </a:p>
          <a:p>
            <a:pPr lvl="2"/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Diurnal Variations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After applying delta corrections, GEO-AIRS and GEO-IASI results should be comparable</a:t>
            </a:r>
          </a:p>
          <a:p>
            <a:r>
              <a:rPr lang="en-GB" dirty="0" smtClean="0"/>
              <a:t>Allows us to analyse diurnal variations</a:t>
            </a:r>
          </a:p>
          <a:p>
            <a:r>
              <a:rPr lang="en-GB" dirty="0" smtClean="0"/>
              <a:t>Check Midnight Calibration Correction</a:t>
            </a:r>
          </a:p>
          <a:p>
            <a:endParaRPr lang="en-GB" dirty="0" smtClean="0"/>
          </a:p>
          <a:p>
            <a:pPr>
              <a:buFont typeface="Symbol"/>
              <a:buChar char="Þ"/>
            </a:pPr>
            <a:r>
              <a:rPr lang="en-GB" smtClean="0"/>
              <a:t> Need </a:t>
            </a:r>
            <a:r>
              <a:rPr lang="en-GB" dirty="0" smtClean="0"/>
              <a:t>to provide clear, consistent advice </a:t>
            </a:r>
            <a:r>
              <a:rPr lang="en-GB" smtClean="0"/>
              <a:t>to users on </a:t>
            </a:r>
            <a:r>
              <a:rPr lang="en-GB" dirty="0" smtClean="0"/>
              <a:t>how to apply GSICS Corrections 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SICS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GSICS_Template</Template>
  <TotalTime>938</TotalTime>
  <Words>150</Words>
  <Application>Microsoft Office PowerPoint</Application>
  <PresentationFormat>A4 Paper (210x297 mm)</PresentationFormat>
  <Paragraphs>27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Tahoma</vt:lpstr>
      <vt:lpstr>Arial</vt:lpstr>
      <vt:lpstr>Calibri</vt:lpstr>
      <vt:lpstr>Times New Roman</vt:lpstr>
      <vt:lpstr>Helvetica</vt:lpstr>
      <vt:lpstr>GSICS_Template</vt:lpstr>
      <vt:lpstr>Accounting for midnight calibration problem in GEO IR channels  </vt:lpstr>
      <vt:lpstr>Background</vt:lpstr>
      <vt:lpstr>Defining Delta Corrections</vt:lpstr>
      <vt:lpstr>Diurnal Variations</vt:lpstr>
    </vt:vector>
  </TitlesOfParts>
  <Company>EUMETSAT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Strategy for the Inter-Calibration of Solar Channels within GSICS</dc:title>
  <dc:creator>Tim Hewison</dc:creator>
  <cp:lastModifiedBy>Tim Hewison</cp:lastModifiedBy>
  <cp:revision>78</cp:revision>
  <cp:lastPrinted>2006-03-06T14:11:17Z</cp:lastPrinted>
  <dcterms:created xsi:type="dcterms:W3CDTF">2010-09-08T08:08:43Z</dcterms:created>
  <dcterms:modified xsi:type="dcterms:W3CDTF">2011-07-26T07:06:21Z</dcterms:modified>
</cp:coreProperties>
</file>