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89" r:id="rId2"/>
    <p:sldId id="280" r:id="rId3"/>
    <p:sldId id="281" r:id="rId4"/>
    <p:sldId id="287" r:id="rId5"/>
    <p:sldId id="282" r:id="rId6"/>
    <p:sldId id="288" r:id="rId7"/>
    <p:sldId id="283" r:id="rId8"/>
    <p:sldId id="285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67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fyu\meetings\SPIE09\calibration%20evaluation\goes.diurnal.vari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ome\fyu\meetings\SPIE09\calibration%20evaluation\goes.diurnal.vari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400"/>
              <a:t>GOES-11</a:t>
            </a:r>
            <a:r>
              <a:rPr lang="en-US" sz="1400" baseline="0"/>
              <a:t> Imager Ch3/4/5 Dirunal Cal. Variation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Sheet1!$B$2</c:f>
              <c:strCache>
                <c:ptCount val="1"/>
                <c:pt idx="0">
                  <c:v>winter (K)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Ch5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0.1800000000000001</c:v>
                </c:pt>
                <c:pt idx="1">
                  <c:v>0.79</c:v>
                </c:pt>
                <c:pt idx="2">
                  <c:v>0.71000000000000041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Summer (K)</c:v>
                </c:pt>
              </c:strCache>
            </c:strRef>
          </c:tx>
          <c:cat>
            <c:strRef>
              <c:f>Sheet1!$A$3:$A$5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Ch5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0.19</c:v>
                </c:pt>
                <c:pt idx="1">
                  <c:v>0.61000000000000043</c:v>
                </c:pt>
                <c:pt idx="2">
                  <c:v>0.5</c:v>
                </c:pt>
              </c:numCache>
            </c:numRef>
          </c:val>
        </c:ser>
        <c:axId val="109287680"/>
        <c:axId val="127337600"/>
      </c:barChart>
      <c:catAx>
        <c:axId val="109287680"/>
        <c:scaling>
          <c:orientation val="minMax"/>
        </c:scaling>
        <c:axPos val="b"/>
        <c:majorTickMark val="none"/>
        <c:tickLblPos val="nextTo"/>
        <c:crossAx val="127337600"/>
        <c:crosses val="autoZero"/>
        <c:auto val="1"/>
        <c:lblAlgn val="ctr"/>
        <c:lblOffset val="100"/>
      </c:catAx>
      <c:valAx>
        <c:axId val="127337600"/>
        <c:scaling>
          <c:orientation val="minMax"/>
          <c:max val="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Diurnal</a:t>
                </a:r>
                <a:r>
                  <a:rPr lang="en-US" baseline="0"/>
                  <a:t> Cal. Variation (K)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7.7777777777777779E-2"/>
              <c:y val="0.25538203557888628"/>
            </c:manualLayout>
          </c:layout>
        </c:title>
        <c:numFmt formatCode="#,##0.00" sourceLinked="0"/>
        <c:majorTickMark val="none"/>
        <c:tickLblPos val="nextTo"/>
        <c:crossAx val="10928768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GOES-12 Imager Ch2/3/6</a:t>
            </a:r>
            <a:r>
              <a:rPr lang="en-US" sz="1400" baseline="0"/>
              <a:t> Dirunal Cal. Variation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  <c:pt idx="0">
                  <c:v>winter (K)</c:v>
                </c:pt>
              </c:strCache>
            </c:strRef>
          </c:tx>
          <c:cat>
            <c:strRef>
              <c:f>Sheet1!$D$3:$D$5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Ch6</c:v>
                </c:pt>
              </c:strCache>
            </c:strRef>
          </c:cat>
          <c:val>
            <c:numRef>
              <c:f>Sheet1!$E$3:$E$5</c:f>
              <c:numCache>
                <c:formatCode>General</c:formatCode>
                <c:ptCount val="3"/>
                <c:pt idx="0">
                  <c:v>0.54</c:v>
                </c:pt>
                <c:pt idx="1">
                  <c:v>0.66000000000000059</c:v>
                </c:pt>
                <c:pt idx="2">
                  <c:v>0.73000000000000043</c:v>
                </c:pt>
              </c:numCache>
            </c:numRef>
          </c:val>
        </c:ser>
        <c:ser>
          <c:idx val="1"/>
          <c:order val="1"/>
          <c:tx>
            <c:strRef>
              <c:f>Sheet1!$F$2</c:f>
              <c:strCache>
                <c:ptCount val="1"/>
                <c:pt idx="0">
                  <c:v>Summer (K)</c:v>
                </c:pt>
              </c:strCache>
            </c:strRef>
          </c:tx>
          <c:cat>
            <c:strRef>
              <c:f>Sheet1!$D$3:$D$5</c:f>
              <c:strCache>
                <c:ptCount val="3"/>
                <c:pt idx="0">
                  <c:v>Ch3</c:v>
                </c:pt>
                <c:pt idx="1">
                  <c:v>Ch4</c:v>
                </c:pt>
                <c:pt idx="2">
                  <c:v>Ch6</c:v>
                </c:pt>
              </c:strCache>
            </c:strRef>
          </c:cat>
          <c:val>
            <c:numRef>
              <c:f>Sheet1!$F$3:$F$5</c:f>
              <c:numCache>
                <c:formatCode>General</c:formatCode>
                <c:ptCount val="3"/>
                <c:pt idx="0">
                  <c:v>0.61000000000000043</c:v>
                </c:pt>
                <c:pt idx="1">
                  <c:v>0.64000000000000046</c:v>
                </c:pt>
                <c:pt idx="2">
                  <c:v>0.60000000000000042</c:v>
                </c:pt>
              </c:numCache>
            </c:numRef>
          </c:val>
        </c:ser>
        <c:axId val="136907392"/>
        <c:axId val="134496640"/>
      </c:barChart>
      <c:catAx>
        <c:axId val="136907392"/>
        <c:scaling>
          <c:orientation val="minMax"/>
        </c:scaling>
        <c:axPos val="b"/>
        <c:majorTickMark val="none"/>
        <c:tickLblPos val="nextTo"/>
        <c:crossAx val="134496640"/>
        <c:crosses val="autoZero"/>
        <c:auto val="1"/>
        <c:lblAlgn val="ctr"/>
        <c:lblOffset val="100"/>
      </c:catAx>
      <c:valAx>
        <c:axId val="134496640"/>
        <c:scaling>
          <c:orientation val="minMax"/>
          <c:max val="1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Diurnal Cal. Variation (K)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136907392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BA726-9421-4A61-AA15-C697B5617CEB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23998-33AA-48C1-804B-CD4EA5977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oaa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75008" y="1"/>
            <a:ext cx="768991" cy="762000"/>
          </a:xfrm>
          <a:prstGeom prst="rect">
            <a:avLst/>
          </a:prstGeom>
        </p:spPr>
      </p:pic>
      <p:pic>
        <p:nvPicPr>
          <p:cNvPr id="10" name="Picture 9" descr="GSICS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99016" cy="6096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14478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1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oaa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24850" y="0"/>
            <a:ext cx="737235" cy="730533"/>
          </a:xfrm>
          <a:prstGeom prst="rect">
            <a:avLst/>
          </a:prstGeom>
        </p:spPr>
      </p:pic>
      <p:pic>
        <p:nvPicPr>
          <p:cNvPr id="8" name="Picture 7" descr="GSICS_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"/>
            <a:ext cx="1686393" cy="6858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42DD-81CC-400F-90EE-71A26ED03A0A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8850-2943-4845-8711-A1072FC6D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GOES Imager IR Midnight Calibration Anomaly and Correction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696200" cy="17526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Fangfang Yu,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Xiangqian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Wu, M. K. Rama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Varma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Raja and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Haifeng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Qian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00400"/>
            <a:ext cx="47339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Midnight calibration anomaly and correction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Causes of Midnight calibration anomaly (Johnson et al. 1996)</a:t>
            </a:r>
          </a:p>
          <a:p>
            <a:pPr lvl="1"/>
            <a:r>
              <a:rPr lang="en-US" dirty="0" smtClean="0"/>
              <a:t>Extra radiation reflected by the non-unity emissivity of BB to the detectors, when the instrument is viewing the BB.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Scattered solar radiation contamination at space view</a:t>
            </a:r>
          </a:p>
          <a:p>
            <a:pPr lvl="2"/>
            <a:r>
              <a:rPr lang="en-US" dirty="0" smtClean="0"/>
              <a:t>Most pronounced at pre-eclipse and post-eclipse around the equinox.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Current operational remedy: midnight blackbody calibration correction (MBCC) (Johnson et al. 1996, </a:t>
            </a:r>
            <a:r>
              <a:rPr lang="en-US" dirty="0" err="1" smtClean="0"/>
              <a:t>Weinreb</a:t>
            </a:r>
            <a:r>
              <a:rPr lang="en-US" dirty="0" smtClean="0"/>
              <a:t> and Han 2003)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1722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Figure. Original calibration slopes of GOES-8 Imager Ch2 (from Johnson et al. 1996)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4800600" y="41148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3962400"/>
            <a:ext cx="1738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non-perfect BB effect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257800" y="4953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4724400"/>
            <a:ext cx="2060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Contaminated SPLK effect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65532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Diurnal Cal. Variation and MBCC Calibration Evaluation</a:t>
            </a:r>
            <a:endParaRPr lang="en-US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Description: g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67150"/>
            <a:ext cx="3657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391400" y="6324600"/>
            <a:ext cx="1588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(Yu et al. 2011)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8160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dependent Tb bias and the standard deviation (at 30 minute time bin), as well the onset frequency of MBCC application for the winter of 2008.</a:t>
            </a:r>
            <a:endParaRPr lang="en-US" sz="1400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152400" y="1066800"/>
          <a:ext cx="4114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800600" y="1066800"/>
          <a:ext cx="4114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MBCC correction residual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057400"/>
          <a:ext cx="6096000" cy="1594138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9542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SimSun"/>
                          <a:cs typeface="Times New Roman"/>
                        </a:rPr>
                        <a:t>Channel name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GOES11 - AIRS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GOES12 -AIRS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4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Winter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Summer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Winter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Summer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Ch3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0.12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0.13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Ch4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0.49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0.48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Ch5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0.13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SimSun"/>
                          <a:cs typeface="Times New Roman"/>
                        </a:rPr>
                        <a:t>Ch6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>
                          <a:latin typeface="Times New Roman"/>
                          <a:ea typeface="SimSun"/>
                          <a:cs typeface="Times New Roman"/>
                        </a:rPr>
                        <a:t>0.04</a:t>
                      </a:r>
                      <a:endParaRPr lang="en-US" sz="11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i="1" dirty="0">
                          <a:latin typeface="Times New Roman"/>
                          <a:ea typeface="SimSun"/>
                          <a:cs typeface="Times New Roman"/>
                        </a:rPr>
                        <a:t>-0.11</a:t>
                      </a:r>
                      <a:endParaRPr lang="en-US" sz="11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90600" y="1447800"/>
            <a:ext cx="6858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Impact of one of MBCC slopes on the diurnal calibration variations, calculated using Equation 9. (mean Tb 1:30pm – Tb 1:30am).  The results with high frequency of MBCC onset (&gt;80%) are in bold-italic font.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2672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Efficiently and sufficiently applied at Ch2</a:t>
            </a:r>
          </a:p>
          <a:p>
            <a:pPr marL="342900" indent="-342900">
              <a:buAutoNum type="arabicPeriod"/>
            </a:pPr>
            <a:r>
              <a:rPr lang="en-US" dirty="0" smtClean="0"/>
              <a:t>When sufficiently applied, it can work efficiently at Ch3, Ch5 and Ch6 to reduce the Tb bias to less than 0.15K</a:t>
            </a:r>
          </a:p>
          <a:p>
            <a:pPr marL="342900" indent="-342900">
              <a:buAutoNum type="arabicPeriod"/>
            </a:pPr>
            <a:r>
              <a:rPr lang="en-US" dirty="0" smtClean="0"/>
              <a:t>Even sufficiently applied, it works less efficiently at Ch4 with residual (mean Tb difference to the day-time data) of 0.5K bias.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6324600"/>
            <a:ext cx="1588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(Yu et al. 2011)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61722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Time-dependent correction </a:t>
            </a:r>
            <a:r>
              <a:rPr lang="en-US" dirty="0" smtClean="0"/>
              <a:t>during the m</a:t>
            </a:r>
            <a:r>
              <a:rPr lang="en-US" sz="2800" b="1" dirty="0" smtClean="0"/>
              <a:t>idnight </a:t>
            </a:r>
            <a:r>
              <a:rPr lang="en-US" dirty="0" smtClean="0"/>
              <a:t>e</a:t>
            </a:r>
            <a:r>
              <a:rPr lang="en-US" sz="2800" b="1" dirty="0" smtClean="0"/>
              <a:t>ffect time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162800" cy="320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Calibration uncertainty </a:t>
            </a:r>
          </a:p>
          <a:p>
            <a:pPr lvl="1"/>
            <a:r>
              <a:rPr lang="en-US" sz="1800" dirty="0" smtClean="0"/>
              <a:t>Duration and amplitude vary at different IR channel</a:t>
            </a:r>
          </a:p>
          <a:p>
            <a:pPr lvl="1"/>
            <a:r>
              <a:rPr lang="en-US" sz="1800" dirty="0" smtClean="0"/>
              <a:t>Depends on the frequency of MBCC application</a:t>
            </a:r>
          </a:p>
          <a:p>
            <a:pPr lvl="1"/>
            <a:r>
              <a:rPr lang="en-US" sz="1800" dirty="0" smtClean="0"/>
              <a:t>Change with seasons</a:t>
            </a:r>
          </a:p>
          <a:p>
            <a:pPr lvl="1"/>
            <a:r>
              <a:rPr lang="en-US" sz="1800" dirty="0" smtClean="0"/>
              <a:t>Has seasonal long-term trending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650" y="3276600"/>
            <a:ext cx="3619500" cy="206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02858"/>
            <a:ext cx="4694464" cy="29718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4800" y="6228546"/>
            <a:ext cx="449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Evaluation of MBCC performance for each channel and in each month for GOES-11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0" y="52578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Arial" pitchFamily="34" charset="0"/>
              </a:rPr>
              <a:t>Time-series of Tb bias to AIRS at midnight time for GOES-11 Ch4</a:t>
            </a:r>
            <a:endParaRPr kumimoji="0" 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65532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Time-dependent correction during the midnight effect time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239000" cy="33528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sz="2400" dirty="0" smtClean="0"/>
              <a:t>Look up table for each month</a:t>
            </a:r>
          </a:p>
          <a:p>
            <a:pPr lvl="1"/>
            <a:r>
              <a:rPr lang="en-US" sz="1900" dirty="0" smtClean="0"/>
              <a:t>Binned at 30-minute interval: BB calibration interval</a:t>
            </a:r>
          </a:p>
          <a:p>
            <a:pPr lvl="1"/>
            <a:r>
              <a:rPr lang="en-US" sz="1900" dirty="0" smtClean="0"/>
              <a:t>Mean and standard deviation of the mean monthly Tb bias to AIRS/IASI at each half-hour bin.</a:t>
            </a:r>
          </a:p>
          <a:p>
            <a:pPr lvl="1"/>
            <a:r>
              <a:rPr lang="en-US" sz="1900" dirty="0" smtClean="0"/>
              <a:t>Linear calibration coefficients (a and b) at each half-hour bin</a:t>
            </a:r>
          </a:p>
          <a:p>
            <a:pPr lvl="1"/>
            <a:r>
              <a:rPr lang="en-US" sz="1900" dirty="0" smtClean="0"/>
              <a:t>Statistically at least 150 collocation pairs is needed to get reliable coefficients.</a:t>
            </a:r>
            <a:endParaRPr lang="en-US" sz="1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S11_AIRS+IASI_bin_hour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84582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OS11_AIRS+IASI_bin_scatter_Rad_ch4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8686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2400" y="5410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GOES-11 Ch4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18:00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18:30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19:00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19:30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20:00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1143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20:30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21:00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21:30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22:00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22:30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23:00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27402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23:30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00:00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00:30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01:00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01:30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056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02:00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01000" y="4340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02:30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03:00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146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03:30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04:00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578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04:30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629400" y="59436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05:00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MBCC works sufficiently at most IR channels except Ch4 when sufficiently applied, However,</a:t>
            </a:r>
          </a:p>
          <a:p>
            <a:pPr lvl="1"/>
            <a:r>
              <a:rPr lang="en-US" dirty="0" smtClean="0"/>
              <a:t>Only Ch2 is always sufficiently applied</a:t>
            </a:r>
          </a:p>
          <a:p>
            <a:pPr lvl="1"/>
            <a:r>
              <a:rPr lang="en-US" dirty="0" smtClean="0"/>
              <a:t>Large residual still remains at Ch4, even sufficiently applied</a:t>
            </a:r>
          </a:p>
          <a:p>
            <a:endParaRPr lang="en-US" dirty="0" smtClean="0"/>
          </a:p>
          <a:p>
            <a:r>
              <a:rPr lang="en-US" dirty="0" smtClean="0"/>
              <a:t>The duration and amplitude of midnight calibration anomaly vary at different seasons at different IR channels</a:t>
            </a:r>
          </a:p>
          <a:p>
            <a:pPr lvl="1"/>
            <a:r>
              <a:rPr lang="en-US" dirty="0" smtClean="0"/>
              <a:t>Seasonal long-term trending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the time-dependent  correction (e.g. LUT table) derived from one month night-time collocation data</a:t>
            </a:r>
          </a:p>
          <a:p>
            <a:pPr lvl="1"/>
            <a:r>
              <a:rPr lang="en-US" dirty="0" smtClean="0"/>
              <a:t>binned at half-hour time interval: coincidently with BB calibration and MBCC application intervals</a:t>
            </a:r>
          </a:p>
          <a:p>
            <a:pPr lvl="1"/>
            <a:r>
              <a:rPr lang="en-US" dirty="0" smtClean="0"/>
              <a:t>Duration: ~10pm – ~04am</a:t>
            </a:r>
          </a:p>
          <a:p>
            <a:pPr lvl="1"/>
            <a:r>
              <a:rPr lang="en-US" dirty="0" smtClean="0"/>
              <a:t>Mean Tb bias/standard deviation and linear regression coefficients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573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GOES Imager IR Midnight Calibration Anomaly and Correction</vt:lpstr>
      <vt:lpstr>Midnight calibration anomaly and correction</vt:lpstr>
      <vt:lpstr>Diurnal Cal. Variation and MBCC Calibration Evaluation</vt:lpstr>
      <vt:lpstr>MBCC correction residual</vt:lpstr>
      <vt:lpstr>Time-dependent correction during the midnight effect time</vt:lpstr>
      <vt:lpstr>Time-dependent correction during the midnight effect time</vt:lpstr>
      <vt:lpstr>Slide 7</vt:lpstr>
      <vt:lpstr>Slide 8</vt:lpstr>
      <vt:lpstr>Summary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269</cp:revision>
  <dcterms:created xsi:type="dcterms:W3CDTF">2011-07-14T14:31:52Z</dcterms:created>
  <dcterms:modified xsi:type="dcterms:W3CDTF">2011-07-25T14:44:08Z</dcterms:modified>
</cp:coreProperties>
</file>