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25"/>
  </p:notesMasterIdLst>
  <p:sldIdLst>
    <p:sldId id="306" r:id="rId2"/>
    <p:sldId id="308" r:id="rId3"/>
    <p:sldId id="309" r:id="rId4"/>
    <p:sldId id="310" r:id="rId5"/>
    <p:sldId id="311" r:id="rId6"/>
    <p:sldId id="312" r:id="rId7"/>
    <p:sldId id="307" r:id="rId8"/>
    <p:sldId id="325" r:id="rId9"/>
    <p:sldId id="326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324" r:id="rId21"/>
    <p:sldId id="327" r:id="rId22"/>
    <p:sldId id="330" r:id="rId23"/>
    <p:sldId id="328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7C8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088" autoAdjust="0"/>
  </p:normalViewPr>
  <p:slideViewPr>
    <p:cSldViewPr>
      <p:cViewPr varScale="1">
        <p:scale>
          <a:sx n="92" d="100"/>
          <a:sy n="92" d="100"/>
        </p:scale>
        <p:origin x="-45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Home\fyu\meetings\SPIE09\calibration%20evaluation\goes.diurnal.variatio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Home\fyu\meetings\SPIE09\calibration%20evaluation\goes.diurnal.variat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600"/>
            </a:pPr>
            <a:r>
              <a:rPr lang="en-US" sz="1400"/>
              <a:t>GOES-11</a:t>
            </a:r>
            <a:r>
              <a:rPr lang="en-US" sz="1400" baseline="0"/>
              <a:t> Imager Ch3/4/5 Dirunal Cal. Variation</a:t>
            </a:r>
            <a:endParaRPr lang="en-US" sz="140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Sheet1!$B$2</c:f>
              <c:strCache>
                <c:ptCount val="1"/>
                <c:pt idx="0">
                  <c:v>winter (K)</c:v>
                </c:pt>
              </c:strCache>
            </c:strRef>
          </c:tx>
          <c:cat>
            <c:strRef>
              <c:f>Sheet1!$A$3:$A$5</c:f>
              <c:strCache>
                <c:ptCount val="3"/>
                <c:pt idx="0">
                  <c:v>Ch3</c:v>
                </c:pt>
                <c:pt idx="1">
                  <c:v>Ch4</c:v>
                </c:pt>
                <c:pt idx="2">
                  <c:v>Ch5</c:v>
                </c:pt>
              </c:strCache>
            </c:strRef>
          </c:cat>
          <c:val>
            <c:numRef>
              <c:f>Sheet1!$B$3:$B$5</c:f>
              <c:numCache>
                <c:formatCode>General</c:formatCode>
                <c:ptCount val="3"/>
                <c:pt idx="0">
                  <c:v>0.18000000000000022</c:v>
                </c:pt>
                <c:pt idx="1">
                  <c:v>0.79</c:v>
                </c:pt>
                <c:pt idx="2">
                  <c:v>0.71000000000000063</c:v>
                </c:pt>
              </c:numCache>
            </c:numRef>
          </c:val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Summer (K)</c:v>
                </c:pt>
              </c:strCache>
            </c:strRef>
          </c:tx>
          <c:cat>
            <c:strRef>
              <c:f>Sheet1!$A$3:$A$5</c:f>
              <c:strCache>
                <c:ptCount val="3"/>
                <c:pt idx="0">
                  <c:v>Ch3</c:v>
                </c:pt>
                <c:pt idx="1">
                  <c:v>Ch4</c:v>
                </c:pt>
                <c:pt idx="2">
                  <c:v>Ch5</c:v>
                </c:pt>
              </c:strCache>
            </c:strRef>
          </c:cat>
          <c:val>
            <c:numRef>
              <c:f>Sheet1!$C$3:$C$5</c:f>
              <c:numCache>
                <c:formatCode>General</c:formatCode>
                <c:ptCount val="3"/>
                <c:pt idx="0">
                  <c:v>0.19</c:v>
                </c:pt>
                <c:pt idx="1">
                  <c:v>0.61000000000000065</c:v>
                </c:pt>
                <c:pt idx="2">
                  <c:v>0.5</c:v>
                </c:pt>
              </c:numCache>
            </c:numRef>
          </c:val>
        </c:ser>
        <c:axId val="94087424"/>
        <c:axId val="93885184"/>
      </c:barChart>
      <c:catAx>
        <c:axId val="94087424"/>
        <c:scaling>
          <c:orientation val="minMax"/>
        </c:scaling>
        <c:axPos val="b"/>
        <c:majorTickMark val="none"/>
        <c:tickLblPos val="nextTo"/>
        <c:crossAx val="93885184"/>
        <c:crosses val="autoZero"/>
        <c:auto val="1"/>
        <c:lblAlgn val="ctr"/>
        <c:lblOffset val="100"/>
      </c:catAx>
      <c:valAx>
        <c:axId val="93885184"/>
        <c:scaling>
          <c:orientation val="minMax"/>
          <c:max val="1"/>
          <c:min val="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Diurnal</a:t>
                </a:r>
                <a:r>
                  <a:rPr lang="en-US" baseline="0"/>
                  <a:t> Cal. Variation (K)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7.7777777777777779E-2"/>
              <c:y val="0.2553820355788865"/>
            </c:manualLayout>
          </c:layout>
        </c:title>
        <c:numFmt formatCode="#,##0.00" sourceLinked="0"/>
        <c:majorTickMark val="none"/>
        <c:tickLblPos val="nextTo"/>
        <c:crossAx val="94087424"/>
        <c:crosses val="autoZero"/>
        <c:crossBetween val="between"/>
        <c:majorUnit val="0.2"/>
      </c:valAx>
      <c:dTable>
        <c:showHorzBorder val="1"/>
        <c:showVertBorder val="1"/>
        <c:showOutline val="1"/>
        <c:showKeys val="1"/>
      </c:dTable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sz="1400"/>
              <a:t>GOES-12 Imager Ch2/3/6</a:t>
            </a:r>
            <a:r>
              <a:rPr lang="en-US" sz="1400" baseline="0"/>
              <a:t> Dirunal Cal. Variation</a:t>
            </a:r>
            <a:endParaRPr lang="en-US" sz="140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Sheet1!$E$2</c:f>
              <c:strCache>
                <c:ptCount val="1"/>
                <c:pt idx="0">
                  <c:v>winter (K)</c:v>
                </c:pt>
              </c:strCache>
            </c:strRef>
          </c:tx>
          <c:cat>
            <c:strRef>
              <c:f>Sheet1!$D$3:$D$5</c:f>
              <c:strCache>
                <c:ptCount val="3"/>
                <c:pt idx="0">
                  <c:v>Ch3</c:v>
                </c:pt>
                <c:pt idx="1">
                  <c:v>Ch4</c:v>
                </c:pt>
                <c:pt idx="2">
                  <c:v>Ch6</c:v>
                </c:pt>
              </c:strCache>
            </c:strRef>
          </c:cat>
          <c:val>
            <c:numRef>
              <c:f>Sheet1!$E$3:$E$5</c:f>
              <c:numCache>
                <c:formatCode>General</c:formatCode>
                <c:ptCount val="3"/>
                <c:pt idx="0">
                  <c:v>0.54</c:v>
                </c:pt>
                <c:pt idx="1">
                  <c:v>0.66000000000000114</c:v>
                </c:pt>
                <c:pt idx="2">
                  <c:v>0.73000000000000065</c:v>
                </c:pt>
              </c:numCache>
            </c:numRef>
          </c:val>
        </c:ser>
        <c:ser>
          <c:idx val="1"/>
          <c:order val="1"/>
          <c:tx>
            <c:strRef>
              <c:f>Sheet1!$F$2</c:f>
              <c:strCache>
                <c:ptCount val="1"/>
                <c:pt idx="0">
                  <c:v>Summer (K)</c:v>
                </c:pt>
              </c:strCache>
            </c:strRef>
          </c:tx>
          <c:cat>
            <c:strRef>
              <c:f>Sheet1!$D$3:$D$5</c:f>
              <c:strCache>
                <c:ptCount val="3"/>
                <c:pt idx="0">
                  <c:v>Ch3</c:v>
                </c:pt>
                <c:pt idx="1">
                  <c:v>Ch4</c:v>
                </c:pt>
                <c:pt idx="2">
                  <c:v>Ch6</c:v>
                </c:pt>
              </c:strCache>
            </c:strRef>
          </c:cat>
          <c:val>
            <c:numRef>
              <c:f>Sheet1!$F$3:$F$5</c:f>
              <c:numCache>
                <c:formatCode>General</c:formatCode>
                <c:ptCount val="3"/>
                <c:pt idx="0">
                  <c:v>0.61000000000000065</c:v>
                </c:pt>
                <c:pt idx="1">
                  <c:v>0.64000000000000101</c:v>
                </c:pt>
                <c:pt idx="2">
                  <c:v>0.60000000000000064</c:v>
                </c:pt>
              </c:numCache>
            </c:numRef>
          </c:val>
        </c:ser>
        <c:axId val="93923968"/>
        <c:axId val="93938048"/>
      </c:barChart>
      <c:catAx>
        <c:axId val="93923968"/>
        <c:scaling>
          <c:orientation val="minMax"/>
        </c:scaling>
        <c:axPos val="b"/>
        <c:majorTickMark val="none"/>
        <c:tickLblPos val="nextTo"/>
        <c:crossAx val="93938048"/>
        <c:crosses val="autoZero"/>
        <c:auto val="1"/>
        <c:lblAlgn val="ctr"/>
        <c:lblOffset val="100"/>
      </c:catAx>
      <c:valAx>
        <c:axId val="93938048"/>
        <c:scaling>
          <c:orientation val="minMax"/>
          <c:max val="1"/>
          <c:min val="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Diurnal Cal. Variation (K)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93923968"/>
        <c:crosses val="autoZero"/>
        <c:crossBetween val="between"/>
        <c:majorUnit val="0.2"/>
      </c:valAx>
      <c:dTable>
        <c:showHorzBorder val="1"/>
        <c:showVertBorder val="1"/>
        <c:showOutline val="1"/>
        <c:showKeys val="1"/>
      </c:dTable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D5575B2-870D-4974-AC26-B27F48E8BD0D}" type="datetimeFigureOut">
              <a:rPr lang="en-US"/>
              <a:pPr/>
              <a:t>8/8/2011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68DE81C-AD3D-4BE8-BAA2-FAA26C86DE1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DE81C-AD3D-4BE8-BAA2-FAA26C86DE1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DE81C-AD3D-4BE8-BAA2-FAA26C86DE1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4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 userDrawn="1"/>
        </p:nvSpPr>
        <p:spPr bwMode="auto">
          <a:xfrm>
            <a:off x="152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b="1" smtClean="0">
                <a:solidFill>
                  <a:srgbClr val="C00000"/>
                </a:solidFill>
                <a:latin typeface="Times New Roman" pitchFamily="18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6324600" cy="6096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43400"/>
          </a:xfrm>
        </p:spPr>
        <p:txBody>
          <a:bodyPr/>
          <a:lstStyle>
            <a:lvl1pPr>
              <a:buClr>
                <a:srgbClr val="FF0000"/>
              </a:buClr>
              <a:buFont typeface="Wingdings" pitchFamily="2" charset="2"/>
              <a:buChar char="v"/>
              <a:defRPr sz="2400">
                <a:solidFill>
                  <a:srgbClr val="002060"/>
                </a:solidFill>
              </a:defRPr>
            </a:lvl1pPr>
            <a:lvl2pPr>
              <a:buClr>
                <a:schemeClr val="tx2">
                  <a:lumMod val="75000"/>
                  <a:lumOff val="25000"/>
                </a:schemeClr>
              </a:buClr>
              <a:defRPr sz="2000">
                <a:solidFill>
                  <a:srgbClr val="002060"/>
                </a:solidFill>
              </a:defRPr>
            </a:lvl2pPr>
            <a:lvl3pPr>
              <a:buClr>
                <a:schemeClr val="tx2">
                  <a:lumMod val="75000"/>
                  <a:lumOff val="25000"/>
                </a:schemeClr>
              </a:buClr>
              <a:defRPr sz="1600">
                <a:solidFill>
                  <a:srgbClr val="002060"/>
                </a:solidFill>
              </a:defRPr>
            </a:lvl3pPr>
            <a:lvl4pPr>
              <a:buClr>
                <a:schemeClr val="tx2">
                  <a:lumMod val="75000"/>
                  <a:lumOff val="25000"/>
                </a:schemeClr>
              </a:buClr>
              <a:defRPr sz="1200">
                <a:solidFill>
                  <a:srgbClr val="002060"/>
                </a:solidFill>
              </a:defRPr>
            </a:lvl4pPr>
            <a:lvl5pPr>
              <a:defRPr sz="1000" b="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866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280F082F-4A35-4E7E-AD6D-89617C148F3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2060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b="1" smtClean="0">
                <a:solidFill>
                  <a:srgbClr val="C00000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17C727F8-C4A7-45C7-8322-4E44F80870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09800"/>
            <a:ext cx="3848100" cy="4114800"/>
          </a:xfrm>
        </p:spPr>
        <p:txBody>
          <a:bodyPr/>
          <a:lstStyle>
            <a:lvl1pPr>
              <a:buClr>
                <a:srgbClr val="7EC234"/>
              </a:buClr>
              <a:defRPr sz="2800">
                <a:solidFill>
                  <a:srgbClr val="002060"/>
                </a:solidFill>
              </a:defRPr>
            </a:lvl1pPr>
            <a:lvl2pPr>
              <a:buClr>
                <a:schemeClr val="tx2">
                  <a:lumMod val="85000"/>
                  <a:lumOff val="15000"/>
                </a:schemeClr>
              </a:buClr>
              <a:defRPr sz="2400">
                <a:solidFill>
                  <a:srgbClr val="002060"/>
                </a:solidFill>
              </a:defRPr>
            </a:lvl2pPr>
            <a:lvl3pPr>
              <a:buClr>
                <a:schemeClr val="accent1">
                  <a:lumMod val="75000"/>
                </a:schemeClr>
              </a:buClr>
              <a:defRPr sz="2000">
                <a:solidFill>
                  <a:srgbClr val="002060"/>
                </a:solidFill>
              </a:defRPr>
            </a:lvl3pPr>
            <a:lvl4pPr>
              <a:defRPr sz="1800">
                <a:solidFill>
                  <a:srgbClr val="002060"/>
                </a:solidFill>
              </a:defRPr>
            </a:lvl4pPr>
            <a:lvl5pPr>
              <a:defRPr sz="1800">
                <a:solidFill>
                  <a:srgbClr val="00206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2209800"/>
            <a:ext cx="3848100" cy="4114800"/>
          </a:xfrm>
        </p:spPr>
        <p:txBody>
          <a:bodyPr/>
          <a:lstStyle>
            <a:lvl1pPr>
              <a:buClr>
                <a:srgbClr val="7ABC32"/>
              </a:buClr>
              <a:defRPr sz="2800">
                <a:solidFill>
                  <a:srgbClr val="002060"/>
                </a:solidFill>
              </a:defRPr>
            </a:lvl1pPr>
            <a:lvl2pPr>
              <a:buClr>
                <a:schemeClr val="accent4">
                  <a:lumMod val="85000"/>
                  <a:lumOff val="15000"/>
                </a:schemeClr>
              </a:buClr>
              <a:defRPr sz="2400">
                <a:solidFill>
                  <a:srgbClr val="002060"/>
                </a:solidFill>
              </a:defRPr>
            </a:lvl2pPr>
            <a:lvl3pPr>
              <a:buClr>
                <a:srgbClr val="0070C0"/>
              </a:buClr>
              <a:defRPr sz="2000">
                <a:solidFill>
                  <a:srgbClr val="002060"/>
                </a:solidFill>
              </a:defRPr>
            </a:lvl3pPr>
            <a:lvl4pPr>
              <a:defRPr sz="1800">
                <a:solidFill>
                  <a:srgbClr val="002060"/>
                </a:solidFill>
              </a:defRPr>
            </a:lvl4pPr>
            <a:lvl5pPr>
              <a:defRPr sz="1800">
                <a:solidFill>
                  <a:srgbClr val="00206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b="1" smtClean="0">
                <a:solidFill>
                  <a:srgbClr val="C00000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1186C"/>
                </a:solidFill>
              </a:defRPr>
            </a:lvl1pPr>
          </a:lstStyle>
          <a:p>
            <a:fld id="{DA64B5B7-B96F-4696-A723-FADD1B0FE3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b="1" smtClean="0">
                <a:solidFill>
                  <a:srgbClr val="C00000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39AA41AF-6ADF-4FEB-9AFA-C0FD232713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b="1" smtClean="0">
                <a:solidFill>
                  <a:srgbClr val="C00000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AA29AD84-C957-47C3-B860-2591B3B26B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FFFF00"/>
                </a:solidFill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 b="1">
                <a:solidFill>
                  <a:srgbClr val="FFFF00"/>
                </a:solidFill>
                <a:latin typeface="Times New Roman" pitchFamily="18" charset="0"/>
              </a:defRPr>
            </a:lvl1pPr>
          </a:lstStyle>
          <a:p>
            <a:fld id="{E37F923F-1E9C-414E-BDC2-466D518FCE6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209800"/>
            <a:ext cx="7848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1493838"/>
            <a:ext cx="9144000" cy="5364162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063DE8"/>
              </a:solidFill>
            </a:endParaRPr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381000"/>
            <a:ext cx="6324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1574800"/>
            <a:ext cx="9144000" cy="0"/>
          </a:xfrm>
          <a:prstGeom prst="line">
            <a:avLst/>
          </a:prstGeom>
          <a:ln w="3556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2" name="Picture 14" descr="GSICS300px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81000"/>
            <a:ext cx="16859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1" descr="468px-NOAA_logo.svg.png"/>
          <p:cNvPicPr>
            <a:picLocks noChangeAspect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77200" y="304800"/>
            <a:ext cx="9334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 userDrawn="1"/>
        </p:nvCxnSpPr>
        <p:spPr>
          <a:xfrm>
            <a:off x="304800" y="6324600"/>
            <a:ext cx="838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3"/>
          <p:cNvSpPr txBox="1">
            <a:spLocks noChangeArrowheads="1"/>
          </p:cNvSpPr>
          <p:nvPr userDrawn="1"/>
        </p:nvSpPr>
        <p:spPr>
          <a:xfrm>
            <a:off x="304800" y="6400800"/>
            <a:ext cx="5562600" cy="457200"/>
          </a:xfrm>
          <a:prstGeom prst="rect">
            <a:avLst/>
          </a:prstGeom>
        </p:spPr>
        <p:txBody>
          <a:bodyPr/>
          <a:lstStyle>
            <a:lvl1pPr algn="l">
              <a:defRPr sz="1100" b="1" smtClean="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</p:sldLayoutIdLst>
  <p:hf hdr="0" ft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31F74"/>
          </a:solidFill>
          <a:latin typeface="+mn-lt"/>
          <a:ea typeface="MS PGothic" pitchFamily="34" charset="-128"/>
          <a:cs typeface="ＭＳ Ｐゴシック" charset="-128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31F74"/>
          </a:solidFill>
          <a:latin typeface="Book Antiqua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31F74"/>
          </a:solidFill>
          <a:latin typeface="Book Antiqua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31F74"/>
          </a:solidFill>
          <a:latin typeface="Book Antiqua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31F74"/>
          </a:solidFill>
          <a:latin typeface="Book Antiqua" charset="0"/>
          <a:ea typeface="MS PGothic" pitchFamily="34" charset="-128"/>
          <a:cs typeface="ＭＳ Ｐゴシック" charset="-128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AFD00"/>
          </a:solidFill>
          <a:latin typeface="Book Antiqua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AFD00"/>
          </a:solidFill>
          <a:latin typeface="Book Antiqua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AFD00"/>
          </a:solidFill>
          <a:latin typeface="Book Antiqua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AFD00"/>
          </a:solidFill>
          <a:latin typeface="Book Antiqu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AFD00"/>
        </a:buClr>
        <a:buSzPct val="100000"/>
        <a:buFont typeface="Symbol" pitchFamily="18" charset="2"/>
        <a:buChar char="·"/>
        <a:defRPr sz="2800">
          <a:solidFill>
            <a:srgbClr val="F8F8F8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2D7FF"/>
        </a:buClr>
        <a:buSzPct val="100000"/>
        <a:buChar char="»"/>
        <a:defRPr sz="2400">
          <a:solidFill>
            <a:srgbClr val="F8F8F8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SzPct val="100000"/>
        <a:buFont typeface="Times New Roman" pitchFamily="18" charset="0"/>
        <a:buChar char="–"/>
        <a:defRPr sz="2400">
          <a:solidFill>
            <a:srgbClr val="F8F8F8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/>
        <a:buChar char="l"/>
        <a:defRPr sz="2000">
          <a:solidFill>
            <a:srgbClr val="F8F8F8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»"/>
        <a:defRPr sz="2000">
          <a:solidFill>
            <a:srgbClr val="F8F8F8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»"/>
        <a:defRPr sz="2000">
          <a:solidFill>
            <a:srgbClr val="F8F8F8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»"/>
        <a:defRPr sz="2000">
          <a:solidFill>
            <a:srgbClr val="F8F8F8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»"/>
        <a:defRPr sz="2000">
          <a:solidFill>
            <a:srgbClr val="F8F8F8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»"/>
        <a:defRPr sz="2000">
          <a:solidFill>
            <a:srgbClr val="F8F8F8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590800"/>
            <a:ext cx="7924800" cy="1295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000" dirty="0" smtClean="0"/>
              <a:t>Diurnal Cycles and Midnight Calibration Correction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2743200" y="4495800"/>
            <a:ext cx="49084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dirty="0" smtClean="0"/>
              <a:t>NOAA GPRC</a:t>
            </a:r>
          </a:p>
          <a:p>
            <a:pPr eaLnBrk="1" hangingPunct="1"/>
            <a:r>
              <a:rPr lang="en-US" dirty="0" smtClean="0"/>
              <a:t>Fangfang Yu, </a:t>
            </a:r>
            <a:r>
              <a:rPr lang="en-US" dirty="0" err="1" smtClean="0"/>
              <a:t>Xiangqian</a:t>
            </a:r>
            <a:r>
              <a:rPr lang="en-US" dirty="0" smtClean="0"/>
              <a:t> Wu and </a:t>
            </a:r>
            <a:r>
              <a:rPr lang="en-US" dirty="0" err="1" smtClean="0"/>
              <a:t>Haifeng</a:t>
            </a:r>
            <a:r>
              <a:rPr lang="en-US" dirty="0" smtClean="0"/>
              <a:t> </a:t>
            </a:r>
            <a:r>
              <a:rPr lang="en-US" dirty="0" err="1" smtClean="0"/>
              <a:t>Qian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TS02_AIRS+IASI_bin_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43800" y="2895600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MTS02 :  Jan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TS02_AIRS+IASI_bin_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43800" y="2895600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MTS02 :  Feb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TS02_AIRS+IASI_bin_0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43800" y="2895600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MTS02 :  Mar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TS02_AIRS+IASI_bin_0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43800" y="2895600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MTS02 :  Apr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TS02_AIRS+IASI_bin_0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43800" y="2895600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MTS02 :  May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TS02_AIRS+IASI_bin_0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43800" y="2895600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MTS02 :  Jun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TS02_AIRS+IASI_bin_0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43800" y="2895600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MTS02 :  Jul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TS02_AIRS+IASI_bin_0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43800" y="2895600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MTS02 :  Aug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52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TS02_AIRS+IASI_bin_0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43800" y="2895600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MTS02 :  Sep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TS02_AIRS+IASI_bin_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43800" y="2895600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MTS02 :  Oct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1" y="3745606"/>
            <a:ext cx="4419600" cy="311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Midnight calibration anomaly and correction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382000" cy="2209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Causes of Midnight calibration anomaly (Johnson et al. 1996)</a:t>
            </a:r>
          </a:p>
          <a:p>
            <a:pPr lvl="1"/>
            <a:r>
              <a:rPr lang="en-US" dirty="0" smtClean="0"/>
              <a:t>Extra radiation reflected by the non-unity emissivity of BB to the detectors, when the instrument is viewing the BB.</a:t>
            </a:r>
          </a:p>
          <a:p>
            <a:pPr lvl="2">
              <a:buNone/>
            </a:pPr>
            <a:endParaRPr lang="en-US" dirty="0" smtClean="0"/>
          </a:p>
          <a:p>
            <a:pPr lvl="1"/>
            <a:r>
              <a:rPr lang="en-US" dirty="0" smtClean="0"/>
              <a:t>Scattered solar radiation contamination at space view</a:t>
            </a:r>
          </a:p>
          <a:p>
            <a:pPr lvl="2"/>
            <a:r>
              <a:rPr lang="en-US" dirty="0" smtClean="0"/>
              <a:t>Most pronounced at pre-eclipse and post-eclipse around the equinox.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Current operational remedy: midnight blackbody calibration correction (MBCC) (Johnson et al. 1996, </a:t>
            </a:r>
            <a:r>
              <a:rPr lang="en-US" dirty="0" err="1" smtClean="0"/>
              <a:t>Weinreb</a:t>
            </a:r>
            <a:r>
              <a:rPr lang="en-US" dirty="0" smtClean="0"/>
              <a:t> and Han 2003)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00600" y="61722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Figure. Original calibration slopes of GOES-8 Imager Ch2 (from Johnson et al. 1996)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10800000">
            <a:off x="4800600" y="4114800"/>
            <a:ext cx="1600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400800" y="3962400"/>
            <a:ext cx="17384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non-perfect BB effect</a:t>
            </a:r>
            <a:endParaRPr lang="en-US" sz="1400" dirty="0"/>
          </a:p>
        </p:txBody>
      </p:sp>
      <p:cxnSp>
        <p:nvCxnSpPr>
          <p:cNvPr id="11" name="Straight Arrow Connector 10"/>
          <p:cNvCxnSpPr/>
          <p:nvPr/>
        </p:nvCxnSpPr>
        <p:spPr>
          <a:xfrm rot="10800000">
            <a:off x="5257800" y="4953000"/>
            <a:ext cx="1143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477000" y="4724400"/>
            <a:ext cx="20609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Contaminated SPLK effect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TS02_AIRS+IASI_bin_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43800" y="2895600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MTS02 :  Dec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Time-dependent GSICS Correction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 diurnal variation is caused by the instrument calibration, then</a:t>
            </a:r>
          </a:p>
          <a:p>
            <a:pPr lvl="1"/>
            <a:r>
              <a:rPr lang="en-US" dirty="0" smtClean="0"/>
              <a:t>Fundamental correction with physical models </a:t>
            </a:r>
          </a:p>
          <a:p>
            <a:pPr lvl="1"/>
            <a:r>
              <a:rPr lang="en-US" dirty="0" smtClean="0"/>
              <a:t>Empirical correction</a:t>
            </a:r>
          </a:p>
          <a:p>
            <a:pPr lvl="2"/>
            <a:r>
              <a:rPr lang="en-US" dirty="0" smtClean="0"/>
              <a:t>Look-up table at time bin</a:t>
            </a:r>
          </a:p>
          <a:p>
            <a:pPr lvl="3"/>
            <a:r>
              <a:rPr lang="en-US" dirty="0" smtClean="0"/>
              <a:t>Large uncertainty for the extreme Tb scenes</a:t>
            </a:r>
          </a:p>
          <a:p>
            <a:pPr lvl="2"/>
            <a:r>
              <a:rPr lang="en-US" dirty="0" smtClean="0"/>
              <a:t>Regression correction at time </a:t>
            </a:r>
            <a:r>
              <a:rPr lang="en-US" dirty="0" smtClean="0"/>
              <a:t>bin</a:t>
            </a:r>
          </a:p>
          <a:p>
            <a:pPr lvl="3"/>
            <a:r>
              <a:rPr lang="en-US" dirty="0" smtClean="0"/>
              <a:t>LEO overpass time interval (1 hour) vs. BB calibration time interval (30 minutes).  </a:t>
            </a:r>
            <a:endParaRPr lang="en-US" dirty="0" smtClean="0"/>
          </a:p>
          <a:p>
            <a:pPr lvl="3"/>
            <a:r>
              <a:rPr lang="en-US" dirty="0" smtClean="0"/>
              <a:t>Need sufficient </a:t>
            </a:r>
            <a:r>
              <a:rPr lang="en-US" dirty="0" smtClean="0"/>
              <a:t>of collocation pixel number for the all-sky </a:t>
            </a:r>
            <a:r>
              <a:rPr lang="en-US" dirty="0" smtClean="0"/>
              <a:t>correction at each time bin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Delta correction</a:t>
            </a:r>
          </a:p>
          <a:p>
            <a:pPr lvl="1"/>
            <a:r>
              <a:rPr lang="en-US" dirty="0" smtClean="0"/>
              <a:t>Use SNO and double-difference to transfer the AIRS correction to IASI with uncertainty analysis.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0F082F-4A35-4E7E-AD6D-89617C148F34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OS11_AIRS+IASI_bin_scatter_Rad_ch4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0"/>
            <a:ext cx="86868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72400" y="54102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GOES-11 Ch4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1143000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18:00</a:t>
            </a:r>
            <a:endParaRPr lang="en-US" sz="1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14600" y="1143000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18:30</a:t>
            </a:r>
            <a:endParaRPr lang="en-US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810000" y="1143000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19:00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257800" y="1143000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19:30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629400" y="1143000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20:00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848600" y="1143000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20:30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219200" y="2740223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21:00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14600" y="2740223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21:30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0" y="2740223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22:00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257800" y="2740223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22:30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629400" y="2740223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23:00</a:t>
            </a:r>
            <a:endParaRPr lang="en-US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924800" y="2740223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23:30</a:t>
            </a:r>
            <a:endParaRPr lang="en-US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295400" y="4340423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00:00</a:t>
            </a:r>
            <a:endParaRPr lang="en-US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590800" y="4340423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00:30</a:t>
            </a:r>
            <a:endParaRPr lang="en-US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886200" y="4340423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01:00</a:t>
            </a:r>
            <a:endParaRPr lang="en-US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334000" y="4340423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01:30</a:t>
            </a:r>
            <a:endParaRPr lang="en-US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705600" y="4340423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02:00</a:t>
            </a:r>
            <a:endParaRPr lang="en-US" sz="1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8001000" y="4340423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02:30</a:t>
            </a:r>
            <a:endParaRPr lang="en-US" sz="1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219200" y="5943600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03:00</a:t>
            </a:r>
            <a:endParaRPr lang="en-US" sz="1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514600" y="5943600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03:30</a:t>
            </a:r>
            <a:endParaRPr lang="en-US" sz="1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810000" y="5943600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04:00</a:t>
            </a:r>
            <a:endParaRPr lang="en-US" sz="1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5257800" y="5943600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04:30</a:t>
            </a:r>
            <a:endParaRPr lang="en-US" sz="1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629400" y="5943600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05:00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0F082F-4A35-4E7E-AD6D-89617C148F34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6553200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Diurnal Cal. Variation and MBCC Calibration Evaluation</a:t>
            </a:r>
            <a:endParaRPr lang="en-US" sz="2800" b="1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Picture 5" descr="Description: g1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867150"/>
            <a:ext cx="365760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7391400" y="6324600"/>
            <a:ext cx="1588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(Yu et al. 2011)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00600" y="5181600"/>
            <a:ext cx="327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Time dependent Tb bias and the standard deviation (at 30 minute time bin), as well the onset frequency of MBCC application for the winter of 2008.</a:t>
            </a:r>
            <a:endParaRPr lang="en-US" sz="1400" dirty="0"/>
          </a:p>
        </p:txBody>
      </p:sp>
      <p:graphicFrame>
        <p:nvGraphicFramePr>
          <p:cNvPr id="12" name="Chart 11"/>
          <p:cNvGraphicFramePr/>
          <p:nvPr/>
        </p:nvGraphicFramePr>
        <p:xfrm>
          <a:off x="152400" y="1524000"/>
          <a:ext cx="41148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/>
          <p:cNvGraphicFramePr/>
          <p:nvPr/>
        </p:nvGraphicFramePr>
        <p:xfrm>
          <a:off x="4800600" y="1524000"/>
          <a:ext cx="41148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MBCC correction residual</a:t>
            </a:r>
            <a:endParaRPr lang="en-US" sz="28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14400" y="2057400"/>
          <a:ext cx="6096000" cy="1594138"/>
        </p:xfrm>
        <a:graphic>
          <a:graphicData uri="http://schemas.openxmlformats.org/drawingml/2006/table">
            <a:tbl>
              <a:tblPr/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195421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Times New Roman"/>
                          <a:ea typeface="SimSun"/>
                          <a:cs typeface="Times New Roman"/>
                        </a:rPr>
                        <a:t>Channel name</a:t>
                      </a:r>
                      <a:endParaRPr lang="en-US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SimSun"/>
                          <a:cs typeface="Times New Roman"/>
                        </a:rPr>
                        <a:t>GOES11 - AIRS</a:t>
                      </a:r>
                      <a:endParaRPr lang="en-US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SimSun"/>
                          <a:cs typeface="Times New Roman"/>
                        </a:rPr>
                        <a:t>GOES12 -AIRS</a:t>
                      </a:r>
                      <a:endParaRPr lang="en-US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54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SimSun"/>
                          <a:cs typeface="Times New Roman"/>
                        </a:rPr>
                        <a:t>Winter</a:t>
                      </a:r>
                      <a:endParaRPr lang="en-US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SimSun"/>
                          <a:cs typeface="Times New Roman"/>
                        </a:rPr>
                        <a:t>Summer</a:t>
                      </a:r>
                      <a:endParaRPr lang="en-US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SimSun"/>
                          <a:cs typeface="Times New Roman"/>
                        </a:rPr>
                        <a:t>Winter</a:t>
                      </a:r>
                      <a:endParaRPr lang="en-US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SimSun"/>
                          <a:cs typeface="Times New Roman"/>
                        </a:rPr>
                        <a:t>Summer</a:t>
                      </a:r>
                      <a:endParaRPr lang="en-US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4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SimSun"/>
                          <a:cs typeface="Times New Roman"/>
                        </a:rPr>
                        <a:t>Ch3</a:t>
                      </a:r>
                      <a:endParaRPr lang="en-US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i="1">
                          <a:latin typeface="Times New Roman"/>
                          <a:ea typeface="SimSun"/>
                          <a:cs typeface="Times New Roman"/>
                        </a:rPr>
                        <a:t>0.12</a:t>
                      </a:r>
                      <a:endParaRPr lang="en-US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i="1">
                          <a:latin typeface="Times New Roman"/>
                          <a:ea typeface="SimSun"/>
                          <a:cs typeface="Times New Roman"/>
                        </a:rPr>
                        <a:t>0.13</a:t>
                      </a:r>
                      <a:endParaRPr lang="en-US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SimSun"/>
                          <a:cs typeface="Times New Roman"/>
                        </a:rPr>
                        <a:t>-</a:t>
                      </a:r>
                      <a:endParaRPr lang="en-US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SimSun"/>
                          <a:cs typeface="Times New Roman"/>
                        </a:rPr>
                        <a:t>-</a:t>
                      </a:r>
                      <a:endParaRPr lang="en-US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4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SimSun"/>
                          <a:cs typeface="Times New Roman"/>
                        </a:rPr>
                        <a:t>Ch4</a:t>
                      </a:r>
                      <a:endParaRPr lang="en-US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SimSun"/>
                          <a:cs typeface="Times New Roman"/>
                        </a:rPr>
                        <a:t>-</a:t>
                      </a:r>
                      <a:endParaRPr lang="en-US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i="1">
                          <a:latin typeface="Times New Roman"/>
                          <a:ea typeface="SimSun"/>
                          <a:cs typeface="Times New Roman"/>
                        </a:rPr>
                        <a:t>0.49</a:t>
                      </a:r>
                      <a:endParaRPr lang="en-US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SimSun"/>
                          <a:cs typeface="Times New Roman"/>
                        </a:rPr>
                        <a:t>-</a:t>
                      </a:r>
                      <a:endParaRPr lang="en-US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i="1">
                          <a:latin typeface="Times New Roman"/>
                          <a:ea typeface="SimSun"/>
                          <a:cs typeface="Times New Roman"/>
                        </a:rPr>
                        <a:t>0.48</a:t>
                      </a:r>
                      <a:endParaRPr lang="en-US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4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SimSun"/>
                          <a:cs typeface="Times New Roman"/>
                        </a:rPr>
                        <a:t>Ch5</a:t>
                      </a:r>
                      <a:endParaRPr lang="en-US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i="1">
                          <a:latin typeface="Times New Roman"/>
                          <a:ea typeface="SimSun"/>
                          <a:cs typeface="Times New Roman"/>
                        </a:rPr>
                        <a:t>0.13</a:t>
                      </a:r>
                      <a:endParaRPr lang="en-US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SimSun"/>
                          <a:cs typeface="Times New Roman"/>
                        </a:rPr>
                        <a:t>-</a:t>
                      </a:r>
                      <a:endParaRPr lang="en-US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2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2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4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SimSun"/>
                          <a:cs typeface="Times New Roman"/>
                        </a:rPr>
                        <a:t>Ch6</a:t>
                      </a:r>
                      <a:endParaRPr lang="en-US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2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2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i="1">
                          <a:latin typeface="Times New Roman"/>
                          <a:ea typeface="SimSun"/>
                          <a:cs typeface="Times New Roman"/>
                        </a:rPr>
                        <a:t>0.04</a:t>
                      </a:r>
                      <a:endParaRPr lang="en-US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i="1" dirty="0">
                          <a:latin typeface="Times New Roman"/>
                          <a:ea typeface="SimSun"/>
                          <a:cs typeface="Times New Roman"/>
                        </a:rPr>
                        <a:t>-0.11</a:t>
                      </a:r>
                      <a:endParaRPr lang="en-US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990600" y="1447800"/>
            <a:ext cx="6858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Impact of one of MBCC slopes on the diurnal calibration variations, calculated using Equation 9. (mean Tb 1:30pm – Tb 1:30am).  The results with high frequency of MBCC onset (&gt;80%) are in bold-italic font.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4267200"/>
            <a:ext cx="6705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Efficiently and sufficiently applied at Ch2</a:t>
            </a:r>
          </a:p>
          <a:p>
            <a:pPr marL="342900" indent="-342900">
              <a:buAutoNum type="arabicPeriod"/>
            </a:pPr>
            <a:r>
              <a:rPr lang="en-US" dirty="0" smtClean="0"/>
              <a:t>When sufficiently applied, it can work efficiently at Ch3, Ch5 and Ch6 to reduce the Tb bias to less than 0.15K</a:t>
            </a:r>
          </a:p>
          <a:p>
            <a:pPr marL="342900" indent="-342900">
              <a:buAutoNum type="arabicPeriod"/>
            </a:pPr>
            <a:r>
              <a:rPr lang="en-US" dirty="0" smtClean="0"/>
              <a:t>Even sufficiently applied, it works less efficiently at Ch4 with residual (mean Tb difference to the day-time data) of 0.5K bias.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391400" y="6324600"/>
            <a:ext cx="1588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(Yu et al. 2011)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6172200" cy="792162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/>
              <a:t>Time-dependent correction </a:t>
            </a:r>
            <a:r>
              <a:rPr lang="en-US" dirty="0" smtClean="0"/>
              <a:t>during the m</a:t>
            </a:r>
            <a:r>
              <a:rPr lang="en-US" sz="2800" b="1" dirty="0" smtClean="0"/>
              <a:t>idnight </a:t>
            </a:r>
            <a:r>
              <a:rPr lang="en-US" dirty="0" smtClean="0"/>
              <a:t>e</a:t>
            </a:r>
            <a:r>
              <a:rPr lang="en-US" sz="2800" b="1" dirty="0" smtClean="0"/>
              <a:t>ffect time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6324600" cy="17526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Calibration uncertainty </a:t>
            </a:r>
          </a:p>
          <a:p>
            <a:pPr lvl="1"/>
            <a:r>
              <a:rPr lang="en-US" sz="1800" dirty="0" smtClean="0"/>
              <a:t>Duration and amplitude vary at different IR channel</a:t>
            </a:r>
          </a:p>
          <a:p>
            <a:pPr lvl="1"/>
            <a:r>
              <a:rPr lang="en-US" sz="1800" dirty="0" smtClean="0"/>
              <a:t>Depends on the frequency of MBCC application</a:t>
            </a:r>
          </a:p>
          <a:p>
            <a:pPr lvl="1"/>
            <a:r>
              <a:rPr lang="en-US" sz="1800" dirty="0" smtClean="0"/>
              <a:t>Change with seasons</a:t>
            </a:r>
          </a:p>
          <a:p>
            <a:pPr lvl="1"/>
            <a:r>
              <a:rPr lang="en-US" sz="1800" dirty="0" smtClean="0"/>
              <a:t>Has seasonal long-term trending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0650" y="3276600"/>
            <a:ext cx="3619500" cy="2068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102858"/>
            <a:ext cx="4694464" cy="2971800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04800" y="6228546"/>
            <a:ext cx="4495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Evaluation of MBCC performance for each channel and in each month for GOES-11</a:t>
            </a:r>
            <a:endParaRPr kumimoji="0" lang="en-US" sz="1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334000" y="5257800"/>
            <a:ext cx="3581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</a:rPr>
              <a:t>Time-series of Tb bias to AIRS at midnight time for GOES-11 Ch4</a:t>
            </a:r>
            <a:endParaRPr kumimoji="0" lang="en-US" sz="1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et09_airsiasi_vs_localtime_ch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5148943"/>
            <a:ext cx="2590800" cy="1480457"/>
          </a:xfrm>
          <a:prstGeom prst="rect">
            <a:avLst/>
          </a:prstGeom>
        </p:spPr>
      </p:pic>
      <p:pic>
        <p:nvPicPr>
          <p:cNvPr id="5" name="Picture 4" descr="met09_airsiasi_vs_localtime_ch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3483428"/>
            <a:ext cx="2590800" cy="1480457"/>
          </a:xfrm>
          <a:prstGeom prst="rect">
            <a:avLst/>
          </a:prstGeom>
        </p:spPr>
      </p:pic>
      <p:pic>
        <p:nvPicPr>
          <p:cNvPr id="6" name="Picture 5" descr="met09_airsiasi_vs_localtime_ch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4200" y="3494314"/>
            <a:ext cx="2590800" cy="1480457"/>
          </a:xfrm>
          <a:prstGeom prst="rect">
            <a:avLst/>
          </a:prstGeom>
        </p:spPr>
      </p:pic>
      <p:pic>
        <p:nvPicPr>
          <p:cNvPr id="7" name="Picture 6" descr="met09_airsiasi_vs_localtime_ch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" y="3483428"/>
            <a:ext cx="2590800" cy="1480457"/>
          </a:xfrm>
          <a:prstGeom prst="rect">
            <a:avLst/>
          </a:prstGeom>
        </p:spPr>
      </p:pic>
      <p:pic>
        <p:nvPicPr>
          <p:cNvPr id="8" name="Picture 7" descr="met09_airsiasi_vs_localtime_ch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19800" y="1741714"/>
            <a:ext cx="2590800" cy="1480457"/>
          </a:xfrm>
          <a:prstGeom prst="rect">
            <a:avLst/>
          </a:prstGeom>
        </p:spPr>
      </p:pic>
      <p:pic>
        <p:nvPicPr>
          <p:cNvPr id="9" name="Picture 8" descr="met09_airsiasi_vs_localtime_ch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24200" y="1741714"/>
            <a:ext cx="2590800" cy="1480457"/>
          </a:xfrm>
          <a:prstGeom prst="rect">
            <a:avLst/>
          </a:prstGeom>
        </p:spPr>
      </p:pic>
      <p:pic>
        <p:nvPicPr>
          <p:cNvPr id="10" name="Picture 9" descr="met09_airsiasi_vs_localtime_ch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81000" y="1730828"/>
            <a:ext cx="2590800" cy="1480457"/>
          </a:xfrm>
          <a:prstGeom prst="rect">
            <a:avLst/>
          </a:prstGeom>
        </p:spPr>
      </p:pic>
      <p:pic>
        <p:nvPicPr>
          <p:cNvPr id="11" name="Picture 10" descr="met09_airsiasi_vs_localtime_ch8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124200" y="5181600"/>
            <a:ext cx="2590800" cy="1480457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 bwMode="auto">
          <a:xfrm>
            <a:off x="1676400" y="457200"/>
            <a:ext cx="6324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smtClean="0">
                <a:ln>
                  <a:noFill/>
                </a:ln>
                <a:solidFill>
                  <a:srgbClr val="031F74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charset="-128"/>
              </a:rPr>
              <a:t>Diurnal Cycle – MET-9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31F74"/>
              </a:solidFill>
              <a:effectLst/>
              <a:uLnTx/>
              <a:uFillTx/>
              <a:latin typeface="+mn-lt"/>
              <a:ea typeface="MS PGothic" pitchFamily="34" charset="-128"/>
              <a:cs typeface="ＭＳ Ｐゴシック" charset="-128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066800" y="4495800"/>
            <a:ext cx="228600" cy="152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810000" y="4419600"/>
            <a:ext cx="228600" cy="152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6705600" y="4572000"/>
            <a:ext cx="228600" cy="152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066800" y="6172200"/>
            <a:ext cx="228600" cy="152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810000" y="6172200"/>
            <a:ext cx="228600" cy="152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38200" y="1828800"/>
            <a:ext cx="16129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No gap-filling applied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0F082F-4A35-4E7E-AD6D-89617C148F3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Spatial Distr. Of Coll. Scenes</a:t>
            </a:r>
            <a:endParaRPr lang="en-US" dirty="0"/>
          </a:p>
        </p:txBody>
      </p:sp>
      <p:pic>
        <p:nvPicPr>
          <p:cNvPr id="6" name="Picture 5" descr="MET09_IASI_collocation_08_05_2011.da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1981200"/>
            <a:ext cx="2926080" cy="3657600"/>
          </a:xfrm>
          <a:prstGeom prst="rect">
            <a:avLst/>
          </a:prstGeom>
        </p:spPr>
      </p:pic>
      <p:pic>
        <p:nvPicPr>
          <p:cNvPr id="7" name="Picture 6" descr="MET09_IASI_collocation_08_05_2011.hh5-7.da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840" y="1905000"/>
            <a:ext cx="2865120" cy="3581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0" y="5638800"/>
            <a:ext cx="3288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Local Satellite Time: 5:00-7:00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71600" y="56388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Day-time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057400" y="6324600"/>
            <a:ext cx="6372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Need more investigation for the root cause of ~6:00 anomaly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MTSAT-2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0F082F-4A35-4E7E-AD6D-89617C148F34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ts02_airsiasi_vs_localtime_ch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228600"/>
            <a:ext cx="4305300" cy="2460171"/>
          </a:xfrm>
          <a:prstGeom prst="rect">
            <a:avLst/>
          </a:prstGeom>
        </p:spPr>
      </p:pic>
      <p:pic>
        <p:nvPicPr>
          <p:cNvPr id="5" name="Picture 4" descr="mts02_airsiasi_vs_localtime_ch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304800"/>
            <a:ext cx="4267200" cy="2438400"/>
          </a:xfrm>
          <a:prstGeom prst="rect">
            <a:avLst/>
          </a:prstGeom>
        </p:spPr>
      </p:pic>
      <p:pic>
        <p:nvPicPr>
          <p:cNvPr id="6" name="Picture 5" descr="mts02_airsiasi_vs_localtime_ch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4201886"/>
            <a:ext cx="4648200" cy="2656114"/>
          </a:xfrm>
          <a:prstGeom prst="rect">
            <a:avLst/>
          </a:prstGeom>
        </p:spPr>
      </p:pic>
      <p:pic>
        <p:nvPicPr>
          <p:cNvPr id="7" name="Picture 6" descr="mts02_airsiasi_vs_localtime_ch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191000"/>
            <a:ext cx="4667250" cy="2667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200" y="1295400"/>
            <a:ext cx="2338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 gap filling method applied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562600" y="2438400"/>
            <a:ext cx="3352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400" dirty="0" smtClean="0"/>
              <a:t>Different SRF applied for AIRS/IASI spectral transform </a:t>
            </a:r>
          </a:p>
          <a:p>
            <a:pPr marL="342900" indent="-342900">
              <a:buAutoNum type="arabicPeriod"/>
            </a:pPr>
            <a:r>
              <a:rPr lang="en-US" sz="1400" dirty="0" smtClean="0"/>
              <a:t>Gap filling for the missing AIRS spectra</a:t>
            </a:r>
          </a:p>
          <a:p>
            <a:pPr marL="342900" indent="-342900">
              <a:buAutoNum type="arabicPeriod"/>
            </a:pPr>
            <a:r>
              <a:rPr lang="en-US" sz="1400" dirty="0" smtClean="0"/>
              <a:t>Difference in the AIRS and IASI calibration</a:t>
            </a:r>
          </a:p>
          <a:p>
            <a:pPr marL="342900" indent="-342900">
              <a:buAutoNum type="arabicPeriod"/>
            </a:pPr>
            <a:r>
              <a:rPr lang="en-US" sz="1400" dirty="0" smtClean="0"/>
              <a:t>Uncertainty in collocation(?)</a:t>
            </a:r>
            <a:endParaRPr lang="en-US" sz="1400" dirty="0"/>
          </a:p>
        </p:txBody>
      </p:sp>
      <p:pic>
        <p:nvPicPr>
          <p:cNvPr id="11" name="Picture 10" descr="mts2.srf.ch06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81400" y="2514600"/>
            <a:ext cx="2057400" cy="1371600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rot="5400000" flipH="1" flipV="1">
            <a:off x="6400800" y="1905000"/>
            <a:ext cx="68580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4343400" y="2590800"/>
            <a:ext cx="304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NOAA">
  <a:themeElements>
    <a:clrScheme name="">
      <a:dk1>
        <a:srgbClr val="000000"/>
      </a:dk1>
      <a:lt1>
        <a:srgbClr val="063DE8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AAAFF2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2_NOAA">
      <a:majorFont>
        <a:latin typeface="Book Antiqu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NOAA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OA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OAA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OAA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OAA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OAA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OAA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4833</TotalTime>
  <Words>594</Words>
  <Application>Microsoft Office PowerPoint</Application>
  <PresentationFormat>On-screen Show (4:3)</PresentationFormat>
  <Paragraphs>124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2_NOAA</vt:lpstr>
      <vt:lpstr>Diurnal Cycles and Midnight Calibration Correction</vt:lpstr>
      <vt:lpstr>Midnight calibration anomaly and correction</vt:lpstr>
      <vt:lpstr>Diurnal Cal. Variation and MBCC Calibration Evaluation</vt:lpstr>
      <vt:lpstr>MBCC correction residual</vt:lpstr>
      <vt:lpstr>Time-dependent correction during the midnight effect time</vt:lpstr>
      <vt:lpstr>Slide 6</vt:lpstr>
      <vt:lpstr>Spatial Distr. Of Coll. Scenes</vt:lpstr>
      <vt:lpstr>MTSAT-2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Time-dependent GSICS Correction</vt:lpstr>
      <vt:lpstr>Slide 22</vt:lpstr>
      <vt:lpstr>Slide 23</vt:lpstr>
    </vt:vector>
  </TitlesOfParts>
  <Company>NOAA / NESDIS / STAR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fyu</dc:creator>
  <cp:lastModifiedBy>fyu</cp:lastModifiedBy>
  <cp:revision>406</cp:revision>
  <dcterms:created xsi:type="dcterms:W3CDTF">2010-04-26T15:22:09Z</dcterms:created>
  <dcterms:modified xsi:type="dcterms:W3CDTF">2011-08-08T21:01:39Z</dcterms:modified>
</cp:coreProperties>
</file>