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6"/>
  </p:notesMasterIdLst>
  <p:handoutMasterIdLst>
    <p:handoutMasterId r:id="rId17"/>
  </p:handoutMasterIdLst>
  <p:sldIdLst>
    <p:sldId id="462" r:id="rId2"/>
    <p:sldId id="464" r:id="rId3"/>
    <p:sldId id="465" r:id="rId4"/>
    <p:sldId id="466" r:id="rId5"/>
    <p:sldId id="483" r:id="rId6"/>
    <p:sldId id="477" r:id="rId7"/>
    <p:sldId id="478" r:id="rId8"/>
    <p:sldId id="474" r:id="rId9"/>
    <p:sldId id="475" r:id="rId10"/>
    <p:sldId id="476" r:id="rId11"/>
    <p:sldId id="479" r:id="rId12"/>
    <p:sldId id="482" r:id="rId13"/>
    <p:sldId id="480" r:id="rId14"/>
    <p:sldId id="481" r:id="rId15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33FF"/>
    <a:srgbClr val="EE2D24"/>
    <a:srgbClr val="A2DADE"/>
    <a:srgbClr val="4E0B55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89319" autoAdjust="0"/>
  </p:normalViewPr>
  <p:slideViewPr>
    <p:cSldViewPr snapToGrid="0" snapToObjects="1">
      <p:cViewPr>
        <p:scale>
          <a:sx n="100" d="100"/>
          <a:sy n="100" d="100"/>
        </p:scale>
        <p:origin x="-1836" y="-19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16547" y="0"/>
            <a:ext cx="9167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791DD47-2A1D-4718-8327-4FF0194878DD}" type="datetime4">
              <a:rPr lang="en-GB"/>
              <a:pPr>
                <a:defRPr/>
              </a:pPr>
              <a:t>05 August 2011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4036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640719" y="9734581"/>
            <a:ext cx="192555" cy="18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A300E3BA-636F-4B48-B990-056E016AD67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1F56050-130B-4543-A4F7-15C3E78E4FEB}" type="datetime4">
              <a:rPr lang="en-GB"/>
              <a:pPr>
                <a:defRPr/>
              </a:pPr>
              <a:t>05 August 2011</a:t>
            </a:fld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7845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524" y="4714122"/>
            <a:ext cx="4988628" cy="446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1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29831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8A9F58A-C4DD-43F8-93D8-887375310BC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4C98E-5299-4668-9D4D-73EE3F5FAAEF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8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EBB4B65A-8B6F-427C-A888-8882D66E426F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05 August 2011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512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54" r:id="rId3"/>
    <p:sldLayoutId id="2147484155" r:id="rId4"/>
    <p:sldLayoutId id="2147484156" r:id="rId5"/>
    <p:sldLayoutId id="2147484163" r:id="rId6"/>
    <p:sldLayoutId id="2147484164" r:id="rId7"/>
    <p:sldLayoutId id="2147484157" r:id="rId8"/>
    <p:sldLayoutId id="2147484158" r:id="rId9"/>
    <p:sldLayoutId id="2147484159" r:id="rId10"/>
    <p:sldLayoutId id="214748416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Handling Dependencies in the (Current) GSICS Corrections</a:t>
            </a:r>
            <a:endParaRPr lang="en-US" dirty="0" smtClean="0"/>
          </a:p>
        </p:txBody>
      </p:sp>
      <p:sp>
        <p:nvSpPr>
          <p:cNvPr id="10243" name="Rectangle 4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Tim Hewison</a:t>
            </a:r>
            <a:endParaRPr lang="en-US" sz="2000" baseline="-25000" dirty="0" smtClean="0">
              <a:solidFill>
                <a:srgbClr val="002060"/>
              </a:solidFill>
            </a:endParaRPr>
          </a:p>
          <a:p>
            <a:pPr eaLnBrk="1" hangingPunct="1"/>
            <a:endParaRPr lang="en-US" sz="20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EUMETSAT</a:t>
            </a:r>
          </a:p>
          <a:p>
            <a:pPr eaLnBrk="1" hangingPunct="1"/>
            <a:endParaRPr lang="en-US" sz="20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August 2011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So, What should we do?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5300" y="1228725"/>
            <a:ext cx="8915400" cy="4525963"/>
          </a:xfrm>
        </p:spPr>
        <p:txBody>
          <a:bodyPr/>
          <a:lstStyle/>
          <a:p>
            <a:r>
              <a:rPr lang="en-GB" sz="2400" dirty="0" smtClean="0"/>
              <a:t>If we can show the offset term of a GSICS Correction is insignificant, then should we fix the offset term to zero?</a:t>
            </a:r>
          </a:p>
          <a:p>
            <a:r>
              <a:rPr lang="en-GB" sz="2400" dirty="0" smtClean="0"/>
              <a:t>If we can show the slope term is not significantly different from 1, </a:t>
            </a:r>
            <a:br>
              <a:rPr lang="en-GB" sz="2400" dirty="0" smtClean="0"/>
            </a:br>
            <a:r>
              <a:rPr lang="en-GB" sz="2400" dirty="0" smtClean="0"/>
              <a:t>then should we fix that too?</a:t>
            </a:r>
          </a:p>
          <a:p>
            <a:pPr lvl="1"/>
            <a:r>
              <a:rPr lang="en-GB" sz="2000" dirty="0" smtClean="0"/>
              <a:t>In both cases we can keep the same form of GSICS Correction,</a:t>
            </a:r>
          </a:p>
          <a:p>
            <a:pPr lvl="1"/>
            <a:r>
              <a:rPr lang="en-GB" sz="2000" dirty="0" smtClean="0"/>
              <a:t>just fix these terms to 0/1 and their uncertainties to the limit of detection.</a:t>
            </a:r>
          </a:p>
          <a:p>
            <a:pPr lvl="1"/>
            <a:r>
              <a:rPr lang="en-GB" sz="2000" dirty="0" smtClean="0"/>
              <a:t>Either by adding heavily weighted point at (0,0) </a:t>
            </a:r>
          </a:p>
          <a:p>
            <a:pPr lvl="1"/>
            <a:r>
              <a:rPr lang="en-GB" sz="2000" dirty="0" smtClean="0"/>
              <a:t>or calculating weighted average of radiance ratios</a:t>
            </a:r>
          </a:p>
          <a:p>
            <a:r>
              <a:rPr lang="en-GB" sz="2400" dirty="0" smtClean="0"/>
              <a:t>If we do, then we need to build checks into the ATBD to ensure these terms stay insignificant </a:t>
            </a:r>
          </a:p>
          <a:p>
            <a:pPr lvl="1"/>
            <a:r>
              <a:rPr lang="en-GB" sz="2000" dirty="0" smtClean="0"/>
              <a:t>and if not, that they are re-introduced into the correction </a:t>
            </a:r>
            <a:r>
              <a:rPr lang="en-GB" sz="2000" i="1" dirty="0" smtClean="0"/>
              <a:t>manually</a:t>
            </a:r>
            <a:r>
              <a:rPr lang="en-GB" sz="2000" dirty="0" smtClean="0"/>
              <a:t>. </a:t>
            </a:r>
          </a:p>
          <a:p>
            <a:pPr lvl="1"/>
            <a:r>
              <a:rPr lang="en-GB" sz="2000" dirty="0" smtClean="0"/>
              <a:t>How could we do that? E.g. Calculate deviations outside uncertainty limits.</a:t>
            </a:r>
            <a:br>
              <a:rPr lang="en-GB" sz="2000" dirty="0" smtClean="0"/>
            </a:br>
            <a:r>
              <a:rPr lang="en-GB" sz="2000" dirty="0" smtClean="0"/>
              <a:t>Uncertainty need to be limited manually – e.g. at quantisation/noise level?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plots\compare_3fi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7" y="1277938"/>
            <a:ext cx="9115425" cy="48482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if we force OFFSET=0?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76350" y="6073170"/>
            <a:ext cx="70008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Black - with grey 1-sigma shading = GSICS Correction, based on weighted linear regression</a:t>
            </a:r>
          </a:p>
          <a:p>
            <a:r>
              <a:rPr lang="en-GB" dirty="0" smtClean="0">
                <a:solidFill>
                  <a:srgbClr val="EE2D24"/>
                </a:solidFill>
              </a:rPr>
              <a:t>Red - with 1-sigma shading = Fixing OFFSET=0 in weighted regression (weighted ratio)</a:t>
            </a:r>
          </a:p>
          <a:p>
            <a:r>
              <a:rPr lang="en-GB" dirty="0" smtClean="0">
                <a:solidFill>
                  <a:srgbClr val="3333FF"/>
                </a:solidFill>
              </a:rPr>
              <a:t>Blue - with 1-sigma shading = Fixing SLOPE=1 in weighted regression (weighted difference)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Black dashed lines = Radiometric Noise Level, NE</a:t>
            </a:r>
            <a:r>
              <a:rPr lang="en-GB" dirty="0" smtClean="0">
                <a:solidFill>
                  <a:schemeClr val="tx1"/>
                </a:solidFill>
                <a:latin typeface="Calibri"/>
              </a:rPr>
              <a:t>∆</a:t>
            </a:r>
            <a:r>
              <a:rPr lang="en-GB" dirty="0" smtClean="0">
                <a:solidFill>
                  <a:schemeClr val="tx1"/>
                </a:solidFill>
              </a:rPr>
              <a:t>T(Tb)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Green - Standard Radiance Scenes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38825" y="1600200"/>
            <a:ext cx="12668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Significant Offset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0525" y="3969693"/>
            <a:ext cx="12668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Significant Offset</a:t>
            </a:r>
            <a:endParaRPr lang="en-GB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MY DOCUMENTS\plots\compare_5fi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28725"/>
            <a:ext cx="9144000" cy="484444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if we force OFFSET=0?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76350" y="6073170"/>
            <a:ext cx="70008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Black - with grey 1-sigma shading = GSICS Correction, based on weighted linear regression</a:t>
            </a:r>
          </a:p>
          <a:p>
            <a:r>
              <a:rPr lang="en-GB" dirty="0" smtClean="0">
                <a:solidFill>
                  <a:srgbClr val="EE2D24"/>
                </a:solidFill>
              </a:rPr>
              <a:t>Red - with 1-sigma shading = Fixing OFFSET=0 in weighted regression (weighted ratio)</a:t>
            </a:r>
          </a:p>
          <a:p>
            <a:r>
              <a:rPr lang="en-GB" dirty="0" smtClean="0">
                <a:solidFill>
                  <a:srgbClr val="3333FF"/>
                </a:solidFill>
              </a:rPr>
              <a:t>Blue - with 1-sigma shading = Fixing SLOPE=1 in weighted regression (weighted difference)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Black dashed lines = Radiometric Noise Level, NE</a:t>
            </a:r>
            <a:r>
              <a:rPr lang="en-GB" dirty="0" smtClean="0">
                <a:solidFill>
                  <a:schemeClr val="tx1"/>
                </a:solidFill>
                <a:latin typeface="Calibri"/>
              </a:rPr>
              <a:t>∆</a:t>
            </a:r>
            <a:r>
              <a:rPr lang="en-GB" dirty="0" smtClean="0">
                <a:solidFill>
                  <a:schemeClr val="tx1"/>
                </a:solidFill>
              </a:rPr>
              <a:t>T(Tb)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Green - Standard Radiance Scenes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38825" y="1600200"/>
            <a:ext cx="12668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Significant Offset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0525" y="3969693"/>
            <a:ext cx="12668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Significant Offset</a:t>
            </a:r>
            <a:endParaRPr lang="en-GB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Uncertainties are smaller for warm scenes with OFFSET=0 or SLOPE=1</a:t>
            </a:r>
          </a:p>
          <a:p>
            <a:pPr lvl="1"/>
            <a:r>
              <a:rPr lang="en-GB" sz="1800" dirty="0" smtClean="0"/>
              <a:t>as expected as there are more degrees of freedom to fit the data</a:t>
            </a:r>
          </a:p>
          <a:p>
            <a:r>
              <a:rPr lang="en-GB" sz="2000" dirty="0" smtClean="0"/>
              <a:t>But especially at low scene radiances, </a:t>
            </a:r>
          </a:p>
          <a:p>
            <a:pPr lvl="1"/>
            <a:r>
              <a:rPr lang="en-GB" sz="1800" dirty="0" smtClean="0"/>
              <a:t>which is not surprising, as this is why I did it!</a:t>
            </a:r>
          </a:p>
          <a:p>
            <a:r>
              <a:rPr lang="en-GB" sz="2000" dirty="0" smtClean="0"/>
              <a:t>Obviously the biases tend to zero at low scene radiances when fixing OFFSET=0</a:t>
            </a:r>
          </a:p>
          <a:p>
            <a:r>
              <a:rPr lang="en-GB" sz="2000" i="1" dirty="0" smtClean="0"/>
              <a:t>Tend to weighted regression values for scenes typical tropical clear sky radiances</a:t>
            </a:r>
          </a:p>
          <a:p>
            <a:r>
              <a:rPr lang="en-GB" sz="2000" dirty="0" smtClean="0"/>
              <a:t>The biases are surprisingly linear with scene Tb for OFFSET=0</a:t>
            </a:r>
          </a:p>
          <a:p>
            <a:pPr lvl="1"/>
            <a:r>
              <a:rPr lang="en-GB" sz="1800" dirty="0" smtClean="0"/>
              <a:t>Could estimate bias at any scene Tb by scaling standard scene bias linearly with Tb </a:t>
            </a:r>
          </a:p>
          <a:p>
            <a:pPr lvl="1"/>
            <a:r>
              <a:rPr lang="en-GB" sz="1800" dirty="0" smtClean="0"/>
              <a:t>(and the same for its uncertainty)</a:t>
            </a:r>
          </a:p>
          <a:p>
            <a:r>
              <a:rPr lang="en-GB" sz="2000" dirty="0" smtClean="0"/>
              <a:t>GSICS Correction is comparable to radiometric noise for most channels</a:t>
            </a:r>
            <a:endParaRPr lang="en-GB" sz="1600" dirty="0" smtClean="0"/>
          </a:p>
          <a:p>
            <a:pPr lvl="1"/>
            <a:r>
              <a:rPr lang="en-GB" sz="1800" dirty="0" smtClean="0"/>
              <a:t>Correction &lt; Noise for warm scenes for all, except IR13.4</a:t>
            </a:r>
          </a:p>
          <a:p>
            <a:pPr lvl="1"/>
            <a:r>
              <a:rPr lang="en-GB" sz="1800" dirty="0" smtClean="0"/>
              <a:t>Correction &gt; Noise for cold scenes in IR13.4, IR7.3, IR8.7 and IR10.8 </a:t>
            </a:r>
            <a:br>
              <a:rPr lang="en-GB" sz="1800" dirty="0" smtClean="0"/>
            </a:br>
            <a:r>
              <a:rPr lang="en-GB" sz="1800" dirty="0" smtClean="0"/>
              <a:t>				         (IR13.4, IR7.3 have significant offset terms)</a:t>
            </a:r>
          </a:p>
          <a:p>
            <a:pPr lvl="1"/>
            <a:r>
              <a:rPr lang="en-GB" sz="1800" dirty="0" smtClean="0"/>
              <a:t>So although it adds noise, users would only notice in climate averages</a:t>
            </a:r>
            <a:br>
              <a:rPr lang="en-GB" sz="1800" dirty="0" smtClean="0"/>
            </a:br>
            <a:r>
              <a:rPr lang="en-GB" sz="1800" dirty="0" smtClean="0"/>
              <a:t>(but these are still important applications we should cater for)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If we find significant sensitivities, </a:t>
            </a:r>
            <a:br>
              <a:rPr lang="en-GB" sz="2800" dirty="0" smtClean="0"/>
            </a:br>
            <a:r>
              <a:rPr lang="en-GB" sz="2800" dirty="0" smtClean="0"/>
              <a:t>Should we add these as predictors in GSICS Correction?</a:t>
            </a:r>
          </a:p>
          <a:p>
            <a:pPr lvl="1"/>
            <a:r>
              <a:rPr lang="en-GB" sz="2400" dirty="0" smtClean="0"/>
              <a:t>How?</a:t>
            </a:r>
          </a:p>
          <a:p>
            <a:r>
              <a:rPr lang="en-GB" sz="2800" dirty="0" smtClean="0"/>
              <a:t>If terms of GSICS Correction are not significant, </a:t>
            </a:r>
            <a:br>
              <a:rPr lang="en-GB" sz="2800" dirty="0" smtClean="0"/>
            </a:br>
            <a:r>
              <a:rPr lang="en-GB" sz="2800" dirty="0" smtClean="0"/>
              <a:t>Should we fix these?</a:t>
            </a:r>
          </a:p>
          <a:p>
            <a:pPr lvl="1"/>
            <a:r>
              <a:rPr lang="en-GB" sz="2400" dirty="0" smtClean="0"/>
              <a:t>e.g. OFFSET=0, SLOPE=1</a:t>
            </a:r>
          </a:p>
          <a:p>
            <a:pPr lvl="1"/>
            <a:r>
              <a:rPr lang="en-GB" sz="2400" dirty="0" smtClean="0"/>
              <a:t>Or some other value?</a:t>
            </a:r>
          </a:p>
          <a:p>
            <a:r>
              <a:rPr lang="en-GB" sz="2800" dirty="0" smtClean="0"/>
              <a:t>Do we need different versions of GSICS Correction?</a:t>
            </a:r>
          </a:p>
          <a:p>
            <a:pPr lvl="1"/>
            <a:r>
              <a:rPr lang="en-GB" sz="2400" dirty="0" smtClean="0"/>
              <a:t>e.g. for different applications</a:t>
            </a:r>
          </a:p>
          <a:p>
            <a:r>
              <a:rPr lang="en-GB" sz="2800" dirty="0" smtClean="0"/>
              <a:t>Role of Baseline</a:t>
            </a:r>
            <a:endParaRPr lang="en-GB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Assumptions in GSICS Corrections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Underlying assumptions of current GSICS Correction:</a:t>
            </a:r>
          </a:p>
          <a:p>
            <a:pPr lvl="1"/>
            <a:r>
              <a:rPr lang="en-GB" sz="2400" dirty="0" smtClean="0"/>
              <a:t>Stable with time </a:t>
            </a:r>
          </a:p>
          <a:p>
            <a:pPr lvl="2"/>
            <a:r>
              <a:rPr lang="en-GB" sz="2000" dirty="0" smtClean="0"/>
              <a:t>over smoothing period</a:t>
            </a:r>
          </a:p>
          <a:p>
            <a:pPr lvl="1"/>
            <a:r>
              <a:rPr lang="en-GB" sz="2400" dirty="0" smtClean="0"/>
              <a:t>Linear radiance-dependence</a:t>
            </a:r>
          </a:p>
          <a:p>
            <a:pPr lvl="2"/>
            <a:r>
              <a:rPr lang="en-GB" sz="2000" dirty="0" smtClean="0"/>
              <a:t>With variable offset term</a:t>
            </a:r>
          </a:p>
          <a:p>
            <a:pPr lvl="1"/>
            <a:r>
              <a:rPr lang="en-GB" sz="2400" dirty="0" smtClean="0"/>
              <a:t>Insensitive to all other variables</a:t>
            </a:r>
          </a:p>
          <a:p>
            <a:pPr lvl="2"/>
            <a:r>
              <a:rPr lang="en-GB" sz="2000" dirty="0" smtClean="0"/>
              <a:t>Lat, Lon, Incidence Angle, Time of Day, phase of moon, price of cheese…</a:t>
            </a:r>
          </a:p>
          <a:p>
            <a:pPr lvl="1"/>
            <a:r>
              <a:rPr lang="en-GB" dirty="0" smtClean="0"/>
              <a:t>Applicable over full range of conditions</a:t>
            </a:r>
          </a:p>
          <a:p>
            <a:pPr lvl="2"/>
            <a:r>
              <a:rPr lang="en-GB" dirty="0" smtClean="0"/>
              <a:t>Although only derived over a limited range of above variables</a:t>
            </a:r>
          </a:p>
          <a:p>
            <a:endParaRPr lang="en-GB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Apply GSICS Correction to monitored instrument’s data</a:t>
            </a:r>
          </a:p>
          <a:p>
            <a:pPr lvl="1"/>
            <a:r>
              <a:rPr lang="en-GB" sz="2400" dirty="0" smtClean="0"/>
              <a:t>To remove radiance-dependence</a:t>
            </a:r>
          </a:p>
          <a:p>
            <a:r>
              <a:rPr lang="en-GB" sz="2800" dirty="0" smtClean="0"/>
              <a:t>Compare corrected radiances with reference instrument’s</a:t>
            </a:r>
          </a:p>
          <a:p>
            <a:pPr lvl="1"/>
            <a:r>
              <a:rPr lang="en-GB" sz="2400" dirty="0" smtClean="0"/>
              <a:t>Perform regression against the following variables:</a:t>
            </a:r>
          </a:p>
          <a:p>
            <a:pPr lvl="2"/>
            <a:r>
              <a:rPr lang="en-GB" sz="2000" dirty="0" smtClean="0"/>
              <a:t>Latitude, Longitude, Incidence Angle, Relative Azimuth Angle,  Solar Zenith and Azimuth Angles</a:t>
            </a:r>
          </a:p>
          <a:p>
            <a:pPr lvl="1"/>
            <a:r>
              <a:rPr lang="en-GB" sz="2400" dirty="0" smtClean="0"/>
              <a:t>Over full validity range of GSICS Correction</a:t>
            </a:r>
          </a:p>
          <a:p>
            <a:pPr lvl="2"/>
            <a:r>
              <a:rPr lang="en-GB" sz="2000" dirty="0" smtClean="0"/>
              <a:t>E.g. Night-time only</a:t>
            </a:r>
          </a:p>
          <a:p>
            <a:pPr lvl="1"/>
            <a:r>
              <a:rPr lang="en-GB" sz="2400" dirty="0" smtClean="0"/>
              <a:t>Calculate statistical significance of results</a:t>
            </a:r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Revise form of GSICS Correction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For any variables that have significant dependencies, consider:</a:t>
            </a:r>
          </a:p>
          <a:p>
            <a:pPr lvl="1"/>
            <a:r>
              <a:rPr lang="en-GB" sz="2400" dirty="0" smtClean="0"/>
              <a:t>including this variable as an additional predictor in GSICS Correction</a:t>
            </a:r>
          </a:p>
          <a:p>
            <a:pPr lvl="1"/>
            <a:r>
              <a:rPr lang="en-GB" sz="2400" dirty="0" smtClean="0"/>
              <a:t>limiting range of applicability of GSICS Correction</a:t>
            </a:r>
          </a:p>
          <a:p>
            <a:pPr lvl="1"/>
            <a:r>
              <a:rPr lang="en-GB" sz="2400" dirty="0" smtClean="0"/>
              <a:t>increasing stated uncertainties to include variability</a:t>
            </a:r>
            <a:br>
              <a:rPr lang="en-GB" sz="2400" dirty="0" smtClean="0"/>
            </a:br>
            <a:r>
              <a:rPr lang="en-GB" sz="2400" dirty="0" smtClean="0"/>
              <a:t>(if still within acceptable limits)</a:t>
            </a:r>
          </a:p>
          <a:p>
            <a:r>
              <a:rPr lang="en-GB" sz="2800" dirty="0" smtClean="0"/>
              <a:t>For any variables that have non-significant dependencies:</a:t>
            </a:r>
          </a:p>
          <a:p>
            <a:pPr lvl="1"/>
            <a:r>
              <a:rPr lang="en-GB" sz="2400" dirty="0" smtClean="0"/>
              <a:t>Remove any non-significant terms? (e.g. offset)</a:t>
            </a:r>
          </a:p>
          <a:p>
            <a:r>
              <a:rPr lang="en-GB" sz="2800" dirty="0" smtClean="0"/>
              <a:t>Repeat process of checking residual dependences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Investigate and Correct or Increase </a:t>
            </a:r>
            <a:r>
              <a:rPr lang="en-GB" sz="3600" dirty="0" smtClean="0"/>
              <a:t>Uncertainty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5"/>
            <a:ext cx="8915400" cy="4525963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If we choose </a:t>
            </a:r>
            <a:r>
              <a:rPr lang="en-GB" sz="2800" dirty="0" smtClean="0"/>
              <a:t>not to change </a:t>
            </a:r>
            <a:r>
              <a:rPr lang="en-GB" sz="2800" dirty="0" smtClean="0"/>
              <a:t>form </a:t>
            </a:r>
            <a:r>
              <a:rPr lang="en-GB" sz="2800" dirty="0" smtClean="0"/>
              <a:t>of GSICS </a:t>
            </a:r>
            <a:r>
              <a:rPr lang="en-GB" sz="2800" dirty="0" smtClean="0"/>
              <a:t>Correction:</a:t>
            </a:r>
          </a:p>
          <a:p>
            <a:r>
              <a:rPr lang="en-GB" sz="2800" dirty="0" smtClean="0"/>
              <a:t>For any variables </a:t>
            </a:r>
            <a:r>
              <a:rPr lang="en-GB" sz="2800" dirty="0" smtClean="0"/>
              <a:t>that have significant dependencies, consider</a:t>
            </a:r>
            <a:r>
              <a:rPr lang="en-GB" sz="2800" dirty="0" smtClean="0"/>
              <a:t>:</a:t>
            </a:r>
            <a:endParaRPr lang="en-GB" sz="2800" dirty="0" smtClean="0"/>
          </a:p>
          <a:p>
            <a:pPr lvl="1"/>
            <a:r>
              <a:rPr lang="en-GB" sz="2400" dirty="0" smtClean="0"/>
              <a:t>These are mostly instrument effects</a:t>
            </a:r>
          </a:p>
          <a:p>
            <a:pPr lvl="1"/>
            <a:r>
              <a:rPr lang="en-GB" sz="2400" dirty="0" smtClean="0"/>
              <a:t>And should be dealt with at root cause level</a:t>
            </a:r>
          </a:p>
          <a:p>
            <a:pPr lvl="1"/>
            <a:r>
              <a:rPr lang="en-GB" sz="2400" dirty="0" smtClean="0"/>
              <a:t>Before inter-calibration</a:t>
            </a:r>
          </a:p>
          <a:p>
            <a:pPr lvl="1"/>
            <a:r>
              <a:rPr lang="en-GB" sz="2400" dirty="0" smtClean="0"/>
              <a:t>By inter-action with instrument </a:t>
            </a:r>
            <a:r>
              <a:rPr lang="en-GB" sz="2400" dirty="0" smtClean="0"/>
              <a:t>engineers/operators</a:t>
            </a:r>
          </a:p>
          <a:p>
            <a:pPr lvl="1"/>
            <a:r>
              <a:rPr lang="en-GB" sz="2400" dirty="0" smtClean="0"/>
              <a:t>Re-check validity of GSICS Correction after any changes</a:t>
            </a:r>
            <a:endParaRPr lang="en-GB" sz="2400" dirty="0" smtClean="0"/>
          </a:p>
          <a:p>
            <a:pPr>
              <a:buNone/>
            </a:pPr>
            <a:r>
              <a:rPr lang="en-GB" sz="2800" dirty="0" smtClean="0"/>
              <a:t>Then </a:t>
            </a:r>
            <a:endParaRPr lang="en-GB" sz="2800" dirty="0" smtClean="0"/>
          </a:p>
          <a:p>
            <a:r>
              <a:rPr lang="en-GB" sz="2800" dirty="0" smtClean="0"/>
              <a:t>We </a:t>
            </a:r>
            <a:r>
              <a:rPr lang="en-GB" sz="2800" dirty="0" smtClean="0"/>
              <a:t>need to inflate the uncertainty estimates to account for additional bias variability caused by these effects</a:t>
            </a:r>
            <a:endParaRPr lang="en-GB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Significance of Slope &amp; Offset terms of GSICS Correction</a:t>
            </a:r>
            <a:endParaRPr lang="en-GB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33350"/>
            <a:ext cx="8915400" cy="954087"/>
          </a:xfrm>
        </p:spPr>
        <p:txBody>
          <a:bodyPr/>
          <a:lstStyle/>
          <a:p>
            <a:r>
              <a:rPr lang="en-GB" dirty="0" smtClean="0"/>
              <a:t>Approximating System response by a Linear GSICS Correction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Possible causes of non-zero offset term include:</a:t>
            </a:r>
          </a:p>
          <a:p>
            <a:pPr lvl="1"/>
            <a:r>
              <a:rPr lang="en-GB" sz="1800" dirty="0" smtClean="0"/>
              <a:t>Obscured space view</a:t>
            </a:r>
          </a:p>
          <a:p>
            <a:pPr lvl="1"/>
            <a:r>
              <a:rPr lang="en-GB" sz="1800" dirty="0" smtClean="0"/>
              <a:t>SRF errors</a:t>
            </a:r>
          </a:p>
          <a:p>
            <a:pPr lvl="1"/>
            <a:r>
              <a:rPr lang="en-GB" sz="1800" dirty="0" smtClean="0"/>
              <a:t>Inaccurate compensation for scan mirror reflectivity</a:t>
            </a:r>
          </a:p>
          <a:p>
            <a:pPr lvl="1"/>
            <a:r>
              <a:rPr lang="en-GB" sz="1800" dirty="0" smtClean="0"/>
              <a:t>Detector non-linearity</a:t>
            </a:r>
          </a:p>
          <a:p>
            <a:pPr lvl="1"/>
            <a:r>
              <a:rPr lang="en-GB" sz="1800" dirty="0" smtClean="0"/>
              <a:t>Contamination of optical elements (e.g. By water ice build-up)</a:t>
            </a:r>
          </a:p>
          <a:p>
            <a:r>
              <a:rPr lang="en-GB" sz="2000" dirty="0" smtClean="0"/>
              <a:t>Most could be manifested as a non-linear response of the system</a:t>
            </a:r>
          </a:p>
          <a:p>
            <a:pPr lvl="1"/>
            <a:r>
              <a:rPr lang="en-GB" sz="1800" dirty="0" smtClean="0"/>
              <a:t>although its response could still appear to be linear over the range of radiances covered by the collocations used to derive the GSICS Correction. </a:t>
            </a:r>
          </a:p>
          <a:p>
            <a:pPr lvl="1"/>
            <a:r>
              <a:rPr lang="en-GB" sz="1800" dirty="0" smtClean="0"/>
              <a:t>Using a linear regression of the collocated radiances would introduce a non-zero offset term.</a:t>
            </a:r>
          </a:p>
          <a:p>
            <a:r>
              <a:rPr lang="en-GB" sz="2000" dirty="0" smtClean="0"/>
              <a:t>All could potentially change with time. </a:t>
            </a:r>
          </a:p>
          <a:p>
            <a:pPr lvl="1"/>
            <a:r>
              <a:rPr lang="en-GB" sz="1800" dirty="0" smtClean="0"/>
              <a:t>Hence even if we force the offset term to zero, we should periodically perform a full linear regression to check the real offset has not changed.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SEVIRI-IASI Regression Offset Term</a:t>
            </a:r>
            <a:endParaRPr lang="en-GB" dirty="0"/>
          </a:p>
        </p:txBody>
      </p:sp>
      <p:pic>
        <p:nvPicPr>
          <p:cNvPr id="5" name="Content Placeholder 4" descr="msg2_offset_timeseries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6768" y="1228725"/>
            <a:ext cx="9330307" cy="4724394"/>
          </a:xfrm>
        </p:spPr>
      </p:pic>
      <p:sp>
        <p:nvSpPr>
          <p:cNvPr id="6" name="TextBox 5"/>
          <p:cNvSpPr txBox="1"/>
          <p:nvPr/>
        </p:nvSpPr>
        <p:spPr>
          <a:xfrm>
            <a:off x="495300" y="5953119"/>
            <a:ext cx="75914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/>
                </a:solidFill>
              </a:rPr>
              <a:t>Time Series of offset term of GSICS Correction for Meteosat-9 IR channels </a:t>
            </a:r>
          </a:p>
          <a:p>
            <a:pPr>
              <a:buFont typeface="Symbol"/>
              <a:buChar char="Þ"/>
            </a:pPr>
            <a:r>
              <a:rPr lang="en-GB" sz="1400" dirty="0" smtClean="0">
                <a:solidFill>
                  <a:srgbClr val="C00000"/>
                </a:solidFill>
              </a:rPr>
              <a:t>Significantly non-zero terms for IR13.4, IR7.3 and IR3.9</a:t>
            </a:r>
          </a:p>
          <a:p>
            <a:pPr>
              <a:buFont typeface="Symbol"/>
              <a:buChar char="Þ"/>
            </a:pPr>
            <a:r>
              <a:rPr lang="en-GB" sz="1400" dirty="0" err="1" smtClean="0">
                <a:solidFill>
                  <a:srgbClr val="C00000"/>
                </a:solidFill>
              </a:rPr>
              <a:t>n.b</a:t>
            </a:r>
            <a:r>
              <a:rPr lang="en-GB" sz="1400" dirty="0" smtClean="0">
                <a:solidFill>
                  <a:srgbClr val="C00000"/>
                </a:solidFill>
              </a:rPr>
              <a:t>. Correlation between window channels and weak seasonal cycle ~±0.2K p-p</a:t>
            </a:r>
            <a:endParaRPr lang="en-GB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MY DOCUMENTS\plots\msg2_slope_timeseri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762" y="1222623"/>
            <a:ext cx="9361170" cy="474002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SEVIRI-IASI Regression Slope Term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95300" y="5953119"/>
            <a:ext cx="77247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/>
                </a:solidFill>
              </a:rPr>
              <a:t>Time Series of offset term of GSICS Correction for Meteosat-9 IR channels </a:t>
            </a:r>
          </a:p>
          <a:p>
            <a:pPr>
              <a:buFont typeface="Symbol"/>
              <a:buChar char="Þ"/>
            </a:pPr>
            <a:r>
              <a:rPr lang="en-GB" sz="1400" dirty="0" smtClean="0">
                <a:solidFill>
                  <a:srgbClr val="C00000"/>
                </a:solidFill>
              </a:rPr>
              <a:t>Significantly not one terms for IR13.4, IR7.3, IR6.2 and IR3.9</a:t>
            </a:r>
          </a:p>
          <a:p>
            <a:pPr>
              <a:buFont typeface="Symbol"/>
              <a:buChar char="Þ"/>
            </a:pPr>
            <a:r>
              <a:rPr lang="en-GB" sz="1400" dirty="0" err="1" smtClean="0">
                <a:solidFill>
                  <a:srgbClr val="C00000"/>
                </a:solidFill>
              </a:rPr>
              <a:t>n.b</a:t>
            </a:r>
            <a:r>
              <a:rPr lang="en-GB" sz="1400" dirty="0" smtClean="0">
                <a:solidFill>
                  <a:srgbClr val="C00000"/>
                </a:solidFill>
              </a:rPr>
              <a:t>. Correlation between window channels and weak seasonal cycle ~±0.003 p-p</a:t>
            </a:r>
          </a:p>
          <a:p>
            <a:endParaRPr lang="en-GB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IC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GSICS_Template</Template>
  <TotalTime>1694</TotalTime>
  <Words>797</Words>
  <Application>Microsoft Office PowerPoint</Application>
  <PresentationFormat>A4 Paper (210x297 mm)</PresentationFormat>
  <Paragraphs>114</Paragraphs>
  <Slides>14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GSICS_Template</vt:lpstr>
      <vt:lpstr>Handling Dependencies in the (Current) GSICS Corrections</vt:lpstr>
      <vt:lpstr>Assumptions in GSICS Corrections</vt:lpstr>
      <vt:lpstr>Check assumptions</vt:lpstr>
      <vt:lpstr>Revise form of GSICS Correction</vt:lpstr>
      <vt:lpstr>Investigate and Correct or Increase Uncertainty</vt:lpstr>
      <vt:lpstr>Significance of Slope &amp; Offset terms of GSICS Correction</vt:lpstr>
      <vt:lpstr>Approximating System response by a Linear GSICS Correction</vt:lpstr>
      <vt:lpstr>SEVIRI-IASI Regression Offset Term</vt:lpstr>
      <vt:lpstr>SEVIRI-IASI Regression Slope Term</vt:lpstr>
      <vt:lpstr>So, What should we do?</vt:lpstr>
      <vt:lpstr>What happens if we force OFFSET=0?</vt:lpstr>
      <vt:lpstr>What happens if we force OFFSET=0?</vt:lpstr>
      <vt:lpstr>Outcome</vt:lpstr>
      <vt:lpstr>Discussion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Strategy for the Inter-Calibration of Solar Channels within GSICS</dc:title>
  <dc:creator>Tim Hewison</dc:creator>
  <cp:lastModifiedBy>Tim Hewison</cp:lastModifiedBy>
  <cp:revision>98</cp:revision>
  <cp:lastPrinted>2006-03-06T14:11:17Z</cp:lastPrinted>
  <dcterms:created xsi:type="dcterms:W3CDTF">2010-09-08T08:08:43Z</dcterms:created>
  <dcterms:modified xsi:type="dcterms:W3CDTF">2011-08-05T07:47:25Z</dcterms:modified>
</cp:coreProperties>
</file>