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7"/>
  </p:notesMasterIdLst>
  <p:handoutMasterIdLst>
    <p:handoutMasterId r:id="rId8"/>
  </p:handoutMasterIdLst>
  <p:sldIdLst>
    <p:sldId id="462" r:id="rId2"/>
    <p:sldId id="481" r:id="rId3"/>
    <p:sldId id="482" r:id="rId4"/>
    <p:sldId id="484" r:id="rId5"/>
    <p:sldId id="485" r:id="rId6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33FF"/>
    <a:srgbClr val="EE2D24"/>
    <a:srgbClr val="A2DADE"/>
    <a:srgbClr val="4E0B55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89319" autoAdjust="0"/>
  </p:normalViewPr>
  <p:slideViewPr>
    <p:cSldViewPr snapToGrid="0" snapToObjects="1">
      <p:cViewPr>
        <p:scale>
          <a:sx n="100" d="100"/>
          <a:sy n="100" d="100"/>
        </p:scale>
        <p:origin x="-1836" y="-19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16547" y="0"/>
            <a:ext cx="9167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791DD47-2A1D-4718-8327-4FF0194878DD}" type="datetime4">
              <a:rPr lang="en-GB"/>
              <a:pPr>
                <a:defRPr/>
              </a:pPr>
              <a:t>05 August 2011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4036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640719" y="9734581"/>
            <a:ext cx="192555" cy="184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A300E3BA-636F-4B48-B990-056E016AD67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1F56050-130B-4543-A4F7-15C3E78E4FEB}" type="datetime4">
              <a:rPr lang="en-GB"/>
              <a:pPr>
                <a:defRPr/>
              </a:pPr>
              <a:t>05 August 2011</a:t>
            </a:fld>
            <a:endParaRPr lang="de-D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7845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524" y="4714122"/>
            <a:ext cx="4988628" cy="446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1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29831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8A9F58A-C4DD-43F8-93D8-887375310BC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4C98E-5299-4668-9D4D-73EE3F5FAAEF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398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EBB4B65A-8B6F-427C-A888-8882D66E426F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05 August 2011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512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54" r:id="rId3"/>
    <p:sldLayoutId id="2147484155" r:id="rId4"/>
    <p:sldLayoutId id="2147484156" r:id="rId5"/>
    <p:sldLayoutId id="2147484163" r:id="rId6"/>
    <p:sldLayoutId id="2147484164" r:id="rId7"/>
    <p:sldLayoutId id="2147484157" r:id="rId8"/>
    <p:sldLayoutId id="2147484158" r:id="rId9"/>
    <p:sldLayoutId id="2147484159" r:id="rId10"/>
    <p:sldLayoutId id="214748416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Spectral Conversion Strategy for inter-calibration of satellite series</a:t>
            </a:r>
            <a:endParaRPr lang="en-US" dirty="0" smtClean="0"/>
          </a:p>
        </p:txBody>
      </p:sp>
      <p:sp>
        <p:nvSpPr>
          <p:cNvPr id="10243" name="Rectangle 4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>
                <a:solidFill>
                  <a:srgbClr val="002060"/>
                </a:solidFill>
              </a:rPr>
              <a:t>We should ask the following questions, which are general to inter-calibration of satellite </a:t>
            </a:r>
            <a:r>
              <a:rPr lang="en-GB" sz="2000" dirty="0" smtClean="0">
                <a:solidFill>
                  <a:srgbClr val="002060"/>
                </a:solidFill>
              </a:rPr>
              <a:t>series</a:t>
            </a:r>
            <a:endParaRPr lang="en-GB" sz="20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sz="2000" dirty="0" smtClean="0">
                <a:solidFill>
                  <a:srgbClr val="002060"/>
                </a:solidFill>
              </a:rPr>
              <a:t> (re-processing type activities)</a:t>
            </a:r>
          </a:p>
          <a:p>
            <a:pPr eaLnBrk="1" hangingPunct="1"/>
            <a:r>
              <a:rPr lang="en-US" sz="2000" dirty="0" smtClean="0">
                <a:solidFill>
                  <a:srgbClr val="002060"/>
                </a:solidFill>
              </a:rPr>
              <a:t>Tim </a:t>
            </a:r>
            <a:r>
              <a:rPr lang="en-US" sz="2000" dirty="0" smtClean="0">
                <a:solidFill>
                  <a:srgbClr val="002060"/>
                </a:solidFill>
              </a:rPr>
              <a:t>Hewison</a:t>
            </a:r>
            <a:endParaRPr lang="en-US" sz="2000" baseline="-250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rgbClr val="002060"/>
                </a:solidFill>
              </a:rPr>
              <a:t>EUMETSAT</a:t>
            </a:r>
            <a:endParaRPr lang="en-US" sz="20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rgbClr val="002060"/>
                </a:solidFill>
              </a:rPr>
              <a:t>August 2011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Choice of Spectral Conversion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Do </a:t>
            </a:r>
            <a:r>
              <a:rPr lang="en-GB" sz="2000" dirty="0" smtClean="0"/>
              <a:t>we want a spectral conversion function that relies on multiple channels of the reference instrument</a:t>
            </a:r>
            <a:r>
              <a:rPr lang="en-GB" sz="20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How </a:t>
            </a:r>
            <a:r>
              <a:rPr lang="en-GB" sz="2000" dirty="0" smtClean="0"/>
              <a:t>complex do we want the spectral conversion function to be</a:t>
            </a:r>
            <a:r>
              <a:rPr lang="en-GB" sz="20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Should </a:t>
            </a:r>
            <a:r>
              <a:rPr lang="en-GB" sz="2000" dirty="0" smtClean="0"/>
              <a:t>it have the same form for each pair of satellite/instruments</a:t>
            </a:r>
            <a:r>
              <a:rPr lang="en-GB" sz="20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Should </a:t>
            </a:r>
            <a:r>
              <a:rPr lang="en-GB" sz="2000" dirty="0" smtClean="0"/>
              <a:t>it have the same channel combinations for each pair of satellite/instruments</a:t>
            </a:r>
            <a:r>
              <a:rPr lang="en-GB" sz="20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Should </a:t>
            </a:r>
            <a:r>
              <a:rPr lang="en-GB" sz="2000" dirty="0" smtClean="0"/>
              <a:t>it have the same form for each channel</a:t>
            </a:r>
            <a:r>
              <a:rPr lang="en-GB" sz="20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Should </a:t>
            </a:r>
            <a:r>
              <a:rPr lang="en-GB" sz="2000" dirty="0" smtClean="0"/>
              <a:t>we allow any </a:t>
            </a:r>
            <a:r>
              <a:rPr lang="en-GB" sz="2000" dirty="0" smtClean="0"/>
              <a:t>subjectivity in </a:t>
            </a:r>
            <a:r>
              <a:rPr lang="en-GB" sz="2000" dirty="0" smtClean="0"/>
              <a:t>the selection of the form/channel combinations</a:t>
            </a:r>
            <a:r>
              <a:rPr lang="en-GB" sz="20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Should </a:t>
            </a:r>
            <a:r>
              <a:rPr lang="en-GB" sz="2000" dirty="0" smtClean="0"/>
              <a:t>the spectral conversion apply to global range of conditions</a:t>
            </a:r>
            <a:r>
              <a:rPr lang="en-GB" sz="20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Should </a:t>
            </a:r>
            <a:r>
              <a:rPr lang="en-GB" sz="2000" dirty="0" smtClean="0"/>
              <a:t>the spectral correction be based on modelled radiance or observations</a:t>
            </a:r>
            <a:r>
              <a:rPr lang="en-GB" sz="20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Any </a:t>
            </a:r>
            <a:r>
              <a:rPr lang="en-GB" sz="2000" dirty="0" smtClean="0"/>
              <a:t>other questions?</a:t>
            </a:r>
          </a:p>
          <a:p>
            <a:pPr marL="514350" indent="-514350">
              <a:buFont typeface="+mj-lt"/>
              <a:buAutoNum type="arabicPeriod"/>
            </a:pPr>
            <a:endParaRPr lang="en-GB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Do </a:t>
            </a:r>
            <a:r>
              <a:rPr lang="en-GB" sz="2000" dirty="0" smtClean="0"/>
              <a:t>we want a spectral conversion function that relies on multiple channels of the reference instrument</a:t>
            </a:r>
            <a:r>
              <a:rPr lang="en-GB" sz="2000" dirty="0" smtClean="0"/>
              <a:t>?</a:t>
            </a:r>
          </a:p>
          <a:p>
            <a:pPr marL="914400" lvl="1" indent="-514350"/>
            <a:r>
              <a:rPr lang="en-GB" sz="2000" dirty="0" smtClean="0"/>
              <a:t>This </a:t>
            </a:r>
            <a:r>
              <a:rPr lang="en-GB" sz="2000" dirty="0" smtClean="0"/>
              <a:t>reduces the errors in the spectral </a:t>
            </a:r>
            <a:r>
              <a:rPr lang="en-GB" sz="2000" dirty="0" smtClean="0"/>
              <a:t>correction</a:t>
            </a:r>
          </a:p>
          <a:p>
            <a:pPr marL="914400" lvl="1" indent="-514350"/>
            <a:r>
              <a:rPr lang="en-GB" sz="2000" dirty="0" smtClean="0"/>
              <a:t>But </a:t>
            </a:r>
            <a:r>
              <a:rPr lang="en-GB" sz="2000" dirty="0" smtClean="0"/>
              <a:t>makes it sensitive to changes in more </a:t>
            </a:r>
            <a:r>
              <a:rPr lang="en-GB" sz="2000" dirty="0" smtClean="0"/>
              <a:t>channels</a:t>
            </a:r>
          </a:p>
          <a:p>
            <a:pPr marL="914400" lvl="1" indent="-514350"/>
            <a:r>
              <a:rPr lang="en-GB" sz="2000" dirty="0" smtClean="0"/>
              <a:t>Need </a:t>
            </a:r>
            <a:r>
              <a:rPr lang="en-GB" sz="2000" dirty="0" smtClean="0"/>
              <a:t>to ensure same channels are available on all instrument pairs in </a:t>
            </a:r>
            <a:r>
              <a:rPr lang="en-GB" sz="2000" dirty="0" smtClean="0"/>
              <a:t>series</a:t>
            </a:r>
          </a:p>
          <a:p>
            <a:pPr marL="914400" lvl="1" indent="-514350"/>
            <a:endParaRPr lang="en-GB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How complex do we want the spectral conversion function to be</a:t>
            </a:r>
            <a:r>
              <a:rPr lang="en-GB" sz="2000" dirty="0" smtClean="0"/>
              <a:t>?</a:t>
            </a:r>
          </a:p>
          <a:p>
            <a:pPr marL="914400" lvl="1" indent="-514350"/>
            <a:r>
              <a:rPr lang="en-GB" sz="1800" dirty="0" smtClean="0"/>
              <a:t>probably </a:t>
            </a:r>
            <a:r>
              <a:rPr lang="en-GB" sz="1800" dirty="0" smtClean="0"/>
              <a:t>not </a:t>
            </a:r>
            <a:r>
              <a:rPr lang="en-GB" sz="1800" dirty="0" smtClean="0"/>
              <a:t>important</a:t>
            </a:r>
          </a:p>
          <a:p>
            <a:pPr marL="914400" lvl="1" indent="-514350"/>
            <a:r>
              <a:rPr lang="en-GB" sz="1800" dirty="0" smtClean="0"/>
              <a:t>but </a:t>
            </a:r>
            <a:r>
              <a:rPr lang="en-GB" sz="1800" dirty="0" smtClean="0"/>
              <a:t>if non-linear need to ensure training data covers all observational space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GB" sz="2000" dirty="0" smtClean="0"/>
              <a:t>Should it have the same form for each pair of </a:t>
            </a:r>
            <a:r>
              <a:rPr lang="en-GB" sz="2000" dirty="0" smtClean="0"/>
              <a:t>satellite/instruments?</a:t>
            </a:r>
          </a:p>
          <a:p>
            <a:pPr marL="914400" lvl="1" indent="-514350"/>
            <a:r>
              <a:rPr lang="en-GB" sz="1800" dirty="0" smtClean="0"/>
              <a:t>may </a:t>
            </a:r>
            <a:r>
              <a:rPr lang="en-GB" sz="1800" dirty="0" smtClean="0"/>
              <a:t>help ensure </a:t>
            </a:r>
            <a:r>
              <a:rPr lang="en-GB" sz="1800" dirty="0" smtClean="0"/>
              <a:t>consistency</a:t>
            </a:r>
            <a:br>
              <a:rPr lang="en-GB" sz="1800" dirty="0" smtClean="0"/>
            </a:br>
            <a:endParaRPr lang="en-GB" sz="18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GB" sz="2000" dirty="0" smtClean="0"/>
              <a:t>Should it have the same channel combinations for each pair of satellite/instruments</a:t>
            </a:r>
            <a:r>
              <a:rPr lang="en-GB" sz="2000" dirty="0" smtClean="0"/>
              <a:t>?</a:t>
            </a:r>
          </a:p>
          <a:p>
            <a:pPr marL="914400" lvl="1" indent="-514350"/>
            <a:r>
              <a:rPr lang="en-GB" sz="1800" dirty="0" smtClean="0"/>
              <a:t>- </a:t>
            </a:r>
            <a:r>
              <a:rPr lang="en-GB" sz="1800" dirty="0" smtClean="0"/>
              <a:t>may help ensure </a:t>
            </a:r>
            <a:r>
              <a:rPr lang="en-GB" sz="1800" dirty="0" smtClean="0"/>
              <a:t>consistence</a:t>
            </a:r>
          </a:p>
          <a:p>
            <a:pPr marL="914400" lvl="1" indent="-514350"/>
            <a:r>
              <a:rPr lang="en-GB" sz="1800" dirty="0" smtClean="0"/>
              <a:t>but </a:t>
            </a:r>
            <a:r>
              <a:rPr lang="en-GB" sz="1800" dirty="0" smtClean="0"/>
              <a:t>channels aren't the same on each of a series of </a:t>
            </a:r>
            <a:r>
              <a:rPr lang="en-GB" sz="1800" dirty="0" smtClean="0"/>
              <a:t>satellites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GB" sz="2000" dirty="0" smtClean="0"/>
              <a:t>Should it have the same form for each channel</a:t>
            </a:r>
            <a:r>
              <a:rPr lang="en-GB" sz="2000" dirty="0" smtClean="0"/>
              <a:t>?</a:t>
            </a:r>
          </a:p>
          <a:p>
            <a:pPr marL="914400" lvl="1" indent="-514350"/>
            <a:r>
              <a:rPr lang="en-GB" sz="1800" dirty="0" smtClean="0"/>
              <a:t>- </a:t>
            </a:r>
            <a:r>
              <a:rPr lang="en-GB" sz="1800" dirty="0" smtClean="0"/>
              <a:t>probably not important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GB" sz="2000" dirty="0" smtClean="0"/>
              <a:t>Should </a:t>
            </a:r>
            <a:r>
              <a:rPr lang="en-GB" sz="2000" dirty="0" smtClean="0"/>
              <a:t>we allow any </a:t>
            </a:r>
            <a:r>
              <a:rPr lang="en-GB" sz="2000" dirty="0" smtClean="0"/>
              <a:t>subjectivity in </a:t>
            </a:r>
            <a:r>
              <a:rPr lang="en-GB" sz="2000" dirty="0" smtClean="0"/>
              <a:t>the selection of the form/channel combinations</a:t>
            </a:r>
            <a:r>
              <a:rPr lang="en-GB" sz="2000" dirty="0" smtClean="0"/>
              <a:t>?  </a:t>
            </a:r>
            <a:r>
              <a:rPr lang="en-GB" sz="1800" dirty="0" smtClean="0"/>
              <a:t>(</a:t>
            </a:r>
            <a:r>
              <a:rPr lang="en-GB" sz="1800" dirty="0" smtClean="0"/>
              <a:t>if we allow them to vary</a:t>
            </a:r>
            <a:r>
              <a:rPr lang="en-GB" sz="1800" dirty="0" smtClean="0"/>
              <a:t>)</a:t>
            </a:r>
          </a:p>
          <a:p>
            <a:pPr marL="914400" lvl="1" indent="-514350"/>
            <a:r>
              <a:rPr lang="en-GB" sz="1800" dirty="0" smtClean="0"/>
              <a:t>if </a:t>
            </a:r>
            <a:r>
              <a:rPr lang="en-GB" sz="1800" dirty="0" smtClean="0"/>
              <a:t>not then we should analyse multiple instrument pairs first before selecting a form, channel combinations and method of calculating coefficients</a:t>
            </a:r>
            <a:r>
              <a:rPr lang="en-GB" sz="1800" dirty="0" smtClean="0"/>
              <a:t>.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GB" sz="2000" dirty="0" smtClean="0"/>
              <a:t>Should </a:t>
            </a:r>
            <a:r>
              <a:rPr lang="en-GB" sz="2000" dirty="0" smtClean="0"/>
              <a:t>the spectral conversion apply to global range of conditions</a:t>
            </a:r>
            <a:r>
              <a:rPr lang="en-GB" sz="2000" dirty="0" smtClean="0"/>
              <a:t>?</a:t>
            </a:r>
          </a:p>
          <a:p>
            <a:pPr marL="914400" lvl="1" indent="-514350"/>
            <a:r>
              <a:rPr lang="en-GB" sz="1800" dirty="0" smtClean="0"/>
              <a:t>Or </a:t>
            </a:r>
            <a:r>
              <a:rPr lang="en-GB" sz="1800" dirty="0" smtClean="0"/>
              <a:t>just sub-set covered by inter-calibration product (e.g. clear sky and/or tropics</a:t>
            </a:r>
            <a:r>
              <a:rPr lang="en-GB" sz="1800" dirty="0" smtClean="0"/>
              <a:t>)?</a:t>
            </a:r>
            <a:br>
              <a:rPr lang="en-GB" sz="1800" dirty="0" smtClean="0"/>
            </a:br>
            <a:endParaRPr lang="en-GB" sz="18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GB" sz="2000" dirty="0" smtClean="0"/>
              <a:t>Should </a:t>
            </a:r>
            <a:r>
              <a:rPr lang="en-GB" sz="2000" dirty="0" smtClean="0"/>
              <a:t>the spectral correction be based on modelled radiance or observations</a:t>
            </a:r>
            <a:r>
              <a:rPr lang="en-GB" sz="2000" dirty="0" smtClean="0"/>
              <a:t>?</a:t>
            </a:r>
          </a:p>
          <a:p>
            <a:pPr marL="914400" lvl="1" indent="-514350"/>
            <a:r>
              <a:rPr lang="en-GB" sz="1800" dirty="0" smtClean="0"/>
              <a:t>e.g</a:t>
            </a:r>
            <a:r>
              <a:rPr lang="en-GB" sz="1800" dirty="0" smtClean="0"/>
              <a:t>. Synthesised from hyperspectral </a:t>
            </a:r>
            <a:r>
              <a:rPr lang="en-GB" sz="1800" dirty="0" smtClean="0"/>
              <a:t>observations</a:t>
            </a:r>
          </a:p>
          <a:p>
            <a:pPr marL="914400" lvl="1" indent="-514350"/>
            <a:r>
              <a:rPr lang="en-GB" sz="1800" dirty="0" smtClean="0"/>
              <a:t>Both </a:t>
            </a:r>
            <a:r>
              <a:rPr lang="en-GB" sz="1800" dirty="0" smtClean="0"/>
              <a:t>could potentially introduce </a:t>
            </a:r>
            <a:r>
              <a:rPr lang="en-GB" sz="1800" dirty="0" smtClean="0"/>
              <a:t>biases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GB" sz="2000" dirty="0" smtClean="0"/>
              <a:t>Any </a:t>
            </a:r>
            <a:r>
              <a:rPr lang="en-GB" sz="2000" dirty="0" smtClean="0"/>
              <a:t>other questions?</a:t>
            </a:r>
          </a:p>
          <a:p>
            <a:pPr marL="514350" indent="-514350">
              <a:buFont typeface="+mj-lt"/>
              <a:buAutoNum type="arabicPeriod" startAt="6"/>
            </a:pPr>
            <a:endParaRPr lang="en-GB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SICS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GSICS_Template</Template>
  <TotalTime>1689</TotalTime>
  <Words>283</Words>
  <Application>Microsoft Office PowerPoint</Application>
  <PresentationFormat>A4 Paper (210x297 mm)</PresentationFormat>
  <Paragraphs>43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GSICS_Template</vt:lpstr>
      <vt:lpstr>Spectral Conversion Strategy for inter-calibration of satellite series</vt:lpstr>
      <vt:lpstr>Choice of Spectral Conversion</vt:lpstr>
      <vt:lpstr>Discussion 1</vt:lpstr>
      <vt:lpstr>Discussion 2</vt:lpstr>
      <vt:lpstr>Discussion 3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Strategy for the Inter-Calibration of Solar Channels within GSICS</dc:title>
  <dc:creator>Tim Hewison</dc:creator>
  <cp:lastModifiedBy>Tim Hewison</cp:lastModifiedBy>
  <cp:revision>98</cp:revision>
  <cp:lastPrinted>2006-03-06T14:11:17Z</cp:lastPrinted>
  <dcterms:created xsi:type="dcterms:W3CDTF">2010-09-08T08:08:43Z</dcterms:created>
  <dcterms:modified xsi:type="dcterms:W3CDTF">2011-08-05T07:27:30Z</dcterms:modified>
</cp:coreProperties>
</file>