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65" r:id="rId5"/>
    <p:sldId id="266" r:id="rId6"/>
    <p:sldId id="270" r:id="rId7"/>
    <p:sldId id="267" r:id="rId8"/>
    <p:sldId id="272" r:id="rId9"/>
    <p:sldId id="271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  <a:srgbClr val="FF0000"/>
    <a:srgbClr val="7E6000"/>
    <a:srgbClr val="008000"/>
    <a:srgbClr val="01AF05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4692" autoAdjust="0"/>
  </p:normalViewPr>
  <p:slideViewPr>
    <p:cSldViewPr>
      <p:cViewPr varScale="1">
        <p:scale>
          <a:sx n="66" d="100"/>
          <a:sy n="6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66E0C-4480-4A64-B615-C996A72EBC6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E2F40-9A75-4A76-9222-9C82474F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575B2-870D-4974-AC26-B27F48E8BD0D}" type="datetimeFigureOut">
              <a:rPr lang="en-US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DE81C-AD3D-4BE8-BAA2-FAA26C86DE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DE81C-AD3D-4BE8-BAA2-FAA26C86DE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DE81C-AD3D-4BE8-BAA2-FAA26C86DE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A565-C54A-47B1-954D-5817E81D3F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248400"/>
            <a:ext cx="5562600" cy="457200"/>
          </a:xfrm>
        </p:spPr>
        <p:txBody>
          <a:bodyPr/>
          <a:lstStyle>
            <a:lvl1pPr algn="l">
              <a:defRPr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NASA Sounder Science Team Meeting, Nov.8-11, 2011, Greenbelt, MD.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5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172200" cy="685800"/>
          </a:xfrm>
        </p:spPr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>
            <a:lvl1pPr marL="233363" indent="-233363">
              <a:buClr>
                <a:srgbClr val="FF0000"/>
              </a:buClr>
              <a:defRPr sz="2400" i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5613" indent="-222250">
              <a:buClr>
                <a:srgbClr val="FF0000"/>
              </a:buClr>
              <a:defRPr sz="2000">
                <a:solidFill>
                  <a:srgbClr val="002060"/>
                </a:solidFill>
              </a:defRPr>
            </a:lvl2pPr>
            <a:lvl3pPr marL="685800" indent="-228600">
              <a:buClr>
                <a:srgbClr val="FF0000"/>
              </a:buClr>
              <a:defRPr sz="1600">
                <a:solidFill>
                  <a:srgbClr val="002060"/>
                </a:solidFill>
              </a:defRPr>
            </a:lvl3pPr>
            <a:lvl4pPr marL="919163" indent="-228600">
              <a:buClr>
                <a:srgbClr val="FF0000"/>
              </a:buClr>
              <a:defRPr sz="1200">
                <a:solidFill>
                  <a:srgbClr val="002060"/>
                </a:solidFill>
              </a:defRPr>
            </a:lvl4pPr>
            <a:lvl5pPr marL="1143000" indent="-228600">
              <a:buClr>
                <a:srgbClr val="FF0000"/>
              </a:buCl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400800"/>
            <a:ext cx="2743200" cy="457200"/>
          </a:xfrm>
        </p:spPr>
        <p:txBody>
          <a:bodyPr/>
          <a:lstStyle>
            <a:lvl1pPr algn="l">
              <a:defRPr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400800"/>
            <a:ext cx="18288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869016-7DEB-43E2-B220-9D5667D88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7C727F8-C4A7-45C7-8322-4E44F8087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1186C"/>
                </a:solidFill>
              </a:defRPr>
            </a:lvl1pPr>
          </a:lstStyle>
          <a:p>
            <a:fld id="{DA64B5B7-B96F-4696-A723-FADD1B0FE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9AA41AF-6ADF-4FEB-9AFA-C0FD23271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A29AD84-C957-47C3-B860-2591B3B26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E37F923F-1E9C-414E-BDC2-466D518FCE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493838"/>
            <a:ext cx="9144000" cy="536416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63DE8"/>
              </a:solidFill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4800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4" descr="GSICS300px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2450" y="304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8382000" cy="15239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Preliminary Results of the use of GOME-2 data in the GOES Imager Visible Calibration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91000"/>
            <a:ext cx="8077200" cy="2133600"/>
          </a:xfrm>
        </p:spPr>
        <p:txBody>
          <a:bodyPr numCol="1"/>
          <a:lstStyle/>
          <a:p>
            <a:pPr>
              <a:defRPr/>
            </a:pPr>
            <a:r>
              <a:rPr lang="en-US" sz="2000" dirty="0" err="1" smtClean="0">
                <a:ea typeface="ＭＳ Ｐゴシック" charset="-128"/>
              </a:rPr>
              <a:t>Xiangqian</a:t>
            </a:r>
            <a:r>
              <a:rPr lang="en-US" sz="2000" dirty="0" smtClean="0">
                <a:ea typeface="ＭＳ Ｐゴシック" charset="-128"/>
              </a:rPr>
              <a:t> Wu</a:t>
            </a:r>
            <a:r>
              <a:rPr lang="en-US" sz="2000" baseline="30000" dirty="0" smtClean="0">
                <a:ea typeface="ＭＳ Ｐゴシック" charset="-128"/>
              </a:rPr>
              <a:t>1</a:t>
            </a:r>
            <a:r>
              <a:rPr lang="en-US" sz="2000" dirty="0" smtClean="0">
                <a:ea typeface="ＭＳ Ｐゴシック" charset="-128"/>
              </a:rPr>
              <a:t>, </a:t>
            </a:r>
            <a:r>
              <a:rPr lang="en-US" sz="2000" dirty="0" err="1" smtClean="0">
                <a:ea typeface="ＭＳ Ｐゴシック" charset="-128"/>
              </a:rPr>
              <a:t>Haifeng</a:t>
            </a:r>
            <a:r>
              <a:rPr lang="en-US" sz="2000" dirty="0" smtClean="0">
                <a:ea typeface="ＭＳ Ｐゴシック" charset="-128"/>
              </a:rPr>
              <a:t> Qian</a:t>
            </a:r>
            <a:r>
              <a:rPr lang="en-US" sz="2000" baseline="30000" dirty="0" smtClean="0">
                <a:ea typeface="ＭＳ Ｐゴシック" charset="-128"/>
              </a:rPr>
              <a:t>2</a:t>
            </a:r>
            <a:r>
              <a:rPr lang="en-US" sz="2000" dirty="0" smtClean="0">
                <a:ea typeface="ＭＳ Ｐゴシック" charset="-128"/>
              </a:rPr>
              <a:t>, and Fangfang Yu</a:t>
            </a:r>
            <a:r>
              <a:rPr lang="en-US" sz="2000" baseline="30000" dirty="0" smtClean="0">
                <a:ea typeface="ＭＳ Ｐゴシック" charset="-128"/>
              </a:rPr>
              <a:t>3</a:t>
            </a:r>
          </a:p>
          <a:p>
            <a:pPr>
              <a:defRPr/>
            </a:pPr>
            <a:endParaRPr lang="en-US" sz="1600" dirty="0" smtClean="0">
              <a:ea typeface="ＭＳ Ｐゴシック" charset="-128"/>
            </a:endParaRPr>
          </a:p>
          <a:p>
            <a:pPr>
              <a:defRPr/>
            </a:pPr>
            <a:r>
              <a:rPr lang="en-US" sz="1400" dirty="0" smtClean="0">
                <a:ea typeface="ＭＳ Ｐゴシック" charset="-128"/>
              </a:rPr>
              <a:t>1: NOAA/NESDIS/STAR</a:t>
            </a:r>
          </a:p>
          <a:p>
            <a:pPr>
              <a:defRPr/>
            </a:pPr>
            <a:r>
              <a:rPr lang="en-US" sz="1400" dirty="0" smtClean="0">
                <a:ea typeface="ＭＳ Ｐゴシック" charset="-128"/>
              </a:rPr>
              <a:t>2: IMSG @ NOAA/NESDIS/STAR</a:t>
            </a:r>
          </a:p>
          <a:p>
            <a:pPr>
              <a:defRPr/>
            </a:pPr>
            <a:r>
              <a:rPr lang="en-US" sz="1400" dirty="0" smtClean="0">
                <a:ea typeface="ＭＳ Ｐゴシック" charset="-128"/>
              </a:rPr>
              <a:t>3: ERT, Inc. @ NOAA/NESDIS/STAR</a:t>
            </a:r>
          </a:p>
          <a:p>
            <a:pPr>
              <a:defRPr/>
            </a:pPr>
            <a:r>
              <a:rPr lang="en-US" sz="1400" dirty="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Conclusion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69016-7DEB-43E2-B220-9D5667D88CC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/>
              <a:t> Hyper-spectral GOME-2 observation is reliable for the use in the  GOES Imager Visible Calibration</a:t>
            </a:r>
            <a:r>
              <a:rPr lang="en-US" sz="2000" dirty="0" smtClean="0"/>
              <a:t>;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/>
              <a:t> Deep Convective Cloud (DCC) identified with </a:t>
            </a:r>
            <a:r>
              <a:rPr lang="en-US" sz="2000" dirty="0" err="1" smtClean="0"/>
              <a:t>Metop</a:t>
            </a:r>
            <a:r>
              <a:rPr lang="en-US" sz="2000" dirty="0" smtClean="0"/>
              <a:t>-A AVHRR </a:t>
            </a:r>
            <a:r>
              <a:rPr lang="en-US" sz="2000" dirty="0" smtClean="0"/>
              <a:t>data shows </a:t>
            </a:r>
            <a:r>
              <a:rPr lang="en-US" sz="2000" dirty="0" smtClean="0"/>
              <a:t>spatial seasonal patterns.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/>
              <a:t>Under </a:t>
            </a:r>
            <a:r>
              <a:rPr lang="en-US" sz="2000" dirty="0" smtClean="0"/>
              <a:t>bright clouds,  the impact of different sensor spectrum response function (SRF) on the GOES/MODIS calibration tends to be </a:t>
            </a:r>
            <a:r>
              <a:rPr lang="en-US" sz="2000" dirty="0" smtClean="0"/>
              <a:t>stable.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/>
              <a:t>Next step is to use DCC to quantify the impact.</a:t>
            </a:r>
          </a:p>
          <a:p>
            <a:pPr marL="457200" indent="-457200"/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GOES/MODIS SRFs and spectral </a:t>
            </a:r>
            <a:r>
              <a:rPr lang="en-US" sz="2400" dirty="0" err="1" smtClean="0"/>
              <a:t>refl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 descr="SRF_refl_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741714"/>
            <a:ext cx="6553200" cy="51162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486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3276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GOES10/GOES12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GOES14/GOES15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GOME2 scan line pattern (one mode)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533400" y="1981200"/>
            <a:ext cx="7391400" cy="3276600"/>
            <a:chOff x="914400" y="2296886"/>
            <a:chExt cx="7391400" cy="3744687"/>
          </a:xfrm>
        </p:grpSpPr>
        <p:pic>
          <p:nvPicPr>
            <p:cNvPr id="4" name="Picture 3" descr="gome.png"/>
            <p:cNvPicPr>
              <a:picLocks noChangeAspect="1"/>
            </p:cNvPicPr>
            <p:nvPr/>
          </p:nvPicPr>
          <p:blipFill>
            <a:blip r:embed="rId2" cstate="print"/>
            <a:srcRect t="7144" r="1765"/>
            <a:stretch>
              <a:fillRect/>
            </a:stretch>
          </p:blipFill>
          <p:spPr>
            <a:xfrm>
              <a:off x="914400" y="2296886"/>
              <a:ext cx="7391400" cy="374468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772400" y="3731568"/>
              <a:ext cx="381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25</a:t>
              </a:r>
              <a:endParaRPr lang="en-US" sz="9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3810000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2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7800" y="3810000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3</a:t>
              </a:r>
              <a:endParaRPr lang="en-US" sz="10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38200" y="5657671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GOME-2 Band 3 &amp; Band 4 (391-798nm)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Normal scan mode with 80km x 40km spatial resolution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24 near nadir GOME-2 pixels used</a:t>
            </a:r>
          </a:p>
          <a:p>
            <a:pPr marL="342900" indent="-342900"/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248400" y="5257800"/>
            <a:ext cx="3184525" cy="1600200"/>
            <a:chOff x="1371600" y="2133600"/>
            <a:chExt cx="4327525" cy="2133600"/>
          </a:xfrm>
        </p:grpSpPr>
        <p:sp>
          <p:nvSpPr>
            <p:cNvPr id="13" name="Rectangle 12"/>
            <p:cNvSpPr/>
            <p:nvPr/>
          </p:nvSpPr>
          <p:spPr>
            <a:xfrm>
              <a:off x="1371600" y="2514600"/>
              <a:ext cx="3124200" cy="1752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4600" y="2133600"/>
              <a:ext cx="1279525" cy="576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80km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19600" y="3048000"/>
              <a:ext cx="1279525" cy="576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40km</a:t>
              </a:r>
              <a:endParaRPr lang="en-US" dirty="0"/>
            </a:p>
          </p:txBody>
        </p:sp>
        <p:grpSp>
          <p:nvGrpSpPr>
            <p:cNvPr id="16" name="Group 250"/>
            <p:cNvGrpSpPr/>
            <p:nvPr/>
          </p:nvGrpSpPr>
          <p:grpSpPr>
            <a:xfrm>
              <a:off x="1447800" y="2575560"/>
              <a:ext cx="2971800" cy="1615440"/>
              <a:chOff x="1447800" y="2575560"/>
              <a:chExt cx="2971800" cy="3063240"/>
            </a:xfrm>
          </p:grpSpPr>
          <p:sp>
            <p:nvSpPr>
              <p:cNvPr id="17" name="Oval 7"/>
              <p:cNvSpPr/>
              <p:nvPr/>
            </p:nvSpPr>
            <p:spPr>
              <a:xfrm flipV="1">
                <a:off x="26289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flipV="1">
                <a:off x="24320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flipV="1">
                <a:off x="22352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flipV="1">
                <a:off x="18415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flipV="1">
                <a:off x="14478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flipV="1">
                <a:off x="16446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flipV="1">
                <a:off x="42037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V="1">
                <a:off x="38100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flipV="1">
                <a:off x="28257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flipV="1">
                <a:off x="30226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flipV="1">
                <a:off x="40068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flipV="1">
                <a:off x="20383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32194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341630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3613150" y="257556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26289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24320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22352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18415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14478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16446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42037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38100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28257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30226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40068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20383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32194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341630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flipV="1">
                <a:off x="3613150" y="281330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flipV="1">
                <a:off x="26289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flipV="1">
                <a:off x="24320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flipV="1">
                <a:off x="22352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flipV="1">
                <a:off x="18415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flipV="1">
                <a:off x="14478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flipV="1">
                <a:off x="16446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flipV="1">
                <a:off x="42037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flipV="1">
                <a:off x="38100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flipV="1">
                <a:off x="28257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flipV="1">
                <a:off x="30226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flipV="1">
                <a:off x="40068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flipV="1">
                <a:off x="20383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flipV="1">
                <a:off x="32194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flipV="1">
                <a:off x="341630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 flipV="1">
                <a:off x="3613150" y="305104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flipV="1">
                <a:off x="26289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flipV="1">
                <a:off x="24320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flipV="1">
                <a:off x="22352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flipV="1">
                <a:off x="18415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flipV="1">
                <a:off x="14478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 flipV="1">
                <a:off x="16446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flipV="1">
                <a:off x="42037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flipV="1">
                <a:off x="38100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flipV="1">
                <a:off x="28257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flipV="1">
                <a:off x="30226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flipV="1">
                <a:off x="40068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flipV="1">
                <a:off x="20383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flipV="1">
                <a:off x="32194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flipV="1">
                <a:off x="341630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V="1">
                <a:off x="3613150" y="328879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flipV="1">
                <a:off x="26289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flipV="1">
                <a:off x="24320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flipV="1">
                <a:off x="22352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flipV="1">
                <a:off x="18415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flipV="1">
                <a:off x="14478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flipV="1">
                <a:off x="16446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flipV="1">
                <a:off x="42037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flipV="1">
                <a:off x="38100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flipV="1">
                <a:off x="28257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flipV="1">
                <a:off x="30226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flipV="1">
                <a:off x="40068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flipV="1">
                <a:off x="20383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flipV="1">
                <a:off x="32194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flipV="1">
                <a:off x="341630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flipV="1">
                <a:off x="3613150" y="352653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flipV="1">
                <a:off x="26289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flipV="1">
                <a:off x="24320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flipV="1">
                <a:off x="22352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flipV="1">
                <a:off x="18415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flipV="1">
                <a:off x="14478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flipV="1">
                <a:off x="16446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flipV="1">
                <a:off x="42037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flipV="1">
                <a:off x="38100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flipV="1">
                <a:off x="28257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flipV="1">
                <a:off x="30226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 flipV="1">
                <a:off x="40068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flipV="1">
                <a:off x="20383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flipV="1">
                <a:off x="32194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flipV="1">
                <a:off x="341630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flipV="1">
                <a:off x="3613150" y="376428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flipV="1">
                <a:off x="26289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flipV="1">
                <a:off x="24320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flipV="1">
                <a:off x="22352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flipV="1">
                <a:off x="18415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flipV="1">
                <a:off x="14478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flipV="1">
                <a:off x="16446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 flipV="1">
                <a:off x="42037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 flipV="1">
                <a:off x="38100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V="1">
                <a:off x="28257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flipV="1">
                <a:off x="30226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 flipV="1">
                <a:off x="40068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flipV="1">
                <a:off x="20383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flipV="1">
                <a:off x="32194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flipV="1">
                <a:off x="341630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flipV="1">
                <a:off x="3613150" y="400202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flipV="1">
                <a:off x="26289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flipV="1">
                <a:off x="24320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flipV="1">
                <a:off x="22352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flipV="1">
                <a:off x="18415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flipV="1">
                <a:off x="14478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 flipV="1">
                <a:off x="16446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 flipV="1">
                <a:off x="42037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 flipV="1">
                <a:off x="38100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flipV="1">
                <a:off x="28257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 flipV="1">
                <a:off x="30226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 flipV="1">
                <a:off x="40068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 flipV="1">
                <a:off x="20383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 flipV="1">
                <a:off x="32194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flipV="1">
                <a:off x="341630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 flipV="1">
                <a:off x="3613150" y="4239768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 flipV="1">
                <a:off x="26289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 flipV="1">
                <a:off x="24320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 flipV="1">
                <a:off x="22352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flipV="1">
                <a:off x="18415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 flipV="1">
                <a:off x="14478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 flipV="1">
                <a:off x="16446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 flipV="1">
                <a:off x="42037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 flipV="1">
                <a:off x="38100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 flipV="1">
                <a:off x="28257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 flipV="1">
                <a:off x="30226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flipV="1">
                <a:off x="40068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 flipV="1">
                <a:off x="20383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flipV="1">
                <a:off x="32194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 flipV="1">
                <a:off x="341630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 flipV="1">
                <a:off x="3613150" y="4477512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 flipV="1">
                <a:off x="26289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 flipV="1">
                <a:off x="24320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 flipV="1">
                <a:off x="22352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 flipV="1">
                <a:off x="18415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 flipV="1">
                <a:off x="14478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 flipV="1">
                <a:off x="16446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 flipV="1">
                <a:off x="42037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 flipV="1">
                <a:off x="38100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 flipV="1">
                <a:off x="28257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 flipV="1">
                <a:off x="30226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 flipV="1">
                <a:off x="40068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 flipV="1">
                <a:off x="20383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 flipV="1">
                <a:off x="32194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 flipV="1">
                <a:off x="341630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 flipV="1">
                <a:off x="3613150" y="4715256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 flipV="1">
                <a:off x="26289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 flipV="1">
                <a:off x="24320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 flipV="1">
                <a:off x="22352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 flipV="1">
                <a:off x="18415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 flipV="1">
                <a:off x="14478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 flipV="1">
                <a:off x="16446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 flipV="1">
                <a:off x="42037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 flipV="1">
                <a:off x="38100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 flipV="1">
                <a:off x="28257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 flipV="1">
                <a:off x="30226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 flipV="1">
                <a:off x="40068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 flipV="1">
                <a:off x="20383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 flipV="1">
                <a:off x="32194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 flipV="1">
                <a:off x="341630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 flipV="1">
                <a:off x="3613150" y="49530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 flipV="1">
                <a:off x="26289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 flipV="1">
                <a:off x="24320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 flipV="1">
                <a:off x="22352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 flipV="1">
                <a:off x="18415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 flipV="1">
                <a:off x="14478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 flipV="1">
                <a:off x="16446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 flipV="1">
                <a:off x="42037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 flipV="1">
                <a:off x="38100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 flipV="1">
                <a:off x="28257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 flipV="1">
                <a:off x="30226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 flipV="1">
                <a:off x="40068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 flipV="1">
                <a:off x="20383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 flipV="1">
                <a:off x="32194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 flipV="1">
                <a:off x="341630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 flipV="1">
                <a:off x="3613150" y="5190744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 flipV="1">
                <a:off x="26289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flipV="1">
                <a:off x="24320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 flipV="1">
                <a:off x="22352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flipV="1">
                <a:off x="18415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flipV="1">
                <a:off x="14478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 flipV="1">
                <a:off x="16446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 flipV="1">
                <a:off x="42037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flipV="1">
                <a:off x="38100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flipV="1">
                <a:off x="28257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 flipV="1">
                <a:off x="30226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 flipV="1">
                <a:off x="40068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 flipV="1">
                <a:off x="20383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 flipV="1">
                <a:off x="32194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 flipV="1">
                <a:off x="341630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 flipV="1">
                <a:off x="3613150" y="5410200"/>
                <a:ext cx="2159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2" name="Rectangle 211"/>
          <p:cNvSpPr/>
          <p:nvPr/>
        </p:nvSpPr>
        <p:spPr>
          <a:xfrm>
            <a:off x="228600" y="1752600"/>
            <a:ext cx="8305800" cy="3581400"/>
          </a:xfrm>
          <a:prstGeom prst="rect">
            <a:avLst/>
          </a:prstGeom>
          <a:noFill/>
          <a:ln>
            <a:solidFill>
              <a:srgbClr val="C89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6172200" cy="685800"/>
          </a:xfrm>
        </p:spPr>
        <p:txBody>
          <a:bodyPr/>
          <a:lstStyle/>
          <a:p>
            <a:r>
              <a:rPr lang="en-US" sz="2400" dirty="0" smtClean="0"/>
              <a:t>GOME-2 Simulated Reflectance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 smtClean="0"/>
              <a:t>Libya Desert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69016-7DEB-43E2-B220-9D5667D88CC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avhrr_ch1_refl_libya_daily.png"/>
          <p:cNvPicPr>
            <a:picLocks noChangeAspect="1"/>
          </p:cNvPicPr>
          <p:nvPr/>
        </p:nvPicPr>
        <p:blipFill>
          <a:blip r:embed="rId2" cstate="print"/>
          <a:srcRect l="5760"/>
          <a:stretch>
            <a:fillRect/>
          </a:stretch>
        </p:blipFill>
        <p:spPr>
          <a:xfrm>
            <a:off x="0" y="1828800"/>
            <a:ext cx="5690414" cy="480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67400" y="1981200"/>
            <a:ext cx="2971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Reference reflectance for the  METOP AVHRR Ch1 operational calibration is 0.378</a:t>
            </a:r>
          </a:p>
          <a:p>
            <a:pPr marL="342900" indent="-342900">
              <a:buAutoNum type="arabicPeriod"/>
            </a:pPr>
            <a:r>
              <a:rPr lang="en-US" dirty="0" smtClean="0"/>
              <a:t>Simulated METOP </a:t>
            </a:r>
            <a:r>
              <a:rPr lang="en-US" dirty="0" smtClean="0"/>
              <a:t>Band </a:t>
            </a:r>
            <a:r>
              <a:rPr lang="en-US" dirty="0" smtClean="0"/>
              <a:t>1 </a:t>
            </a:r>
            <a:r>
              <a:rPr lang="en-US" dirty="0" err="1" smtClean="0"/>
              <a:t>refl</a:t>
            </a:r>
            <a:r>
              <a:rPr lang="en-US" dirty="0" smtClean="0"/>
              <a:t> with GOME-2:  0.425</a:t>
            </a:r>
          </a:p>
          <a:p>
            <a:pPr marL="342900" indent="-342900">
              <a:buAutoNum type="arabicPeriod"/>
            </a:pPr>
            <a:r>
              <a:rPr lang="en-US" dirty="0" smtClean="0"/>
              <a:t>Simulated MODIS Band 1 refl. with GOME-2: 0.418</a:t>
            </a:r>
          </a:p>
          <a:p>
            <a:pPr marL="342900" indent="-342900">
              <a:buAutoNum type="arabicPeriod"/>
            </a:pPr>
            <a:r>
              <a:rPr lang="en-US" dirty="0" smtClean="0"/>
              <a:t>About 1.6% radiometric calibration difference due to SRF</a:t>
            </a:r>
          </a:p>
          <a:p>
            <a:pPr marL="342900" indent="-342900">
              <a:buAutoNum type="arabicPeriod"/>
            </a:pPr>
            <a:r>
              <a:rPr lang="en-US" dirty="0" smtClean="0"/>
              <a:t>GOEM-2 data shows seasonal variations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410200"/>
            <a:ext cx="281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Monthly mean and the standard deviation of MODIS band 1 and GOME-2 simulated MODIS reflectance at Libyan desert in 2010.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GOES-East/West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69016-7DEB-43E2-B220-9D5667D88CC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1905000"/>
            <a:ext cx="6858000" cy="3505200"/>
            <a:chOff x="1066800" y="574162"/>
            <a:chExt cx="6858000" cy="2579754"/>
          </a:xfrm>
        </p:grpSpPr>
        <p:pic>
          <p:nvPicPr>
            <p:cNvPr id="7" name="Picture 6" descr="Region_land_sea_box_all.png"/>
            <p:cNvPicPr>
              <a:picLocks noChangeAspect="1"/>
            </p:cNvPicPr>
            <p:nvPr/>
          </p:nvPicPr>
          <p:blipFill>
            <a:blip r:embed="rId2" cstate="print"/>
            <a:srcRect t="16320" b="16320"/>
            <a:stretch>
              <a:fillRect/>
            </a:stretch>
          </p:blipFill>
          <p:spPr>
            <a:xfrm>
              <a:off x="1066800" y="574162"/>
              <a:ext cx="6858000" cy="257975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667000" y="1066800"/>
              <a:ext cx="11880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GOES-West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36518" y="1066800"/>
              <a:ext cx="1141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GOES-East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ome2_spatial_cloud_metopa_gome2_o18794_20100603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9067800" cy="661415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62484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AVHRR </a:t>
            </a:r>
            <a:r>
              <a:rPr lang="en-US" sz="1200" dirty="0" err="1" smtClean="0"/>
              <a:t>obs</a:t>
            </a:r>
            <a:r>
              <a:rPr lang="en-US" sz="1200" dirty="0" smtClean="0"/>
              <a:t> mean reflectance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0480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GOME2 simulated reflectance                                  GOME2 Top Pressure                                    GOME2 cloud fraction 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62484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AVHRR </a:t>
            </a:r>
            <a:r>
              <a:rPr lang="en-US" sz="1200" dirty="0" err="1" smtClean="0"/>
              <a:t>obs</a:t>
            </a:r>
            <a:r>
              <a:rPr lang="en-US" sz="1200" dirty="0" smtClean="0"/>
              <a:t> mean cloud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03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comparison of reflectance/cloud  in GOME2-AVHRR collocation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172200" cy="6858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Simulated (GOES – MODIS)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69016-7DEB-43E2-B220-9D5667D88CC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5" descr="convolute_2_gome2_reflectance.2010.06_total_diff_percentage.png"/>
          <p:cNvPicPr>
            <a:picLocks/>
          </p:cNvPicPr>
          <p:nvPr/>
        </p:nvPicPr>
        <p:blipFill>
          <a:blip r:embed="rId2" cstate="print"/>
          <a:srcRect l="1920" t="4800" r="1920"/>
          <a:stretch>
            <a:fillRect/>
          </a:stretch>
        </p:blipFill>
        <p:spPr bwMode="auto">
          <a:xfrm>
            <a:off x="609600" y="1752600"/>
            <a:ext cx="8229600" cy="47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8" descr="gome2_refl_clould_mask.2010.06_sea_diff.png"/>
          <p:cNvPicPr>
            <a:picLocks/>
          </p:cNvPicPr>
          <p:nvPr/>
        </p:nvPicPr>
        <p:blipFill>
          <a:blip r:embed="rId3" cstate="print"/>
          <a:srcRect l="1920" r="1920"/>
          <a:stretch>
            <a:fillRect/>
          </a:stretch>
        </p:blipFill>
        <p:spPr bwMode="auto">
          <a:xfrm>
            <a:off x="4038600" y="31242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762000"/>
          </a:xfrm>
        </p:spPr>
        <p:txBody>
          <a:bodyPr/>
          <a:lstStyle/>
          <a:p>
            <a:r>
              <a:rPr lang="en-US" sz="2400" dirty="0" smtClean="0"/>
              <a:t>Spectral Characterization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Different </a:t>
            </a:r>
            <a:r>
              <a:rPr lang="en-US" sz="2400" dirty="0" smtClean="0"/>
              <a:t>Cloud Types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sz="1600" dirty="0" smtClean="0"/>
              <a:t>Collocated Metop-A AVHRR and GOME-2 data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Difference in GOES and MODIS (Band1) SRFs causes relative reflectance difference patterns at different cloud types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Differences are well behaved for GOES-14 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Work is undergoing to use DCC as the reference for the spectral calibration traceability to MODIS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SRF_refl_typ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59628"/>
            <a:ext cx="3048000" cy="26125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622929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SRFs of GOES-8 thru 15 and MODIS band 1, together with the spectra of DCC, desert, ocean and green vegetation.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622929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Difference between the simulated GOES and  MODIS reflectance for GOES-East over different cloud types.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543800" cy="762000"/>
          </a:xfrm>
        </p:spPr>
        <p:txBody>
          <a:bodyPr/>
          <a:lstStyle/>
          <a:p>
            <a:r>
              <a:rPr lang="en-US" sz="2400" dirty="0" smtClean="0"/>
              <a:t>DCC Spatial &amp; Temporal Distribution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algn="r"/>
            <a:r>
              <a:rPr lang="en-US" sz="1600" dirty="0" smtClean="0"/>
              <a:t>Deep Convective Cloud (DCC) is identified with Metop-A AVHRR data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D5330-3554-4BFE-B927-E905360215D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13"/>
          <p:cNvGrpSpPr/>
          <p:nvPr/>
        </p:nvGrpSpPr>
        <p:grpSpPr>
          <a:xfrm>
            <a:off x="2362200" y="2057400"/>
            <a:ext cx="6553200" cy="4495800"/>
            <a:chOff x="152400" y="0"/>
            <a:chExt cx="9003146" cy="6858000"/>
          </a:xfrm>
        </p:grpSpPr>
        <p:grpSp>
          <p:nvGrpSpPr>
            <p:cNvPr id="6" name="Group 23"/>
            <p:cNvGrpSpPr/>
            <p:nvPr/>
          </p:nvGrpSpPr>
          <p:grpSpPr>
            <a:xfrm>
              <a:off x="152400" y="0"/>
              <a:ext cx="9003146" cy="6858000"/>
              <a:chOff x="152400" y="0"/>
              <a:chExt cx="9003146" cy="6858000"/>
            </a:xfrm>
          </p:grpSpPr>
          <p:pic>
            <p:nvPicPr>
              <p:cNvPr id="73" name="Picture 5" descr="gome2_avhrr_DCC_spatial_NS45_2010_0-6mo.png"/>
              <p:cNvPicPr>
                <a:picLocks noChangeAspect="1"/>
              </p:cNvPicPr>
              <p:nvPr/>
            </p:nvPicPr>
            <p:blipFill>
              <a:blip r:embed="rId3" cstate="print"/>
              <a:srcRect l="14400" r="24000"/>
              <a:stretch>
                <a:fillRect/>
              </a:stretch>
            </p:blipFill>
            <p:spPr>
              <a:xfrm>
                <a:off x="152400" y="0"/>
                <a:ext cx="4224541" cy="6858000"/>
              </a:xfrm>
              <a:prstGeom prst="rect">
                <a:avLst/>
              </a:prstGeom>
            </p:spPr>
          </p:pic>
          <p:pic>
            <p:nvPicPr>
              <p:cNvPr id="74" name="Picture 3" descr="gome2_avhrr_DCC_spatial_NS45_2010_7-12mo.png"/>
              <p:cNvPicPr>
                <a:picLocks noChangeAspect="1"/>
              </p:cNvPicPr>
              <p:nvPr/>
            </p:nvPicPr>
            <p:blipFill>
              <a:blip r:embed="rId4" cstate="print"/>
              <a:srcRect l="15360" r="24000"/>
              <a:stretch>
                <a:fillRect/>
              </a:stretch>
            </p:blipFill>
            <p:spPr>
              <a:xfrm>
                <a:off x="4876801" y="0"/>
                <a:ext cx="4158704" cy="6858000"/>
              </a:xfrm>
              <a:prstGeom prst="rect">
                <a:avLst/>
              </a:prstGeom>
            </p:spPr>
          </p:pic>
          <p:pic>
            <p:nvPicPr>
              <p:cNvPr id="75" name="Picture 4" descr="gome2_avhrr_DCC_spatial_NS45_2010_7-12mo.png"/>
              <p:cNvPicPr>
                <a:picLocks noChangeAspect="1"/>
              </p:cNvPicPr>
              <p:nvPr/>
            </p:nvPicPr>
            <p:blipFill>
              <a:blip r:embed="rId4" cstate="print"/>
              <a:srcRect l="81600" t="5760" r="12480" b="8640"/>
              <a:stretch>
                <a:fillRect/>
              </a:stretch>
            </p:blipFill>
            <p:spPr>
              <a:xfrm>
                <a:off x="4343400" y="395016"/>
                <a:ext cx="405995" cy="5870460"/>
              </a:xfrm>
              <a:prstGeom prst="rect">
                <a:avLst/>
              </a:prstGeom>
            </p:spPr>
          </p:pic>
          <p:sp>
            <p:nvSpPr>
              <p:cNvPr id="76" name="TextBox 7"/>
              <p:cNvSpPr txBox="1"/>
              <p:nvPr/>
            </p:nvSpPr>
            <p:spPr>
              <a:xfrm>
                <a:off x="3633616" y="374073"/>
                <a:ext cx="775578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Jan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TextBox 8"/>
              <p:cNvSpPr txBox="1"/>
              <p:nvPr/>
            </p:nvSpPr>
            <p:spPr>
              <a:xfrm>
                <a:off x="3633616" y="1371600"/>
                <a:ext cx="720252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Feb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TextBox 9"/>
              <p:cNvSpPr txBox="1"/>
              <p:nvPr/>
            </p:nvSpPr>
            <p:spPr>
              <a:xfrm>
                <a:off x="3633616" y="2362201"/>
                <a:ext cx="895620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Mar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TextBox 10"/>
              <p:cNvSpPr txBox="1"/>
              <p:nvPr/>
            </p:nvSpPr>
            <p:spPr>
              <a:xfrm>
                <a:off x="3633616" y="3352799"/>
                <a:ext cx="895620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Apr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" name="TextBox 11"/>
              <p:cNvSpPr txBox="1"/>
              <p:nvPr/>
            </p:nvSpPr>
            <p:spPr>
              <a:xfrm>
                <a:off x="3513574" y="4371202"/>
                <a:ext cx="775578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May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1" name="TextBox 16"/>
              <p:cNvSpPr txBox="1"/>
              <p:nvPr/>
            </p:nvSpPr>
            <p:spPr>
              <a:xfrm>
                <a:off x="3578290" y="5361802"/>
                <a:ext cx="895620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Jun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TextBox 17"/>
              <p:cNvSpPr txBox="1"/>
              <p:nvPr/>
            </p:nvSpPr>
            <p:spPr>
              <a:xfrm>
                <a:off x="8226491" y="3352799"/>
                <a:ext cx="809013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Oct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3" name="TextBox 18"/>
              <p:cNvSpPr txBox="1"/>
              <p:nvPr/>
            </p:nvSpPr>
            <p:spPr>
              <a:xfrm>
                <a:off x="8195210" y="5361801"/>
                <a:ext cx="929055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Dec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4" name="TextBox 19"/>
              <p:cNvSpPr txBox="1"/>
              <p:nvPr/>
            </p:nvSpPr>
            <p:spPr>
              <a:xfrm>
                <a:off x="8226491" y="1371602"/>
                <a:ext cx="929055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Aug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TextBox 20"/>
              <p:cNvSpPr txBox="1"/>
              <p:nvPr/>
            </p:nvSpPr>
            <p:spPr>
              <a:xfrm>
                <a:off x="8226491" y="2362201"/>
                <a:ext cx="809013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Sep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TextBox 21"/>
              <p:cNvSpPr txBox="1"/>
              <p:nvPr/>
            </p:nvSpPr>
            <p:spPr>
              <a:xfrm>
                <a:off x="8226491" y="4343400"/>
                <a:ext cx="809013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Nov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TextBox 22"/>
              <p:cNvSpPr txBox="1"/>
              <p:nvPr/>
            </p:nvSpPr>
            <p:spPr>
              <a:xfrm>
                <a:off x="8346533" y="380999"/>
                <a:ext cx="688971" cy="45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Jul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" name="Group 24"/>
            <p:cNvGrpSpPr/>
            <p:nvPr/>
          </p:nvGrpSpPr>
          <p:grpSpPr>
            <a:xfrm>
              <a:off x="838200" y="76200"/>
              <a:ext cx="6248400" cy="6553200"/>
              <a:chOff x="838200" y="76200"/>
              <a:chExt cx="6248400" cy="6553200"/>
            </a:xfrm>
          </p:grpSpPr>
          <p:grpSp>
            <p:nvGrpSpPr>
              <p:cNvPr id="8" name="Group 75"/>
              <p:cNvGrpSpPr/>
              <p:nvPr/>
            </p:nvGrpSpPr>
            <p:grpSpPr>
              <a:xfrm>
                <a:off x="838200" y="10668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69" name="Arc 68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865603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Arc 69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803559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193931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0"/>
              <p:cNvGrpSpPr/>
              <p:nvPr/>
            </p:nvGrpSpPr>
            <p:grpSpPr>
              <a:xfrm>
                <a:off x="838200" y="762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65" name="Arc 64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865603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803559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193931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36"/>
              <p:cNvGrpSpPr/>
              <p:nvPr/>
            </p:nvGrpSpPr>
            <p:grpSpPr>
              <a:xfrm>
                <a:off x="838200" y="2057400"/>
                <a:ext cx="1600200" cy="1600200"/>
                <a:chOff x="838200" y="2057400"/>
                <a:chExt cx="1600200" cy="1600200"/>
              </a:xfrm>
            </p:grpSpPr>
            <p:sp>
              <p:nvSpPr>
                <p:cNvPr id="61" name="Arc 60"/>
                <p:cNvSpPr/>
                <p:nvPr/>
              </p:nvSpPr>
              <p:spPr>
                <a:xfrm>
                  <a:off x="838200" y="2057400"/>
                  <a:ext cx="1600200" cy="1600200"/>
                </a:xfrm>
                <a:prstGeom prst="arc">
                  <a:avLst>
                    <a:gd name="adj1" fmla="val 8701399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838200" y="2057400"/>
                  <a:ext cx="1600200" cy="1600200"/>
                </a:xfrm>
                <a:prstGeom prst="arc">
                  <a:avLst>
                    <a:gd name="adj1" fmla="val 10819063"/>
                    <a:gd name="adj2" fmla="val 12682442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>
                  <a:off x="838200" y="2057400"/>
                  <a:ext cx="1600200" cy="1600200"/>
                </a:xfrm>
                <a:prstGeom prst="arc">
                  <a:avLst>
                    <a:gd name="adj1" fmla="val 57934"/>
                    <a:gd name="adj2" fmla="val 2093715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>
                  <a:off x="838200" y="2057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0"/>
              <p:cNvGrpSpPr/>
              <p:nvPr/>
            </p:nvGrpSpPr>
            <p:grpSpPr>
              <a:xfrm>
                <a:off x="838200" y="30480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57" name="Arc 56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767270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70328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2049634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Arc 21"/>
              <p:cNvSpPr/>
              <p:nvPr/>
            </p:nvSpPr>
            <p:spPr>
              <a:xfrm>
                <a:off x="838200" y="4038600"/>
                <a:ext cx="1600200" cy="1600200"/>
              </a:xfrm>
              <a:prstGeom prst="arc">
                <a:avLst>
                  <a:gd name="adj1" fmla="val 8723926"/>
                  <a:gd name="adj2" fmla="val 10780856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838200" y="4038600"/>
                <a:ext cx="1600200" cy="1600200"/>
              </a:xfrm>
              <a:prstGeom prst="arc">
                <a:avLst>
                  <a:gd name="adj1" fmla="val 10819063"/>
                  <a:gd name="adj2" fmla="val 12703281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>
                <a:off x="838200" y="4038600"/>
                <a:ext cx="1600200" cy="1600200"/>
              </a:xfrm>
              <a:prstGeom prst="arc">
                <a:avLst>
                  <a:gd name="adj1" fmla="val 57934"/>
                  <a:gd name="adj2" fmla="val 2096907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c 24"/>
              <p:cNvSpPr/>
              <p:nvPr/>
            </p:nvSpPr>
            <p:spPr>
              <a:xfrm>
                <a:off x="838200" y="4038600"/>
                <a:ext cx="1600200" cy="1600200"/>
              </a:xfrm>
              <a:prstGeom prst="arc">
                <a:avLst>
                  <a:gd name="adj1" fmla="val 19712399"/>
                  <a:gd name="adj2" fmla="val 0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/>
              <p:cNvSpPr/>
              <p:nvPr/>
            </p:nvSpPr>
            <p:spPr>
              <a:xfrm>
                <a:off x="838200" y="5029200"/>
                <a:ext cx="1600200" cy="1600200"/>
              </a:xfrm>
              <a:prstGeom prst="arc">
                <a:avLst>
                  <a:gd name="adj1" fmla="val 8677828"/>
                  <a:gd name="adj2" fmla="val 10780856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Arc 26"/>
              <p:cNvSpPr/>
              <p:nvPr/>
            </p:nvSpPr>
            <p:spPr>
              <a:xfrm>
                <a:off x="838200" y="5029200"/>
                <a:ext cx="1600200" cy="1600200"/>
              </a:xfrm>
              <a:prstGeom prst="arc">
                <a:avLst>
                  <a:gd name="adj1" fmla="val 10819063"/>
                  <a:gd name="adj2" fmla="val 12628182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838200" y="5029200"/>
                <a:ext cx="1600200" cy="1600200"/>
              </a:xfrm>
              <a:prstGeom prst="arc">
                <a:avLst>
                  <a:gd name="adj1" fmla="val 57934"/>
                  <a:gd name="adj2" fmla="val 2083547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>
                <a:off x="838200" y="5029200"/>
                <a:ext cx="1600200" cy="1600200"/>
              </a:xfrm>
              <a:prstGeom prst="arc">
                <a:avLst>
                  <a:gd name="adj1" fmla="val 19772154"/>
                  <a:gd name="adj2" fmla="val 0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06"/>
              <p:cNvGrpSpPr/>
              <p:nvPr/>
            </p:nvGrpSpPr>
            <p:grpSpPr>
              <a:xfrm>
                <a:off x="5486400" y="762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53" name="Arc 52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865603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803559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193931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11"/>
              <p:cNvGrpSpPr/>
              <p:nvPr/>
            </p:nvGrpSpPr>
            <p:grpSpPr>
              <a:xfrm>
                <a:off x="5486400" y="10668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49" name="Arc 48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865603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803559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193931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16"/>
              <p:cNvGrpSpPr/>
              <p:nvPr/>
            </p:nvGrpSpPr>
            <p:grpSpPr>
              <a:xfrm>
                <a:off x="5486400" y="2057400"/>
                <a:ext cx="1600200" cy="1600200"/>
                <a:chOff x="990600" y="152400"/>
                <a:chExt cx="1600200" cy="1600200"/>
              </a:xfrm>
            </p:grpSpPr>
            <p:sp>
              <p:nvSpPr>
                <p:cNvPr id="45" name="Arc 44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8865603"/>
                    <a:gd name="adj2" fmla="val 10780856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0819063"/>
                    <a:gd name="adj2" fmla="val 12803559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57934"/>
                    <a:gd name="adj2" fmla="val 1939311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>
                  <a:off x="990600" y="152400"/>
                  <a:ext cx="1600200" cy="1600200"/>
                </a:xfrm>
                <a:prstGeom prst="arc">
                  <a:avLst>
                    <a:gd name="adj1" fmla="val 19712399"/>
                    <a:gd name="adj2" fmla="val 0"/>
                  </a:avLst>
                </a:prstGeom>
                <a:ln w="285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Arc 32"/>
              <p:cNvSpPr/>
              <p:nvPr/>
            </p:nvSpPr>
            <p:spPr>
              <a:xfrm>
                <a:off x="5486400" y="3048000"/>
                <a:ext cx="1600200" cy="1600200"/>
              </a:xfrm>
              <a:prstGeom prst="arc">
                <a:avLst>
                  <a:gd name="adj1" fmla="val 8778415"/>
                  <a:gd name="adj2" fmla="val 10780856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5486400" y="3048000"/>
                <a:ext cx="1600200" cy="1600200"/>
              </a:xfrm>
              <a:prstGeom prst="arc">
                <a:avLst>
                  <a:gd name="adj1" fmla="val 10819063"/>
                  <a:gd name="adj2" fmla="val 12628182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>
                <a:off x="5486400" y="3048000"/>
                <a:ext cx="1600200" cy="1600200"/>
              </a:xfrm>
              <a:prstGeom prst="arc">
                <a:avLst>
                  <a:gd name="adj1" fmla="val 57934"/>
                  <a:gd name="adj2" fmla="val 2082181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5486400" y="3048000"/>
                <a:ext cx="1600200" cy="1600200"/>
              </a:xfrm>
              <a:prstGeom prst="arc">
                <a:avLst>
                  <a:gd name="adj1" fmla="val 19712399"/>
                  <a:gd name="adj2" fmla="val 0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>
                <a:off x="5486400" y="4038600"/>
                <a:ext cx="1600200" cy="1600200"/>
              </a:xfrm>
              <a:prstGeom prst="arc">
                <a:avLst>
                  <a:gd name="adj1" fmla="val 8721576"/>
                  <a:gd name="adj2" fmla="val 10780856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/>
              <p:cNvSpPr/>
              <p:nvPr/>
            </p:nvSpPr>
            <p:spPr>
              <a:xfrm>
                <a:off x="5486400" y="4038600"/>
                <a:ext cx="1600200" cy="1600200"/>
              </a:xfrm>
              <a:prstGeom prst="arc">
                <a:avLst>
                  <a:gd name="adj1" fmla="val 10819063"/>
                  <a:gd name="adj2" fmla="val 12628182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/>
              <p:cNvSpPr/>
              <p:nvPr/>
            </p:nvSpPr>
            <p:spPr>
              <a:xfrm>
                <a:off x="5486400" y="4038600"/>
                <a:ext cx="1600200" cy="1600200"/>
              </a:xfrm>
              <a:prstGeom prst="arc">
                <a:avLst>
                  <a:gd name="adj1" fmla="val 57934"/>
                  <a:gd name="adj2" fmla="val 2171479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Arc 39"/>
              <p:cNvSpPr/>
              <p:nvPr/>
            </p:nvSpPr>
            <p:spPr>
              <a:xfrm>
                <a:off x="5486400" y="4038600"/>
                <a:ext cx="1600200" cy="1600200"/>
              </a:xfrm>
              <a:prstGeom prst="arc">
                <a:avLst>
                  <a:gd name="adj1" fmla="val 19712399"/>
                  <a:gd name="adj2" fmla="val 0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Arc 40"/>
              <p:cNvSpPr/>
              <p:nvPr/>
            </p:nvSpPr>
            <p:spPr>
              <a:xfrm>
                <a:off x="5486400" y="5029200"/>
                <a:ext cx="1600200" cy="1600200"/>
              </a:xfrm>
              <a:prstGeom prst="arc">
                <a:avLst>
                  <a:gd name="adj1" fmla="val 8590320"/>
                  <a:gd name="adj2" fmla="val 10780856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Arc 41"/>
              <p:cNvSpPr/>
              <p:nvPr/>
            </p:nvSpPr>
            <p:spPr>
              <a:xfrm>
                <a:off x="5486400" y="5029200"/>
                <a:ext cx="1600200" cy="1600200"/>
              </a:xfrm>
              <a:prstGeom prst="arc">
                <a:avLst>
                  <a:gd name="adj1" fmla="val 10819063"/>
                  <a:gd name="adj2" fmla="val 12579095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Arc 42"/>
              <p:cNvSpPr/>
              <p:nvPr/>
            </p:nvSpPr>
            <p:spPr>
              <a:xfrm>
                <a:off x="5486400" y="5029200"/>
                <a:ext cx="1600200" cy="1600200"/>
              </a:xfrm>
              <a:prstGeom prst="arc">
                <a:avLst>
                  <a:gd name="adj1" fmla="val 57934"/>
                  <a:gd name="adj2" fmla="val 2126559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>
                <a:off x="5486400" y="5029200"/>
                <a:ext cx="1600200" cy="1600200"/>
              </a:xfrm>
              <a:prstGeom prst="arc">
                <a:avLst>
                  <a:gd name="adj1" fmla="val 19814734"/>
                  <a:gd name="adj2" fmla="val 0"/>
                </a:avLst>
              </a:prstGeom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-304800" y="2286000"/>
            <a:ext cx="2514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buFont typeface="Wingdings" pitchFamily="2" charset="2"/>
              <a:buChar char="Ø"/>
            </a:pPr>
            <a:r>
              <a:rPr lang="en-US" sz="1600" dirty="0" smtClean="0"/>
              <a:t>Most DCC are distributed at the eastern Hemisphere, especially over the Pacific Ocean</a:t>
            </a:r>
          </a:p>
          <a:p>
            <a:pPr marL="685800" lvl="1" indent="-228600">
              <a:buFont typeface="Wingdings" pitchFamily="2" charset="2"/>
              <a:buChar char="Ø"/>
            </a:pPr>
            <a:endParaRPr lang="en-US" sz="1600" dirty="0" smtClean="0"/>
          </a:p>
          <a:p>
            <a:pPr marL="685800" lvl="1" indent="-228600">
              <a:buFont typeface="Wingdings" pitchFamily="2" charset="2"/>
              <a:buChar char="Ø"/>
            </a:pPr>
            <a:r>
              <a:rPr lang="en-US" sz="1600" dirty="0" smtClean="0"/>
              <a:t>GOES-East </a:t>
            </a:r>
            <a:r>
              <a:rPr lang="en-US" sz="1600" dirty="0" smtClean="0"/>
              <a:t>will observe much more DCC pixels in summer than winter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OAA">
  <a:themeElements>
    <a:clrScheme name="2_NOA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</TotalTime>
  <Words>408</Words>
  <Application>Microsoft Office PowerPoint</Application>
  <PresentationFormat>On-screen Show (4:3)</PresentationFormat>
  <Paragraphs>76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2_NOAA</vt:lpstr>
      <vt:lpstr>Preliminary Results of the use of GOME-2 data in the GOES Imager Visible Calibration</vt:lpstr>
      <vt:lpstr>GOES/MODIS SRFs and spectral refl</vt:lpstr>
      <vt:lpstr>GOME2 scan line pattern (one mode)</vt:lpstr>
      <vt:lpstr>GOME-2 Simulated Reflectance  in Libya Desert</vt:lpstr>
      <vt:lpstr>GOES-East/West</vt:lpstr>
      <vt:lpstr>Slide 6</vt:lpstr>
      <vt:lpstr>Simulated (GOES – MODIS) vs MODIS</vt:lpstr>
      <vt:lpstr>Spectral Characterization of  Different Cloud Types</vt:lpstr>
      <vt:lpstr>DCC Spatial &amp; Temporal Distribution</vt:lpstr>
      <vt:lpstr>Conclusion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Users' Feedback on Demonstration Products</dc:title>
  <dc:creator>Xiangqian Wu</dc:creator>
  <cp:lastModifiedBy>hqian</cp:lastModifiedBy>
  <cp:revision>655</cp:revision>
  <dcterms:created xsi:type="dcterms:W3CDTF">2010-04-26T15:22:09Z</dcterms:created>
  <dcterms:modified xsi:type="dcterms:W3CDTF">2011-11-17T05:01:39Z</dcterms:modified>
  <cp:category>GSICS</cp:category>
</cp:coreProperties>
</file>