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5"/>
  </p:notesMasterIdLst>
  <p:handoutMasterIdLst>
    <p:handoutMasterId r:id="rId6"/>
  </p:handoutMasterIdLst>
  <p:sldIdLst>
    <p:sldId id="256" r:id="rId2"/>
    <p:sldId id="257" r:id="rId3"/>
    <p:sldId id="258" r:id="rId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7E6000"/>
    <a:srgbClr val="C89800"/>
    <a:srgbClr val="008000"/>
    <a:srgbClr val="01AF05"/>
    <a:srgbClr val="FF7C8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692" autoAdjust="0"/>
  </p:normalViewPr>
  <p:slideViewPr>
    <p:cSldViewPr>
      <p:cViewPr varScale="1">
        <p:scale>
          <a:sx n="51" d="100"/>
          <a:sy n="51" d="100"/>
        </p:scale>
        <p:origin x="-112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814"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1866E0C-4480-4A64-B615-C996A72EBC61}" type="datetimeFigureOut">
              <a:rPr lang="en-US" smtClean="0"/>
              <a:pPr/>
              <a:t>11/16/2011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1E2F40-9A75-4A76-9222-9C82474F659F}" type="slidenum">
              <a:rPr lang="en-US" smtClean="0"/>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0D5575B2-870D-4974-AC26-B27F48E8BD0D}" type="datetimeFigureOut">
              <a:rPr lang="en-US"/>
              <a:pPr/>
              <a:t>11/16/2011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68DE81C-AD3D-4BE8-BAA2-FAA26C86DE1E}" type="slidenum">
              <a:rPr lang="en-US"/>
              <a:pPr/>
              <a:t>‹#›</a:t>
            </a:fld>
            <a:endParaRPr lang="en-US"/>
          </a:p>
        </p:txBody>
      </p:sp>
      <p:sp>
        <p:nvSpPr>
          <p:cNvPr id="8" name="Footer Placeholder 7"/>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Tree>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8DE81C-AD3D-4BE8-BAA2-FAA26C86DE1E}" type="slidenum">
              <a:rPr lang="en-US" smtClean="0"/>
              <a:pPr/>
              <a:t>1</a:t>
            </a:fld>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4">
                    <a:lumMod val="85000"/>
                    <a:lumOff val="15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3"/>
          <p:cNvSpPr>
            <a:spLocks noGrp="1" noChangeArrowheads="1"/>
          </p:cNvSpPr>
          <p:nvPr>
            <p:ph type="ftr" sz="quarter" idx="10"/>
          </p:nvPr>
        </p:nvSpPr>
        <p:spPr>
          <a:xfrm>
            <a:off x="457200" y="6248400"/>
            <a:ext cx="5562600" cy="457200"/>
          </a:xfrm>
        </p:spPr>
        <p:txBody>
          <a:bodyPr/>
          <a:lstStyle>
            <a:lvl1pPr algn="l">
              <a:defRPr sz="1100" b="1" smtClean="0">
                <a:solidFill>
                  <a:schemeClr val="tx1">
                    <a:lumMod val="65000"/>
                    <a:lumOff val="35000"/>
                  </a:schemeClr>
                </a:solidFill>
                <a:latin typeface="Times New Roman" pitchFamily="18" charset="0"/>
              </a:defRPr>
            </a:lvl1pPr>
          </a:lstStyle>
          <a:p>
            <a:r>
              <a:rPr lang="en-US" dirty="0" smtClean="0"/>
              <a:t>NASA Sounder Science Team Meeting, Nov.8-11, 2011, Greenbelt, MD.</a:t>
            </a:r>
            <a:endParaRPr lang="en-US" dirty="0"/>
          </a:p>
        </p:txBody>
      </p:sp>
      <p:sp>
        <p:nvSpPr>
          <p:cNvPr id="5" name="Rectangle 4"/>
          <p:cNvSpPr>
            <a:spLocks noGrp="1" noChangeArrowheads="1"/>
          </p:cNvSpPr>
          <p:nvPr>
            <p:ph type="sldNum" sz="quarter" idx="11"/>
          </p:nvPr>
        </p:nvSpPr>
        <p:spPr/>
        <p:txBody>
          <a:bodyPr/>
          <a:lstStyle>
            <a:lvl1pPr>
              <a:defRPr>
                <a:solidFill>
                  <a:srgbClr val="002060"/>
                </a:solidFill>
              </a:defRPr>
            </a:lvl1pPr>
          </a:lstStyle>
          <a:p>
            <a:r>
              <a:rPr lang="en-US" dirty="0" smtClean="0"/>
              <a:t>1</a:t>
            </a:r>
            <a:endParaRPr lang="en-US" dirty="0"/>
          </a:p>
        </p:txBody>
      </p:sp>
      <p:sp>
        <p:nvSpPr>
          <p:cNvPr id="7" name="Rectangle 3"/>
          <p:cNvSpPr txBox="1">
            <a:spLocks noChangeArrowheads="1"/>
          </p:cNvSpPr>
          <p:nvPr userDrawn="1"/>
        </p:nvSpPr>
        <p:spPr bwMode="auto">
          <a:xfrm>
            <a:off x="1524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b="1" smtClean="0">
                <a:solidFill>
                  <a:srgbClr val="C00000"/>
                </a:solidFill>
                <a:latin typeface="Times New Roman" pitchFamily="18" charset="0"/>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C00000"/>
              </a:solidFill>
              <a:effectLst/>
              <a:uLnTx/>
              <a:uFillTx/>
              <a:latin typeface="Times New Roman" pitchFamily="18"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0" y="381000"/>
            <a:ext cx="6172200" cy="685800"/>
          </a:xfrm>
        </p:spPr>
        <p:txBody>
          <a:bodyPr/>
          <a:lstStyle>
            <a:lvl1pPr>
              <a:defRPr sz="2800">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76400"/>
            <a:ext cx="8229600" cy="4648200"/>
          </a:xfrm>
        </p:spPr>
        <p:txBody>
          <a:bodyPr/>
          <a:lstStyle>
            <a:lvl1pPr marL="233363" indent="-233363">
              <a:buClr>
                <a:srgbClr val="FF0000"/>
              </a:buClr>
              <a:defRPr sz="2400" i="1" baseline="0">
                <a:solidFill>
                  <a:schemeClr val="tx1">
                    <a:lumMod val="95000"/>
                    <a:lumOff val="5000"/>
                  </a:schemeClr>
                </a:solidFill>
              </a:defRPr>
            </a:lvl1pPr>
            <a:lvl2pPr marL="455613" indent="-222250">
              <a:buClr>
                <a:srgbClr val="FF0000"/>
              </a:buClr>
              <a:defRPr sz="2000">
                <a:solidFill>
                  <a:srgbClr val="002060"/>
                </a:solidFill>
              </a:defRPr>
            </a:lvl2pPr>
            <a:lvl3pPr marL="685800" indent="-228600">
              <a:buClr>
                <a:srgbClr val="FF0000"/>
              </a:buClr>
              <a:defRPr sz="1600">
                <a:solidFill>
                  <a:srgbClr val="002060"/>
                </a:solidFill>
              </a:defRPr>
            </a:lvl3pPr>
            <a:lvl4pPr marL="919163" indent="-228600">
              <a:buClr>
                <a:srgbClr val="FF0000"/>
              </a:buClr>
              <a:defRPr sz="1200">
                <a:solidFill>
                  <a:srgbClr val="002060"/>
                </a:solidFill>
              </a:defRPr>
            </a:lvl4pPr>
            <a:lvl5pPr marL="1143000" indent="-228600">
              <a:buClr>
                <a:srgbClr val="FF0000"/>
              </a:buClr>
              <a:defRPr sz="1000" b="0">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ftr" sz="quarter" idx="10"/>
          </p:nvPr>
        </p:nvSpPr>
        <p:spPr>
          <a:xfrm>
            <a:off x="457200" y="6400800"/>
            <a:ext cx="2743200" cy="457200"/>
          </a:xfrm>
        </p:spPr>
        <p:txBody>
          <a:bodyPr/>
          <a:lstStyle>
            <a:lvl1pPr algn="l">
              <a:defRPr sz="1000" b="1" smtClean="0">
                <a:solidFill>
                  <a:schemeClr val="tx1">
                    <a:lumMod val="65000"/>
                    <a:lumOff val="35000"/>
                  </a:schemeClr>
                </a:solidFill>
                <a:latin typeface="Times New Roman" pitchFamily="18" charset="0"/>
              </a:defRPr>
            </a:lvl1pPr>
          </a:lstStyle>
          <a:p>
            <a:endParaRPr lang="en-US" dirty="0"/>
          </a:p>
        </p:txBody>
      </p:sp>
      <p:sp>
        <p:nvSpPr>
          <p:cNvPr id="5" name="Rectangle 4"/>
          <p:cNvSpPr>
            <a:spLocks noGrp="1" noChangeArrowheads="1"/>
          </p:cNvSpPr>
          <p:nvPr>
            <p:ph type="sldNum" sz="quarter" idx="11"/>
          </p:nvPr>
        </p:nvSpPr>
        <p:spPr>
          <a:xfrm>
            <a:off x="6858000" y="6400800"/>
            <a:ext cx="1828800" cy="457200"/>
          </a:xfrm>
        </p:spPr>
        <p:txBody>
          <a:bodyPr/>
          <a:lstStyle>
            <a:lvl1pPr>
              <a:defRPr>
                <a:solidFill>
                  <a:schemeClr val="tx1"/>
                </a:solidFill>
              </a:defRPr>
            </a:lvl1pPr>
          </a:lstStyle>
          <a:p>
            <a:fld id="{E8869016-7DEB-43E2-B220-9D5667D88CC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2060"/>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5" name="Rectangle 4"/>
          <p:cNvSpPr>
            <a:spLocks noGrp="1" noChangeArrowheads="1"/>
          </p:cNvSpPr>
          <p:nvPr>
            <p:ph type="sldNum" sz="quarter" idx="11"/>
          </p:nvPr>
        </p:nvSpPr>
        <p:spPr/>
        <p:txBody>
          <a:bodyPr/>
          <a:lstStyle>
            <a:lvl1pPr>
              <a:defRPr>
                <a:solidFill>
                  <a:srgbClr val="002060"/>
                </a:solidFill>
              </a:defRPr>
            </a:lvl1pPr>
          </a:lstStyle>
          <a:p>
            <a:fld id="{17C727F8-C4A7-45C7-8322-4E44F80870E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2209800"/>
            <a:ext cx="3848100" cy="4114800"/>
          </a:xfrm>
        </p:spPr>
        <p:txBody>
          <a:bodyPr/>
          <a:lstStyle>
            <a:lvl1pPr>
              <a:buClr>
                <a:srgbClr val="7EC234"/>
              </a:buClr>
              <a:defRPr sz="2800">
                <a:solidFill>
                  <a:srgbClr val="002060"/>
                </a:solidFill>
              </a:defRPr>
            </a:lvl1pPr>
            <a:lvl2pPr>
              <a:buClr>
                <a:schemeClr val="tx2">
                  <a:lumMod val="85000"/>
                  <a:lumOff val="15000"/>
                </a:schemeClr>
              </a:buClr>
              <a:defRPr sz="2400">
                <a:solidFill>
                  <a:srgbClr val="002060"/>
                </a:solidFill>
              </a:defRPr>
            </a:lvl2pPr>
            <a:lvl3pPr>
              <a:buClr>
                <a:schemeClr val="accent1">
                  <a:lumMod val="75000"/>
                </a:schemeClr>
              </a:buClr>
              <a:defRPr sz="2000">
                <a:solidFill>
                  <a:srgbClr val="002060"/>
                </a:solidFill>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10100" y="2209800"/>
            <a:ext cx="3848100" cy="4114800"/>
          </a:xfrm>
        </p:spPr>
        <p:txBody>
          <a:bodyPr/>
          <a:lstStyle>
            <a:lvl1pPr>
              <a:buClr>
                <a:srgbClr val="7ABC32"/>
              </a:buClr>
              <a:defRPr sz="2800">
                <a:solidFill>
                  <a:srgbClr val="002060"/>
                </a:solidFill>
              </a:defRPr>
            </a:lvl1pPr>
            <a:lvl2pPr>
              <a:buClr>
                <a:schemeClr val="accent4">
                  <a:lumMod val="85000"/>
                  <a:lumOff val="15000"/>
                </a:schemeClr>
              </a:buClr>
              <a:defRPr sz="2400">
                <a:solidFill>
                  <a:srgbClr val="002060"/>
                </a:solidFill>
              </a:defRPr>
            </a:lvl2pPr>
            <a:lvl3pPr>
              <a:buClr>
                <a:srgbClr val="0070C0"/>
              </a:buClr>
              <a:defRPr sz="2000">
                <a:solidFill>
                  <a:srgbClr val="002060"/>
                </a:solidFill>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4"/>
          <p:cNvSpPr>
            <a:spLocks noGrp="1" noChangeArrowheads="1"/>
          </p:cNvSpPr>
          <p:nvPr>
            <p:ph type="sldNum" sz="quarter" idx="11"/>
          </p:nvPr>
        </p:nvSpPr>
        <p:spPr/>
        <p:txBody>
          <a:bodyPr/>
          <a:lstStyle>
            <a:lvl1pPr>
              <a:defRPr>
                <a:solidFill>
                  <a:srgbClr val="01186C"/>
                </a:solidFill>
              </a:defRPr>
            </a:lvl1pPr>
          </a:lstStyle>
          <a:p>
            <a:fld id="{DA64B5B7-B96F-4696-A723-FADD1B0FE34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sldNum" sz="quarter" idx="11"/>
          </p:nvPr>
        </p:nvSpPr>
        <p:spPr/>
        <p:txBody>
          <a:bodyPr/>
          <a:lstStyle>
            <a:lvl1pPr>
              <a:defRPr>
                <a:solidFill>
                  <a:srgbClr val="002060"/>
                </a:solidFill>
              </a:defRPr>
            </a:lvl1pPr>
          </a:lstStyle>
          <a:p>
            <a:fld id="{39AA41AF-6ADF-4FEB-9AFA-C0FD2327132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4"/>
          <p:cNvSpPr>
            <a:spLocks noGrp="1" noChangeArrowheads="1"/>
          </p:cNvSpPr>
          <p:nvPr>
            <p:ph type="sldNum" sz="quarter" idx="11"/>
          </p:nvPr>
        </p:nvSpPr>
        <p:spPr/>
        <p:txBody>
          <a:bodyPr/>
          <a:lstStyle>
            <a:lvl1pPr>
              <a:defRPr>
                <a:solidFill>
                  <a:srgbClr val="002060"/>
                </a:solidFill>
              </a:defRPr>
            </a:lvl1pPr>
          </a:lstStyle>
          <a:p>
            <a:fld id="{AA29AD84-C957-47C3-B860-2591B3B26BB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FEFD1"/>
            </a:gs>
            <a:gs pos="64999">
              <a:srgbClr val="F0EBD5"/>
            </a:gs>
            <a:gs pos="100000">
              <a:srgbClr val="D1C39F"/>
            </a:gs>
          </a:gsLst>
          <a:lin ang="5400000"/>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a:solidFill>
                  <a:srgbClr val="FFFF00"/>
                </a:solidFill>
                <a:latin typeface="Times New Roman" charset="0"/>
                <a:ea typeface="+mn-ea"/>
              </a:defRPr>
            </a:lvl1pPr>
          </a:lstStyle>
          <a:p>
            <a:pPr>
              <a:defRPr/>
            </a:pPr>
            <a:r>
              <a:rPr lang="en-US" smtClean="0"/>
              <a:t>22-25 March 2011, Daejeon, Korea</a:t>
            </a:r>
            <a:endParaRPr lang="en-US"/>
          </a:p>
        </p:txBody>
      </p:sp>
      <p:sp>
        <p:nvSpPr>
          <p:cNvPr id="1028" name="Rectangle 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b="1">
                <a:solidFill>
                  <a:srgbClr val="FFFF00"/>
                </a:solidFill>
                <a:latin typeface="Times New Roman" pitchFamily="18" charset="0"/>
              </a:defRPr>
            </a:lvl1pPr>
          </a:lstStyle>
          <a:p>
            <a:fld id="{E37F923F-1E9C-414E-BDC2-466D518FCE62}" type="slidenum">
              <a:rPr lang="en-US"/>
              <a:pPr/>
              <a:t>‹#›</a:t>
            </a:fld>
            <a:endParaRPr lang="en-US"/>
          </a:p>
        </p:txBody>
      </p:sp>
      <p:sp>
        <p:nvSpPr>
          <p:cNvPr id="2" name="Rectangle 8"/>
          <p:cNvSpPr>
            <a:spLocks noGrp="1" noChangeArrowheads="1"/>
          </p:cNvSpPr>
          <p:nvPr>
            <p:ph type="body" idx="1"/>
          </p:nvPr>
        </p:nvSpPr>
        <p:spPr bwMode="auto">
          <a:xfrm>
            <a:off x="609600" y="2209800"/>
            <a:ext cx="78486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Rectangle 9"/>
          <p:cNvSpPr/>
          <p:nvPr/>
        </p:nvSpPr>
        <p:spPr>
          <a:xfrm>
            <a:off x="0" y="1493838"/>
            <a:ext cx="9144000" cy="5364162"/>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063DE8"/>
              </a:solidFill>
            </a:endParaRPr>
          </a:p>
        </p:txBody>
      </p:sp>
      <p:sp>
        <p:nvSpPr>
          <p:cNvPr id="1030" name="Rectangle 7"/>
          <p:cNvSpPr>
            <a:spLocks noGrp="1" noChangeArrowheads="1"/>
          </p:cNvSpPr>
          <p:nvPr>
            <p:ph type="title"/>
          </p:nvPr>
        </p:nvSpPr>
        <p:spPr bwMode="auto">
          <a:xfrm>
            <a:off x="1676400" y="381000"/>
            <a:ext cx="6324600" cy="6858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cxnSp>
        <p:nvCxnSpPr>
          <p:cNvPr id="20" name="Straight Connector 19"/>
          <p:cNvCxnSpPr/>
          <p:nvPr/>
        </p:nvCxnSpPr>
        <p:spPr>
          <a:xfrm>
            <a:off x="0" y="1574800"/>
            <a:ext cx="9144000" cy="0"/>
          </a:xfrm>
          <a:prstGeom prst="line">
            <a:avLst/>
          </a:prstGeom>
          <a:ln w="35560"/>
        </p:spPr>
        <p:style>
          <a:lnRef idx="2">
            <a:schemeClr val="accent1"/>
          </a:lnRef>
          <a:fillRef idx="0">
            <a:schemeClr val="accent1"/>
          </a:fillRef>
          <a:effectRef idx="1">
            <a:schemeClr val="accent1"/>
          </a:effectRef>
          <a:fontRef idx="minor">
            <a:schemeClr val="tx1"/>
          </a:fontRef>
        </p:style>
      </p:cxnSp>
      <p:pic>
        <p:nvPicPr>
          <p:cNvPr id="1032" name="Picture 14" descr="GSICS300px.png"/>
          <p:cNvPicPr>
            <a:picLocks noChangeAspect="1"/>
          </p:cNvPicPr>
          <p:nvPr/>
        </p:nvPicPr>
        <p:blipFill>
          <a:blip r:embed="rId8" cstate="print"/>
          <a:srcRect/>
          <a:stretch>
            <a:fillRect/>
          </a:stretch>
        </p:blipFill>
        <p:spPr bwMode="auto">
          <a:xfrm>
            <a:off x="0" y="381000"/>
            <a:ext cx="1685925" cy="685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Lst>
  <p:hf hdr="0" dt="0"/>
  <p:txStyles>
    <p:titleStyle>
      <a:lvl1pPr algn="ctr" rtl="0" eaLnBrk="0" fontAlgn="base" hangingPunct="0">
        <a:lnSpc>
          <a:spcPct val="85000"/>
        </a:lnSpc>
        <a:spcBef>
          <a:spcPct val="0"/>
        </a:spcBef>
        <a:spcAft>
          <a:spcPct val="0"/>
        </a:spcAft>
        <a:defRPr sz="3200" b="1">
          <a:solidFill>
            <a:srgbClr val="031F74"/>
          </a:solidFill>
          <a:latin typeface="+mj-lt"/>
          <a:ea typeface="MS PGothic" pitchFamily="34" charset="-128"/>
          <a:cs typeface="ＭＳ Ｐゴシック" charset="-128"/>
        </a:defRPr>
      </a:lvl1pPr>
      <a:lvl2pPr algn="ctr" rtl="0" eaLnBrk="0" fontAlgn="base" hangingPunct="0">
        <a:lnSpc>
          <a:spcPct val="85000"/>
        </a:lnSpc>
        <a:spcBef>
          <a:spcPct val="0"/>
        </a:spcBef>
        <a:spcAft>
          <a:spcPct val="0"/>
        </a:spcAft>
        <a:defRPr sz="3200" b="1">
          <a:solidFill>
            <a:srgbClr val="031F74"/>
          </a:solidFill>
          <a:latin typeface="Book Antiqua" charset="0"/>
          <a:ea typeface="MS PGothic" pitchFamily="34" charset="-128"/>
          <a:cs typeface="ＭＳ Ｐゴシック" charset="-128"/>
        </a:defRPr>
      </a:lvl2pPr>
      <a:lvl3pPr algn="ctr" rtl="0" eaLnBrk="0" fontAlgn="base" hangingPunct="0">
        <a:lnSpc>
          <a:spcPct val="85000"/>
        </a:lnSpc>
        <a:spcBef>
          <a:spcPct val="0"/>
        </a:spcBef>
        <a:spcAft>
          <a:spcPct val="0"/>
        </a:spcAft>
        <a:defRPr sz="3200" b="1">
          <a:solidFill>
            <a:srgbClr val="031F74"/>
          </a:solidFill>
          <a:latin typeface="Book Antiqua" charset="0"/>
          <a:ea typeface="MS PGothic" pitchFamily="34" charset="-128"/>
          <a:cs typeface="ＭＳ Ｐゴシック" charset="-128"/>
        </a:defRPr>
      </a:lvl3pPr>
      <a:lvl4pPr algn="ctr" rtl="0" eaLnBrk="0" fontAlgn="base" hangingPunct="0">
        <a:lnSpc>
          <a:spcPct val="85000"/>
        </a:lnSpc>
        <a:spcBef>
          <a:spcPct val="0"/>
        </a:spcBef>
        <a:spcAft>
          <a:spcPct val="0"/>
        </a:spcAft>
        <a:defRPr sz="3200" b="1">
          <a:solidFill>
            <a:srgbClr val="031F74"/>
          </a:solidFill>
          <a:latin typeface="Book Antiqua" charset="0"/>
          <a:ea typeface="MS PGothic" pitchFamily="34" charset="-128"/>
          <a:cs typeface="ＭＳ Ｐゴシック" charset="-128"/>
        </a:defRPr>
      </a:lvl4pPr>
      <a:lvl5pPr algn="ctr" rtl="0" eaLnBrk="0" fontAlgn="base" hangingPunct="0">
        <a:lnSpc>
          <a:spcPct val="85000"/>
        </a:lnSpc>
        <a:spcBef>
          <a:spcPct val="0"/>
        </a:spcBef>
        <a:spcAft>
          <a:spcPct val="0"/>
        </a:spcAft>
        <a:defRPr sz="3200" b="1">
          <a:solidFill>
            <a:srgbClr val="031F74"/>
          </a:solidFill>
          <a:latin typeface="Book Antiqua" charset="0"/>
          <a:ea typeface="MS PGothic" pitchFamily="34" charset="-128"/>
          <a:cs typeface="ＭＳ Ｐゴシック" charset="-128"/>
        </a:defRPr>
      </a:lvl5pPr>
      <a:lvl6pPr marL="457200" algn="ctr" rtl="0" fontAlgn="base">
        <a:lnSpc>
          <a:spcPct val="85000"/>
        </a:lnSpc>
        <a:spcBef>
          <a:spcPct val="0"/>
        </a:spcBef>
        <a:spcAft>
          <a:spcPct val="0"/>
        </a:spcAft>
        <a:defRPr sz="4400" b="1">
          <a:solidFill>
            <a:srgbClr val="FAFD00"/>
          </a:solidFill>
          <a:latin typeface="Book Antiqua" charset="0"/>
        </a:defRPr>
      </a:lvl6pPr>
      <a:lvl7pPr marL="914400" algn="ctr" rtl="0" fontAlgn="base">
        <a:lnSpc>
          <a:spcPct val="85000"/>
        </a:lnSpc>
        <a:spcBef>
          <a:spcPct val="0"/>
        </a:spcBef>
        <a:spcAft>
          <a:spcPct val="0"/>
        </a:spcAft>
        <a:defRPr sz="4400" b="1">
          <a:solidFill>
            <a:srgbClr val="FAFD00"/>
          </a:solidFill>
          <a:latin typeface="Book Antiqua" charset="0"/>
        </a:defRPr>
      </a:lvl7pPr>
      <a:lvl8pPr marL="1371600" algn="ctr" rtl="0" fontAlgn="base">
        <a:lnSpc>
          <a:spcPct val="85000"/>
        </a:lnSpc>
        <a:spcBef>
          <a:spcPct val="0"/>
        </a:spcBef>
        <a:spcAft>
          <a:spcPct val="0"/>
        </a:spcAft>
        <a:defRPr sz="4400" b="1">
          <a:solidFill>
            <a:srgbClr val="FAFD00"/>
          </a:solidFill>
          <a:latin typeface="Book Antiqua" charset="0"/>
        </a:defRPr>
      </a:lvl8pPr>
      <a:lvl9pPr marL="1828800" algn="ctr" rtl="0" fontAlgn="base">
        <a:lnSpc>
          <a:spcPct val="85000"/>
        </a:lnSpc>
        <a:spcBef>
          <a:spcPct val="0"/>
        </a:spcBef>
        <a:spcAft>
          <a:spcPct val="0"/>
        </a:spcAft>
        <a:defRPr sz="4400" b="1">
          <a:solidFill>
            <a:srgbClr val="FAFD00"/>
          </a:solidFill>
          <a:latin typeface="Book Antiqua" charset="0"/>
        </a:defRPr>
      </a:lvl9pPr>
    </p:titleStyle>
    <p:bodyStyle>
      <a:lvl1pPr marL="342900" indent="-342900" algn="l" rtl="0" eaLnBrk="0" fontAlgn="base" hangingPunct="0">
        <a:spcBef>
          <a:spcPct val="20000"/>
        </a:spcBef>
        <a:spcAft>
          <a:spcPct val="0"/>
        </a:spcAft>
        <a:buClr>
          <a:srgbClr val="FAFD00"/>
        </a:buClr>
        <a:buSzPct val="100000"/>
        <a:buFont typeface="Symbol" pitchFamily="18" charset="2"/>
        <a:buChar char="·"/>
        <a:defRPr sz="2800">
          <a:solidFill>
            <a:srgbClr val="F8F8F8"/>
          </a:solidFill>
          <a:latin typeface="+mn-lt"/>
          <a:ea typeface="MS PGothic" pitchFamily="34" charset="-128"/>
          <a:cs typeface="ＭＳ Ｐゴシック" charset="-128"/>
        </a:defRPr>
      </a:lvl1pPr>
      <a:lvl2pPr marL="742950" indent="-285750" algn="l" rtl="0" eaLnBrk="0" fontAlgn="base" hangingPunct="0">
        <a:spcBef>
          <a:spcPct val="20000"/>
        </a:spcBef>
        <a:spcAft>
          <a:spcPct val="0"/>
        </a:spcAft>
        <a:buClr>
          <a:srgbClr val="A2D7FF"/>
        </a:buClr>
        <a:buSzPct val="100000"/>
        <a:buChar char="»"/>
        <a:defRPr sz="2400">
          <a:solidFill>
            <a:srgbClr val="F8F8F8"/>
          </a:solidFill>
          <a:latin typeface="+mn-lt"/>
          <a:ea typeface="MS PGothic" pitchFamily="34" charset="-128"/>
        </a:defRPr>
      </a:lvl2pPr>
      <a:lvl3pPr marL="1143000" indent="-228600" algn="l" rtl="0" eaLnBrk="0" fontAlgn="base" hangingPunct="0">
        <a:spcBef>
          <a:spcPct val="20000"/>
        </a:spcBef>
        <a:spcAft>
          <a:spcPct val="0"/>
        </a:spcAft>
        <a:buClr>
          <a:srgbClr val="FF6600"/>
        </a:buClr>
        <a:buSzPct val="100000"/>
        <a:buFont typeface="Times New Roman" pitchFamily="18" charset="0"/>
        <a:buChar char="–"/>
        <a:defRPr sz="2400">
          <a:solidFill>
            <a:srgbClr val="F8F8F8"/>
          </a:solidFill>
          <a:latin typeface="+mn-lt"/>
          <a:ea typeface="MS PGothic" pitchFamily="34" charset="-128"/>
        </a:defRPr>
      </a:lvl3pPr>
      <a:lvl4pPr marL="1600200" indent="-228600" algn="l" rtl="0" eaLnBrk="0" fontAlgn="base" hangingPunct="0">
        <a:spcBef>
          <a:spcPct val="20000"/>
        </a:spcBef>
        <a:spcAft>
          <a:spcPct val="0"/>
        </a:spcAft>
        <a:buClr>
          <a:schemeClr val="accent2"/>
        </a:buClr>
        <a:buSzPct val="65000"/>
        <a:buFont typeface="Monotype Sorts"/>
        <a:buChar char="l"/>
        <a:defRPr sz="2000">
          <a:solidFill>
            <a:srgbClr val="F8F8F8"/>
          </a:solidFill>
          <a:latin typeface="+mn-lt"/>
          <a:ea typeface="MS PGothic" pitchFamily="34" charset="-128"/>
        </a:defRPr>
      </a:lvl4pPr>
      <a:lvl5pPr marL="2057400" indent="-228600" algn="l" rtl="0" eaLnBrk="0" fontAlgn="base" hangingPunct="0">
        <a:spcBef>
          <a:spcPct val="20000"/>
        </a:spcBef>
        <a:spcAft>
          <a:spcPct val="0"/>
        </a:spcAft>
        <a:buClr>
          <a:schemeClr val="folHlink"/>
        </a:buClr>
        <a:buSzPct val="100000"/>
        <a:buChar char="»"/>
        <a:defRPr sz="2000">
          <a:solidFill>
            <a:srgbClr val="F8F8F8"/>
          </a:solidFill>
          <a:latin typeface="+mn-lt"/>
          <a:ea typeface="MS PGothic" pitchFamily="34" charset="-128"/>
        </a:defRPr>
      </a:lvl5pPr>
      <a:lvl6pPr marL="2514600" indent="-228600" algn="l" rtl="0" fontAlgn="base">
        <a:spcBef>
          <a:spcPct val="20000"/>
        </a:spcBef>
        <a:spcAft>
          <a:spcPct val="0"/>
        </a:spcAft>
        <a:buClr>
          <a:schemeClr val="folHlink"/>
        </a:buClr>
        <a:buSzPct val="100000"/>
        <a:buChar char="»"/>
        <a:defRPr sz="2000">
          <a:solidFill>
            <a:srgbClr val="F8F8F8"/>
          </a:solidFill>
          <a:latin typeface="+mn-lt"/>
          <a:ea typeface="ＭＳ Ｐゴシック" charset="-128"/>
        </a:defRPr>
      </a:lvl6pPr>
      <a:lvl7pPr marL="2971800" indent="-228600" algn="l" rtl="0" fontAlgn="base">
        <a:spcBef>
          <a:spcPct val="20000"/>
        </a:spcBef>
        <a:spcAft>
          <a:spcPct val="0"/>
        </a:spcAft>
        <a:buClr>
          <a:schemeClr val="folHlink"/>
        </a:buClr>
        <a:buSzPct val="100000"/>
        <a:buChar char="»"/>
        <a:defRPr sz="2000">
          <a:solidFill>
            <a:srgbClr val="F8F8F8"/>
          </a:solidFill>
          <a:latin typeface="+mn-lt"/>
          <a:ea typeface="ＭＳ Ｐゴシック" charset="-128"/>
        </a:defRPr>
      </a:lvl7pPr>
      <a:lvl8pPr marL="3429000" indent="-228600" algn="l" rtl="0" fontAlgn="base">
        <a:spcBef>
          <a:spcPct val="20000"/>
        </a:spcBef>
        <a:spcAft>
          <a:spcPct val="0"/>
        </a:spcAft>
        <a:buClr>
          <a:schemeClr val="folHlink"/>
        </a:buClr>
        <a:buSzPct val="100000"/>
        <a:buChar char="»"/>
        <a:defRPr sz="2000">
          <a:solidFill>
            <a:srgbClr val="F8F8F8"/>
          </a:solidFill>
          <a:latin typeface="+mn-lt"/>
          <a:ea typeface="ＭＳ Ｐゴシック" charset="-128"/>
        </a:defRPr>
      </a:lvl8pPr>
      <a:lvl9pPr marL="3886200" indent="-228600" algn="l" rtl="0" fontAlgn="base">
        <a:spcBef>
          <a:spcPct val="20000"/>
        </a:spcBef>
        <a:spcAft>
          <a:spcPct val="0"/>
        </a:spcAft>
        <a:buClr>
          <a:schemeClr val="folHlink"/>
        </a:buClr>
        <a:buSzPct val="100000"/>
        <a:buChar char="»"/>
        <a:defRPr sz="2000">
          <a:solidFill>
            <a:srgbClr val="F8F8F8"/>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304800" y="1981200"/>
            <a:ext cx="8382000" cy="1523999"/>
          </a:xfrm>
        </p:spPr>
        <p:txBody>
          <a:bodyPr/>
          <a:lstStyle/>
          <a:p>
            <a:pPr>
              <a:lnSpc>
                <a:spcPct val="100000"/>
              </a:lnSpc>
            </a:pPr>
            <a:r>
              <a:rPr lang="en-US" sz="2800" dirty="0" smtClean="0"/>
              <a:t>Meeting Report of the Discussion on Users’ Comments with Current GSICS </a:t>
            </a:r>
            <a:r>
              <a:rPr lang="en-US" sz="2800" dirty="0" smtClean="0"/>
              <a:t>Products</a:t>
            </a:r>
            <a:r>
              <a:rPr lang="en-US" sz="2800" dirty="0" smtClean="0"/>
              <a:t> </a:t>
            </a:r>
            <a:endParaRPr lang="en-US"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Issues </a:t>
            </a:r>
            <a:endParaRPr lang="en-US" dirty="0"/>
          </a:p>
        </p:txBody>
      </p:sp>
      <p:sp>
        <p:nvSpPr>
          <p:cNvPr id="3" name="Content Placeholder 2"/>
          <p:cNvSpPr>
            <a:spLocks noGrp="1"/>
          </p:cNvSpPr>
          <p:nvPr>
            <p:ph idx="1"/>
          </p:nvPr>
        </p:nvSpPr>
        <p:spPr/>
        <p:txBody>
          <a:bodyPr/>
          <a:lstStyle/>
          <a:p>
            <a:r>
              <a:rPr lang="en-US" dirty="0" smtClean="0"/>
              <a:t>Valuable, critical comments received on 11/03/2011 from ISCCP, based on the experience of using the GOES and METEOSAT correction products</a:t>
            </a:r>
          </a:p>
          <a:p>
            <a:pPr marL="690563" lvl="1" indent="-457200">
              <a:buFont typeface="+mj-lt"/>
              <a:buAutoNum type="arabicPeriod"/>
            </a:pPr>
            <a:r>
              <a:rPr lang="en-US" dirty="0" smtClean="0"/>
              <a:t>Users have to go looking all over to get global results</a:t>
            </a:r>
          </a:p>
          <a:p>
            <a:pPr marL="690563" lvl="1" indent="-457200">
              <a:buFont typeface="+mj-lt"/>
              <a:buAutoNum type="arabicPeriod"/>
            </a:pPr>
            <a:r>
              <a:rPr lang="en-US" dirty="0" smtClean="0"/>
              <a:t>Data formats of results are not the same across sites</a:t>
            </a:r>
          </a:p>
          <a:p>
            <a:pPr marL="690563" lvl="1" indent="-457200">
              <a:buFont typeface="+mj-lt"/>
              <a:buAutoNum type="arabicPeriod"/>
            </a:pPr>
            <a:r>
              <a:rPr lang="en-US" dirty="0" smtClean="0"/>
              <a:t>Cannot compare the results from one satellite type to another directly.</a:t>
            </a:r>
          </a:p>
          <a:p>
            <a:pPr marL="690563" lvl="1" indent="-457200">
              <a:buFont typeface="+mj-lt"/>
              <a:buAutoNum type="arabicPeriod"/>
            </a:pPr>
            <a:r>
              <a:rPr lang="en-US" dirty="0" smtClean="0"/>
              <a:t>The information on correction application and the associated documents are not easy to find.</a:t>
            </a:r>
          </a:p>
          <a:p>
            <a:pPr marL="690563" lvl="1" indent="-457200">
              <a:buFont typeface="+mj-lt"/>
              <a:buAutoNum type="arabicPeriod"/>
            </a:pPr>
            <a:r>
              <a:rPr lang="en-US" dirty="0" smtClean="0"/>
              <a:t>Multiple entrances for the data products, the websites are not uniformly designed , and very disorganized with unnecessary complication.</a:t>
            </a:r>
          </a:p>
          <a:p>
            <a:pPr lvl="1"/>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E8869016-7DEB-43E2-B220-9D5667D88CC0}"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Telcon</a:t>
            </a:r>
            <a:r>
              <a:rPr lang="en-US" dirty="0" smtClean="0"/>
              <a:t> on 11/15/2011</a:t>
            </a:r>
            <a:endParaRPr lang="en-US" dirty="0"/>
          </a:p>
        </p:txBody>
      </p:sp>
      <p:sp>
        <p:nvSpPr>
          <p:cNvPr id="3" name="Content Placeholder 2"/>
          <p:cNvSpPr>
            <a:spLocks noGrp="1"/>
          </p:cNvSpPr>
          <p:nvPr>
            <p:ph idx="1"/>
          </p:nvPr>
        </p:nvSpPr>
        <p:spPr/>
        <p:txBody>
          <a:bodyPr/>
          <a:lstStyle/>
          <a:p>
            <a:r>
              <a:rPr lang="en-US" sz="1800" dirty="0" smtClean="0"/>
              <a:t>In response to users’ concerns, a </a:t>
            </a:r>
            <a:r>
              <a:rPr lang="en-US" sz="1800" dirty="0" err="1" smtClean="0"/>
              <a:t>telcon</a:t>
            </a:r>
            <a:r>
              <a:rPr lang="en-US" sz="1800" dirty="0" smtClean="0"/>
              <a:t> was held on 11/15/2011 with participants from EUMETSAT, JMA, NOAA and WMO.  </a:t>
            </a:r>
          </a:p>
          <a:p>
            <a:pPr lvl="1"/>
            <a:r>
              <a:rPr lang="en-US" dirty="0" smtClean="0"/>
              <a:t>Issues #1 and #4:</a:t>
            </a:r>
          </a:p>
          <a:p>
            <a:pPr lvl="2"/>
            <a:r>
              <a:rPr lang="en-US" dirty="0" smtClean="0"/>
              <a:t>A master uses guide table will be developed and hosted at GSICS portal at gsics.wmo.int.  This master user guide table will serve as an entry gate to provide the links to all the GSICS products and the background documents</a:t>
            </a:r>
          </a:p>
          <a:p>
            <a:pPr lvl="1"/>
            <a:r>
              <a:rPr lang="en-US" dirty="0" smtClean="0"/>
              <a:t>Issue #2:</a:t>
            </a:r>
          </a:p>
          <a:p>
            <a:pPr lvl="2"/>
            <a:r>
              <a:rPr lang="en-US" dirty="0" smtClean="0"/>
              <a:t>All the products are in </a:t>
            </a:r>
            <a:r>
              <a:rPr lang="en-US" dirty="0" err="1" smtClean="0"/>
              <a:t>netCDF</a:t>
            </a:r>
            <a:r>
              <a:rPr lang="en-US" dirty="0" smtClean="0"/>
              <a:t> format,  yet probably with different name for the same variable.   For the pre-operational products, the variables name should follow  the name conventions </a:t>
            </a:r>
            <a:r>
              <a:rPr lang="en-US" dirty="0" smtClean="0"/>
              <a:t> </a:t>
            </a:r>
            <a:r>
              <a:rPr lang="en-US" dirty="0" smtClean="0"/>
              <a:t>proposed by the GSICS data working group.</a:t>
            </a:r>
          </a:p>
          <a:p>
            <a:pPr lvl="1"/>
            <a:r>
              <a:rPr lang="en-US" dirty="0" smtClean="0"/>
              <a:t>Issue #3:</a:t>
            </a:r>
          </a:p>
          <a:p>
            <a:pPr lvl="2"/>
            <a:r>
              <a:rPr lang="en-US" dirty="0" smtClean="0"/>
              <a:t>Our current product is not for the direct instrument comparison due to the different SRFs, especially for the sounding channels</a:t>
            </a:r>
          </a:p>
          <a:p>
            <a:pPr lvl="1"/>
            <a:r>
              <a:rPr lang="en-US" dirty="0" smtClean="0"/>
              <a:t>Issue #5</a:t>
            </a:r>
          </a:p>
          <a:p>
            <a:pPr lvl="2"/>
            <a:r>
              <a:rPr lang="en-US" dirty="0" smtClean="0"/>
              <a:t>This situation should be improved with the master user guides .  User may also need to get familiar with the THREDDS functions.</a:t>
            </a:r>
          </a:p>
          <a:p>
            <a:pPr lvl="2"/>
            <a:endParaRPr lang="en-US" dirty="0" smtClean="0"/>
          </a:p>
        </p:txBody>
      </p:sp>
      <p:sp>
        <p:nvSpPr>
          <p:cNvPr id="5" name="Slide Number Placeholder 4"/>
          <p:cNvSpPr>
            <a:spLocks noGrp="1"/>
          </p:cNvSpPr>
          <p:nvPr>
            <p:ph type="sldNum" sz="quarter" idx="11"/>
          </p:nvPr>
        </p:nvSpPr>
        <p:spPr/>
        <p:txBody>
          <a:bodyPr/>
          <a:lstStyle/>
          <a:p>
            <a:fld id="{E8869016-7DEB-43E2-B220-9D5667D88CC0}" type="slidenum">
              <a:rPr lang="en-US" smtClean="0"/>
              <a:pPr/>
              <a:t>3</a:t>
            </a:fld>
            <a:endParaRPr lang="en-US" dirty="0"/>
          </a:p>
        </p:txBody>
      </p:sp>
    </p:spTree>
  </p:cSld>
  <p:clrMapOvr>
    <a:masterClrMapping/>
  </p:clrMapOvr>
</p:sld>
</file>

<file path=ppt/theme/theme1.xml><?xml version="1.0" encoding="utf-8"?>
<a:theme xmlns:a="http://schemas.openxmlformats.org/drawingml/2006/main" name="2_NOAA">
  <a:themeElements>
    <a:clrScheme name="2_NOA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NOAA">
      <a:majorFont>
        <a:latin typeface="Book Antiqu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2_NOA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NOA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NOA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NOA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NOA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NOA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NOA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5623</TotalTime>
  <Words>277</Words>
  <Application>Microsoft Office PowerPoint</Application>
  <PresentationFormat>On-screen Show (4:3)</PresentationFormat>
  <Paragraphs>21</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2_NOAA</vt:lpstr>
      <vt:lpstr>Meeting Report of the Discussion on Users’ Comments with Current GSICS Products </vt:lpstr>
      <vt:lpstr>Major Issues </vt:lpstr>
      <vt:lpstr>Telcon on 11/15/2011</vt:lpstr>
    </vt:vector>
  </TitlesOfParts>
  <Company>NOAA / NESDIS / STAR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Users' Feedback on Demonstration Products</dc:title>
  <dc:creator>Xiangqian Wu</dc:creator>
  <cp:lastModifiedBy>fyu</cp:lastModifiedBy>
  <cp:revision>636</cp:revision>
  <dcterms:created xsi:type="dcterms:W3CDTF">2010-04-26T15:22:09Z</dcterms:created>
  <dcterms:modified xsi:type="dcterms:W3CDTF">2011-11-16T19:48:21Z</dcterms:modified>
  <cp:category>GSICS</cp:category>
</cp:coreProperties>
</file>