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70" r:id="rId3"/>
    <p:sldId id="275" r:id="rId4"/>
    <p:sldId id="271" r:id="rId5"/>
    <p:sldId id="277" r:id="rId6"/>
    <p:sldId id="272" r:id="rId7"/>
    <p:sldId id="267" r:id="rId8"/>
    <p:sldId id="278" r:id="rId9"/>
    <p:sldId id="258" r:id="rId10"/>
    <p:sldId id="268" r:id="rId11"/>
    <p:sldId id="261" r:id="rId12"/>
    <p:sldId id="262" r:id="rId13"/>
    <p:sldId id="260" r:id="rId14"/>
    <p:sldId id="269" r:id="rId15"/>
    <p:sldId id="273" r:id="rId16"/>
    <p:sldId id="274" r:id="rId17"/>
    <p:sldId id="259" r:id="rId18"/>
    <p:sldId id="265" r:id="rId19"/>
    <p:sldId id="276" r:id="rId20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\Desktop\&#51060;&#54840;&#49849;%20&#48177;&#50629;\&#45208;\GSICS\Moon%20Calibration\data%20from%20feb.%20to%20Jun.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\Desktop\&#51060;&#54840;&#49849;%20&#48177;&#50629;\&#45208;\GSICS\Moon%20Calibration\data%20from%20feb.%20to%20Jun.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\Desktop\&#51060;&#54840;&#49849;%20&#48177;&#50629;\&#45208;\GSICS\Moon%20Calibration\data%20from%20feb.%20to%20Jun.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a\Desktop\&#51060;&#54840;&#49849;%20&#48177;&#50629;\&#45208;\GSICS\Moon%20Calibration\data%20from%20feb.%20to%20Jun.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Sheet1!$A$22:$A$38</c:f>
              <c:strCache>
                <c:ptCount val="17"/>
                <c:pt idx="0">
                  <c:v>2-18.02-42</c:v>
                </c:pt>
                <c:pt idx="1">
                  <c:v>2-18.02-45</c:v>
                </c:pt>
                <c:pt idx="2">
                  <c:v>2-18.03-58</c:v>
                </c:pt>
                <c:pt idx="3">
                  <c:v>3-20.03-13</c:v>
                </c:pt>
                <c:pt idx="4">
                  <c:v>3-20.04-28</c:v>
                </c:pt>
                <c:pt idx="5">
                  <c:v>4-17.01-43</c:v>
                </c:pt>
                <c:pt idx="6">
                  <c:v>4-17.02-15</c:v>
                </c:pt>
                <c:pt idx="7">
                  <c:v>4-17.02-43</c:v>
                </c:pt>
                <c:pt idx="8">
                  <c:v>5-14.00-43</c:v>
                </c:pt>
                <c:pt idx="9">
                  <c:v>6-20.06-28</c:v>
                </c:pt>
                <c:pt idx="10">
                  <c:v>6-20.07-43</c:v>
                </c:pt>
                <c:pt idx="11">
                  <c:v>7-18.05-13</c:v>
                </c:pt>
                <c:pt idx="12">
                  <c:v>7-18.06-28</c:v>
                </c:pt>
                <c:pt idx="13">
                  <c:v>8-14.03-13</c:v>
                </c:pt>
                <c:pt idx="14">
                  <c:v>8-14.04-13</c:v>
                </c:pt>
                <c:pt idx="15">
                  <c:v>9-11.01-43</c:v>
                </c:pt>
                <c:pt idx="16">
                  <c:v>9-11.02-58</c:v>
                </c:pt>
              </c:strCache>
            </c:strRef>
          </c:cat>
          <c:val>
            <c:numRef>
              <c:f>Sheet1!$B$22:$B$38</c:f>
              <c:numCache>
                <c:formatCode>0.00%</c:formatCode>
                <c:ptCount val="17"/>
                <c:pt idx="0">
                  <c:v>0</c:v>
                </c:pt>
                <c:pt idx="1">
                  <c:v>-1.1000000000000009E-3</c:v>
                </c:pt>
                <c:pt idx="2">
                  <c:v>1.5299999999999999E-2</c:v>
                </c:pt>
                <c:pt idx="3">
                  <c:v>-2.2400000000000028E-2</c:v>
                </c:pt>
                <c:pt idx="4">
                  <c:v>1.2999999999999999E-3</c:v>
                </c:pt>
                <c:pt idx="5">
                  <c:v>2.0900000000000002E-2</c:v>
                </c:pt>
                <c:pt idx="6">
                  <c:v>0.25410000000000005</c:v>
                </c:pt>
                <c:pt idx="7">
                  <c:v>-6.4100000000000074E-2</c:v>
                </c:pt>
                <c:pt idx="8">
                  <c:v>-1.2031999999999992</c:v>
                </c:pt>
                <c:pt idx="9">
                  <c:v>-1.3700000000000014E-2</c:v>
                </c:pt>
                <c:pt idx="10">
                  <c:v>-7.4000000000000081E-3</c:v>
                </c:pt>
                <c:pt idx="11">
                  <c:v>-1.1700000000000018E-2</c:v>
                </c:pt>
                <c:pt idx="12">
                  <c:v>1.5500000000000012E-2</c:v>
                </c:pt>
                <c:pt idx="13">
                  <c:v>-8.2000000000000007E-3</c:v>
                </c:pt>
                <c:pt idx="14">
                  <c:v>-7.800000000000004E-3</c:v>
                </c:pt>
                <c:pt idx="15">
                  <c:v>-5.3000000000000035E-3</c:v>
                </c:pt>
                <c:pt idx="16">
                  <c:v>-0.14780000000000001</c:v>
                </c:pt>
              </c:numCache>
            </c:numRef>
          </c:val>
        </c:ser>
        <c:marker val="1"/>
        <c:axId val="64976000"/>
        <c:axId val="64977536"/>
      </c:lineChart>
      <c:catAx>
        <c:axId val="64976000"/>
        <c:scaling>
          <c:orientation val="minMax"/>
        </c:scaling>
        <c:axPos val="b"/>
        <c:tickLblPos val="low"/>
        <c:crossAx val="64977536"/>
        <c:crosses val="autoZero"/>
        <c:auto val="1"/>
        <c:lblAlgn val="ctr"/>
        <c:lblOffset val="100"/>
      </c:catAx>
      <c:valAx>
        <c:axId val="64977536"/>
        <c:scaling>
          <c:orientation val="minMax"/>
        </c:scaling>
        <c:axPos val="l"/>
        <c:majorGridlines/>
        <c:numFmt formatCode="0.00%" sourceLinked="1"/>
        <c:tickLblPos val="nextTo"/>
        <c:crossAx val="6497600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Sheet1!$C$22:$C$29</c:f>
              <c:strCache>
                <c:ptCount val="8"/>
                <c:pt idx="0">
                  <c:v>2-18</c:v>
                </c:pt>
                <c:pt idx="1">
                  <c:v>3-20</c:v>
                </c:pt>
                <c:pt idx="2">
                  <c:v>4-17</c:v>
                </c:pt>
                <c:pt idx="3">
                  <c:v>5-14</c:v>
                </c:pt>
                <c:pt idx="4">
                  <c:v>6-20</c:v>
                </c:pt>
                <c:pt idx="5">
                  <c:v>7-18</c:v>
                </c:pt>
                <c:pt idx="6">
                  <c:v>8-14</c:v>
                </c:pt>
                <c:pt idx="7">
                  <c:v>9-11</c:v>
                </c:pt>
              </c:strCache>
            </c:strRef>
          </c:cat>
          <c:val>
            <c:numRef>
              <c:f>Sheet1!$D$22:$D$29</c:f>
              <c:numCache>
                <c:formatCode>0.00%</c:formatCode>
                <c:ptCount val="8"/>
                <c:pt idx="0">
                  <c:v>3.7000000000000028E-3</c:v>
                </c:pt>
                <c:pt idx="1">
                  <c:v>-5.6000000000000034E-3</c:v>
                </c:pt>
                <c:pt idx="2">
                  <c:v>7.4100000000000013E-2</c:v>
                </c:pt>
                <c:pt idx="3">
                  <c:v>-1.2031999999999992</c:v>
                </c:pt>
                <c:pt idx="4">
                  <c:v>-1.0500000000000008E-2</c:v>
                </c:pt>
                <c:pt idx="5">
                  <c:v>1.9000000000000017E-3</c:v>
                </c:pt>
                <c:pt idx="6">
                  <c:v>-8.0000000000000088E-3</c:v>
                </c:pt>
                <c:pt idx="7">
                  <c:v>-7.6600000000000001E-2</c:v>
                </c:pt>
              </c:numCache>
            </c:numRef>
          </c:val>
        </c:ser>
        <c:marker val="1"/>
        <c:axId val="65005440"/>
        <c:axId val="65006976"/>
      </c:lineChart>
      <c:catAx>
        <c:axId val="65005440"/>
        <c:scaling>
          <c:orientation val="minMax"/>
        </c:scaling>
        <c:axPos val="b"/>
        <c:tickLblPos val="low"/>
        <c:crossAx val="65006976"/>
        <c:crosses val="autoZero"/>
        <c:auto val="1"/>
        <c:lblAlgn val="ctr"/>
        <c:lblOffset val="100"/>
      </c:catAx>
      <c:valAx>
        <c:axId val="65006976"/>
        <c:scaling>
          <c:orientation val="minMax"/>
        </c:scaling>
        <c:axPos val="l"/>
        <c:majorGridlines/>
        <c:numFmt formatCode="0.00%" sourceLinked="1"/>
        <c:tickLblPos val="nextTo"/>
        <c:crossAx val="65005440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strRef>
              <c:f>Sheet1!$G$1:$G$14</c:f>
              <c:strCache>
                <c:ptCount val="14"/>
                <c:pt idx="0">
                  <c:v>2-18.02-42</c:v>
                </c:pt>
                <c:pt idx="1">
                  <c:v>2-18.02-45</c:v>
                </c:pt>
                <c:pt idx="2">
                  <c:v>2-18.03-58</c:v>
                </c:pt>
                <c:pt idx="3">
                  <c:v>3-20.03-13</c:v>
                </c:pt>
                <c:pt idx="4">
                  <c:v>3-20.04-28</c:v>
                </c:pt>
                <c:pt idx="5">
                  <c:v>4-17.01-43</c:v>
                </c:pt>
                <c:pt idx="6">
                  <c:v>4-17.02-43</c:v>
                </c:pt>
                <c:pt idx="7">
                  <c:v>6-20.06-28</c:v>
                </c:pt>
                <c:pt idx="8">
                  <c:v>6-20.07-43</c:v>
                </c:pt>
                <c:pt idx="9">
                  <c:v>7-18.05-13</c:v>
                </c:pt>
                <c:pt idx="10">
                  <c:v>7-18.06-28</c:v>
                </c:pt>
                <c:pt idx="11">
                  <c:v>8-14.03-13</c:v>
                </c:pt>
                <c:pt idx="12">
                  <c:v>8-14.04-13</c:v>
                </c:pt>
                <c:pt idx="13">
                  <c:v>9-11.01-43</c:v>
                </c:pt>
              </c:strCache>
            </c:strRef>
          </c:cat>
          <c:val>
            <c:numRef>
              <c:f>Sheet1!$H$1:$H$14</c:f>
              <c:numCache>
                <c:formatCode>0.00%</c:formatCode>
                <c:ptCount val="14"/>
                <c:pt idx="0">
                  <c:v>0</c:v>
                </c:pt>
                <c:pt idx="1">
                  <c:v>-1.1000000000000009E-3</c:v>
                </c:pt>
                <c:pt idx="2">
                  <c:v>1.5299999999999998E-2</c:v>
                </c:pt>
                <c:pt idx="3">
                  <c:v>-2.2400000000000017E-2</c:v>
                </c:pt>
                <c:pt idx="4">
                  <c:v>1.2999999999999991E-3</c:v>
                </c:pt>
                <c:pt idx="5">
                  <c:v>2.0900000000000002E-2</c:v>
                </c:pt>
                <c:pt idx="6">
                  <c:v>-6.4100000000000004E-2</c:v>
                </c:pt>
                <c:pt idx="7">
                  <c:v>-1.3700000000000011E-2</c:v>
                </c:pt>
                <c:pt idx="8">
                  <c:v>-7.4000000000000055E-3</c:v>
                </c:pt>
                <c:pt idx="9">
                  <c:v>-1.1700000000000012E-2</c:v>
                </c:pt>
                <c:pt idx="10">
                  <c:v>1.5500000000000009E-2</c:v>
                </c:pt>
                <c:pt idx="11">
                  <c:v>-8.2000000000000007E-3</c:v>
                </c:pt>
                <c:pt idx="12">
                  <c:v>-7.800000000000004E-3</c:v>
                </c:pt>
                <c:pt idx="13">
                  <c:v>-5.3000000000000035E-3</c:v>
                </c:pt>
              </c:numCache>
            </c:numRef>
          </c:val>
        </c:ser>
        <c:marker val="1"/>
        <c:axId val="66702336"/>
        <c:axId val="66921216"/>
      </c:lineChart>
      <c:catAx>
        <c:axId val="66702336"/>
        <c:scaling>
          <c:orientation val="minMax"/>
        </c:scaling>
        <c:axPos val="b"/>
        <c:tickLblPos val="low"/>
        <c:crossAx val="66921216"/>
        <c:crosses val="autoZero"/>
        <c:auto val="1"/>
        <c:lblAlgn val="ctr"/>
        <c:lblOffset val="100"/>
      </c:catAx>
      <c:valAx>
        <c:axId val="66921216"/>
        <c:scaling>
          <c:orientation val="minMax"/>
        </c:scaling>
        <c:axPos val="l"/>
        <c:majorGridlines/>
        <c:numFmt formatCode="0.00%" sourceLinked="1"/>
        <c:tickLblPos val="nextTo"/>
        <c:crossAx val="66702336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cat>
            <c:strRef>
              <c:f>Sheet1!$I$1:$I$7</c:f>
              <c:strCache>
                <c:ptCount val="7"/>
                <c:pt idx="0">
                  <c:v>2-18</c:v>
                </c:pt>
                <c:pt idx="1">
                  <c:v>3-20</c:v>
                </c:pt>
                <c:pt idx="2">
                  <c:v>4-17</c:v>
                </c:pt>
                <c:pt idx="3">
                  <c:v>6-20</c:v>
                </c:pt>
                <c:pt idx="4">
                  <c:v>7-18</c:v>
                </c:pt>
                <c:pt idx="5">
                  <c:v>8-14</c:v>
                </c:pt>
                <c:pt idx="6">
                  <c:v>9-11</c:v>
                </c:pt>
              </c:strCache>
            </c:strRef>
          </c:cat>
          <c:val>
            <c:numRef>
              <c:f>Sheet1!$J$1:$J$7</c:f>
              <c:numCache>
                <c:formatCode>0.00%</c:formatCode>
                <c:ptCount val="7"/>
                <c:pt idx="0">
                  <c:v>3.7000000000000028E-3</c:v>
                </c:pt>
                <c:pt idx="1">
                  <c:v>-5.6000000000000034E-3</c:v>
                </c:pt>
                <c:pt idx="2">
                  <c:v>-2.1600000000000012E-2</c:v>
                </c:pt>
                <c:pt idx="3">
                  <c:v>-1.0500000000000008E-2</c:v>
                </c:pt>
                <c:pt idx="4">
                  <c:v>1.9000000000000017E-3</c:v>
                </c:pt>
                <c:pt idx="5">
                  <c:v>-8.0000000000000088E-3</c:v>
                </c:pt>
                <c:pt idx="6">
                  <c:v>-5.3000000000000035E-3</c:v>
                </c:pt>
              </c:numCache>
            </c:numRef>
          </c:val>
        </c:ser>
        <c:marker val="1"/>
        <c:axId val="66953216"/>
        <c:axId val="66954752"/>
      </c:lineChart>
      <c:catAx>
        <c:axId val="66953216"/>
        <c:scaling>
          <c:orientation val="minMax"/>
        </c:scaling>
        <c:axPos val="b"/>
        <c:tickLblPos val="low"/>
        <c:crossAx val="66954752"/>
        <c:crosses val="autoZero"/>
        <c:auto val="1"/>
        <c:lblAlgn val="ctr"/>
        <c:lblOffset val="100"/>
      </c:catAx>
      <c:valAx>
        <c:axId val="66954752"/>
        <c:scaling>
          <c:orientation val="minMax"/>
        </c:scaling>
        <c:axPos val="l"/>
        <c:majorGridlines/>
        <c:numFmt formatCode="0.00%" sourceLinked="1"/>
        <c:tickLblPos val="nextTo"/>
        <c:crossAx val="66953216"/>
        <c:crosses val="autoZero"/>
        <c:crossBetween val="between"/>
      </c:valAx>
    </c:plotArea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83206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845420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78249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7361" y="412751"/>
            <a:ext cx="6723185" cy="6524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577362" y="1119189"/>
            <a:ext cx="3924300" cy="52038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2339" y="1119189"/>
            <a:ext cx="3924300" cy="520382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0"/>
          </p:nvPr>
        </p:nvSpPr>
        <p:spPr>
          <a:xfrm>
            <a:off x="2076451" y="6461125"/>
            <a:ext cx="861646" cy="152400"/>
          </a:xfrm>
        </p:spPr>
        <p:txBody>
          <a:bodyPr/>
          <a:lstStyle>
            <a:lvl1pPr>
              <a:defRPr/>
            </a:lvl1pPr>
          </a:lstStyle>
          <a:p>
            <a:r>
              <a:rPr lang="de-DE" altLang="ko-KR"/>
              <a:t>Page </a:t>
            </a:r>
            <a:fld id="{E2228968-CBD1-45FE-9AC8-330B5966C0F9}" type="slidenum">
              <a:rPr lang="de-DE" altLang="ko-KR"/>
              <a:pPr/>
              <a:t>‹#›</a:t>
            </a:fld>
            <a:endParaRPr lang="de-DE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170127" y="6569075"/>
            <a:ext cx="1377462" cy="1524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January 26th 2011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681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42804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24369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3797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956975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9553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6481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0331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09404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7BFE68-159E-4FCC-A043-19C4526DE8A6}" type="datetimeFigureOut">
              <a:rPr lang="ko-KR" altLang="en-US" smtClean="0"/>
              <a:pPr/>
              <a:t>2011-12-13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90979-ED8B-4FC5-AC79-0FFEE7FDD1A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15772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image" Target="../media/image33.emf"/><Relationship Id="rId7" Type="http://schemas.openxmlformats.org/officeDocument/2006/relationships/image" Target="../media/image37.jpe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6.jpeg"/><Relationship Id="rId5" Type="http://schemas.openxmlformats.org/officeDocument/2006/relationships/image" Target="../media/image35.emf"/><Relationship Id="rId4" Type="http://schemas.openxmlformats.org/officeDocument/2006/relationships/image" Target="../media/image34.emf"/><Relationship Id="rId9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3.emf"/><Relationship Id="rId4" Type="http://schemas.openxmlformats.org/officeDocument/2006/relationships/image" Target="../media/image42.e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7040" y="2184113"/>
            <a:ext cx="6369216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300" b="1" dirty="0" smtClean="0">
                <a:solidFill>
                  <a:schemeClr val="bg2">
                    <a:lumMod val="10000"/>
                  </a:schemeClr>
                </a:solidFill>
              </a:rPr>
              <a:t>COMS Visible Calibration by using Moon images</a:t>
            </a:r>
            <a:endParaRPr lang="ko-KR" altLang="en-US" sz="43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093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883" y="220486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2">
                    <a:lumMod val="10000"/>
                  </a:schemeClr>
                </a:solidFill>
              </a:rPr>
              <a:t>Results during Commissioning Period</a:t>
            </a:r>
            <a:endParaRPr lang="ko-KR" altLang="en-US" sz="35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9725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836712"/>
            <a:ext cx="8243111" cy="65246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 IOT – </a:t>
            </a:r>
            <a:r>
              <a:rPr lang="en-US" sz="2000" dirty="0"/>
              <a:t>Visible </a:t>
            </a:r>
            <a:r>
              <a:rPr lang="en-US" sz="2000" dirty="0">
                <a:solidFill>
                  <a:schemeClr val="tx1"/>
                </a:solidFill>
              </a:rPr>
              <a:t>Image Quality Results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VIS </a:t>
            </a:r>
            <a:r>
              <a:rPr lang="en-US" sz="2000" dirty="0"/>
              <a:t>Channel Degradation Monitoring</a:t>
            </a:r>
            <a:r>
              <a:rPr lang="fr-FR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1)  </a:t>
            </a:r>
            <a:r>
              <a:rPr lang="en-US" sz="2000" dirty="0">
                <a:solidFill>
                  <a:schemeClr val="tx1"/>
                </a:solidFill>
              </a:rPr>
              <a:t>	Ref. </a:t>
            </a:r>
            <a:r>
              <a:rPr lang="en-US" sz="2000" dirty="0">
                <a:solidFill>
                  <a:srgbClr val="666699"/>
                </a:solidFill>
              </a:rPr>
              <a:t>MI_VIS_SLOPE</a:t>
            </a:r>
          </a:p>
        </p:txBody>
      </p:sp>
      <p:sp>
        <p:nvSpPr>
          <p:cNvPr id="2826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7362" y="1753567"/>
            <a:ext cx="7992208" cy="4771777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1800" dirty="0"/>
              <a:t>Selection of Moon Images </a:t>
            </a:r>
          </a:p>
          <a:p>
            <a:pPr marL="635000" lvl="1" indent="-304800"/>
            <a:r>
              <a:rPr lang="en-US" sz="1600" dirty="0" smtClean="0"/>
              <a:t>Full </a:t>
            </a:r>
            <a:r>
              <a:rPr lang="en-US" sz="1600" dirty="0"/>
              <a:t>(or close to full) Moon images have been </a:t>
            </a:r>
            <a:r>
              <a:rPr lang="en-US" sz="1600" dirty="0" smtClean="0"/>
              <a:t>used for </a:t>
            </a:r>
            <a:r>
              <a:rPr lang="en-US" altLang="ko-KR" sz="1600" dirty="0" smtClean="0"/>
              <a:t>VIS Channel Degradation Monitoring </a:t>
            </a:r>
            <a:endParaRPr lang="en-US" sz="1600" dirty="0"/>
          </a:p>
          <a:p>
            <a:pPr marL="635000" lvl="1" indent="-304800"/>
            <a:r>
              <a:rPr lang="en-US" sz="1600" dirty="0" smtClean="0"/>
              <a:t>Partial </a:t>
            </a:r>
            <a:r>
              <a:rPr lang="en-US" sz="1600" dirty="0"/>
              <a:t>(crescent) Moon images have </a:t>
            </a:r>
            <a:r>
              <a:rPr lang="en-US" sz="1600" dirty="0" smtClean="0"/>
              <a:t>not been used</a:t>
            </a:r>
          </a:p>
          <a:p>
            <a:pPr marL="635000" lvl="1" indent="-304800">
              <a:buFontTx/>
              <a:buNone/>
            </a:pPr>
            <a:endParaRPr lang="en-US" sz="1600" dirty="0" smtClean="0"/>
          </a:p>
          <a:p>
            <a:pPr marL="635000" lvl="1" indent="-304800">
              <a:buFontTx/>
              <a:buNone/>
            </a:pPr>
            <a:endParaRPr lang="en-US" sz="1600" dirty="0" smtClean="0"/>
          </a:p>
          <a:p>
            <a:pPr marL="635000" lvl="1" indent="-304800">
              <a:buFontTx/>
              <a:buNone/>
            </a:pPr>
            <a:endParaRPr lang="en-US" sz="1600" dirty="0"/>
          </a:p>
          <a:p>
            <a:pPr marL="635000" lvl="1" indent="-304800">
              <a:buFontTx/>
              <a:buNone/>
            </a:pPr>
            <a:r>
              <a:rPr lang="en-US" sz="1600" dirty="0" smtClean="0"/>
              <a:t>   Side </a:t>
            </a:r>
            <a:r>
              <a:rPr lang="en-US" sz="1600" dirty="0"/>
              <a:t>1, 2010/09/24 at 04:13 	</a:t>
            </a:r>
            <a:r>
              <a:rPr lang="en-US" sz="1600" dirty="0" smtClean="0"/>
              <a:t>          Side </a:t>
            </a:r>
            <a:r>
              <a:rPr lang="en-US" sz="1600" dirty="0"/>
              <a:t>2, 2010/08/13 around 18:15</a:t>
            </a:r>
            <a:endParaRPr lang="en-GB" sz="1600" dirty="0"/>
          </a:p>
        </p:txBody>
      </p:sp>
      <p:pic>
        <p:nvPicPr>
          <p:cNvPr id="2826245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74" y="4174132"/>
            <a:ext cx="3297115" cy="21351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6247" name="Picture 7" descr="VIS-07_303106-303206-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2631" t="13823" r="43535" b="13121"/>
          <a:stretch>
            <a:fillRect/>
          </a:stretch>
        </p:blipFill>
        <p:spPr bwMode="auto">
          <a:xfrm>
            <a:off x="4979377" y="4175720"/>
            <a:ext cx="3212123" cy="2125662"/>
          </a:xfrm>
          <a:prstGeom prst="rect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직사각형 7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during Commissioning Period (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1/3)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</a:t>
            </a:r>
            <a:r>
              <a:rPr lang="en-US" altLang="ko-KR" sz="2400" b="1" dirty="0" err="1">
                <a:solidFill>
                  <a:schemeClr val="accent6">
                    <a:lumMod val="40000"/>
                    <a:lumOff val="60000"/>
                  </a:schemeClr>
                </a:solidFill>
              </a:rPr>
              <a:t>Astrium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641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77361" y="836712"/>
            <a:ext cx="8171103" cy="65246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 IOT – </a:t>
            </a:r>
            <a:r>
              <a:rPr lang="en-US" sz="2000" dirty="0"/>
              <a:t>Visible </a:t>
            </a:r>
            <a:r>
              <a:rPr lang="en-US" sz="2000" dirty="0">
                <a:solidFill>
                  <a:schemeClr val="tx1"/>
                </a:solidFill>
              </a:rPr>
              <a:t>Image Quality Results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VIS </a:t>
            </a:r>
            <a:r>
              <a:rPr lang="en-US" sz="2000" dirty="0"/>
              <a:t>Channel Degradation Monitoring</a:t>
            </a:r>
            <a:r>
              <a:rPr lang="fr-FR" sz="2000" dirty="0"/>
              <a:t> </a:t>
            </a:r>
            <a:r>
              <a:rPr lang="en-US" sz="2000" dirty="0">
                <a:solidFill>
                  <a:schemeClr val="tx1"/>
                </a:solidFill>
              </a:rPr>
              <a:t>(</a:t>
            </a:r>
            <a:r>
              <a:rPr lang="en-US" sz="2000" dirty="0" smtClean="0">
                <a:solidFill>
                  <a:schemeClr val="tx1"/>
                </a:solidFill>
              </a:rPr>
              <a:t>2)  </a:t>
            </a:r>
            <a:r>
              <a:rPr lang="en-US" sz="2000" dirty="0">
                <a:solidFill>
                  <a:schemeClr val="tx1"/>
                </a:solidFill>
              </a:rPr>
              <a:t>	Ref. </a:t>
            </a:r>
            <a:r>
              <a:rPr lang="en-US" sz="2000" dirty="0">
                <a:solidFill>
                  <a:srgbClr val="666699"/>
                </a:solidFill>
              </a:rPr>
              <a:t>MI_VIS_SLOPE</a:t>
            </a:r>
          </a:p>
        </p:txBody>
      </p:sp>
      <p:sp>
        <p:nvSpPr>
          <p:cNvPr id="2827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700808"/>
            <a:ext cx="7992208" cy="4680520"/>
          </a:xfrm>
        </p:spPr>
        <p:txBody>
          <a:bodyPr>
            <a:normAutofit/>
          </a:bodyPr>
          <a:lstStyle/>
          <a:p>
            <a:pPr marL="342900" indent="-342900"/>
            <a:r>
              <a:rPr lang="en-US" sz="1800" dirty="0"/>
              <a:t>Verification of Moon Calibration </a:t>
            </a:r>
            <a:r>
              <a:rPr lang="en-US" sz="1800" dirty="0" smtClean="0"/>
              <a:t>Results</a:t>
            </a:r>
            <a:endParaRPr lang="en-US" sz="1800" dirty="0"/>
          </a:p>
          <a:p>
            <a:pPr marL="635000" lvl="1" indent="-304800"/>
            <a:r>
              <a:rPr lang="en-US" sz="1600" dirty="0" smtClean="0"/>
              <a:t>The </a:t>
            </a:r>
            <a:r>
              <a:rPr lang="en-US" sz="1600" dirty="0"/>
              <a:t>results in the IMPS moon calibration report have been checked for : </a:t>
            </a:r>
            <a:endParaRPr lang="en-US" sz="1600" dirty="0" smtClean="0"/>
          </a:p>
          <a:p>
            <a:pPr marL="635000" lvl="1" indent="-304800"/>
            <a:r>
              <a:rPr lang="en-US" sz="1600" dirty="0" smtClean="0"/>
              <a:t>Result </a:t>
            </a:r>
            <a:r>
              <a:rPr lang="en-US" sz="1600" dirty="0"/>
              <a:t>of Instrument Irradiance, Ephemerides of moon imaging time, </a:t>
            </a:r>
            <a:endParaRPr lang="en-US" sz="1600" dirty="0" smtClean="0"/>
          </a:p>
          <a:p>
            <a:pPr marL="635000" lvl="1" indent="-304800"/>
            <a:r>
              <a:rPr lang="en-US" sz="1600" dirty="0" smtClean="0"/>
              <a:t>Result </a:t>
            </a:r>
            <a:r>
              <a:rPr lang="en-US" sz="1600" dirty="0"/>
              <a:t>of ROLO equivalent Irradiance, </a:t>
            </a:r>
            <a:endParaRPr lang="en-US" sz="1600" dirty="0" smtClean="0"/>
          </a:p>
          <a:p>
            <a:pPr marL="635000" lvl="1" indent="-304800"/>
            <a:r>
              <a:rPr lang="en-US" sz="1600" dirty="0" smtClean="0"/>
              <a:t>Result </a:t>
            </a:r>
            <a:r>
              <a:rPr lang="en-US" sz="1600" dirty="0"/>
              <a:t>of the Distance corrected Irradiance, Imager Response and Trend, </a:t>
            </a:r>
            <a:endParaRPr lang="en-US" sz="1600" dirty="0" smtClean="0"/>
          </a:p>
          <a:p>
            <a:pPr marL="635000" lvl="1" indent="-304800"/>
            <a:r>
              <a:rPr lang="en-US" sz="1600" dirty="0" smtClean="0"/>
              <a:t>Values </a:t>
            </a:r>
            <a:r>
              <a:rPr lang="en-US" sz="1600" dirty="0"/>
              <a:t>are correct with a difference of less than 0.01% for the ROLO based Moon irradiance and 0.1% for the count based moon irradiance</a:t>
            </a:r>
            <a:r>
              <a:rPr lang="en-US" sz="1600" dirty="0" smtClean="0"/>
              <a:t>.</a:t>
            </a:r>
          </a:p>
          <a:p>
            <a:pPr marL="635000" lvl="1" indent="-304800"/>
            <a:endParaRPr lang="en-US" sz="1600" dirty="0"/>
          </a:p>
          <a:p>
            <a:r>
              <a:rPr lang="en-US" altLang="ko-KR" sz="1800" dirty="0" smtClean="0"/>
              <a:t>Visible Slope Trend : Conclusion</a:t>
            </a:r>
          </a:p>
          <a:p>
            <a:pPr marL="635000" lvl="1" indent="-304800"/>
            <a:r>
              <a:rPr lang="en-US" altLang="ko-KR" sz="1700" dirty="0" smtClean="0"/>
              <a:t>With one monthly averaged value over 5 months, the mean Moon Slope Factor Trend is : 2.92%</a:t>
            </a:r>
          </a:p>
          <a:p>
            <a:pPr marL="635000" lvl="1" indent="-304800"/>
            <a:r>
              <a:rPr lang="en-US" altLang="ko-KR" sz="1700" dirty="0" smtClean="0"/>
              <a:t>This is slightly above the criteria of 2.5% of the COMS MI Radiometric Model.</a:t>
            </a:r>
            <a:br>
              <a:rPr lang="en-US" altLang="ko-KR" sz="1700" dirty="0" smtClean="0"/>
            </a:br>
            <a:endParaRPr lang="en-US" altLang="ko-KR" sz="1700" dirty="0" smtClean="0"/>
          </a:p>
          <a:p>
            <a:pPr marL="635000" lvl="1" indent="-304800">
              <a:buNone/>
            </a:pPr>
            <a:r>
              <a:rPr lang="en-US" altLang="ko-KR" sz="1700" dirty="0" smtClean="0"/>
              <a:t>Note </a:t>
            </a:r>
            <a:r>
              <a:rPr lang="en-US" altLang="ko-KR" sz="1700" dirty="0" smtClean="0"/>
              <a:t>: heritage instrument show a slope degradation of </a:t>
            </a:r>
            <a:r>
              <a:rPr lang="en-US" altLang="ko-KR" sz="1700" dirty="0" smtClean="0"/>
              <a:t>5–6% </a:t>
            </a:r>
            <a:r>
              <a:rPr lang="en-US" altLang="ko-KR" sz="1700" dirty="0" smtClean="0"/>
              <a:t>per year.</a:t>
            </a:r>
            <a:endParaRPr lang="en-US" dirty="0"/>
          </a:p>
        </p:txBody>
      </p:sp>
      <p:sp>
        <p:nvSpPr>
          <p:cNvPr id="5" name="직사각형 4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during Commissioning Period (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2/3)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25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836712"/>
            <a:ext cx="8352928" cy="652463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MI IOT – </a:t>
            </a:r>
            <a:r>
              <a:rPr lang="en-US" sz="2000" dirty="0"/>
              <a:t>Visible </a:t>
            </a:r>
            <a:r>
              <a:rPr lang="en-US" sz="2000" dirty="0">
                <a:solidFill>
                  <a:schemeClr val="tx1"/>
                </a:solidFill>
              </a:rPr>
              <a:t>Image Quality Results</a:t>
            </a:r>
            <a:br>
              <a:rPr lang="en-US" sz="2000" dirty="0">
                <a:solidFill>
                  <a:schemeClr val="tx1"/>
                </a:solidFill>
              </a:rPr>
            </a:br>
            <a:r>
              <a:rPr lang="en-US" sz="2000" dirty="0">
                <a:solidFill>
                  <a:schemeClr val="tx1"/>
                </a:solidFill>
              </a:rPr>
              <a:t>VIS </a:t>
            </a:r>
            <a:r>
              <a:rPr lang="en-US" sz="2000" dirty="0"/>
              <a:t>Channel Degradation Monitoring</a:t>
            </a:r>
            <a:r>
              <a:rPr lang="fr-FR" sz="2000" dirty="0"/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en-US" sz="2000" dirty="0" smtClean="0"/>
              <a:t>3</a:t>
            </a:r>
            <a:r>
              <a:rPr lang="en-US" sz="2000" dirty="0" smtClean="0">
                <a:solidFill>
                  <a:schemeClr val="tx1"/>
                </a:solidFill>
              </a:rPr>
              <a:t>)  </a:t>
            </a:r>
            <a:r>
              <a:rPr lang="en-US" sz="2000" dirty="0">
                <a:solidFill>
                  <a:schemeClr val="tx1"/>
                </a:solidFill>
              </a:rPr>
              <a:t>	Ref. </a:t>
            </a:r>
            <a:r>
              <a:rPr lang="en-US" sz="2000" dirty="0">
                <a:solidFill>
                  <a:srgbClr val="666699"/>
                </a:solidFill>
              </a:rPr>
              <a:t>MI_VIS_SLOPE</a:t>
            </a:r>
          </a:p>
        </p:txBody>
      </p:sp>
      <p:sp>
        <p:nvSpPr>
          <p:cNvPr id="2829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900" y="1615106"/>
            <a:ext cx="7992208" cy="5054254"/>
          </a:xfrm>
        </p:spPr>
        <p:txBody>
          <a:bodyPr>
            <a:normAutofit fontScale="92500" lnSpcReduction="20000"/>
          </a:bodyPr>
          <a:lstStyle/>
          <a:p>
            <a:pPr marL="342900" indent="-342900"/>
            <a:r>
              <a:rPr lang="en-US" sz="1900" dirty="0"/>
              <a:t>Visible Slope Trend</a:t>
            </a:r>
            <a:r>
              <a:rPr lang="fr-FR" sz="1900" dirty="0"/>
              <a:t> : Results of Side </a:t>
            </a:r>
            <a:r>
              <a:rPr lang="fr-FR" sz="1900" dirty="0" smtClean="0"/>
              <a:t>1</a:t>
            </a:r>
          </a:p>
          <a:p>
            <a:pPr marL="342900" indent="-342900"/>
            <a:endParaRPr lang="fr-FR" sz="1800" dirty="0" smtClean="0"/>
          </a:p>
          <a:p>
            <a:pPr marL="342900" indent="-342900"/>
            <a:endParaRPr lang="fr-FR" sz="1800" dirty="0"/>
          </a:p>
          <a:p>
            <a:pPr marL="342900" indent="-342900"/>
            <a:endParaRPr lang="fr-FR" sz="1800" dirty="0" smtClean="0"/>
          </a:p>
          <a:p>
            <a:pPr marL="342900" indent="-342900"/>
            <a:endParaRPr lang="fr-FR" sz="1800" dirty="0" smtClean="0"/>
          </a:p>
          <a:p>
            <a:pPr marL="342900" indent="-342900"/>
            <a:endParaRPr lang="fr-FR" sz="1400" dirty="0"/>
          </a:p>
          <a:p>
            <a:pPr marL="342900" indent="-342900"/>
            <a:endParaRPr lang="fr-FR" sz="1400" dirty="0" smtClean="0"/>
          </a:p>
          <a:p>
            <a:pPr marL="342900" indent="-342900"/>
            <a:endParaRPr lang="fr-FR" sz="1400" dirty="0"/>
          </a:p>
          <a:p>
            <a:pPr marL="342900" indent="-342900"/>
            <a:endParaRPr lang="fr-FR" sz="1400" dirty="0" smtClean="0"/>
          </a:p>
          <a:p>
            <a:pPr marL="342900" indent="-342900"/>
            <a:endParaRPr lang="fr-FR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342900" indent="-342900"/>
            <a:endParaRPr lang="en-US" sz="1400" dirty="0"/>
          </a:p>
          <a:p>
            <a:pPr marL="1068388" lvl="4" indent="0">
              <a:buNone/>
            </a:pPr>
            <a:r>
              <a:rPr lang="en-US" sz="1400" dirty="0"/>
              <a:t>	</a:t>
            </a:r>
            <a:endParaRPr lang="en-US" sz="1400" dirty="0" smtClean="0"/>
          </a:p>
          <a:p>
            <a:pPr marL="1373188" lvl="4" indent="-304800"/>
            <a:r>
              <a:rPr lang="en-US" sz="1400" dirty="0" smtClean="0"/>
              <a:t> </a:t>
            </a:r>
            <a:endParaRPr lang="en-US" sz="1400" dirty="0"/>
          </a:p>
          <a:p>
            <a:pPr marL="635000" lvl="1" indent="-304800"/>
            <a:r>
              <a:rPr lang="en-GB" sz="1400" dirty="0"/>
              <a:t>When comparing the Moon slope factor values, the condition of image acquisition shall be also considered :</a:t>
            </a:r>
            <a:br>
              <a:rPr lang="en-GB" sz="1400" dirty="0"/>
            </a:br>
            <a:r>
              <a:rPr lang="en-GB" sz="1400" dirty="0"/>
              <a:t>	- the position of the Moon </a:t>
            </a:r>
            <a:r>
              <a:rPr lang="en-GB" sz="1400" dirty="0" err="1"/>
              <a:t>wrt</a:t>
            </a:r>
            <a:r>
              <a:rPr lang="en-GB" sz="1400" dirty="0"/>
              <a:t> the Earth : West or East</a:t>
            </a:r>
            <a:br>
              <a:rPr lang="en-GB" sz="1400" dirty="0"/>
            </a:br>
            <a:r>
              <a:rPr lang="en-GB" sz="1400" dirty="0"/>
              <a:t>	- </a:t>
            </a:r>
            <a:r>
              <a:rPr lang="en-GB" sz="1400" dirty="0">
                <a:solidFill>
                  <a:srgbClr val="FF0000"/>
                </a:solidFill>
              </a:rPr>
              <a:t>the temperature of the VIS detectors</a:t>
            </a:r>
            <a:r>
              <a:rPr lang="en-GB" sz="1400" dirty="0"/>
              <a:t>	</a:t>
            </a:r>
          </a:p>
        </p:txBody>
      </p:sp>
      <p:pic>
        <p:nvPicPr>
          <p:cNvPr id="2829737" name="Picture 4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910" y="2335510"/>
            <a:ext cx="5310554" cy="25336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9739" name="Picture 4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76" y="2032852"/>
            <a:ext cx="2952328" cy="3412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during Commissioning Period 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(3/3)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04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6883" y="220486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2">
                    <a:lumMod val="10000"/>
                  </a:schemeClr>
                </a:solidFill>
              </a:rPr>
              <a:t>Results after Commissioning </a:t>
            </a:r>
            <a:r>
              <a:rPr lang="en-US" altLang="ko-KR" sz="3600" b="1" dirty="0" smtClean="0"/>
              <a:t>Period</a:t>
            </a:r>
            <a:r>
              <a:rPr lang="en-US" altLang="ko-KR" sz="3600" b="1" i="1" u="sng" dirty="0" smtClean="0">
                <a:solidFill>
                  <a:srgbClr val="0000FF"/>
                </a:solidFill>
              </a:rPr>
              <a:t>(Preliminary Results)</a:t>
            </a:r>
            <a:endParaRPr lang="ko-KR" altLang="en-US" sz="3500" b="1" i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81975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표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57364644"/>
              </p:ext>
            </p:extLst>
          </p:nvPr>
        </p:nvGraphicFramePr>
        <p:xfrm>
          <a:off x="539552" y="3841648"/>
          <a:ext cx="5485964" cy="212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688311"/>
                <a:gridCol w="1408033"/>
                <a:gridCol w="1597532"/>
              </a:tblGrid>
              <a:tr h="3524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04/17</a:t>
                      </a:r>
                      <a:endParaRPr lang="ko-KR" alt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3524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01:43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02:15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02:43</a:t>
                      </a:r>
                      <a:endParaRPr lang="ko-KR" altLang="en-US" dirty="0" smtClean="0"/>
                    </a:p>
                  </a:txBody>
                  <a:tcPr/>
                </a:tc>
              </a:tr>
              <a:tr h="1397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LA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FD</a:t>
                      </a:r>
                      <a:endParaRPr lang="ko-KR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 smtClean="0"/>
                        <a:t>LA</a:t>
                      </a:r>
                      <a:endParaRPr lang="ko-KR" alt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19302695"/>
              </p:ext>
            </p:extLst>
          </p:nvPr>
        </p:nvGraphicFramePr>
        <p:xfrm>
          <a:off x="539552" y="1038341"/>
          <a:ext cx="8208910" cy="212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368152"/>
                <a:gridCol w="1368152"/>
                <a:gridCol w="1512168"/>
                <a:gridCol w="1512168"/>
                <a:gridCol w="1656182"/>
              </a:tblGrid>
              <a:tr h="3524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02/18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03/20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524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02:42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02:45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03:58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04:28</a:t>
                      </a:r>
                      <a:endParaRPr lang="ko-KR" altLang="en-US" dirty="0"/>
                    </a:p>
                  </a:txBody>
                  <a:tcPr/>
                </a:tc>
              </a:tr>
              <a:tr h="13976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86943"/>
            <a:ext cx="1283422" cy="73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903" y="2186943"/>
            <a:ext cx="1308836" cy="672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2204" y="2186943"/>
            <a:ext cx="1397786" cy="81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47" y="2186943"/>
            <a:ext cx="1397786" cy="811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8" name="_x102986200" descr="EMB00001288256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897" y="2186943"/>
            <a:ext cx="1463040" cy="84368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0" name="_x102987000" descr="EMB00001288256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301" y="4941168"/>
            <a:ext cx="1463040" cy="84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239" y="4941166"/>
            <a:ext cx="1321543" cy="685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83" name="_x102987400" descr="EMB00001288256b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941166"/>
            <a:ext cx="1463040" cy="8461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직사각형 17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Moon images from Feb. to Jun. in 2011 (1/2)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KMA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804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53199781"/>
              </p:ext>
            </p:extLst>
          </p:nvPr>
        </p:nvGraphicFramePr>
        <p:xfrm>
          <a:off x="479812" y="1052736"/>
          <a:ext cx="8208909" cy="3066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872208"/>
                <a:gridCol w="1872208"/>
                <a:gridCol w="1872208"/>
                <a:gridCol w="1800197"/>
              </a:tblGrid>
              <a:tr h="299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05/14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05/24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06/20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29941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00:43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09:43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06:28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07:43</a:t>
                      </a:r>
                      <a:endParaRPr lang="ko-KR" altLang="en-US" dirty="0"/>
                    </a:p>
                  </a:txBody>
                  <a:tcPr/>
                </a:tc>
              </a:tr>
              <a:tr h="180315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</a:tr>
              <a:tr h="531745"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300" dirty="0" smtClean="0"/>
                        <a:t>The</a:t>
                      </a:r>
                      <a:r>
                        <a:rPr lang="en-US" altLang="ko-KR" sz="1300" baseline="0" dirty="0" smtClean="0"/>
                        <a:t> moon is not found</a:t>
                      </a:r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3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204862"/>
            <a:ext cx="1701487" cy="98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204863"/>
            <a:ext cx="1734525" cy="989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4863"/>
            <a:ext cx="1734525" cy="100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204400"/>
            <a:ext cx="1668449" cy="95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Moon images from Feb. to Jun. in 2011 (2/2)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KMA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988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67905777"/>
              </p:ext>
            </p:extLst>
          </p:nvPr>
        </p:nvGraphicFramePr>
        <p:xfrm>
          <a:off x="215009" y="1226970"/>
          <a:ext cx="8749479" cy="5158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6983"/>
                <a:gridCol w="1481767"/>
                <a:gridCol w="1572257"/>
                <a:gridCol w="1224136"/>
                <a:gridCol w="648072"/>
                <a:gridCol w="576064"/>
                <a:gridCol w="1800200"/>
              </a:tblGrid>
              <a:tr h="4179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u="none" strike="noStrike" dirty="0">
                          <a:effectLst/>
                          <a:latin typeface="+mj-lt"/>
                        </a:rPr>
                        <a:t>시간</a:t>
                      </a:r>
                      <a:endParaRPr lang="ko-KR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endParaRPr lang="ko-KR" dirty="0"/>
                    </a:p>
                  </a:txBody>
                  <a:tcPr marL="8507" marR="8507" marT="8507" marB="0" anchor="ctr">
                    <a:blipFill rotWithShape="1">
                      <a:blip r:embed="rId2"/>
                      <a:stretch>
                        <a:fillRect l="-85818" t="-22581" r="-248364" b="-2525806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Instrument irradiance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>
                          <a:effectLst/>
                          <a:latin typeface="+mj-lt"/>
                        </a:rPr>
                        <a:t>ref</a:t>
                      </a:r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. irradiance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1-k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effectLst/>
                          <a:latin typeface="+mj-lt"/>
                        </a:rPr>
                        <a:t>Average</a:t>
                      </a:r>
                    </a:p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(month)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Average for excepting some abnormal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data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2011-02-18.02-42-54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endParaRPr lang="ko-KR" dirty="0"/>
                    </a:p>
                  </a:txBody>
                  <a:tcPr marL="64770" marR="64770" marT="17907" marB="17907" anchor="ctr">
                    <a:blipFill rotWithShape="1">
                      <a:blip r:embed="rId2"/>
                      <a:stretch>
                        <a:fillRect l="-85818" t="-82609" r="-248364" b="-1602174"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3.354004436e-03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3.404052736e-03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0.00%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0.37%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0.37%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2011-02-18.02-45-22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9.864007816e-01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3.394336601e-03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3.441133325e-03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-0.11%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  <a:latin typeface="+mj-lt"/>
                        </a:rPr>
                        <a:t>2011-02-18.03-58-21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9.702082897e-01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3.573389596e-03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3.683115919e-03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1.53%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2011-03-20.03-13-14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1.007394497e+00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3.465667660e-03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3.440228896e-03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-2.24%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-0.56%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-0.56%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2011-03-20.04-28-23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9.839953254e-01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3.196728752e-03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3.248723515e-03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0.13%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2011-04-17.01-43-13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9.646603947e-01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2.460036222e-03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2.550157792e-03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2.09%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7.41%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-2.16%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2011-04-17.02-15-22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7.348853803e-01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1.958644668e-03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2.665238309e-03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25.41%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2011-04-17.02-43-14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1.048430089e+00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2.799044510e-03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2.669748361e-03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-6.41%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2011-05-14.00-43-14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2.170790295e+00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2.675872396e-03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1.232671992e-03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-120.32%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-120.32%</a:t>
                      </a:r>
                      <a:r>
                        <a:rPr lang="ko-KR" altLang="en-US" sz="1000" b="1" u="none" strike="noStrike" dirty="0">
                          <a:effectLst/>
                          <a:latin typeface="+mj-lt"/>
                        </a:rPr>
                        <a:t>　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2011-06-20.06-28-23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9.988149677e-01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8.169619247e-04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8.179311996e-04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-1.37%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-1.05%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-1.05%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2011-06-20.07-43-12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9.925403389e-01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7.632163325e-04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7.689524572e-04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-0.74%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2011-07-18.05-13-12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9.968273406e-01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1.292919179e-03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1.297034227e-03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-1.17%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0.19%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0.19%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2011-07-18.06-28-22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9.699767353e-01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1.219319463e-03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1.257060524e-03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1.55%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2011-08-14.03-13-13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9.933966707e-01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2.689095703e-03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2.706970722e-03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-0.82%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-0.80%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-0.80%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2011-08-14.04-13-14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9.930244918e-01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2.601804075e-03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2.620080467e-03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-0.78%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2011-09-11.01-43-13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9.905332699e-01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2.046863682e-03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2.066425980e-03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-0.53%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  <a:latin typeface="+mj-lt"/>
                        </a:rPr>
                        <a:t>-7.66%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-0.53%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</a:tr>
              <a:tr h="2796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2011-09-11.02-58-23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1.128283188e+00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2.458265772e-03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 spc="0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2.178766642e-03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u="none" strike="noStrike" dirty="0">
                          <a:effectLst/>
                          <a:latin typeface="+mj-lt"/>
                        </a:rPr>
                        <a:t>-14.78%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8507" marR="8507" marT="8507" marB="0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836712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/>
              <a:t>Slope factor from Feb. to Sep.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after Commissioning Period 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(1/3)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KMA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 rot="19874406">
            <a:off x="6652589" y="424263"/>
            <a:ext cx="23691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Preliminary results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94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06084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/>
              <a:t>Plot for 1-k</a:t>
            </a:r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479715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/>
              <a:t>Average value of 1-k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after Commissioning Period 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(2/3)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KMA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9" name="차트 8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41584842"/>
              </p:ext>
            </p:extLst>
          </p:nvPr>
        </p:nvGraphicFramePr>
        <p:xfrm>
          <a:off x="3563888" y="873914"/>
          <a:ext cx="5256584" cy="313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차트 1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89152239"/>
              </p:ext>
            </p:extLst>
          </p:nvPr>
        </p:nvGraphicFramePr>
        <p:xfrm>
          <a:off x="3563888" y="3933056"/>
          <a:ext cx="5368451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직사각형 11"/>
          <p:cNvSpPr/>
          <p:nvPr/>
        </p:nvSpPr>
        <p:spPr>
          <a:xfrm rot="19874406">
            <a:off x="6652589" y="424263"/>
            <a:ext cx="23691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Preliminary results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269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166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Results after Commissioning Period </a:t>
            </a:r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(3/3) </a:t>
            </a:r>
            <a:r>
              <a:rPr lang="en-US" altLang="ko-KR" sz="24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-- KMA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2060848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/>
              <a:t>Plot for 1-k (Excepting some abnormal data)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479715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altLang="ko-KR" dirty="0" smtClean="0"/>
              <a:t>Average value of 1-k (Excepting </a:t>
            </a:r>
            <a:r>
              <a:rPr lang="en-US" altLang="ko-KR" dirty="0"/>
              <a:t>some </a:t>
            </a:r>
            <a:r>
              <a:rPr lang="en-US" altLang="ko-KR" dirty="0" smtClean="0"/>
              <a:t>abnormal </a:t>
            </a:r>
            <a:r>
              <a:rPr lang="en-US" altLang="ko-KR" dirty="0"/>
              <a:t>data)</a:t>
            </a:r>
            <a:endParaRPr lang="ko-KR" altLang="en-US" dirty="0"/>
          </a:p>
          <a:p>
            <a:pPr marL="285750" indent="-285750">
              <a:buFont typeface="Arial" pitchFamily="34" charset="0"/>
              <a:buChar char="•"/>
            </a:pPr>
            <a:endParaRPr lang="ko-KR" altLang="en-US" dirty="0"/>
          </a:p>
        </p:txBody>
      </p:sp>
      <p:graphicFrame>
        <p:nvGraphicFramePr>
          <p:cNvPr id="10" name="차트 9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073732523"/>
              </p:ext>
            </p:extLst>
          </p:nvPr>
        </p:nvGraphicFramePr>
        <p:xfrm>
          <a:off x="3480445" y="1124744"/>
          <a:ext cx="5328592" cy="2926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차트 10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475506021"/>
              </p:ext>
            </p:extLst>
          </p:nvPr>
        </p:nvGraphicFramePr>
        <p:xfrm>
          <a:off x="3419872" y="4077072"/>
          <a:ext cx="5544616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직사각형 7"/>
          <p:cNvSpPr/>
          <p:nvPr/>
        </p:nvSpPr>
        <p:spPr>
          <a:xfrm rot="19874406">
            <a:off x="6652589" y="424263"/>
            <a:ext cx="236917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Preliminary results</a:t>
            </a:r>
            <a:endParaRPr lang="en-US" altLang="ko-K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849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1663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Contents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257141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solidFill>
                  <a:schemeClr val="bg2">
                    <a:lumMod val="10000"/>
                  </a:schemeClr>
                </a:solidFill>
              </a:rPr>
              <a:t>Moon images from Jul. to Dec. in 2010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ko-KR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 smtClean="0">
                <a:solidFill>
                  <a:schemeClr val="bg2">
                    <a:lumMod val="10000"/>
                  </a:schemeClr>
                </a:solidFill>
              </a:rPr>
              <a:t>Radiometric Document</a:t>
            </a:r>
          </a:p>
          <a:p>
            <a:endParaRPr lang="en-US" altLang="ko-KR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>
                <a:solidFill>
                  <a:schemeClr val="bg2">
                    <a:lumMod val="10000"/>
                  </a:schemeClr>
                </a:solidFill>
              </a:rPr>
              <a:t>Results during Commissioning </a:t>
            </a:r>
            <a:r>
              <a:rPr lang="en-US" altLang="ko-KR" sz="3000" b="1" dirty="0" smtClean="0">
                <a:solidFill>
                  <a:schemeClr val="bg2">
                    <a:lumMod val="10000"/>
                  </a:schemeClr>
                </a:solidFill>
              </a:rPr>
              <a:t>Period</a:t>
            </a:r>
          </a:p>
          <a:p>
            <a:endParaRPr lang="en-US" altLang="ko-KR" sz="3000" b="1" dirty="0">
              <a:solidFill>
                <a:schemeClr val="bg2">
                  <a:lumMod val="10000"/>
                </a:schemeClr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altLang="ko-KR" sz="3000" b="1" dirty="0">
                <a:solidFill>
                  <a:schemeClr val="bg2">
                    <a:lumMod val="10000"/>
                  </a:schemeClr>
                </a:solidFill>
              </a:rPr>
              <a:t>Results after Commissioning </a:t>
            </a:r>
            <a:r>
              <a:rPr lang="en-US" altLang="ko-KR" sz="3000" b="1" dirty="0" smtClean="0">
                <a:solidFill>
                  <a:schemeClr val="bg2">
                    <a:lumMod val="10000"/>
                  </a:schemeClr>
                </a:solidFill>
              </a:rPr>
              <a:t>Period</a:t>
            </a:r>
            <a:endParaRPr lang="ko-KR" altLang="en-US" sz="30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843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883" y="2204864"/>
            <a:ext cx="648072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0" b="1" dirty="0" smtClean="0">
                <a:solidFill>
                  <a:schemeClr val="bg2">
                    <a:lumMod val="10000"/>
                  </a:schemeClr>
                </a:solidFill>
              </a:rPr>
              <a:t>Moon images from Jul. to Dec. in 2010</a:t>
            </a:r>
            <a:endParaRPr lang="ko-KR" altLang="en-US" sz="35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465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표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87345345"/>
              </p:ext>
            </p:extLst>
          </p:nvPr>
        </p:nvGraphicFramePr>
        <p:xfrm>
          <a:off x="370160" y="1268761"/>
          <a:ext cx="8522320" cy="3692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649"/>
                <a:gridCol w="991076"/>
                <a:gridCol w="966955"/>
                <a:gridCol w="1008112"/>
                <a:gridCol w="1152128"/>
                <a:gridCol w="1224136"/>
                <a:gridCol w="1008112"/>
                <a:gridCol w="1368152"/>
              </a:tblGrid>
              <a:tr h="3197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07/08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08/24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08/25</a:t>
                      </a:r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09/21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1973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04:15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05:15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02:45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02:20</a:t>
                      </a:r>
                      <a:endParaRPr lang="ko-KR" altLang="en-US" dirty="0"/>
                    </a:p>
                  </a:txBody>
                  <a:tcPr/>
                </a:tc>
              </a:tr>
              <a:tr h="296092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Special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Special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Special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Special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80" name="Picture 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2464072"/>
            <a:ext cx="857142" cy="2361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1" name="Picture 5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58949"/>
            <a:ext cx="742858" cy="16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" name="그림 66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48839" y="2458949"/>
            <a:ext cx="831313" cy="139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그림 67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2447934"/>
            <a:ext cx="1055768" cy="119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82" name="Picture 5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63" y="2447934"/>
            <a:ext cx="1042857" cy="571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3" name="Picture 5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447934"/>
            <a:ext cx="922857" cy="53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6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87" name="Picture 6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447934"/>
            <a:ext cx="1051988" cy="598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395536" y="116632"/>
            <a:ext cx="772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Moon images from July to Dec in 2010 (1/2)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1709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467544" y="849872"/>
            <a:ext cx="8352928" cy="5675472"/>
          </a:xfrm>
          <a:prstGeom prst="rect">
            <a:avLst/>
          </a:prstGeom>
          <a:solidFill>
            <a:schemeClr val="accent1">
              <a:lumMod val="40000"/>
              <a:lumOff val="60000"/>
              <a:alpha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8" name="Picture 4" descr="C:\Users\aa\Desktop\이호승 백업\나\GSICS\Moon Calibration\Feb to Sep\2010_MoonIMages\포맷변환_MI_07-28.04-15-09.mwd_VIS_Img.dat_8b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76672"/>
            <a:ext cx="2304256" cy="63873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4644008" y="849872"/>
            <a:ext cx="4176464" cy="56754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9" name="Picture 5" descr="C:\Users\aa\Desktop\이호승 백업\나\GSICS\Moon Calibration\Feb to Sep\2010_MoonIMages\포맷변환_MI_07-28.05-15-02.mwd_VIS_Img.dat_8b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16131"/>
            <a:ext cx="2736304" cy="60910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23528" y="2564904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07-08.04:15</a:t>
            </a:r>
          </a:p>
          <a:p>
            <a:pPr algn="ctr"/>
            <a:r>
              <a:rPr lang="en-US" altLang="ko-KR" dirty="0" smtClean="0"/>
              <a:t>Observing the Moon 20 times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236296" y="2577678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07-08.05:15</a:t>
            </a:r>
          </a:p>
          <a:p>
            <a:pPr algn="ctr"/>
            <a:r>
              <a:rPr lang="en-US" altLang="ko-KR" dirty="0" smtClean="0"/>
              <a:t>Observing the Moon 16 times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95536" y="116632"/>
            <a:ext cx="772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Moon images in 2011-07-08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3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79410736"/>
              </p:ext>
            </p:extLst>
          </p:nvPr>
        </p:nvGraphicFramePr>
        <p:xfrm>
          <a:off x="395536" y="991303"/>
          <a:ext cx="8496944" cy="2176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1080120"/>
                <a:gridCol w="1152128"/>
                <a:gridCol w="1080120"/>
                <a:gridCol w="1080120"/>
                <a:gridCol w="1152128"/>
                <a:gridCol w="1152128"/>
                <a:gridCol w="1008112"/>
              </a:tblGrid>
              <a:tr h="280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09/23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09/24</a:t>
                      </a:r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28022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02:20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03:43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03:45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03:15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04:13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04:20</a:t>
                      </a:r>
                      <a:endParaRPr lang="ko-KR" altLang="en-US" dirty="0"/>
                    </a:p>
                  </a:txBody>
                  <a:tcPr/>
                </a:tc>
              </a:tr>
              <a:tr h="144519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132856"/>
            <a:ext cx="929523" cy="53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516" y="2132856"/>
            <a:ext cx="883810" cy="518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26477"/>
            <a:ext cx="944762" cy="5942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2299" y="2126477"/>
            <a:ext cx="905299" cy="50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652120" y="2131022"/>
            <a:ext cx="951022" cy="538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39855" y="2125884"/>
            <a:ext cx="951022" cy="53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5810" y="2125884"/>
            <a:ext cx="824662" cy="645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직사각형 14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89944023"/>
              </p:ext>
            </p:extLst>
          </p:nvPr>
        </p:nvGraphicFramePr>
        <p:xfrm>
          <a:off x="395536" y="3645024"/>
          <a:ext cx="8496946" cy="2592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2160240"/>
                <a:gridCol w="2880320"/>
                <a:gridCol w="2664298"/>
              </a:tblGrid>
              <a:tr h="4355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Date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11/17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11/18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12/25</a:t>
                      </a:r>
                      <a:endParaRPr lang="ko-KR" altLang="en-US" dirty="0"/>
                    </a:p>
                  </a:txBody>
                  <a:tcPr/>
                </a:tc>
              </a:tr>
              <a:tr h="4355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Time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23:45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00:43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07:28</a:t>
                      </a:r>
                      <a:endParaRPr lang="ko-KR" altLang="en-US" dirty="0"/>
                    </a:p>
                  </a:txBody>
                  <a:tcPr/>
                </a:tc>
              </a:tr>
              <a:tr h="172110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Mode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FD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LA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963819"/>
            <a:ext cx="1690478" cy="8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216" y="4963819"/>
            <a:ext cx="1761905" cy="102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619" y="4951914"/>
            <a:ext cx="1714285" cy="1047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95536" y="116632"/>
            <a:ext cx="77267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Moon images from July to Dec in 2010 (2/2)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435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6883" y="2204864"/>
            <a:ext cx="648072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500" b="1" dirty="0" smtClean="0">
                <a:solidFill>
                  <a:schemeClr val="bg2">
                    <a:lumMod val="10000"/>
                  </a:schemeClr>
                </a:solidFill>
              </a:rPr>
              <a:t>Radiometric Document</a:t>
            </a:r>
            <a:endParaRPr lang="ko-KR" altLang="en-US" sz="3500" b="1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727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611560" y="980728"/>
                <a:ext cx="6984776" cy="17765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𝑖𝑛𝑠𝑡𝑟𝑢𝑚𝑒𝑛𝑡</m:t>
                        </m:r>
                      </m:sub>
                    </m:sSub>
                  </m:oMath>
                </a14:m>
                <a:r>
                  <a:rPr lang="ko-KR" altLang="en-US" dirty="0" smtClean="0">
                    <a:latin typeface="+mj-lt"/>
                  </a:rPr>
                  <a:t> </a:t>
                </a:r>
                <a:r>
                  <a:rPr lang="en-US" altLang="ko-KR" dirty="0" smtClean="0">
                    <a:latin typeface="+mj-lt"/>
                  </a:rPr>
                  <a:t>: The Moon irradiance as measured by the Imager</a:t>
                </a:r>
              </a:p>
              <a:p>
                <a:endParaRPr lang="en-US" altLang="ko-KR" i="1" dirty="0" smtClean="0">
                  <a:latin typeface="+mj-lt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𝑅𝑂𝐿𝑂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+mj-lt"/>
                  </a:rPr>
                  <a:t> : ROLO Irradiance</a:t>
                </a:r>
              </a:p>
              <a:p>
                <a:endParaRPr lang="en-US" altLang="ko-KR" dirty="0" smtClean="0">
                  <a:latin typeface="+mj-lt"/>
                </a:endParaRPr>
              </a:p>
              <a:p>
                <a:pPr marL="628650" indent="-628650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ko-KR" altLang="en-US" dirty="0" smtClean="0">
                    <a:latin typeface="+mj-lt"/>
                  </a:rPr>
                  <a:t> </a:t>
                </a:r>
                <a:r>
                  <a:rPr lang="en-US" altLang="ko-KR" dirty="0" smtClean="0">
                    <a:latin typeface="+mj-lt"/>
                  </a:rPr>
                  <a:t>: The Moon irradiance computed from the ROLO model, under the same conditions.</a:t>
                </a:r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980728"/>
                <a:ext cx="6984776" cy="1776577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718" b="-48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11560" y="2924944"/>
                <a:ext cx="3938258" cy="5957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 err="1" smtClean="0">
                    <a:latin typeface="+mj-lt"/>
                  </a:rPr>
                  <a:t>Then</a:t>
                </a:r>
                <a:r>
                  <a:rPr lang="en-US" altLang="ko-KR" dirty="0" smtClean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𝑟𝑒𝑓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𝐼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𝑅𝑂𝐿𝑂</m:t>
                        </m:r>
                      </m:sub>
                    </m:sSub>
                    <m:r>
                      <a:rPr lang="en-US" altLang="ko-KR" i="1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en-US" altLang="ko-K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b="0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  <m:t>384400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𝑣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altLang="ko-KR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ko-KR" i="1" smtClean="0"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ko-KR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altLang="ko-KR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ko-KR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𝐷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𝑚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−</m:t>
                                    </m:r>
                                    <m:r>
                                      <a:rPr lang="en-US" altLang="ko-KR" b="0" i="1" smtClean="0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  <m:sup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2924944"/>
                <a:ext cx="3938258" cy="5957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3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22456" y="4600234"/>
                <a:ext cx="4104456" cy="5495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b="0" dirty="0" smtClean="0">
                    <a:latin typeface="+mj-lt"/>
                    <a:ea typeface="Cambria Math"/>
                  </a:rPr>
                  <a:t>Let </a:t>
                </a:r>
                <a14:m>
                  <m:oMath xmlns:m="http://schemas.openxmlformats.org/officeDocument/2006/math"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altLang="ko-KR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𝑖𝑛𝑠𝑡𝑟𝑢𝑚𝑒𝑛𝑡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ko-KR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altLang="ko-KR" b="0" i="1" smtClean="0">
                                <a:latin typeface="Cambria Math"/>
                              </a:rPr>
                              <m:t>𝑟𝑒𝑓</m:t>
                            </m:r>
                          </m:sub>
                        </m:sSub>
                      </m:den>
                    </m:f>
                  </m:oMath>
                </a14:m>
                <a:r>
                  <a:rPr lang="ko-KR" altLang="en-US" dirty="0" smtClean="0">
                    <a:latin typeface="+mj-lt"/>
                  </a:rPr>
                  <a:t> </a:t>
                </a:r>
                <a:r>
                  <a:rPr lang="en-US" altLang="ko-KR" dirty="0" smtClean="0">
                    <a:latin typeface="+mj-lt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  <m:r>
                          <a:rPr lang="en-US" altLang="ko-KR" i="1">
                            <a:latin typeface="Cambria Math"/>
                          </a:rPr>
                          <m:t>(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  <m:r>
                          <a:rPr lang="en-US" altLang="ko-KR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  <m:r>
                          <a:rPr lang="en-US" altLang="ko-KR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456" y="4600234"/>
                <a:ext cx="4104456" cy="549509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189" b="-444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395536" y="5241974"/>
                <a:ext cx="8568952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latin typeface="+mj-lt"/>
                  </a:rPr>
                  <a:t>The </a:t>
                </a:r>
                <a:r>
                  <a:rPr lang="en-US" altLang="ko-KR" dirty="0" err="1" smtClean="0">
                    <a:latin typeface="+mj-lt"/>
                  </a:rPr>
                  <a:t>behaviour</a:t>
                </a:r>
                <a:r>
                  <a:rPr lang="en-US" altLang="ko-KR" dirty="0" smtClean="0">
                    <a:latin typeface="+mj-lt"/>
                  </a:rPr>
                  <a:t> slope is directly correlated to the </a:t>
                </a:r>
                <a:r>
                  <a:rPr lang="en-US" altLang="ko-KR" dirty="0" err="1" smtClean="0">
                    <a:latin typeface="+mj-lt"/>
                  </a:rPr>
                  <a:t>behaviour</a:t>
                </a:r>
                <a:r>
                  <a:rPr lang="en-US" altLang="ko-KR" dirty="0" smtClean="0">
                    <a:latin typeface="+mj-lt"/>
                  </a:rPr>
                  <a:t> of the coefficient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  <a:ea typeface="Cambria Math"/>
                      </a:rPr>
                      <m:t>𝑃</m:t>
                    </m:r>
                  </m:oMath>
                </a14:m>
                <a:r>
                  <a:rPr lang="ko-KR" altLang="en-US" dirty="0" smtClean="0">
                    <a:latin typeface="+mj-lt"/>
                  </a:rPr>
                  <a:t> </a:t>
                </a:r>
                <a:r>
                  <a:rPr lang="en-US" altLang="ko-KR" dirty="0" smtClean="0">
                    <a:latin typeface="+mj-lt"/>
                  </a:rPr>
                  <a:t>:</a:t>
                </a:r>
              </a:p>
              <a:p>
                <a:endParaRPr lang="en-US" altLang="ko-KR" dirty="0" smtClean="0">
                  <a:latin typeface="+mj-lt"/>
                </a:endParaRP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𝐿𝐶</m:t>
                        </m:r>
                      </m:sub>
                    </m:sSub>
                    <m:r>
                      <a:rPr lang="en-US" altLang="ko-KR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ko-KR" altLang="en-US" dirty="0" smtClean="0">
                    <a:latin typeface="+mj-lt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 i="1">
                        <a:latin typeface="Cambria Math"/>
                        <a:ea typeface="Cambria Math"/>
                      </a:rPr>
                      <m:t>×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241974"/>
                <a:ext cx="8568952" cy="92333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 l="-640" t="-3311" b="-66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5536" y="11663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Radiometric Document (1/2)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763688" y="3632448"/>
                <a:ext cx="6552728" cy="784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500" dirty="0" smtClean="0">
                    <a:latin typeface="맑은 고딕"/>
                    <a:ea typeface="맑은 고딕"/>
                  </a:rPr>
                  <a:t>※ </a:t>
                </a:r>
                <a:r>
                  <a:rPr lang="en-US" altLang="ko-KR" sz="1500" dirty="0" smtClean="0">
                    <a:latin typeface="Cambria Math"/>
                    <a:ea typeface="Cambria Math"/>
                  </a:rPr>
                  <a:t>384400 : the average distance of  the Moon-Earth in km</a:t>
                </a:r>
              </a:p>
              <a:p>
                <a:r>
                  <a:rPr lang="en-US" altLang="ko-KR" sz="1500" dirty="0" smtClean="0"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ko-KR" altLang="en-US" sz="1500" dirty="0" smtClean="0"/>
                  <a:t> </a:t>
                </a:r>
                <a:r>
                  <a:rPr lang="en-US" altLang="ko-KR" sz="1500" dirty="0" smtClean="0"/>
                  <a:t>: The Moon-satellite distance in km</a:t>
                </a:r>
              </a:p>
              <a:p>
                <a:r>
                  <a:rPr lang="en-US" altLang="ko-KR" sz="1500" dirty="0" smtClean="0">
                    <a:ea typeface="Cambria Math"/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1500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𝐷</m:t>
                        </m:r>
                      </m:e>
                      <m:sub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𝑚</m:t>
                        </m:r>
                        <m:r>
                          <a:rPr lang="en-US" altLang="ko-KR" sz="1500" i="1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altLang="ko-KR" sz="1500" b="0" i="1" smtClean="0">
                            <a:latin typeface="Cambria Math"/>
                            <a:ea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ko-KR" altLang="en-US" sz="1500" dirty="0" smtClean="0"/>
                  <a:t> </a:t>
                </a:r>
                <a:r>
                  <a:rPr lang="en-US" altLang="ko-KR" sz="1500" dirty="0" smtClean="0"/>
                  <a:t>: The Moon-Sun distance in AU</a:t>
                </a:r>
                <a:endParaRPr lang="ko-KR" altLang="en-US" sz="15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3632448"/>
                <a:ext cx="6552728" cy="78483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 l="-279" t="-2326" b="-69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2008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899592" y="1034281"/>
                <a:ext cx="7056784" cy="810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latin typeface="+mj-lt"/>
                  </a:rPr>
                  <a:t>All Imager responses are linearly trended over the various Moon images with the ratio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altLang="ko-KR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  <m:r>
                          <a:rPr lang="en-US" altLang="ko-KR" i="1">
                            <a:latin typeface="Cambria Math"/>
                          </a:rPr>
                          <m:t>(</m:t>
                        </m:r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  <m:r>
                          <a:rPr lang="en-US" altLang="ko-KR" i="1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altLang="ko-KR" i="1">
                            <a:latin typeface="Cambria Math"/>
                          </a:rPr>
                          <m:t>𝑃</m:t>
                        </m:r>
                        <m:r>
                          <a:rPr lang="en-US" altLang="ko-KR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altLang="ko-KR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ko-KR" dirty="0" smtClean="0">
                    <a:latin typeface="+mj-lt"/>
                  </a:rPr>
                  <a:t> expressed in percentage.  </a:t>
                </a:r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034281"/>
                <a:ext cx="7056784" cy="810543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l="-778" t="-3759" b="-37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899592" y="2293651"/>
                <a:ext cx="7992888" cy="28635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>
                    <a:latin typeface="+mj-lt"/>
                  </a:rPr>
                  <a:t>As soon as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ko-KR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</a:rPr>
                          <m:t>1−</m:t>
                        </m:r>
                        <m:f>
                          <m:fPr>
                            <m:ctrlPr>
                              <a:rPr lang="en-US" altLang="ko-KR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(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)</m:t>
                            </m:r>
                          </m:num>
                          <m:den>
                            <m:r>
                              <a:rPr lang="en-US" altLang="ko-KR" b="0" i="1" smtClean="0">
                                <a:latin typeface="Cambria Math"/>
                              </a:rPr>
                              <m:t>𝑘</m:t>
                            </m:r>
                            <m:r>
                              <a:rPr lang="en-US" altLang="ko-KR" b="0" i="1" smtClean="0">
                                <a:latin typeface="Cambria Math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n-US" altLang="ko-KR" b="0" i="1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/>
                                  </a:rPr>
                                  <m:t>𝑟𝑒𝑓</m:t>
                                </m:r>
                              </m:sub>
                            </m:sSub>
                            <m:r>
                              <a:rPr lang="en-US" altLang="ko-KR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d>
                    <m:r>
                      <a:rPr lang="en-US" altLang="ko-KR" i="1" smtClean="0"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2.5% </m:t>
                    </m:r>
                    <m:d>
                      <m:dPr>
                        <m:ctrlPr>
                          <a:rPr lang="en-US" altLang="ko-KR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altLang="ko-KR" b="0" i="1" smtClean="0">
                            <a:latin typeface="Cambria Math"/>
                            <a:ea typeface="Cambria Math"/>
                          </a:rPr>
                          <m:t>𝑝𝑎𝑟𝑎𝑚𝑒𝑡𝑒𝑟</m:t>
                        </m:r>
                      </m:e>
                    </m:d>
                    <m:r>
                      <a:rPr lang="en-US" altLang="ko-KR" b="0" i="1" smtClean="0">
                        <a:latin typeface="Cambria Math"/>
                        <a:ea typeface="Cambria Math"/>
                      </a:rPr>
                      <m:t>,</m:t>
                    </m:r>
                  </m:oMath>
                </a14:m>
                <a:endParaRPr lang="en-US" altLang="ko-KR" b="0" dirty="0" smtClean="0">
                  <a:latin typeface="+mj-lt"/>
                  <a:ea typeface="Cambria Math"/>
                </a:endParaRPr>
              </a:p>
              <a:p>
                <a:r>
                  <a:rPr lang="en-US" altLang="ko-KR" dirty="0" smtClean="0">
                    <a:latin typeface="+mj-lt"/>
                  </a:rPr>
                  <a:t>Then, a change of slope for the visible detectors can be considered with :</a:t>
                </a:r>
              </a:p>
              <a:p>
                <a:endParaRPr lang="en-US" altLang="ko-KR" dirty="0" smtClean="0">
                  <a:latin typeface="+mj-lt"/>
                </a:endParaRPr>
              </a:p>
              <a:p>
                <a:r>
                  <a:rPr lang="en-US" altLang="ko-KR" dirty="0" smtClean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 b="0" i="1" smtClean="0">
                        <a:latin typeface="Cambria Math"/>
                      </a:rPr>
                      <m:t>(</m:t>
                    </m:r>
                    <m:r>
                      <a:rPr lang="en-US" altLang="ko-KR" b="0" i="1" smtClean="0">
                        <a:latin typeface="Cambria Math"/>
                      </a:rPr>
                      <m:t>𝑡</m:t>
                    </m:r>
                    <m:r>
                      <a:rPr lang="en-US" altLang="ko-KR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 smtClean="0">
                    <a:latin typeface="+mj-lt"/>
                  </a:rPr>
                  <a:t> linearly trended value of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smtClean="0">
                    <a:latin typeface="+mj-lt"/>
                  </a:rPr>
                  <a:t> at current time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𝑡</m:t>
                    </m:r>
                  </m:oMath>
                </a14:m>
                <a:endParaRPr lang="en-US" altLang="ko-KR" dirty="0" smtClean="0">
                  <a:latin typeface="+mj-lt"/>
                </a:endParaRPr>
              </a:p>
              <a:p>
                <a:r>
                  <a:rPr lang="en-US" altLang="ko-KR" dirty="0" smtClean="0">
                    <a:latin typeface="+mj-lt"/>
                  </a:rPr>
                  <a:t> </a:t>
                </a:r>
                <a:endParaRPr lang="en-US" altLang="ko-KR" dirty="0">
                  <a:latin typeface="+mj-lt"/>
                </a:endParaRPr>
              </a:p>
              <a:p>
                <a:pPr marL="895350" indent="-895350"/>
                <a:r>
                  <a:rPr lang="en-US" altLang="ko-KR" dirty="0" smtClean="0">
                    <a:latin typeface="+mj-lt"/>
                  </a:rPr>
                  <a:t>	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  <m:r>
                      <a:rPr lang="en-US" altLang="ko-KR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altLang="ko-K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𝑟𝑒𝑓</m:t>
                        </m:r>
                      </m:sub>
                    </m:sSub>
                    <m:r>
                      <a:rPr lang="en-US" altLang="ko-KR" i="1">
                        <a:latin typeface="Cambria Math"/>
                      </a:rPr>
                      <m:t>)</m:t>
                    </m:r>
                  </m:oMath>
                </a14:m>
                <a:r>
                  <a:rPr lang="en-US" altLang="ko-KR" dirty="0">
                    <a:latin typeface="+mj-lt"/>
                  </a:rPr>
                  <a:t> </a:t>
                </a:r>
                <a:r>
                  <a:rPr lang="en-US" altLang="ko-KR" dirty="0" smtClean="0">
                    <a:latin typeface="+mj-lt"/>
                  </a:rPr>
                  <a:t>being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smtClean="0">
                    <a:latin typeface="+mj-lt"/>
                  </a:rPr>
                  <a:t> value at last valid reference,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𝑟𝑒𝑓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+mj-lt"/>
                  </a:rPr>
                  <a:t> being time of last valid reference Time of first reference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+mj-lt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𝑟𝑒𝑓</m:t>
                        </m:r>
                      </m:sub>
                    </m:sSub>
                    <m:r>
                      <a:rPr lang="en-US" altLang="ko-KR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altLang="ko-K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altLang="ko-KR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ko-KR" dirty="0" smtClean="0">
                    <a:latin typeface="+mj-lt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/>
                      </a:rPr>
                      <m:t>𝑘</m:t>
                    </m:r>
                  </m:oMath>
                </a14:m>
                <a:r>
                  <a:rPr lang="en-US" altLang="ko-KR" dirty="0" smtClean="0">
                    <a:latin typeface="+mj-lt"/>
                  </a:rPr>
                  <a:t>=1. </a:t>
                </a:r>
                <a:endParaRPr lang="en-US" altLang="ko-KR" dirty="0">
                  <a:latin typeface="+mj-lt"/>
                </a:endParaRPr>
              </a:p>
              <a:p>
                <a:r>
                  <a:rPr lang="en-US" altLang="ko-KR" dirty="0" smtClean="0">
                    <a:latin typeface="+mj-lt"/>
                  </a:rPr>
                  <a:t> </a:t>
                </a:r>
                <a:endParaRPr lang="ko-KR" altLang="en-US" dirty="0">
                  <a:latin typeface="+mj-lt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2293651"/>
                <a:ext cx="7992888" cy="286354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68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95536" y="11663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Radiometric Document (2/2)</a:t>
            </a:r>
            <a:endParaRPr lang="ko-KR" altLang="en-US" sz="2400" b="1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0" y="620688"/>
            <a:ext cx="8820472" cy="1143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96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8174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</TotalTime>
  <Words>664</Words>
  <Application>Microsoft Office PowerPoint</Application>
  <PresentationFormat>화면 슬라이드 쇼(4:3)</PresentationFormat>
  <Paragraphs>284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MI IOT – Visible Image Quality Results VIS Channel Degradation Monitoring (1)   Ref. MI_VIS_SLOPE</vt:lpstr>
      <vt:lpstr>MI IOT – Visible Image Quality Results VIS Channel Degradation Monitoring (2)   Ref. MI_VIS_SLOPE</vt:lpstr>
      <vt:lpstr>MI IOT – Visible Image Quality Results VIS Channel Degradation Monitoring (3)   Ref. MI_VIS_SLOPE</vt:lpstr>
      <vt:lpstr>슬라이드 14</vt:lpstr>
      <vt:lpstr>슬라이드 15</vt:lpstr>
      <vt:lpstr>슬라이드 16</vt:lpstr>
      <vt:lpstr>슬라이드 17</vt:lpstr>
      <vt:lpstr>슬라이드 18</vt:lpstr>
      <vt:lpstr>슬라이드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aa</dc:creator>
  <cp:lastModifiedBy>김도형</cp:lastModifiedBy>
  <cp:revision>67</cp:revision>
  <dcterms:created xsi:type="dcterms:W3CDTF">2011-11-24T23:52:18Z</dcterms:created>
  <dcterms:modified xsi:type="dcterms:W3CDTF">2011-12-13T10:13:46Z</dcterms:modified>
</cp:coreProperties>
</file>