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30"/>
  </p:notesMasterIdLst>
  <p:sldIdLst>
    <p:sldId id="313" r:id="rId2"/>
    <p:sldId id="306" r:id="rId3"/>
    <p:sldId id="310" r:id="rId4"/>
    <p:sldId id="311" r:id="rId5"/>
    <p:sldId id="315" r:id="rId6"/>
    <p:sldId id="316" r:id="rId7"/>
    <p:sldId id="317" r:id="rId8"/>
    <p:sldId id="320" r:id="rId9"/>
    <p:sldId id="321" r:id="rId10"/>
    <p:sldId id="322" r:id="rId11"/>
    <p:sldId id="338" r:id="rId12"/>
    <p:sldId id="339" r:id="rId13"/>
    <p:sldId id="340" r:id="rId14"/>
    <p:sldId id="327" r:id="rId15"/>
    <p:sldId id="328" r:id="rId16"/>
    <p:sldId id="329" r:id="rId17"/>
    <p:sldId id="341" r:id="rId18"/>
    <p:sldId id="331" r:id="rId19"/>
    <p:sldId id="332" r:id="rId20"/>
    <p:sldId id="333" r:id="rId21"/>
    <p:sldId id="342" r:id="rId22"/>
    <p:sldId id="353" r:id="rId23"/>
    <p:sldId id="343" r:id="rId24"/>
    <p:sldId id="344" r:id="rId25"/>
    <p:sldId id="352" r:id="rId26"/>
    <p:sldId id="351" r:id="rId27"/>
    <p:sldId id="314" r:id="rId28"/>
    <p:sldId id="350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7C8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088" autoAdjust="0"/>
  </p:normalViewPr>
  <p:slideViewPr>
    <p:cSldViewPr>
      <p:cViewPr varScale="1">
        <p:scale>
          <a:sx n="77" d="100"/>
          <a:sy n="77" d="100"/>
        </p:scale>
        <p:origin x="-12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D5575B2-870D-4974-AC26-B27F48E8BD0D}" type="datetimeFigureOut">
              <a:rPr lang="en-US"/>
              <a:pPr/>
              <a:t>12/13/2011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68DE81C-AD3D-4BE8-BAA2-FAA26C86DE1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DE81C-AD3D-4BE8-BAA2-FAA26C86DE1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DFE0BE-9CBE-4B8B-B6EB-D9BD230D8D4A}" type="slidenum">
              <a:rPr lang="en-US"/>
              <a:pPr/>
              <a:t>10</a:t>
            </a:fld>
            <a:endParaRPr lang="en-US"/>
          </a:p>
        </p:txBody>
      </p:sp>
      <p:sp>
        <p:nvSpPr>
          <p:cNvPr id="578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8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DE81C-AD3D-4BE8-BAA2-FAA26C86DE1E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4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 userDrawn="1"/>
        </p:nvSpPr>
        <p:spPr bwMode="auto">
          <a:xfrm>
            <a:off x="152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b="1" smtClean="0">
                <a:solidFill>
                  <a:srgbClr val="C00000"/>
                </a:solidFill>
                <a:latin typeface="Times New Roman" pitchFamily="18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6324600" cy="6096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43400"/>
          </a:xfrm>
        </p:spPr>
        <p:txBody>
          <a:bodyPr/>
          <a:lstStyle>
            <a:lvl1pPr>
              <a:buClr>
                <a:srgbClr val="FF0000"/>
              </a:buClr>
              <a:buFont typeface="Wingdings" pitchFamily="2" charset="2"/>
              <a:buChar char="v"/>
              <a:defRPr sz="2400">
                <a:solidFill>
                  <a:srgbClr val="002060"/>
                </a:solidFill>
              </a:defRPr>
            </a:lvl1pPr>
            <a:lvl2pPr>
              <a:buClr>
                <a:schemeClr val="tx2">
                  <a:lumMod val="75000"/>
                  <a:lumOff val="25000"/>
                </a:schemeClr>
              </a:buClr>
              <a:defRPr sz="2000">
                <a:solidFill>
                  <a:srgbClr val="002060"/>
                </a:solidFill>
              </a:defRPr>
            </a:lvl2pPr>
            <a:lvl3pPr>
              <a:buClr>
                <a:schemeClr val="tx2">
                  <a:lumMod val="75000"/>
                  <a:lumOff val="25000"/>
                </a:schemeClr>
              </a:buClr>
              <a:defRPr sz="1600">
                <a:solidFill>
                  <a:srgbClr val="002060"/>
                </a:solidFill>
              </a:defRPr>
            </a:lvl3pPr>
            <a:lvl4pPr>
              <a:buClr>
                <a:schemeClr val="tx2">
                  <a:lumMod val="75000"/>
                  <a:lumOff val="25000"/>
                </a:schemeClr>
              </a:buClr>
              <a:defRPr sz="1200">
                <a:solidFill>
                  <a:srgbClr val="002060"/>
                </a:solidFill>
              </a:defRPr>
            </a:lvl4pPr>
            <a:lvl5pPr>
              <a:defRPr sz="1000" b="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866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280F082F-4A35-4E7E-AD6D-89617C148F3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2060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b="1" smtClean="0">
                <a:solidFill>
                  <a:srgbClr val="C00000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17C727F8-C4A7-45C7-8322-4E44F80870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09800"/>
            <a:ext cx="3848100" cy="4114800"/>
          </a:xfrm>
        </p:spPr>
        <p:txBody>
          <a:bodyPr/>
          <a:lstStyle>
            <a:lvl1pPr>
              <a:buClr>
                <a:srgbClr val="7EC234"/>
              </a:buClr>
              <a:defRPr sz="2800">
                <a:solidFill>
                  <a:srgbClr val="002060"/>
                </a:solidFill>
              </a:defRPr>
            </a:lvl1pPr>
            <a:lvl2pPr>
              <a:buClr>
                <a:schemeClr val="tx2">
                  <a:lumMod val="85000"/>
                  <a:lumOff val="15000"/>
                </a:schemeClr>
              </a:buClr>
              <a:defRPr sz="2400">
                <a:solidFill>
                  <a:srgbClr val="002060"/>
                </a:solidFill>
              </a:defRPr>
            </a:lvl2pPr>
            <a:lvl3pPr>
              <a:buClr>
                <a:schemeClr val="accent1">
                  <a:lumMod val="75000"/>
                </a:schemeClr>
              </a:buClr>
              <a:defRPr sz="2000">
                <a:solidFill>
                  <a:srgbClr val="002060"/>
                </a:solidFill>
              </a:defRPr>
            </a:lvl3pPr>
            <a:lvl4pPr>
              <a:defRPr sz="1800">
                <a:solidFill>
                  <a:srgbClr val="002060"/>
                </a:solidFill>
              </a:defRPr>
            </a:lvl4pPr>
            <a:lvl5pPr>
              <a:defRPr sz="1800">
                <a:solidFill>
                  <a:srgbClr val="00206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2209800"/>
            <a:ext cx="3848100" cy="4114800"/>
          </a:xfrm>
        </p:spPr>
        <p:txBody>
          <a:bodyPr/>
          <a:lstStyle>
            <a:lvl1pPr>
              <a:buClr>
                <a:srgbClr val="7ABC32"/>
              </a:buClr>
              <a:defRPr sz="2800">
                <a:solidFill>
                  <a:srgbClr val="002060"/>
                </a:solidFill>
              </a:defRPr>
            </a:lvl1pPr>
            <a:lvl2pPr>
              <a:buClr>
                <a:schemeClr val="accent4">
                  <a:lumMod val="85000"/>
                  <a:lumOff val="15000"/>
                </a:schemeClr>
              </a:buClr>
              <a:defRPr sz="2400">
                <a:solidFill>
                  <a:srgbClr val="002060"/>
                </a:solidFill>
              </a:defRPr>
            </a:lvl2pPr>
            <a:lvl3pPr>
              <a:buClr>
                <a:srgbClr val="0070C0"/>
              </a:buClr>
              <a:defRPr sz="2000">
                <a:solidFill>
                  <a:srgbClr val="002060"/>
                </a:solidFill>
              </a:defRPr>
            </a:lvl3pPr>
            <a:lvl4pPr>
              <a:defRPr sz="1800">
                <a:solidFill>
                  <a:srgbClr val="002060"/>
                </a:solidFill>
              </a:defRPr>
            </a:lvl4pPr>
            <a:lvl5pPr>
              <a:defRPr sz="1800">
                <a:solidFill>
                  <a:srgbClr val="00206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b="1" smtClean="0">
                <a:solidFill>
                  <a:srgbClr val="C00000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1186C"/>
                </a:solidFill>
              </a:defRPr>
            </a:lvl1pPr>
          </a:lstStyle>
          <a:p>
            <a:fld id="{DA64B5B7-B96F-4696-A723-FADD1B0FE3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b="1" smtClean="0">
                <a:solidFill>
                  <a:srgbClr val="C00000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39AA41AF-6ADF-4FEB-9AFA-C0FD232713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b="1" smtClean="0">
                <a:solidFill>
                  <a:srgbClr val="C00000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AA29AD84-C957-47C3-B860-2591B3B26B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FFFF00"/>
                </a:solidFill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 b="1">
                <a:solidFill>
                  <a:srgbClr val="FFFF00"/>
                </a:solidFill>
                <a:latin typeface="Times New Roman" pitchFamily="18" charset="0"/>
              </a:defRPr>
            </a:lvl1pPr>
          </a:lstStyle>
          <a:p>
            <a:fld id="{E37F923F-1E9C-414E-BDC2-466D518FCE6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209800"/>
            <a:ext cx="7848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1493838"/>
            <a:ext cx="9144000" cy="5364162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063DE8"/>
              </a:solidFill>
            </a:endParaRPr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381000"/>
            <a:ext cx="6324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1574800"/>
            <a:ext cx="9144000" cy="0"/>
          </a:xfrm>
          <a:prstGeom prst="line">
            <a:avLst/>
          </a:prstGeom>
          <a:ln w="3556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2" name="Picture 14" descr="GSICS300px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81000"/>
            <a:ext cx="16859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1" descr="468px-NOAA_logo.svg.png"/>
          <p:cNvPicPr>
            <a:picLocks noChangeAspect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77200" y="304800"/>
            <a:ext cx="9334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 userDrawn="1"/>
        </p:nvCxnSpPr>
        <p:spPr>
          <a:xfrm>
            <a:off x="304800" y="6324600"/>
            <a:ext cx="838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3"/>
          <p:cNvSpPr txBox="1">
            <a:spLocks noChangeArrowheads="1"/>
          </p:cNvSpPr>
          <p:nvPr userDrawn="1"/>
        </p:nvSpPr>
        <p:spPr>
          <a:xfrm>
            <a:off x="304800" y="6400800"/>
            <a:ext cx="5562600" cy="457200"/>
          </a:xfrm>
          <a:prstGeom prst="rect">
            <a:avLst/>
          </a:prstGeom>
        </p:spPr>
        <p:txBody>
          <a:bodyPr/>
          <a:lstStyle>
            <a:lvl1pPr algn="l">
              <a:defRPr sz="1100" b="1" smtClean="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</p:sldLayoutIdLst>
  <p:hf hdr="0" ft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31F74"/>
          </a:solidFill>
          <a:latin typeface="+mn-lt"/>
          <a:ea typeface="MS PGothic" pitchFamily="34" charset="-128"/>
          <a:cs typeface="ＭＳ Ｐゴシック" charset="-128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31F74"/>
          </a:solidFill>
          <a:latin typeface="Book Antiqua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31F74"/>
          </a:solidFill>
          <a:latin typeface="Book Antiqua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31F74"/>
          </a:solidFill>
          <a:latin typeface="Book Antiqua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31F74"/>
          </a:solidFill>
          <a:latin typeface="Book Antiqua" charset="0"/>
          <a:ea typeface="MS PGothic" pitchFamily="34" charset="-128"/>
          <a:cs typeface="ＭＳ Ｐゴシック" charset="-128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AFD00"/>
          </a:solidFill>
          <a:latin typeface="Book Antiqua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AFD00"/>
          </a:solidFill>
          <a:latin typeface="Book Antiqua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AFD00"/>
          </a:solidFill>
          <a:latin typeface="Book Antiqua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AFD00"/>
          </a:solidFill>
          <a:latin typeface="Book Antiqu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AFD00"/>
        </a:buClr>
        <a:buSzPct val="100000"/>
        <a:buFont typeface="Symbol" pitchFamily="18" charset="2"/>
        <a:buChar char="·"/>
        <a:defRPr sz="2800">
          <a:solidFill>
            <a:srgbClr val="F8F8F8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2D7FF"/>
        </a:buClr>
        <a:buSzPct val="100000"/>
        <a:buChar char="»"/>
        <a:defRPr sz="2400">
          <a:solidFill>
            <a:srgbClr val="F8F8F8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SzPct val="100000"/>
        <a:buFont typeface="Times New Roman" pitchFamily="18" charset="0"/>
        <a:buChar char="–"/>
        <a:defRPr sz="2400">
          <a:solidFill>
            <a:srgbClr val="F8F8F8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/>
        <a:buChar char="l"/>
        <a:defRPr sz="2000">
          <a:solidFill>
            <a:srgbClr val="F8F8F8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»"/>
        <a:defRPr sz="2000">
          <a:solidFill>
            <a:srgbClr val="F8F8F8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»"/>
        <a:defRPr sz="2000">
          <a:solidFill>
            <a:srgbClr val="F8F8F8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»"/>
        <a:defRPr sz="2000">
          <a:solidFill>
            <a:srgbClr val="F8F8F8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»"/>
        <a:defRPr sz="2000">
          <a:solidFill>
            <a:srgbClr val="F8F8F8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»"/>
        <a:defRPr sz="2000">
          <a:solidFill>
            <a:srgbClr val="F8F8F8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GOES Lunar Calibration</a:t>
            </a:r>
          </a:p>
          <a:p>
            <a:endParaRPr lang="en-US" dirty="0" smtClean="0"/>
          </a:p>
          <a:p>
            <a:r>
              <a:rPr lang="en-US" dirty="0" smtClean="0"/>
              <a:t>Comparison of GOES lunar calibration vs. other vicarious calibration methods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0F082F-4A35-4E7E-AD6D-89617C148F34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00800"/>
            <a:ext cx="2133600" cy="323850"/>
          </a:xfrm>
          <a:prstGeom prst="rect">
            <a:avLst/>
          </a:prstGeom>
        </p:spPr>
        <p:txBody>
          <a:bodyPr/>
          <a:lstStyle/>
          <a:p>
            <a:fld id="{677D8899-C68B-46A3-AB8F-920756BAB9E4}" type="slidenum">
              <a:rPr lang="en-US"/>
              <a:pPr/>
              <a:t>10</a:t>
            </a:fld>
            <a:endParaRPr lang="en-US"/>
          </a:p>
        </p:txBody>
      </p:sp>
      <p:sp>
        <p:nvSpPr>
          <p:cNvPr id="57753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77540" name="Object 4"/>
          <p:cNvGraphicFramePr>
            <a:graphicFrameLocks noChangeAspect="1"/>
          </p:cNvGraphicFramePr>
          <p:nvPr/>
        </p:nvGraphicFramePr>
        <p:xfrm>
          <a:off x="981075" y="1595438"/>
          <a:ext cx="2698750" cy="1219200"/>
        </p:xfrm>
        <a:graphic>
          <a:graphicData uri="http://schemas.openxmlformats.org/presentationml/2006/ole">
            <p:oleObj spid="_x0000_s1026" name="Equation" r:id="rId4" imgW="952200" imgH="431640" progId="Equation.3">
              <p:embed/>
            </p:oleObj>
          </a:graphicData>
        </a:graphic>
      </p:graphicFrame>
      <p:sp>
        <p:nvSpPr>
          <p:cNvPr id="577541" name="Rectangle 5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77542" name="Object 6"/>
          <p:cNvGraphicFramePr>
            <a:graphicFrameLocks noChangeAspect="1"/>
          </p:cNvGraphicFramePr>
          <p:nvPr/>
        </p:nvGraphicFramePr>
        <p:xfrm>
          <a:off x="920750" y="3119438"/>
          <a:ext cx="2886075" cy="633412"/>
        </p:xfrm>
        <a:graphic>
          <a:graphicData uri="http://schemas.openxmlformats.org/presentationml/2006/ole">
            <p:oleObj spid="_x0000_s1027" name="Equation" r:id="rId5" imgW="977760" imgH="215640" progId="Equation.3">
              <p:embed/>
            </p:oleObj>
          </a:graphicData>
        </a:graphic>
      </p:graphicFrame>
      <p:sp>
        <p:nvSpPr>
          <p:cNvPr id="577543" name="Rectangle 7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7544" name="Rectangle 8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7545" name="Text Box 9"/>
          <p:cNvSpPr txBox="1">
            <a:spLocks noChangeArrowheads="1"/>
          </p:cNvSpPr>
          <p:nvPr/>
        </p:nvSpPr>
        <p:spPr bwMode="auto">
          <a:xfrm>
            <a:off x="1900238" y="4000500"/>
            <a:ext cx="581501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5750" indent="-285750" algn="l">
              <a:spcBef>
                <a:spcPct val="50000"/>
              </a:spcBef>
            </a:pPr>
            <a:r>
              <a:rPr lang="en-US" sz="2800" i="1">
                <a:solidFill>
                  <a:srgbClr val="990099"/>
                </a:solidFill>
              </a:rPr>
              <a:t>y(t)</a:t>
            </a:r>
            <a:r>
              <a:rPr lang="en-US" sz="2800">
                <a:solidFill>
                  <a:srgbClr val="990099"/>
                </a:solidFill>
              </a:rPr>
              <a:t> is the least-squares fit of </a:t>
            </a:r>
            <a:r>
              <a:rPr lang="en-US" sz="2800" i="1">
                <a:solidFill>
                  <a:srgbClr val="990099"/>
                </a:solidFill>
              </a:rPr>
              <a:t>R(t)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7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7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77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7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75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ROLO Irradiance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0F082F-4A35-4E7E-AD6D-89617C148F3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4575175" y="1819275"/>
            <a:ext cx="405288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i="1"/>
              <a:t>E</a:t>
            </a:r>
            <a:r>
              <a:rPr lang="en-US" sz="2000" i="1" baseline="-25000"/>
              <a:t>Model</a:t>
            </a:r>
            <a:r>
              <a:rPr lang="en-US" sz="2000"/>
              <a:t>: Modeled lunar irradiance</a:t>
            </a: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577850" y="1743075"/>
            <a:ext cx="341947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en-US" sz="2800" i="1"/>
              <a:t>E</a:t>
            </a:r>
            <a:r>
              <a:rPr lang="en-US" sz="2800" i="1" baseline="-25000"/>
              <a:t>Model</a:t>
            </a:r>
            <a:r>
              <a:rPr lang="en-US" sz="2800" i="1"/>
              <a:t> = A  Ω</a:t>
            </a:r>
            <a:r>
              <a:rPr lang="en-US" sz="2800" i="1" baseline="-25000"/>
              <a:t>M</a:t>
            </a:r>
            <a:r>
              <a:rPr lang="en-US" sz="2800" i="1"/>
              <a:t> E</a:t>
            </a:r>
            <a:r>
              <a:rPr lang="en-US" sz="2800" i="1" baseline="-25000"/>
              <a:t>S</a:t>
            </a:r>
            <a:r>
              <a:rPr lang="en-US" sz="2800" i="1"/>
              <a:t> / π</a:t>
            </a:r>
          </a:p>
        </p:txBody>
      </p:sp>
      <p:pic>
        <p:nvPicPr>
          <p:cNvPr id="7" name="Picture 21" descr="irrad_model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5" y="3081338"/>
            <a:ext cx="8286750" cy="13382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Measured Lunar Irradiance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0F082F-4A35-4E7E-AD6D-89617C148F34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14363" y="1785938"/>
          <a:ext cx="2230437" cy="752475"/>
        </p:xfrm>
        <a:graphic>
          <a:graphicData uri="http://schemas.openxmlformats.org/presentationml/2006/ole">
            <p:oleObj spid="_x0000_s4098" name="Equation" r:id="rId3" imgW="787058" imgH="266584" progId="Equation.3">
              <p:embed/>
            </p:oleObj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1471613" y="3086100"/>
          <a:ext cx="2098675" cy="671513"/>
        </p:xfrm>
        <a:graphic>
          <a:graphicData uri="http://schemas.openxmlformats.org/presentationml/2006/ole">
            <p:oleObj spid="_x0000_s4099" name="Equation" r:id="rId4" imgW="711200" imgH="228600" progId="Equation.3">
              <p:embed/>
            </p:oleObj>
          </a:graphicData>
        </a:graphic>
      </p:graphicFrame>
      <p:graphicFrame>
        <p:nvGraphicFramePr>
          <p:cNvPr id="7" name="Object 8"/>
          <p:cNvGraphicFramePr>
            <a:graphicFrameLocks noChangeAspect="1"/>
          </p:cNvGraphicFramePr>
          <p:nvPr/>
        </p:nvGraphicFramePr>
        <p:xfrm>
          <a:off x="1460500" y="3881438"/>
          <a:ext cx="2654300" cy="638175"/>
        </p:xfrm>
        <a:graphic>
          <a:graphicData uri="http://schemas.openxmlformats.org/presentationml/2006/ole">
            <p:oleObj spid="_x0000_s4100" name="Equation" r:id="rId5" imgW="990360" imgH="241200" progId="Equation.3">
              <p:embed/>
            </p:oleObj>
          </a:graphicData>
        </a:graphic>
      </p:graphicFrame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627063" y="5019675"/>
            <a:ext cx="4729162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i="1" dirty="0"/>
              <a:t>E</a:t>
            </a:r>
            <a:r>
              <a:rPr lang="en-US" sz="3200" i="1" baseline="-25000" dirty="0"/>
              <a:t>GOES</a:t>
            </a:r>
            <a:r>
              <a:rPr lang="en-US" sz="3200" i="1" dirty="0"/>
              <a:t> = </a:t>
            </a:r>
            <a:r>
              <a:rPr lang="el-GR" sz="3200" i="1" dirty="0">
                <a:solidFill>
                  <a:srgbClr val="FF0000"/>
                </a:solidFill>
                <a:cs typeface="Arial" charset="0"/>
              </a:rPr>
              <a:t>ω</a:t>
            </a:r>
            <a:r>
              <a:rPr lang="en-US" sz="3200" i="1" dirty="0" err="1">
                <a:cs typeface="Arial" charset="0"/>
              </a:rPr>
              <a:t>S∑</a:t>
            </a:r>
            <a:r>
              <a:rPr lang="en-US" sz="3200" i="1" baseline="-25000" dirty="0" err="1">
                <a:solidFill>
                  <a:srgbClr val="FF0000"/>
                </a:solidFill>
                <a:cs typeface="Arial" charset="0"/>
              </a:rPr>
              <a:t>i</a:t>
            </a:r>
            <a:r>
              <a:rPr lang="en-US" sz="3200" i="1" dirty="0">
                <a:cs typeface="Arial" charset="0"/>
              </a:rPr>
              <a:t>(</a:t>
            </a:r>
            <a:r>
              <a:rPr lang="en-US" sz="3200" i="1" dirty="0" err="1">
                <a:cs typeface="Arial" charset="0"/>
              </a:rPr>
              <a:t>C</a:t>
            </a:r>
            <a:r>
              <a:rPr lang="en-US" sz="3200" i="1" baseline="30000" dirty="0" err="1">
                <a:cs typeface="Arial" charset="0"/>
              </a:rPr>
              <a:t>i</a:t>
            </a:r>
            <a:r>
              <a:rPr lang="en-US" sz="3200" i="1" baseline="-25000" dirty="0" err="1">
                <a:cs typeface="Arial" charset="0"/>
              </a:rPr>
              <a:t>R</a:t>
            </a:r>
            <a:r>
              <a:rPr lang="en-US" sz="3200" i="1" dirty="0">
                <a:cs typeface="Arial" charset="0"/>
              </a:rPr>
              <a:t> – </a:t>
            </a:r>
            <a:r>
              <a:rPr lang="en-US" sz="3200" i="1" dirty="0">
                <a:solidFill>
                  <a:srgbClr val="FF0000"/>
                </a:solidFill>
                <a:cs typeface="Arial" charset="0"/>
              </a:rPr>
              <a:t>C</a:t>
            </a:r>
            <a:r>
              <a:rPr lang="en-US" sz="3200" i="1" baseline="-25000" dirty="0">
                <a:solidFill>
                  <a:srgbClr val="FF0000"/>
                </a:solidFill>
                <a:cs typeface="Arial" charset="0"/>
              </a:rPr>
              <a:t>S</a:t>
            </a:r>
            <a:r>
              <a:rPr lang="en-US" sz="3200" i="1" dirty="0">
                <a:cs typeface="Arial" charset="0"/>
              </a:rPr>
              <a:t>)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883025" y="1568450"/>
            <a:ext cx="4743450" cy="1192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i="1">
                <a:solidFill>
                  <a:srgbClr val="FF3300"/>
                </a:solidFill>
              </a:rPr>
              <a:t>i</a:t>
            </a:r>
            <a:r>
              <a:rPr lang="en-US" b="1">
                <a:solidFill>
                  <a:srgbClr val="FF3300"/>
                </a:solidFill>
              </a:rPr>
              <a:t>: Index of Moon pixel</a:t>
            </a:r>
          </a:p>
          <a:p>
            <a:pPr algn="l">
              <a:spcBef>
                <a:spcPct val="50000"/>
              </a:spcBef>
            </a:pPr>
            <a:r>
              <a:rPr lang="en-US" b="1" i="1"/>
              <a:t>R</a:t>
            </a:r>
            <a:r>
              <a:rPr lang="en-US" b="1" i="1" baseline="-25000"/>
              <a:t>i</a:t>
            </a:r>
            <a:r>
              <a:rPr lang="en-US" b="1"/>
              <a:t>: Radiance from pixel i</a:t>
            </a:r>
          </a:p>
          <a:p>
            <a:pPr algn="l">
              <a:spcBef>
                <a:spcPct val="50000"/>
              </a:spcBef>
            </a:pPr>
            <a:r>
              <a:rPr lang="el-GR" b="1" i="1">
                <a:solidFill>
                  <a:srgbClr val="FF3300"/>
                </a:solidFill>
                <a:cs typeface="Arial" charset="0"/>
              </a:rPr>
              <a:t>ω</a:t>
            </a:r>
            <a:r>
              <a:rPr lang="en-US" b="1" i="1" baseline="-25000">
                <a:solidFill>
                  <a:srgbClr val="FF3300"/>
                </a:solidFill>
                <a:cs typeface="Arial" charset="0"/>
              </a:rPr>
              <a:t>i</a:t>
            </a:r>
            <a:r>
              <a:rPr lang="en-US" b="1">
                <a:solidFill>
                  <a:srgbClr val="FF3300"/>
                </a:solidFill>
                <a:cs typeface="Arial" charset="0"/>
              </a:rPr>
              <a:t>: Solid angle subtended by pixel i</a:t>
            </a:r>
            <a:endParaRPr lang="el-GR" b="1">
              <a:solidFill>
                <a:srgbClr val="FF3300"/>
              </a:solidFill>
              <a:cs typeface="Arial" charset="0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585788" y="2800350"/>
            <a:ext cx="928687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Since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604838" y="4473575"/>
            <a:ext cx="928687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So</a:t>
            </a:r>
            <a:endParaRPr lang="en-US">
              <a:latin typeface="Lucida Sans Unicode" pitchFamily="34" charset="0"/>
              <a:cs typeface="Lucida Sans Unicode" pitchFamily="34" charset="0"/>
              <a:sym typeface="Symbol" pitchFamily="18" charset="2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191000" y="4724400"/>
            <a:ext cx="838200" cy="1219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124200" y="4724400"/>
            <a:ext cx="838200" cy="1219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Moon Location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0F082F-4A35-4E7E-AD6D-89617C148F34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7200" y="1905000"/>
            <a:ext cx="8229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468313" marR="0" lvl="0" indent="-4683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Char char="v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charset="-128"/>
              </a:rPr>
              <a:t>Baseline – 400 X 700 pixels containing the Moon</a:t>
            </a:r>
          </a:p>
          <a:p>
            <a:pPr marL="468313" marR="0" lvl="0" indent="-4683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Char char="v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charset="-128"/>
              </a:rPr>
              <a:t>Alternative – fit to ellipse</a:t>
            </a:r>
          </a:p>
          <a:p>
            <a:pPr marL="868363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Pct val="100000"/>
              <a:buFontTx/>
              <a:buChar char="»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Finding the edge</a:t>
            </a:r>
          </a:p>
          <a:p>
            <a:pPr marL="868363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Pct val="100000"/>
              <a:buFontTx/>
              <a:buChar char="»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Least squares fit</a:t>
            </a:r>
          </a:p>
          <a:p>
            <a:pPr marL="868363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Pct val="100000"/>
              <a:buFontTx/>
              <a:buChar char="»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Further adjustment</a:t>
            </a:r>
          </a:p>
          <a:p>
            <a:pPr marL="1211263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Pct val="100000"/>
              <a:buFont typeface="Times New Roman" pitchFamily="18" charset="0"/>
              <a:buChar char="–"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Growing</a:t>
            </a:r>
          </a:p>
          <a:p>
            <a:pPr marL="1211263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Pct val="100000"/>
              <a:buFont typeface="Times New Roman" pitchFamily="18" charset="0"/>
              <a:buChar char="–"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Fixed mask of ten extra pixels – works best so far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lt"/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00800"/>
            <a:ext cx="2133600" cy="323850"/>
          </a:xfrm>
          <a:prstGeom prst="rect">
            <a:avLst/>
          </a:prstGeom>
        </p:spPr>
        <p:txBody>
          <a:bodyPr/>
          <a:lstStyle/>
          <a:p>
            <a:fld id="{DCC3131D-8A24-4203-B1D3-DCCA55F3B74F}" type="slidenum">
              <a:rPr lang="en-US"/>
              <a:pPr/>
              <a:t>14</a:t>
            </a:fld>
            <a:endParaRPr lang="en-US"/>
          </a:p>
        </p:txBody>
      </p:sp>
      <p:sp>
        <p:nvSpPr>
          <p:cNvPr id="564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1998_221_210021</a:t>
            </a:r>
          </a:p>
        </p:txBody>
      </p:sp>
      <p:pic>
        <p:nvPicPr>
          <p:cNvPr id="564228" name="Picture 4" descr="g10_moon_1998_221_210021_212621_700_4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12900"/>
            <a:ext cx="8145463" cy="4654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00800"/>
            <a:ext cx="2133600" cy="323850"/>
          </a:xfrm>
          <a:prstGeom prst="rect">
            <a:avLst/>
          </a:prstGeom>
        </p:spPr>
        <p:txBody>
          <a:bodyPr/>
          <a:lstStyle/>
          <a:p>
            <a:fld id="{64C0A750-717A-4B01-865D-DC0C26B25870}" type="slidenum">
              <a:rPr lang="en-US"/>
              <a:pPr/>
              <a:t>15</a:t>
            </a:fld>
            <a:endParaRPr lang="en-US"/>
          </a:p>
        </p:txBody>
      </p:sp>
      <p:sp>
        <p:nvSpPr>
          <p:cNvPr id="565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1998_221_220035</a:t>
            </a:r>
          </a:p>
        </p:txBody>
      </p:sp>
      <p:pic>
        <p:nvPicPr>
          <p:cNvPr id="565252" name="Picture 4" descr="g10_moon_1998_221_220035_222619_700_4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825" y="1570038"/>
            <a:ext cx="8108950" cy="4633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00800"/>
            <a:ext cx="2133600" cy="323850"/>
          </a:xfrm>
          <a:prstGeom prst="rect">
            <a:avLst/>
          </a:prstGeom>
        </p:spPr>
        <p:txBody>
          <a:bodyPr/>
          <a:lstStyle/>
          <a:p>
            <a:fld id="{C9CEE6D4-7AF6-4D75-BCEF-5B7FBF4CE08E}" type="slidenum">
              <a:rPr lang="en-US"/>
              <a:pPr/>
              <a:t>16</a:t>
            </a:fld>
            <a:endParaRPr lang="en-US"/>
          </a:p>
        </p:txBody>
      </p:sp>
      <p:sp>
        <p:nvSpPr>
          <p:cNvPr id="568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2005_208_013551</a:t>
            </a:r>
          </a:p>
        </p:txBody>
      </p:sp>
      <p:pic>
        <p:nvPicPr>
          <p:cNvPr id="568324" name="Picture 4" descr="g10_moon_2005_208_013051_014040_700_4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450" y="1631950"/>
            <a:ext cx="8108950" cy="4633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 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0F082F-4A35-4E7E-AD6D-89617C148F34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7200" y="1676400"/>
            <a:ext cx="8229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468313" marR="0" lvl="0" indent="-468313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Char char="v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charset="-128"/>
              </a:rPr>
              <a:t>Most critical</a:t>
            </a:r>
          </a:p>
          <a:p>
            <a:pPr marL="868363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Pct val="100000"/>
              <a:buFontTx/>
              <a:buChar char="»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+mn-lt"/>
                <a:ea typeface="MS PGothic" pitchFamily="34" charset="-128"/>
                <a:cs typeface="Arial" charset="0"/>
              </a:rPr>
              <a:t>If well known, Moon location becomes less relevant</a:t>
            </a:r>
          </a:p>
          <a:p>
            <a:pPr marL="868363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Pct val="100000"/>
              <a:buFontTx/>
              <a:buChar char="»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+mn-lt"/>
                <a:ea typeface="MS PGothic" pitchFamily="34" charset="-128"/>
                <a:cs typeface="Arial" charset="0"/>
              </a:rPr>
              <a:t>If poorly known, best knowledge of Moon location can still lead to error in lunar irradiance</a:t>
            </a:r>
          </a:p>
          <a:p>
            <a:pPr marL="468313" marR="0" lvl="0" indent="-468313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Char char="v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MS PGothic" pitchFamily="34" charset="-128"/>
                <a:cs typeface="Arial" charset="0"/>
              </a:rPr>
              <a:t>Baseline – Constant of 29</a:t>
            </a:r>
          </a:p>
          <a:p>
            <a:pPr marL="868363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Pct val="100000"/>
              <a:buFontTx/>
              <a:buChar char="»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MS PGothic" pitchFamily="34" charset="-128"/>
                <a:cs typeface="Arial" charset="0"/>
              </a:rPr>
              <a:t>Drift (between clamps)</a:t>
            </a:r>
          </a:p>
          <a:p>
            <a:pPr marL="868363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Pct val="100000"/>
              <a:buFontTx/>
              <a:buChar char="»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MS PGothic" pitchFamily="34" charset="-128"/>
                <a:cs typeface="Arial" charset="0"/>
              </a:rPr>
              <a:t>Truncation – half count is 0.4-1.4% of signal (so mode is also inadequate)</a:t>
            </a:r>
          </a:p>
          <a:p>
            <a:pPr marL="468313" marR="0" lvl="0" indent="-468313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Char char="v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MS PGothic" pitchFamily="34" charset="-128"/>
                <a:cs typeface="Arial" charset="0"/>
              </a:rPr>
              <a:t>Concerns</a:t>
            </a:r>
          </a:p>
          <a:p>
            <a:pPr marL="868363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Pct val="100000"/>
              <a:buFontTx/>
              <a:buChar char="»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MS PGothic" pitchFamily="34" charset="-128"/>
                <a:cs typeface="Arial" charset="0"/>
              </a:rPr>
              <a:t>Stray light near the Moon edge?</a:t>
            </a:r>
          </a:p>
          <a:p>
            <a:pPr marL="868363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Pct val="100000"/>
              <a:buFontTx/>
              <a:buChar char="»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MS PGothic" pitchFamily="34" charset="-128"/>
                <a:cs typeface="Arial" charset="0"/>
              </a:rPr>
              <a:t>Striping – space count for individual detector/line</a:t>
            </a:r>
          </a:p>
          <a:p>
            <a:pPr marL="468313" marR="0" lvl="0" indent="-468313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Char char="v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00800"/>
            <a:ext cx="2133600" cy="323850"/>
          </a:xfrm>
          <a:prstGeom prst="rect">
            <a:avLst/>
          </a:prstGeom>
        </p:spPr>
        <p:txBody>
          <a:bodyPr/>
          <a:lstStyle/>
          <a:p>
            <a:fld id="{96532364-9F29-48C3-BDCD-00C081376A94}" type="slidenum">
              <a:rPr lang="en-US"/>
              <a:pPr/>
              <a:t>18</a:t>
            </a:fld>
            <a:endParaRPr lang="en-US"/>
          </a:p>
        </p:txBody>
      </p:sp>
      <p:sp>
        <p:nvSpPr>
          <p:cNvPr id="569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>
                <a:solidFill>
                  <a:srgbClr val="FF3300"/>
                </a:solidFill>
              </a:rPr>
              <a:t>Fussy Moon Edge</a:t>
            </a:r>
          </a:p>
        </p:txBody>
      </p:sp>
      <p:sp>
        <p:nvSpPr>
          <p:cNvPr id="569353" name="Rectangle 9"/>
          <p:cNvSpPr>
            <a:spLocks noChangeArrowheads="1"/>
          </p:cNvSpPr>
          <p:nvPr/>
        </p:nvSpPr>
        <p:spPr bwMode="auto">
          <a:xfrm>
            <a:off x="0" y="128746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569352" name="Picture 8" descr="goes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458913"/>
            <a:ext cx="3895725" cy="3216275"/>
          </a:xfrm>
          <a:prstGeom prst="rect">
            <a:avLst/>
          </a:prstGeom>
          <a:noFill/>
        </p:spPr>
      </p:pic>
      <p:sp>
        <p:nvSpPr>
          <p:cNvPr id="569354" name="Rectangle 10"/>
          <p:cNvSpPr>
            <a:spLocks noChangeArrowheads="1"/>
          </p:cNvSpPr>
          <p:nvPr/>
        </p:nvSpPr>
        <p:spPr bwMode="auto">
          <a:xfrm>
            <a:off x="4414838" y="3449638"/>
            <a:ext cx="312737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>
                <a:cs typeface="Times New Roman" pitchFamily="18" charset="0"/>
              </a:rPr>
              <a:t>   </a:t>
            </a:r>
            <a:endParaRPr lang="en-US"/>
          </a:p>
        </p:txBody>
      </p:sp>
      <p:pic>
        <p:nvPicPr>
          <p:cNvPr id="56935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3563" y="3514725"/>
            <a:ext cx="4503737" cy="2800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9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9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00800"/>
            <a:ext cx="2133600" cy="323850"/>
          </a:xfrm>
          <a:prstGeom prst="rect">
            <a:avLst/>
          </a:prstGeom>
        </p:spPr>
        <p:txBody>
          <a:bodyPr/>
          <a:lstStyle/>
          <a:p>
            <a:fld id="{8E2F9AA2-619D-4974-9AC5-4706B3B4108D}" type="slidenum">
              <a:rPr lang="en-US"/>
              <a:pPr/>
              <a:t>19</a:t>
            </a:fld>
            <a:endParaRPr lang="en-US"/>
          </a:p>
        </p:txBody>
      </p:sp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>
                <a:solidFill>
                  <a:srgbClr val="FF3300"/>
                </a:solidFill>
              </a:rPr>
              <a:t>Identification of Space Pixel</a:t>
            </a:r>
          </a:p>
        </p:txBody>
      </p:sp>
      <p:sp>
        <p:nvSpPr>
          <p:cNvPr id="572422" name="Rectangle 6"/>
          <p:cNvSpPr>
            <a:spLocks noChangeArrowheads="1"/>
          </p:cNvSpPr>
          <p:nvPr/>
        </p:nvSpPr>
        <p:spPr bwMode="auto">
          <a:xfrm>
            <a:off x="6642100" y="850900"/>
            <a:ext cx="28892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>
                <a:solidFill>
                  <a:srgbClr val="000000"/>
                </a:solidFill>
                <a:cs typeface="Times New Roman" pitchFamily="18" charset="0"/>
              </a:rPr>
              <a:t>   </a:t>
            </a:r>
            <a:endParaRPr lang="en-US"/>
          </a:p>
        </p:txBody>
      </p:sp>
      <p:pic>
        <p:nvPicPr>
          <p:cNvPr id="572421" name="Picture 5" descr="98307_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" y="1938338"/>
            <a:ext cx="4365625" cy="3695700"/>
          </a:xfrm>
          <a:prstGeom prst="rect">
            <a:avLst/>
          </a:prstGeom>
          <a:noFill/>
        </p:spPr>
      </p:pic>
      <p:sp>
        <p:nvSpPr>
          <p:cNvPr id="572423" name="Rectangle 7"/>
          <p:cNvSpPr>
            <a:spLocks noChangeArrowheads="1"/>
          </p:cNvSpPr>
          <p:nvPr/>
        </p:nvSpPr>
        <p:spPr bwMode="auto">
          <a:xfrm>
            <a:off x="6642100" y="3409950"/>
            <a:ext cx="28892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>
                <a:solidFill>
                  <a:srgbClr val="000000"/>
                </a:solidFill>
                <a:cs typeface="Times New Roman" pitchFamily="18" charset="0"/>
              </a:rPr>
              <a:t>   </a:t>
            </a:r>
            <a:endParaRPr lang="en-US"/>
          </a:p>
        </p:txBody>
      </p:sp>
      <p:pic>
        <p:nvPicPr>
          <p:cNvPr id="572420" name="Picture 4" descr="moon_histogr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6600" y="2058988"/>
            <a:ext cx="4373563" cy="3462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924800" cy="1295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000" dirty="0" smtClean="0"/>
              <a:t>Lunar Calibration of GOES Visible Channel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" y="4038600"/>
            <a:ext cx="7924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X. Wu            F. Yu         T. Stone        G. </a:t>
            </a:r>
            <a:r>
              <a:rPr lang="en-US" b="1" dirty="0" err="1" smtClean="0"/>
              <a:t>Rancic</a:t>
            </a:r>
            <a:r>
              <a:rPr lang="en-US" b="1" dirty="0" smtClean="0"/>
              <a:t>       M. </a:t>
            </a:r>
            <a:r>
              <a:rPr lang="en-US" b="1" dirty="0" err="1" smtClean="0"/>
              <a:t>Grotenhuis</a:t>
            </a:r>
            <a:endParaRPr lang="en-US" b="1" dirty="0" smtClean="0"/>
          </a:p>
          <a:p>
            <a:r>
              <a:rPr lang="en-US" sz="1600" i="1" dirty="0" smtClean="0"/>
              <a:t>NOAA             ERT, Inc            USGS            IMGS                  ERT, Inc</a:t>
            </a:r>
            <a:endParaRPr lang="en-US" sz="16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2743200" y="5562600"/>
            <a:ext cx="5814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Based on the presentations in SPIE’06 and Calcon’06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00800"/>
            <a:ext cx="2133600" cy="323850"/>
          </a:xfrm>
          <a:prstGeom prst="rect">
            <a:avLst/>
          </a:prstGeom>
        </p:spPr>
        <p:txBody>
          <a:bodyPr/>
          <a:lstStyle/>
          <a:p>
            <a:fld id="{EC6E5FD0-A6B3-4B10-A71D-312217CA959D}" type="slidenum">
              <a:rPr lang="en-US"/>
              <a:pPr/>
              <a:t>20</a:t>
            </a:fld>
            <a:endParaRPr lang="en-US"/>
          </a:p>
        </p:txBody>
      </p:sp>
      <p:sp>
        <p:nvSpPr>
          <p:cNvPr id="574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>
                <a:solidFill>
                  <a:srgbClr val="FF3300"/>
                </a:solidFill>
              </a:rPr>
              <a:t>Striping</a:t>
            </a:r>
          </a:p>
        </p:txBody>
      </p:sp>
      <p:pic>
        <p:nvPicPr>
          <p:cNvPr id="574467" name="Picture 3" descr="space_pixel_cou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0150" y="1479550"/>
            <a:ext cx="7029450" cy="4848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0F082F-4A35-4E7E-AD6D-89617C148F34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5" name="Group 84"/>
          <p:cNvGraphicFramePr>
            <a:graphicFrameLocks noGrp="1"/>
          </p:cNvGraphicFramePr>
          <p:nvPr/>
        </p:nvGraphicFramePr>
        <p:xfrm>
          <a:off x="971550" y="1495425"/>
          <a:ext cx="7315200" cy="5029200"/>
        </p:xfrm>
        <a:graphic>
          <a:graphicData uri="http://schemas.openxmlformats.org/drawingml/2006/table">
            <a:tbl>
              <a:tblPr/>
              <a:tblGrid>
                <a:gridCol w="1425575"/>
                <a:gridCol w="593725"/>
                <a:gridCol w="1636713"/>
                <a:gridCol w="1830387"/>
                <a:gridCol w="1828800"/>
              </a:tblGrid>
              <a:tr h="87471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Constant 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Mode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Selected Mean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All Pixels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1.081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1.010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1.029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β</a:t>
                      </a:r>
                      <a:endParaRPr kumimoji="0" lang="el-GR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-0.048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9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-0.045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-0.049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9A5"/>
                    </a:solidFill>
                  </a:tcPr>
                </a:tc>
              </a:tr>
              <a:tr h="419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0.038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0.042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0.030</a:t>
                      </a:r>
                      <a:endParaRPr kumimoji="0" 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417513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Growing Moon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1.064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1.030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1.038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β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-0.048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-0.046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-0.048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9A5"/>
                    </a:solidFill>
                  </a:tcPr>
                </a:tc>
              </a:tr>
              <a:tr h="4159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0.033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0.033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0.030</a:t>
                      </a:r>
                      <a:endParaRPr kumimoji="0" 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417513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Masking Moon</a:t>
                      </a:r>
                      <a:endParaRPr kumimoji="0" lang="en-US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1.0494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1.0255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1.031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9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β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-0.050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-0.048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-0.049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9A5"/>
                    </a:solidFill>
                  </a:tcPr>
                </a:tc>
              </a:tr>
              <a:tr h="4175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0.029</a:t>
                      </a:r>
                      <a:endParaRPr kumimoji="0" 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0.030</a:t>
                      </a:r>
                      <a:endParaRPr kumimoji="0" 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0.029</a:t>
                      </a:r>
                      <a:endPara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Plots of Result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0F082F-4A35-4E7E-AD6D-89617C148F34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5" name="Picture 3" descr="degradation_rat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76400"/>
            <a:ext cx="7048500" cy="4933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Paired </a:t>
            </a:r>
            <a:r>
              <a:rPr lang="en-US" dirty="0" smtClean="0"/>
              <a:t>Images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0F082F-4A35-4E7E-AD6D-89617C148F34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6" name="Picture 6" descr="g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752600" y="1981200"/>
            <a:ext cx="6426784" cy="4016375"/>
          </a:xfrm>
          <a:prstGeom prst="rect">
            <a:avLst/>
          </a:prstGeom>
          <a:noFill/>
        </p:spPr>
      </p:pic>
      <p:sp>
        <p:nvSpPr>
          <p:cNvPr id="7" name="Oval 6"/>
          <p:cNvSpPr/>
          <p:nvPr/>
        </p:nvSpPr>
        <p:spPr>
          <a:xfrm>
            <a:off x="2743200" y="2667000"/>
            <a:ext cx="2286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895600" y="2590800"/>
            <a:ext cx="2286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971800" y="2743200"/>
            <a:ext cx="2286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724400" y="3581400"/>
            <a:ext cx="2286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162800" y="4267200"/>
            <a:ext cx="2286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04800"/>
            <a:ext cx="6324600" cy="990600"/>
          </a:xfrm>
        </p:spPr>
        <p:txBody>
          <a:bodyPr/>
          <a:lstStyle/>
          <a:p>
            <a:r>
              <a:rPr lang="en-US" dirty="0" smtClean="0"/>
              <a:t>Angle </a:t>
            </a:r>
            <a:r>
              <a:rPr lang="en-US" dirty="0" smtClean="0"/>
              <a:t>of </a:t>
            </a:r>
            <a:r>
              <a:rPr lang="en-US" dirty="0" smtClean="0"/>
              <a:t>Incidence Dependent Scan-mirror Reflectance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8313" indent="-468313"/>
            <a:r>
              <a:rPr lang="en-US" dirty="0" smtClean="0"/>
              <a:t>Separated by about one hour (no instrument degradation)</a:t>
            </a:r>
          </a:p>
          <a:p>
            <a:pPr marL="468313" indent="-468313"/>
            <a:r>
              <a:rPr lang="en-US" dirty="0" smtClean="0"/>
              <a:t>MIT/LL tested the witness sample</a:t>
            </a:r>
          </a:p>
          <a:p>
            <a:pPr marL="868363" lvl="1" indent="-468313"/>
            <a:r>
              <a:rPr lang="en-US" dirty="0" smtClean="0"/>
              <a:t>Consistent with GOES-13/14 measurements (observed irradiance : modeled irradiance).</a:t>
            </a:r>
          </a:p>
          <a:p>
            <a:pPr marL="868363" lvl="1" indent="-468313"/>
            <a:r>
              <a:rPr lang="en-US" dirty="0" smtClean="0"/>
              <a:t>Unprecedented moon data collected during the GOES-15 PLT period. </a:t>
            </a:r>
            <a:r>
              <a:rPr lang="en-US" smtClean="0"/>
              <a:t>Unexpected </a:t>
            </a:r>
            <a:r>
              <a:rPr lang="en-US" smtClean="0"/>
              <a:t>pattern.</a:t>
            </a:r>
            <a:endParaRPr lang="en-US" dirty="0" smtClean="0"/>
          </a:p>
          <a:p>
            <a:pPr marL="1268413" lvl="2" indent="-468313"/>
            <a:r>
              <a:rPr lang="en-US" dirty="0" smtClean="0">
                <a:solidFill>
                  <a:srgbClr val="FF0000"/>
                </a:solidFill>
                <a:cs typeface="Arial" charset="0"/>
              </a:rPr>
              <a:t>Earth shine effect?</a:t>
            </a:r>
          </a:p>
          <a:p>
            <a:pPr marL="1268413" lvl="2" indent="-468313"/>
            <a:r>
              <a:rPr lang="en-US" dirty="0" smtClean="0">
                <a:solidFill>
                  <a:srgbClr val="FF0000"/>
                </a:solidFill>
                <a:cs typeface="Arial" charset="0"/>
              </a:rPr>
              <a:t>Noise drift?</a:t>
            </a:r>
          </a:p>
          <a:p>
            <a:pPr marL="1268413" lvl="2" indent="-468313"/>
            <a:endParaRPr lang="en-US" dirty="0" smtClean="0">
              <a:solidFill>
                <a:srgbClr val="FF9900"/>
              </a:solidFill>
              <a:cs typeface="Arial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0F082F-4A35-4E7E-AD6D-89617C148F34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Source of Uncertainties, assuming invariable SRF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illuminated moon area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Edge at sub-pixels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Detector responsivity variations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Reference detector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Scan angle effect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~2.2% based on MIT Lincoln Lab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USGS model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1% for geometric uncertainty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5-10% for absolute uncertainty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Others (e.g. </a:t>
            </a:r>
            <a:r>
              <a:rPr lang="en-US" dirty="0" err="1" smtClean="0">
                <a:solidFill>
                  <a:schemeClr val="tx1"/>
                </a:solidFill>
              </a:rPr>
              <a:t>straylight</a:t>
            </a:r>
            <a:r>
              <a:rPr lang="en-US" dirty="0" smtClean="0">
                <a:solidFill>
                  <a:schemeClr val="tx1"/>
                </a:solidFill>
              </a:rPr>
              <a:t>/earth shine/?)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0F082F-4A35-4E7E-AD6D-89617C148F34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924800" cy="1295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000" dirty="0" smtClean="0"/>
              <a:t>Comparison of lunar Calibration vs. other vicarious calibration methods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09800" y="525780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F.Yu</a:t>
            </a:r>
            <a:r>
              <a:rPr lang="en-US" b="1" dirty="0" smtClean="0"/>
              <a:t>, X</a:t>
            </a:r>
            <a:r>
              <a:rPr lang="en-US" b="1" dirty="0" smtClean="0"/>
              <a:t>. Wu </a:t>
            </a:r>
            <a:r>
              <a:rPr lang="en-US" b="1" dirty="0" smtClean="0"/>
              <a:t>and many other contributors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g10.visible.monthlyaveg.normalsignal.fitting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38249" y="1828800"/>
            <a:ext cx="7400925" cy="42291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0F082F-4A35-4E7E-AD6D-89617C148F34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Lunar calibration provides comparable calibration accuracy with the other methods</a:t>
            </a:r>
          </a:p>
          <a:p>
            <a:r>
              <a:rPr lang="en-US" dirty="0" smtClean="0"/>
              <a:t>To reduce the uncertainty</a:t>
            </a:r>
          </a:p>
          <a:p>
            <a:pPr lvl="1"/>
            <a:r>
              <a:rPr lang="en-US" dirty="0" smtClean="0">
                <a:solidFill>
                  <a:srgbClr val="990099"/>
                </a:solidFill>
              </a:rPr>
              <a:t>Need to characterize the angular dependent scan mirror reflectance</a:t>
            </a:r>
          </a:p>
          <a:p>
            <a:pPr lvl="1"/>
            <a:r>
              <a:rPr lang="en-US" dirty="0" smtClean="0">
                <a:solidFill>
                  <a:srgbClr val="990099"/>
                </a:solidFill>
              </a:rPr>
              <a:t>Accurate computation of space count to derive the lunar irradiance</a:t>
            </a:r>
          </a:p>
          <a:p>
            <a:pPr lvl="1"/>
            <a:r>
              <a:rPr lang="en-US" dirty="0" smtClean="0">
                <a:solidFill>
                  <a:srgbClr val="990099"/>
                </a:solidFill>
              </a:rPr>
              <a:t>Stray-light effect</a:t>
            </a:r>
          </a:p>
          <a:p>
            <a:pPr lvl="1"/>
            <a:r>
              <a:rPr lang="en-US" dirty="0" smtClean="0">
                <a:solidFill>
                  <a:srgbClr val="990099"/>
                </a:solidFill>
              </a:rPr>
              <a:t>Earth shine effect?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0F082F-4A35-4E7E-AD6D-89617C148F34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GOES Imager Visible Channel</a:t>
            </a:r>
            <a:endParaRPr lang="en-US" sz="2800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Linear array of 8 detectors</a:t>
            </a:r>
          </a:p>
          <a:p>
            <a:r>
              <a:rPr lang="en-US" dirty="0" smtClean="0"/>
              <a:t>IGFOV = 28 µ</a:t>
            </a:r>
            <a:r>
              <a:rPr lang="en-US" dirty="0" err="1" smtClean="0"/>
              <a:t>rad</a:t>
            </a:r>
            <a:endParaRPr lang="en-US" dirty="0" smtClean="0"/>
          </a:p>
          <a:p>
            <a:r>
              <a:rPr lang="en-US" dirty="0" smtClean="0"/>
              <a:t>Only one calibration source: space clamp</a:t>
            </a:r>
          </a:p>
          <a:p>
            <a:r>
              <a:rPr lang="en-US" dirty="0" smtClean="0"/>
              <a:t>Scan the field of regard (FOV) back and forth</a:t>
            </a:r>
          </a:p>
          <a:p>
            <a:r>
              <a:rPr lang="en-US" dirty="0" smtClean="0"/>
              <a:t>Multiple scan modes </a:t>
            </a:r>
            <a:endParaRPr lang="en-US" dirty="0"/>
          </a:p>
        </p:txBody>
      </p:sp>
      <p:pic>
        <p:nvPicPr>
          <p:cNvPr id="9" name="Picture 8" descr="goes.imager.visible.detector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53121" y="1524000"/>
            <a:ext cx="1990879" cy="2057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GOES-10 (GOES West) Scan Modes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0F082F-4A35-4E7E-AD6D-89617C148F34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5" descr="GOES_WEST_SC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475" y="1482725"/>
            <a:ext cx="8716963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00800"/>
            <a:ext cx="2133600" cy="323850"/>
          </a:xfrm>
          <a:prstGeom prst="rect">
            <a:avLst/>
          </a:prstGeom>
        </p:spPr>
        <p:txBody>
          <a:bodyPr/>
          <a:lstStyle/>
          <a:p>
            <a:fld id="{E629CE6C-820A-4A0D-9937-FCCF915BC30C}" type="slidenum">
              <a:rPr lang="en-US"/>
              <a:pPr/>
              <a:t>5</a:t>
            </a:fld>
            <a:endParaRPr lang="en-US"/>
          </a:p>
        </p:txBody>
      </p:sp>
      <p:sp>
        <p:nvSpPr>
          <p:cNvPr id="495618" name="Rectangle 2"/>
          <p:cNvSpPr>
            <a:spLocks noChangeArrowheads="1"/>
          </p:cNvSpPr>
          <p:nvPr/>
        </p:nvSpPr>
        <p:spPr bwMode="auto">
          <a:xfrm>
            <a:off x="1481138" y="1423988"/>
            <a:ext cx="3097212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95619" name="Rectangle 3"/>
          <p:cNvSpPr>
            <a:spLocks noChangeArrowheads="1"/>
          </p:cNvSpPr>
          <p:nvPr/>
        </p:nvSpPr>
        <p:spPr bwMode="auto">
          <a:xfrm>
            <a:off x="1481138" y="1423988"/>
            <a:ext cx="30861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95621" name="Rectangle 5"/>
          <p:cNvSpPr>
            <a:spLocks noGrp="1" noChangeArrowheads="1"/>
          </p:cNvSpPr>
          <p:nvPr>
            <p:ph type="title"/>
          </p:nvPr>
        </p:nvSpPr>
        <p:spPr>
          <a:xfrm>
            <a:off x="1295400" y="304800"/>
            <a:ext cx="7010400" cy="1143000"/>
          </a:xfrm>
          <a:noFill/>
          <a:ln/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</a:rPr>
              <a:t>Good Data</a:t>
            </a:r>
          </a:p>
        </p:txBody>
      </p:sp>
      <p:pic>
        <p:nvPicPr>
          <p:cNvPr id="495628" name="Picture 12" descr="G12_FDSK_MOON_052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6002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00800"/>
            <a:ext cx="2133600" cy="323850"/>
          </a:xfrm>
          <a:prstGeom prst="rect">
            <a:avLst/>
          </a:prstGeom>
        </p:spPr>
        <p:txBody>
          <a:bodyPr/>
          <a:lstStyle/>
          <a:p>
            <a:fld id="{F4461D11-7F08-4CB3-91BF-732C3D76ADF3}" type="slidenum">
              <a:rPr lang="en-US"/>
              <a:pPr/>
              <a:t>6</a:t>
            </a:fld>
            <a:endParaRPr lang="en-US"/>
          </a:p>
        </p:txBody>
      </p:sp>
      <p:sp>
        <p:nvSpPr>
          <p:cNvPr id="499714" name="Rectangle 2"/>
          <p:cNvSpPr>
            <a:spLocks noChangeArrowheads="1"/>
          </p:cNvSpPr>
          <p:nvPr/>
        </p:nvSpPr>
        <p:spPr bwMode="auto">
          <a:xfrm>
            <a:off x="1481138" y="1423988"/>
            <a:ext cx="3097212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99715" name="Rectangle 3"/>
          <p:cNvSpPr>
            <a:spLocks noChangeArrowheads="1"/>
          </p:cNvSpPr>
          <p:nvPr/>
        </p:nvSpPr>
        <p:spPr bwMode="auto">
          <a:xfrm>
            <a:off x="1481138" y="1423988"/>
            <a:ext cx="30861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499718" name="Picture 6" descr="goes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447800"/>
            <a:ext cx="6096000" cy="4572000"/>
          </a:xfrm>
          <a:prstGeom prst="rect">
            <a:avLst/>
          </a:prstGeom>
          <a:noFill/>
        </p:spPr>
      </p:pic>
      <p:sp>
        <p:nvSpPr>
          <p:cNvPr id="499720" name="Rectangle 8"/>
          <p:cNvSpPr>
            <a:spLocks noGrp="1" noChangeArrowheads="1"/>
          </p:cNvSpPr>
          <p:nvPr>
            <p:ph type="title"/>
          </p:nvPr>
        </p:nvSpPr>
        <p:spPr>
          <a:xfrm>
            <a:off x="1295400" y="304800"/>
            <a:ext cx="7010400" cy="1143000"/>
          </a:xfrm>
          <a:noFill/>
          <a:ln/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</a:rPr>
              <a:t>Clipped by edge</a:t>
            </a:r>
            <a:br>
              <a:rPr lang="en-US" sz="2800" b="1">
                <a:solidFill>
                  <a:srgbClr val="FF0000"/>
                </a:solidFill>
              </a:rPr>
            </a:br>
            <a:r>
              <a:rPr lang="en-US" sz="1400" b="1">
                <a:solidFill>
                  <a:schemeClr val="tx1"/>
                </a:solidFill>
              </a:rPr>
              <a:t> </a:t>
            </a:r>
            <a:r>
              <a:rPr lang="en-US" sz="1600" b="1">
                <a:solidFill>
                  <a:schemeClr val="tx1"/>
                </a:solidFill>
              </a:rPr>
              <a:t>Challenging to know the fraction and orientation of the unclipped part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00800"/>
            <a:ext cx="2133600" cy="323850"/>
          </a:xfrm>
          <a:prstGeom prst="rect">
            <a:avLst/>
          </a:prstGeom>
        </p:spPr>
        <p:txBody>
          <a:bodyPr/>
          <a:lstStyle/>
          <a:p>
            <a:fld id="{ED5C47A5-FF61-4354-9C92-DF872C3459FE}" type="slidenum">
              <a:rPr lang="en-US"/>
              <a:pPr/>
              <a:t>7</a:t>
            </a:fld>
            <a:endParaRPr lang="en-US"/>
          </a:p>
        </p:txBody>
      </p:sp>
      <p:sp>
        <p:nvSpPr>
          <p:cNvPr id="498690" name="Rectangle 2"/>
          <p:cNvSpPr>
            <a:spLocks noChangeArrowheads="1"/>
          </p:cNvSpPr>
          <p:nvPr/>
        </p:nvSpPr>
        <p:spPr bwMode="auto">
          <a:xfrm>
            <a:off x="1481138" y="1423988"/>
            <a:ext cx="3097212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98691" name="Rectangle 3"/>
          <p:cNvSpPr>
            <a:spLocks noChangeArrowheads="1"/>
          </p:cNvSpPr>
          <p:nvPr/>
        </p:nvSpPr>
        <p:spPr bwMode="auto">
          <a:xfrm>
            <a:off x="1481138" y="1423988"/>
            <a:ext cx="30861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98692" name="Rectangle 4"/>
          <p:cNvSpPr>
            <a:spLocks noGrp="1" noChangeArrowheads="1"/>
          </p:cNvSpPr>
          <p:nvPr>
            <p:ph type="title"/>
          </p:nvPr>
        </p:nvSpPr>
        <p:spPr>
          <a:xfrm>
            <a:off x="1295400" y="304800"/>
            <a:ext cx="7010400" cy="1143000"/>
          </a:xfrm>
          <a:noFill/>
          <a:ln/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</a:rPr>
              <a:t>Clipped by the Earth</a:t>
            </a:r>
            <a:br>
              <a:rPr lang="en-US" sz="2800" b="1">
                <a:solidFill>
                  <a:srgbClr val="FF0000"/>
                </a:solidFill>
              </a:rPr>
            </a:br>
            <a:r>
              <a:rPr lang="en-US" sz="1600" b="1">
                <a:solidFill>
                  <a:schemeClr val="tx1"/>
                </a:solidFill>
              </a:rPr>
              <a:t>Little hope to derive lunar irradiance</a:t>
            </a:r>
          </a:p>
        </p:txBody>
      </p:sp>
      <p:pic>
        <p:nvPicPr>
          <p:cNvPr id="498694" name="Picture 6" descr="GOES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4478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Unscheduled Data Collection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90000"/>
              </a:lnSpc>
            </a:pPr>
            <a:r>
              <a:rPr lang="en-US" dirty="0" smtClean="0"/>
              <a:t>Predicted gibbous Moon appearance within the GOES FOR (about three times a month on average)</a:t>
            </a:r>
          </a:p>
          <a:p>
            <a:pPr marL="457200" indent="-457200">
              <a:lnSpc>
                <a:spcPct val="90000"/>
              </a:lnSpc>
            </a:pPr>
            <a:endParaRPr lang="en-US" dirty="0" smtClean="0"/>
          </a:p>
          <a:p>
            <a:pPr marL="457200" indent="-457200">
              <a:lnSpc>
                <a:spcPct val="90000"/>
              </a:lnSpc>
            </a:pPr>
            <a:r>
              <a:rPr lang="en-US" dirty="0" smtClean="0"/>
              <a:t>Found 21 suitable observations for GOES-10 in 7.5 years between July 1998 to December 2005.</a:t>
            </a:r>
          </a:p>
          <a:p>
            <a:pPr marL="457200" indent="-457200">
              <a:lnSpc>
                <a:spcPct val="90000"/>
              </a:lnSpc>
            </a:pPr>
            <a:endParaRPr lang="en-US" dirty="0" smtClean="0"/>
          </a:p>
          <a:p>
            <a:pPr marL="457200" indent="-457200">
              <a:lnSpc>
                <a:spcPct val="90000"/>
              </a:lnSpc>
            </a:pPr>
            <a:r>
              <a:rPr lang="en-US" dirty="0" smtClean="0"/>
              <a:t>Five of the 21 cases have a second lunar image within ~ one hour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0F082F-4A35-4E7E-AD6D-89617C148F34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Scheduled Data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90000"/>
              </a:lnSpc>
            </a:pPr>
            <a:r>
              <a:rPr lang="en-US" sz="2800" dirty="0" smtClean="0"/>
              <a:t>Began in November 2005</a:t>
            </a:r>
          </a:p>
          <a:p>
            <a:pPr marL="457200" indent="-457200">
              <a:lnSpc>
                <a:spcPct val="90000"/>
              </a:lnSpc>
            </a:pPr>
            <a:endParaRPr lang="en-US" sz="2800" dirty="0" smtClean="0"/>
          </a:p>
          <a:p>
            <a:pPr marL="457200" indent="-457200">
              <a:lnSpc>
                <a:spcPct val="90000"/>
              </a:lnSpc>
            </a:pPr>
            <a:r>
              <a:rPr lang="en-US" sz="2800" dirty="0" smtClean="0"/>
              <a:t>One or two scheduled gibbous lunar image every month for each GOES</a:t>
            </a:r>
          </a:p>
          <a:p>
            <a:pPr marL="857250" lvl="1" indent="-457200">
              <a:lnSpc>
                <a:spcPct val="90000"/>
              </a:lnSpc>
            </a:pPr>
            <a:r>
              <a:rPr lang="en-US" dirty="0" smtClean="0"/>
              <a:t>Used ~one minute of star view time with negligible impact on navigation</a:t>
            </a:r>
          </a:p>
          <a:p>
            <a:pPr marL="457200" indent="-457200">
              <a:lnSpc>
                <a:spcPct val="90000"/>
              </a:lnSpc>
            </a:pP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0F082F-4A35-4E7E-AD6D-89617C148F34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NOAA">
  <a:themeElements>
    <a:clrScheme name="">
      <a:dk1>
        <a:srgbClr val="000000"/>
      </a:dk1>
      <a:lt1>
        <a:srgbClr val="063DE8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AAAFF2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2_NOAA">
      <a:majorFont>
        <a:latin typeface="Book Antiqu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NOAA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OA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OAA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OAA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OAA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OAA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OAA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5027</TotalTime>
  <Words>615</Words>
  <Application>Microsoft Office PowerPoint</Application>
  <PresentationFormat>On-screen Show (4:3)</PresentationFormat>
  <Paragraphs>172</Paragraphs>
  <Slides>28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2_NOAA</vt:lpstr>
      <vt:lpstr>Equation</vt:lpstr>
      <vt:lpstr>Slide 1</vt:lpstr>
      <vt:lpstr>Lunar Calibration of GOES Visible Channel</vt:lpstr>
      <vt:lpstr>GOES Imager Visible Channel</vt:lpstr>
      <vt:lpstr>GOES-10 (GOES West) Scan Modes</vt:lpstr>
      <vt:lpstr>Good Data</vt:lpstr>
      <vt:lpstr>Clipped by edge  Challenging to know the fraction and orientation of the unclipped part</vt:lpstr>
      <vt:lpstr>Clipped by the Earth Little hope to derive lunar irradiance</vt:lpstr>
      <vt:lpstr>Unscheduled Data Collection </vt:lpstr>
      <vt:lpstr>Scheduled Data Collection</vt:lpstr>
      <vt:lpstr>Slide 10</vt:lpstr>
      <vt:lpstr>ROLO Irradiance Model</vt:lpstr>
      <vt:lpstr>Measured Lunar Irradiance</vt:lpstr>
      <vt:lpstr>Moon Location</vt:lpstr>
      <vt:lpstr>1998_221_210021</vt:lpstr>
      <vt:lpstr>1998_221_220035</vt:lpstr>
      <vt:lpstr>2005_208_013551</vt:lpstr>
      <vt:lpstr>Space View</vt:lpstr>
      <vt:lpstr>Fussy Moon Edge</vt:lpstr>
      <vt:lpstr>Identification of Space Pixel</vt:lpstr>
      <vt:lpstr>Striping</vt:lpstr>
      <vt:lpstr>Result</vt:lpstr>
      <vt:lpstr>Plots of Result</vt:lpstr>
      <vt:lpstr>Paired Images</vt:lpstr>
      <vt:lpstr>Angle of Incidence Dependent Scan-mirror Reflectance</vt:lpstr>
      <vt:lpstr>Error Sources</vt:lpstr>
      <vt:lpstr>Comparison of lunar Calibration vs. other vicarious calibration methods</vt:lpstr>
      <vt:lpstr>Slide 27</vt:lpstr>
      <vt:lpstr>Summary</vt:lpstr>
    </vt:vector>
  </TitlesOfParts>
  <Company>NOAA / NESDIS / STAR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fyu</dc:creator>
  <cp:lastModifiedBy>fyu</cp:lastModifiedBy>
  <cp:revision>468</cp:revision>
  <dcterms:created xsi:type="dcterms:W3CDTF">2010-04-26T15:22:09Z</dcterms:created>
  <dcterms:modified xsi:type="dcterms:W3CDTF">2011-12-13T10:38:28Z</dcterms:modified>
</cp:coreProperties>
</file>