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87" r:id="rId4"/>
    <p:sldId id="285" r:id="rId5"/>
    <p:sldId id="259" r:id="rId6"/>
    <p:sldId id="260" r:id="rId7"/>
    <p:sldId id="271" r:id="rId8"/>
    <p:sldId id="261" r:id="rId9"/>
    <p:sldId id="262" r:id="rId10"/>
    <p:sldId id="265" r:id="rId11"/>
    <p:sldId id="263" r:id="rId12"/>
    <p:sldId id="28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2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fld id="{2B8F5348-F33D-47B4-884F-814D69888831}" type="datetimeFigureOut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fld id="{B6378DE3-E464-4AF0-9F23-A21E79F7F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fld id="{6E0F7D5C-462A-4E76-B94C-722B46D47693}" type="datetimeFigureOut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aseline="0"/>
            </a:lvl1pPr>
          </a:lstStyle>
          <a:p>
            <a:pPr>
              <a:defRPr/>
            </a:pPr>
            <a:fld id="{B9BDE555-BD9A-480D-B56B-D49AFA6FE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7686-00CD-44D1-8AB1-0BDE0541D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C5878-4E6B-489B-831F-DE40DC72E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EF4A0-97F0-421F-A649-81D2041AA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6692-0A66-469E-92AA-4E39DC3F0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482E1-DE6E-443B-8BC2-2C1001D33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8F4B0-89F6-4D19-9DC8-CEFAB6164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E5CB-1002-49C1-9F36-E3486829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25A8A-FCC2-4978-9FF1-0A344DC21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EE2B-DEFC-4596-893B-2DF84FBB0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A253-39D5-40C0-B2DA-CE483847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2E17-25E1-45DB-B17D-D9E9B9658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89C608BC-6A93-4871-A5C5-CF671D9B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tx1"/>
                </a:solidFill>
              </a:rPr>
              <a:t>Feasibility of using Deep Convective Clouds to Monitor Performance of the Geostationary Lightning </a:t>
            </a:r>
            <a:r>
              <a:rPr lang="en-US" sz="4000" b="1" dirty="0" err="1" smtClean="0">
                <a:solidFill>
                  <a:schemeClr val="tx1"/>
                </a:solidFill>
              </a:rPr>
              <a:t>Mapper</a:t>
            </a:r>
            <a:r>
              <a:rPr lang="en-US" sz="4000" b="1" dirty="0" smtClean="0">
                <a:solidFill>
                  <a:schemeClr val="tx1"/>
                </a:solidFill>
              </a:rPr>
              <a:t> (GLM)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105400"/>
            <a:ext cx="7772400" cy="685800"/>
          </a:xfrm>
        </p:spPr>
        <p:txBody>
          <a:bodyPr/>
          <a:lstStyle/>
          <a:p>
            <a:pPr eaLnBrk="1" hangingPunct="1"/>
            <a:r>
              <a:rPr lang="en-US" b="1" dirty="0" smtClean="0"/>
              <a:t>Dennis Buechler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Land/Ocean LIS BG DCC Distribution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33400" y="15240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848600" cy="470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DCCT Conclusions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458200" cy="4495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DCCT method to monitor radiance measurement precision is successfully applied to TRMM LIS and VIRS for the period 1998-2010</a:t>
            </a:r>
          </a:p>
          <a:p>
            <a:pPr lvl="1" eaLnBrk="1" hangingPunct="1"/>
            <a:r>
              <a:rPr lang="en-US" sz="2000" dirty="0" smtClean="0"/>
              <a:t>The maximum yearly deviation </a:t>
            </a:r>
            <a:r>
              <a:rPr lang="en-US" sz="2000" dirty="0" smtClean="0"/>
              <a:t>is ~0.6 %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The maximum deviation occurs in 2000</a:t>
            </a:r>
          </a:p>
          <a:p>
            <a:pPr lvl="1" eaLnBrk="1" hangingPunct="1"/>
            <a:r>
              <a:rPr lang="en-US" sz="2000" dirty="0" smtClean="0"/>
              <a:t>Trend is not evident</a:t>
            </a:r>
          </a:p>
          <a:p>
            <a:pPr lvl="1" eaLnBrk="1" hangingPunct="1"/>
            <a:r>
              <a:rPr lang="en-US" sz="2000" dirty="0" smtClean="0"/>
              <a:t>Instrument appears stable and well within 5% over its lifetime</a:t>
            </a:r>
          </a:p>
          <a:p>
            <a:pPr eaLnBrk="1" hangingPunct="1"/>
            <a:r>
              <a:rPr lang="en-US" sz="2400" dirty="0" smtClean="0"/>
              <a:t>The DCCT method appears applicable to monitor GOES-R GLM radiance measurement precision using ABI and GLM</a:t>
            </a:r>
          </a:p>
          <a:p>
            <a:pPr eaLnBrk="1" hangingPunct="1"/>
            <a:r>
              <a:rPr lang="en-US" sz="2400" dirty="0" smtClean="0"/>
              <a:t>Land pixels appear slightly brighter than ocean pixels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Additional</a:t>
            </a:r>
          </a:p>
        </p:txBody>
      </p:sp>
      <p:sp>
        <p:nvSpPr>
          <p:cNvPr id="39938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4800" y="1752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Develop and apply an angular distribution model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aseline="0" dirty="0" smtClean="0"/>
              <a:t>Examine other stable targets for calibration (e.g., deserts, glint)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aseline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Monitoring GLM Performance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GLM has no onboard calibration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 Lightning Imaging Sensor (LIS) observations as proxy data base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Similar 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14 years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Lightning detection efficiency depends on background radiance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Background radiance calibration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Monitor background calibration stability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5334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52400" y="228600"/>
            <a:ext cx="8534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36700" algn="l"/>
              </a:tabLst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 Instrument design</a:t>
            </a:r>
            <a:b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676400"/>
            <a:ext cx="4953000" cy="4267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Fast lens, narrowband filter at 777.4 nm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128 x 128 CCD array,               500 fps imaging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Frame-to-frame subtraction isolates lightning transients against bright daytime background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</a:pPr>
            <a:r>
              <a:rPr lang="en-US" sz="2400" baseline="0" dirty="0" smtClean="0"/>
              <a:t>3.3 km nadir to 10 km at corners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</a:pPr>
            <a:r>
              <a:rPr lang="en-US" sz="2400" baseline="0" dirty="0" smtClean="0"/>
              <a:t>Backgrounds ~35 seconds</a:t>
            </a:r>
          </a:p>
          <a:p>
            <a:pPr marL="342900" lvl="0" indent="-342900" eaLnBrk="0" hangingPunct="0">
              <a:spcBef>
                <a:spcPct val="20000"/>
              </a:spcBef>
              <a:tabLst>
                <a:tab pos="1028700" algn="l"/>
                <a:tab pos="1028700" algn="l"/>
                <a:tab pos="1028700" algn="l"/>
              </a:tabLst>
            </a:pPr>
            <a:endParaRPr lang="en-US" sz="2400" baseline="0" dirty="0" smtClean="0"/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  <a:tabLst>
                <a:tab pos="1028700" algn="l"/>
                <a:tab pos="1028700" algn="l"/>
                <a:tab pos="1028700" algn="l"/>
              </a:tabLst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28700" algn="l"/>
                <a:tab pos="1028700" algn="l"/>
                <a:tab pos="1028700" algn="l"/>
              </a:tabLst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28800"/>
            <a:ext cx="3187726" cy="3962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533400" y="10668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752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Deep Convective Cloud Technique (DCCT) Applied to LIS Background Radiances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Purpose: Determine if Deep Convective Cloud Technique (DCCT) can be used as a stable target for monitoring stability of GLM to meet Measurement Precision Requirements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57200" y="2057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Methodology</a:t>
            </a:r>
          </a:p>
        </p:txBody>
      </p:sp>
      <p:sp>
        <p:nvSpPr>
          <p:cNvPr id="2765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For each July and August from 1998 through 2010:</a:t>
            </a:r>
          </a:p>
          <a:p>
            <a:pPr eaLnBrk="1" hangingPunct="1"/>
            <a:r>
              <a:rPr lang="en-US" smtClean="0"/>
              <a:t>Convert LIS observed counts for each background pixel into radiance values</a:t>
            </a:r>
          </a:p>
          <a:p>
            <a:pPr eaLnBrk="1" hangingPunct="1"/>
            <a:r>
              <a:rPr lang="en-US" smtClean="0"/>
              <a:t>Get adjusted LIS radiance (</a:t>
            </a:r>
            <a:r>
              <a:rPr lang="el-GR" smtClean="0">
                <a:cs typeface="Arial" charset="0"/>
              </a:rPr>
              <a:t>ρ</a:t>
            </a:r>
            <a:r>
              <a:rPr lang="en-US" smtClean="0">
                <a:cs typeface="Arial" charset="0"/>
              </a:rPr>
              <a:t>)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adjust to SZA of 0</a:t>
            </a:r>
            <a:r>
              <a:rPr lang="en-US" smtClean="0">
                <a:cs typeface="Arial" charset="0"/>
              </a:rPr>
              <a:t>° (divide by cosine of SZA)</a:t>
            </a:r>
          </a:p>
          <a:p>
            <a:pPr lvl="1" eaLnBrk="1" hangingPunct="1"/>
            <a:r>
              <a:rPr lang="en-US" smtClean="0">
                <a:cs typeface="Arial" charset="0"/>
              </a:rPr>
              <a:t> assume Lambertian surface</a:t>
            </a:r>
          </a:p>
          <a:p>
            <a:pPr eaLnBrk="1" hangingPunct="1"/>
            <a:r>
              <a:rPr lang="en-US" smtClean="0">
                <a:cs typeface="Arial" charset="0"/>
              </a:rPr>
              <a:t>Determine coincident LIS and VIRS pixels</a:t>
            </a:r>
            <a:endParaRPr lang="el-GR" smtClean="0">
              <a:cs typeface="Arial" charset="0"/>
            </a:endParaRP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Methodology (Cont’d)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Use pixels that meet following criteria:</a:t>
            </a:r>
          </a:p>
          <a:p>
            <a:pPr lvl="1" eaLnBrk="1" hangingPunct="1"/>
            <a:r>
              <a:rPr lang="en-US" dirty="0" smtClean="0"/>
              <a:t>Tb &lt; 205K</a:t>
            </a:r>
          </a:p>
          <a:p>
            <a:pPr lvl="1" eaLnBrk="1" hangingPunct="1"/>
            <a:r>
              <a:rPr lang="en-US" dirty="0" smtClean="0"/>
              <a:t>SZA &lt; 40</a:t>
            </a:r>
            <a:r>
              <a:rPr lang="en-US" dirty="0" smtClean="0">
                <a:cs typeface="Arial" charset="0"/>
              </a:rPr>
              <a:t>°</a:t>
            </a:r>
          </a:p>
          <a:p>
            <a:pPr lvl="1" eaLnBrk="1" hangingPunct="1"/>
            <a:r>
              <a:rPr lang="en-US" dirty="0" smtClean="0"/>
              <a:t>VZA &lt; 40</a:t>
            </a:r>
            <a:r>
              <a:rPr lang="en-US" dirty="0" smtClean="0">
                <a:cs typeface="Arial" charset="0"/>
              </a:rPr>
              <a:t>°</a:t>
            </a:r>
          </a:p>
          <a:p>
            <a:pPr lvl="1" eaLnBrk="1" hangingPunct="1"/>
            <a:r>
              <a:rPr lang="en-US" dirty="0" smtClean="0"/>
              <a:t>10</a:t>
            </a:r>
            <a:r>
              <a:rPr lang="en-US" dirty="0" smtClean="0">
                <a:cs typeface="Arial" charset="0"/>
              </a:rPr>
              <a:t>° &lt; RAA &lt; 170°</a:t>
            </a:r>
          </a:p>
          <a:p>
            <a:pPr lvl="1" eaLnBrk="1" hangingPunct="1"/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/</a:t>
            </a:r>
            <a:r>
              <a:rPr lang="el-GR" dirty="0" smtClean="0">
                <a:cs typeface="Arial" charset="0"/>
              </a:rPr>
              <a:t>ρ</a:t>
            </a:r>
            <a:r>
              <a:rPr lang="en-US" baseline="-25000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 &lt; .02</a:t>
            </a:r>
          </a:p>
          <a:p>
            <a:pPr lvl="1" eaLnBrk="1" hangingPunct="1"/>
            <a:r>
              <a:rPr lang="en-US" dirty="0" smtClean="0">
                <a:cs typeface="Arial" charset="0"/>
              </a:rPr>
              <a:t>No lightning nearby</a:t>
            </a:r>
            <a:endParaRPr lang="el-GR" dirty="0" smtClean="0">
              <a:cs typeface="Arial" charset="0"/>
            </a:endParaRP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533400" y="5638800"/>
            <a:ext cx="8305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aseline="0" dirty="0"/>
              <a:t>Assume constant solar radiance throughout the period</a:t>
            </a:r>
          </a:p>
          <a:p>
            <a:pPr>
              <a:spcBef>
                <a:spcPct val="50000"/>
              </a:spcBef>
            </a:pPr>
            <a:r>
              <a:rPr lang="en-US" sz="2400" baseline="0" dirty="0"/>
              <a:t>Assume random distribution of VZA, RAA, and SZA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TRMM LIS observations of Deep Convective Clouds</a:t>
            </a:r>
          </a:p>
        </p:txBody>
      </p:sp>
      <p:sp>
        <p:nvSpPr>
          <p:cNvPr id="31746" name="Line 3"/>
          <p:cNvSpPr>
            <a:spLocks noChangeShapeType="1"/>
          </p:cNvSpPr>
          <p:nvPr/>
        </p:nvSpPr>
        <p:spPr bwMode="auto">
          <a:xfrm>
            <a:off x="457200" y="12954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1749" name="Picture 10" descr="BG_ex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05000"/>
            <a:ext cx="4287838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381000" y="60960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aseline="0"/>
              <a:t>Super Typhoon Haitang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05000"/>
            <a:ext cx="4289970" cy="404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95400" y="137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VIRS IR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137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LIS BG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LIS BG DCC Radiance Distribution for July and August (1998-2010)</a:t>
            </a:r>
          </a:p>
        </p:txBody>
      </p:sp>
      <p:sp>
        <p:nvSpPr>
          <p:cNvPr id="33794" name="Line 3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Trend of LIS BG DCC radiances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457200" y="966788"/>
            <a:ext cx="8229600" cy="0"/>
          </a:xfrm>
          <a:prstGeom prst="line">
            <a:avLst/>
          </a:prstGeom>
          <a:noFill/>
          <a:ln w="50800" cmpd="dbl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12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382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Feasibility of using Deep Convective Clouds to Monitor Performance of the Geostationary Lightning Mapper (GLM)</vt:lpstr>
      <vt:lpstr>Monitoring GLM Performance</vt:lpstr>
      <vt:lpstr>Slide 3</vt:lpstr>
      <vt:lpstr>Deep Convective Cloud Technique (DCCT) Applied to LIS Background Radiances</vt:lpstr>
      <vt:lpstr>Methodology</vt:lpstr>
      <vt:lpstr>Methodology (Cont’d)</vt:lpstr>
      <vt:lpstr>TRMM LIS observations of Deep Convective Clouds</vt:lpstr>
      <vt:lpstr>LIS BG DCC Radiance Distribution for July and August (1998-2010)</vt:lpstr>
      <vt:lpstr>Trend of LIS BG DCC radiances</vt:lpstr>
      <vt:lpstr>Land/Ocean LIS BG DCC Distribution</vt:lpstr>
      <vt:lpstr>DCCT Conclusions</vt:lpstr>
      <vt:lpstr>Additional</vt:lpstr>
    </vt:vector>
  </TitlesOfParts>
  <Company>NSSTC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Look at stability of LIS Background Radiances using DCC</dc:title>
  <dc:creator>dbuechle</dc:creator>
  <cp:lastModifiedBy>dbuechle</cp:lastModifiedBy>
  <cp:revision>46</cp:revision>
  <dcterms:created xsi:type="dcterms:W3CDTF">2010-09-07T21:54:36Z</dcterms:created>
  <dcterms:modified xsi:type="dcterms:W3CDTF">2012-01-13T01:08:50Z</dcterms:modified>
</cp:coreProperties>
</file>