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86" r:id="rId3"/>
    <p:sldId id="490" r:id="rId4"/>
    <p:sldId id="492" r:id="rId5"/>
    <p:sldId id="489" r:id="rId6"/>
    <p:sldId id="493" r:id="rId7"/>
    <p:sldId id="494" r:id="rId8"/>
    <p:sldId id="503" r:id="rId9"/>
    <p:sldId id="504" r:id="rId10"/>
    <p:sldId id="501" r:id="rId11"/>
    <p:sldId id="502" r:id="rId12"/>
    <p:sldId id="470" r:id="rId13"/>
    <p:sldId id="498" r:id="rId14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EE2D24"/>
    <a:srgbClr val="009900"/>
    <a:srgbClr val="3333FF"/>
    <a:srgbClr val="A2DADE"/>
    <a:srgbClr val="4E0B55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4" autoAdjust="0"/>
    <p:restoredTop sz="96172" autoAdjust="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6862" cy="37226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04 March 2012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0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 smtClean="0">
                <a:solidFill>
                  <a:schemeClr val="tx1"/>
                </a:solidFill>
              </a:rPr>
              <a:pPr>
                <a:defRPr/>
              </a:pPr>
              <a:t>04 March 2012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: </a:t>
            </a:r>
            <a:fld id="{ED0F9CEB-5A3B-41CC-A276-34566D4505EC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index.php" TargetMode="External"/><Relationship Id="rId2" Type="http://schemas.openxmlformats.org/officeDocument/2006/relationships/hyperlink" Target="http://gsics.wmo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66701" y="2337643"/>
            <a:ext cx="9639300" cy="1470025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GSICS Coordination </a:t>
            </a:r>
            <a:r>
              <a:rPr lang="en-GB" sz="3600" b="1" dirty="0" err="1" smtClean="0"/>
              <a:t>Center</a:t>
            </a:r>
            <a:r>
              <a:rPr lang="en-GB" sz="3600" b="1" dirty="0" smtClean="0"/>
              <a:t> (GCC) Annual Report</a:t>
            </a:r>
            <a:endParaRPr lang="en-US" sz="3600" b="1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76249" y="4159250"/>
            <a:ext cx="8839201" cy="2317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</a:rPr>
              <a:t>Fuzhong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Weng</a:t>
            </a:r>
            <a:r>
              <a:rPr lang="en-US" sz="2400" b="1" dirty="0" smtClean="0">
                <a:solidFill>
                  <a:srgbClr val="002060"/>
                </a:solidFill>
              </a:rPr>
              <a:t> and Dr. </a:t>
            </a:r>
            <a:r>
              <a:rPr lang="en-US" sz="2400" b="1" dirty="0" err="1" smtClean="0">
                <a:solidFill>
                  <a:srgbClr val="002060"/>
                </a:solidFill>
              </a:rPr>
              <a:t>Fangfang</a:t>
            </a:r>
            <a:r>
              <a:rPr lang="en-US" sz="2400" b="1" dirty="0" smtClean="0">
                <a:solidFill>
                  <a:srgbClr val="002060"/>
                </a:solidFill>
              </a:rPr>
              <a:t> Yu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Joint GRWG-VII and GDWG-VI Meeting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Beijing, China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March 5, 2012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Event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JOINT06_03: Instrument event log draft template</a:t>
            </a:r>
          </a:p>
          <a:p>
            <a:endParaRPr lang="en-US" dirty="0" smtClean="0"/>
          </a:p>
          <a:p>
            <a:r>
              <a:rPr lang="en-US" dirty="0" smtClean="0"/>
              <a:t>GCC initialized the effort and evolved two versions of template per feedbacks from each GPRCs.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0805" y="139714"/>
            <a:ext cx="753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Instrument Calibration Event Logs for the GEO-LEO IR Inter-Calibration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1307068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One table per monitored instrument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5100" y="1688068"/>
          <a:ext cx="916305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25"/>
                <a:gridCol w="536575"/>
                <a:gridCol w="1238250"/>
                <a:gridCol w="1238250"/>
                <a:gridCol w="1898650"/>
                <a:gridCol w="742950"/>
                <a:gridCol w="222885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Instrument</a:t>
                      </a:r>
                      <a:r>
                        <a:rPr lang="en-US" sz="1400" baseline="0" dirty="0" smtClean="0"/>
                        <a:t> (monitored or referenced)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Start time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End</a:t>
                      </a:r>
                      <a:r>
                        <a:rPr lang="en-US" sz="1400" baseline="0" dirty="0" smtClean="0"/>
                        <a:t> time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Relate</a:t>
                      </a:r>
                      <a:r>
                        <a:rPr lang="en-US" sz="1400" baseline="0" dirty="0" smtClean="0"/>
                        <a:t>d Information</a:t>
                      </a:r>
                      <a:endParaRPr lang="en-US" sz="1400" dirty="0" smtClean="0"/>
                    </a:p>
                  </a:txBody>
                  <a:tcPr marL="99060" marR="99060"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GOES-12</a:t>
                      </a:r>
                      <a:r>
                        <a:rPr lang="en-US" sz="1400" baseline="0" dirty="0" smtClean="0"/>
                        <a:t> Imager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2003/04/01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Operation started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http://www.oso.noaa.gov/goesstatus/spacecraftStatusSummary.asp?spacecraft=12</a:t>
                      </a:r>
                      <a:endParaRPr lang="en-US" sz="1400" dirty="0"/>
                    </a:p>
                  </a:txBody>
                  <a:tcPr marL="99060" marR="99060"/>
                </a:tc>
              </a:tr>
              <a:tr h="38100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GOES-12 Imager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03/21/2007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03/23/3007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Anti-ice Decontamination (uncompleted)</a:t>
                      </a:r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</a:tr>
              <a:tr h="4607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GOES-12</a:t>
                      </a:r>
                      <a:r>
                        <a:rPr lang="en-US" sz="1400" baseline="0" dirty="0" smtClean="0"/>
                        <a:t> Imager</a:t>
                      </a:r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3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07/02/2007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07/04/2007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Anti-ice</a:t>
                      </a:r>
                      <a:r>
                        <a:rPr lang="en-US" sz="1400" baseline="0" dirty="0" smtClean="0"/>
                        <a:t> decontamination </a:t>
                      </a:r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</a:tr>
              <a:tr h="4607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IASI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4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07/18/2007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IASI Level 1</a:t>
                      </a:r>
                      <a:r>
                        <a:rPr lang="en-US" sz="1400" baseline="0" dirty="0" smtClean="0"/>
                        <a:t> data </a:t>
                      </a:r>
                      <a:r>
                        <a:rPr lang="en-US" sz="1400" dirty="0" smtClean="0"/>
                        <a:t>operational data formally available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http://smsc.cnes.fr/IASI/GP_actualites.htm</a:t>
                      </a:r>
                      <a:endParaRPr lang="en-US" sz="1400" dirty="0"/>
                    </a:p>
                  </a:txBody>
                  <a:tcPr marL="99060" marR="99060"/>
                </a:tc>
              </a:tr>
              <a:tr h="4607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GOES-12 Imager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5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12/15/2008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01/05/2009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Stayed as backup and decontamination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9060" marR="99060"/>
                </a:tc>
              </a:tr>
              <a:tr h="46077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GOES-12 Imager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6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Retired from GOES-West</a:t>
                      </a:r>
                      <a:r>
                        <a:rPr lang="en-US" sz="1400" baseline="0" dirty="0" smtClean="0"/>
                        <a:t> and moved to the South American  Mission</a:t>
                      </a:r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http://www.oso.noaa.gov/goesstatus/spacecraftStatusSummary.asp?spacecraft=12</a:t>
                      </a:r>
                    </a:p>
                    <a:p>
                      <a:endParaRPr lang="en-US" sz="1400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5758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Front Page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8" charset="-128"/>
              </a:rPr>
              <a:t>Near-term 2012 Goals</a:t>
            </a:r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6845" y="1266089"/>
            <a:ext cx="8839201" cy="559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Resume and Continue to Guide the product acceptance process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GSICS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Baseline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Algorithm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Continue to coordinate efforts to establish the GSICS baseline algorithm at NOAA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GPRC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GSICS Quarterly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Continue to create and distribute this important link to the GSICS community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Update GSICS Operations Plan</a:t>
            </a:r>
          </a:p>
          <a:p>
            <a:pPr marL="228600" indent="-228600" eaLnBrk="1" hangingPunct="1">
              <a:buSzPct val="8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Meeting Support</a:t>
            </a:r>
          </a:p>
          <a:p>
            <a:pPr marL="685800" lvl="1" indent="-228600" eaLnBrk="1" hangingPunct="1">
              <a:spcBef>
                <a:spcPct val="20000"/>
              </a:spcBef>
              <a:buSzPct val="80000"/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Joint Meeting,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QA4EO Workshop(?)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, GSICS 4</a:t>
            </a:r>
            <a:r>
              <a:rPr lang="en-US" sz="2400" baseline="30000" dirty="0" smtClean="0">
                <a:solidFill>
                  <a:srgbClr val="000000"/>
                </a:solidFill>
                <a:latin typeface="+mn-lt"/>
              </a:rPr>
              <a:t>rd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 Users Workshop and GSICS Web Meetings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009900"/>
              </a:buClr>
              <a:buSzPct val="80000"/>
              <a:buFontTx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change</a:t>
            </a:r>
          </a:p>
          <a:p>
            <a:endParaRPr lang="en-US" dirty="0" smtClean="0"/>
          </a:p>
          <a:p>
            <a:r>
              <a:rPr lang="en-US" dirty="0" smtClean="0"/>
              <a:t>GCC progress since March 2011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Support to the establishment of GSICS correction algorithm – diurnal calibration variation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GSICS Quarterly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Meeting Support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End-to-end demonstration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Effort on the instrument event log</a:t>
            </a: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Near Term 2012 goals</a:t>
            </a:r>
          </a:p>
          <a:p>
            <a:pPr lvl="1"/>
            <a:endParaRPr lang="en-US" i="1" dirty="0" smtClean="0">
              <a:solidFill>
                <a:srgbClr val="000000"/>
              </a:solidFill>
            </a:endParaRPr>
          </a:p>
          <a:p>
            <a:pPr marL="514350" indent="-457200">
              <a:buNone/>
            </a:pPr>
            <a:endParaRPr lang="en-US" i="1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Change in 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Robert </a:t>
            </a:r>
            <a:r>
              <a:rPr lang="en-US" dirty="0" err="1" smtClean="0"/>
              <a:t>Iacovazzi</a:t>
            </a:r>
            <a:r>
              <a:rPr lang="en-US" dirty="0" smtClean="0"/>
              <a:t>, Jr. left </a:t>
            </a:r>
            <a:r>
              <a:rPr lang="en-US" dirty="0" smtClean="0"/>
              <a:t>NOAA/NESDIS </a:t>
            </a:r>
            <a:r>
              <a:rPr lang="en-US" dirty="0" smtClean="0"/>
              <a:t>in August 2011</a:t>
            </a:r>
          </a:p>
          <a:p>
            <a:pPr lvl="1"/>
            <a:r>
              <a:rPr lang="en-US" dirty="0" smtClean="0"/>
              <a:t>We greatly appreciate his many contributions to the GSICS in general and to the GCC in particular.</a:t>
            </a:r>
          </a:p>
          <a:p>
            <a:r>
              <a:rPr lang="en-US" dirty="0" smtClean="0"/>
              <a:t>Current GCC staff: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Fuzhong</a:t>
            </a:r>
            <a:r>
              <a:rPr lang="en-US" dirty="0" smtClean="0"/>
              <a:t> </a:t>
            </a:r>
            <a:r>
              <a:rPr lang="en-US" dirty="0" err="1" smtClean="0"/>
              <a:t>Weng</a:t>
            </a:r>
            <a:r>
              <a:rPr lang="en-US" dirty="0" smtClean="0"/>
              <a:t>: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Fangfang</a:t>
            </a:r>
            <a:r>
              <a:rPr lang="en-US" dirty="0" smtClean="0"/>
              <a:t> Yu: Deputy Director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Haifeng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r>
              <a:rPr lang="en-US" dirty="0" smtClean="0"/>
              <a:t>: Webmaster</a:t>
            </a:r>
          </a:p>
          <a:p>
            <a:pPr lvl="1"/>
            <a:r>
              <a:rPr lang="en-US" dirty="0" smtClean="0"/>
              <a:t>Dr. Fred Wu: Other support</a:t>
            </a:r>
          </a:p>
          <a:p>
            <a:r>
              <a:rPr lang="en-US" dirty="0" smtClean="0"/>
              <a:t>Many thanks to the supports from GRWG, GDWG and WMO during the transition period.</a:t>
            </a:r>
          </a:p>
          <a:p>
            <a:pPr lvl="1"/>
            <a:r>
              <a:rPr lang="en-US" dirty="0" smtClean="0"/>
              <a:t>Please continue!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MTS02_AIRS+IASI_bin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571" y="3956538"/>
            <a:ext cx="2901462" cy="2901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at GCC - Diurnal Calibration Variation</a:t>
            </a:r>
            <a:endParaRPr lang="en-US" dirty="0"/>
          </a:p>
        </p:txBody>
      </p:sp>
      <p:pic>
        <p:nvPicPr>
          <p:cNvPr id="4" name="Picture 3" descr="Description: g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884" y="1396511"/>
            <a:ext cx="2880946" cy="244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et09_airsiasi_vs_localtime_ch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4370" y="2711800"/>
            <a:ext cx="1978269" cy="1130438"/>
          </a:xfrm>
          <a:prstGeom prst="rect">
            <a:avLst/>
          </a:prstGeom>
        </p:spPr>
      </p:pic>
      <p:pic>
        <p:nvPicPr>
          <p:cNvPr id="6" name="Picture 5" descr="met09_airsiasi_vs_localtime_ch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75230" y="1609829"/>
            <a:ext cx="1860309" cy="1063033"/>
          </a:xfrm>
          <a:prstGeom prst="rect">
            <a:avLst/>
          </a:prstGeom>
        </p:spPr>
      </p:pic>
      <p:pic>
        <p:nvPicPr>
          <p:cNvPr id="7" name="Picture 6" descr="met09_airsiasi_vs_localtime_ch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85237" y="1574662"/>
            <a:ext cx="1968012" cy="1124577"/>
          </a:xfrm>
          <a:prstGeom prst="rect">
            <a:avLst/>
          </a:prstGeom>
        </p:spPr>
      </p:pic>
      <p:pic>
        <p:nvPicPr>
          <p:cNvPr id="8" name="Picture 7" descr="met09_airsiasi_vs_localtime_ch8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7470" y="2713478"/>
            <a:ext cx="1975337" cy="11287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35370" y="1257301"/>
            <a:ext cx="700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GOES-11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25762" y="1321777"/>
            <a:ext cx="843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Meteosat-9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 descr="FY_2D_IASI_Tbdiff_ch6.7um_Day2Nigh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61980" y="4457701"/>
            <a:ext cx="2252591" cy="1608993"/>
          </a:xfrm>
          <a:prstGeom prst="rect">
            <a:avLst/>
          </a:prstGeom>
        </p:spPr>
      </p:pic>
      <p:pic>
        <p:nvPicPr>
          <p:cNvPr id="12" name="Picture 11" descr="FY_2D_AIRS_Tbdiff_ch6.7um_Day2Nigh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56517" y="4457700"/>
            <a:ext cx="2301827" cy="164416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793525" y="4208585"/>
            <a:ext cx="5405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FY-2D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13086" y="3889132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MTSAT-2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Quarterly 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53" y="1345225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All </a:t>
            </a:r>
            <a:r>
              <a:rPr lang="en-US" i="1" dirty="0" smtClean="0">
                <a:solidFill>
                  <a:srgbClr val="000000"/>
                </a:solidFill>
              </a:rPr>
              <a:t>GSICS Quarterly</a:t>
            </a:r>
            <a:r>
              <a:rPr lang="en-US" dirty="0" smtClean="0">
                <a:solidFill>
                  <a:srgbClr val="000000"/>
                </a:solidFill>
              </a:rPr>
              <a:t> Volume 5 Issues are completed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Use the new GSICS mailing system to  distribute the GQ!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edition special issue on the solar reflected  channel calibration was sent to 183 email accounts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 online registration form is now available at the GSICS portal (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http://gsics.wmo.int/</a:t>
            </a:r>
            <a:r>
              <a:rPr lang="en-US" dirty="0" smtClean="0">
                <a:solidFill>
                  <a:srgbClr val="000000"/>
                </a:solidFill>
              </a:rPr>
              <a:t>) and GCC website (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http://www.star.nesdis.noaa.gov/smcd/GCC/index.php</a:t>
            </a:r>
            <a:r>
              <a:rPr lang="en-US" dirty="0" smtClean="0">
                <a:solidFill>
                  <a:srgbClr val="000000"/>
                </a:solidFill>
              </a:rPr>
              <a:t> )   </a:t>
            </a:r>
          </a:p>
          <a:p>
            <a:pPr lvl="1"/>
            <a:endParaRPr lang="en-US" sz="10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Contributors to the successful newsletter: contributing authors, the </a:t>
            </a:r>
            <a:r>
              <a:rPr lang="en-US" i="1" dirty="0" smtClean="0">
                <a:solidFill>
                  <a:srgbClr val="000000"/>
                </a:solidFill>
              </a:rPr>
              <a:t>GQ</a:t>
            </a:r>
            <a:r>
              <a:rPr lang="en-US" dirty="0" smtClean="0">
                <a:solidFill>
                  <a:srgbClr val="000000"/>
                </a:solidFill>
              </a:rPr>
              <a:t> Editors, Press Correspondents (Tim </a:t>
            </a:r>
            <a:r>
              <a:rPr lang="en-US" dirty="0" err="1" smtClean="0">
                <a:solidFill>
                  <a:srgbClr val="000000"/>
                </a:solidFill>
              </a:rPr>
              <a:t>Hewison</a:t>
            </a:r>
            <a:r>
              <a:rPr lang="en-US" dirty="0" smtClean="0">
                <a:solidFill>
                  <a:srgbClr val="000000"/>
                </a:solidFill>
              </a:rPr>
              <a:t> [Europe] and Yuan Li [Asia]), and GDWG (</a:t>
            </a:r>
            <a:r>
              <a:rPr lang="en-US" dirty="0" err="1" smtClean="0">
                <a:solidFill>
                  <a:srgbClr val="000000"/>
                </a:solidFill>
              </a:rPr>
              <a:t>Jelenak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Aleksandar</a:t>
            </a:r>
            <a:r>
              <a:rPr lang="en-US" dirty="0" smtClean="0">
                <a:solidFill>
                  <a:srgbClr val="000000"/>
                </a:solidFill>
              </a:rPr>
              <a:t>), of course. Special thanks also go to Dr. George </a:t>
            </a:r>
            <a:r>
              <a:rPr lang="en-US" dirty="0" err="1" smtClean="0">
                <a:solidFill>
                  <a:srgbClr val="000000"/>
                </a:solidFill>
              </a:rPr>
              <a:t>Ohring</a:t>
            </a:r>
            <a:r>
              <a:rPr lang="en-US" dirty="0" smtClean="0">
                <a:solidFill>
                  <a:srgbClr val="000000"/>
                </a:solidFill>
              </a:rPr>
              <a:t> for the careful proofreading help.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7531" y="105510"/>
            <a:ext cx="1603066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2"/>
            <a:ext cx="6406662" cy="4703885"/>
          </a:xfrm>
        </p:spPr>
        <p:txBody>
          <a:bodyPr/>
          <a:lstStyle/>
          <a:p>
            <a:r>
              <a:rPr lang="en-US" dirty="0" smtClean="0">
                <a:solidFill>
                  <a:srgbClr val="0E111C"/>
                </a:solidFill>
              </a:rPr>
              <a:t>GSICS Second Users’ Workshop – September, 2011, </a:t>
            </a:r>
            <a:r>
              <a:rPr lang="en-US" dirty="0" err="1" smtClean="0">
                <a:solidFill>
                  <a:srgbClr val="0E111C"/>
                </a:solidFill>
              </a:rPr>
              <a:t>Olso</a:t>
            </a:r>
            <a:r>
              <a:rPr lang="en-US" dirty="0" smtClean="0">
                <a:solidFill>
                  <a:srgbClr val="0E111C"/>
                </a:solidFill>
              </a:rPr>
              <a:t>, Norway, (Brief report to be given in the next presentation). </a:t>
            </a:r>
          </a:p>
          <a:p>
            <a:endParaRPr lang="en-US" dirty="0" smtClean="0">
              <a:solidFill>
                <a:srgbClr val="0E111C"/>
              </a:solidFill>
            </a:endParaRPr>
          </a:p>
          <a:p>
            <a:endParaRPr lang="en-US" dirty="0" smtClean="0">
              <a:solidFill>
                <a:srgbClr val="0E111C"/>
              </a:solidFill>
            </a:endParaRPr>
          </a:p>
          <a:p>
            <a:r>
              <a:rPr lang="en-US" dirty="0" smtClean="0">
                <a:solidFill>
                  <a:srgbClr val="0E111C"/>
                </a:solidFill>
              </a:rPr>
              <a:t>GSICS Executive Panel  10</a:t>
            </a:r>
            <a:r>
              <a:rPr lang="en-US" baseline="30000" dirty="0" smtClean="0">
                <a:solidFill>
                  <a:srgbClr val="0E111C"/>
                </a:solidFill>
              </a:rPr>
              <a:t>th</a:t>
            </a:r>
            <a:r>
              <a:rPr lang="en-US" dirty="0" smtClean="0">
                <a:solidFill>
                  <a:srgbClr val="0E111C"/>
                </a:solidFill>
              </a:rPr>
              <a:t> </a:t>
            </a:r>
            <a:r>
              <a:rPr lang="en-US" dirty="0" err="1" smtClean="0">
                <a:solidFill>
                  <a:srgbClr val="0E111C"/>
                </a:solidFill>
              </a:rPr>
              <a:t>Sesssion</a:t>
            </a:r>
            <a:r>
              <a:rPr lang="en-US" dirty="0" smtClean="0">
                <a:solidFill>
                  <a:srgbClr val="0E111C"/>
                </a:solidFill>
              </a:rPr>
              <a:t> – June </a:t>
            </a:r>
            <a:r>
              <a:rPr lang="en-US" dirty="0" smtClean="0">
                <a:solidFill>
                  <a:srgbClr val="0E111C"/>
                </a:solidFill>
              </a:rPr>
              <a:t>2011, </a:t>
            </a:r>
            <a:r>
              <a:rPr lang="en-US" dirty="0" smtClean="0">
                <a:solidFill>
                  <a:srgbClr val="0E111C"/>
                </a:solidFill>
              </a:rPr>
              <a:t>Geneva, Switzerland</a:t>
            </a:r>
          </a:p>
          <a:p>
            <a:endParaRPr lang="en-US" dirty="0" smtClean="0">
              <a:solidFill>
                <a:srgbClr val="0E111C"/>
              </a:solidFill>
            </a:endParaRPr>
          </a:p>
          <a:p>
            <a:endParaRPr lang="en-US" dirty="0" smtClean="0">
              <a:solidFill>
                <a:srgbClr val="0E111C"/>
              </a:solidFill>
            </a:endParaRPr>
          </a:p>
          <a:p>
            <a:r>
              <a:rPr lang="en-US" dirty="0" smtClean="0">
                <a:solidFill>
                  <a:srgbClr val="0E111C"/>
                </a:solidFill>
              </a:rPr>
              <a:t>Central web meetings hosted by EUMETSAT</a:t>
            </a:r>
            <a:endParaRPr lang="en-US" dirty="0"/>
          </a:p>
        </p:txBody>
      </p:sp>
      <p:pic>
        <p:nvPicPr>
          <p:cNvPr id="4" name="Picture 3" descr="SabaCentr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1963" y="5066407"/>
            <a:ext cx="2107223" cy="1475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778" y="3234832"/>
            <a:ext cx="2043431" cy="153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3332" y="1374532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User’s Feedback</a:t>
            </a:r>
          </a:p>
          <a:p>
            <a:pPr lvl="1"/>
            <a:r>
              <a:rPr lang="en-US" dirty="0" smtClean="0"/>
              <a:t>Critical and valuable review comments from ISCCP</a:t>
            </a:r>
          </a:p>
          <a:p>
            <a:pPr lvl="1"/>
            <a:r>
              <a:rPr lang="en-US" dirty="0" smtClean="0"/>
              <a:t>GCC hosted a </a:t>
            </a:r>
            <a:r>
              <a:rPr lang="en-US" dirty="0" err="1" smtClean="0"/>
              <a:t>telcon</a:t>
            </a:r>
            <a:r>
              <a:rPr lang="en-US" dirty="0" smtClean="0"/>
              <a:t> to discuss these concerns</a:t>
            </a:r>
          </a:p>
          <a:p>
            <a:pPr lvl="1"/>
            <a:r>
              <a:rPr lang="en-US" smtClean="0"/>
              <a:t>Consensually </a:t>
            </a:r>
            <a:r>
              <a:rPr lang="en-US" dirty="0" smtClean="0"/>
              <a:t>agreed that a central product catalog is needed to direct the users </a:t>
            </a:r>
            <a:r>
              <a:rPr lang="en-US" smtClean="0"/>
              <a:t>to </a:t>
            </a:r>
            <a:r>
              <a:rPr lang="en-US" smtClean="0"/>
              <a:t>access </a:t>
            </a:r>
            <a:r>
              <a:rPr lang="en-US" dirty="0" smtClean="0"/>
              <a:t>products and associated documents</a:t>
            </a:r>
          </a:p>
          <a:p>
            <a:pPr lvl="1"/>
            <a:r>
              <a:rPr lang="en-US" dirty="0" smtClean="0"/>
              <a:t>WMO proposed a very good demo version</a:t>
            </a:r>
          </a:p>
          <a:p>
            <a:pPr lvl="1"/>
            <a:r>
              <a:rPr lang="en-US" dirty="0" smtClean="0"/>
              <a:t>The central product catalog should be implemented at the GSICS portal and GCC website</a:t>
            </a:r>
          </a:p>
          <a:p>
            <a:pPr lvl="1"/>
            <a:r>
              <a:rPr lang="en-US" dirty="0" smtClean="0">
                <a:solidFill>
                  <a:srgbClr val="0E111C"/>
                </a:solidFill>
              </a:rPr>
              <a:t>Detailed report to be given in the next presentation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7800" y="0"/>
            <a:ext cx="9550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GCC Operations Plan Updates: Unfulfilled Actions and Recommendations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1" y="1362806"/>
            <a:ext cx="9161584" cy="504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GDWG04_07 (Evaluation of WMO GSICS Web Site) All</a:t>
            </a:r>
            <a:endParaRPr lang="en-US" sz="22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GDWG04_14 (Product Quality Indicators) GCC-NOAA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GDWG04_13 GRWG05_15 (Gathering Instrument Information )?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E111C"/>
                </a:solidFill>
                <a:latin typeface="+mn-lt"/>
              </a:rPr>
              <a:t>GDWG04_11R (Instrument Monitoring Web Site) GCC + GDWG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E111C"/>
                </a:solidFill>
                <a:latin typeface="+mn-lt"/>
              </a:rPr>
              <a:t>EP03_06(Presentation about absolute microwave calibration) GCC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E111C"/>
                </a:solidFill>
                <a:latin typeface="+mn-lt"/>
              </a:rPr>
              <a:t>EP08_02 (Result display harmonization) JMA + GCC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rgbClr val="0E111C"/>
                </a:solidFill>
                <a:latin typeface="+mn-lt"/>
              </a:rPr>
              <a:t>EP08_12 (Vocabulary and guide on uncertainty) NIST</a:t>
            </a: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200" i="1" dirty="0" smtClean="0">
                <a:solidFill>
                  <a:srgbClr val="FF9900"/>
                </a:solidFill>
                <a:latin typeface="+mn-lt"/>
              </a:rPr>
              <a:t>EP09_01 (ISRO and the GCC to coordinate for the implementation of GEO-to-LEO algorithms by ISRO)  ISRO+GCC (?)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spcAft>
                <a:spcPts val="1000"/>
              </a:spcAft>
              <a:buSzPct val="80000"/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80000"/>
              <a:buFont typeface="Wingdings" pitchFamily="-108" charset="2"/>
              <a:buChar char="u"/>
              <a:defRPr/>
            </a:pPr>
            <a:endParaRPr lang="en-US" sz="2800" dirty="0" smtClean="0">
              <a:solidFill>
                <a:srgbClr val="0E111C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GCC Operations Plan Updates: Unfulfilled Actions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470" y="1485900"/>
            <a:ext cx="8915400" cy="4525963"/>
          </a:xfrm>
        </p:spPr>
        <p:txBody>
          <a:bodyPr/>
          <a:lstStyle/>
          <a:p>
            <a:r>
              <a:rPr lang="en-US" dirty="0" smtClean="0"/>
              <a:t>EP09_06(Ensure user accessibility to consistent instrument SRFs)GCC+</a:t>
            </a:r>
            <a:r>
              <a:rPr lang="en-US" i="1" dirty="0" smtClean="0">
                <a:solidFill>
                  <a:srgbClr val="FF0000"/>
                </a:solidFill>
              </a:rPr>
              <a:t>WGCV</a:t>
            </a:r>
            <a:r>
              <a:rPr lang="en-US" dirty="0" smtClean="0"/>
              <a:t>(?)</a:t>
            </a:r>
          </a:p>
          <a:p>
            <a:r>
              <a:rPr lang="en-US" dirty="0" smtClean="0">
                <a:solidFill>
                  <a:srgbClr val="0E111C"/>
                </a:solidFill>
              </a:rPr>
              <a:t>GRWG05_08 (Investigation into adding GEO data to SADE database) All GPRCs</a:t>
            </a:r>
          </a:p>
          <a:p>
            <a:pPr>
              <a:buSzPct val="80000"/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GRWG05_10 (SEVIRI Data Transfer) EUMETSAT and CNES</a:t>
            </a:r>
          </a:p>
          <a:p>
            <a:pPr>
              <a:buSzPct val="80000"/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GRWG05_11 (Moon calibration method review) NOAA</a:t>
            </a:r>
            <a:endParaRPr lang="en-US" dirty="0" smtClean="0"/>
          </a:p>
          <a:p>
            <a:r>
              <a:rPr lang="en-US" dirty="0" smtClean="0"/>
              <a:t>GRWG06_23(Update GRWG regarding availability of ER-2 </a:t>
            </a:r>
            <a:r>
              <a:rPr lang="en-US" dirty="0" err="1" smtClean="0"/>
              <a:t>underflight</a:t>
            </a:r>
            <a:r>
              <a:rPr lang="en-US" dirty="0" smtClean="0"/>
              <a:t> data) GCC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EP10_01(GCC to help IMD obtain GSICS correction ATBD for GEO-LEO channels) GCC + IMD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25094</TotalTime>
  <Words>733</Words>
  <Application>Microsoft Office PowerPoint</Application>
  <PresentationFormat>A4 Paper (210x297 mm)</PresentationFormat>
  <Paragraphs>129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GSICS Coordination Center (GCC) Annual Report</vt:lpstr>
      <vt:lpstr>Outline</vt:lpstr>
      <vt:lpstr>Staff Change in GCC</vt:lpstr>
      <vt:lpstr>Data Analysis at GCC - Diurnal Calibration Variation</vt:lpstr>
      <vt:lpstr>GSICS Quarterly Newsletter</vt:lpstr>
      <vt:lpstr>Meeting Support</vt:lpstr>
      <vt:lpstr>User Interaction</vt:lpstr>
      <vt:lpstr>GCC Operations Plan Updates: Unfulfilled Actions and Recommendations</vt:lpstr>
      <vt:lpstr>GCC Operations Plan Updates: Unfulfilled Actions and Recommendations</vt:lpstr>
      <vt:lpstr>Instrument Event Log</vt:lpstr>
      <vt:lpstr>Slide 11</vt:lpstr>
      <vt:lpstr>Near-term 2012 Goals</vt:lpstr>
      <vt:lpstr>Slide 13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Meixian Liao</cp:lastModifiedBy>
  <cp:revision>1206</cp:revision>
  <cp:lastPrinted>2006-03-06T14:11:17Z</cp:lastPrinted>
  <dcterms:created xsi:type="dcterms:W3CDTF">2010-09-10T00:53:07Z</dcterms:created>
  <dcterms:modified xsi:type="dcterms:W3CDTF">2012-03-05T00:03:19Z</dcterms:modified>
</cp:coreProperties>
</file>