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1" r:id="rId4"/>
    <p:sldId id="274" r:id="rId5"/>
    <p:sldId id="278" r:id="rId6"/>
    <p:sldId id="275" r:id="rId7"/>
    <p:sldId id="277" r:id="rId8"/>
    <p:sldId id="257" r:id="rId9"/>
    <p:sldId id="258" r:id="rId10"/>
    <p:sldId id="259" r:id="rId11"/>
    <p:sldId id="270" r:id="rId12"/>
    <p:sldId id="263" r:id="rId13"/>
    <p:sldId id="269" r:id="rId14"/>
    <p:sldId id="265" r:id="rId15"/>
    <p:sldId id="268" r:id="rId16"/>
    <p:sldId id="279" r:id="rId17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009900"/>
    <a:srgbClr val="FF9900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6172" autoAdjust="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6862" cy="37226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0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751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938589"/>
            <a:ext cx="43751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28B5-4EF0-42A6-889C-057CF0915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 smtClean="0">
                <a:solidFill>
                  <a:schemeClr val="tx1"/>
                </a:solidFill>
              </a:rPr>
              <a:pPr>
                <a:defRPr/>
              </a:pPr>
              <a:t>04 March 2012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: </a:t>
            </a:r>
            <a:fld id="{ED0F9CEB-5A3B-41CC-A276-34566D4505EC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  <p:sldLayoutId id="214748409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99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sics.nesdis.noaa.gov/wiki/bin/view/GPRC/LeoLeo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gsics.nesdis.noaa.gov/wiki/GPRC/GeoLeo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hyperlink" Target="http://fengyunuds.cma.gov.cn/GSICS/" TargetMode="External"/><Relationship Id="rId5" Type="http://schemas.openxmlformats.org/officeDocument/2006/relationships/slide" Target="slide7.xml"/><Relationship Id="rId10" Type="http://schemas.openxmlformats.org/officeDocument/2006/relationships/hyperlink" Target="http://mscweb.kishou.go.jp/monitoring/calibration.htm" TargetMode="External"/><Relationship Id="rId4" Type="http://schemas.openxmlformats.org/officeDocument/2006/relationships/audio" Target="../media/audio2.wav"/><Relationship Id="rId9" Type="http://schemas.openxmlformats.org/officeDocument/2006/relationships/hyperlink" Target="http://www.eumetsat.int/Home/Main/DataProducts/Calibration/Inter-calibration/index.htm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fengyunuds.cma.gov.cn/GSICS/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eumetsat.int/Home/Main/DataProducts/Calibration/Inter-calibration/index.htm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gsics.nesdis.noaa.gov/wiki/bin/view/GPRC/LeoLeo" TargetMode="External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66701" y="2337643"/>
            <a:ext cx="9639300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Feedbacks from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Workshop and ISCCP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599079" y="3722522"/>
            <a:ext cx="8839201" cy="231775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Joint GRWG-VII and GDWG-VI Meeting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Beijing, China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March 5, 2012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858" y="1528012"/>
            <a:ext cx="8915400" cy="4525963"/>
          </a:xfrm>
        </p:spPr>
        <p:txBody>
          <a:bodyPr/>
          <a:lstStyle/>
          <a:p>
            <a:r>
              <a:rPr lang="en-US" sz="2000" dirty="0" smtClean="0"/>
              <a:t>Users have to go looking over to get global results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Central product catalog</a:t>
            </a:r>
          </a:p>
          <a:p>
            <a:r>
              <a:rPr lang="en-US" sz="2000" dirty="0" smtClean="0"/>
              <a:t>Data formats of results are not the same across sites</a:t>
            </a:r>
          </a:p>
          <a:p>
            <a:pPr lvl="1"/>
            <a:r>
              <a:rPr lang="en-US" sz="1600" dirty="0" smtClean="0"/>
              <a:t>Probably different name for the same variable in the </a:t>
            </a:r>
            <a:r>
              <a:rPr lang="en-US" sz="1600" dirty="0" err="1" smtClean="0"/>
              <a:t>netCDF</a:t>
            </a:r>
            <a:r>
              <a:rPr lang="en-US" sz="1600" dirty="0" smtClean="0"/>
              <a:t> files. Should follow the name conventions proposed by the GDWG  for the pre-operational products</a:t>
            </a:r>
          </a:p>
          <a:p>
            <a:r>
              <a:rPr lang="en-US" sz="2000" dirty="0" smtClean="0"/>
              <a:t>Cannot compare the results from one satellite type to another directly</a:t>
            </a:r>
          </a:p>
          <a:p>
            <a:pPr lvl="1"/>
            <a:r>
              <a:rPr lang="en-US" sz="1600" dirty="0" smtClean="0"/>
              <a:t>Current product is not for the direct instrument comparison purpose, due to the different instrument SRF, especially for the sounding channels</a:t>
            </a:r>
          </a:p>
          <a:p>
            <a:r>
              <a:rPr lang="en-US" sz="2000" dirty="0" smtClean="0"/>
              <a:t>The information on correction application and the associated documents are not easy to find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Central product catalog</a:t>
            </a:r>
          </a:p>
          <a:p>
            <a:r>
              <a:rPr lang="en-US" sz="2000" dirty="0" smtClean="0"/>
              <a:t>Multiple entrances for the data products, un-uniform website design, with unnecessary complication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Central product catalog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Product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" y="1485902"/>
            <a:ext cx="8915400" cy="4525963"/>
          </a:xfrm>
        </p:spPr>
        <p:txBody>
          <a:bodyPr/>
          <a:lstStyle/>
          <a:p>
            <a:r>
              <a:rPr lang="en-US" dirty="0" smtClean="0"/>
              <a:t>One-stop shop to provide the links to</a:t>
            </a:r>
          </a:p>
          <a:p>
            <a:pPr lvl="1"/>
            <a:r>
              <a:rPr lang="en-US" dirty="0" smtClean="0"/>
              <a:t>A central product catalog (super-master webpage) which lists and links the products available at each GPRC</a:t>
            </a:r>
          </a:p>
          <a:p>
            <a:r>
              <a:rPr lang="en-US" dirty="0" smtClean="0"/>
              <a:t>Each GPRC website should also have a master webpage for its products and associated background documents</a:t>
            </a:r>
          </a:p>
          <a:p>
            <a:pPr lvl="1"/>
            <a:r>
              <a:rPr lang="en-US" dirty="0" smtClean="0"/>
              <a:t>Each product includes the GSICS corrections and the instrument bias monitoring</a:t>
            </a:r>
          </a:p>
          <a:p>
            <a:pPr lvl="1"/>
            <a:r>
              <a:rPr lang="en-US" dirty="0" smtClean="0"/>
              <a:t>The recognized background documents: ATBD, uncertainty analysis, format guide, instrument event log, spectral response functions and the necessary parameters for the radiance/Tb/Reflectance and raw count conversions …..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WMO provided a very good demo version  </a:t>
            </a:r>
          </a:p>
          <a:p>
            <a:pPr lvl="1"/>
            <a:r>
              <a:rPr lang="en-US" dirty="0" smtClean="0"/>
              <a:t>Multiple-level structure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CCDB8-CFD2-45A0-ABC1-78851BCB28A0}" type="slidenum">
              <a:rPr lang="en-US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404" y="274638"/>
            <a:ext cx="8502650" cy="490537"/>
          </a:xfrm>
        </p:spPr>
        <p:txBody>
          <a:bodyPr/>
          <a:lstStyle/>
          <a:p>
            <a:pPr eaLnBrk="1" hangingPunct="1"/>
            <a:r>
              <a:rPr lang="fr-CH" sz="3200" b="1" dirty="0" smtClean="0">
                <a:solidFill>
                  <a:srgbClr val="000099"/>
                </a:solidFill>
              </a:rPr>
              <a:t>GSICS Product Access Guide by WMO</a:t>
            </a:r>
            <a:endParaRPr lang="en-US" sz="24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5357" name="Group 237"/>
          <p:cNvGraphicFramePr>
            <a:graphicFrameLocks noGrp="1"/>
          </p:cNvGraphicFramePr>
          <p:nvPr>
            <p:ph sz="quarter" idx="1"/>
          </p:nvPr>
        </p:nvGraphicFramePr>
        <p:xfrm>
          <a:off x="976022" y="3207018"/>
          <a:ext cx="3355313" cy="3529016"/>
        </p:xfrm>
        <a:graphic>
          <a:graphicData uri="http://schemas.openxmlformats.org/drawingml/2006/table">
            <a:tbl>
              <a:tblPr/>
              <a:tblGrid>
                <a:gridCol w="3355313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Instruments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GEO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Infrared</a:t>
                      </a: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  IASI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Infrared /AIRS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solar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IASI-AIRS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LEO Infrared / IASI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Infrared / 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MW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solar</a:t>
                      </a: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calibration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</a:tbl>
          </a:graphicData>
        </a:graphic>
      </p:graphicFrame>
      <p:pic>
        <p:nvPicPr>
          <p:cNvPr id="4122" name="Picture 61" descr="gsics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229" y="188914"/>
            <a:ext cx="1363794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365" name="Group 245"/>
          <p:cNvGraphicFramePr>
            <a:graphicFrameLocks noGrp="1"/>
          </p:cNvGraphicFramePr>
          <p:nvPr>
            <p:ph sz="half" idx="3"/>
          </p:nvPr>
        </p:nvGraphicFramePr>
        <p:xfrm>
          <a:off x="461620" y="1330960"/>
          <a:ext cx="8891322" cy="1310640"/>
        </p:xfrm>
        <a:graphic>
          <a:graphicData uri="http://schemas.openxmlformats.org/drawingml/2006/table">
            <a:tbl>
              <a:tblPr/>
              <a:tblGrid>
                <a:gridCol w="1793742"/>
                <a:gridCol w="1919287"/>
                <a:gridCol w="1908969"/>
                <a:gridCol w="1824699"/>
                <a:gridCol w="1444625"/>
              </a:tblGrid>
              <a:tr h="449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following product classes are available for geostationary (GEO) or Low-Earth Orbit (LEO) satellites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Near-Real Time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Re-analysis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 Bias Monitoring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 documents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correction coefficients updated in near-real time to adjust radiances to the reference instrument …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correction coefficients calculated a posteriori to adjust radiances to the reference instrument...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 instrument bias at standard BT  with respect to the reference instrument...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ATBD,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uncertainty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analysis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format guide (?)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966370" y="6493544"/>
            <a:ext cx="2145139" cy="203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fr-CH" dirty="0" smtClean="0">
                <a:solidFill>
                  <a:schemeClr val="accent2"/>
                </a:solidFill>
              </a:rPr>
              <a:t>By Jérôme </a:t>
            </a:r>
            <a:r>
              <a:rPr lang="fr-CH" dirty="0" err="1" smtClean="0">
                <a:solidFill>
                  <a:schemeClr val="accent2"/>
                </a:solidFill>
              </a:rPr>
              <a:t>Lafeuille</a:t>
            </a:r>
            <a:r>
              <a:rPr lang="fr-CH" dirty="0" smtClean="0">
                <a:solidFill>
                  <a:schemeClr val="accent2"/>
                </a:solidFill>
              </a:rPr>
              <a:t> &amp; Nils </a:t>
            </a:r>
            <a:r>
              <a:rPr lang="fr-CH" dirty="0" err="1" smtClean="0">
                <a:solidFill>
                  <a:schemeClr val="accent2"/>
                </a:solidFill>
              </a:rPr>
              <a:t>Hettich</a:t>
            </a:r>
            <a:endParaRPr lang="fr-CH" dirty="0" smtClean="0">
              <a:solidFill>
                <a:schemeClr val="accent2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858603" y="3316409"/>
            <a:ext cx="504967" cy="29615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2752" y="4626594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Super-master webpage entrance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5294080" y="-751878"/>
            <a:ext cx="434133" cy="72384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83958" y="3182206"/>
            <a:ext cx="392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GPRC master webpage entrance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CCDB8-CFD2-45A0-ABC1-78851BCB28A0}" type="slidenum">
              <a:rPr lang="en-US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404" y="274638"/>
            <a:ext cx="8502650" cy="490537"/>
          </a:xfrm>
        </p:spPr>
        <p:txBody>
          <a:bodyPr/>
          <a:lstStyle/>
          <a:p>
            <a:pPr eaLnBrk="1" hangingPunct="1"/>
            <a:r>
              <a:rPr lang="fr-CH" sz="3200" b="1" dirty="0" smtClean="0">
                <a:solidFill>
                  <a:srgbClr val="000099"/>
                </a:solidFill>
              </a:rPr>
              <a:t>GSICS Product Access Guide by WMO</a:t>
            </a:r>
            <a:endParaRPr lang="en-US" sz="24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5357" name="Group 237"/>
          <p:cNvGraphicFramePr>
            <a:graphicFrameLocks noGrp="1"/>
          </p:cNvGraphicFramePr>
          <p:nvPr>
            <p:ph sz="quarter" idx="1"/>
          </p:nvPr>
        </p:nvGraphicFramePr>
        <p:xfrm>
          <a:off x="976022" y="3056890"/>
          <a:ext cx="3355313" cy="3529016"/>
        </p:xfrm>
        <a:graphic>
          <a:graphicData uri="http://schemas.openxmlformats.org/drawingml/2006/table">
            <a:tbl>
              <a:tblPr/>
              <a:tblGrid>
                <a:gridCol w="3355313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Instruments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GEO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Infrared</a:t>
                      </a: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  IASI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Infrared /AIRS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solar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IASI-AIRS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sldjump">
                            <a:snd r:embed="rId3" name="drumroll.wav"/>
                          </a:hlinkClick>
                          <a:hlinkMouseOver r:id="" action="ppaction://noaction">
                            <a:snd r:embed="rId4" name="coin.wav"/>
                          </a:hlinkMouseOver>
                        </a:rPr>
                        <a:t>LEO Infrared / IASI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Infrared / 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MW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solar</a:t>
                      </a: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calibration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</a:tbl>
          </a:graphicData>
        </a:graphic>
      </p:graphicFrame>
      <p:pic>
        <p:nvPicPr>
          <p:cNvPr id="4122" name="Picture 61" descr="gsics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229" y="188914"/>
            <a:ext cx="1363794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365" name="Group 245"/>
          <p:cNvGraphicFramePr>
            <a:graphicFrameLocks noGrp="1"/>
          </p:cNvGraphicFramePr>
          <p:nvPr>
            <p:ph sz="half" idx="3"/>
          </p:nvPr>
        </p:nvGraphicFramePr>
        <p:xfrm>
          <a:off x="461620" y="1330960"/>
          <a:ext cx="8891322" cy="1310640"/>
        </p:xfrm>
        <a:graphic>
          <a:graphicData uri="http://schemas.openxmlformats.org/drawingml/2006/table">
            <a:tbl>
              <a:tblPr/>
              <a:tblGrid>
                <a:gridCol w="1793742"/>
                <a:gridCol w="1919287"/>
                <a:gridCol w="1908969"/>
                <a:gridCol w="1824699"/>
                <a:gridCol w="1444625"/>
              </a:tblGrid>
              <a:tr h="449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following product classes are available for geostationary (GEO) or Low-Earth Orbit (LEO) satellites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Near-Real Time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Re-analysis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 Bias Monitoring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 documents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correction coefficients updated in near-real time to adjust radiances to the reference instrument …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correction coefficients calculated a posteriori to adjust radiances to the reference instrument...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 instrument bias at standard BT  with respect to the reference instrument...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ATBD,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uncertainty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analysis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format guide (?)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966371" y="6493544"/>
            <a:ext cx="2145138" cy="203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fr-CH" dirty="0" smtClean="0">
                <a:solidFill>
                  <a:schemeClr val="accent2"/>
                </a:solidFill>
              </a:rPr>
              <a:t>by Jérôme </a:t>
            </a:r>
            <a:r>
              <a:rPr lang="fr-CH" dirty="0" err="1" smtClean="0">
                <a:solidFill>
                  <a:schemeClr val="accent2"/>
                </a:solidFill>
              </a:rPr>
              <a:t>Lafeuille</a:t>
            </a:r>
            <a:r>
              <a:rPr lang="fr-CH" dirty="0" smtClean="0">
                <a:solidFill>
                  <a:schemeClr val="accent2"/>
                </a:solidFill>
              </a:rPr>
              <a:t> &amp; Nils </a:t>
            </a:r>
            <a:r>
              <a:rPr lang="fr-CH" dirty="0" err="1" smtClean="0">
                <a:solidFill>
                  <a:schemeClr val="accent2"/>
                </a:solidFill>
              </a:rPr>
              <a:t>Hettich</a:t>
            </a:r>
            <a:endParaRPr lang="fr-CH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1" name="Group 96"/>
          <p:cNvGraphicFramePr>
            <a:graphicFrameLocks noGrp="1"/>
          </p:cNvGraphicFramePr>
          <p:nvPr>
            <p:ph sz="quarter" idx="2"/>
          </p:nvPr>
        </p:nvGraphicFramePr>
        <p:xfrm>
          <a:off x="3132138" y="2420938"/>
          <a:ext cx="5761037" cy="3779520"/>
        </p:xfrm>
        <a:graphic>
          <a:graphicData uri="http://schemas.openxmlformats.org/drawingml/2006/table">
            <a:tbl>
              <a:tblPr/>
              <a:tblGrid>
                <a:gridCol w="1449387"/>
                <a:gridCol w="1563688"/>
                <a:gridCol w="1479550"/>
                <a:gridCol w="1268412"/>
              </a:tblGrid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-Real Time correction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Re-analysis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GOES-IASI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GOES-IASI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GOES -IASI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GOES -IASI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Meteosat-IASI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NRT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Meteosat –IASI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Reanal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ysis correction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Meteosat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Meteosat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MTSAT-IASI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(JMA)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MTSAT-IASI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correction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(JMA)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MTSAT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–IASI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Bias Monitoring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(JMA)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MTSAT–IASI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Documentation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(JMA)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FY-2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FY-2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Reanalysis correction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FY-2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FY-2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COMS-IASI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COMS-IASI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correction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COMS-IASI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Monioring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COMS-IASI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(KMA)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Elektro-L-IASI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(Roshydromet)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Elektro-L-IASI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(Roshydromet)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Elektro-L-IASI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  (Roshydromet)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-L-IASI </a:t>
                      </a:r>
                      <a:b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</a:t>
                      </a:r>
                      <a:b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Roshydromet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E6A397-02FD-487C-939F-F9F5E9B34F07}" type="slidenum">
              <a:rPr lang="en-US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404" y="274638"/>
            <a:ext cx="8502650" cy="490537"/>
          </a:xfrm>
        </p:spPr>
        <p:txBody>
          <a:bodyPr/>
          <a:lstStyle/>
          <a:p>
            <a:pPr eaLnBrk="1" hangingPunct="1"/>
            <a:r>
              <a:rPr lang="fr-CH" sz="3200" b="1" dirty="0" smtClean="0">
                <a:solidFill>
                  <a:srgbClr val="000099"/>
                </a:solidFill>
              </a:rPr>
              <a:t>GSICS Product Access Guide by WMO</a:t>
            </a:r>
            <a:endParaRPr lang="en-US" sz="24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68741" name="Group 133"/>
          <p:cNvGraphicFramePr>
            <a:graphicFrameLocks noGrp="1"/>
          </p:cNvGraphicFramePr>
          <p:nvPr>
            <p:ph sz="quarter" idx="1"/>
          </p:nvPr>
        </p:nvGraphicFramePr>
        <p:xfrm>
          <a:off x="459000" y="3006725"/>
          <a:ext cx="3355314" cy="3529016"/>
        </p:xfrm>
        <a:graphic>
          <a:graphicData uri="http://schemas.openxmlformats.org/drawingml/2006/table">
            <a:tbl>
              <a:tblPr/>
              <a:tblGrid>
                <a:gridCol w="3355314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Instruments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>
                            <a:snd r:embed="rId3" name="drumroll.wav"/>
                          </a:hlinkClick>
                        </a:rPr>
                        <a:t>GEO Infrared  IASI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Infrared /AIRS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 solar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IASI-AIRS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 action="ppaction://hlinksldjump">
                            <a:snd r:embed="rId3" name="drumroll.wav"/>
                          </a:hlinkClick>
                        </a:rPr>
                        <a:t>LEO Infrared / IASI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Infrared / AIRS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MW calibration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 </a:t>
                      </a:r>
                      <a:r>
                        <a:rPr kumimoji="0" lang="fr-C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solar</a:t>
                      </a:r>
                      <a:r>
                        <a:rPr kumimoji="0" lang="fr-C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calibration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739" name="Group 131"/>
          <p:cNvGraphicFramePr>
            <a:graphicFrameLocks noGrp="1"/>
          </p:cNvGraphicFramePr>
          <p:nvPr>
            <p:ph sz="half" idx="3"/>
          </p:nvPr>
        </p:nvGraphicFramePr>
        <p:xfrm>
          <a:off x="438760" y="1422401"/>
          <a:ext cx="8891322" cy="1311275"/>
        </p:xfrm>
        <a:graphic>
          <a:graphicData uri="http://schemas.openxmlformats.org/drawingml/2006/table">
            <a:tbl>
              <a:tblPr/>
              <a:tblGrid>
                <a:gridCol w="1793742"/>
                <a:gridCol w="2027635"/>
                <a:gridCol w="1800621"/>
                <a:gridCol w="1824699"/>
                <a:gridCol w="1444625"/>
              </a:tblGrid>
              <a:tr h="442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following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classes are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available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geostationary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(GEO) or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Earth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Orbit</a:t>
                      </a: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(LEO) satellites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Near-Real Time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Re-analysis correction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Instrument Bias Monitoring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 documents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 correction coefficients updated in near-real time to adjust radiances to the reference instrument …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Linear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correction coefficients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calculated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posteriori to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adjust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radiances to the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reference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instrument... (More)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 instrument bias at standard BT  with respect to the reference instrument... (More)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ATBD,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uncertainty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analysis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format guide (?)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37" name="Picture 25" descr="gsics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229" y="188914"/>
            <a:ext cx="1363794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736" name="Group 128"/>
          <p:cNvGraphicFramePr>
            <a:graphicFrameLocks noGrp="1"/>
          </p:cNvGraphicFramePr>
          <p:nvPr>
            <p:ph sz="quarter" idx="2"/>
          </p:nvPr>
        </p:nvGraphicFramePr>
        <p:xfrm>
          <a:off x="3134677" y="3564573"/>
          <a:ext cx="6241124" cy="2651760"/>
        </p:xfrm>
        <a:graphic>
          <a:graphicData uri="http://schemas.openxmlformats.org/drawingml/2006/table">
            <a:tbl>
              <a:tblPr/>
              <a:tblGrid>
                <a:gridCol w="1570170"/>
                <a:gridCol w="1692275"/>
                <a:gridCol w="1604565"/>
                <a:gridCol w="1374114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-Real Time correction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analysis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correction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NPP/POES-IASI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NPP/POES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-IASI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NPP/POES-IASI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NPP/POES -IASI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(NOAA)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Metop-IASI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NRT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Metop –IASI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Reanalysis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Meteosat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Bias Monitoring 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Meteosat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(EUMETSAT)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FY-3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NRT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FY-3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FY-3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 Monitoring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FY-3</a:t>
                      </a: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 (CMA)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Meteor-M-IASI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NRT correction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(Roshydromet)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Meteor-M-IASI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Reanalysis </a:t>
                      </a:r>
                      <a:b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(Roshydromet)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Meteor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-M-IASI </a:t>
                      </a:r>
                      <a:b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Bias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Monitoring  (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Roshydromet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Meteor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-M-IASI </a:t>
                      </a:r>
                      <a:b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Documentation (</a:t>
                      </a: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Roshydromet</a:t>
                      </a:r>
                      <a:r>
                        <a:rPr kumimoji="0" lang="fr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5F6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966371" y="6493544"/>
            <a:ext cx="2145138" cy="203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fr-CH" dirty="0" smtClean="0">
                <a:solidFill>
                  <a:schemeClr val="accent2"/>
                </a:solidFill>
              </a:rPr>
              <a:t>by Jérôme </a:t>
            </a:r>
            <a:r>
              <a:rPr lang="fr-CH" dirty="0" err="1" smtClean="0">
                <a:solidFill>
                  <a:schemeClr val="accent2"/>
                </a:solidFill>
              </a:rPr>
              <a:t>Lafeuille</a:t>
            </a:r>
            <a:r>
              <a:rPr lang="fr-CH" dirty="0" smtClean="0">
                <a:solidFill>
                  <a:schemeClr val="accent2"/>
                </a:solidFill>
              </a:rPr>
              <a:t> &amp; Nils </a:t>
            </a:r>
            <a:r>
              <a:rPr lang="fr-CH" dirty="0" err="1" smtClean="0">
                <a:solidFill>
                  <a:schemeClr val="accent2"/>
                </a:solidFill>
              </a:rPr>
              <a:t>Hettich</a:t>
            </a:r>
            <a:endParaRPr lang="fr-CH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528B5-4EF0-42A6-889C-057CF0915F0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the 3</a:t>
            </a:r>
            <a:r>
              <a:rPr lang="en-US" baseline="30000" dirty="0" smtClean="0"/>
              <a:t>rd</a:t>
            </a:r>
            <a:r>
              <a:rPr lang="en-US" dirty="0" smtClean="0"/>
              <a:t> Workshop</a:t>
            </a:r>
          </a:p>
          <a:p>
            <a:pPr lvl="1"/>
            <a:r>
              <a:rPr lang="en-US" dirty="0" smtClean="0"/>
              <a:t>based on WMO’s summary (Jerome </a:t>
            </a:r>
            <a:r>
              <a:rPr lang="en-US" dirty="0" err="1" smtClean="0"/>
              <a:t>Lafeuille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Feedback from ISCCP on the EUMETSAT and GOES GSICS GEO-LEO products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feedback received by GCC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Users</a:t>
            </a:r>
          </a:p>
          <a:p>
            <a:pPr lvl="1"/>
            <a:r>
              <a:rPr lang="en-US" dirty="0" smtClean="0"/>
              <a:t>Very positive feedbacks on ATBD and correction data availability at each GPRC – for the users who know where to get the products</a:t>
            </a:r>
          </a:p>
          <a:p>
            <a:pPr lvl="1"/>
            <a:r>
              <a:rPr lang="en-US" dirty="0" smtClean="0"/>
              <a:t>Apparent impact of GSICS correction on the derived products.  But need to validate the impact is closer to the true values</a:t>
            </a:r>
          </a:p>
          <a:p>
            <a:endParaRPr lang="en-US" dirty="0" smtClean="0"/>
          </a:p>
          <a:p>
            <a:r>
              <a:rPr lang="en-US" dirty="0" smtClean="0"/>
              <a:t>Internal Users</a:t>
            </a:r>
          </a:p>
          <a:p>
            <a:pPr lvl="1"/>
            <a:r>
              <a:rPr lang="en-US" dirty="0" smtClean="0"/>
              <a:t>A powerful tool to evaluate the calibration accuracy, identify calibration discrepancy, support the investigations of the root causes to the anomaly, and provide practical corrections to some errors</a:t>
            </a:r>
          </a:p>
          <a:p>
            <a:pPr lvl="1"/>
            <a:r>
              <a:rPr lang="en-US" dirty="0" smtClean="0"/>
              <a:t>Based on more successful examples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with GPM X-Cal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X-CAL-GSICS collaboration could allow optimizing overall effort</a:t>
            </a:r>
          </a:p>
          <a:p>
            <a:endParaRPr lang="en-US" dirty="0" smtClean="0"/>
          </a:p>
          <a:p>
            <a:r>
              <a:rPr lang="en-US" dirty="0" smtClean="0"/>
              <a:t>X-CAL willing to share data, models, documentation, results with GSICS and assist </a:t>
            </a:r>
            <a:r>
              <a:rPr lang="en-US" dirty="0" smtClean="0"/>
              <a:t>e.g. </a:t>
            </a:r>
            <a:r>
              <a:rPr lang="en-US" dirty="0" smtClean="0"/>
              <a:t>in data transfer(considering data policy aspects, define the appropriate level of data that can be exchanged in near real time).  GSICS willing to assist to evaluate X-CAL consensus calibration in GPPA.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Proposed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26" y="1407696"/>
            <a:ext cx="8915400" cy="4525963"/>
          </a:xfrm>
        </p:spPr>
        <p:txBody>
          <a:bodyPr/>
          <a:lstStyle/>
          <a:p>
            <a:r>
              <a:rPr lang="en-US" dirty="0" smtClean="0"/>
              <a:t>Common reference channels</a:t>
            </a:r>
          </a:p>
          <a:p>
            <a:pPr lvl="1"/>
            <a:r>
              <a:rPr lang="en-US" dirty="0" smtClean="0"/>
              <a:t>WMO space </a:t>
            </a:r>
            <a:r>
              <a:rPr lang="en-US" dirty="0" err="1" smtClean="0"/>
              <a:t>programme</a:t>
            </a:r>
            <a:r>
              <a:rPr lang="en-US" dirty="0" smtClean="0"/>
              <a:t> should raise it CGMS and propose development of guidelines for the design of future instruments, with a view of harmonizing at least a set of core channels (central wavelength and SRF)</a:t>
            </a:r>
          </a:p>
          <a:p>
            <a:r>
              <a:rPr lang="en-US" dirty="0" smtClean="0"/>
              <a:t>Inter-calibration of solar band channels</a:t>
            </a:r>
          </a:p>
          <a:p>
            <a:pPr lvl="1"/>
            <a:r>
              <a:rPr lang="en-US" dirty="0" smtClean="0"/>
              <a:t>DCC method is encouraged for future GSICS solar band calibration</a:t>
            </a:r>
          </a:p>
          <a:p>
            <a:r>
              <a:rPr lang="en-US" dirty="0" smtClean="0"/>
              <a:t>Inter-calibration of LEO-LEO/proposed strategy</a:t>
            </a:r>
          </a:p>
          <a:p>
            <a:pPr lvl="1"/>
            <a:r>
              <a:rPr lang="nb-NO" dirty="0" smtClean="0"/>
              <a:t>Review requirements</a:t>
            </a:r>
          </a:p>
          <a:p>
            <a:pPr lvl="1"/>
            <a:r>
              <a:rPr lang="nb-NO" dirty="0" smtClean="0"/>
              <a:t>Identify relevant current activities</a:t>
            </a:r>
          </a:p>
          <a:p>
            <a:pPr lvl="1"/>
            <a:r>
              <a:rPr lang="en-US" dirty="0" smtClean="0"/>
              <a:t>Invite submission of products for evaluation</a:t>
            </a:r>
          </a:p>
          <a:p>
            <a:r>
              <a:rPr lang="en-US" dirty="0" smtClean="0"/>
              <a:t>MSU/AMSU</a:t>
            </a:r>
          </a:p>
          <a:p>
            <a:pPr lvl="1"/>
            <a:r>
              <a:rPr lang="en-US" dirty="0" smtClean="0"/>
              <a:t>The result is encourage and should be pursed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from GSICS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4" y="1409133"/>
            <a:ext cx="8915400" cy="4525963"/>
          </a:xfrm>
        </p:spPr>
        <p:txBody>
          <a:bodyPr/>
          <a:lstStyle/>
          <a:p>
            <a:r>
              <a:rPr lang="en-US" dirty="0" smtClean="0"/>
              <a:t>SCOPE-CM states its needs on the GSICS products</a:t>
            </a:r>
          </a:p>
          <a:p>
            <a:pPr lvl="1"/>
            <a:r>
              <a:rPr lang="en-US" dirty="0" smtClean="0"/>
              <a:t>Suggests applying DCC to inter-calibrate all GEO solar bands</a:t>
            </a:r>
          </a:p>
          <a:p>
            <a:pPr lvl="1"/>
            <a:r>
              <a:rPr lang="en-US" dirty="0" smtClean="0"/>
              <a:t>Suggests GEO IR calibration against HIRS to go back in time before AIRS and IASI</a:t>
            </a:r>
          </a:p>
          <a:p>
            <a:r>
              <a:rPr lang="en-US" dirty="0" smtClean="0"/>
              <a:t>NOAA CDR proposed</a:t>
            </a:r>
          </a:p>
          <a:p>
            <a:pPr lvl="1"/>
            <a:r>
              <a:rPr lang="en-US" dirty="0" smtClean="0"/>
              <a:t>Calibration back in time</a:t>
            </a:r>
          </a:p>
          <a:p>
            <a:pPr lvl="1"/>
            <a:r>
              <a:rPr lang="en-US" dirty="0" smtClean="0"/>
              <a:t>Routine calibration processes for interim CDR</a:t>
            </a:r>
          </a:p>
          <a:p>
            <a:pPr lvl="1"/>
            <a:r>
              <a:rPr lang="en-US" dirty="0" smtClean="0"/>
              <a:t>Competitive approaches for same products to stimulate development</a:t>
            </a:r>
          </a:p>
          <a:p>
            <a:pPr lvl="1"/>
            <a:r>
              <a:rPr lang="en-US" dirty="0" smtClean="0"/>
              <a:t>Build consistent readily usable L1 data sets (FCDR)</a:t>
            </a:r>
          </a:p>
          <a:p>
            <a:pPr lvl="1"/>
            <a:r>
              <a:rPr lang="en-US" dirty="0" smtClean="0"/>
              <a:t>GSICS education campaign </a:t>
            </a:r>
          </a:p>
          <a:p>
            <a:r>
              <a:rPr lang="en-US" dirty="0" smtClean="0"/>
              <a:t>NWP</a:t>
            </a:r>
          </a:p>
          <a:p>
            <a:pPr lvl="1"/>
            <a:r>
              <a:rPr lang="en-US" dirty="0" smtClean="0"/>
              <a:t>Highlights the relevance of NWP monitoring as a complement to collocated observations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algorithm</a:t>
            </a:r>
          </a:p>
          <a:p>
            <a:pPr lvl="1"/>
            <a:r>
              <a:rPr lang="en-US" dirty="0" smtClean="0"/>
              <a:t>It was clarified that as a rule, the same is applied by all GPRC for GSICS products, while there might be implementation differences taking into account e.g. scanning pattern differences</a:t>
            </a:r>
          </a:p>
          <a:p>
            <a:pPr lvl="1"/>
            <a:r>
              <a:rPr lang="en-US" dirty="0" smtClean="0"/>
              <a:t>In the development phase, fine tuning is necessary  (e.g. threshold for time or viewing angle collocation)</a:t>
            </a:r>
          </a:p>
          <a:p>
            <a:r>
              <a:rPr lang="en-US" dirty="0" smtClean="0"/>
              <a:t>New Beta user proposals?</a:t>
            </a:r>
          </a:p>
          <a:p>
            <a:endParaRPr lang="en-US" dirty="0" smtClean="0"/>
          </a:p>
          <a:p>
            <a:r>
              <a:rPr lang="en-US" dirty="0" smtClean="0"/>
              <a:t>Overall, GSICS effort is useful, addresses essential needs and must be pursed.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ISCCP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Independent, valuable comments received on 03 Nov 2011 from ISCCP, based on the experience in acquiring and using calibration results for GOES and METEASAT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response to users’ concerns, a </a:t>
            </a:r>
            <a:r>
              <a:rPr lang="en-US" dirty="0" err="1" smtClean="0"/>
              <a:t>telcon</a:t>
            </a:r>
            <a:r>
              <a:rPr lang="en-US" dirty="0" smtClean="0"/>
              <a:t> was held on 11/15/2011 with participants from EUMETSAT, JMA, NOAA and WMO.  </a:t>
            </a:r>
          </a:p>
          <a:p>
            <a:endParaRPr lang="en-US" dirty="0" smtClean="0"/>
          </a:p>
          <a:p>
            <a:r>
              <a:rPr lang="en-US" dirty="0" smtClean="0"/>
              <a:t>Discussed and proposed responses to user’s </a:t>
            </a:r>
            <a:r>
              <a:rPr lang="en-US" dirty="0" smtClean="0"/>
              <a:t>concerns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Users have to go looking over to get global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formats of results are not the same across sites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Cannot compare the results from one satellite type to another directly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information on correction application and the associated documents are not easy to find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entrances for the data products, un-uniform website design, with unnecessary complication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25262</TotalTime>
  <Words>1260</Words>
  <Application>Microsoft Office PowerPoint</Application>
  <PresentationFormat>A4 Paper (210x297 mm)</PresentationFormat>
  <Paragraphs>202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Feedbacks from 3rd Workshop and ISCCP</vt:lpstr>
      <vt:lpstr>Outlines</vt:lpstr>
      <vt:lpstr>User feedback received by GCC </vt:lpstr>
      <vt:lpstr>Cooperation with GPM X-Cal</vt:lpstr>
      <vt:lpstr>Feedback on Proposed Products</vt:lpstr>
      <vt:lpstr>Proposals from GSICS Users</vt:lpstr>
      <vt:lpstr>Other Comments/Recommendations</vt:lpstr>
      <vt:lpstr>Feedback from ISCCP</vt:lpstr>
      <vt:lpstr>Concerns</vt:lpstr>
      <vt:lpstr>Proposed Actions</vt:lpstr>
      <vt:lpstr>Central Product Catalog</vt:lpstr>
      <vt:lpstr>Webpage Design </vt:lpstr>
      <vt:lpstr>GSICS Product Access Guide by WMO</vt:lpstr>
      <vt:lpstr>GSICS Product Access Guide by WMO</vt:lpstr>
      <vt:lpstr>GSICS Product Access Guide by WMO</vt:lpstr>
      <vt:lpstr>Slide 16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Meixian Liao</cp:lastModifiedBy>
  <cp:revision>1283</cp:revision>
  <cp:lastPrinted>2006-03-06T14:11:17Z</cp:lastPrinted>
  <dcterms:created xsi:type="dcterms:W3CDTF">2010-09-10T00:53:07Z</dcterms:created>
  <dcterms:modified xsi:type="dcterms:W3CDTF">2012-03-05T00:07:49Z</dcterms:modified>
</cp:coreProperties>
</file>