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306" r:id="rId2"/>
    <p:sldId id="257" r:id="rId3"/>
    <p:sldId id="335" r:id="rId4"/>
    <p:sldId id="336" r:id="rId5"/>
    <p:sldId id="337" r:id="rId6"/>
    <p:sldId id="262" r:id="rId7"/>
    <p:sldId id="284" r:id="rId8"/>
    <p:sldId id="343" r:id="rId9"/>
    <p:sldId id="305" r:id="rId10"/>
    <p:sldId id="338" r:id="rId11"/>
    <p:sldId id="339" r:id="rId12"/>
    <p:sldId id="340" r:id="rId13"/>
    <p:sldId id="341" r:id="rId14"/>
    <p:sldId id="314" r:id="rId15"/>
    <p:sldId id="313" r:id="rId16"/>
    <p:sldId id="315" r:id="rId17"/>
    <p:sldId id="316" r:id="rId18"/>
    <p:sldId id="318" r:id="rId19"/>
    <p:sldId id="319" r:id="rId20"/>
    <p:sldId id="324" r:id="rId21"/>
    <p:sldId id="342" r:id="rId22"/>
    <p:sldId id="327" r:id="rId23"/>
    <p:sldId id="328" r:id="rId24"/>
    <p:sldId id="329" r:id="rId25"/>
    <p:sldId id="330" r:id="rId26"/>
    <p:sldId id="331" r:id="rId27"/>
    <p:sldId id="332" r:id="rId28"/>
    <p:sldId id="321" r:id="rId29"/>
    <p:sldId id="34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88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69327-5A03-4230-ADEA-AFF0109B60C7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931C7-F6AC-4881-A0BB-F58FD8FADE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5575B2-870D-4974-AC26-B27F48E8BD0D}" type="datetimeFigureOut">
              <a:rPr lang="en-US"/>
              <a:pPr/>
              <a:t>3/4/2012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8DE81C-AD3D-4BE8-BAA2-FAA26C86DE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B5FAE-4585-4F44-A80F-85A63C894AB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1200" dirty="0" smtClean="0">
                <a:solidFill>
                  <a:srgbClr val="FF0000"/>
                </a:solidFill>
              </a:rPr>
              <a:t>Possible reasons causing the relatively large Tb bias different at AIRS:</a:t>
            </a:r>
          </a:p>
          <a:p>
            <a:pPr marL="342900" indent="-342900"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Larger Tb bias uncertainty</a:t>
            </a:r>
          </a:p>
          <a:p>
            <a:pPr marL="342900" indent="-342900"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Uncertainty of JMA’s gap filling method to fill the bad AIRS detectors</a:t>
            </a:r>
          </a:p>
          <a:p>
            <a:pPr marL="342900" indent="-342900"/>
            <a:r>
              <a:rPr lang="en-US" sz="1200" dirty="0" smtClean="0">
                <a:solidFill>
                  <a:srgbClr val="FF0000"/>
                </a:solidFill>
              </a:rPr>
              <a:t>Need more data for further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1200" dirty="0" smtClean="0">
                <a:solidFill>
                  <a:srgbClr val="FF0000"/>
                </a:solidFill>
              </a:rPr>
              <a:t>Possible reasons causing the relatively large Tb bias different at AIRS:</a:t>
            </a:r>
          </a:p>
          <a:p>
            <a:pPr marL="342900" indent="-342900"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Larger Tb bias uncertainty</a:t>
            </a:r>
          </a:p>
          <a:p>
            <a:pPr marL="342900" indent="-342900"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Uncertainty of JMA’s gap filling method to fill the bad AIRS detectors</a:t>
            </a:r>
          </a:p>
          <a:p>
            <a:pPr marL="342900" indent="-342900"/>
            <a:r>
              <a:rPr lang="en-US" sz="1200" smtClean="0">
                <a:solidFill>
                  <a:srgbClr val="FF0000"/>
                </a:solidFill>
              </a:rPr>
              <a:t>Need more data for further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DE81C-AD3D-4BE8-BAA2-FAA26C86DE1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8400"/>
            <a:ext cx="5562600" cy="457200"/>
          </a:xfrm>
        </p:spPr>
        <p:txBody>
          <a:bodyPr/>
          <a:lstStyle>
            <a:lvl1pPr algn="l">
              <a:defRPr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152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324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>
            <a:lvl1pPr>
              <a:buClr>
                <a:srgbClr val="76B531"/>
              </a:buClr>
              <a:defRPr sz="2400">
                <a:solidFill>
                  <a:srgbClr val="002060"/>
                </a:solidFill>
              </a:defRPr>
            </a:lvl1pPr>
            <a:lvl2pPr>
              <a:buClr>
                <a:schemeClr val="tx2">
                  <a:lumMod val="75000"/>
                  <a:lumOff val="25000"/>
                </a:schemeClr>
              </a:buClr>
              <a:defRPr sz="2000">
                <a:solidFill>
                  <a:srgbClr val="002060"/>
                </a:solidFill>
              </a:defRPr>
            </a:lvl2pPr>
            <a:lvl3pPr>
              <a:buClr>
                <a:schemeClr val="tx2">
                  <a:lumMod val="75000"/>
                  <a:lumOff val="25000"/>
                </a:schemeClr>
              </a:buClr>
              <a:defRPr sz="1600">
                <a:solidFill>
                  <a:srgbClr val="002060"/>
                </a:solidFill>
              </a:defRPr>
            </a:lvl3pPr>
            <a:lvl4pPr>
              <a:buClr>
                <a:schemeClr val="tx2">
                  <a:lumMod val="75000"/>
                  <a:lumOff val="25000"/>
                </a:schemeClr>
              </a:buClr>
              <a:defRPr sz="1200">
                <a:solidFill>
                  <a:srgbClr val="002060"/>
                </a:solidFill>
              </a:defRPr>
            </a:lvl4pPr>
            <a:lvl5pPr>
              <a:defRPr sz="1000" b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280F082F-4A35-4E7E-AD6D-89617C148F3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381000" y="64008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  <a:r>
              <a:rPr kumimoji="0" lang="en-US" sz="11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GSICS Working Groups Meeting, Beijing, China, 5-8 March 2012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17C727F8-C4A7-45C7-8322-4E44F8087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48100" cy="4114800"/>
          </a:xfrm>
        </p:spPr>
        <p:txBody>
          <a:bodyPr/>
          <a:lstStyle>
            <a:lvl1pPr>
              <a:buClr>
                <a:srgbClr val="7EC234"/>
              </a:buClr>
              <a:defRPr sz="2800">
                <a:solidFill>
                  <a:srgbClr val="002060"/>
                </a:solidFill>
              </a:defRPr>
            </a:lvl1pPr>
            <a:lvl2pPr>
              <a:buClr>
                <a:schemeClr val="tx2">
                  <a:lumMod val="85000"/>
                  <a:lumOff val="15000"/>
                </a:schemeClr>
              </a:buClr>
              <a:defRPr sz="2400">
                <a:solidFill>
                  <a:srgbClr val="002060"/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848100" cy="4114800"/>
          </a:xfrm>
        </p:spPr>
        <p:txBody>
          <a:bodyPr/>
          <a:lstStyle>
            <a:lvl1pPr>
              <a:buClr>
                <a:srgbClr val="7ABC32"/>
              </a:buClr>
              <a:defRPr sz="2800">
                <a:solidFill>
                  <a:srgbClr val="002060"/>
                </a:solidFill>
              </a:defRPr>
            </a:lvl1pPr>
            <a:lvl2pPr>
              <a:buClr>
                <a:schemeClr val="accent4">
                  <a:lumMod val="85000"/>
                  <a:lumOff val="15000"/>
                </a:schemeClr>
              </a:buClr>
              <a:defRPr sz="2400">
                <a:solidFill>
                  <a:srgbClr val="002060"/>
                </a:solidFill>
              </a:defRPr>
            </a:lvl2pPr>
            <a:lvl3pPr>
              <a:buClr>
                <a:srgbClr val="0070C0"/>
              </a:buCl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1186C"/>
                </a:solidFill>
              </a:defRPr>
            </a:lvl1pPr>
          </a:lstStyle>
          <a:p>
            <a:fld id="{DA64B5B7-B96F-4696-A723-FADD1B0FE3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C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AA29AD84-C957-47C3-B860-2591B3B26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9CC54B-3B7C-43FF-B67E-7671E8C27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CCA72D-139C-498D-8229-59E6EA7A2E5A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11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E37F923F-1E9C-414E-BDC2-466D518FCE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493838"/>
            <a:ext cx="9144000" cy="536416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63DE8"/>
              </a:solidFill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574800"/>
            <a:ext cx="9144000" cy="0"/>
          </a:xfrm>
          <a:prstGeom prst="line">
            <a:avLst/>
          </a:prstGeom>
          <a:ln w="3556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14" descr="GSICS300px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81000"/>
            <a:ext cx="1685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468px-NOAA_logo.sv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30480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31F74"/>
          </a:solidFill>
          <a:latin typeface="Book Antiqua" charset="0"/>
          <a:ea typeface="MS PGothic" pitchFamily="34" charset="-128"/>
          <a:cs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pitchFamily="18" charset="0"/>
        <a:buChar char="–"/>
        <a:defRPr sz="2400">
          <a:solidFill>
            <a:srgbClr val="F8F8F8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l"/>
        <a:defRPr sz="2000">
          <a:solidFill>
            <a:srgbClr val="F8F8F8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sics.nesdis.noaa.gov/wiki/GPRC/WebHome" TargetMode="External"/><Relationship Id="rId2" Type="http://schemas.openxmlformats.org/officeDocument/2006/relationships/hyperlink" Target="http://gsics.nesdis.noaa.gov:8080/thredds/catalo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993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NOAA GPRC Report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524000"/>
          </a:xfrm>
        </p:spPr>
        <p:txBody>
          <a:bodyPr numCol="1"/>
          <a:lstStyle/>
          <a:p>
            <a:pPr>
              <a:defRPr/>
            </a:pPr>
            <a:r>
              <a:rPr lang="en-US" sz="2000" dirty="0" err="1" smtClean="0">
                <a:ea typeface="ＭＳ Ｐゴシック" charset="-128"/>
              </a:rPr>
              <a:t>Fangfang</a:t>
            </a:r>
            <a:r>
              <a:rPr lang="en-US" sz="2000" dirty="0" smtClean="0">
                <a:ea typeface="ＭＳ Ｐゴシック" charset="-128"/>
              </a:rPr>
              <a:t> Yu and Fred Wu</a:t>
            </a:r>
          </a:p>
          <a:p>
            <a:pPr>
              <a:defRPr/>
            </a:pPr>
            <a:endParaRPr lang="en-US" sz="2000" dirty="0" smtClean="0">
              <a:ea typeface="ＭＳ Ｐゴシック" charset="-128"/>
            </a:endParaRPr>
          </a:p>
          <a:p>
            <a:pPr>
              <a:defRPr/>
            </a:pPr>
            <a:r>
              <a:rPr lang="en-US" sz="2000" dirty="0" smtClean="0">
                <a:ea typeface="ＭＳ Ｐゴシック" charset="-128"/>
              </a:rPr>
              <a:t>05 March 2012</a:t>
            </a:r>
            <a:endParaRPr lang="en-US" sz="20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GOES-13 Imager 12/053/04:39 Southern Hemi, Channel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Uncorrected for SL</a:t>
            </a:r>
            <a:endParaRPr lang="en-US" dirty="0"/>
          </a:p>
        </p:txBody>
      </p:sp>
      <p:pic>
        <p:nvPicPr>
          <p:cNvPr id="7" name="Content Placeholder 6" descr="g13_img_120530439_sh_unc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9429"/>
            <a:ext cx="8229600" cy="134981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886200"/>
            <a:ext cx="4041775" cy="639762"/>
          </a:xfrm>
        </p:spPr>
        <p:txBody>
          <a:bodyPr/>
          <a:lstStyle/>
          <a:p>
            <a:r>
              <a:rPr lang="en-US" dirty="0" smtClean="0"/>
              <a:t>SL Corrected</a:t>
            </a:r>
            <a:endParaRPr lang="en-US" dirty="0"/>
          </a:p>
        </p:txBody>
      </p:sp>
      <p:pic>
        <p:nvPicPr>
          <p:cNvPr id="8" name="Content Placeholder 7" descr="g13_img_120530439_sh_co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" y="4582892"/>
            <a:ext cx="8229600" cy="134981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B38A-D350-45BC-B565-12522D11A48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6400800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Paul Douglas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57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GOES-13 Imager 12/053/05:09 Southern Hemi, Channel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Uncorrected for SL</a:t>
            </a:r>
            <a:endParaRPr lang="en-US" dirty="0"/>
          </a:p>
        </p:txBody>
      </p:sp>
      <p:pic>
        <p:nvPicPr>
          <p:cNvPr id="7" name="Content Placeholder 6" descr="g13_img_120530439_sh_unc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9429"/>
            <a:ext cx="8229600" cy="13498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886200"/>
            <a:ext cx="4041775" cy="639762"/>
          </a:xfrm>
        </p:spPr>
        <p:txBody>
          <a:bodyPr/>
          <a:lstStyle/>
          <a:p>
            <a:r>
              <a:rPr lang="en-US" dirty="0" smtClean="0"/>
              <a:t>SL Corrected</a:t>
            </a:r>
            <a:endParaRPr lang="en-US" dirty="0"/>
          </a:p>
        </p:txBody>
      </p:sp>
      <p:pic>
        <p:nvPicPr>
          <p:cNvPr id="8" name="Content Placeholder 7" descr="g13_img_120530439_sh_co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" y="4582892"/>
            <a:ext cx="8229600" cy="1349815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B38A-D350-45BC-B565-12522D11A48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6400800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Paul Douglas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39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GOES-13 Imager 12/053/05:39 Southern Hemi, Channel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Uncorrected for SL</a:t>
            </a:r>
            <a:endParaRPr lang="en-US" dirty="0"/>
          </a:p>
        </p:txBody>
      </p:sp>
      <p:pic>
        <p:nvPicPr>
          <p:cNvPr id="7" name="Content Placeholder 6" descr="g13_img_120530439_sh_unc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3" y="2279429"/>
            <a:ext cx="8229593" cy="13498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886200"/>
            <a:ext cx="4041775" cy="639762"/>
          </a:xfrm>
        </p:spPr>
        <p:txBody>
          <a:bodyPr/>
          <a:lstStyle/>
          <a:p>
            <a:r>
              <a:rPr lang="en-US" dirty="0" smtClean="0"/>
              <a:t>SL Corrected</a:t>
            </a:r>
            <a:endParaRPr lang="en-US" dirty="0"/>
          </a:p>
        </p:txBody>
      </p:sp>
      <p:pic>
        <p:nvPicPr>
          <p:cNvPr id="8" name="Content Placeholder 7" descr="g13_img_120530439_sh_co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3" y="4582892"/>
            <a:ext cx="8229593" cy="1349815"/>
          </a:xfrm>
        </p:spPr>
      </p:pic>
      <p:sp>
        <p:nvSpPr>
          <p:cNvPr id="9" name="Rectangle 8"/>
          <p:cNvSpPr/>
          <p:nvPr/>
        </p:nvSpPr>
        <p:spPr>
          <a:xfrm>
            <a:off x="8001000" y="5431536"/>
            <a:ext cx="533400" cy="2286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39000" y="4953000"/>
            <a:ext cx="914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4572000"/>
            <a:ext cx="314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artifact has been introduced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B38A-D350-45BC-B565-12522D11A48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6600" y="6400800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Paul Douglas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05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Artifact in the 5:39 Corrected Frame</a:t>
            </a:r>
            <a:br>
              <a:rPr lang="en-US" dirty="0" smtClean="0"/>
            </a:br>
            <a:r>
              <a:rPr lang="en-US" dirty="0" smtClean="0"/>
              <a:t>(0 GVAR count issue can be addressed next release)</a:t>
            </a:r>
            <a:endParaRPr lang="en-US" dirty="0"/>
          </a:p>
        </p:txBody>
      </p:sp>
      <p:pic>
        <p:nvPicPr>
          <p:cNvPr id="4" name="Content Placeholder 3" descr="g13_img_120530539_sh_cor_z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4902"/>
            <a:ext cx="8229600" cy="315655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1BB38A-D350-45BC-B565-12522D11A48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6400800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Paul Douglas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50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err="1" smtClean="0"/>
              <a:t>Suomi</a:t>
            </a:r>
            <a:r>
              <a:rPr lang="en-US" dirty="0" smtClean="0"/>
              <a:t> National Polar-orbiting Partnership Satellite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234" y="2286000"/>
            <a:ext cx="8213566" cy="255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err="1" smtClean="0"/>
              <a:t>Suomi</a:t>
            </a:r>
            <a:r>
              <a:rPr lang="en-US" dirty="0" smtClean="0"/>
              <a:t> National Polar-orbiting Partnership Satellite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68"/>
            <a:ext cx="8229600" cy="466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ATMS SDR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err="1" smtClean="0"/>
              <a:t>Suomi</a:t>
            </a:r>
            <a:r>
              <a:rPr lang="en-US" dirty="0" smtClean="0"/>
              <a:t> National Polar-orbiting Partnership Satellite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3044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VIIRS SDR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err="1" smtClean="0"/>
              <a:t>Suomi</a:t>
            </a:r>
            <a:r>
              <a:rPr lang="en-US" dirty="0" smtClean="0"/>
              <a:t> National Polar-orbiting Partnership Satellite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400800" cy="431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CrIS</a:t>
            </a:r>
            <a:r>
              <a:rPr lang="en-US" dirty="0" smtClean="0"/>
              <a:t> SDR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err="1" smtClean="0"/>
              <a:t>Suomi</a:t>
            </a:r>
            <a:r>
              <a:rPr lang="en-US" dirty="0" smtClean="0"/>
              <a:t> National Polar-orbiting Partnership Satellite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400800" cy="488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OMPS SDR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err="1" smtClean="0"/>
              <a:t>Suomi</a:t>
            </a:r>
            <a:r>
              <a:rPr lang="en-US" dirty="0" smtClean="0"/>
              <a:t> National Polar-orbiting Partnership Satellite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Goldberg_2012-02-15-61_Page_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M. Goldberg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Operation Status</a:t>
            </a:r>
          </a:p>
          <a:p>
            <a:pPr lvl="1">
              <a:lnSpc>
                <a:spcPct val="80000"/>
              </a:lnSpc>
              <a:buClr>
                <a:srgbClr val="404040"/>
              </a:buClr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 Imager vs. AIRS/IASI</a:t>
            </a:r>
          </a:p>
          <a:p>
            <a:pPr lvl="1">
              <a:lnSpc>
                <a:spcPct val="80000"/>
              </a:lnSpc>
              <a:buClr>
                <a:srgbClr val="404040"/>
              </a:buClr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Bias monitoring Web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Support NOAA’s Satellite Operations</a:t>
            </a:r>
          </a:p>
          <a:p>
            <a:pPr lvl="1">
              <a:lnSpc>
                <a:spcPct val="80000"/>
              </a:lnSpc>
              <a:buClr>
                <a:srgbClr val="404040"/>
              </a:buClr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GOES-14/15 PLT</a:t>
            </a:r>
          </a:p>
          <a:p>
            <a:pPr lvl="1">
              <a:lnSpc>
                <a:spcPct val="80000"/>
              </a:lnSpc>
              <a:buClr>
                <a:srgbClr val="404040"/>
              </a:buClr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METOP-B AVHRR Re-calibration</a:t>
            </a:r>
          </a:p>
          <a:p>
            <a:pPr lvl="1">
              <a:lnSpc>
                <a:spcPct val="80000"/>
              </a:lnSpc>
              <a:buClr>
                <a:srgbClr val="404040"/>
              </a:buClr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GOES-13 Stray Light Correction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Emerging Capacity</a:t>
            </a:r>
          </a:p>
          <a:p>
            <a:pPr lvl="1">
              <a:lnSpc>
                <a:spcPct val="80000"/>
              </a:lnSpc>
              <a:buClr>
                <a:srgbClr val="404040"/>
              </a:buClr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NPP</a:t>
            </a:r>
          </a:p>
          <a:p>
            <a:pPr lvl="1">
              <a:lnSpc>
                <a:spcPct val="80000"/>
              </a:lnSpc>
              <a:buClr>
                <a:srgbClr val="404040"/>
              </a:buClr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METOP-B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4864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AIRS and </a:t>
            </a:r>
            <a:r>
              <a:rPr lang="en-US" dirty="0" err="1" smtClean="0"/>
              <a:t>CrIS</a:t>
            </a:r>
            <a:r>
              <a:rPr lang="en-US" dirty="0" smtClean="0"/>
              <a:t> image at 900cm-1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34050" y="2862149"/>
            <a:ext cx="539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CrIS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8" name="Content Placeholder 7" descr="ai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4367721" cy="3284361"/>
          </a:xfrm>
        </p:spPr>
      </p:pic>
      <p:pic>
        <p:nvPicPr>
          <p:cNvPr id="9" name="Picture 8" descr="cr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058" y="2837542"/>
            <a:ext cx="4333272" cy="325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8997" y="5024248"/>
            <a:ext cx="3446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02/25/2012, 22:38:02 UTC, </a:t>
            </a:r>
          </a:p>
          <a:p>
            <a:pPr algn="r"/>
            <a:r>
              <a:rPr lang="en-US" sz="1600" dirty="0" smtClean="0"/>
              <a:t>AQUA at (76.71S, 98.17W),</a:t>
            </a:r>
          </a:p>
          <a:p>
            <a:pPr algn="r"/>
            <a:r>
              <a:rPr lang="en-US" sz="1600" dirty="0" smtClean="0"/>
              <a:t>  NPP at (76.71S, 98.17W), </a:t>
            </a:r>
          </a:p>
          <a:p>
            <a:pPr algn="r"/>
            <a:r>
              <a:rPr lang="en-US" sz="1600" dirty="0" smtClean="0"/>
              <a:t>0.24 km, 28 second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 </a:t>
            </a:r>
            <a:r>
              <a:rPr lang="en-US" dirty="0" err="1" smtClean="0"/>
              <a:t>CrIS</a:t>
            </a:r>
            <a:r>
              <a:rPr lang="en-US" dirty="0" smtClean="0"/>
              <a:t> SNO Comparison (740 – 840 cm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cris_airs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4008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4648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Reduced spectral resolution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No missing or bad channels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Agrees well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L.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GOES-13 Imager IR SRF &amp; Simulated AIRS/</a:t>
            </a:r>
            <a:r>
              <a:rPr lang="en-US" sz="2400" b="1" dirty="0" err="1" smtClean="0"/>
              <a:t>CrIS</a:t>
            </a:r>
            <a:r>
              <a:rPr lang="en-US" sz="2400" b="1" dirty="0" smtClean="0"/>
              <a:t>/IASI  TOA Tb over Clear Tropic Ocean</a:t>
            </a:r>
            <a:endParaRPr lang="en-US" sz="2400" b="1" dirty="0"/>
          </a:p>
        </p:txBody>
      </p:sp>
      <p:pic>
        <p:nvPicPr>
          <p:cNvPr id="6" name="Content Placeholder 5" descr="g13.srf.airs.iasi.cri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786765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GOES-13 vs. </a:t>
            </a:r>
            <a:r>
              <a:rPr lang="en-US" sz="2800" b="1" dirty="0" err="1" smtClean="0"/>
              <a:t>CrIS</a:t>
            </a:r>
            <a:r>
              <a:rPr lang="en-US" sz="2800" b="1" dirty="0" smtClean="0"/>
              <a:t> Collocation Scenes on 2/24/2012</a:t>
            </a:r>
            <a:endParaRPr lang="en-US" sz="2800" b="1" dirty="0"/>
          </a:p>
        </p:txBody>
      </p:sp>
      <p:pic>
        <p:nvPicPr>
          <p:cNvPr id="4" name="Content Placeholder 3" descr="GOS13_CRIS_collocation_02_24_20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98720" y="1676400"/>
            <a:ext cx="3992880" cy="4991101"/>
          </a:xfrm>
        </p:spPr>
      </p:pic>
      <p:sp>
        <p:nvSpPr>
          <p:cNvPr id="5" name="TextBox 4"/>
          <p:cNvSpPr txBox="1"/>
          <p:nvPr/>
        </p:nvSpPr>
        <p:spPr>
          <a:xfrm>
            <a:off x="228600" y="32766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Collocations range across multiple LEO orbits, ~5-6 hours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Scene Tb range from extremely cold (~210K at Ch10.7um) to very hot (~300K)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Mean Tb bias (GEO-LEO) vs. median time of the collocated scenes – Ch2 (6.5um)</a:t>
            </a:r>
            <a:endParaRPr lang="en-US" sz="2800" b="1" dirty="0"/>
          </a:p>
        </p:txBody>
      </p:sp>
      <p:pic>
        <p:nvPicPr>
          <p:cNvPr id="9" name="Picture 8" descr="g13.geo2leo.oneday.ch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1"/>
            <a:ext cx="8229600" cy="480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6248400"/>
            <a:ext cx="104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UTC time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2362200"/>
            <a:ext cx="188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GOES-13 day-time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2362200"/>
            <a:ext cx="203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GOES-13 night-time</a:t>
            </a:r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 rot="16200000">
            <a:off x="3657600" y="2590800"/>
            <a:ext cx="3810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6200000">
            <a:off x="5410200" y="2438400"/>
            <a:ext cx="3810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13.geo2leo.oneday.ch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800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Mean Tb bias (GEO-LEO) vs. median time of the collocated scenes – Ch3 (10.7um)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6248400"/>
            <a:ext cx="104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UTC time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2362200"/>
            <a:ext cx="188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GOES-13 day-time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2362200"/>
            <a:ext cx="203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GOES-13 night-time</a:t>
            </a:r>
            <a:endParaRPr lang="en-US" dirty="0"/>
          </a:p>
        </p:txBody>
      </p:sp>
      <p:sp>
        <p:nvSpPr>
          <p:cNvPr id="16" name="Right Brace 15"/>
          <p:cNvSpPr/>
          <p:nvPr/>
        </p:nvSpPr>
        <p:spPr>
          <a:xfrm rot="16200000">
            <a:off x="3657600" y="2590800"/>
            <a:ext cx="3810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16200000">
            <a:off x="5410200" y="2438400"/>
            <a:ext cx="3810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Mean Tb bias (GEO-LEO) vs. median time of the collocated scenes – Ch6 (13.3um)</a:t>
            </a:r>
            <a:endParaRPr lang="en-US" sz="2800" dirty="0"/>
          </a:p>
        </p:txBody>
      </p:sp>
      <p:pic>
        <p:nvPicPr>
          <p:cNvPr id="7" name="Content Placeholder 3" descr="g13.geo2leo.oneday.ch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8229600" cy="480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6248400"/>
            <a:ext cx="104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UTC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2362200"/>
            <a:ext cx="188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GOES-13 day-time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2362200"/>
            <a:ext cx="203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GOES-13 night-time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 rot="16200000">
            <a:off x="3657600" y="2590800"/>
            <a:ext cx="3810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16200000">
            <a:off x="5410200" y="2438400"/>
            <a:ext cx="3810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Mean Tb bias (GEO-LEO) vs. median time of the collocated scenes – Ch6 (13.3um)</a:t>
            </a:r>
            <a:endParaRPr lang="en-US" sz="2800" dirty="0"/>
          </a:p>
        </p:txBody>
      </p:sp>
      <p:pic>
        <p:nvPicPr>
          <p:cNvPr id="7" name="Content Placeholder 3" descr="g13.geo2leo.oneday.ch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8229600" cy="480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6248400"/>
            <a:ext cx="104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UTC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2362200"/>
            <a:ext cx="188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GOES-13 day-time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2362200"/>
            <a:ext cx="203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GOES-13 night-time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 rot="16200000">
            <a:off x="3657600" y="2590800"/>
            <a:ext cx="3810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16200000">
            <a:off x="5410200" y="2438400"/>
            <a:ext cx="3810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29000" y="3581400"/>
            <a:ext cx="76200" cy="76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429000" y="3733800"/>
            <a:ext cx="76200" cy="76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29000" y="3886200"/>
            <a:ext cx="76200" cy="76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29000" y="4038600"/>
            <a:ext cx="76200" cy="76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429000" y="4191000"/>
            <a:ext cx="76200" cy="76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28800" y="3200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METOP-A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3200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METOP-b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3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err="1" smtClean="0"/>
              <a:t>Suomi</a:t>
            </a:r>
            <a:r>
              <a:rPr lang="en-US" dirty="0" smtClean="0"/>
              <a:t> National Polar-orbiting Partnership Satellite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S. </a:t>
            </a:r>
            <a:r>
              <a:rPr lang="en-US" dirty="0" err="1" smtClean="0"/>
              <a:t>Blonski</a:t>
            </a:r>
            <a:r>
              <a:rPr lang="en-US" dirty="0" smtClean="0"/>
              <a:t> and C. Cao</a:t>
            </a:r>
            <a:endParaRPr lang="en-US" dirty="0"/>
          </a:p>
        </p:txBody>
      </p:sp>
      <p:pic>
        <p:nvPicPr>
          <p:cNvPr id="5" name="Picture 4" descr="Pages from ams-viirs-sdr-calval-star-cao-01232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447800"/>
            <a:ext cx="4572000" cy="424731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/>
              <a:t>Traditional SNO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dirty="0" err="1" smtClean="0"/>
              <a:t>SNO</a:t>
            </a:r>
            <a:r>
              <a:rPr lang="en-US" baseline="-25000" dirty="0" err="1" smtClean="0"/>
              <a:t>x</a:t>
            </a:r>
            <a:r>
              <a:rPr lang="en-US" dirty="0" smtClean="0"/>
              <a:t> for Aqua &amp; NPP (15 min apart – extended to low latitude)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dirty="0" smtClean="0"/>
              <a:t>Also for METOP-A/B?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Operation Status</a:t>
            </a:r>
          </a:p>
          <a:p>
            <a:pPr lvl="1">
              <a:lnSpc>
                <a:spcPct val="80000"/>
              </a:lnSpc>
              <a:buClr>
                <a:srgbClr val="404040"/>
              </a:buClr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</a:p>
          <a:p>
            <a:pPr>
              <a:lnSpc>
                <a:spcPct val="80000"/>
              </a:lnSpc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Support NOAA’s Satellite Operations</a:t>
            </a:r>
          </a:p>
          <a:p>
            <a:pPr lvl="1">
              <a:lnSpc>
                <a:spcPct val="80000"/>
              </a:lnSpc>
              <a:buClr>
                <a:srgbClr val="404040"/>
              </a:buClr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Several examples</a:t>
            </a:r>
          </a:p>
          <a:p>
            <a:pPr>
              <a:lnSpc>
                <a:spcPct val="80000"/>
              </a:lnSpc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Emerging Capacity</a:t>
            </a:r>
          </a:p>
          <a:p>
            <a:pPr lvl="1">
              <a:lnSpc>
                <a:spcPct val="80000"/>
              </a:lnSpc>
              <a:buClr>
                <a:srgbClr val="404040"/>
              </a:buClr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Expect new challenges and opportunities with NPP and METOP-B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4864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ext Box 27"/>
          <p:cNvSpPr txBox="1">
            <a:spLocks noChangeArrowheads="1"/>
          </p:cNvSpPr>
          <p:nvPr/>
        </p:nvSpPr>
        <p:spPr bwMode="auto">
          <a:xfrm>
            <a:off x="2197226" y="5634135"/>
            <a:ext cx="928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MTSAT-1R</a:t>
            </a:r>
          </a:p>
        </p:txBody>
      </p:sp>
      <p:sp>
        <p:nvSpPr>
          <p:cNvPr id="11297" name="Text Box 68"/>
          <p:cNvSpPr txBox="1">
            <a:spLocks noChangeArrowheads="1"/>
          </p:cNvSpPr>
          <p:nvPr/>
        </p:nvSpPr>
        <p:spPr bwMode="auto">
          <a:xfrm>
            <a:off x="2492498" y="6243735"/>
            <a:ext cx="596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FY-2C</a:t>
            </a:r>
          </a:p>
        </p:txBody>
      </p:sp>
      <p:sp>
        <p:nvSpPr>
          <p:cNvPr id="11302" name="Rectangle 93"/>
          <p:cNvSpPr>
            <a:spLocks noChangeArrowheads="1"/>
          </p:cNvSpPr>
          <p:nvPr/>
        </p:nvSpPr>
        <p:spPr bwMode="auto">
          <a:xfrm>
            <a:off x="2721098" y="1327988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AIRS</a:t>
            </a:r>
          </a:p>
        </p:txBody>
      </p:sp>
      <p:sp>
        <p:nvSpPr>
          <p:cNvPr id="11303" name="Rectangle 94"/>
          <p:cNvSpPr>
            <a:spLocks noChangeArrowheads="1"/>
          </p:cNvSpPr>
          <p:nvPr/>
        </p:nvSpPr>
        <p:spPr bwMode="auto">
          <a:xfrm>
            <a:off x="5388098" y="1316319"/>
            <a:ext cx="8382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>
                <a:solidFill>
                  <a:prstClr val="black"/>
                </a:solidFill>
                <a:latin typeface="Calibri"/>
              </a:rPr>
              <a:t>IASI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655387" y="4041590"/>
            <a:ext cx="48768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3178305" y="2660948"/>
            <a:ext cx="1904997" cy="1587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2263902" y="2513111"/>
            <a:ext cx="8225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GOES-10</a:t>
            </a:r>
            <a:endParaRPr lang="en-US" sz="1400" b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2342138" y="2052931"/>
            <a:ext cx="77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GOES-8 </a:t>
            </a:r>
            <a:endParaRPr lang="en-US" sz="1400" b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644901" y="1575064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Aug2003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04565" y="158673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Jun2007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3363762" y="4149167"/>
            <a:ext cx="4876800" cy="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22"/>
          <p:cNvSpPr txBox="1">
            <a:spLocks noChangeArrowheads="1"/>
          </p:cNvSpPr>
          <p:nvPr/>
        </p:nvSpPr>
        <p:spPr bwMode="auto">
          <a:xfrm>
            <a:off x="6428001" y="4323767"/>
            <a:ext cx="5838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Aug08</a:t>
            </a:r>
            <a:endParaRPr lang="en-US" sz="1200" b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rot="10800000" flipV="1">
            <a:off x="3035896" y="4596106"/>
            <a:ext cx="3367029" cy="1269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5767754" y="4750094"/>
            <a:ext cx="687144" cy="120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57"/>
          <p:cNvSpPr txBox="1">
            <a:spLocks noChangeArrowheads="1"/>
          </p:cNvSpPr>
          <p:nvPr/>
        </p:nvSpPr>
        <p:spPr bwMode="auto">
          <a:xfrm>
            <a:off x="2072399" y="4491332"/>
            <a:ext cx="1032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Meteosat-7</a:t>
            </a:r>
            <a:endParaRPr lang="en-US" sz="1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626098" y="241447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Jun06</a:t>
            </a:r>
            <a:endParaRPr lang="en-US" sz="12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0" name="Text Box 38"/>
          <p:cNvSpPr txBox="1">
            <a:spLocks noChangeArrowheads="1"/>
          </p:cNvSpPr>
          <p:nvPr/>
        </p:nvSpPr>
        <p:spPr bwMode="auto">
          <a:xfrm>
            <a:off x="2263898" y="3698974"/>
            <a:ext cx="1022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GOES-12</a:t>
            </a:r>
          </a:p>
        </p:txBody>
      </p:sp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2263898" y="3022599"/>
            <a:ext cx="8225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Calibri"/>
                <a:cs typeface="Arial" pitchFamily="34" charset="0"/>
              </a:rPr>
              <a:t>GOES-11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 rot="10800000">
            <a:off x="5159498" y="3151093"/>
            <a:ext cx="457200" cy="1341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930898" y="2894106"/>
            <a:ext cx="551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Jun06</a:t>
            </a:r>
            <a:endParaRPr lang="en-US" sz="12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4" name="Text Box 57"/>
          <p:cNvSpPr txBox="1">
            <a:spLocks noChangeArrowheads="1"/>
          </p:cNvSpPr>
          <p:nvPr/>
        </p:nvSpPr>
        <p:spPr bwMode="auto">
          <a:xfrm>
            <a:off x="2111502" y="5100934"/>
            <a:ext cx="1032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</a:rPr>
              <a:t>Meteosat-8</a:t>
            </a:r>
            <a:endParaRPr lang="en-US" sz="1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6" name="Text Box 22"/>
          <p:cNvSpPr txBox="1">
            <a:spLocks noChangeArrowheads="1"/>
          </p:cNvSpPr>
          <p:nvPr/>
        </p:nvSpPr>
        <p:spPr bwMode="auto">
          <a:xfrm>
            <a:off x="6420664" y="5185950"/>
            <a:ext cx="5838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Aug08</a:t>
            </a:r>
            <a:endParaRPr lang="en-US" sz="1200" b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10800000">
            <a:off x="3703426" y="5108385"/>
            <a:ext cx="2895605" cy="15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635498" y="4903112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Jan2004</a:t>
            </a:r>
            <a:endParaRPr lang="en-US" sz="12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rot="10800000" flipV="1">
            <a:off x="4092698" y="6323101"/>
            <a:ext cx="2514604" cy="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092698" y="6046112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Oct2004</a:t>
            </a:r>
            <a:endParaRPr lang="en-US" sz="12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rot="10800000">
            <a:off x="5845299" y="6475504"/>
            <a:ext cx="761998" cy="1588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10800000" flipV="1">
            <a:off x="4702299" y="5713501"/>
            <a:ext cx="1905007" cy="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473698" y="5408711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Jun2005</a:t>
            </a:r>
            <a:endParaRPr lang="en-US" sz="1200" b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7" name="Straight Arrow Connector 136"/>
          <p:cNvCxnSpPr/>
          <p:nvPr/>
        </p:nvCxnSpPr>
        <p:spPr>
          <a:xfrm rot="10800000">
            <a:off x="5845300" y="5865905"/>
            <a:ext cx="761998" cy="1588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388098" y="2665505"/>
            <a:ext cx="533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10800000">
            <a:off x="3102105" y="2208305"/>
            <a:ext cx="228597" cy="15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102103" y="199190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Calibri"/>
              </a:rPr>
              <a:t>105W</a:t>
            </a:r>
            <a:endParaRPr lang="en-US" sz="12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752600" y="228600"/>
            <a:ext cx="6248401" cy="945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GEO-LEO Retro-</a:t>
            </a:r>
            <a:r>
              <a:rPr lang="en-US" sz="4000" b="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Processing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05200" y="3429000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Apr/04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1" name="Rectangle 35"/>
          <p:cNvSpPr>
            <a:spLocks noChangeArrowheads="1"/>
          </p:cNvSpPr>
          <p:nvPr/>
        </p:nvSpPr>
        <p:spPr bwMode="auto">
          <a:xfrm>
            <a:off x="3641086" y="3760879"/>
            <a:ext cx="1812250" cy="939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5" name="Right Arrow 84"/>
          <p:cNvSpPr/>
          <p:nvPr/>
        </p:nvSpPr>
        <p:spPr>
          <a:xfrm>
            <a:off x="6553925" y="5038170"/>
            <a:ext cx="766748" cy="98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>
            <a:off x="6562199" y="5154711"/>
            <a:ext cx="761310" cy="986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5478161" y="3738256"/>
            <a:ext cx="901987" cy="1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5784340" y="3827902"/>
            <a:ext cx="579258" cy="1434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103"/>
          <p:cNvSpPr/>
          <p:nvPr/>
        </p:nvSpPr>
        <p:spPr>
          <a:xfrm>
            <a:off x="6595300" y="5764306"/>
            <a:ext cx="786136" cy="1255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>
            <a:off x="6595302" y="5656730"/>
            <a:ext cx="769584" cy="134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Arrow 109"/>
          <p:cNvSpPr/>
          <p:nvPr/>
        </p:nvSpPr>
        <p:spPr>
          <a:xfrm>
            <a:off x="6603571" y="6373921"/>
            <a:ext cx="786136" cy="1255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6578746" y="6266345"/>
            <a:ext cx="769584" cy="134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ight Arrow 111"/>
          <p:cNvSpPr/>
          <p:nvPr/>
        </p:nvSpPr>
        <p:spPr>
          <a:xfrm>
            <a:off x="6603571" y="4661606"/>
            <a:ext cx="786136" cy="1255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6603572" y="4554030"/>
            <a:ext cx="769584" cy="134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>
            <a:off x="5486432" y="3092771"/>
            <a:ext cx="901987" cy="8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/>
          <p:cNvSpPr/>
          <p:nvPr/>
        </p:nvSpPr>
        <p:spPr>
          <a:xfrm>
            <a:off x="5792611" y="3182418"/>
            <a:ext cx="579258" cy="1434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/>
          <p:cNvCxnSpPr/>
          <p:nvPr/>
        </p:nvCxnSpPr>
        <p:spPr>
          <a:xfrm flipH="1">
            <a:off x="5850503" y="5198339"/>
            <a:ext cx="687144" cy="120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 Box 19"/>
          <p:cNvSpPr txBox="1">
            <a:spLocks noChangeArrowheads="1"/>
          </p:cNvSpPr>
          <p:nvPr/>
        </p:nvSpPr>
        <p:spPr bwMode="auto">
          <a:xfrm>
            <a:off x="5343613" y="3116690"/>
            <a:ext cx="9338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Jan07</a:t>
            </a:r>
            <a:endParaRPr lang="en-US" sz="1200" b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29" name="Text Box 19"/>
          <p:cNvSpPr txBox="1">
            <a:spLocks noChangeArrowheads="1"/>
          </p:cNvSpPr>
          <p:nvPr/>
        </p:nvSpPr>
        <p:spPr bwMode="auto">
          <a:xfrm>
            <a:off x="5384986" y="3529075"/>
            <a:ext cx="9338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Jan07</a:t>
            </a:r>
            <a:endParaRPr lang="en-US" sz="1200" b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742929" y="326315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Jun07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742924" y="388173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Jun07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33" name="Text Box 22"/>
          <p:cNvSpPr txBox="1">
            <a:spLocks noChangeArrowheads="1"/>
          </p:cNvSpPr>
          <p:nvPr/>
        </p:nvSpPr>
        <p:spPr bwMode="auto">
          <a:xfrm>
            <a:off x="6445490" y="5840374"/>
            <a:ext cx="641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Aug08</a:t>
            </a:r>
            <a:endParaRPr lang="en-US" sz="1200" b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4" name="Text Box 22"/>
          <p:cNvSpPr txBox="1">
            <a:spLocks noChangeArrowheads="1"/>
          </p:cNvSpPr>
          <p:nvPr/>
        </p:nvSpPr>
        <p:spPr bwMode="auto">
          <a:xfrm>
            <a:off x="6445489" y="6432044"/>
            <a:ext cx="5838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Aug08</a:t>
            </a:r>
            <a:endParaRPr lang="en-US" sz="1200" b="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343400" y="3429000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Completed!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404938" y="3056966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GCC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381401" y="4536143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GCC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404938" y="3702425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GCC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356576" y="5011272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GCC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356576" y="562983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GCC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373127" y="6257366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GCC</a:t>
            </a:r>
            <a:endParaRPr 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1012"/>
            <a:ext cx="6248400" cy="1044388"/>
          </a:xfrm>
        </p:spPr>
        <p:txBody>
          <a:bodyPr/>
          <a:lstStyle/>
          <a:p>
            <a:r>
              <a:rPr lang="en-US" sz="2800" b="1" dirty="0" smtClean="0"/>
              <a:t>Time-series of mean Tb bias for GOES-12 Imager IR Channels</a:t>
            </a:r>
            <a:endParaRPr lang="en-US" sz="2800" b="1" dirty="0"/>
          </a:p>
        </p:txBody>
      </p:sp>
      <p:pic>
        <p:nvPicPr>
          <p:cNvPr id="4" name="Content Placeholder 3" descr="g12.tbdiff2airsiasi.noaassec.midnight.ch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114800" cy="2489994"/>
          </a:xfrm>
        </p:spPr>
      </p:pic>
      <p:pic>
        <p:nvPicPr>
          <p:cNvPr id="5" name="Picture 4" descr="g12.tbdiff2airsiasi.noaassec.day.ch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828800"/>
            <a:ext cx="4343400" cy="2515971"/>
          </a:xfrm>
          <a:prstGeom prst="rect">
            <a:avLst/>
          </a:prstGeom>
        </p:spPr>
      </p:pic>
      <p:pic>
        <p:nvPicPr>
          <p:cNvPr id="6" name="Picture 5" descr="g12.tbdiff2airsiasi.noaassec.day.ch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343400"/>
            <a:ext cx="4114800" cy="2514600"/>
          </a:xfrm>
          <a:prstGeom prst="rect">
            <a:avLst/>
          </a:prstGeom>
        </p:spPr>
      </p:pic>
      <p:pic>
        <p:nvPicPr>
          <p:cNvPr id="7" name="Picture 6" descr="g12.tbdiff2airsiasi.noaassec.day.ch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4343400"/>
            <a:ext cx="43434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1600200"/>
            <a:ext cx="234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G12 Ch2 (3.9</a:t>
            </a:r>
            <a:r>
              <a:rPr lang="el-GR" sz="1400" dirty="0" smtClean="0">
                <a:solidFill>
                  <a:schemeClr val="tx1"/>
                </a:solidFill>
              </a:rPr>
              <a:t>μ</a:t>
            </a:r>
            <a:r>
              <a:rPr lang="en-US" sz="1400" dirty="0" smtClean="0">
                <a:solidFill>
                  <a:schemeClr val="tx1"/>
                </a:solidFill>
              </a:rPr>
              <a:t>m, midnight)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600200"/>
            <a:ext cx="237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G12 Ch3 (6.5</a:t>
            </a:r>
            <a:r>
              <a:rPr lang="el-GR" sz="1400" dirty="0" smtClean="0">
                <a:solidFill>
                  <a:schemeClr val="tx1"/>
                </a:solidFill>
              </a:rPr>
              <a:t>μ</a:t>
            </a:r>
            <a:r>
              <a:rPr lang="en-US" sz="1400" dirty="0" smtClean="0">
                <a:solidFill>
                  <a:schemeClr val="tx1"/>
                </a:solidFill>
              </a:rPr>
              <a:t>m, daytime)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191000"/>
            <a:ext cx="2483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G12 Ch4 (10.7</a:t>
            </a:r>
            <a:r>
              <a:rPr lang="el-GR" sz="1400" dirty="0" smtClean="0">
                <a:solidFill>
                  <a:schemeClr val="tx1"/>
                </a:solidFill>
              </a:rPr>
              <a:t>μ</a:t>
            </a:r>
            <a:r>
              <a:rPr lang="en-US" sz="1400" dirty="0" smtClean="0">
                <a:solidFill>
                  <a:schemeClr val="tx1"/>
                </a:solidFill>
              </a:rPr>
              <a:t>m, daytime)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4191000"/>
            <a:ext cx="2483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G12 Ch6 (13.3</a:t>
            </a:r>
            <a:r>
              <a:rPr lang="el-GR" sz="1400" dirty="0" smtClean="0">
                <a:solidFill>
                  <a:schemeClr val="tx1"/>
                </a:solidFill>
              </a:rPr>
              <a:t>μ</a:t>
            </a:r>
            <a:r>
              <a:rPr lang="en-US" sz="1400" dirty="0" smtClean="0">
                <a:solidFill>
                  <a:schemeClr val="tx1"/>
                </a:solidFill>
              </a:rPr>
              <a:t>m, daytime)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248400" cy="1143000"/>
          </a:xfrm>
        </p:spPr>
        <p:txBody>
          <a:bodyPr/>
          <a:lstStyle/>
          <a:p>
            <a:r>
              <a:rPr lang="en-US" sz="2400" dirty="0" smtClean="0"/>
              <a:t>SRF Correction for G12 Imager Ch13.3um during its Mission Life using back-processing + forward-processing data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380672"/>
            <a:ext cx="4154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Yu and Wu, 2012, “Correction for GOES Imager spectral response function using GSICS II: Applications ”, submitted to IEEE special issue on the instrument inter-calibration. </a:t>
            </a:r>
            <a:endParaRPr lang="en-US" sz="1400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g12.tbdiff2airs.srfcorrection.ch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979" y="4360272"/>
            <a:ext cx="4036816" cy="2186609"/>
          </a:xfrm>
          <a:prstGeom prst="rect">
            <a:avLst/>
          </a:prstGeom>
        </p:spPr>
      </p:pic>
      <p:pic>
        <p:nvPicPr>
          <p:cNvPr id="6" name="Picture 5" descr="g12.tbdiff.iasi.airs.ch6.color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4104377" cy="2223204"/>
          </a:xfrm>
          <a:prstGeom prst="rect">
            <a:avLst/>
          </a:prstGeom>
        </p:spPr>
      </p:pic>
      <p:pic>
        <p:nvPicPr>
          <p:cNvPr id="7" name="Picture 6" descr="g12.srfShift2airs.linearRegression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3476" y="2022246"/>
            <a:ext cx="3260059" cy="2361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4572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Relation between the mean Tb bias and the optimal SRF shift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329" y="1568803"/>
            <a:ext cx="3159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Mean Tb Bias before SRF Correction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411" y="4086334"/>
            <a:ext cx="3036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Mean Tb Bias after SRF Correction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5711" y="393393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E2D24"/>
                </a:solidFill>
              </a:rPr>
              <a:t>Decontamination Events</a:t>
            </a:r>
            <a:endParaRPr lang="en-US" dirty="0">
              <a:solidFill>
                <a:srgbClr val="EE2D24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243681" y="3634995"/>
            <a:ext cx="1" cy="307731"/>
          </a:xfrm>
          <a:prstGeom prst="straightConnector1">
            <a:avLst/>
          </a:prstGeom>
          <a:ln>
            <a:solidFill>
              <a:srgbClr val="EE2D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92474" y="3646723"/>
            <a:ext cx="1" cy="307731"/>
          </a:xfrm>
          <a:prstGeom prst="straightConnector1">
            <a:avLst/>
          </a:prstGeom>
          <a:ln>
            <a:solidFill>
              <a:srgbClr val="EE2D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95745" y="3658451"/>
            <a:ext cx="1" cy="307731"/>
          </a:xfrm>
          <a:prstGeom prst="straightConnector1">
            <a:avLst/>
          </a:prstGeom>
          <a:ln>
            <a:solidFill>
              <a:srgbClr val="EE2D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07034" y="3667242"/>
            <a:ext cx="1" cy="307731"/>
          </a:xfrm>
          <a:prstGeom prst="straightConnector1">
            <a:avLst/>
          </a:prstGeom>
          <a:ln>
            <a:solidFill>
              <a:srgbClr val="EE2D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27449" y="4153741"/>
            <a:ext cx="11451" cy="284331"/>
          </a:xfrm>
          <a:prstGeom prst="straightConnector1">
            <a:avLst/>
          </a:prstGeom>
          <a:ln>
            <a:solidFill>
              <a:srgbClr val="EE2D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92473" y="4147885"/>
            <a:ext cx="11451" cy="284331"/>
          </a:xfrm>
          <a:prstGeom prst="straightConnector1">
            <a:avLst/>
          </a:prstGeom>
          <a:ln>
            <a:solidFill>
              <a:srgbClr val="EE2D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93034" y="4147885"/>
            <a:ext cx="11451" cy="284331"/>
          </a:xfrm>
          <a:prstGeom prst="straightConnector1">
            <a:avLst/>
          </a:prstGeom>
          <a:ln>
            <a:solidFill>
              <a:srgbClr val="EE2D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20554" y="4156676"/>
            <a:ext cx="11451" cy="284331"/>
          </a:xfrm>
          <a:prstGeom prst="straightConnector1">
            <a:avLst/>
          </a:prstGeom>
          <a:ln>
            <a:solidFill>
              <a:srgbClr val="EE2D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486400" cy="1143000"/>
          </a:xfrm>
        </p:spPr>
        <p:txBody>
          <a:bodyPr/>
          <a:lstStyle/>
          <a:p>
            <a:r>
              <a:rPr lang="en-US" dirty="0" smtClean="0"/>
              <a:t>GEO-LEO Inter-Calibration Products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2286000"/>
          </a:xfrm>
        </p:spPr>
        <p:txBody>
          <a:bodyPr/>
          <a:lstStyle/>
          <a:p>
            <a:r>
              <a:rPr lang="en-US" dirty="0" smtClean="0"/>
              <a:t>Products download server:</a:t>
            </a:r>
          </a:p>
          <a:p>
            <a:pPr lvl="1">
              <a:buClr>
                <a:srgbClr val="404040"/>
              </a:buClr>
            </a:pPr>
            <a:r>
              <a:rPr lang="en-US" dirty="0" smtClean="0">
                <a:hlinkClick r:id="rId2"/>
              </a:rPr>
              <a:t>http://gsics.nesdis.noaa.gov:8080/thredds/catalog.html</a:t>
            </a:r>
            <a:endParaRPr lang="en-US" dirty="0" smtClean="0"/>
          </a:p>
          <a:p>
            <a:pPr lvl="1">
              <a:buClr>
                <a:srgbClr val="404040"/>
              </a:buClr>
            </a:pPr>
            <a:r>
              <a:rPr lang="en-US" dirty="0" smtClean="0"/>
              <a:t> Near Real-time Correction</a:t>
            </a:r>
            <a:r>
              <a:rPr lang="en-US" dirty="0" smtClean="0">
                <a:solidFill>
                  <a:schemeClr val="tx1"/>
                </a:solidFill>
              </a:rPr>
              <a:t> – update everyday</a:t>
            </a:r>
          </a:p>
          <a:p>
            <a:pPr lvl="1">
              <a:buClr>
                <a:srgbClr val="404040"/>
              </a:buClr>
            </a:pPr>
            <a:r>
              <a:rPr lang="en-US" dirty="0" smtClean="0"/>
              <a:t> Re-analysis Correction</a:t>
            </a:r>
            <a:r>
              <a:rPr lang="en-US" dirty="0" smtClean="0">
                <a:solidFill>
                  <a:schemeClr val="tx1"/>
                </a:solidFill>
              </a:rPr>
              <a:t> – updated once per month</a:t>
            </a:r>
          </a:p>
          <a:p>
            <a:pPr lvl="1">
              <a:buClr>
                <a:srgbClr val="404040"/>
              </a:buClr>
            </a:pPr>
            <a:endParaRPr lang="en-US" dirty="0" smtClean="0"/>
          </a:p>
          <a:p>
            <a:r>
              <a:rPr lang="en-US" dirty="0" smtClean="0"/>
              <a:t>New product monitoring wiki-website:</a:t>
            </a:r>
          </a:p>
          <a:p>
            <a:pPr lvl="1">
              <a:buClr>
                <a:srgbClr val="404040"/>
              </a:buClr>
            </a:pPr>
            <a:r>
              <a:rPr lang="en-US" dirty="0" smtClean="0">
                <a:hlinkClick r:id="rId3"/>
              </a:rPr>
              <a:t>https://gsics.nesdis.noaa.gov/wiki/GPRC/WebHome</a:t>
            </a:r>
            <a:endParaRPr lang="en-US" dirty="0" smtClean="0"/>
          </a:p>
          <a:p>
            <a:pPr lvl="1">
              <a:buClr>
                <a:srgbClr val="404040"/>
              </a:buClr>
              <a:buFontTx/>
              <a:buNone/>
            </a:pPr>
            <a:endParaRPr lang="en-US" dirty="0" smtClean="0"/>
          </a:p>
          <a:p>
            <a:pPr lvl="1">
              <a:buClr>
                <a:srgbClr val="404040"/>
              </a:buClr>
            </a:pPr>
            <a:endParaRPr lang="en-US" dirty="0" smtClean="0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410075"/>
            <a:ext cx="1473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495800"/>
            <a:ext cx="1143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419600"/>
            <a:ext cx="1282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486400" cy="1143000"/>
          </a:xfrm>
        </p:spPr>
        <p:txBody>
          <a:bodyPr/>
          <a:lstStyle/>
          <a:p>
            <a:r>
              <a:rPr lang="en-US" dirty="0" smtClean="0"/>
              <a:t>GOES-14/15 PLT</a:t>
            </a:r>
            <a:br>
              <a:rPr lang="en-US" dirty="0" smtClean="0"/>
            </a:br>
            <a:r>
              <a:rPr lang="en-US" dirty="0" smtClean="0"/>
              <a:t>Imager Ch3 &amp; Ch 6 SRF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2286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228600" y="29718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/>
              <a:t>Time-series of Tb bias to AIRS/IASI for GOES-14 Ch3 (left) and GOES-15 Ch3 (right)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52601"/>
            <a:ext cx="441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4800600" y="29718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/>
              <a:t>Tb bias to IASI with </a:t>
            </a:r>
            <a:r>
              <a:rPr lang="en-US" sz="1000" b="1" dirty="0" err="1"/>
              <a:t>RevE</a:t>
            </a:r>
            <a:r>
              <a:rPr lang="en-US" sz="1000" b="1" dirty="0"/>
              <a:t> SRF (black) and </a:t>
            </a:r>
            <a:r>
              <a:rPr lang="en-US" sz="1000" b="1" dirty="0" err="1"/>
              <a:t>RevG</a:t>
            </a:r>
            <a:r>
              <a:rPr lang="en-US" sz="1000" b="1" dirty="0"/>
              <a:t> SRF (red). Left: GOES-14, right: GOES-15</a:t>
            </a:r>
          </a:p>
        </p:txBody>
      </p:sp>
      <p:pic>
        <p:nvPicPr>
          <p:cNvPr id="20489" name="Picture 10" descr="g14.srf.revE.revG.shiftRevG.iasiTB.ch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505200"/>
            <a:ext cx="21971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3" descr="g14.scatterplot.tbDiff.shiftRevG-8.25cm-1.BBcorrection.ch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0292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C54B-3B7C-43FF-B67E-7671E8C27B01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3400" y="3962400"/>
          <a:ext cx="609600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Bias with ITT Rev. E (K)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Bias with ITT Rev. H (K)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Bias with NOAA Correction       (K)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NOAA Correction (Shift)                  (cm</a:t>
                      </a:r>
                      <a:r>
                        <a:rPr lang="en-US" sz="1100" baseline="30000" dirty="0"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GOES-14 Ch. 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+0.98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+0.93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+0.09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−8.25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GOES-14 Ch. 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-0.48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-0.22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-0.06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-0.25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GOES-15 Ch. 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+2.15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+0.70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+0.05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-6.25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</a:rPr>
                        <a:t>GOES-15 Ch. 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+0.79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+0.48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+0.15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+0.50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METOP-B AVHRR Re-calibration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86000"/>
          </a:xfrm>
        </p:spPr>
        <p:txBody>
          <a:bodyPr/>
          <a:lstStyle/>
          <a:p>
            <a:r>
              <a:rPr lang="en-US" dirty="0" smtClean="0"/>
              <a:t>A307 was calibrated in June 2002 </a:t>
            </a:r>
          </a:p>
          <a:p>
            <a:r>
              <a:rPr lang="en-US" dirty="0" smtClean="0"/>
              <a:t>Re-calibration in Jan 2011 found several issues</a:t>
            </a:r>
          </a:p>
          <a:p>
            <a:r>
              <a:rPr lang="en-US" dirty="0" smtClean="0"/>
              <a:t>NOAA worked with NASA, ITT, and EUMETSAT to resolve the anomalies.</a:t>
            </a:r>
          </a:p>
          <a:p>
            <a:r>
              <a:rPr lang="en-US" dirty="0" smtClean="0"/>
              <a:t>One of the tools was Instrument Performance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199" y="4648200"/>
          <a:ext cx="82296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615"/>
                <a:gridCol w="1346662"/>
                <a:gridCol w="1346662"/>
                <a:gridCol w="1346663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Ch 3B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Ch 4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Ch5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NOAA-19, last year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1515" algn="ctr"/>
                        </a:tabLs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+1.6%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-0.3%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-0.0%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METOP-A, last year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+1.3%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+0.8%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+0.3%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METOP-A, since 2006/10/30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+4.0%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+2.8%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+1.3%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2_06255_05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72430"/>
            <a:ext cx="6400800" cy="4804570"/>
          </a:xfrm>
        </p:spPr>
      </p:pic>
      <p:sp>
        <p:nvSpPr>
          <p:cNvPr id="10" name="TextBox 9"/>
          <p:cNvSpPr txBox="1"/>
          <p:nvPr/>
        </p:nvSpPr>
        <p:spPr>
          <a:xfrm>
            <a:off x="1828800" y="533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Stray Light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962400"/>
            <a:ext cx="6038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6845</TotalTime>
  <Words>897</Words>
  <Application>Microsoft Office PowerPoint</Application>
  <PresentationFormat>On-screen Show (4:3)</PresentationFormat>
  <Paragraphs>237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2_NOAA</vt:lpstr>
      <vt:lpstr>NOAA GPRC Report</vt:lpstr>
      <vt:lpstr> Outline</vt:lpstr>
      <vt:lpstr>Slide 3</vt:lpstr>
      <vt:lpstr>Time-series of mean Tb bias for GOES-12 Imager IR Channels</vt:lpstr>
      <vt:lpstr>SRF Correction for G12 Imager Ch13.3um during its Mission Life using back-processing + forward-processing data</vt:lpstr>
      <vt:lpstr>GEO-LEO Inter-Calibration Products</vt:lpstr>
      <vt:lpstr>GOES-14/15 PLT Imager Ch3 &amp; Ch 6 SRF</vt:lpstr>
      <vt:lpstr>METOP-B AVHRR Re-calibration</vt:lpstr>
      <vt:lpstr>Slide 9</vt:lpstr>
      <vt:lpstr>GOES-13 Imager 12/053/04:39 Southern Hemi, Channel 2</vt:lpstr>
      <vt:lpstr>GOES-13 Imager 12/053/05:09 Southern Hemi, Channel 2</vt:lpstr>
      <vt:lpstr>GOES-13 Imager 12/053/05:39 Southern Hemi, Channel 2</vt:lpstr>
      <vt:lpstr>Artifact in the 5:39 Corrected Frame (0 GVAR count issue can be addressed next release)</vt:lpstr>
      <vt:lpstr>Suomi National Polar-orbiting Partnership Satellite</vt:lpstr>
      <vt:lpstr>Suomi National Polar-orbiting Partnership Satellite</vt:lpstr>
      <vt:lpstr>Suomi National Polar-orbiting Partnership Satellite</vt:lpstr>
      <vt:lpstr>Suomi National Polar-orbiting Partnership Satellite</vt:lpstr>
      <vt:lpstr>Suomi National Polar-orbiting Partnership Satellite</vt:lpstr>
      <vt:lpstr>Suomi National Polar-orbiting Partnership Satellite</vt:lpstr>
      <vt:lpstr>AIRS and CrIS image at 900cm-1</vt:lpstr>
      <vt:lpstr>AIRS CrIS SNO Comparison (740 – 840 cm-1)</vt:lpstr>
      <vt:lpstr>GOES-13 Imager IR SRF &amp; Simulated AIRS/CrIS/IASI  TOA Tb over Clear Tropic Ocean</vt:lpstr>
      <vt:lpstr>GOES-13 vs. CrIS Collocation Scenes on 2/24/2012</vt:lpstr>
      <vt:lpstr>Mean Tb bias (GEO-LEO) vs. median time of the collocated scenes – Ch2 (6.5um)</vt:lpstr>
      <vt:lpstr>Mean Tb bias (GEO-LEO) vs. median time of the collocated scenes – Ch3 (10.7um)</vt:lpstr>
      <vt:lpstr>Mean Tb bias (GEO-LEO) vs. median time of the collocated scenes – Ch6 (13.3um)</vt:lpstr>
      <vt:lpstr>Mean Tb bias (GEO-LEO) vs. median time of the collocated scenes – Ch6 (13.3um)</vt:lpstr>
      <vt:lpstr>Suomi National Polar-orbiting Partnership Satellite</vt:lpstr>
      <vt:lpstr> Summary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Meixian Liao</cp:lastModifiedBy>
  <cp:revision>279</cp:revision>
  <dcterms:created xsi:type="dcterms:W3CDTF">2010-04-26T15:22:09Z</dcterms:created>
  <dcterms:modified xsi:type="dcterms:W3CDTF">2012-03-04T23:15:55Z</dcterms:modified>
</cp:coreProperties>
</file>