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6" r:id="rId1"/>
  </p:sldMasterIdLst>
  <p:notesMasterIdLst>
    <p:notesMasterId r:id="rId18"/>
  </p:notesMasterIdLst>
  <p:sldIdLst>
    <p:sldId id="258" r:id="rId2"/>
    <p:sldId id="420" r:id="rId3"/>
    <p:sldId id="421" r:id="rId4"/>
    <p:sldId id="422" r:id="rId5"/>
    <p:sldId id="423" r:id="rId6"/>
    <p:sldId id="424" r:id="rId7"/>
    <p:sldId id="443" r:id="rId8"/>
    <p:sldId id="428" r:id="rId9"/>
    <p:sldId id="430" r:id="rId10"/>
    <p:sldId id="433" r:id="rId11"/>
    <p:sldId id="434" r:id="rId12"/>
    <p:sldId id="439" r:id="rId13"/>
    <p:sldId id="442" r:id="rId14"/>
    <p:sldId id="440" r:id="rId15"/>
    <p:sldId id="427" r:id="rId16"/>
    <p:sldId id="431" r:id="rId17"/>
  </p:sldIdLst>
  <p:sldSz cx="9144000" cy="6858000" type="screen4x3"/>
  <p:notesSz cx="6735763" cy="9866313"/>
  <p:embeddedFontLst>
    <p:embeddedFont>
      <p:font typeface="Calibri" pitchFamily="34" charset="0"/>
      <p:regular r:id="rId19"/>
      <p:bold r:id="rId20"/>
      <p:italic r:id="rId21"/>
      <p:boldItalic r:id="rId22"/>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0000"/>
    <a:srgbClr val="EDA1FF"/>
    <a:srgbClr val="CC00FF"/>
    <a:srgbClr val="6600CC"/>
    <a:srgbClr val="FFFFA1"/>
    <a:srgbClr val="FFFF00"/>
    <a:srgbClr val="FFBF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7" autoAdjust="0"/>
    <p:restoredTop sz="85073" autoAdjust="0"/>
  </p:normalViewPr>
  <p:slideViewPr>
    <p:cSldViewPr snapToGrid="0">
      <p:cViewPr varScale="1">
        <p:scale>
          <a:sx n="89" d="100"/>
          <a:sy n="89" d="100"/>
        </p:scale>
        <p:origin x="-5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charts/_rels/chart1.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E:\&#9679;Projects\&#9679;GSICS\GMS-5_IR3_SRF&#35036;&#27491;&#12398;&#24433;&#38911;&#35519;&#26619;\GMS-5_IR3_SRF.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manualLayout>
          <c:layoutTarget val="inner"/>
          <c:xMode val="edge"/>
          <c:yMode val="edge"/>
          <c:x val="4.6524559105971405E-2"/>
          <c:y val="6.6319262175561403E-2"/>
          <c:w val="0.92817762295660533"/>
          <c:h val="0.79256561679790027"/>
        </c:manualLayout>
      </c:layout>
      <c:lineChart>
        <c:grouping val="standard"/>
        <c:ser>
          <c:idx val="0"/>
          <c:order val="0"/>
          <c:tx>
            <c:strRef>
              <c:f>Graph!$L$7</c:f>
              <c:strCache>
                <c:ptCount val="1"/>
                <c:pt idx="0">
                  <c:v>Number used in Analysis without GSICS Correction</c:v>
                </c:pt>
              </c:strCache>
            </c:strRef>
          </c:tx>
          <c:marker>
            <c:symbol val="triangle"/>
            <c:size val="6"/>
          </c:marker>
          <c:val>
            <c:numRef>
              <c:f>Graph!$L$8:$L$51</c:f>
              <c:numCache>
                <c:formatCode>General</c:formatCode>
                <c:ptCount val="44"/>
                <c:pt idx="0">
                  <c:v>1043</c:v>
                </c:pt>
                <c:pt idx="1">
                  <c:v>679</c:v>
                </c:pt>
                <c:pt idx="2">
                  <c:v>1116</c:v>
                </c:pt>
                <c:pt idx="3">
                  <c:v>1144</c:v>
                </c:pt>
                <c:pt idx="4">
                  <c:v>1049</c:v>
                </c:pt>
                <c:pt idx="5">
                  <c:v>933</c:v>
                </c:pt>
                <c:pt idx="6">
                  <c:v>1053</c:v>
                </c:pt>
                <c:pt idx="7">
                  <c:v>1018</c:v>
                </c:pt>
                <c:pt idx="8">
                  <c:v>1029</c:v>
                </c:pt>
                <c:pt idx="9">
                  <c:v>1064</c:v>
                </c:pt>
                <c:pt idx="10">
                  <c:v>1209</c:v>
                </c:pt>
                <c:pt idx="11">
                  <c:v>1186</c:v>
                </c:pt>
                <c:pt idx="12">
                  <c:v>1095</c:v>
                </c:pt>
                <c:pt idx="13">
                  <c:v>1136</c:v>
                </c:pt>
                <c:pt idx="14">
                  <c:v>1222</c:v>
                </c:pt>
                <c:pt idx="15">
                  <c:v>1087</c:v>
                </c:pt>
                <c:pt idx="16">
                  <c:v>988</c:v>
                </c:pt>
                <c:pt idx="17">
                  <c:v>998</c:v>
                </c:pt>
                <c:pt idx="18">
                  <c:v>856</c:v>
                </c:pt>
                <c:pt idx="19">
                  <c:v>936</c:v>
                </c:pt>
                <c:pt idx="20">
                  <c:v>936</c:v>
                </c:pt>
                <c:pt idx="21">
                  <c:v>1074</c:v>
                </c:pt>
                <c:pt idx="22">
                  <c:v>1099</c:v>
                </c:pt>
                <c:pt idx="23">
                  <c:v>310</c:v>
                </c:pt>
                <c:pt idx="24">
                  <c:v>827</c:v>
                </c:pt>
                <c:pt idx="25">
                  <c:v>658</c:v>
                </c:pt>
                <c:pt idx="26">
                  <c:v>1143</c:v>
                </c:pt>
                <c:pt idx="27">
                  <c:v>1036</c:v>
                </c:pt>
                <c:pt idx="28">
                  <c:v>861</c:v>
                </c:pt>
                <c:pt idx="29">
                  <c:v>918</c:v>
                </c:pt>
                <c:pt idx="30">
                  <c:v>1139</c:v>
                </c:pt>
                <c:pt idx="31">
                  <c:v>1004</c:v>
                </c:pt>
                <c:pt idx="32">
                  <c:v>818</c:v>
                </c:pt>
                <c:pt idx="33">
                  <c:v>841</c:v>
                </c:pt>
                <c:pt idx="34">
                  <c:v>1139</c:v>
                </c:pt>
                <c:pt idx="35">
                  <c:v>1134</c:v>
                </c:pt>
                <c:pt idx="36">
                  <c:v>812</c:v>
                </c:pt>
                <c:pt idx="37">
                  <c:v>785</c:v>
                </c:pt>
                <c:pt idx="38">
                  <c:v>1008</c:v>
                </c:pt>
                <c:pt idx="39">
                  <c:v>964</c:v>
                </c:pt>
                <c:pt idx="40">
                  <c:v>862</c:v>
                </c:pt>
                <c:pt idx="41">
                  <c:v>830</c:v>
                </c:pt>
                <c:pt idx="42">
                  <c:v>1018</c:v>
                </c:pt>
                <c:pt idx="43">
                  <c:v>1002</c:v>
                </c:pt>
              </c:numCache>
            </c:numRef>
          </c:val>
        </c:ser>
        <c:ser>
          <c:idx val="1"/>
          <c:order val="1"/>
          <c:tx>
            <c:strRef>
              <c:f>Graph!$M$7</c:f>
              <c:strCache>
                <c:ptCount val="1"/>
                <c:pt idx="0">
                  <c:v>Number used in Analysis with GSICS Correction</c:v>
                </c:pt>
              </c:strCache>
            </c:strRef>
          </c:tx>
          <c:marker>
            <c:symbol val="triangle"/>
            <c:size val="6"/>
          </c:marker>
          <c:val>
            <c:numRef>
              <c:f>Graph!$M$8:$M$51</c:f>
              <c:numCache>
                <c:formatCode>General</c:formatCode>
                <c:ptCount val="44"/>
                <c:pt idx="0">
                  <c:v>1109</c:v>
                </c:pt>
                <c:pt idx="1">
                  <c:v>1048</c:v>
                </c:pt>
                <c:pt idx="2">
                  <c:v>1182</c:v>
                </c:pt>
                <c:pt idx="3">
                  <c:v>1190</c:v>
                </c:pt>
                <c:pt idx="4">
                  <c:v>1097</c:v>
                </c:pt>
                <c:pt idx="5">
                  <c:v>952</c:v>
                </c:pt>
                <c:pt idx="6">
                  <c:v>1078</c:v>
                </c:pt>
                <c:pt idx="7">
                  <c:v>1049</c:v>
                </c:pt>
                <c:pt idx="8">
                  <c:v>1065</c:v>
                </c:pt>
                <c:pt idx="9">
                  <c:v>1086</c:v>
                </c:pt>
                <c:pt idx="10">
                  <c:v>1231</c:v>
                </c:pt>
                <c:pt idx="11">
                  <c:v>1220</c:v>
                </c:pt>
                <c:pt idx="12">
                  <c:v>1127</c:v>
                </c:pt>
                <c:pt idx="13">
                  <c:v>1149</c:v>
                </c:pt>
                <c:pt idx="14">
                  <c:v>1247</c:v>
                </c:pt>
                <c:pt idx="15">
                  <c:v>1121</c:v>
                </c:pt>
                <c:pt idx="16">
                  <c:v>1001</c:v>
                </c:pt>
                <c:pt idx="17">
                  <c:v>994</c:v>
                </c:pt>
                <c:pt idx="18">
                  <c:v>867</c:v>
                </c:pt>
                <c:pt idx="19">
                  <c:v>976</c:v>
                </c:pt>
                <c:pt idx="20">
                  <c:v>947</c:v>
                </c:pt>
                <c:pt idx="21">
                  <c:v>1092</c:v>
                </c:pt>
                <c:pt idx="22">
                  <c:v>1128</c:v>
                </c:pt>
                <c:pt idx="23">
                  <c:v>917</c:v>
                </c:pt>
                <c:pt idx="24">
                  <c:v>873</c:v>
                </c:pt>
                <c:pt idx="25">
                  <c:v>986</c:v>
                </c:pt>
                <c:pt idx="26">
                  <c:v>1173</c:v>
                </c:pt>
                <c:pt idx="27">
                  <c:v>1077</c:v>
                </c:pt>
                <c:pt idx="28">
                  <c:v>882</c:v>
                </c:pt>
                <c:pt idx="29">
                  <c:v>950</c:v>
                </c:pt>
                <c:pt idx="30">
                  <c:v>1178</c:v>
                </c:pt>
                <c:pt idx="31">
                  <c:v>1040</c:v>
                </c:pt>
                <c:pt idx="32">
                  <c:v>849</c:v>
                </c:pt>
                <c:pt idx="33">
                  <c:v>864</c:v>
                </c:pt>
                <c:pt idx="34">
                  <c:v>1177</c:v>
                </c:pt>
                <c:pt idx="35">
                  <c:v>1160</c:v>
                </c:pt>
                <c:pt idx="36">
                  <c:v>840</c:v>
                </c:pt>
                <c:pt idx="37">
                  <c:v>786</c:v>
                </c:pt>
                <c:pt idx="38">
                  <c:v>1024</c:v>
                </c:pt>
                <c:pt idx="39">
                  <c:v>1015</c:v>
                </c:pt>
                <c:pt idx="40">
                  <c:v>899</c:v>
                </c:pt>
                <c:pt idx="41">
                  <c:v>862</c:v>
                </c:pt>
                <c:pt idx="42">
                  <c:v>1039</c:v>
                </c:pt>
                <c:pt idx="43">
                  <c:v>1033</c:v>
                </c:pt>
              </c:numCache>
            </c:numRef>
          </c:val>
        </c:ser>
        <c:marker val="1"/>
        <c:axId val="74646272"/>
        <c:axId val="74647808"/>
      </c:lineChart>
      <c:catAx>
        <c:axId val="74646272"/>
        <c:scaling>
          <c:orientation val="minMax"/>
        </c:scaling>
        <c:axPos val="b"/>
        <c:tickLblPos val="nextTo"/>
        <c:txPr>
          <a:bodyPr/>
          <a:lstStyle/>
          <a:p>
            <a:pPr>
              <a:defRPr lang="ja-JP" sz="1000"/>
            </a:pPr>
            <a:endParaRPr lang="ja-JP"/>
          </a:p>
        </c:txPr>
        <c:crossAx val="74647808"/>
        <c:crosses val="autoZero"/>
        <c:auto val="1"/>
        <c:lblAlgn val="ctr"/>
        <c:lblOffset val="100"/>
      </c:catAx>
      <c:valAx>
        <c:axId val="74647808"/>
        <c:scaling>
          <c:orientation val="minMax"/>
        </c:scaling>
        <c:axPos val="l"/>
        <c:majorGridlines/>
        <c:numFmt formatCode="General" sourceLinked="1"/>
        <c:tickLblPos val="nextTo"/>
        <c:txPr>
          <a:bodyPr/>
          <a:lstStyle/>
          <a:p>
            <a:pPr>
              <a:defRPr lang="ja-JP"/>
            </a:pPr>
            <a:endParaRPr lang="ja-JP"/>
          </a:p>
        </c:txPr>
        <c:crossAx val="74646272"/>
        <c:crosses val="autoZero"/>
        <c:crossBetween val="between"/>
      </c:valAx>
    </c:plotArea>
    <c:legend>
      <c:legendPos val="r"/>
      <c:layout>
        <c:manualLayout>
          <c:xMode val="edge"/>
          <c:yMode val="edge"/>
          <c:x val="7.0021352641034457E-2"/>
          <c:y val="0.65154496722586375"/>
          <c:w val="0.82140026446925951"/>
          <c:h val="0.24100204143984036"/>
        </c:manualLayout>
      </c:layout>
      <c:txPr>
        <a:bodyPr/>
        <a:lstStyle/>
        <a:p>
          <a:pPr>
            <a:defRPr lang="ja-JP" sz="1400"/>
          </a:pPr>
          <a:endParaRPr lang="ja-JP"/>
        </a:p>
      </c:txPr>
    </c:legend>
    <c:plotVisOnly val="1"/>
    <c:dispBlanksAs val="gap"/>
  </c:chart>
  <c:txPr>
    <a:bodyPr/>
    <a:lstStyle/>
    <a:p>
      <a:pPr>
        <a:defRPr sz="1200"/>
      </a:pPr>
      <a:endParaRPr lang="ja-JP"/>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7.9002187226597048E-2"/>
          <c:y val="5.1400554097404488E-2"/>
          <c:w val="0.88674781277340731"/>
          <c:h val="0.8326195683872849"/>
        </c:manualLayout>
      </c:layout>
      <c:scatterChart>
        <c:scatterStyle val="lineMarker"/>
        <c:ser>
          <c:idx val="0"/>
          <c:order val="0"/>
          <c:tx>
            <c:strRef>
              <c:f>G5_IR3_SRF!$C$4</c:f>
              <c:strCache>
                <c:ptCount val="1"/>
                <c:pt idx="0">
                  <c:v>Original</c:v>
                </c:pt>
              </c:strCache>
            </c:strRef>
          </c:tx>
          <c:marker>
            <c:symbol val="none"/>
          </c:marker>
          <c:xVal>
            <c:numRef>
              <c:f>G5_IR3_SRF!$B$5:$B$229</c:f>
              <c:numCache>
                <c:formatCode>General</c:formatCode>
                <c:ptCount val="225"/>
                <c:pt idx="0">
                  <c:v>6.4660000000000002</c:v>
                </c:pt>
                <c:pt idx="1">
                  <c:v>6.4770000000000003</c:v>
                </c:pt>
                <c:pt idx="2">
                  <c:v>6.4880000000000004</c:v>
                </c:pt>
                <c:pt idx="3">
                  <c:v>6.4989999999999997</c:v>
                </c:pt>
                <c:pt idx="4">
                  <c:v>6.5110000000000001</c:v>
                </c:pt>
                <c:pt idx="5">
                  <c:v>6.5219999999999985</c:v>
                </c:pt>
                <c:pt idx="6">
                  <c:v>6.5330000000000004</c:v>
                </c:pt>
                <c:pt idx="7">
                  <c:v>6.5449999999999955</c:v>
                </c:pt>
                <c:pt idx="8">
                  <c:v>6.556</c:v>
                </c:pt>
                <c:pt idx="9">
                  <c:v>6.5669999999999975</c:v>
                </c:pt>
                <c:pt idx="10">
                  <c:v>6.5789999999999997</c:v>
                </c:pt>
                <c:pt idx="11">
                  <c:v>6.59</c:v>
                </c:pt>
                <c:pt idx="12">
                  <c:v>6.6019999999999985</c:v>
                </c:pt>
                <c:pt idx="13">
                  <c:v>6.6129999999999862</c:v>
                </c:pt>
                <c:pt idx="14">
                  <c:v>6.6249999999999813</c:v>
                </c:pt>
                <c:pt idx="15">
                  <c:v>6.6369999999999996</c:v>
                </c:pt>
                <c:pt idx="16">
                  <c:v>6.6479999999999864</c:v>
                </c:pt>
                <c:pt idx="17">
                  <c:v>6.6599999999999975</c:v>
                </c:pt>
                <c:pt idx="18">
                  <c:v>6.6719999999999997</c:v>
                </c:pt>
                <c:pt idx="19">
                  <c:v>6.6839999999999975</c:v>
                </c:pt>
                <c:pt idx="20">
                  <c:v>6.6959999999999864</c:v>
                </c:pt>
                <c:pt idx="21">
                  <c:v>6.7069999999999999</c:v>
                </c:pt>
                <c:pt idx="22">
                  <c:v>6.7190000000000003</c:v>
                </c:pt>
                <c:pt idx="23">
                  <c:v>6.7309999999999999</c:v>
                </c:pt>
                <c:pt idx="24">
                  <c:v>6.7430000000000003</c:v>
                </c:pt>
                <c:pt idx="25">
                  <c:v>6.7549999999999955</c:v>
                </c:pt>
                <c:pt idx="26">
                  <c:v>6.7679999999999945</c:v>
                </c:pt>
                <c:pt idx="27">
                  <c:v>6.78</c:v>
                </c:pt>
                <c:pt idx="28">
                  <c:v>6.7919999999999998</c:v>
                </c:pt>
                <c:pt idx="29">
                  <c:v>6.8039999999999985</c:v>
                </c:pt>
                <c:pt idx="30">
                  <c:v>6.8169999999999975</c:v>
                </c:pt>
                <c:pt idx="31">
                  <c:v>6.8289999999999864</c:v>
                </c:pt>
                <c:pt idx="32">
                  <c:v>6.8410000000000002</c:v>
                </c:pt>
                <c:pt idx="33">
                  <c:v>6.8539999999999965</c:v>
                </c:pt>
                <c:pt idx="34">
                  <c:v>6.8659999999999854</c:v>
                </c:pt>
                <c:pt idx="35">
                  <c:v>6.8789999999999996</c:v>
                </c:pt>
                <c:pt idx="36">
                  <c:v>6.891</c:v>
                </c:pt>
                <c:pt idx="37">
                  <c:v>6.9039999999999999</c:v>
                </c:pt>
                <c:pt idx="38">
                  <c:v>6.9160000000000004</c:v>
                </c:pt>
                <c:pt idx="39">
                  <c:v>6.9290000000000003</c:v>
                </c:pt>
                <c:pt idx="40">
                  <c:v>6.9420000000000002</c:v>
                </c:pt>
                <c:pt idx="41">
                  <c:v>6.9550000000000001</c:v>
                </c:pt>
                <c:pt idx="42">
                  <c:v>6.968</c:v>
                </c:pt>
                <c:pt idx="43">
                  <c:v>6.98</c:v>
                </c:pt>
                <c:pt idx="44">
                  <c:v>6.9930000000000003</c:v>
                </c:pt>
                <c:pt idx="45">
                  <c:v>7.0060000000000002</c:v>
                </c:pt>
                <c:pt idx="46">
                  <c:v>7.0190000000000001</c:v>
                </c:pt>
                <c:pt idx="47">
                  <c:v>7.032</c:v>
                </c:pt>
                <c:pt idx="48">
                  <c:v>7.0460000000000003</c:v>
                </c:pt>
                <c:pt idx="49">
                  <c:v>7.0590000000000002</c:v>
                </c:pt>
                <c:pt idx="50">
                  <c:v>7.0720000000000001</c:v>
                </c:pt>
                <c:pt idx="51">
                  <c:v>7.085</c:v>
                </c:pt>
                <c:pt idx="52">
                  <c:v>7.0990000000000002</c:v>
                </c:pt>
                <c:pt idx="53">
                  <c:v>7.1119999999999965</c:v>
                </c:pt>
                <c:pt idx="54">
                  <c:v>7.1249999999999813</c:v>
                </c:pt>
                <c:pt idx="55">
                  <c:v>7.1390000000000002</c:v>
                </c:pt>
                <c:pt idx="56">
                  <c:v>7.1519999999999975</c:v>
                </c:pt>
                <c:pt idx="57">
                  <c:v>7.1659999999999862</c:v>
                </c:pt>
                <c:pt idx="58">
                  <c:v>7.18</c:v>
                </c:pt>
                <c:pt idx="59">
                  <c:v>7.1929999999999854</c:v>
                </c:pt>
                <c:pt idx="60">
                  <c:v>7.2069999999999999</c:v>
                </c:pt>
                <c:pt idx="61">
                  <c:v>7.2210000000000001</c:v>
                </c:pt>
                <c:pt idx="62">
                  <c:v>7.2350000000000003</c:v>
                </c:pt>
                <c:pt idx="63">
                  <c:v>7.2489999999999997</c:v>
                </c:pt>
                <c:pt idx="64">
                  <c:v>7.2629999999999955</c:v>
                </c:pt>
                <c:pt idx="65">
                  <c:v>7.2770000000000001</c:v>
                </c:pt>
                <c:pt idx="66">
                  <c:v>7.2910000000000004</c:v>
                </c:pt>
                <c:pt idx="67">
                  <c:v>7.3049999999999864</c:v>
                </c:pt>
                <c:pt idx="68">
                  <c:v>7.319</c:v>
                </c:pt>
                <c:pt idx="69">
                  <c:v>7.3330000000000002</c:v>
                </c:pt>
                <c:pt idx="70">
                  <c:v>7.3469999999999995</c:v>
                </c:pt>
                <c:pt idx="71">
                  <c:v>7.3619999999999965</c:v>
                </c:pt>
                <c:pt idx="72">
                  <c:v>7.3760000000000003</c:v>
                </c:pt>
                <c:pt idx="73">
                  <c:v>7.39</c:v>
                </c:pt>
                <c:pt idx="74">
                  <c:v>7.4039999999999999</c:v>
                </c:pt>
              </c:numCache>
            </c:numRef>
          </c:xVal>
          <c:yVal>
            <c:numRef>
              <c:f>G5_IR3_SRF!$C$5:$C$229</c:f>
              <c:numCache>
                <c:formatCode>General</c:formatCode>
                <c:ptCount val="225"/>
                <c:pt idx="0">
                  <c:v>0</c:v>
                </c:pt>
                <c:pt idx="1">
                  <c:v>1.0000000000000035E-3</c:v>
                </c:pt>
                <c:pt idx="2">
                  <c:v>1.0000000000000035E-3</c:v>
                </c:pt>
                <c:pt idx="3">
                  <c:v>4.0000000000000114E-3</c:v>
                </c:pt>
                <c:pt idx="4">
                  <c:v>5.0000000000000114E-3</c:v>
                </c:pt>
                <c:pt idx="5">
                  <c:v>6.0000000000000114E-3</c:v>
                </c:pt>
                <c:pt idx="6">
                  <c:v>7.0000000000000114E-3</c:v>
                </c:pt>
                <c:pt idx="7">
                  <c:v>8.0000000000000227E-3</c:v>
                </c:pt>
                <c:pt idx="8">
                  <c:v>1.0000000000000021E-2</c:v>
                </c:pt>
                <c:pt idx="9">
                  <c:v>2.0000000000000032E-2</c:v>
                </c:pt>
                <c:pt idx="10">
                  <c:v>3.8000000000000041E-2</c:v>
                </c:pt>
                <c:pt idx="11">
                  <c:v>5.0000000000000093E-2</c:v>
                </c:pt>
                <c:pt idx="12">
                  <c:v>5.8000000000000038E-2</c:v>
                </c:pt>
                <c:pt idx="13">
                  <c:v>7.700000000000011E-2</c:v>
                </c:pt>
                <c:pt idx="14">
                  <c:v>0.129</c:v>
                </c:pt>
                <c:pt idx="15">
                  <c:v>0.18000000000000024</c:v>
                </c:pt>
                <c:pt idx="16">
                  <c:v>0.22300000000000011</c:v>
                </c:pt>
                <c:pt idx="17">
                  <c:v>0.29600000000000032</c:v>
                </c:pt>
                <c:pt idx="18">
                  <c:v>0.35500000000000032</c:v>
                </c:pt>
                <c:pt idx="19">
                  <c:v>0.41700000000000031</c:v>
                </c:pt>
                <c:pt idx="20">
                  <c:v>0.48600000000000032</c:v>
                </c:pt>
                <c:pt idx="21">
                  <c:v>0.58500000000000041</c:v>
                </c:pt>
                <c:pt idx="22">
                  <c:v>0.69700000000000073</c:v>
                </c:pt>
                <c:pt idx="23">
                  <c:v>0.77900000000000158</c:v>
                </c:pt>
                <c:pt idx="24">
                  <c:v>0.78100000000000003</c:v>
                </c:pt>
                <c:pt idx="25">
                  <c:v>0.71800000000000064</c:v>
                </c:pt>
                <c:pt idx="26">
                  <c:v>0.62200000000000166</c:v>
                </c:pt>
                <c:pt idx="27">
                  <c:v>0.59300000000000042</c:v>
                </c:pt>
                <c:pt idx="28">
                  <c:v>0.60600000000000065</c:v>
                </c:pt>
                <c:pt idx="29">
                  <c:v>0.71300000000000063</c:v>
                </c:pt>
                <c:pt idx="30">
                  <c:v>0.70000000000000062</c:v>
                </c:pt>
                <c:pt idx="31">
                  <c:v>0.68100000000000072</c:v>
                </c:pt>
                <c:pt idx="32">
                  <c:v>0.62200000000000166</c:v>
                </c:pt>
                <c:pt idx="33">
                  <c:v>0.6400000000000019</c:v>
                </c:pt>
                <c:pt idx="34">
                  <c:v>0.73600000000000065</c:v>
                </c:pt>
                <c:pt idx="35">
                  <c:v>0.83900000000000063</c:v>
                </c:pt>
                <c:pt idx="36">
                  <c:v>0.95600000000000063</c:v>
                </c:pt>
                <c:pt idx="37">
                  <c:v>0.97100000000000064</c:v>
                </c:pt>
                <c:pt idx="38">
                  <c:v>0.94199999999999995</c:v>
                </c:pt>
                <c:pt idx="39">
                  <c:v>0.97200000000000064</c:v>
                </c:pt>
                <c:pt idx="40">
                  <c:v>0.98499999999999999</c:v>
                </c:pt>
                <c:pt idx="41">
                  <c:v>0.84200000000000064</c:v>
                </c:pt>
                <c:pt idx="42">
                  <c:v>0.81699999999999995</c:v>
                </c:pt>
                <c:pt idx="43">
                  <c:v>0.84500000000000064</c:v>
                </c:pt>
                <c:pt idx="44">
                  <c:v>0.87600000000000189</c:v>
                </c:pt>
                <c:pt idx="45">
                  <c:v>0.84200000000000064</c:v>
                </c:pt>
                <c:pt idx="46">
                  <c:v>0.77600000000000158</c:v>
                </c:pt>
                <c:pt idx="47">
                  <c:v>0.74700000000000166</c:v>
                </c:pt>
                <c:pt idx="48">
                  <c:v>0.77100000000000135</c:v>
                </c:pt>
                <c:pt idx="49">
                  <c:v>0.89300000000000068</c:v>
                </c:pt>
                <c:pt idx="50">
                  <c:v>0.98299999999999998</c:v>
                </c:pt>
                <c:pt idx="51">
                  <c:v>0.98</c:v>
                </c:pt>
                <c:pt idx="52">
                  <c:v>1</c:v>
                </c:pt>
                <c:pt idx="53">
                  <c:v>0.91200000000000003</c:v>
                </c:pt>
                <c:pt idx="54">
                  <c:v>0.72200000000000064</c:v>
                </c:pt>
                <c:pt idx="55">
                  <c:v>0.62600000000000189</c:v>
                </c:pt>
                <c:pt idx="56">
                  <c:v>0.54200000000000004</c:v>
                </c:pt>
                <c:pt idx="57">
                  <c:v>0.46500000000000002</c:v>
                </c:pt>
                <c:pt idx="58">
                  <c:v>0.44300000000000028</c:v>
                </c:pt>
                <c:pt idx="59">
                  <c:v>0.37700000000000083</c:v>
                </c:pt>
                <c:pt idx="60">
                  <c:v>0.27600000000000002</c:v>
                </c:pt>
                <c:pt idx="61">
                  <c:v>0.18500000000000041</c:v>
                </c:pt>
                <c:pt idx="62">
                  <c:v>0.13500000000000001</c:v>
                </c:pt>
                <c:pt idx="63">
                  <c:v>9.2000000000000026E-2</c:v>
                </c:pt>
                <c:pt idx="64">
                  <c:v>5.4000000000000124E-2</c:v>
                </c:pt>
                <c:pt idx="65">
                  <c:v>3.2000000000000042E-2</c:v>
                </c:pt>
                <c:pt idx="66">
                  <c:v>2.2000000000000075E-2</c:v>
                </c:pt>
                <c:pt idx="67">
                  <c:v>1.7000000000000029E-2</c:v>
                </c:pt>
                <c:pt idx="68">
                  <c:v>1.0999999999999998E-2</c:v>
                </c:pt>
                <c:pt idx="69">
                  <c:v>8.0000000000000227E-3</c:v>
                </c:pt>
                <c:pt idx="70">
                  <c:v>5.0000000000000114E-3</c:v>
                </c:pt>
                <c:pt idx="71">
                  <c:v>4.0000000000000114E-3</c:v>
                </c:pt>
                <c:pt idx="72">
                  <c:v>3.0000000000000087E-3</c:v>
                </c:pt>
                <c:pt idx="73">
                  <c:v>0</c:v>
                </c:pt>
                <c:pt idx="74">
                  <c:v>0</c:v>
                </c:pt>
              </c:numCache>
            </c:numRef>
          </c:yVal>
        </c:ser>
        <c:ser>
          <c:idx val="1"/>
          <c:order val="1"/>
          <c:tx>
            <c:strRef>
              <c:f>G5_IR3_SRF!$D$4</c:f>
              <c:strCache>
                <c:ptCount val="1"/>
                <c:pt idx="0">
                  <c:v>Corrected</c:v>
                </c:pt>
              </c:strCache>
            </c:strRef>
          </c:tx>
          <c:marker>
            <c:symbol val="none"/>
          </c:marker>
          <c:xVal>
            <c:numRef>
              <c:f>G5_IR3_SRF!$B$5:$B$229</c:f>
              <c:numCache>
                <c:formatCode>General</c:formatCode>
                <c:ptCount val="225"/>
                <c:pt idx="0">
                  <c:v>6.4660000000000002</c:v>
                </c:pt>
                <c:pt idx="1">
                  <c:v>6.4770000000000003</c:v>
                </c:pt>
                <c:pt idx="2">
                  <c:v>6.4880000000000004</c:v>
                </c:pt>
                <c:pt idx="3">
                  <c:v>6.4989999999999997</c:v>
                </c:pt>
                <c:pt idx="4">
                  <c:v>6.5110000000000001</c:v>
                </c:pt>
                <c:pt idx="5">
                  <c:v>6.5219999999999985</c:v>
                </c:pt>
                <c:pt idx="6">
                  <c:v>6.5330000000000004</c:v>
                </c:pt>
                <c:pt idx="7">
                  <c:v>6.5449999999999955</c:v>
                </c:pt>
                <c:pt idx="8">
                  <c:v>6.556</c:v>
                </c:pt>
                <c:pt idx="9">
                  <c:v>6.5669999999999975</c:v>
                </c:pt>
                <c:pt idx="10">
                  <c:v>6.5789999999999997</c:v>
                </c:pt>
                <c:pt idx="11">
                  <c:v>6.59</c:v>
                </c:pt>
                <c:pt idx="12">
                  <c:v>6.6019999999999985</c:v>
                </c:pt>
                <c:pt idx="13">
                  <c:v>6.6129999999999862</c:v>
                </c:pt>
                <c:pt idx="14">
                  <c:v>6.6249999999999813</c:v>
                </c:pt>
                <c:pt idx="15">
                  <c:v>6.6369999999999996</c:v>
                </c:pt>
                <c:pt idx="16">
                  <c:v>6.6479999999999864</c:v>
                </c:pt>
                <c:pt idx="17">
                  <c:v>6.6599999999999975</c:v>
                </c:pt>
                <c:pt idx="18">
                  <c:v>6.6719999999999997</c:v>
                </c:pt>
                <c:pt idx="19">
                  <c:v>6.6839999999999975</c:v>
                </c:pt>
                <c:pt idx="20">
                  <c:v>6.6959999999999864</c:v>
                </c:pt>
                <c:pt idx="21">
                  <c:v>6.7069999999999999</c:v>
                </c:pt>
                <c:pt idx="22">
                  <c:v>6.7190000000000003</c:v>
                </c:pt>
                <c:pt idx="23">
                  <c:v>6.7309999999999999</c:v>
                </c:pt>
                <c:pt idx="24">
                  <c:v>6.7430000000000003</c:v>
                </c:pt>
                <c:pt idx="25">
                  <c:v>6.7549999999999955</c:v>
                </c:pt>
                <c:pt idx="26">
                  <c:v>6.7679999999999945</c:v>
                </c:pt>
                <c:pt idx="27">
                  <c:v>6.78</c:v>
                </c:pt>
                <c:pt idx="28">
                  <c:v>6.7919999999999998</c:v>
                </c:pt>
                <c:pt idx="29">
                  <c:v>6.8039999999999985</c:v>
                </c:pt>
                <c:pt idx="30">
                  <c:v>6.8169999999999975</c:v>
                </c:pt>
                <c:pt idx="31">
                  <c:v>6.8289999999999864</c:v>
                </c:pt>
                <c:pt idx="32">
                  <c:v>6.8410000000000002</c:v>
                </c:pt>
                <c:pt idx="33">
                  <c:v>6.8539999999999965</c:v>
                </c:pt>
                <c:pt idx="34">
                  <c:v>6.8659999999999854</c:v>
                </c:pt>
                <c:pt idx="35">
                  <c:v>6.8789999999999996</c:v>
                </c:pt>
                <c:pt idx="36">
                  <c:v>6.891</c:v>
                </c:pt>
                <c:pt idx="37">
                  <c:v>6.9039999999999999</c:v>
                </c:pt>
                <c:pt idx="38">
                  <c:v>6.9160000000000004</c:v>
                </c:pt>
                <c:pt idx="39">
                  <c:v>6.9290000000000003</c:v>
                </c:pt>
                <c:pt idx="40">
                  <c:v>6.9420000000000002</c:v>
                </c:pt>
                <c:pt idx="41">
                  <c:v>6.9550000000000001</c:v>
                </c:pt>
                <c:pt idx="42">
                  <c:v>6.968</c:v>
                </c:pt>
                <c:pt idx="43">
                  <c:v>6.98</c:v>
                </c:pt>
                <c:pt idx="44">
                  <c:v>6.9930000000000003</c:v>
                </c:pt>
                <c:pt idx="45">
                  <c:v>7.0060000000000002</c:v>
                </c:pt>
                <c:pt idx="46">
                  <c:v>7.0190000000000001</c:v>
                </c:pt>
                <c:pt idx="47">
                  <c:v>7.032</c:v>
                </c:pt>
                <c:pt idx="48">
                  <c:v>7.0460000000000003</c:v>
                </c:pt>
                <c:pt idx="49">
                  <c:v>7.0590000000000002</c:v>
                </c:pt>
                <c:pt idx="50">
                  <c:v>7.0720000000000001</c:v>
                </c:pt>
                <c:pt idx="51">
                  <c:v>7.085</c:v>
                </c:pt>
                <c:pt idx="52">
                  <c:v>7.0990000000000002</c:v>
                </c:pt>
                <c:pt idx="53">
                  <c:v>7.1119999999999965</c:v>
                </c:pt>
                <c:pt idx="54">
                  <c:v>7.1249999999999813</c:v>
                </c:pt>
                <c:pt idx="55">
                  <c:v>7.1390000000000002</c:v>
                </c:pt>
                <c:pt idx="56">
                  <c:v>7.1519999999999975</c:v>
                </c:pt>
                <c:pt idx="57">
                  <c:v>7.1659999999999862</c:v>
                </c:pt>
                <c:pt idx="58">
                  <c:v>7.18</c:v>
                </c:pt>
                <c:pt idx="59">
                  <c:v>7.1929999999999854</c:v>
                </c:pt>
                <c:pt idx="60">
                  <c:v>7.2069999999999999</c:v>
                </c:pt>
                <c:pt idx="61">
                  <c:v>7.2210000000000001</c:v>
                </c:pt>
                <c:pt idx="62">
                  <c:v>7.2350000000000003</c:v>
                </c:pt>
                <c:pt idx="63">
                  <c:v>7.2489999999999997</c:v>
                </c:pt>
                <c:pt idx="64">
                  <c:v>7.2629999999999955</c:v>
                </c:pt>
                <c:pt idx="65">
                  <c:v>7.2770000000000001</c:v>
                </c:pt>
                <c:pt idx="66">
                  <c:v>7.2910000000000004</c:v>
                </c:pt>
                <c:pt idx="67">
                  <c:v>7.3049999999999864</c:v>
                </c:pt>
                <c:pt idx="68">
                  <c:v>7.319</c:v>
                </c:pt>
                <c:pt idx="69">
                  <c:v>7.3330000000000002</c:v>
                </c:pt>
                <c:pt idx="70">
                  <c:v>7.3469999999999995</c:v>
                </c:pt>
                <c:pt idx="71">
                  <c:v>7.3619999999999965</c:v>
                </c:pt>
                <c:pt idx="72">
                  <c:v>7.3760000000000003</c:v>
                </c:pt>
                <c:pt idx="73">
                  <c:v>7.39</c:v>
                </c:pt>
                <c:pt idx="74">
                  <c:v>7.4039999999999999</c:v>
                </c:pt>
              </c:numCache>
            </c:numRef>
          </c:xVal>
          <c:yVal>
            <c:numRef>
              <c:f>G5_IR3_SRF!$D$5:$D$229</c:f>
              <c:numCache>
                <c:formatCode>General</c:formatCode>
                <c:ptCount val="225"/>
                <c:pt idx="0">
                  <c:v>0</c:v>
                </c:pt>
                <c:pt idx="1">
                  <c:v>1.0000000000000035E-3</c:v>
                </c:pt>
                <c:pt idx="2">
                  <c:v>3.0000000000000087E-3</c:v>
                </c:pt>
                <c:pt idx="3">
                  <c:v>5.0000000000000114E-3</c:v>
                </c:pt>
                <c:pt idx="4">
                  <c:v>7.0000000000000114E-3</c:v>
                </c:pt>
                <c:pt idx="5">
                  <c:v>9.0000000000000167E-3</c:v>
                </c:pt>
                <c:pt idx="6">
                  <c:v>1.2000000000000009E-2</c:v>
                </c:pt>
                <c:pt idx="7">
                  <c:v>1.7000000000000029E-2</c:v>
                </c:pt>
                <c:pt idx="8">
                  <c:v>2.6000000000000072E-2</c:v>
                </c:pt>
                <c:pt idx="9">
                  <c:v>4.0000000000000063E-2</c:v>
                </c:pt>
                <c:pt idx="10">
                  <c:v>6.1000000000000026E-2</c:v>
                </c:pt>
                <c:pt idx="11">
                  <c:v>8.6000000000000063E-2</c:v>
                </c:pt>
                <c:pt idx="12">
                  <c:v>0.12000000000000002</c:v>
                </c:pt>
                <c:pt idx="13">
                  <c:v>0.15900000000000045</c:v>
                </c:pt>
                <c:pt idx="14">
                  <c:v>0.21200000000000024</c:v>
                </c:pt>
                <c:pt idx="15">
                  <c:v>0.27400000000000002</c:v>
                </c:pt>
                <c:pt idx="16">
                  <c:v>0.33400000000000107</c:v>
                </c:pt>
                <c:pt idx="17">
                  <c:v>0.40200000000000002</c:v>
                </c:pt>
                <c:pt idx="18">
                  <c:v>0.47500000000000031</c:v>
                </c:pt>
                <c:pt idx="19">
                  <c:v>0.55500000000000005</c:v>
                </c:pt>
                <c:pt idx="20">
                  <c:v>0.6420000000000019</c:v>
                </c:pt>
                <c:pt idx="21">
                  <c:v>0.71900000000000064</c:v>
                </c:pt>
                <c:pt idx="22">
                  <c:v>0.79300000000000004</c:v>
                </c:pt>
                <c:pt idx="23">
                  <c:v>0.84700000000000064</c:v>
                </c:pt>
                <c:pt idx="24">
                  <c:v>0.88100000000000045</c:v>
                </c:pt>
                <c:pt idx="25">
                  <c:v>0.89700000000000069</c:v>
                </c:pt>
                <c:pt idx="26">
                  <c:v>0.89900000000000069</c:v>
                </c:pt>
                <c:pt idx="27">
                  <c:v>0.89300000000000068</c:v>
                </c:pt>
                <c:pt idx="28">
                  <c:v>0.88400000000000045</c:v>
                </c:pt>
                <c:pt idx="29">
                  <c:v>0.88000000000000045</c:v>
                </c:pt>
                <c:pt idx="30">
                  <c:v>0.88900000000000068</c:v>
                </c:pt>
                <c:pt idx="31">
                  <c:v>0.90900000000000003</c:v>
                </c:pt>
                <c:pt idx="32">
                  <c:v>0.94000000000000061</c:v>
                </c:pt>
                <c:pt idx="33">
                  <c:v>0.97600000000000064</c:v>
                </c:pt>
                <c:pt idx="34">
                  <c:v>1</c:v>
                </c:pt>
                <c:pt idx="35">
                  <c:v>1</c:v>
                </c:pt>
                <c:pt idx="36">
                  <c:v>1</c:v>
                </c:pt>
                <c:pt idx="37">
                  <c:v>1</c:v>
                </c:pt>
                <c:pt idx="38">
                  <c:v>1</c:v>
                </c:pt>
                <c:pt idx="39">
                  <c:v>1</c:v>
                </c:pt>
                <c:pt idx="40">
                  <c:v>1</c:v>
                </c:pt>
                <c:pt idx="41">
                  <c:v>1</c:v>
                </c:pt>
                <c:pt idx="42">
                  <c:v>1</c:v>
                </c:pt>
                <c:pt idx="43">
                  <c:v>0.99099999999999999</c:v>
                </c:pt>
                <c:pt idx="44">
                  <c:v>0.96700000000000064</c:v>
                </c:pt>
                <c:pt idx="45">
                  <c:v>0.95600000000000063</c:v>
                </c:pt>
                <c:pt idx="46">
                  <c:v>0.95900000000000063</c:v>
                </c:pt>
                <c:pt idx="47">
                  <c:v>0.96200000000000063</c:v>
                </c:pt>
                <c:pt idx="48">
                  <c:v>0.96500000000000064</c:v>
                </c:pt>
                <c:pt idx="49">
                  <c:v>0.96300000000000063</c:v>
                </c:pt>
                <c:pt idx="50">
                  <c:v>0.96100000000000063</c:v>
                </c:pt>
                <c:pt idx="51">
                  <c:v>0.96000000000000063</c:v>
                </c:pt>
                <c:pt idx="52">
                  <c:v>0.95300000000000062</c:v>
                </c:pt>
                <c:pt idx="53">
                  <c:v>0.93300000000000005</c:v>
                </c:pt>
                <c:pt idx="54">
                  <c:v>0.88900000000000068</c:v>
                </c:pt>
                <c:pt idx="55">
                  <c:v>0.81899999999999995</c:v>
                </c:pt>
                <c:pt idx="56">
                  <c:v>0.74200000000000166</c:v>
                </c:pt>
                <c:pt idx="57">
                  <c:v>0.65200000000000213</c:v>
                </c:pt>
                <c:pt idx="58">
                  <c:v>0.56200000000000061</c:v>
                </c:pt>
                <c:pt idx="59">
                  <c:v>0.47400000000000031</c:v>
                </c:pt>
                <c:pt idx="60">
                  <c:v>0.37600000000000083</c:v>
                </c:pt>
                <c:pt idx="61">
                  <c:v>0.28100000000000008</c:v>
                </c:pt>
                <c:pt idx="62">
                  <c:v>0.1990000000000002</c:v>
                </c:pt>
                <c:pt idx="63">
                  <c:v>0.13700000000000001</c:v>
                </c:pt>
                <c:pt idx="64">
                  <c:v>9.3000000000000208E-2</c:v>
                </c:pt>
                <c:pt idx="65">
                  <c:v>6.2000000000000104E-2</c:v>
                </c:pt>
                <c:pt idx="66">
                  <c:v>4.0000000000000063E-2</c:v>
                </c:pt>
                <c:pt idx="67">
                  <c:v>2.6000000000000072E-2</c:v>
                </c:pt>
                <c:pt idx="68">
                  <c:v>1.7000000000000029E-2</c:v>
                </c:pt>
                <c:pt idx="69">
                  <c:v>1.2000000000000009E-2</c:v>
                </c:pt>
                <c:pt idx="70">
                  <c:v>8.0000000000000227E-3</c:v>
                </c:pt>
                <c:pt idx="71">
                  <c:v>6.0000000000000114E-3</c:v>
                </c:pt>
                <c:pt idx="72">
                  <c:v>4.0000000000000114E-3</c:v>
                </c:pt>
                <c:pt idx="73">
                  <c:v>3.0000000000000087E-3</c:v>
                </c:pt>
                <c:pt idx="74">
                  <c:v>0</c:v>
                </c:pt>
              </c:numCache>
            </c:numRef>
          </c:yVal>
        </c:ser>
        <c:axId val="74710016"/>
        <c:axId val="74912512"/>
      </c:scatterChart>
      <c:valAx>
        <c:axId val="74710016"/>
        <c:scaling>
          <c:orientation val="minMax"/>
        </c:scaling>
        <c:axPos val="b"/>
        <c:numFmt formatCode="General" sourceLinked="1"/>
        <c:majorTickMark val="in"/>
        <c:tickLblPos val="nextTo"/>
        <c:txPr>
          <a:bodyPr rot="0" vert="horz"/>
          <a:lstStyle/>
          <a:p>
            <a:pPr>
              <a:defRPr/>
            </a:pPr>
            <a:endParaRPr lang="ja-JP"/>
          </a:p>
        </c:txPr>
        <c:crossAx val="74912512"/>
        <c:crosses val="autoZero"/>
        <c:crossBetween val="midCat"/>
      </c:valAx>
      <c:valAx>
        <c:axId val="74912512"/>
        <c:scaling>
          <c:orientation val="minMax"/>
          <c:max val="1.1000000000000001"/>
          <c:min val="0"/>
        </c:scaling>
        <c:axPos val="l"/>
        <c:numFmt formatCode="General" sourceLinked="1"/>
        <c:majorTickMark val="in"/>
        <c:tickLblPos val="nextTo"/>
        <c:crossAx val="74710016"/>
        <c:crosses val="autoZero"/>
        <c:crossBetween val="midCat"/>
      </c:valAx>
      <c:spPr>
        <a:ln>
          <a:solidFill>
            <a:schemeClr val="tx1"/>
          </a:solidFill>
        </a:ln>
      </c:spPr>
    </c:plotArea>
    <c:legend>
      <c:legendPos val="r"/>
      <c:layout>
        <c:manualLayout>
          <c:xMode val="edge"/>
          <c:yMode val="edge"/>
          <c:x val="0.64724754812400265"/>
          <c:y val="0.1010329581285561"/>
          <c:w val="0.28713461975950882"/>
          <c:h val="0.13554862689143782"/>
        </c:manualLayout>
      </c:layout>
    </c:legend>
    <c:plotVisOnly val="1"/>
    <c:dispBlanksAs val="gap"/>
  </c:chart>
  <c:spPr>
    <a:ln>
      <a:noFill/>
    </a:ln>
  </c:spPr>
  <c:txPr>
    <a:bodyPr/>
    <a:lstStyle/>
    <a:p>
      <a:pPr>
        <a:defRPr sz="1100"/>
      </a:pPr>
      <a:endParaRPr lang="ja-JP"/>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66F81A1F-E41E-4E88-B155-74606EF866A3}" type="datetimeFigureOut">
              <a:rPr lang="en-US"/>
              <a:pPr>
                <a:defRPr/>
              </a:pPr>
              <a:t>3/2/2012</a:t>
            </a:fld>
            <a:endParaRPr 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atin typeface="Arial" charset="0"/>
                <a:ea typeface="ＭＳ Ｐゴシック" charset="-128"/>
              </a:defRPr>
            </a:lvl1pPr>
          </a:lstStyle>
          <a:p>
            <a:pPr>
              <a:defRPr/>
            </a:pPr>
            <a:fld id="{7CAF12E1-8832-42C5-BE0A-68F8E2EE4345}" type="slidenum">
              <a:rPr lang="en-US"/>
              <a:pPr>
                <a:defRPr/>
              </a:pPr>
              <a:t>&lt;#&gt;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ＭＳ Ｐゴシック" pitchFamily="50" charset="-128"/>
        <a:ea typeface="Calibri" pitchFamily="34" charset="0"/>
        <a:cs typeface="Calibri" pitchFamily="34" charset="0"/>
      </a:defRPr>
    </a:lvl1pPr>
    <a:lvl2pPr marL="457200" algn="l" rtl="0" eaLnBrk="0" fontAlgn="base" hangingPunct="0">
      <a:spcBef>
        <a:spcPct val="30000"/>
      </a:spcBef>
      <a:spcAft>
        <a:spcPct val="0"/>
      </a:spcAft>
      <a:defRPr sz="1200" kern="1200">
        <a:solidFill>
          <a:schemeClr val="tx1"/>
        </a:solidFill>
        <a:latin typeface="ＭＳ Ｐゴシック" pitchFamily="50" charset="-128"/>
        <a:ea typeface="Calibri" pitchFamily="34" charset="0"/>
        <a:cs typeface="Calibri" pitchFamily="34" charset="0"/>
      </a:defRPr>
    </a:lvl2pPr>
    <a:lvl3pPr marL="914400" algn="l" rtl="0" eaLnBrk="0" fontAlgn="base" hangingPunct="0">
      <a:spcBef>
        <a:spcPct val="30000"/>
      </a:spcBef>
      <a:spcAft>
        <a:spcPct val="0"/>
      </a:spcAft>
      <a:defRPr sz="1200" kern="1200">
        <a:solidFill>
          <a:schemeClr val="tx1"/>
        </a:solidFill>
        <a:latin typeface="ＭＳ Ｐゴシック" pitchFamily="50" charset="-128"/>
        <a:ea typeface="Calibri" pitchFamily="34" charset="0"/>
        <a:cs typeface="Calibri" pitchFamily="34" charset="0"/>
      </a:defRPr>
    </a:lvl3pPr>
    <a:lvl4pPr marL="1371600" algn="l" rtl="0" eaLnBrk="0" fontAlgn="base" hangingPunct="0">
      <a:spcBef>
        <a:spcPct val="30000"/>
      </a:spcBef>
      <a:spcAft>
        <a:spcPct val="0"/>
      </a:spcAft>
      <a:defRPr sz="1200" kern="1200">
        <a:solidFill>
          <a:schemeClr val="tx1"/>
        </a:solidFill>
        <a:latin typeface="ＭＳ Ｐゴシック" pitchFamily="50" charset="-128"/>
        <a:ea typeface="Calibri" pitchFamily="34" charset="0"/>
        <a:cs typeface="Calibri" pitchFamily="34" charset="0"/>
      </a:defRPr>
    </a:lvl4pPr>
    <a:lvl5pPr marL="1828800" algn="l" rtl="0" eaLnBrk="0" fontAlgn="base" hangingPunct="0">
      <a:spcBef>
        <a:spcPct val="30000"/>
      </a:spcBef>
      <a:spcAft>
        <a:spcPct val="0"/>
      </a:spcAft>
      <a:defRPr sz="1200" kern="1200">
        <a:solidFill>
          <a:schemeClr val="tx1"/>
        </a:solidFill>
        <a:latin typeface="ＭＳ Ｐゴシック" pitchFamily="50" charset="-128"/>
        <a:ea typeface="Calibri" pitchFamily="34" charset="0"/>
        <a:cs typeface="Calibr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7651" name="ノート プレースホルダ 2"/>
          <p:cNvSpPr>
            <a:spLocks noGrp="1"/>
          </p:cNvSpPr>
          <p:nvPr>
            <p:ph type="body" idx="1"/>
          </p:nvPr>
        </p:nvSpPr>
        <p:spPr bwMode="auto">
          <a:noFill/>
        </p:spPr>
        <p:txBody>
          <a:bodyPr/>
          <a:lstStyle/>
          <a:p>
            <a:endParaRPr kumimoji="1" lang="ja-JP" altLang="en-US" smtClean="0">
              <a:ea typeface="ＭＳ Ｐゴシック" pitchFamily="50" charset="-128"/>
            </a:endParaRPr>
          </a:p>
        </p:txBody>
      </p:sp>
      <p:sp>
        <p:nvSpPr>
          <p:cNvPr id="276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5B2487-C130-42B1-9760-302A9EB960CD}" type="slidenum">
              <a:rPr lang="en-US" altLang="ja-JP" smtClean="0">
                <a:ea typeface="ＭＳ Ｐゴシック" pitchFamily="50" charset="-128"/>
              </a:rPr>
              <a:pPr/>
              <a:t>1</a:t>
            </a:fld>
            <a:endParaRPr lang="en-US" altLang="ja-JP" smtClean="0">
              <a:ea typeface="ＭＳ Ｐゴシック"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3765DE6-620E-4A50-90C6-A68A61E2A7A2}"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9A76858-6D67-491A-8E88-7E060FD80293}" type="slidenum">
              <a:rPr lang="en-US" altLang="ja-JP" smtClean="0"/>
              <a:pPr>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a:ln/>
        </p:spPr>
      </p:sp>
      <p:sp>
        <p:nvSpPr>
          <p:cNvPr id="66563"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66564" name="スライド番号プレースホルダ 3"/>
          <p:cNvSpPr>
            <a:spLocks noGrp="1"/>
          </p:cNvSpPr>
          <p:nvPr>
            <p:ph type="sldNum" sz="quarter" idx="5"/>
          </p:nvPr>
        </p:nvSpPr>
        <p:spPr>
          <a:noFill/>
        </p:spPr>
        <p:txBody>
          <a:bodyPr/>
          <a:lstStyle/>
          <a:p>
            <a:fld id="{026B00D6-0604-4A64-96AF-95582BDE4C97}" type="slidenum">
              <a:rPr lang="en-US" altLang="ja-JP" smtClean="0"/>
              <a:pPr/>
              <a:t>12</a:t>
            </a:fld>
            <a:endParaRPr lang="en-US"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CAF12E1-8832-42C5-BE0A-68F8E2EE434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CAF12E1-8832-42C5-BE0A-68F8E2EE434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CAF12E1-8832-42C5-BE0A-68F8E2EE434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6563" name="スライド番号プレースホルダ 3"/>
          <p:cNvSpPr>
            <a:spLocks noGrp="1"/>
          </p:cNvSpPr>
          <p:nvPr>
            <p:ph type="sldNum" sz="quarter" idx="5"/>
          </p:nvPr>
        </p:nvSpPr>
        <p:spPr bwMode="auto">
          <a:noFill/>
          <a:ln>
            <a:miter lim="800000"/>
            <a:headEnd/>
            <a:tailEnd/>
          </a:ln>
        </p:spPr>
        <p:txBody>
          <a:bodyPr/>
          <a:lstStyle/>
          <a:p>
            <a:fld id="{190853C6-7FDF-4995-8161-012F28BFFF02}" type="slidenum">
              <a:rPr lang="ja-JP" altLang="en-US"/>
              <a:pPr/>
              <a:t>16</a:t>
            </a:fld>
            <a:endParaRPr lang="en-US" altLang="ja-JP"/>
          </a:p>
        </p:txBody>
      </p:sp>
      <p:sp>
        <p:nvSpPr>
          <p:cNvPr id="66564" name="Rectangle 6"/>
          <p:cNvSpPr>
            <a:spLocks noGrp="1"/>
          </p:cNvSpPr>
          <p:nvPr>
            <p:ph type="body" idx="1"/>
          </p:nvPr>
        </p:nvSpPr>
        <p:spPr bwMode="auto">
          <a:noFill/>
        </p:spPr>
        <p:txBody>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CAF12E1-8832-42C5-BE0A-68F8E2EE4345}"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CAF12E1-8832-42C5-BE0A-68F8E2EE434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6" name="ノート プレースホルダ 2"/>
          <p:cNvSpPr>
            <a:spLocks noGrp="1"/>
          </p:cNvSpPr>
          <p:nvPr>
            <p:ph type="body" idx="1"/>
          </p:nvPr>
        </p:nvSpPr>
        <p:spPr bwMode="auto">
          <a:noFill/>
        </p:spPr>
        <p:txBody>
          <a:bodyPr/>
          <a:lstStyle/>
          <a:p>
            <a:pPr>
              <a:spcBef>
                <a:spcPct val="0"/>
              </a:spcBef>
            </a:pPr>
            <a:endParaRPr lang="ja-JP" altLang="en-US" sz="1600" smtClean="0"/>
          </a:p>
        </p:txBody>
      </p:sp>
      <p:sp>
        <p:nvSpPr>
          <p:cNvPr id="21507" name="日付プレースホルダ 3"/>
          <p:cNvSpPr>
            <a:spLocks noGrp="1"/>
          </p:cNvSpPr>
          <p:nvPr>
            <p:ph type="dt" sz="quarter" idx="1"/>
          </p:nvPr>
        </p:nvSpPr>
        <p:spPr bwMode="auto">
          <a:noFill/>
          <a:ln>
            <a:miter lim="800000"/>
            <a:headEnd/>
            <a:tailEnd/>
          </a:ln>
        </p:spPr>
        <p:txBody>
          <a:bodyPr/>
          <a:lstStyle/>
          <a:p>
            <a:fld id="{D5443045-6471-4380-92C8-11E1EE217C6D}" type="datetime4">
              <a:rPr lang="en-GB" altLang="ja-JP"/>
              <a:pPr/>
              <a:t>02 March 2012</a:t>
            </a:fld>
            <a:endParaRPr lang="de-DE" altLang="ja-JP"/>
          </a:p>
        </p:txBody>
      </p:sp>
      <p:sp>
        <p:nvSpPr>
          <p:cNvPr id="21508" name="スライド番号プレースホルダ 4"/>
          <p:cNvSpPr>
            <a:spLocks noGrp="1"/>
          </p:cNvSpPr>
          <p:nvPr>
            <p:ph type="sldNum" sz="quarter" idx="5"/>
          </p:nvPr>
        </p:nvSpPr>
        <p:spPr bwMode="auto">
          <a:noFill/>
          <a:ln>
            <a:miter lim="800000"/>
            <a:headEnd/>
            <a:tailEnd/>
          </a:ln>
        </p:spPr>
        <p:txBody>
          <a:bodyPr/>
          <a:lstStyle/>
          <a:p>
            <a:fld id="{1E1401E3-154D-4DF9-80F6-05555A69A513}" type="slidenum">
              <a:rPr lang="de-DE" altLang="ja-JP"/>
              <a:pPr/>
              <a:t>4</a:t>
            </a:fld>
            <a:endParaRPr lang="de-DE"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3554" name="ノート プレースホルダ 2"/>
          <p:cNvSpPr>
            <a:spLocks noGrp="1"/>
          </p:cNvSpPr>
          <p:nvPr>
            <p:ph type="body" idx="1"/>
          </p:nvPr>
        </p:nvSpPr>
        <p:spPr bwMode="auto">
          <a:noFill/>
        </p:spPr>
        <p:txBody>
          <a:bodyPr/>
          <a:lstStyle/>
          <a:p>
            <a:pPr>
              <a:spcBef>
                <a:spcPct val="0"/>
              </a:spcBef>
            </a:pPr>
            <a:endParaRPr lang="ja-JP" altLang="en-US" smtClean="0"/>
          </a:p>
        </p:txBody>
      </p:sp>
      <p:sp>
        <p:nvSpPr>
          <p:cNvPr id="23555" name="スライド番号プレースホルダ 3"/>
          <p:cNvSpPr>
            <a:spLocks noGrp="1"/>
          </p:cNvSpPr>
          <p:nvPr>
            <p:ph type="sldNum" sz="quarter" idx="5"/>
          </p:nvPr>
        </p:nvSpPr>
        <p:spPr bwMode="auto">
          <a:noFill/>
          <a:ln>
            <a:miter lim="800000"/>
            <a:headEnd/>
            <a:tailEnd/>
          </a:ln>
        </p:spPr>
        <p:txBody>
          <a:bodyPr/>
          <a:lstStyle/>
          <a:p>
            <a:fld id="{D1F47696-65C5-43CB-AF6A-CA738CB53B39}" type="slidenum">
              <a:rPr lang="ja-JP" altLang="en-US"/>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 2"/>
          <p:cNvSpPr>
            <a:spLocks noGrp="1"/>
          </p:cNvSpPr>
          <p:nvPr>
            <p:ph type="body" idx="1"/>
          </p:nvPr>
        </p:nvSpPr>
        <p:spPr bwMode="auto"/>
        <p:txBody>
          <a:bodyPr wrap="square" numCol="1" anchor="t" anchorCtr="0" compatLnSpc="1">
            <a:prstTxWarp prst="textNoShape">
              <a:avLst/>
            </a:prstTxWarp>
            <a:normAutofit fontScale="85000" lnSpcReduction="10000"/>
          </a:bodyPr>
          <a:lstStyle/>
          <a:p>
            <a:pPr>
              <a:defRPr/>
            </a:pPr>
            <a:endParaRPr kumimoji="1" lang="ja-JP" altLang="en-US" dirty="0" smtClean="0"/>
          </a:p>
        </p:txBody>
      </p:sp>
      <p:sp>
        <p:nvSpPr>
          <p:cNvPr id="163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A4EB8E-7661-4C9C-8601-425D03DA0200}" type="slidenum">
              <a:rPr lang="en-US" altLang="ja-JP" smtClean="0">
                <a:ea typeface="ＭＳ Ｐゴシック" pitchFamily="50" charset="-128"/>
              </a:rPr>
              <a:pPr/>
              <a:t>6</a:t>
            </a:fld>
            <a:endParaRPr lang="en-US" altLang="ja-JP" smtClean="0">
              <a:ea typeface="ＭＳ Ｐゴシック"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 2"/>
          <p:cNvSpPr>
            <a:spLocks noGrp="1"/>
          </p:cNvSpPr>
          <p:nvPr>
            <p:ph type="body" idx="1"/>
          </p:nvPr>
        </p:nvSpPr>
        <p:spPr bwMode="auto"/>
        <p:txBody>
          <a:bodyPr wrap="square" numCol="1" anchor="t" anchorCtr="0" compatLnSpc="1">
            <a:prstTxWarp prst="textNoShape">
              <a:avLst/>
            </a:prstTxWarp>
            <a:normAutofit fontScale="85000" lnSpcReduction="10000"/>
          </a:bodyPr>
          <a:lstStyle/>
          <a:p>
            <a:pPr>
              <a:defRPr/>
            </a:pPr>
            <a:endParaRPr kumimoji="1" lang="ja-JP" altLang="en-US" dirty="0" smtClean="0"/>
          </a:p>
        </p:txBody>
      </p:sp>
      <p:sp>
        <p:nvSpPr>
          <p:cNvPr id="163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A4EB8E-7661-4C9C-8601-425D03DA0200}" type="slidenum">
              <a:rPr lang="en-US" altLang="ja-JP" smtClean="0">
                <a:ea typeface="ＭＳ Ｐゴシック" pitchFamily="50" charset="-128"/>
              </a:rPr>
              <a:pPr/>
              <a:t>7</a:t>
            </a:fld>
            <a:endParaRPr lang="en-US" altLang="ja-JP" smtClean="0">
              <a:ea typeface="ＭＳ Ｐゴシック"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CAF12E1-8832-42C5-BE0A-68F8E2EE434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5539" name="スライド番号プレースホルダ 3"/>
          <p:cNvSpPr>
            <a:spLocks noGrp="1"/>
          </p:cNvSpPr>
          <p:nvPr>
            <p:ph type="sldNum" sz="quarter" idx="5"/>
          </p:nvPr>
        </p:nvSpPr>
        <p:spPr bwMode="auto">
          <a:noFill/>
          <a:ln>
            <a:miter lim="800000"/>
            <a:headEnd/>
            <a:tailEnd/>
          </a:ln>
        </p:spPr>
        <p:txBody>
          <a:bodyPr/>
          <a:lstStyle/>
          <a:p>
            <a:fld id="{D63C2B8A-9A96-46F8-99B2-F8B7C9B01FD6}" type="slidenum">
              <a:rPr lang="ja-JP" altLang="en-US"/>
              <a:pPr/>
              <a:t>9</a:t>
            </a:fld>
            <a:endParaRPr lang="en-US" altLang="ja-JP"/>
          </a:p>
        </p:txBody>
      </p:sp>
      <p:sp>
        <p:nvSpPr>
          <p:cNvPr id="65540" name="Rectangle 6"/>
          <p:cNvSpPr>
            <a:spLocks noGrp="1"/>
          </p:cNvSpPr>
          <p:nvPr>
            <p:ph type="body" idx="1"/>
          </p:nvPr>
        </p:nvSpPr>
        <p:spPr bwMode="auto">
          <a:noFill/>
        </p:spPr>
        <p:txBody>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pic>
        <p:nvPicPr>
          <p:cNvPr id="4" name="Picture 2" descr="C:\Documents and Settings\JMA325C\デスクトップ\新しい画像.jpg"/>
          <p:cNvPicPr>
            <a:picLocks noChangeAspect="1" noChangeArrowheads="1"/>
          </p:cNvPicPr>
          <p:nvPr/>
        </p:nvPicPr>
        <p:blipFill>
          <a:blip r:embed="rId2" cstate="print"/>
          <a:srcRect l="275" t="954" r="275"/>
          <a:stretch>
            <a:fillRect/>
          </a:stretch>
        </p:blipFill>
        <p:spPr bwMode="auto">
          <a:xfrm>
            <a:off x="1588" y="0"/>
            <a:ext cx="9142412" cy="1871663"/>
          </a:xfrm>
          <a:prstGeom prst="rect">
            <a:avLst/>
          </a:prstGeom>
          <a:noFill/>
          <a:ln w="9525">
            <a:noFill/>
            <a:miter lim="800000"/>
            <a:headEnd/>
            <a:tailEnd/>
          </a:ln>
        </p:spPr>
      </p:pic>
      <p:sp>
        <p:nvSpPr>
          <p:cNvPr id="2" name="タイトル 1"/>
          <p:cNvSpPr>
            <a:spLocks noGrp="1"/>
          </p:cNvSpPr>
          <p:nvPr>
            <p:ph type="ctrTitle"/>
          </p:nvPr>
        </p:nvSpPr>
        <p:spPr>
          <a:xfrm>
            <a:off x="685800" y="2130425"/>
            <a:ext cx="7772400" cy="1470025"/>
          </a:xfrm>
        </p:spPr>
        <p:txBody>
          <a:bodyPr/>
          <a:lstStyle>
            <a:lvl1pPr>
              <a:defRPr>
                <a:solidFill>
                  <a:schemeClr val="tx2"/>
                </a:solidFill>
              </a:defRPr>
            </a:lvl1pPr>
          </a:lstStyle>
          <a:p>
            <a:r>
              <a:rPr lang="ja-JP" altLang="en-US" smtClean="0"/>
              <a:t>マスタ タイトルの書式設定</a:t>
            </a:r>
            <a:endParaRPr lang="ja-JP" altLang="en-US" dirty="0"/>
          </a:p>
        </p:txBody>
      </p:sp>
      <p:sp>
        <p:nvSpPr>
          <p:cNvPr id="3" name="サブタイトル 2"/>
          <p:cNvSpPr>
            <a:spLocks noGrp="1"/>
          </p:cNvSpPr>
          <p:nvPr>
            <p:ph type="subTitle" idx="1"/>
          </p:nvPr>
        </p:nvSpPr>
        <p:spPr>
          <a:xfrm>
            <a:off x="1371600" y="4293096"/>
            <a:ext cx="6400800" cy="1296144"/>
          </a:xfrm>
        </p:spPr>
        <p:txBody>
          <a:bodyPr anchor="ct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CEEEC662-494E-4F59-A4A3-A5A48A8C5D3B}"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DB33F2CA-5B31-48D1-9394-C050D8FCAC69}"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DA285AF0-FF57-4ADF-A6E7-D698197C9660}" type="slidenum">
              <a:rPr lang="ja-JP" altLang="en-US"/>
              <a:pPr>
                <a:defRPr/>
              </a:pPr>
              <a:t>&lt;#&gt;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タイトルとテキスト">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ormAutofit/>
          </a:bodyPr>
          <a:lstStyle/>
          <a:p>
            <a:r>
              <a:rPr lang="ja-JP" altLang="en-US" smtClean="0"/>
              <a:t>マスタ タイトルの書式設定</a:t>
            </a:r>
            <a:endParaRPr lang="en-US"/>
          </a:p>
        </p:txBody>
      </p:sp>
      <p:sp>
        <p:nvSpPr>
          <p:cNvPr id="4" name="Date Placeholder 7"/>
          <p:cNvSpPr>
            <a:spLocks noGrp="1"/>
          </p:cNvSpPr>
          <p:nvPr>
            <p:ph type="dt" sz="half" idx="10"/>
          </p:nvPr>
        </p:nvSpPr>
        <p:spPr>
          <a:xfrm>
            <a:off x="457200" y="6245225"/>
            <a:ext cx="2133600" cy="476250"/>
          </a:xfrm>
          <a:prstGeom prst="rect">
            <a:avLst/>
          </a:prstGeom>
        </p:spPr>
        <p:txBody>
          <a:bodyPr/>
          <a:lstStyle>
            <a:lvl1pPr>
              <a:defRPr>
                <a:latin typeface="Arial" charset="0"/>
                <a:ea typeface="ＭＳ Ｐゴシック" charset="-128"/>
              </a:defRPr>
            </a:lvl1pPr>
          </a:lstStyle>
          <a:p>
            <a:pPr>
              <a:defRPr/>
            </a:pPr>
            <a:fld id="{64F09C1A-66D3-42FB-9F22-EB8CFB363EF8}" type="datetimeFigureOut">
              <a:rPr lang="ja-JP" altLang="en-US"/>
              <a:pPr>
                <a:defRPr/>
              </a:pPr>
              <a:t>2012/3/2</a:t>
            </a:fld>
            <a:endParaRPr lang="ja-JP" altLang="en-US"/>
          </a:p>
        </p:txBody>
      </p:sp>
      <p:sp>
        <p:nvSpPr>
          <p:cNvPr id="5" name="Slide Number Placeholder 9"/>
          <p:cNvSpPr>
            <a:spLocks noGrp="1"/>
          </p:cNvSpPr>
          <p:nvPr>
            <p:ph type="sldNum" sz="quarter" idx="11"/>
          </p:nvPr>
        </p:nvSpPr>
        <p:spPr/>
        <p:txBody>
          <a:bodyPr/>
          <a:lstStyle>
            <a:lvl1pPr>
              <a:defRPr/>
            </a:lvl1pPr>
          </a:lstStyle>
          <a:p>
            <a:pPr>
              <a:defRPr/>
            </a:pPr>
            <a:fld id="{F42BCD3D-66B2-4A7B-8FD4-8B06828E982B}" type="slidenum">
              <a:rPr lang="ja-JP" altLang="en-US"/>
              <a:pPr>
                <a:defRPr/>
              </a:pPr>
              <a:t>&lt;#&gt;</a:t>
            </a:fld>
            <a:endParaRPr lang="ja-JP" altLang="en-US"/>
          </a:p>
        </p:txBody>
      </p:sp>
      <p:sp>
        <p:nvSpPr>
          <p:cNvPr id="6" name="Footer Placeholder 10"/>
          <p:cNvSpPr>
            <a:spLocks noGrp="1"/>
          </p:cNvSpPr>
          <p:nvPr>
            <p:ph type="ftr" sz="quarter" idx="12"/>
          </p:nvPr>
        </p:nvSpPr>
        <p:spPr/>
        <p:txBody>
          <a:bodyPr/>
          <a:lstStyle>
            <a:lvl1pPr>
              <a:defRPr/>
            </a:lvl1pPr>
          </a:lstStyle>
          <a:p>
            <a:pPr>
              <a:defRPr/>
            </a:pPr>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913"/>
            <a:ext cx="8229600" cy="706437"/>
          </a:xfrm>
          <a:prstGeom prst="rect">
            <a:avLst/>
          </a:prstGeo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268413"/>
            <a:ext cx="8229600" cy="4857750"/>
          </a:xfrm>
          <a:prstGeom prst="rect">
            <a:avLst/>
          </a:prstGeom>
        </p:spPr>
        <p:txBody>
          <a:bodyPr rtlCol="0">
            <a:normAutofit/>
          </a:bodyPr>
          <a:lstStyle/>
          <a:p>
            <a:pPr lvl="0"/>
            <a:endParaRPr lang="ja-JP" altLang="en-US" noProof="0" smtClean="0"/>
          </a:p>
        </p:txBody>
      </p:sp>
      <p:sp>
        <p:nvSpPr>
          <p:cNvPr id="4" name="Rectangle 7"/>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r>
              <a:rPr lang="en-US" altLang="ja-JP"/>
              <a:t>7 July 2010, Vienna</a:t>
            </a:r>
          </a:p>
        </p:txBody>
      </p:sp>
      <p:sp>
        <p:nvSpPr>
          <p:cNvPr id="5" name="Rectangle 8"/>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r>
              <a:rPr lang="en-US" altLang="ja-JP"/>
              <a:t>ISPRS Technical Commission VII Symposium Japan Meteorological Agency</a:t>
            </a:r>
          </a:p>
        </p:txBody>
      </p:sp>
      <p:sp>
        <p:nvSpPr>
          <p:cNvPr id="6" name="Rectangle 9"/>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E522ED-E60F-4D7C-8A19-BFD419BF746A}"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lvl1pPr>
              <a:defRPr>
                <a:solidFill>
                  <a:schemeClr val="tx2"/>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268760"/>
            <a:ext cx="8229600" cy="485740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CC8492AA-C3C1-4BEB-9A3C-582C5CA7896A}"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53D75221-FB07-4152-8C44-178EE373927B}"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C75D147D-14A4-4538-B759-E37AFFB38271}"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8" name="スライド番号プレースホルダ 5"/>
          <p:cNvSpPr>
            <a:spLocks noGrp="1"/>
          </p:cNvSpPr>
          <p:nvPr>
            <p:ph type="sldNum" sz="quarter" idx="11"/>
          </p:nvPr>
        </p:nvSpPr>
        <p:spPr/>
        <p:txBody>
          <a:bodyPr/>
          <a:lstStyle>
            <a:lvl1pPr>
              <a:defRPr/>
            </a:lvl1pPr>
          </a:lstStyle>
          <a:p>
            <a:pPr>
              <a:defRPr/>
            </a:pPr>
            <a:fld id="{2035B41B-C849-4287-BBB3-54F2CB3F4A26}"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1"/>
          </p:nvPr>
        </p:nvSpPr>
        <p:spPr/>
        <p:txBody>
          <a:bodyPr/>
          <a:lstStyle>
            <a:lvl1pPr>
              <a:defRPr/>
            </a:lvl1pPr>
          </a:lstStyle>
          <a:p>
            <a:pPr>
              <a:defRPr/>
            </a:pPr>
            <a:fld id="{23AA8681-6AF3-4814-8416-AA26EF245CA5}"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3" name="スライド番号プレースホルダ 5"/>
          <p:cNvSpPr>
            <a:spLocks noGrp="1"/>
          </p:cNvSpPr>
          <p:nvPr>
            <p:ph type="sldNum" sz="quarter" idx="11"/>
          </p:nvPr>
        </p:nvSpPr>
        <p:spPr/>
        <p:txBody>
          <a:bodyPr/>
          <a:lstStyle>
            <a:lvl1pPr>
              <a:defRPr/>
            </a:lvl1pPr>
          </a:lstStyle>
          <a:p>
            <a:pPr>
              <a:defRPr/>
            </a:pPr>
            <a:fld id="{04CE35C4-19CD-44C7-BF41-4EFCB78C0459}"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03706FBE-1783-422C-88D2-837039233070}"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308A0D89-2B2E-4A0D-99FA-C6F8B713A541}"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60000"/>
                <a:lumOff val="40000"/>
              </a:schemeClr>
            </a:gs>
            <a:gs pos="5000">
              <a:schemeClr val="accent1">
                <a:lumMod val="40000"/>
                <a:lumOff val="60000"/>
              </a:schemeClr>
            </a:gs>
            <a:gs pos="25000">
              <a:srgbClr val="FFFFFF"/>
            </a:gs>
          </a:gsLst>
          <a:lin ang="5400000" scaled="1"/>
        </a:gradFill>
        <a:effectLst/>
      </p:bgPr>
    </p:bg>
    <p:spTree>
      <p:nvGrpSpPr>
        <p:cNvPr id="1" name=""/>
        <p:cNvGrpSpPr/>
        <p:nvPr/>
      </p:nvGrpSpPr>
      <p:grpSpPr>
        <a:xfrm>
          <a:off x="0" y="0"/>
          <a:ext cx="0" cy="0"/>
          <a:chOff x="0" y="0"/>
          <a:chExt cx="0" cy="0"/>
        </a:xfrm>
      </p:grpSpPr>
      <p:pic>
        <p:nvPicPr>
          <p:cNvPr id="1026" name="Picture 10" descr="C:\Documents and Settings\JMA3214\デスクトップ\図\下枠JMA.JPG"/>
          <p:cNvPicPr>
            <a:picLocks noChangeAspect="1" noChangeArrowheads="1"/>
          </p:cNvPicPr>
          <p:nvPr/>
        </p:nvPicPr>
        <p:blipFill>
          <a:blip r:embed="rId15" cstate="print"/>
          <a:srcRect/>
          <a:stretch>
            <a:fillRect/>
          </a:stretch>
        </p:blipFill>
        <p:spPr bwMode="auto">
          <a:xfrm>
            <a:off x="47625" y="5911850"/>
            <a:ext cx="9096375" cy="800100"/>
          </a:xfrm>
          <a:prstGeom prst="rect">
            <a:avLst/>
          </a:prstGeom>
          <a:noFill/>
          <a:ln w="9525">
            <a:noFill/>
            <a:miter lim="800000"/>
            <a:headEnd/>
            <a:tailEnd/>
          </a:ln>
        </p:spPr>
      </p:pic>
      <p:sp>
        <p:nvSpPr>
          <p:cNvPr id="1027"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 name="フッター プレースホルダ 4"/>
          <p:cNvSpPr>
            <a:spLocks noGrp="1"/>
          </p:cNvSpPr>
          <p:nvPr>
            <p:ph type="ftr" sz="quarter" idx="3"/>
          </p:nvPr>
        </p:nvSpPr>
        <p:spPr>
          <a:xfrm>
            <a:off x="2411413" y="6381750"/>
            <a:ext cx="440848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804025" y="6381750"/>
            <a:ext cx="19177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898989"/>
                </a:solidFill>
                <a:latin typeface="ＭＳ Ｐゴシック" pitchFamily="50" charset="-128"/>
              </a:defRPr>
            </a:lvl1pPr>
          </a:lstStyle>
          <a:p>
            <a:pPr>
              <a:defRPr/>
            </a:pPr>
            <a:fld id="{81E374AC-0E76-4DE0-8916-BA49820493EC}"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967" r:id="rId1"/>
    <p:sldLayoutId id="2147484957" r:id="rId2"/>
    <p:sldLayoutId id="2147484958" r:id="rId3"/>
    <p:sldLayoutId id="2147484959" r:id="rId4"/>
    <p:sldLayoutId id="2147484960" r:id="rId5"/>
    <p:sldLayoutId id="2147484961" r:id="rId6"/>
    <p:sldLayoutId id="2147484962" r:id="rId7"/>
    <p:sldLayoutId id="2147484963" r:id="rId8"/>
    <p:sldLayoutId id="2147484964" r:id="rId9"/>
    <p:sldLayoutId id="2147484965" r:id="rId10"/>
    <p:sldLayoutId id="2147484966" r:id="rId11"/>
    <p:sldLayoutId id="2147484968" r:id="rId12"/>
    <p:sldLayoutId id="2147484969" r:id="rId13"/>
  </p:sldLayoutIdLst>
  <p:hf hdr="0" ftr="0"/>
  <p:txStyles>
    <p:titleStyle>
      <a:lvl1pPr algn="ctr" rtl="0" eaLnBrk="0" fontAlgn="base" hangingPunct="0">
        <a:spcBef>
          <a:spcPct val="0"/>
        </a:spcBef>
        <a:spcAft>
          <a:spcPct val="0"/>
        </a:spcAft>
        <a:defRPr kumimoji="1" sz="4400" kern="1200">
          <a:solidFill>
            <a:schemeClr val="tx2"/>
          </a:solidFill>
          <a:latin typeface="ＭＳ Ｐゴシック" pitchFamily="50" charset="-128"/>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ＭＳ Ｐゴシック" pitchFamily="50" charset="-128"/>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ＭＳ Ｐゴシック" pitchFamily="50" charset="-128"/>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ＭＳ Ｐゴシック" pitchFamily="50" charset="-128"/>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ＭＳ Ｐゴシック" pitchFamily="50" charset="-128"/>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ＭＳ Ｐゴシック" pitchFamily="50" charset="-128"/>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ＭＳ Ｐゴシック" pitchFamily="50" charset="-128"/>
          <a:ea typeface="Calibri" pitchFamily="34" charset="0"/>
          <a:cs typeface="Calibri" pitchFamily="34"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ＭＳ Ｐゴシック" pitchFamily="50" charset="-128"/>
          <a:ea typeface="Calibri" pitchFamily="34" charset="0"/>
          <a:cs typeface="Calibri" pitchFamily="34"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ＭＳ Ｐゴシック" pitchFamily="50" charset="-128"/>
          <a:ea typeface="Calibri" pitchFamily="34" charset="0"/>
          <a:cs typeface="Calibri" pitchFamily="34"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ＭＳ Ｐゴシック" pitchFamily="50" charset="-128"/>
          <a:ea typeface="Calibri" pitchFamily="34" charset="0"/>
          <a:cs typeface="Calibri"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6"/>
          <p:cNvSpPr>
            <a:spLocks noGrp="1"/>
          </p:cNvSpPr>
          <p:nvPr>
            <p:ph type="ctrTitle"/>
          </p:nvPr>
        </p:nvSpPr>
        <p:spPr>
          <a:xfrm>
            <a:off x="323850" y="2849736"/>
            <a:ext cx="8496300" cy="1803400"/>
          </a:xfrm>
        </p:spPr>
        <p:txBody>
          <a:bodyPr/>
          <a:lstStyle/>
          <a:p>
            <a:pPr eaLnBrk="1" hangingPunct="1"/>
            <a:r>
              <a:rPr lang="en-US" altLang="ja-JP" dirty="0" smtClean="0">
                <a:ea typeface="ＭＳ Ｐゴシック" pitchFamily="50" charset="-128"/>
              </a:rPr>
              <a:t>JMA GPRC report </a:t>
            </a:r>
          </a:p>
        </p:txBody>
      </p:sp>
      <p:sp>
        <p:nvSpPr>
          <p:cNvPr id="4099" name="サブタイトル 7"/>
          <p:cNvSpPr>
            <a:spLocks noGrp="1"/>
          </p:cNvSpPr>
          <p:nvPr>
            <p:ph type="subTitle" idx="1"/>
          </p:nvPr>
        </p:nvSpPr>
        <p:spPr>
          <a:xfrm>
            <a:off x="1371600" y="4653136"/>
            <a:ext cx="6400800" cy="1512664"/>
          </a:xfrm>
        </p:spPr>
        <p:txBody>
          <a:bodyPr/>
          <a:lstStyle/>
          <a:p>
            <a:pPr eaLnBrk="1" hangingPunct="1"/>
            <a:r>
              <a:rPr lang="en-US" altLang="ja-JP" dirty="0" err="1" smtClean="0">
                <a:ea typeface="ＭＳ Ｐゴシック" pitchFamily="50" charset="-128"/>
              </a:rPr>
              <a:t>Arata</a:t>
            </a:r>
            <a:r>
              <a:rPr lang="en-US" altLang="ja-JP" dirty="0" smtClean="0">
                <a:ea typeface="ＭＳ Ｐゴシック" pitchFamily="50" charset="-128"/>
              </a:rPr>
              <a:t> OKUYAMA</a:t>
            </a:r>
          </a:p>
          <a:p>
            <a:pPr eaLnBrk="1" hangingPunct="1"/>
            <a:r>
              <a:rPr lang="en-US" altLang="ja-JP" sz="2400" dirty="0" smtClean="0">
                <a:ea typeface="ＭＳ Ｐゴシック" pitchFamily="50" charset="-128"/>
              </a:rPr>
              <a:t>Meteorological Satellite Center,</a:t>
            </a:r>
          </a:p>
          <a:p>
            <a:pPr eaLnBrk="1" hangingPunct="1"/>
            <a:r>
              <a:rPr lang="en-US" altLang="ja-JP" sz="2400" dirty="0" smtClean="0">
                <a:ea typeface="ＭＳ Ｐゴシック" pitchFamily="50" charset="-128"/>
              </a:rPr>
              <a:t>Japan Meteorological Agency</a:t>
            </a:r>
          </a:p>
        </p:txBody>
      </p:sp>
      <p:sp>
        <p:nvSpPr>
          <p:cNvPr id="4100" name="スライド番号プレースホルダ 5"/>
          <p:cNvSpPr>
            <a:spLocks noGrp="1"/>
          </p:cNvSpPr>
          <p:nvPr>
            <p:ph type="sldNum" sz="quarter" idx="11"/>
          </p:nvPr>
        </p:nvSpPr>
        <p:spPr bwMode="auto">
          <a:noFill/>
          <a:ln>
            <a:miter lim="800000"/>
            <a:headEnd/>
            <a:tailEnd/>
          </a:ln>
        </p:spPr>
        <p:txBody>
          <a:bodyPr/>
          <a:lstStyle/>
          <a:p>
            <a:fld id="{C0666D7E-D5D2-479A-90F4-4001E761ECA6}" type="slidenum">
              <a:rPr lang="ja-JP" altLang="en-US" smtClean="0"/>
              <a:pPr/>
              <a:t>1</a:t>
            </a:fld>
            <a:endParaRPr lang="ja-JP" altLang="en-US" smtClean="0"/>
          </a:p>
        </p:txBody>
      </p:sp>
      <p:sp>
        <p:nvSpPr>
          <p:cNvPr id="4101" name="テキスト ボックス 6"/>
          <p:cNvSpPr txBox="1">
            <a:spLocks noChangeArrowheads="1"/>
          </p:cNvSpPr>
          <p:nvPr/>
        </p:nvSpPr>
        <p:spPr bwMode="auto">
          <a:xfrm>
            <a:off x="2051720" y="6453188"/>
            <a:ext cx="5184576" cy="307777"/>
          </a:xfrm>
          <a:prstGeom prst="rect">
            <a:avLst/>
          </a:prstGeom>
          <a:noFill/>
          <a:ln w="9525">
            <a:noFill/>
            <a:miter lim="800000"/>
            <a:headEnd/>
            <a:tailEnd/>
          </a:ln>
        </p:spPr>
        <p:txBody>
          <a:bodyPr wrap="square">
            <a:spAutoFit/>
          </a:bodyPr>
          <a:lstStyle/>
          <a:p>
            <a:pPr algn="ctr"/>
            <a:r>
              <a:rPr lang="en-US" altLang="ja-JP" sz="1400" dirty="0" smtClean="0"/>
              <a:t>2012/03/05 GSICS GDWG&amp;GRWG joint meeting in Beijing</a:t>
            </a:r>
            <a:endParaRPr lang="ja-JP" altLang="en-US" sz="1400" dirty="0"/>
          </a:p>
        </p:txBody>
      </p:sp>
      <p:pic>
        <p:nvPicPr>
          <p:cNvPr id="6" name="Picture 2" descr="H:\MY DOCUMENTS\GSICS\logo\GSICS500px.png"/>
          <p:cNvPicPr>
            <a:picLocks noChangeAspect="1" noChangeArrowheads="1"/>
          </p:cNvPicPr>
          <p:nvPr/>
        </p:nvPicPr>
        <p:blipFill>
          <a:blip r:embed="rId3" cstate="print"/>
          <a:srcRect/>
          <a:stretch>
            <a:fillRect/>
          </a:stretch>
        </p:blipFill>
        <p:spPr bwMode="auto">
          <a:xfrm>
            <a:off x="2627784" y="1412776"/>
            <a:ext cx="3600400" cy="146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476910"/>
            <a:ext cx="4628508" cy="4769775"/>
          </a:xfrm>
        </p:spPr>
        <p:txBody>
          <a:bodyPr spcCol="108000">
            <a:noAutofit/>
          </a:bodyPr>
          <a:lstStyle/>
          <a:p>
            <a:pPr>
              <a:lnSpc>
                <a:spcPct val="120000"/>
              </a:lnSpc>
            </a:pPr>
            <a:r>
              <a:rPr lang="en-US" altLang="ja-JP" sz="2000" dirty="0" smtClean="0"/>
              <a:t>[Breon,1999] pointed that </a:t>
            </a:r>
            <a:r>
              <a:rPr lang="en-US" altLang="ja-JP" sz="2000" dirty="0" smtClean="0">
                <a:solidFill>
                  <a:srgbClr val="FF0000"/>
                </a:solidFill>
              </a:rPr>
              <a:t>SRF of the </a:t>
            </a:r>
            <a:r>
              <a:rPr kumimoji="1" lang="en-US" altLang="ja-JP" sz="2000" dirty="0" smtClean="0">
                <a:solidFill>
                  <a:srgbClr val="FF0000"/>
                </a:solidFill>
              </a:rPr>
              <a:t>GMS-5 WV channel contains an error.</a:t>
            </a:r>
          </a:p>
          <a:p>
            <a:pPr>
              <a:lnSpc>
                <a:spcPct val="120000"/>
              </a:lnSpc>
            </a:pPr>
            <a:r>
              <a:rPr lang="en-US" altLang="ja-JP" sz="2000" dirty="0" smtClean="0"/>
              <a:t>Erroneous SRF throw off the blackbody calibration.</a:t>
            </a:r>
            <a:endParaRPr kumimoji="1" lang="en-US" altLang="ja-JP" sz="2000" dirty="0" smtClean="0"/>
          </a:p>
          <a:p>
            <a:pPr>
              <a:lnSpc>
                <a:spcPct val="120000"/>
              </a:lnSpc>
            </a:pPr>
            <a:r>
              <a:rPr lang="en-US" altLang="ja-JP" sz="2000" dirty="0" smtClean="0"/>
              <a:t>Corrected calibration tables are computed according to modified SRF by [Breon,1999], and provided to </a:t>
            </a:r>
            <a:r>
              <a:rPr lang="en-US" altLang="ja-JP" sz="2000" b="1" dirty="0" smtClean="0">
                <a:solidFill>
                  <a:srgbClr val="FF0000"/>
                </a:solidFill>
              </a:rPr>
              <a:t>JRA-55</a:t>
            </a:r>
            <a:r>
              <a:rPr lang="en-US" altLang="ja-JP" sz="2000" dirty="0" smtClean="0"/>
              <a:t> (JMA Re-Analysis) team. </a:t>
            </a:r>
          </a:p>
          <a:p>
            <a:pPr>
              <a:lnSpc>
                <a:spcPct val="120000"/>
              </a:lnSpc>
            </a:pPr>
            <a:r>
              <a:rPr lang="en-US" altLang="ja-JP" sz="2000" dirty="0" smtClean="0"/>
              <a:t>JRA-55 team obtained RTTOV parameters based on the corrected SRF thanks to Dr. Sounders, and performed impact tests.</a:t>
            </a:r>
          </a:p>
        </p:txBody>
      </p:sp>
      <p:graphicFrame>
        <p:nvGraphicFramePr>
          <p:cNvPr id="4" name="グラフ 3"/>
          <p:cNvGraphicFramePr>
            <a:graphicFrameLocks/>
          </p:cNvGraphicFramePr>
          <p:nvPr/>
        </p:nvGraphicFramePr>
        <p:xfrm>
          <a:off x="5322013" y="2671281"/>
          <a:ext cx="3248431" cy="2291884"/>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6770671" y="4901406"/>
            <a:ext cx="1689140" cy="307777"/>
          </a:xfrm>
          <a:prstGeom prst="rect">
            <a:avLst/>
          </a:prstGeom>
          <a:noFill/>
        </p:spPr>
        <p:txBody>
          <a:bodyPr wrap="square" rtlCol="0">
            <a:spAutoFit/>
          </a:bodyPr>
          <a:lstStyle/>
          <a:p>
            <a:pPr algn="r"/>
            <a:r>
              <a:rPr kumimoji="1" lang="en-US" altLang="ja-JP" sz="1400" dirty="0" smtClean="0"/>
              <a:t>Wavelength [um]</a:t>
            </a:r>
            <a:endParaRPr kumimoji="1" lang="ja-JP" altLang="en-US" sz="1400" dirty="0"/>
          </a:p>
        </p:txBody>
      </p:sp>
      <p:sp>
        <p:nvSpPr>
          <p:cNvPr id="6" name="テキスト ボックス 5"/>
          <p:cNvSpPr txBox="1"/>
          <p:nvPr/>
        </p:nvSpPr>
        <p:spPr>
          <a:xfrm>
            <a:off x="5637046" y="2772165"/>
            <a:ext cx="1236366" cy="307777"/>
          </a:xfrm>
          <a:prstGeom prst="rect">
            <a:avLst/>
          </a:prstGeom>
          <a:noFill/>
        </p:spPr>
        <p:txBody>
          <a:bodyPr wrap="square" rtlCol="0">
            <a:spAutoFit/>
          </a:bodyPr>
          <a:lstStyle/>
          <a:p>
            <a:r>
              <a:rPr lang="en-US" altLang="ja-JP" sz="1400" dirty="0" smtClean="0"/>
              <a:t>response</a:t>
            </a:r>
            <a:endParaRPr kumimoji="1" lang="ja-JP" altLang="en-US" sz="1400" dirty="0"/>
          </a:p>
        </p:txBody>
      </p:sp>
      <p:sp>
        <p:nvSpPr>
          <p:cNvPr id="8" name="タイトル 1"/>
          <p:cNvSpPr>
            <a:spLocks noGrp="1"/>
          </p:cNvSpPr>
          <p:nvPr>
            <p:ph type="title"/>
          </p:nvPr>
        </p:nvSpPr>
        <p:spPr>
          <a:xfrm>
            <a:off x="457200" y="1"/>
            <a:ext cx="8229600" cy="1263720"/>
          </a:xfrm>
        </p:spPr>
        <p:txBody>
          <a:bodyPr/>
          <a:lstStyle/>
          <a:p>
            <a:r>
              <a:rPr lang="en-US" altLang="ja-JP" sz="3600" dirty="0" smtClean="0"/>
              <a:t>Other topic (2) </a:t>
            </a:r>
            <a:br>
              <a:rPr lang="en-US" altLang="ja-JP" sz="3600" dirty="0" smtClean="0"/>
            </a:br>
            <a:r>
              <a:rPr lang="en-US" altLang="ja-JP" sz="3600" dirty="0" smtClean="0"/>
              <a:t>Refinement of </a:t>
            </a:r>
            <a:r>
              <a:rPr kumimoji="1" lang="en-US" altLang="ja-JP" sz="3600" dirty="0" smtClean="0"/>
              <a:t>GMS-5 WV SRF</a:t>
            </a:r>
            <a:endParaRPr kumimoji="1" lang="ja-JP" altLang="en-US" sz="3600" dirty="0"/>
          </a:p>
        </p:txBody>
      </p:sp>
      <p:sp>
        <p:nvSpPr>
          <p:cNvPr id="9" name="四角形吹き出し 8"/>
          <p:cNvSpPr/>
          <p:nvPr/>
        </p:nvSpPr>
        <p:spPr>
          <a:xfrm>
            <a:off x="5948738" y="2065105"/>
            <a:ext cx="2434975" cy="606175"/>
          </a:xfrm>
          <a:prstGeom prst="wedgeRectCallout">
            <a:avLst>
              <a:gd name="adj1" fmla="val -20411"/>
              <a:gd name="adj2" fmla="val 86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It looks like absorption lines by water vapor.</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0" y="28062"/>
            <a:ext cx="8229600" cy="886338"/>
          </a:xfrm>
        </p:spPr>
        <p:txBody>
          <a:bodyPr/>
          <a:lstStyle/>
          <a:p>
            <a:r>
              <a:rPr lang="en-US" altLang="ja-JP" dirty="0" smtClean="0"/>
              <a:t>Impact on Transmittance</a:t>
            </a:r>
            <a:endParaRPr lang="ja-JP" altLang="en-US" dirty="0" smtClean="0"/>
          </a:p>
        </p:txBody>
      </p:sp>
      <p:sp>
        <p:nvSpPr>
          <p:cNvPr id="34820" name="コンテンツ プレースホルダ 8"/>
          <p:cNvSpPr>
            <a:spLocks noGrp="1"/>
          </p:cNvSpPr>
          <p:nvPr>
            <p:ph sz="half" idx="2"/>
          </p:nvPr>
        </p:nvSpPr>
        <p:spPr>
          <a:xfrm>
            <a:off x="620729" y="1417834"/>
            <a:ext cx="4567719" cy="4602822"/>
          </a:xfrm>
        </p:spPr>
        <p:txBody>
          <a:bodyPr/>
          <a:lstStyle/>
          <a:p>
            <a:r>
              <a:rPr lang="en-US" altLang="ja-JP" sz="2400" dirty="0" smtClean="0"/>
              <a:t>Transmittance from TOA to ground surface based on the </a:t>
            </a:r>
            <a:r>
              <a:rPr lang="en-US" altLang="ja-JP" sz="2400" dirty="0" smtClean="0">
                <a:solidFill>
                  <a:srgbClr val="FF0000"/>
                </a:solidFill>
              </a:rPr>
              <a:t>corrected SRF </a:t>
            </a:r>
            <a:r>
              <a:rPr lang="en-US" altLang="ja-JP" sz="2400" dirty="0" smtClean="0"/>
              <a:t>is compared with the </a:t>
            </a:r>
            <a:r>
              <a:rPr lang="en-US" altLang="ja-JP" sz="2400" dirty="0" smtClean="0">
                <a:solidFill>
                  <a:srgbClr val="FF0000"/>
                </a:solidFill>
              </a:rPr>
              <a:t>original SRF</a:t>
            </a:r>
            <a:r>
              <a:rPr lang="en-US" altLang="ja-JP" sz="2400" dirty="0" smtClean="0"/>
              <a:t>.</a:t>
            </a:r>
          </a:p>
          <a:p>
            <a:r>
              <a:rPr lang="en-US" altLang="ja-JP" sz="2400" dirty="0" smtClean="0"/>
              <a:t>The transmittance for the corrected SRF is lower than the one for the original SRF.</a:t>
            </a:r>
          </a:p>
          <a:p>
            <a:r>
              <a:rPr lang="en-US" altLang="ja-JP" sz="2400" dirty="0" smtClean="0"/>
              <a:t>Difference of brightness temperature on TOA between corrected and original SRFs is around </a:t>
            </a:r>
            <a:r>
              <a:rPr lang="en-US" altLang="ja-JP" sz="2400" dirty="0" smtClean="0">
                <a:solidFill>
                  <a:srgbClr val="FF0000"/>
                </a:solidFill>
              </a:rPr>
              <a:t>0.5K</a:t>
            </a:r>
            <a:r>
              <a:rPr lang="en-US" altLang="ja-JP" sz="2400" dirty="0" smtClean="0"/>
              <a:t>.</a:t>
            </a:r>
          </a:p>
          <a:p>
            <a:endParaRPr lang="ja-JP" altLang="en-US" sz="2400" dirty="0" smtClean="0"/>
          </a:p>
        </p:txBody>
      </p:sp>
      <p:pic>
        <p:nvPicPr>
          <p:cNvPr id="34821" name="図 4" descr="pt_001_ch3_RTTOV-10.png"/>
          <p:cNvPicPr>
            <a:picLocks noChangeAspect="1"/>
          </p:cNvPicPr>
          <p:nvPr/>
        </p:nvPicPr>
        <p:blipFill>
          <a:blip r:embed="rId3" cstate="print"/>
          <a:srcRect/>
          <a:stretch>
            <a:fillRect/>
          </a:stretch>
        </p:blipFill>
        <p:spPr bwMode="auto">
          <a:xfrm>
            <a:off x="5270928" y="1938731"/>
            <a:ext cx="2857500" cy="2857500"/>
          </a:xfrm>
          <a:prstGeom prst="rect">
            <a:avLst/>
          </a:prstGeom>
          <a:noFill/>
          <a:ln w="9525">
            <a:noFill/>
            <a:miter lim="800000"/>
            <a:headEnd/>
            <a:tailEnd/>
          </a:ln>
        </p:spPr>
      </p:pic>
      <p:sp>
        <p:nvSpPr>
          <p:cNvPr id="7" name="テキスト ボックス 6"/>
          <p:cNvSpPr txBox="1"/>
          <p:nvPr/>
        </p:nvSpPr>
        <p:spPr>
          <a:xfrm>
            <a:off x="5989834" y="2291137"/>
            <a:ext cx="1397285"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en-US" altLang="ja-JP" sz="1600" dirty="0" smtClean="0"/>
              <a:t>RTTOV-10</a:t>
            </a:r>
          </a:p>
          <a:p>
            <a:pPr algn="ctr"/>
            <a:r>
              <a:rPr kumimoji="1" lang="en-US" altLang="ja-JP" sz="1600" dirty="0" smtClean="0"/>
              <a:t>Mid-latitude</a:t>
            </a:r>
            <a:endParaRPr kumimoji="1" lang="ja-JP" altLang="en-US" sz="1600" dirty="0"/>
          </a:p>
        </p:txBody>
      </p:sp>
      <p:sp>
        <p:nvSpPr>
          <p:cNvPr id="9" name="テキスト ボックス 8"/>
          <p:cNvSpPr txBox="1"/>
          <p:nvPr/>
        </p:nvSpPr>
        <p:spPr>
          <a:xfrm>
            <a:off x="5926477" y="1611329"/>
            <a:ext cx="197435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en-US" altLang="ja-JP" sz="1600" dirty="0" smtClean="0"/>
              <a:t>Transmittance</a:t>
            </a:r>
            <a:endParaRPr kumimoji="1" lang="ja-JP" altLang="en-US" sz="1600" dirty="0"/>
          </a:p>
        </p:txBody>
      </p:sp>
      <p:sp>
        <p:nvSpPr>
          <p:cNvPr id="10" name="テキスト ボックス 9"/>
          <p:cNvSpPr txBox="1"/>
          <p:nvPr/>
        </p:nvSpPr>
        <p:spPr>
          <a:xfrm>
            <a:off x="5599417" y="4549739"/>
            <a:ext cx="2681555"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1600" dirty="0" smtClean="0">
                <a:solidFill>
                  <a:srgbClr val="FF0000"/>
                </a:solidFill>
              </a:rPr>
              <a:t>Corrected SRF: BT=242.877K</a:t>
            </a:r>
          </a:p>
          <a:p>
            <a:r>
              <a:rPr lang="en-US" altLang="ja-JP" sz="1600" dirty="0" smtClean="0"/>
              <a:t>Original SRF: BT=243.454K</a:t>
            </a:r>
            <a:endParaRPr kumimoji="1" lang="ja-JP" altLang="en-US" sz="1600" dirty="0"/>
          </a:p>
        </p:txBody>
      </p:sp>
      <p:sp>
        <p:nvSpPr>
          <p:cNvPr id="8" name="テキスト ボックス 7"/>
          <p:cNvSpPr txBox="1"/>
          <p:nvPr/>
        </p:nvSpPr>
        <p:spPr>
          <a:xfrm>
            <a:off x="5650786" y="5214584"/>
            <a:ext cx="2576346" cy="307777"/>
          </a:xfrm>
          <a:prstGeom prst="rect">
            <a:avLst/>
          </a:prstGeom>
          <a:noFill/>
        </p:spPr>
        <p:txBody>
          <a:bodyPr wrap="none" rtlCol="0">
            <a:spAutoFit/>
          </a:bodyPr>
          <a:lstStyle/>
          <a:p>
            <a:pPr algn="ctr"/>
            <a:r>
              <a:rPr lang="en-GB" altLang="ja-JP" sz="1400" dirty="0" smtClean="0"/>
              <a:t>Shinya Kobayashi (CPD/JMA)</a:t>
            </a:r>
            <a:endParaRPr kumimoji="1" lang="ja-JP" alt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0" y="92466"/>
            <a:ext cx="9144000" cy="688369"/>
          </a:xfrm>
        </p:spPr>
        <p:txBody>
          <a:bodyPr/>
          <a:lstStyle/>
          <a:p>
            <a:r>
              <a:rPr lang="en-US" altLang="ja-JP" sz="2800" dirty="0" smtClean="0"/>
              <a:t>(Just for reference) Jan. 1996 Height of 500hPa Score</a:t>
            </a:r>
            <a:endParaRPr lang="ja-JP" altLang="en-US" sz="2800" dirty="0" smtClean="0"/>
          </a:p>
        </p:txBody>
      </p:sp>
      <p:sp>
        <p:nvSpPr>
          <p:cNvPr id="39939" name="テキスト ボックス 3"/>
          <p:cNvSpPr txBox="1">
            <a:spLocks noChangeArrowheads="1"/>
          </p:cNvSpPr>
          <p:nvPr/>
        </p:nvSpPr>
        <p:spPr bwMode="auto">
          <a:xfrm>
            <a:off x="3135242" y="6006940"/>
            <a:ext cx="3198311" cy="369332"/>
          </a:xfrm>
          <a:prstGeom prst="rect">
            <a:avLst/>
          </a:prstGeom>
          <a:noFill/>
          <a:ln w="9525">
            <a:noFill/>
            <a:miter lim="800000"/>
            <a:headEnd/>
            <a:tailEnd/>
          </a:ln>
        </p:spPr>
        <p:txBody>
          <a:bodyPr wrap="none">
            <a:spAutoFit/>
          </a:bodyPr>
          <a:lstStyle/>
          <a:p>
            <a:r>
              <a:rPr lang="en-US" altLang="ja-JP" u="sng" dirty="0" smtClean="0"/>
              <a:t>Original SRF</a:t>
            </a:r>
            <a:r>
              <a:rPr lang="ja-JP" altLang="en-US" dirty="0" err="1" smtClean="0"/>
              <a:t>，</a:t>
            </a:r>
            <a:r>
              <a:rPr lang="en-US" altLang="ja-JP" u="sng" dirty="0" smtClean="0">
                <a:solidFill>
                  <a:srgbClr val="FF0000"/>
                </a:solidFill>
              </a:rPr>
              <a:t>Corrected SRF</a:t>
            </a:r>
            <a:endParaRPr lang="ja-JP" altLang="en-US" u="sng" dirty="0">
              <a:solidFill>
                <a:srgbClr val="0070C0"/>
              </a:solidFill>
            </a:endParaRPr>
          </a:p>
        </p:txBody>
      </p:sp>
      <p:pic>
        <p:nvPicPr>
          <p:cNvPr id="39940" name="図 4" descr="score_table___JB47_JB43_Z_500.png"/>
          <p:cNvPicPr>
            <a:picLocks noChangeAspect="1"/>
          </p:cNvPicPr>
          <p:nvPr/>
        </p:nvPicPr>
        <p:blipFill>
          <a:blip r:embed="rId3" cstate="print"/>
          <a:srcRect t="26360"/>
          <a:stretch>
            <a:fillRect/>
          </a:stretch>
        </p:blipFill>
        <p:spPr bwMode="auto">
          <a:xfrm>
            <a:off x="761198" y="893852"/>
            <a:ext cx="7680325" cy="5108897"/>
          </a:xfrm>
          <a:prstGeom prst="rect">
            <a:avLst/>
          </a:prstGeom>
          <a:noFill/>
          <a:ln w="9525">
            <a:noFill/>
            <a:miter lim="800000"/>
            <a:headEnd/>
            <a:tailEnd/>
          </a:ln>
        </p:spPr>
      </p:pic>
      <p:sp>
        <p:nvSpPr>
          <p:cNvPr id="5" name="円/楕円 4"/>
          <p:cNvSpPr/>
          <p:nvPr/>
        </p:nvSpPr>
        <p:spPr>
          <a:xfrm>
            <a:off x="7140540" y="5065161"/>
            <a:ext cx="1551398" cy="780836"/>
          </a:xfrm>
          <a:prstGeom prst="ellipse">
            <a:avLst/>
          </a:prstGeom>
          <a:noFill/>
          <a:ln w="28575">
            <a:solidFill>
              <a:srgbClr val="0000FF"/>
            </a:solidFill>
          </a:ln>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円/楕円 5"/>
          <p:cNvSpPr/>
          <p:nvPr/>
        </p:nvSpPr>
        <p:spPr>
          <a:xfrm>
            <a:off x="7138827" y="1662703"/>
            <a:ext cx="1551398" cy="780836"/>
          </a:xfrm>
          <a:prstGeom prst="ellipse">
            <a:avLst/>
          </a:prstGeom>
          <a:noFill/>
          <a:ln w="28575">
            <a:solidFill>
              <a:srgbClr val="FF0000"/>
            </a:solidFill>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7" name="円/楕円 6"/>
          <p:cNvSpPr/>
          <p:nvPr/>
        </p:nvSpPr>
        <p:spPr>
          <a:xfrm rot="1567299">
            <a:off x="2012023" y="1549687"/>
            <a:ext cx="1551398" cy="780836"/>
          </a:xfrm>
          <a:prstGeom prst="ellipse">
            <a:avLst/>
          </a:prstGeom>
          <a:noFill/>
          <a:ln w="28575">
            <a:solidFill>
              <a:srgbClr val="0000FF"/>
            </a:solidFill>
          </a:ln>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円/楕円 7"/>
          <p:cNvSpPr/>
          <p:nvPr/>
        </p:nvSpPr>
        <p:spPr>
          <a:xfrm>
            <a:off x="7087457" y="3501776"/>
            <a:ext cx="1551398" cy="780836"/>
          </a:xfrm>
          <a:prstGeom prst="ellipse">
            <a:avLst/>
          </a:prstGeom>
          <a:noFill/>
          <a:ln w="28575">
            <a:solidFill>
              <a:srgbClr val="0000FF"/>
            </a:solidFill>
          </a:ln>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円/楕円 8"/>
          <p:cNvSpPr/>
          <p:nvPr/>
        </p:nvSpPr>
        <p:spPr>
          <a:xfrm rot="1234878">
            <a:off x="1958940" y="3335678"/>
            <a:ext cx="1551398" cy="780836"/>
          </a:xfrm>
          <a:prstGeom prst="ellipse">
            <a:avLst/>
          </a:prstGeom>
          <a:noFill/>
          <a:ln w="28575">
            <a:solidFill>
              <a:srgbClr val="0000FF"/>
            </a:solidFill>
          </a:ln>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1301629" y="905187"/>
            <a:ext cx="1684962" cy="276999"/>
          </a:xfrm>
          <a:prstGeom prst="rect">
            <a:avLst/>
          </a:prstGeom>
          <a:noFill/>
        </p:spPr>
        <p:txBody>
          <a:bodyPr wrap="square" rtlCol="0">
            <a:spAutoFit/>
          </a:bodyPr>
          <a:lstStyle/>
          <a:p>
            <a:pPr algn="ctr"/>
            <a:r>
              <a:rPr kumimoji="1" lang="en-US" altLang="ja-JP" sz="1200" dirty="0" smtClean="0"/>
              <a:t>Anomaly correlation</a:t>
            </a:r>
            <a:endParaRPr kumimoji="1" lang="ja-JP" altLang="en-US" sz="1200" dirty="0"/>
          </a:p>
        </p:txBody>
      </p:sp>
      <p:sp>
        <p:nvSpPr>
          <p:cNvPr id="11" name="テキスト ボックス 10"/>
          <p:cNvSpPr txBox="1"/>
          <p:nvPr/>
        </p:nvSpPr>
        <p:spPr>
          <a:xfrm>
            <a:off x="4234311" y="905187"/>
            <a:ext cx="1068454" cy="276999"/>
          </a:xfrm>
          <a:prstGeom prst="rect">
            <a:avLst/>
          </a:prstGeom>
          <a:noFill/>
        </p:spPr>
        <p:txBody>
          <a:bodyPr wrap="square" rtlCol="0">
            <a:spAutoFit/>
          </a:bodyPr>
          <a:lstStyle/>
          <a:p>
            <a:pPr algn="ctr"/>
            <a:r>
              <a:rPr kumimoji="1" lang="en-US" altLang="ja-JP" sz="1200" dirty="0" smtClean="0"/>
              <a:t>RMSE</a:t>
            </a:r>
            <a:endParaRPr kumimoji="1" lang="ja-JP" altLang="en-US" sz="1200" dirty="0"/>
          </a:p>
        </p:txBody>
      </p:sp>
      <p:sp>
        <p:nvSpPr>
          <p:cNvPr id="12" name="テキスト ボックス 11"/>
          <p:cNvSpPr txBox="1"/>
          <p:nvPr/>
        </p:nvSpPr>
        <p:spPr>
          <a:xfrm>
            <a:off x="6821687" y="905187"/>
            <a:ext cx="1068454" cy="276999"/>
          </a:xfrm>
          <a:prstGeom prst="rect">
            <a:avLst/>
          </a:prstGeom>
          <a:noFill/>
        </p:spPr>
        <p:txBody>
          <a:bodyPr wrap="square" rtlCol="0">
            <a:spAutoFit/>
          </a:bodyPr>
          <a:lstStyle/>
          <a:p>
            <a:pPr algn="ctr"/>
            <a:r>
              <a:rPr kumimoji="1" lang="en-US" altLang="ja-JP" sz="1200" dirty="0" smtClean="0"/>
              <a:t>BIAS</a:t>
            </a:r>
            <a:endParaRPr kumimoji="1" lang="ja-JP" altLang="en-US" sz="1200" dirty="0"/>
          </a:p>
        </p:txBody>
      </p:sp>
      <p:sp>
        <p:nvSpPr>
          <p:cNvPr id="13" name="テキスト ボックス 12"/>
          <p:cNvSpPr txBox="1"/>
          <p:nvPr/>
        </p:nvSpPr>
        <p:spPr>
          <a:xfrm>
            <a:off x="6020654" y="6447483"/>
            <a:ext cx="2576346" cy="307777"/>
          </a:xfrm>
          <a:prstGeom prst="rect">
            <a:avLst/>
          </a:prstGeom>
          <a:noFill/>
        </p:spPr>
        <p:txBody>
          <a:bodyPr wrap="none" rtlCol="0">
            <a:spAutoFit/>
          </a:bodyPr>
          <a:lstStyle/>
          <a:p>
            <a:pPr algn="ctr"/>
            <a:r>
              <a:rPr lang="en-GB" altLang="ja-JP" sz="1400" dirty="0" smtClean="0"/>
              <a:t>Shinya Kobayashi (CPD/JMA)</a:t>
            </a:r>
            <a:endParaRPr kumimoji="1" lang="ja-JP" alt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 1"/>
          <p:cNvSpPr>
            <a:spLocks noGrp="1"/>
          </p:cNvSpPr>
          <p:nvPr>
            <p:ph type="body" idx="1"/>
          </p:nvPr>
        </p:nvSpPr>
        <p:spPr>
          <a:xfrm>
            <a:off x="457200" y="1191803"/>
            <a:ext cx="8229600" cy="4705564"/>
          </a:xfrm>
        </p:spPr>
        <p:txBody>
          <a:bodyPr/>
          <a:lstStyle/>
          <a:p>
            <a:r>
              <a:rPr kumimoji="1" lang="en-US" altLang="ja-JP" sz="2400" dirty="0" smtClean="0"/>
              <a:t>Annual back up operation by MTSAT-1R was conducted from November to December, 2011.</a:t>
            </a:r>
          </a:p>
          <a:p>
            <a:r>
              <a:rPr kumimoji="1" lang="en-US" altLang="ja-JP" sz="2400" dirty="0" smtClean="0"/>
              <a:t>“Midnight effect” came out thanks to a report </a:t>
            </a:r>
            <a:r>
              <a:rPr lang="en-US" altLang="ja-JP" sz="2400" dirty="0" smtClean="0"/>
              <a:t>as a part of GPPA.</a:t>
            </a:r>
          </a:p>
          <a:p>
            <a:r>
              <a:rPr kumimoji="1" lang="en-US" altLang="ja-JP" sz="2400" dirty="0" smtClean="0"/>
              <a:t>NRTC product </a:t>
            </a:r>
            <a:r>
              <a:rPr lang="en-US" altLang="ja-JP" sz="2400" dirty="0" smtClean="0"/>
              <a:t>was </a:t>
            </a:r>
            <a:r>
              <a:rPr kumimoji="1" lang="en-US" altLang="ja-JP" sz="2400" dirty="0" smtClean="0"/>
              <a:t>started to send the THREDDS server in EUMETSAT.</a:t>
            </a:r>
          </a:p>
          <a:p>
            <a:endParaRPr lang="en-US" altLang="ja-JP" sz="2400" dirty="0" smtClean="0"/>
          </a:p>
          <a:p>
            <a:r>
              <a:rPr lang="en-US" altLang="ja-JP" sz="2400" dirty="0" smtClean="0"/>
              <a:t>Launch of the Himawari-8 is planned in 2014. One of current issue is NIR channel calibration.</a:t>
            </a:r>
          </a:p>
          <a:p>
            <a:r>
              <a:rPr kumimoji="1" lang="en-US" altLang="ja-JP" sz="2400" dirty="0" smtClean="0"/>
              <a:t>Refined GMS-5 SRF is provided to JMA re-analysis team to use JRA-55.</a:t>
            </a:r>
            <a:endParaRPr kumimoji="1" lang="ja-JP" altLang="en-US" sz="2400" dirty="0"/>
          </a:p>
        </p:txBody>
      </p:sp>
      <p:sp>
        <p:nvSpPr>
          <p:cNvPr id="3" name="タイトル 2"/>
          <p:cNvSpPr>
            <a:spLocks noGrp="1"/>
          </p:cNvSpPr>
          <p:nvPr>
            <p:ph type="title"/>
          </p:nvPr>
        </p:nvSpPr>
        <p:spPr>
          <a:xfrm>
            <a:off x="457200" y="0"/>
            <a:ext cx="8229600" cy="965771"/>
          </a:xfrm>
        </p:spPr>
        <p:txBody>
          <a:bodyPr/>
          <a:lstStyle/>
          <a:p>
            <a:r>
              <a:rPr kumimoji="1" lang="en-US" altLang="ja-JP" dirty="0" smtClean="0"/>
              <a:t>Summary</a:t>
            </a:r>
            <a:endParaRPr kumimoji="1" lang="ja-JP" altLang="en-US" dirty="0"/>
          </a:p>
        </p:txBody>
      </p:sp>
      <p:sp>
        <p:nvSpPr>
          <p:cNvPr id="5" name="スライド番号プレースホルダ 4"/>
          <p:cNvSpPr>
            <a:spLocks noGrp="1"/>
          </p:cNvSpPr>
          <p:nvPr>
            <p:ph type="sldNum" sz="quarter" idx="11"/>
          </p:nvPr>
        </p:nvSpPr>
        <p:spPr/>
        <p:txBody>
          <a:bodyPr/>
          <a:lstStyle/>
          <a:p>
            <a:pPr>
              <a:defRPr/>
            </a:pPr>
            <a:fld id="{F42BCD3D-66B2-4A7B-8FD4-8B06828E982B}" type="slidenum">
              <a:rPr lang="ja-JP" altLang="en-US" smtClean="0"/>
              <a:pPr>
                <a:defRPr/>
              </a:pPr>
              <a:t>13</a:t>
            </a:fld>
            <a:endParaRPr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45" y="2601743"/>
            <a:ext cx="8229600" cy="1143000"/>
          </a:xfrm>
        </p:spPr>
        <p:txBody>
          <a:bodyPr/>
          <a:lstStyle/>
          <a:p>
            <a:r>
              <a:rPr kumimoji="1" lang="en-US" altLang="ja-JP" b="1" i="1" dirty="0" smtClean="0"/>
              <a:t>Thank you!</a:t>
            </a:r>
            <a:endParaRPr kumimoji="1" lang="ja-JP" altLang="en-US" b="1" i="1" dirty="0"/>
          </a:p>
        </p:txBody>
      </p:sp>
      <p:sp>
        <p:nvSpPr>
          <p:cNvPr id="4" name="スライド番号プレースホルダ 3"/>
          <p:cNvSpPr>
            <a:spLocks noGrp="1"/>
          </p:cNvSpPr>
          <p:nvPr>
            <p:ph type="sldNum" sz="quarter" idx="11"/>
          </p:nvPr>
        </p:nvSpPr>
        <p:spPr/>
        <p:txBody>
          <a:bodyPr/>
          <a:lstStyle/>
          <a:p>
            <a:pPr>
              <a:defRPr/>
            </a:pPr>
            <a:fld id="{CC8492AA-C3C1-4BEB-9A3C-582C5CA7896A}" type="slidenum">
              <a:rPr lang="ja-JP" altLang="en-US" smtClean="0"/>
              <a:pPr>
                <a:defRPr/>
              </a:pPr>
              <a:t>14</a:t>
            </a:fld>
            <a:endParaRPr lang="ja-JP" altLang="en-US"/>
          </a:p>
        </p:txBody>
      </p:sp>
      <p:pic>
        <p:nvPicPr>
          <p:cNvPr id="5" name="Picture 4"/>
          <p:cNvPicPr>
            <a:picLocks noChangeAspect="1" noChangeArrowheads="1"/>
          </p:cNvPicPr>
          <p:nvPr/>
        </p:nvPicPr>
        <p:blipFill>
          <a:blip r:embed="rId3" cstate="print"/>
          <a:srcRect/>
          <a:stretch>
            <a:fillRect/>
          </a:stretch>
        </p:blipFill>
        <p:spPr bwMode="auto">
          <a:xfrm>
            <a:off x="6789738" y="2347913"/>
            <a:ext cx="1833562" cy="14795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Back up slides</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sp>
        <p:nvSpPr>
          <p:cNvPr id="4" name="スライド番号プレースホルダ 3"/>
          <p:cNvSpPr>
            <a:spLocks noGrp="1"/>
          </p:cNvSpPr>
          <p:nvPr>
            <p:ph type="sldNum" sz="quarter" idx="11"/>
          </p:nvPr>
        </p:nvSpPr>
        <p:spPr/>
        <p:txBody>
          <a:bodyPr/>
          <a:lstStyle/>
          <a:p>
            <a:pPr>
              <a:defRPr/>
            </a:pPr>
            <a:fld id="{CC8492AA-C3C1-4BEB-9A3C-582C5CA7896A}" type="slidenum">
              <a:rPr lang="ja-JP" altLang="en-US" smtClean="0"/>
              <a:pPr>
                <a:defRPr/>
              </a:pPr>
              <a:t>15</a:t>
            </a:fld>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61099" y="1608562"/>
            <a:ext cx="4772025" cy="4772025"/>
            <a:chOff x="158" y="935"/>
            <a:chExt cx="3006" cy="3006"/>
          </a:xfrm>
        </p:grpSpPr>
        <p:pic>
          <p:nvPicPr>
            <p:cNvPr id="31755" name="Picture 4" descr="188734&amp;DIFF=0&amp;SET=SIMPLE&amp;FILENAME=HRIT_MTSAT1_20080511_0230_DK01VIS&amp;PROJ=DISK&amp;FORM=PNG&amp;STR=1&amp;ELV=2&amp;ERR=0"/>
            <p:cNvPicPr>
              <a:picLocks noChangeAspect="1" noChangeArrowheads="1"/>
            </p:cNvPicPr>
            <p:nvPr/>
          </p:nvPicPr>
          <p:blipFill>
            <a:blip r:embed="rId3" cstate="print"/>
            <a:srcRect/>
            <a:stretch>
              <a:fillRect/>
            </a:stretch>
          </p:blipFill>
          <p:spPr bwMode="auto">
            <a:xfrm>
              <a:off x="158" y="935"/>
              <a:ext cx="3006" cy="3006"/>
            </a:xfrm>
            <a:prstGeom prst="rect">
              <a:avLst/>
            </a:prstGeom>
            <a:noFill/>
            <a:ln w="9525">
              <a:noFill/>
              <a:miter lim="800000"/>
              <a:headEnd/>
              <a:tailEnd/>
            </a:ln>
          </p:spPr>
        </p:pic>
        <p:sp>
          <p:nvSpPr>
            <p:cNvPr id="31756" name="Rectangle 5"/>
            <p:cNvSpPr>
              <a:spLocks noChangeArrowheads="1"/>
            </p:cNvSpPr>
            <p:nvPr/>
          </p:nvSpPr>
          <p:spPr bwMode="auto">
            <a:xfrm>
              <a:off x="1383" y="1343"/>
              <a:ext cx="499" cy="227"/>
            </a:xfrm>
            <a:prstGeom prst="rect">
              <a:avLst/>
            </a:prstGeom>
            <a:noFill/>
            <a:ln w="28575">
              <a:solidFill>
                <a:srgbClr val="0000FF"/>
              </a:solidFill>
              <a:miter lim="800000"/>
              <a:headEnd/>
              <a:tailEnd/>
            </a:ln>
          </p:spPr>
          <p:txBody>
            <a:bodyPr wrap="none" anchor="ctr"/>
            <a:lstStyle/>
            <a:p>
              <a:pPr eaLnBrk="0" hangingPunct="0"/>
              <a:endParaRPr kumimoji="0" lang="ja-JP" altLang="en-US"/>
            </a:p>
          </p:txBody>
        </p:sp>
        <p:sp>
          <p:nvSpPr>
            <p:cNvPr id="31757" name="Rectangle 6"/>
            <p:cNvSpPr>
              <a:spLocks noChangeArrowheads="1"/>
            </p:cNvSpPr>
            <p:nvPr/>
          </p:nvSpPr>
          <p:spPr bwMode="auto">
            <a:xfrm>
              <a:off x="1201" y="1570"/>
              <a:ext cx="499" cy="227"/>
            </a:xfrm>
            <a:prstGeom prst="rect">
              <a:avLst/>
            </a:prstGeom>
            <a:noFill/>
            <a:ln w="28575">
              <a:solidFill>
                <a:srgbClr val="0000FF"/>
              </a:solidFill>
              <a:miter lim="800000"/>
              <a:headEnd/>
              <a:tailEnd/>
            </a:ln>
          </p:spPr>
          <p:txBody>
            <a:bodyPr wrap="none" anchor="ctr"/>
            <a:lstStyle/>
            <a:p>
              <a:pPr eaLnBrk="0" hangingPunct="0"/>
              <a:endParaRPr kumimoji="0" lang="ja-JP" altLang="en-US"/>
            </a:p>
          </p:txBody>
        </p:sp>
        <p:sp>
          <p:nvSpPr>
            <p:cNvPr id="31758" name="Rectangle 7"/>
            <p:cNvSpPr>
              <a:spLocks noChangeArrowheads="1"/>
            </p:cNvSpPr>
            <p:nvPr/>
          </p:nvSpPr>
          <p:spPr bwMode="auto">
            <a:xfrm>
              <a:off x="1337" y="1751"/>
              <a:ext cx="272" cy="227"/>
            </a:xfrm>
            <a:prstGeom prst="rect">
              <a:avLst/>
            </a:prstGeom>
            <a:noFill/>
            <a:ln w="28575">
              <a:solidFill>
                <a:srgbClr val="008000"/>
              </a:solidFill>
              <a:miter lim="800000"/>
              <a:headEnd/>
              <a:tailEnd/>
            </a:ln>
          </p:spPr>
          <p:txBody>
            <a:bodyPr wrap="none" anchor="ctr"/>
            <a:lstStyle/>
            <a:p>
              <a:pPr eaLnBrk="0" hangingPunct="0"/>
              <a:endParaRPr kumimoji="0" lang="ja-JP" altLang="en-US"/>
            </a:p>
          </p:txBody>
        </p:sp>
        <p:sp>
          <p:nvSpPr>
            <p:cNvPr id="31759" name="Rectangle 8"/>
            <p:cNvSpPr>
              <a:spLocks noChangeArrowheads="1"/>
            </p:cNvSpPr>
            <p:nvPr/>
          </p:nvSpPr>
          <p:spPr bwMode="auto">
            <a:xfrm>
              <a:off x="929" y="3022"/>
              <a:ext cx="272" cy="91"/>
            </a:xfrm>
            <a:prstGeom prst="rect">
              <a:avLst/>
            </a:prstGeom>
            <a:noFill/>
            <a:ln w="28575">
              <a:solidFill>
                <a:srgbClr val="FFFF00"/>
              </a:solidFill>
              <a:miter lim="800000"/>
              <a:headEnd/>
              <a:tailEnd/>
            </a:ln>
          </p:spPr>
          <p:txBody>
            <a:bodyPr wrap="none" anchor="ctr"/>
            <a:lstStyle/>
            <a:p>
              <a:pPr eaLnBrk="0" hangingPunct="0"/>
              <a:endParaRPr kumimoji="0" lang="ja-JP" altLang="en-US"/>
            </a:p>
          </p:txBody>
        </p:sp>
        <p:sp>
          <p:nvSpPr>
            <p:cNvPr id="31760" name="Rectangle 9"/>
            <p:cNvSpPr>
              <a:spLocks noChangeArrowheads="1"/>
            </p:cNvSpPr>
            <p:nvPr/>
          </p:nvSpPr>
          <p:spPr bwMode="auto">
            <a:xfrm>
              <a:off x="2154" y="2931"/>
              <a:ext cx="272" cy="91"/>
            </a:xfrm>
            <a:prstGeom prst="rect">
              <a:avLst/>
            </a:prstGeom>
            <a:noFill/>
            <a:ln w="28575">
              <a:solidFill>
                <a:srgbClr val="FFFF00"/>
              </a:solidFill>
              <a:miter lim="800000"/>
              <a:headEnd/>
              <a:tailEnd/>
            </a:ln>
          </p:spPr>
          <p:txBody>
            <a:bodyPr wrap="none" anchor="ctr"/>
            <a:lstStyle/>
            <a:p>
              <a:pPr eaLnBrk="0" hangingPunct="0"/>
              <a:endParaRPr kumimoji="0" lang="ja-JP" altLang="en-US"/>
            </a:p>
          </p:txBody>
        </p:sp>
        <p:sp>
          <p:nvSpPr>
            <p:cNvPr id="31761" name="Text Box 10"/>
            <p:cNvSpPr txBox="1">
              <a:spLocks noChangeArrowheads="1"/>
            </p:cNvSpPr>
            <p:nvPr/>
          </p:nvSpPr>
          <p:spPr bwMode="auto">
            <a:xfrm>
              <a:off x="885" y="1343"/>
              <a:ext cx="589" cy="252"/>
            </a:xfrm>
            <a:prstGeom prst="rect">
              <a:avLst/>
            </a:prstGeom>
            <a:noFill/>
            <a:ln w="28575">
              <a:noFill/>
              <a:miter lim="800000"/>
              <a:headEnd/>
              <a:tailEnd/>
            </a:ln>
          </p:spPr>
          <p:txBody>
            <a:bodyPr>
              <a:spAutoFit/>
            </a:bodyPr>
            <a:lstStyle/>
            <a:p>
              <a:r>
                <a:rPr lang="en-US" altLang="ja-JP" sz="1000" b="1">
                  <a:solidFill>
                    <a:srgbClr val="0000FF"/>
                  </a:solidFill>
                </a:rPr>
                <a:t>Region</a:t>
              </a:r>
              <a:r>
                <a:rPr lang="ja-JP" altLang="en-US" sz="1000" b="1">
                  <a:solidFill>
                    <a:srgbClr val="0000FF"/>
                  </a:solidFill>
                </a:rPr>
                <a:t>　</a:t>
              </a:r>
              <a:r>
                <a:rPr lang="en-US" altLang="ja-JP" sz="1000" b="1">
                  <a:solidFill>
                    <a:srgbClr val="0000FF"/>
                  </a:solidFill>
                </a:rPr>
                <a:t>1</a:t>
              </a:r>
            </a:p>
            <a:p>
              <a:r>
                <a:rPr lang="en-US" altLang="ja-JP" sz="1000" b="1">
                  <a:solidFill>
                    <a:srgbClr val="0000FF"/>
                  </a:solidFill>
                </a:rPr>
                <a:t>N-E JAPAN</a:t>
              </a:r>
            </a:p>
          </p:txBody>
        </p:sp>
        <p:sp>
          <p:nvSpPr>
            <p:cNvPr id="31762" name="Text Box 11"/>
            <p:cNvSpPr txBox="1">
              <a:spLocks noChangeArrowheads="1"/>
            </p:cNvSpPr>
            <p:nvPr/>
          </p:nvSpPr>
          <p:spPr bwMode="auto">
            <a:xfrm>
              <a:off x="659" y="1570"/>
              <a:ext cx="633" cy="250"/>
            </a:xfrm>
            <a:prstGeom prst="rect">
              <a:avLst/>
            </a:prstGeom>
            <a:noFill/>
            <a:ln w="28575">
              <a:noFill/>
              <a:miter lim="800000"/>
              <a:headEnd/>
              <a:tailEnd/>
            </a:ln>
          </p:spPr>
          <p:txBody>
            <a:bodyPr>
              <a:spAutoFit/>
            </a:bodyPr>
            <a:lstStyle/>
            <a:p>
              <a:pPr>
                <a:spcBef>
                  <a:spcPct val="50000"/>
                </a:spcBef>
              </a:pPr>
              <a:r>
                <a:rPr lang="en-US" altLang="ja-JP" sz="1000" b="1">
                  <a:solidFill>
                    <a:srgbClr val="0000FF"/>
                  </a:solidFill>
                </a:rPr>
                <a:t>Region</a:t>
              </a:r>
              <a:r>
                <a:rPr lang="en-US" altLang="ja-JP" sz="1000">
                  <a:solidFill>
                    <a:srgbClr val="0000FF"/>
                  </a:solidFill>
                </a:rPr>
                <a:t> </a:t>
              </a:r>
              <a:r>
                <a:rPr lang="en-US" altLang="ja-JP" sz="1000" b="1">
                  <a:solidFill>
                    <a:srgbClr val="0000FF"/>
                  </a:solidFill>
                </a:rPr>
                <a:t>2</a:t>
              </a:r>
            </a:p>
            <a:p>
              <a:r>
                <a:rPr lang="en-US" altLang="ja-JP" sz="1000" b="1">
                  <a:solidFill>
                    <a:srgbClr val="0000FF"/>
                  </a:solidFill>
                </a:rPr>
                <a:t>S-W JAPAN</a:t>
              </a:r>
            </a:p>
          </p:txBody>
        </p:sp>
        <p:sp>
          <p:nvSpPr>
            <p:cNvPr id="31763" name="Text Box 12"/>
            <p:cNvSpPr txBox="1">
              <a:spLocks noChangeArrowheads="1"/>
            </p:cNvSpPr>
            <p:nvPr/>
          </p:nvSpPr>
          <p:spPr bwMode="auto">
            <a:xfrm>
              <a:off x="931" y="1797"/>
              <a:ext cx="498" cy="298"/>
            </a:xfrm>
            <a:prstGeom prst="rect">
              <a:avLst/>
            </a:prstGeom>
            <a:noFill/>
            <a:ln w="28575">
              <a:noFill/>
              <a:miter lim="800000"/>
              <a:headEnd/>
              <a:tailEnd/>
            </a:ln>
          </p:spPr>
          <p:txBody>
            <a:bodyPr>
              <a:spAutoFit/>
            </a:bodyPr>
            <a:lstStyle/>
            <a:p>
              <a:pPr>
                <a:spcBef>
                  <a:spcPct val="50000"/>
                </a:spcBef>
              </a:pPr>
              <a:r>
                <a:rPr lang="en-US" altLang="ja-JP" sz="1000" b="1">
                  <a:solidFill>
                    <a:srgbClr val="009900"/>
                  </a:solidFill>
                </a:rPr>
                <a:t>Region 3</a:t>
              </a:r>
            </a:p>
            <a:p>
              <a:pPr>
                <a:spcBef>
                  <a:spcPct val="50000"/>
                </a:spcBef>
              </a:pPr>
              <a:r>
                <a:rPr lang="en-US" altLang="ja-JP" sz="1000" b="1">
                  <a:solidFill>
                    <a:srgbClr val="009900"/>
                  </a:solidFill>
                </a:rPr>
                <a:t>Typhoon</a:t>
              </a:r>
            </a:p>
          </p:txBody>
        </p:sp>
        <p:sp>
          <p:nvSpPr>
            <p:cNvPr id="31764" name="Text Box 13"/>
            <p:cNvSpPr txBox="1">
              <a:spLocks noChangeArrowheads="1"/>
            </p:cNvSpPr>
            <p:nvPr/>
          </p:nvSpPr>
          <p:spPr bwMode="auto">
            <a:xfrm>
              <a:off x="1882" y="2704"/>
              <a:ext cx="634" cy="250"/>
            </a:xfrm>
            <a:prstGeom prst="rect">
              <a:avLst/>
            </a:prstGeom>
            <a:noFill/>
            <a:ln w="28575">
              <a:noFill/>
              <a:miter lim="800000"/>
              <a:headEnd/>
              <a:tailEnd/>
            </a:ln>
          </p:spPr>
          <p:txBody>
            <a:bodyPr>
              <a:spAutoFit/>
            </a:bodyPr>
            <a:lstStyle/>
            <a:p>
              <a:r>
                <a:rPr lang="en-US" altLang="ja-JP" sz="1000" b="1">
                  <a:solidFill>
                    <a:srgbClr val="FFFF00"/>
                  </a:solidFill>
                </a:rPr>
                <a:t>Region 4</a:t>
              </a:r>
            </a:p>
            <a:p>
              <a:r>
                <a:rPr lang="en-US" altLang="ja-JP" sz="1000" b="1">
                  <a:solidFill>
                    <a:srgbClr val="FFFF00"/>
                  </a:solidFill>
                </a:rPr>
                <a:t>Land mark</a:t>
              </a:r>
            </a:p>
          </p:txBody>
        </p:sp>
        <p:sp>
          <p:nvSpPr>
            <p:cNvPr id="31765" name="Text Box 14"/>
            <p:cNvSpPr txBox="1">
              <a:spLocks noChangeArrowheads="1"/>
            </p:cNvSpPr>
            <p:nvPr/>
          </p:nvSpPr>
          <p:spPr bwMode="auto">
            <a:xfrm>
              <a:off x="703" y="2750"/>
              <a:ext cx="588" cy="250"/>
            </a:xfrm>
            <a:prstGeom prst="rect">
              <a:avLst/>
            </a:prstGeom>
            <a:noFill/>
            <a:ln w="28575">
              <a:noFill/>
              <a:miter lim="800000"/>
              <a:headEnd/>
              <a:tailEnd/>
            </a:ln>
          </p:spPr>
          <p:txBody>
            <a:bodyPr>
              <a:spAutoFit/>
            </a:bodyPr>
            <a:lstStyle/>
            <a:p>
              <a:r>
                <a:rPr lang="en-US" altLang="ja-JP" sz="1000" b="1">
                  <a:solidFill>
                    <a:srgbClr val="FFFF00"/>
                  </a:solidFill>
                </a:rPr>
                <a:t>Region 5</a:t>
              </a:r>
            </a:p>
            <a:p>
              <a:r>
                <a:rPr lang="en-US" altLang="ja-JP" sz="1000" b="1">
                  <a:solidFill>
                    <a:srgbClr val="FFFF00"/>
                  </a:solidFill>
                </a:rPr>
                <a:t>Land mark</a:t>
              </a:r>
            </a:p>
          </p:txBody>
        </p:sp>
      </p:grpSp>
      <p:sp>
        <p:nvSpPr>
          <p:cNvPr id="31748" name="AutoShape 15"/>
          <p:cNvSpPr>
            <a:spLocks/>
          </p:cNvSpPr>
          <p:nvPr/>
        </p:nvSpPr>
        <p:spPr bwMode="auto">
          <a:xfrm>
            <a:off x="5087099" y="1248199"/>
            <a:ext cx="3671888" cy="647700"/>
          </a:xfrm>
          <a:prstGeom prst="borderCallout1">
            <a:avLst>
              <a:gd name="adj1" fmla="val 47787"/>
              <a:gd name="adj2" fmla="val -1796"/>
              <a:gd name="adj3" fmla="val 136449"/>
              <a:gd name="adj4" fmla="val -34389"/>
            </a:avLst>
          </a:prstGeom>
          <a:ln>
            <a:headEnd/>
            <a:tailEnd type="triangle" w="med" len="med"/>
          </a:ln>
        </p:spPr>
        <p:style>
          <a:lnRef idx="1">
            <a:schemeClr val="accent2"/>
          </a:lnRef>
          <a:fillRef idx="2">
            <a:schemeClr val="accent2"/>
          </a:fillRef>
          <a:effectRef idx="1">
            <a:schemeClr val="accent2"/>
          </a:effectRef>
          <a:fontRef idx="minor">
            <a:schemeClr val="dk1"/>
          </a:fontRef>
        </p:style>
        <p:txBody>
          <a:bodyPr/>
          <a:lstStyle/>
          <a:p>
            <a:r>
              <a:rPr lang="en-US" altLang="ja-JP" sz="1400" b="1" dirty="0">
                <a:solidFill>
                  <a:srgbClr val="C00000"/>
                </a:solidFill>
              </a:rPr>
              <a:t>Full disk</a:t>
            </a:r>
          </a:p>
          <a:p>
            <a:r>
              <a:rPr lang="en-US" altLang="ja-JP" sz="1200" dirty="0">
                <a:solidFill>
                  <a:srgbClr val="C00000"/>
                </a:solidFill>
              </a:rPr>
              <a:t>Interval : 10 minutes (6 times per hour)</a:t>
            </a:r>
          </a:p>
          <a:p>
            <a:r>
              <a:rPr lang="en-US" altLang="ja-JP" sz="1200" dirty="0">
                <a:solidFill>
                  <a:srgbClr val="C00000"/>
                </a:solidFill>
              </a:rPr>
              <a:t>23 swath</a:t>
            </a:r>
          </a:p>
        </p:txBody>
      </p:sp>
      <p:sp>
        <p:nvSpPr>
          <p:cNvPr id="14341" name="AutoShape 16"/>
          <p:cNvSpPr>
            <a:spLocks/>
          </p:cNvSpPr>
          <p:nvPr/>
        </p:nvSpPr>
        <p:spPr bwMode="auto">
          <a:xfrm>
            <a:off x="5518899" y="1967337"/>
            <a:ext cx="3240088" cy="865187"/>
          </a:xfrm>
          <a:prstGeom prst="borderCallout1">
            <a:avLst>
              <a:gd name="adj1" fmla="val 51213"/>
              <a:gd name="adj2" fmla="val -1017"/>
              <a:gd name="adj3" fmla="val 58786"/>
              <a:gd name="adj4" fmla="val -76672"/>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pPr>
              <a:defRPr/>
            </a:pPr>
            <a:r>
              <a:rPr lang="en-US" altLang="ja-JP" sz="1400" b="1" dirty="0">
                <a:solidFill>
                  <a:srgbClr val="0000FF"/>
                </a:solidFill>
                <a:ea typeface="ＭＳ Ｐゴシック" charset="-128"/>
              </a:rPr>
              <a:t>Region 1 JAPAN (North-East)</a:t>
            </a:r>
          </a:p>
          <a:p>
            <a:pPr>
              <a:defRPr/>
            </a:pPr>
            <a:r>
              <a:rPr lang="en-US" altLang="ja-JP" sz="1200" dirty="0">
                <a:solidFill>
                  <a:srgbClr val="0000FF"/>
                </a:solidFill>
                <a:ea typeface="ＭＳ Ｐゴシック" charset="-128"/>
              </a:rPr>
              <a:t>Interval : 2.5 minutes (4 times in 10minutes)</a:t>
            </a:r>
          </a:p>
          <a:p>
            <a:pPr>
              <a:defRPr/>
            </a:pPr>
            <a:r>
              <a:rPr lang="en-US" altLang="ja-JP" sz="1200" dirty="0">
                <a:solidFill>
                  <a:srgbClr val="0000FF"/>
                </a:solidFill>
                <a:ea typeface="ＭＳ Ｐゴシック" charset="-128"/>
              </a:rPr>
              <a:t>Dimension : EW x NS: 2000 x 1000 km</a:t>
            </a:r>
          </a:p>
          <a:p>
            <a:pPr>
              <a:defRPr/>
            </a:pPr>
            <a:r>
              <a:rPr lang="en-US" altLang="ja-JP" sz="1200" dirty="0">
                <a:solidFill>
                  <a:srgbClr val="0000FF"/>
                </a:solidFill>
                <a:ea typeface="ＭＳ Ｐゴシック" charset="-128"/>
              </a:rPr>
              <a:t>2 swath </a:t>
            </a:r>
          </a:p>
        </p:txBody>
      </p:sp>
      <p:sp>
        <p:nvSpPr>
          <p:cNvPr id="14342" name="AutoShape 17"/>
          <p:cNvSpPr>
            <a:spLocks/>
          </p:cNvSpPr>
          <p:nvPr/>
        </p:nvSpPr>
        <p:spPr bwMode="auto">
          <a:xfrm>
            <a:off x="5518899" y="2903962"/>
            <a:ext cx="3240088" cy="863600"/>
          </a:xfrm>
          <a:prstGeom prst="borderCallout1">
            <a:avLst>
              <a:gd name="adj1" fmla="val 50116"/>
              <a:gd name="adj2" fmla="val -1356"/>
              <a:gd name="adj3" fmla="val -10989"/>
              <a:gd name="adj4" fmla="val -84925"/>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a:lstStyle/>
          <a:p>
            <a:pPr>
              <a:defRPr/>
            </a:pPr>
            <a:r>
              <a:rPr lang="en-US" altLang="ja-JP" sz="1400" b="1" dirty="0">
                <a:solidFill>
                  <a:srgbClr val="0000FF"/>
                </a:solidFill>
                <a:ea typeface="ＭＳ Ｐゴシック" charset="-128"/>
              </a:rPr>
              <a:t>Region 2 JAPAN (South-West)</a:t>
            </a:r>
          </a:p>
          <a:p>
            <a:pPr>
              <a:defRPr/>
            </a:pPr>
            <a:r>
              <a:rPr lang="en-US" altLang="ja-JP" sz="1200" dirty="0">
                <a:solidFill>
                  <a:srgbClr val="0000FF"/>
                </a:solidFill>
                <a:ea typeface="ＭＳ Ｐゴシック" charset="-128"/>
              </a:rPr>
              <a:t>Interval : 2.5 minutes (4 times in 10minutes)</a:t>
            </a:r>
          </a:p>
          <a:p>
            <a:pPr>
              <a:defRPr/>
            </a:pPr>
            <a:r>
              <a:rPr lang="en-US" altLang="ja-JP" sz="1200" dirty="0">
                <a:solidFill>
                  <a:srgbClr val="0000FF"/>
                </a:solidFill>
                <a:ea typeface="ＭＳ Ｐゴシック" charset="-128"/>
              </a:rPr>
              <a:t>Dimension : EW x NS: 2000 x 1000 km</a:t>
            </a:r>
          </a:p>
          <a:p>
            <a:pPr>
              <a:defRPr/>
            </a:pPr>
            <a:r>
              <a:rPr lang="en-US" altLang="ja-JP" sz="1200" dirty="0">
                <a:solidFill>
                  <a:srgbClr val="0000FF"/>
                </a:solidFill>
                <a:ea typeface="ＭＳ Ｐゴシック" charset="-128"/>
              </a:rPr>
              <a:t>2 swath</a:t>
            </a:r>
          </a:p>
        </p:txBody>
      </p:sp>
      <p:sp>
        <p:nvSpPr>
          <p:cNvPr id="14343" name="AutoShape 18"/>
          <p:cNvSpPr>
            <a:spLocks/>
          </p:cNvSpPr>
          <p:nvPr/>
        </p:nvSpPr>
        <p:spPr bwMode="auto">
          <a:xfrm>
            <a:off x="5518899" y="3840587"/>
            <a:ext cx="3240088" cy="863600"/>
          </a:xfrm>
          <a:prstGeom prst="borderCallout1">
            <a:avLst>
              <a:gd name="adj1" fmla="val 46506"/>
              <a:gd name="adj2" fmla="val -1696"/>
              <a:gd name="adj3" fmla="val -88225"/>
              <a:gd name="adj4" fmla="val -90287"/>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a:lstStyle/>
          <a:p>
            <a:pPr>
              <a:defRPr/>
            </a:pPr>
            <a:r>
              <a:rPr lang="en-US" altLang="ja-JP" sz="1400" b="1" dirty="0">
                <a:solidFill>
                  <a:srgbClr val="006600"/>
                </a:solidFill>
                <a:ea typeface="ＭＳ Ｐゴシック" charset="-128"/>
              </a:rPr>
              <a:t>Region 3 Typhoon</a:t>
            </a:r>
          </a:p>
          <a:p>
            <a:pPr>
              <a:defRPr/>
            </a:pPr>
            <a:r>
              <a:rPr lang="en-US" altLang="ja-JP" sz="1200" dirty="0">
                <a:solidFill>
                  <a:srgbClr val="006600"/>
                </a:solidFill>
                <a:ea typeface="ＭＳ Ｐゴシック" charset="-128"/>
              </a:rPr>
              <a:t>Interval : 2.5 minutes (4 times in 10minutes)</a:t>
            </a:r>
          </a:p>
          <a:p>
            <a:pPr>
              <a:defRPr/>
            </a:pPr>
            <a:r>
              <a:rPr lang="en-US" altLang="ja-JP" sz="1200" dirty="0">
                <a:solidFill>
                  <a:srgbClr val="006600"/>
                </a:solidFill>
                <a:ea typeface="ＭＳ Ｐゴシック" charset="-128"/>
              </a:rPr>
              <a:t>Dimension : EW x NS: 1000 x 1000 km</a:t>
            </a:r>
          </a:p>
          <a:p>
            <a:pPr>
              <a:defRPr/>
            </a:pPr>
            <a:r>
              <a:rPr lang="en-US" altLang="ja-JP" sz="1200" dirty="0">
                <a:solidFill>
                  <a:srgbClr val="006600"/>
                </a:solidFill>
                <a:ea typeface="ＭＳ Ｐゴシック" charset="-128"/>
              </a:rPr>
              <a:t>2 swath</a:t>
            </a:r>
          </a:p>
        </p:txBody>
      </p:sp>
      <p:sp>
        <p:nvSpPr>
          <p:cNvPr id="31752" name="AutoShape 19"/>
          <p:cNvSpPr>
            <a:spLocks/>
          </p:cNvSpPr>
          <p:nvPr/>
        </p:nvSpPr>
        <p:spPr bwMode="auto">
          <a:xfrm>
            <a:off x="5518899" y="4775624"/>
            <a:ext cx="3240088" cy="865188"/>
          </a:xfrm>
          <a:prstGeom prst="borderCallout1">
            <a:avLst>
              <a:gd name="adj1" fmla="val 46546"/>
              <a:gd name="adj2" fmla="val -1370"/>
              <a:gd name="adj3" fmla="val 9338"/>
              <a:gd name="adj4" fmla="val -50551"/>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a:lstStyle/>
          <a:p>
            <a:r>
              <a:rPr lang="en-US" altLang="ja-JP" sz="1400" b="1" dirty="0">
                <a:solidFill>
                  <a:srgbClr val="C00000"/>
                </a:solidFill>
              </a:rPr>
              <a:t>Region 4 Land mark</a:t>
            </a:r>
          </a:p>
          <a:p>
            <a:r>
              <a:rPr lang="en-US" altLang="ja-JP" sz="1200" dirty="0">
                <a:solidFill>
                  <a:srgbClr val="C00000"/>
                </a:solidFill>
              </a:rPr>
              <a:t>Interval : 0.5 minutes (20 times in 10minutes)</a:t>
            </a:r>
          </a:p>
          <a:p>
            <a:r>
              <a:rPr lang="en-US" altLang="ja-JP" sz="1200" dirty="0">
                <a:solidFill>
                  <a:srgbClr val="C00000"/>
                </a:solidFill>
              </a:rPr>
              <a:t>Dimension : EW x NS: 1000 x 500 km</a:t>
            </a:r>
          </a:p>
          <a:p>
            <a:r>
              <a:rPr lang="en-US" altLang="ja-JP" sz="1200" dirty="0">
                <a:solidFill>
                  <a:srgbClr val="C00000"/>
                </a:solidFill>
              </a:rPr>
              <a:t>1 swath  </a:t>
            </a:r>
          </a:p>
        </p:txBody>
      </p:sp>
      <p:sp>
        <p:nvSpPr>
          <p:cNvPr id="31753" name="AutoShape 20"/>
          <p:cNvSpPr>
            <a:spLocks/>
          </p:cNvSpPr>
          <p:nvPr/>
        </p:nvSpPr>
        <p:spPr bwMode="auto">
          <a:xfrm>
            <a:off x="5518899" y="5710662"/>
            <a:ext cx="3240088" cy="936625"/>
          </a:xfrm>
          <a:prstGeom prst="borderCallout1">
            <a:avLst>
              <a:gd name="adj1" fmla="val 47421"/>
              <a:gd name="adj2" fmla="val -1625"/>
              <a:gd name="adj3" fmla="val -75157"/>
              <a:gd name="adj4" fmla="val -110491"/>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a:lstStyle/>
          <a:p>
            <a:r>
              <a:rPr lang="en-US" altLang="ja-JP" sz="1400" b="1">
                <a:solidFill>
                  <a:srgbClr val="C00000"/>
                </a:solidFill>
              </a:rPr>
              <a:t>Region 5 Land mark</a:t>
            </a:r>
          </a:p>
          <a:p>
            <a:r>
              <a:rPr lang="en-US" altLang="ja-JP" sz="1200">
                <a:solidFill>
                  <a:srgbClr val="C00000"/>
                </a:solidFill>
              </a:rPr>
              <a:t>Interval : 0.5 minutes (20 times in 10minutes)</a:t>
            </a:r>
            <a:r>
              <a:rPr lang="en-US" altLang="ja-JP">
                <a:solidFill>
                  <a:srgbClr val="C00000"/>
                </a:solidFill>
              </a:rPr>
              <a:t> </a:t>
            </a:r>
            <a:r>
              <a:rPr lang="en-US" altLang="ja-JP" sz="1200">
                <a:solidFill>
                  <a:srgbClr val="C00000"/>
                </a:solidFill>
              </a:rPr>
              <a:t>Dimension : EW x NS: 1000 x 500 km</a:t>
            </a:r>
          </a:p>
          <a:p>
            <a:r>
              <a:rPr lang="en-US" altLang="ja-JP" sz="1200">
                <a:solidFill>
                  <a:srgbClr val="C00000"/>
                </a:solidFill>
              </a:rPr>
              <a:t>1 swath  </a:t>
            </a:r>
          </a:p>
        </p:txBody>
      </p:sp>
      <p:sp>
        <p:nvSpPr>
          <p:cNvPr id="21" name="正方形/長方形 20"/>
          <p:cNvSpPr/>
          <p:nvPr/>
        </p:nvSpPr>
        <p:spPr>
          <a:xfrm>
            <a:off x="261099" y="1608562"/>
            <a:ext cx="2665413" cy="142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FFFF"/>
              </a:solidFill>
            </a:endParaRPr>
          </a:p>
        </p:txBody>
      </p:sp>
      <p:sp>
        <p:nvSpPr>
          <p:cNvPr id="22" name="タイトル 1"/>
          <p:cNvSpPr txBox="1">
            <a:spLocks/>
          </p:cNvSpPr>
          <p:nvPr/>
        </p:nvSpPr>
        <p:spPr>
          <a:xfrm>
            <a:off x="457200" y="53752"/>
            <a:ext cx="8229600" cy="1143000"/>
          </a:xfrm>
          <a:prstGeom prst="rect">
            <a:avLst/>
          </a:prstGeom>
        </p:spPr>
        <p:txBody>
          <a:bodyPr/>
          <a:lstStyle/>
          <a:p>
            <a:pPr lvl="0" algn="ctr" eaLnBrk="0" hangingPunct="0"/>
            <a:r>
              <a:rPr kumimoji="1" lang="en-US" altLang="ja-JP" sz="3600" b="0" i="0" u="none" strike="noStrike" kern="1200" cap="none" spc="0" normalizeH="0" baseline="0" noProof="0" dirty="0" smtClean="0">
                <a:ln>
                  <a:noFill/>
                </a:ln>
                <a:solidFill>
                  <a:schemeClr val="tx2"/>
                </a:solidFill>
                <a:effectLst/>
                <a:uLnTx/>
                <a:uFillTx/>
                <a:latin typeface="ＭＳ Ｐゴシック" pitchFamily="50" charset="-128"/>
                <a:ea typeface="Calibri" pitchFamily="34" charset="0"/>
                <a:cs typeface="Calibri" pitchFamily="34" charset="0"/>
              </a:rPr>
              <a:t>Other topic</a:t>
            </a:r>
            <a:r>
              <a:rPr kumimoji="1" lang="en-US" altLang="ja-JP" sz="3600" b="0" i="0" u="none" strike="noStrike" kern="1200" cap="none" spc="0" normalizeH="0" noProof="0" dirty="0" smtClean="0">
                <a:ln>
                  <a:noFill/>
                </a:ln>
                <a:solidFill>
                  <a:schemeClr val="tx2"/>
                </a:solidFill>
                <a:effectLst/>
                <a:uLnTx/>
                <a:uFillTx/>
                <a:latin typeface="ＭＳ Ｐゴシック" pitchFamily="50" charset="-128"/>
                <a:ea typeface="Calibri" pitchFamily="34" charset="0"/>
                <a:cs typeface="Calibri" pitchFamily="34" charset="0"/>
              </a:rPr>
              <a:t> </a:t>
            </a:r>
            <a:r>
              <a:rPr kumimoji="1" lang="en-US" altLang="ja-JP" sz="3600" b="0" i="0" u="none" strike="noStrike" kern="1200" cap="none" spc="0" normalizeH="0" baseline="0" noProof="0" dirty="0" smtClean="0">
                <a:ln>
                  <a:noFill/>
                </a:ln>
                <a:solidFill>
                  <a:schemeClr val="tx2"/>
                </a:solidFill>
                <a:effectLst/>
                <a:uLnTx/>
                <a:uFillTx/>
                <a:latin typeface="ＭＳ Ｐゴシック" pitchFamily="50" charset="-128"/>
                <a:ea typeface="Calibri" pitchFamily="34" charset="0"/>
                <a:cs typeface="Calibri" pitchFamily="34" charset="0"/>
              </a:rPr>
              <a:t>(1) </a:t>
            </a:r>
            <a:r>
              <a:rPr lang="en-US" altLang="ja-JP" sz="3600" dirty="0" err="1" smtClean="0">
                <a:solidFill>
                  <a:schemeClr val="tx2"/>
                </a:solidFill>
                <a:latin typeface="ＭＳ Ｐゴシック" pitchFamily="50" charset="-128"/>
                <a:ea typeface="Calibri" pitchFamily="34" charset="0"/>
                <a:cs typeface="Calibri" pitchFamily="34" charset="0"/>
              </a:rPr>
              <a:t>Himawari</a:t>
            </a:r>
            <a:r>
              <a:rPr lang="en-US" altLang="ja-JP" sz="3600" dirty="0" smtClean="0">
                <a:solidFill>
                  <a:schemeClr val="tx2"/>
                </a:solidFill>
                <a:latin typeface="ＭＳ Ｐゴシック" pitchFamily="50" charset="-128"/>
                <a:ea typeface="Calibri" pitchFamily="34" charset="0"/>
                <a:cs typeface="Calibri" pitchFamily="34" charset="0"/>
              </a:rPr>
              <a:t> -8/-9</a:t>
            </a:r>
            <a:endParaRPr kumimoji="1" lang="en-US" altLang="ja-JP" sz="3600" b="0" i="0" u="none" strike="noStrike" kern="1200" cap="none" spc="0" normalizeH="0" baseline="0" noProof="0" dirty="0" smtClean="0">
              <a:ln>
                <a:noFill/>
              </a:ln>
              <a:solidFill>
                <a:schemeClr val="tx2"/>
              </a:solidFill>
              <a:effectLst/>
              <a:uLnTx/>
              <a:uFillTx/>
              <a:latin typeface="ＭＳ Ｐゴシック" pitchFamily="50" charset="-128"/>
              <a:ea typeface="Calibri" pitchFamily="34" charset="0"/>
              <a:cs typeface="Calibri" pitchFamily="34" charset="0"/>
            </a:endParaRPr>
          </a:p>
          <a:p>
            <a:pPr lvl="0" algn="ctr" eaLnBrk="0" hangingPunct="0"/>
            <a:r>
              <a:rPr lang="en-US" altLang="ja-JP" sz="3600" dirty="0" smtClean="0">
                <a:solidFill>
                  <a:schemeClr val="tx2"/>
                </a:solidFill>
                <a:latin typeface="ＭＳ Ｐゴシック" pitchFamily="50" charset="-128"/>
                <a:ea typeface="Calibri" pitchFamily="34" charset="0"/>
                <a:cs typeface="Calibri" pitchFamily="34" charset="0"/>
              </a:rPr>
              <a:t>AHI Sectored Observations in 10 minutes</a:t>
            </a:r>
            <a:endParaRPr kumimoji="1" lang="ja-JP" altLang="en-US" sz="3600" b="0" i="0" u="none" strike="noStrike" kern="1200" cap="none" spc="0" normalizeH="0" baseline="0" noProof="0" dirty="0">
              <a:ln>
                <a:noFill/>
              </a:ln>
              <a:solidFill>
                <a:schemeClr val="tx2"/>
              </a:solidFill>
              <a:effectLst/>
              <a:uLnTx/>
              <a:uFillTx/>
              <a:latin typeface="ＭＳ Ｐゴシック" pitchFamily="50" charset="-128"/>
              <a:ea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smtClean="0"/>
              <a:t>Events since the last Joint meeting (1)</a:t>
            </a:r>
            <a:endParaRPr kumimoji="1" lang="ja-JP" altLang="en-US" sz="3600" dirty="0"/>
          </a:p>
        </p:txBody>
      </p:sp>
      <p:sp>
        <p:nvSpPr>
          <p:cNvPr id="3" name="コンテンツ プレースホルダ 2"/>
          <p:cNvSpPr>
            <a:spLocks noGrp="1"/>
          </p:cNvSpPr>
          <p:nvPr>
            <p:ph idx="1"/>
          </p:nvPr>
        </p:nvSpPr>
        <p:spPr>
          <a:xfrm>
            <a:off x="457200" y="1119884"/>
            <a:ext cx="8229600" cy="5006280"/>
          </a:xfrm>
        </p:spPr>
        <p:txBody>
          <a:bodyPr/>
          <a:lstStyle/>
          <a:p>
            <a:pPr eaLnBrk="1" hangingPunct="1">
              <a:buNone/>
            </a:pPr>
            <a:r>
              <a:rPr lang="en-US" altLang="ja-JP" sz="2400" b="1" dirty="0" smtClean="0"/>
              <a:t>Back up operation by MTSAT-1R</a:t>
            </a:r>
          </a:p>
          <a:p>
            <a:pPr lvl="1" eaLnBrk="1" hangingPunct="1">
              <a:buFontTx/>
              <a:buChar char="•"/>
            </a:pPr>
            <a:r>
              <a:rPr lang="en-US" altLang="ja-JP" sz="2000" i="1" u="sng" dirty="0" smtClean="0"/>
              <a:t>August 2011:</a:t>
            </a:r>
          </a:p>
          <a:p>
            <a:pPr lvl="1" eaLnBrk="1" hangingPunct="1">
              <a:buNone/>
            </a:pPr>
            <a:r>
              <a:rPr lang="en-US" altLang="ja-JP" sz="2000" dirty="0" smtClean="0"/>
              <a:t>	The operation of MTSAT-2 had stopped between 3 to 16 August because of ground system malfunction. MTSAT-1R had entered into a backup observation operation in this period.</a:t>
            </a:r>
          </a:p>
          <a:p>
            <a:pPr lvl="1" eaLnBrk="1" hangingPunct="1">
              <a:buFontTx/>
              <a:buChar char="•"/>
            </a:pPr>
            <a:r>
              <a:rPr lang="en-US" altLang="ja-JP" sz="2000" i="1" u="sng" dirty="0" smtClean="0"/>
              <a:t>November to December 2011</a:t>
            </a:r>
            <a:r>
              <a:rPr lang="en-US" altLang="ja-JP" sz="2000" dirty="0" smtClean="0"/>
              <a:t>: </a:t>
            </a:r>
          </a:p>
          <a:p>
            <a:pPr lvl="1" eaLnBrk="1" hangingPunct="1">
              <a:buNone/>
            </a:pPr>
            <a:r>
              <a:rPr lang="en-US" altLang="ja-JP" sz="2000" dirty="0" smtClean="0"/>
              <a:t>	JMA conducted a maintenance of the MTSAT’s ground system. During the system maintenance, 1</a:t>
            </a:r>
            <a:r>
              <a:rPr lang="ja-JP" altLang="en-US" sz="2000" dirty="0" smtClean="0"/>
              <a:t> </a:t>
            </a:r>
            <a:r>
              <a:rPr lang="en-US" altLang="ja-JP" sz="2000" dirty="0" smtClean="0"/>
              <a:t>November to 26 December, MTSAT-1R was brought back into meteorological observation.</a:t>
            </a:r>
          </a:p>
          <a:p>
            <a:pPr lvl="1" eaLnBrk="1" hangingPunct="1">
              <a:buNone/>
            </a:pPr>
            <a:r>
              <a:rPr lang="en-US" altLang="ja-JP" sz="2000" dirty="0" smtClean="0"/>
              <a:t>	</a:t>
            </a:r>
            <a:r>
              <a:rPr lang="en-US" altLang="ja-JP" sz="2000" dirty="0" smtClean="0">
                <a:solidFill>
                  <a:srgbClr val="FF0000"/>
                </a:solidFill>
              </a:rPr>
              <a:t>This event is planned every year in same season.</a:t>
            </a:r>
          </a:p>
          <a:p>
            <a:endParaRPr lang="en-US" altLang="ja-JP" sz="1800" dirty="0" smtClean="0">
              <a:ea typeface="ＭＳ Ｐゴシック" pitchFamily="50" charset="-128"/>
            </a:endParaRPr>
          </a:p>
          <a:p>
            <a:endParaRPr kumimoji="1" lang="ja-JP" altLang="en-US" sz="2800" dirty="0"/>
          </a:p>
        </p:txBody>
      </p:sp>
      <p:sp>
        <p:nvSpPr>
          <p:cNvPr id="4" name="スライド番号プレースホルダ 3"/>
          <p:cNvSpPr>
            <a:spLocks noGrp="1"/>
          </p:cNvSpPr>
          <p:nvPr>
            <p:ph type="sldNum" sz="quarter" idx="11"/>
          </p:nvPr>
        </p:nvSpPr>
        <p:spPr/>
        <p:txBody>
          <a:bodyPr/>
          <a:lstStyle/>
          <a:p>
            <a:pPr>
              <a:defRPr/>
            </a:pPr>
            <a:fld id="{CC8492AA-C3C1-4BEB-9A3C-582C5CA7896A}" type="slidenum">
              <a:rPr lang="ja-JP" altLang="en-US" smtClean="0"/>
              <a:pPr>
                <a:defRPr/>
              </a:pPr>
              <a:t>2</a:t>
            </a:fld>
            <a:endParaRPr lang="ja-JP" altLang="en-US"/>
          </a:p>
        </p:txBody>
      </p:sp>
      <p:pic>
        <p:nvPicPr>
          <p:cNvPr id="5" name="Picture 2" descr="Please choose statistics on the left."/>
          <p:cNvPicPr>
            <a:picLocks noChangeAspect="1" noChangeArrowheads="1"/>
          </p:cNvPicPr>
          <p:nvPr/>
        </p:nvPicPr>
        <p:blipFill>
          <a:blip r:embed="rId3" cstate="print">
            <a:clrChange>
              <a:clrFrom>
                <a:srgbClr val="FFFFFF"/>
              </a:clrFrom>
              <a:clrTo>
                <a:srgbClr val="FFFFFF">
                  <a:alpha val="0"/>
                </a:srgbClr>
              </a:clrTo>
            </a:clrChange>
          </a:blip>
          <a:srcRect l="3812" t="8032" r="2166" b="74215"/>
          <a:stretch>
            <a:fillRect/>
          </a:stretch>
        </p:blipFill>
        <p:spPr bwMode="auto">
          <a:xfrm>
            <a:off x="1824796" y="5252397"/>
            <a:ext cx="5496110" cy="1466901"/>
          </a:xfrm>
          <a:prstGeom prst="rect">
            <a:avLst/>
          </a:prstGeom>
          <a:noFill/>
        </p:spPr>
      </p:pic>
      <p:sp>
        <p:nvSpPr>
          <p:cNvPr id="6" name="右矢印 5"/>
          <p:cNvSpPr/>
          <p:nvPr/>
        </p:nvSpPr>
        <p:spPr>
          <a:xfrm rot="18264456">
            <a:off x="3234255" y="5995701"/>
            <a:ext cx="648072" cy="43204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 name="右矢印 6"/>
          <p:cNvSpPr/>
          <p:nvPr/>
        </p:nvSpPr>
        <p:spPr>
          <a:xfrm rot="18264456">
            <a:off x="5846202" y="5995702"/>
            <a:ext cx="648072" cy="43204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2363056" y="4880222"/>
            <a:ext cx="4849402" cy="369332"/>
          </a:xfrm>
          <a:prstGeom prst="rect">
            <a:avLst/>
          </a:prstGeom>
          <a:noFill/>
        </p:spPr>
        <p:txBody>
          <a:bodyPr wrap="square" rtlCol="0">
            <a:spAutoFit/>
          </a:bodyPr>
          <a:lstStyle/>
          <a:p>
            <a:pPr algn="ctr"/>
            <a:r>
              <a:rPr kumimoji="1" lang="en-US" altLang="ja-JP" dirty="0" smtClean="0"/>
              <a:t>MTSAT-2 IR1(10.8um) TB Bias monitoring</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smtClean="0"/>
              <a:t>Events since the last Joint meeting (2)</a:t>
            </a:r>
            <a:endParaRPr kumimoji="1" lang="ja-JP" altLang="en-US" sz="3600" dirty="0"/>
          </a:p>
        </p:txBody>
      </p:sp>
      <p:sp>
        <p:nvSpPr>
          <p:cNvPr id="3" name="コンテンツ プレースホルダ 2"/>
          <p:cNvSpPr>
            <a:spLocks noGrp="1"/>
          </p:cNvSpPr>
          <p:nvPr>
            <p:ph idx="1"/>
          </p:nvPr>
        </p:nvSpPr>
        <p:spPr>
          <a:xfrm>
            <a:off x="457200" y="1520584"/>
            <a:ext cx="8229600" cy="4050783"/>
          </a:xfrm>
        </p:spPr>
        <p:txBody>
          <a:bodyPr/>
          <a:lstStyle/>
          <a:p>
            <a:pPr eaLnBrk="1" hangingPunct="1">
              <a:buNone/>
            </a:pPr>
            <a:r>
              <a:rPr lang="en-US" altLang="ja-JP" sz="2800" b="1" dirty="0" smtClean="0"/>
              <a:t>GSICS Correction for MTSAT infrared channels</a:t>
            </a:r>
          </a:p>
          <a:p>
            <a:pPr lvl="1" eaLnBrk="1" hangingPunct="1">
              <a:buFontTx/>
              <a:buChar char="•"/>
            </a:pPr>
            <a:r>
              <a:rPr lang="en-US" altLang="ja-JP" sz="2400" i="1" u="sng" dirty="0" smtClean="0"/>
              <a:t>June 2011</a:t>
            </a:r>
            <a:r>
              <a:rPr lang="en-US" altLang="ja-JP" sz="2400" dirty="0" smtClean="0"/>
              <a:t>:</a:t>
            </a:r>
          </a:p>
          <a:p>
            <a:pPr lvl="1" eaLnBrk="1" hangingPunct="1">
              <a:buNone/>
            </a:pPr>
            <a:r>
              <a:rPr lang="en-US" altLang="ja-JP" sz="2400" dirty="0" smtClean="0"/>
              <a:t>	As a part of the GSICS Procedure for Product Acceptance (GPPA) Demonstration Phase, JMA received review reports. Thanks to this review, so called the “Midnight effect” for MTSAT-2 came out. </a:t>
            </a:r>
          </a:p>
          <a:p>
            <a:pPr lvl="1" eaLnBrk="1" hangingPunct="1">
              <a:buNone/>
            </a:pPr>
            <a:endParaRPr lang="en-US" altLang="ja-JP" sz="2400" dirty="0" smtClean="0"/>
          </a:p>
          <a:p>
            <a:pPr lvl="1" eaLnBrk="1" hangingPunct="1">
              <a:buNone/>
            </a:pPr>
            <a:r>
              <a:rPr lang="en-US" altLang="ja-JP" sz="2400" dirty="0" smtClean="0"/>
              <a:t>	Diurnal variation could be implemented and more discussion in GRWG is necessary.</a:t>
            </a:r>
          </a:p>
          <a:p>
            <a:pPr lvl="1" eaLnBrk="1" hangingPunct="1">
              <a:buNone/>
            </a:pPr>
            <a:endParaRPr lang="en-US" altLang="ja-JP" sz="2000" dirty="0" smtClean="0">
              <a:ea typeface="ＭＳ Ｐゴシック" pitchFamily="50" charset="-128"/>
            </a:endParaRPr>
          </a:p>
          <a:p>
            <a:endParaRPr kumimoji="1" lang="ja-JP" altLang="en-US" dirty="0"/>
          </a:p>
        </p:txBody>
      </p:sp>
      <p:sp>
        <p:nvSpPr>
          <p:cNvPr id="4" name="スライド番号プレースホルダ 3"/>
          <p:cNvSpPr>
            <a:spLocks noGrp="1"/>
          </p:cNvSpPr>
          <p:nvPr>
            <p:ph type="sldNum" sz="quarter" idx="11"/>
          </p:nvPr>
        </p:nvSpPr>
        <p:spPr/>
        <p:txBody>
          <a:bodyPr/>
          <a:lstStyle/>
          <a:p>
            <a:pPr>
              <a:defRPr/>
            </a:pPr>
            <a:fld id="{CC8492AA-C3C1-4BEB-9A3C-582C5CA7896A}" type="slidenum">
              <a:rPr lang="ja-JP" altLang="en-US" smtClean="0"/>
              <a:pPr>
                <a:defRPr/>
              </a:pPr>
              <a:t>3</a:t>
            </a:fld>
            <a:endParaRPr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468313" y="0"/>
            <a:ext cx="7704137" cy="877888"/>
          </a:xfrm>
        </p:spPr>
        <p:txBody>
          <a:bodyPr wrap="none">
            <a:noAutofit/>
          </a:bodyPr>
          <a:lstStyle/>
          <a:p>
            <a:r>
              <a:rPr lang="en-US" altLang="ja-JP" sz="3200" b="1" u="sng" dirty="0" smtClean="0"/>
              <a:t>Preliminary Experiment on CSR</a:t>
            </a:r>
            <a:endParaRPr lang="ja-JP" altLang="en-US" sz="3200" b="1" u="sng" dirty="0" smtClean="0"/>
          </a:p>
        </p:txBody>
      </p:sp>
      <p:pic>
        <p:nvPicPr>
          <p:cNvPr id="20482" name="図 3" descr="T68_dvl_2010070110.png"/>
          <p:cNvPicPr>
            <a:picLocks noChangeAspect="1"/>
          </p:cNvPicPr>
          <p:nvPr/>
        </p:nvPicPr>
        <p:blipFill>
          <a:blip r:embed="rId3" cstate="print"/>
          <a:srcRect t="12245" b="8163"/>
          <a:stretch>
            <a:fillRect/>
          </a:stretch>
        </p:blipFill>
        <p:spPr bwMode="auto">
          <a:xfrm>
            <a:off x="250825" y="4005263"/>
            <a:ext cx="2808288" cy="2808287"/>
          </a:xfrm>
          <a:prstGeom prst="rect">
            <a:avLst/>
          </a:prstGeom>
          <a:noFill/>
          <a:ln w="9525">
            <a:noFill/>
            <a:miter lim="800000"/>
            <a:headEnd/>
            <a:tailEnd/>
          </a:ln>
        </p:spPr>
      </p:pic>
      <p:sp>
        <p:nvSpPr>
          <p:cNvPr id="20483" name="テキスト ボックス 10"/>
          <p:cNvSpPr txBox="1">
            <a:spLocks noChangeArrowheads="1"/>
          </p:cNvSpPr>
          <p:nvPr/>
        </p:nvSpPr>
        <p:spPr bwMode="auto">
          <a:xfrm>
            <a:off x="328613" y="692150"/>
            <a:ext cx="8636000" cy="2954655"/>
          </a:xfrm>
          <a:prstGeom prst="rect">
            <a:avLst/>
          </a:prstGeom>
          <a:noFill/>
          <a:ln w="9525">
            <a:noFill/>
            <a:miter lim="800000"/>
            <a:headEnd/>
            <a:tailEnd/>
          </a:ln>
        </p:spPr>
        <p:txBody>
          <a:bodyPr>
            <a:spAutoFit/>
          </a:bodyPr>
          <a:lstStyle/>
          <a:p>
            <a:pPr marL="342900" indent="-342900">
              <a:spcBef>
                <a:spcPts val="600"/>
              </a:spcBef>
              <a:buFont typeface="Arial" charset="0"/>
              <a:buChar char="•"/>
            </a:pPr>
            <a:r>
              <a:rPr lang="en-US" altLang="ja-JP" sz="2200" dirty="0" smtClean="0">
                <a:latin typeface="Calibri" pitchFamily="34" charset="0"/>
              </a:rPr>
              <a:t>Clear </a:t>
            </a:r>
            <a:r>
              <a:rPr lang="en-US" altLang="ja-JP" sz="2200" smtClean="0">
                <a:latin typeface="Calibri" pitchFamily="34" charset="0"/>
              </a:rPr>
              <a:t>Sky Radiance (CSR) </a:t>
            </a:r>
            <a:r>
              <a:rPr lang="en-US" altLang="ja-JP" sz="2200" dirty="0">
                <a:latin typeface="Calibri" pitchFamily="34" charset="0"/>
              </a:rPr>
              <a:t>data were regenerated by using MTSAT IR GSICS Correction (No tuning for cloud screening parameters was performed)</a:t>
            </a:r>
          </a:p>
          <a:p>
            <a:pPr marL="342900" indent="-342900">
              <a:spcBef>
                <a:spcPts val="600"/>
              </a:spcBef>
              <a:buFont typeface="Arial" charset="0"/>
              <a:buChar char="•"/>
            </a:pPr>
            <a:r>
              <a:rPr lang="en-US" altLang="ja-JP" sz="2200" dirty="0">
                <a:latin typeface="Calibri" pitchFamily="34" charset="0"/>
              </a:rPr>
              <a:t>Regenerated TBs of the MTSAT WV </a:t>
            </a:r>
            <a:r>
              <a:rPr lang="en-US" altLang="ja-JP" sz="2200" dirty="0" err="1">
                <a:latin typeface="Calibri" pitchFamily="34" charset="0"/>
              </a:rPr>
              <a:t>ch</a:t>
            </a:r>
            <a:r>
              <a:rPr lang="en-US" altLang="ja-JP" sz="2200" dirty="0">
                <a:latin typeface="Calibri" pitchFamily="34" charset="0"/>
              </a:rPr>
              <a:t>. are about 0.5 K higher than original TBs (left chart), that decreases departure between observation and NWP </a:t>
            </a:r>
          </a:p>
          <a:p>
            <a:pPr marL="342900" indent="-342900">
              <a:spcBef>
                <a:spcPts val="600"/>
              </a:spcBef>
              <a:buFont typeface="Arial" charset="0"/>
              <a:buChar char="•"/>
            </a:pPr>
            <a:r>
              <a:rPr lang="en-US" altLang="ja-JP" sz="2200" dirty="0">
                <a:latin typeface="Calibri" pitchFamily="34" charset="0"/>
              </a:rPr>
              <a:t>One month Observing System Experiment shows that number of CSR data assimilated in NWP are increased (right chart)</a:t>
            </a:r>
          </a:p>
        </p:txBody>
      </p:sp>
      <p:graphicFrame>
        <p:nvGraphicFramePr>
          <p:cNvPr id="15" name="グラフ 14"/>
          <p:cNvGraphicFramePr/>
          <p:nvPr/>
        </p:nvGraphicFramePr>
        <p:xfrm>
          <a:off x="3058784" y="3910716"/>
          <a:ext cx="5904656" cy="2880320"/>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239713" y="3582988"/>
            <a:ext cx="2185987" cy="70643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n-US" altLang="ja-JP" sz="2000" b="1">
                <a:solidFill>
                  <a:srgbClr val="000000"/>
                </a:solidFill>
              </a:rPr>
              <a:t>WV TB differences </a:t>
            </a:r>
          </a:p>
          <a:p>
            <a:pPr algn="ctr"/>
            <a:r>
              <a:rPr lang="en-US" altLang="ja-JP" sz="2000" b="1">
                <a:solidFill>
                  <a:srgbClr val="000000"/>
                </a:solidFill>
              </a:rPr>
              <a:t>w/ and w/o GSICS</a:t>
            </a:r>
            <a:endParaRPr lang="ja-JP" altLang="en-US" sz="2000" b="1">
              <a:solidFill>
                <a:srgbClr val="000000"/>
              </a:solidFill>
            </a:endParaRPr>
          </a:p>
        </p:txBody>
      </p:sp>
      <p:sp>
        <p:nvSpPr>
          <p:cNvPr id="7" name="テキスト ボックス 6"/>
          <p:cNvSpPr txBox="1"/>
          <p:nvPr/>
        </p:nvSpPr>
        <p:spPr>
          <a:xfrm>
            <a:off x="3797300" y="3676650"/>
            <a:ext cx="4424363" cy="40005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n-US" altLang="ja-JP" sz="2000" b="1">
                <a:solidFill>
                  <a:srgbClr val="000000"/>
                </a:solidFill>
              </a:rPr>
              <a:t>Numbers of CSR data assimilated in OSE</a:t>
            </a:r>
            <a:endParaRPr lang="ja-JP" altLang="en-US" sz="2000" b="1">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11138" y="884238"/>
            <a:ext cx="4721225" cy="2957512"/>
          </a:xfrm>
        </p:spPr>
        <p:txBody>
          <a:bodyPr rtlCol="0">
            <a:normAutofit fontScale="62500" lnSpcReduction="20000"/>
          </a:bodyPr>
          <a:lstStyle/>
          <a:p>
            <a:pPr marL="182563" indent="-182563" fontAlgn="auto">
              <a:spcBef>
                <a:spcPts val="1200"/>
              </a:spcBef>
              <a:spcAft>
                <a:spcPts val="0"/>
              </a:spcAft>
              <a:buFont typeface="Arial" pitchFamily="34" charset="0"/>
              <a:buChar char="•"/>
              <a:defRPr/>
            </a:pPr>
            <a:r>
              <a:rPr lang="en-US" altLang="ja-JP" dirty="0" smtClean="0"/>
              <a:t>MTSAT-2 IR images contain midnight calibration error, which becomes large during eclipse seasons (right charts)</a:t>
            </a:r>
          </a:p>
          <a:p>
            <a:pPr marL="182563" indent="-182563" fontAlgn="auto">
              <a:spcBef>
                <a:spcPts val="1200"/>
              </a:spcBef>
              <a:spcAft>
                <a:spcPts val="0"/>
              </a:spcAft>
              <a:buFont typeface="Arial" pitchFamily="34" charset="0"/>
              <a:buChar char="•"/>
              <a:defRPr/>
            </a:pPr>
            <a:r>
              <a:rPr lang="en-US" altLang="ja-JP" dirty="0" smtClean="0"/>
              <a:t>To use GSICS correction, SST parameters should be tuned again.  Otherwise, significant biases would be appeared. (bottom chart)</a:t>
            </a:r>
          </a:p>
          <a:p>
            <a:pPr marL="182563" indent="-182563" fontAlgn="auto">
              <a:spcBef>
                <a:spcPts val="1200"/>
              </a:spcBef>
              <a:spcAft>
                <a:spcPts val="0"/>
              </a:spcAft>
              <a:buFont typeface="Arial" pitchFamily="34" charset="0"/>
              <a:buChar char="•"/>
              <a:defRPr/>
            </a:pPr>
            <a:r>
              <a:rPr lang="en-US" altLang="ja-JP" dirty="0" smtClean="0"/>
              <a:t>If diurnal bias information is obtained from GSICS, better SST product would be expected</a:t>
            </a:r>
          </a:p>
        </p:txBody>
      </p:sp>
      <p:sp>
        <p:nvSpPr>
          <p:cNvPr id="2" name="タイトル 1"/>
          <p:cNvSpPr>
            <a:spLocks noGrp="1"/>
          </p:cNvSpPr>
          <p:nvPr>
            <p:ph type="title"/>
          </p:nvPr>
        </p:nvSpPr>
        <p:spPr>
          <a:xfrm>
            <a:off x="250825" y="44450"/>
            <a:ext cx="8229600" cy="792163"/>
          </a:xfrm>
        </p:spPr>
        <p:txBody>
          <a:bodyPr/>
          <a:lstStyle/>
          <a:p>
            <a:r>
              <a:rPr lang="en-US" altLang="ja-JP" sz="3600" b="1" u="sng" dirty="0" smtClean="0"/>
              <a:t>Experiment on SST</a:t>
            </a:r>
            <a:endParaRPr lang="ja-JP" altLang="en-US" sz="3600" b="1" u="sng" dirty="0" smtClean="0"/>
          </a:p>
        </p:txBody>
      </p:sp>
      <p:grpSp>
        <p:nvGrpSpPr>
          <p:cNvPr id="4" name="グループ化 6"/>
          <p:cNvGrpSpPr>
            <a:grpSpLocks/>
          </p:cNvGrpSpPr>
          <p:nvPr/>
        </p:nvGrpSpPr>
        <p:grpSpPr bwMode="auto">
          <a:xfrm>
            <a:off x="127000" y="3706813"/>
            <a:ext cx="4949825" cy="2890837"/>
            <a:chOff x="827584" y="3543399"/>
            <a:chExt cx="4948585" cy="2889970"/>
          </a:xfrm>
        </p:grpSpPr>
        <p:sp>
          <p:nvSpPr>
            <p:cNvPr id="22544" name="テキスト ボックス 9"/>
            <p:cNvSpPr txBox="1">
              <a:spLocks noChangeArrowheads="1"/>
            </p:cNvSpPr>
            <p:nvPr/>
          </p:nvSpPr>
          <p:spPr bwMode="auto">
            <a:xfrm>
              <a:off x="1691680" y="3543399"/>
              <a:ext cx="3402470" cy="461665"/>
            </a:xfrm>
            <a:prstGeom prst="rect">
              <a:avLst/>
            </a:prstGeom>
            <a:noFill/>
            <a:ln w="9525">
              <a:noFill/>
              <a:miter lim="800000"/>
              <a:headEnd/>
              <a:tailEnd/>
            </a:ln>
          </p:spPr>
          <p:txBody>
            <a:bodyPr wrap="none">
              <a:spAutoFit/>
            </a:bodyPr>
            <a:lstStyle/>
            <a:p>
              <a:r>
                <a:rPr lang="en-US" altLang="ja-JP" sz="2400">
                  <a:latin typeface="Calibri" pitchFamily="34" charset="0"/>
                </a:rPr>
                <a:t>SST(GSICS) – SST(Original)</a:t>
              </a:r>
              <a:endParaRPr lang="ja-JP" altLang="en-US" sz="2400">
                <a:latin typeface="Calibri" pitchFamily="34" charset="0"/>
              </a:endParaRPr>
            </a:p>
          </p:txBody>
        </p:sp>
        <p:grpSp>
          <p:nvGrpSpPr>
            <p:cNvPr id="5" name="グループ化 3"/>
            <p:cNvGrpSpPr>
              <a:grpSpLocks/>
            </p:cNvGrpSpPr>
            <p:nvPr/>
          </p:nvGrpSpPr>
          <p:grpSpPr bwMode="auto">
            <a:xfrm>
              <a:off x="827584" y="3933056"/>
              <a:ext cx="2500313" cy="2500313"/>
              <a:chOff x="827584" y="3933056"/>
              <a:chExt cx="2500313" cy="2500313"/>
            </a:xfrm>
          </p:grpSpPr>
          <p:pic>
            <p:nvPicPr>
              <p:cNvPr id="22549" name="Picture 12" descr="http://aslin2.dpc.kishou.go.jp/~msysen16/memo/sst/gsics_sample/20110108/hstg_df_20110108.png"/>
              <p:cNvPicPr>
                <a:picLocks noChangeAspect="1" noChangeArrowheads="1"/>
              </p:cNvPicPr>
              <p:nvPr/>
            </p:nvPicPr>
            <p:blipFill>
              <a:blip r:embed="rId3" cstate="print"/>
              <a:srcRect/>
              <a:stretch>
                <a:fillRect/>
              </a:stretch>
            </p:blipFill>
            <p:spPr bwMode="auto">
              <a:xfrm>
                <a:off x="827584" y="3933056"/>
                <a:ext cx="2500313" cy="2500313"/>
              </a:xfrm>
              <a:prstGeom prst="rect">
                <a:avLst/>
              </a:prstGeom>
              <a:noFill/>
              <a:ln w="9525">
                <a:noFill/>
                <a:miter lim="800000"/>
                <a:headEnd/>
                <a:tailEnd/>
              </a:ln>
            </p:spPr>
          </p:pic>
          <p:sp>
            <p:nvSpPr>
              <p:cNvPr id="11" name="テキスト ボックス 10"/>
              <p:cNvSpPr txBox="1"/>
              <p:nvPr/>
            </p:nvSpPr>
            <p:spPr>
              <a:xfrm>
                <a:off x="1095805" y="4149642"/>
                <a:ext cx="1506159" cy="349145"/>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none" lIns="36000" tIns="36000" rIns="36000" bIns="36000" anchor="ctr">
                <a:spAutoFit/>
              </a:bodyPr>
              <a:lstStyle/>
              <a:p>
                <a:pPr algn="ctr"/>
                <a:r>
                  <a:rPr lang="en-US" altLang="ja-JP" b="1">
                    <a:latin typeface="Calibri" pitchFamily="34" charset="0"/>
                  </a:rPr>
                  <a:t>8 January 2011</a:t>
                </a:r>
                <a:endParaRPr lang="ja-JP" altLang="en-US" b="1">
                  <a:latin typeface="Calibri" pitchFamily="34" charset="0"/>
                </a:endParaRPr>
              </a:p>
            </p:txBody>
          </p:sp>
        </p:grpSp>
        <p:grpSp>
          <p:nvGrpSpPr>
            <p:cNvPr id="6" name="グループ化 5"/>
            <p:cNvGrpSpPr>
              <a:grpSpLocks/>
            </p:cNvGrpSpPr>
            <p:nvPr/>
          </p:nvGrpSpPr>
          <p:grpSpPr bwMode="auto">
            <a:xfrm>
              <a:off x="3275856" y="3923764"/>
              <a:ext cx="2500313" cy="2500313"/>
              <a:chOff x="3923928" y="3933056"/>
              <a:chExt cx="2500313" cy="2500313"/>
            </a:xfrm>
          </p:grpSpPr>
          <p:pic>
            <p:nvPicPr>
              <p:cNvPr id="22547" name="Picture 8" descr="http://aslin2.dpc.kishou.go.jp/~msysen16/memo/sst/gsics_sample/20110301/hstg_df_20110301.png"/>
              <p:cNvPicPr>
                <a:picLocks noChangeAspect="1" noChangeArrowheads="1"/>
              </p:cNvPicPr>
              <p:nvPr/>
            </p:nvPicPr>
            <p:blipFill>
              <a:blip r:embed="rId4" cstate="print"/>
              <a:srcRect/>
              <a:stretch>
                <a:fillRect/>
              </a:stretch>
            </p:blipFill>
            <p:spPr bwMode="auto">
              <a:xfrm>
                <a:off x="3923928" y="3933056"/>
                <a:ext cx="2500313" cy="2500313"/>
              </a:xfrm>
              <a:prstGeom prst="rect">
                <a:avLst/>
              </a:prstGeom>
              <a:noFill/>
              <a:ln w="9525">
                <a:noFill/>
                <a:miter lim="800000"/>
                <a:headEnd/>
                <a:tailEnd/>
              </a:ln>
            </p:spPr>
          </p:pic>
          <p:sp>
            <p:nvSpPr>
              <p:cNvPr id="12" name="テキスト ボックス 11"/>
              <p:cNvSpPr txBox="1"/>
              <p:nvPr/>
            </p:nvSpPr>
            <p:spPr>
              <a:xfrm>
                <a:off x="4192776" y="4168456"/>
                <a:ext cx="1377605" cy="350732"/>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none" lIns="36000" tIns="36000" rIns="36000" bIns="36000" anchor="ctr">
                <a:spAutoFit/>
              </a:bodyPr>
              <a:lstStyle/>
              <a:p>
                <a:pPr algn="ctr"/>
                <a:r>
                  <a:rPr lang="en-US" altLang="ja-JP" b="1">
                    <a:latin typeface="Calibri" pitchFamily="34" charset="0"/>
                  </a:rPr>
                  <a:t>1 March 2011</a:t>
                </a:r>
                <a:endParaRPr lang="ja-JP" altLang="en-US" b="1">
                  <a:latin typeface="Calibri" pitchFamily="34" charset="0"/>
                </a:endParaRPr>
              </a:p>
            </p:txBody>
          </p:sp>
        </p:grpSp>
      </p:grpSp>
      <p:grpSp>
        <p:nvGrpSpPr>
          <p:cNvPr id="7" name="グループ化 13"/>
          <p:cNvGrpSpPr>
            <a:grpSpLocks/>
          </p:cNvGrpSpPr>
          <p:nvPr/>
        </p:nvGrpSpPr>
        <p:grpSpPr bwMode="auto">
          <a:xfrm>
            <a:off x="4849813" y="884238"/>
            <a:ext cx="4259262" cy="1660525"/>
            <a:chOff x="4868551" y="1484784"/>
            <a:chExt cx="4224784" cy="1660752"/>
          </a:xfrm>
        </p:grpSpPr>
        <p:pic>
          <p:nvPicPr>
            <p:cNvPr id="22542" name="Picture 2"/>
            <p:cNvPicPr>
              <a:picLocks noChangeAspect="1" noChangeArrowheads="1"/>
            </p:cNvPicPr>
            <p:nvPr/>
          </p:nvPicPr>
          <p:blipFill>
            <a:blip r:embed="rId5" cstate="print"/>
            <a:srcRect t="10536" b="7735"/>
            <a:stretch>
              <a:fillRect/>
            </a:stretch>
          </p:blipFill>
          <p:spPr bwMode="auto">
            <a:xfrm>
              <a:off x="4868551" y="1484784"/>
              <a:ext cx="4224784" cy="1660752"/>
            </a:xfrm>
            <a:prstGeom prst="rect">
              <a:avLst/>
            </a:prstGeom>
            <a:noFill/>
            <a:ln w="9525">
              <a:noFill/>
              <a:miter lim="800000"/>
              <a:headEnd/>
              <a:tailEnd/>
            </a:ln>
          </p:spPr>
        </p:pic>
        <p:sp>
          <p:nvSpPr>
            <p:cNvPr id="8" name="テキスト ボックス 7"/>
            <p:cNvSpPr txBox="1"/>
            <p:nvPr/>
          </p:nvSpPr>
          <p:spPr>
            <a:xfrm>
              <a:off x="5493437" y="2662644"/>
              <a:ext cx="3497796" cy="349750"/>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none" lIns="36000" tIns="36000" rIns="36000" bIns="36000" anchor="ctr">
              <a:spAutoFit/>
            </a:bodyPr>
            <a:lstStyle/>
            <a:p>
              <a:pPr algn="ctr"/>
              <a:r>
                <a:rPr lang="en-US" altLang="ja-JP" b="1" dirty="0">
                  <a:latin typeface="Calibri" pitchFamily="34" charset="0"/>
                </a:rPr>
                <a:t>MTSAT 12um – AIRS </a:t>
              </a:r>
              <a:r>
                <a:rPr lang="en-US" altLang="ja-JP" b="1" dirty="0" err="1">
                  <a:latin typeface="Calibri" pitchFamily="34" charset="0"/>
                </a:rPr>
                <a:t>Asc</a:t>
              </a:r>
              <a:r>
                <a:rPr lang="en-US" altLang="ja-JP" b="1" dirty="0">
                  <a:latin typeface="Calibri" pitchFamily="34" charset="0"/>
                </a:rPr>
                <a:t>.(</a:t>
              </a:r>
              <a:r>
                <a:rPr lang="en-US" altLang="ja-JP" b="1" dirty="0" smtClean="0">
                  <a:latin typeface="Calibri" pitchFamily="34" charset="0"/>
                </a:rPr>
                <a:t>13:30 LST) </a:t>
              </a:r>
              <a:endParaRPr lang="ja-JP" altLang="en-US" b="1" dirty="0">
                <a:latin typeface="Calibri" pitchFamily="34" charset="0"/>
              </a:endParaRPr>
            </a:p>
          </p:txBody>
        </p:sp>
      </p:grpSp>
      <p:grpSp>
        <p:nvGrpSpPr>
          <p:cNvPr id="9" name="グループ化 14"/>
          <p:cNvGrpSpPr>
            <a:grpSpLocks/>
          </p:cNvGrpSpPr>
          <p:nvPr/>
        </p:nvGrpSpPr>
        <p:grpSpPr bwMode="auto">
          <a:xfrm>
            <a:off x="4868863" y="2528888"/>
            <a:ext cx="4251325" cy="1692275"/>
            <a:chOff x="4868551" y="3927956"/>
            <a:chExt cx="4251425" cy="1691532"/>
          </a:xfrm>
        </p:grpSpPr>
        <p:pic>
          <p:nvPicPr>
            <p:cNvPr id="22540" name="Picture 3"/>
            <p:cNvPicPr>
              <a:picLocks noChangeAspect="1" noChangeArrowheads="1"/>
            </p:cNvPicPr>
            <p:nvPr/>
          </p:nvPicPr>
          <p:blipFill>
            <a:blip r:embed="rId6" cstate="print"/>
            <a:srcRect b="6859"/>
            <a:stretch>
              <a:fillRect/>
            </a:stretch>
          </p:blipFill>
          <p:spPr bwMode="auto">
            <a:xfrm>
              <a:off x="4868551" y="3927956"/>
              <a:ext cx="4251425" cy="1691532"/>
            </a:xfrm>
            <a:prstGeom prst="rect">
              <a:avLst/>
            </a:prstGeom>
            <a:noFill/>
            <a:ln w="9525">
              <a:noFill/>
              <a:miter lim="800000"/>
              <a:headEnd/>
              <a:tailEnd/>
            </a:ln>
          </p:spPr>
        </p:pic>
        <p:sp>
          <p:nvSpPr>
            <p:cNvPr id="17" name="テキスト ボックス 16"/>
            <p:cNvSpPr txBox="1"/>
            <p:nvPr/>
          </p:nvSpPr>
          <p:spPr>
            <a:xfrm>
              <a:off x="5452367" y="5095617"/>
              <a:ext cx="3556882" cy="349548"/>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none" lIns="36000" tIns="36000" rIns="36000" bIns="36000" anchor="ctr">
              <a:spAutoFit/>
            </a:bodyPr>
            <a:lstStyle/>
            <a:p>
              <a:pPr algn="ctr"/>
              <a:r>
                <a:rPr lang="en-US" altLang="ja-JP" b="1" dirty="0">
                  <a:latin typeface="Calibri" pitchFamily="34" charset="0"/>
                </a:rPr>
                <a:t>MTSAT 12um – AIRS Dec.(</a:t>
              </a:r>
              <a:r>
                <a:rPr lang="en-US" altLang="ja-JP" b="1" dirty="0" smtClean="0">
                  <a:latin typeface="Calibri" pitchFamily="34" charset="0"/>
                </a:rPr>
                <a:t>01:30 LST) </a:t>
              </a:r>
              <a:endParaRPr lang="ja-JP" altLang="en-US" b="1" dirty="0">
                <a:latin typeface="Calibri" pitchFamily="34" charset="0"/>
              </a:endParaRPr>
            </a:p>
          </p:txBody>
        </p:sp>
      </p:grpSp>
      <p:grpSp>
        <p:nvGrpSpPr>
          <p:cNvPr id="10" name="グループ化 15"/>
          <p:cNvGrpSpPr>
            <a:grpSpLocks/>
          </p:cNvGrpSpPr>
          <p:nvPr/>
        </p:nvGrpSpPr>
        <p:grpSpPr bwMode="auto">
          <a:xfrm>
            <a:off x="4848225" y="4787900"/>
            <a:ext cx="4259263" cy="1866900"/>
            <a:chOff x="446206" y="830012"/>
            <a:chExt cx="4259073" cy="1866315"/>
          </a:xfrm>
        </p:grpSpPr>
        <p:pic>
          <p:nvPicPr>
            <p:cNvPr id="22538" name="Picture 5"/>
            <p:cNvPicPr>
              <a:picLocks noChangeAspect="1" noChangeArrowheads="1"/>
            </p:cNvPicPr>
            <p:nvPr/>
          </p:nvPicPr>
          <p:blipFill>
            <a:blip r:embed="rId7" cstate="print"/>
            <a:srcRect b="-2051"/>
            <a:stretch>
              <a:fillRect/>
            </a:stretch>
          </p:blipFill>
          <p:spPr bwMode="auto">
            <a:xfrm>
              <a:off x="446206" y="830012"/>
              <a:ext cx="4259073" cy="1866315"/>
            </a:xfrm>
            <a:prstGeom prst="rect">
              <a:avLst/>
            </a:prstGeom>
            <a:noFill/>
            <a:ln w="9525">
              <a:noFill/>
              <a:miter lim="800000"/>
              <a:headEnd/>
              <a:tailEnd/>
            </a:ln>
          </p:spPr>
        </p:pic>
        <p:sp>
          <p:nvSpPr>
            <p:cNvPr id="21" name="テキスト ボックス 20"/>
            <p:cNvSpPr txBox="1"/>
            <p:nvPr/>
          </p:nvSpPr>
          <p:spPr>
            <a:xfrm>
              <a:off x="1251033" y="1983763"/>
              <a:ext cx="3041514" cy="350727"/>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none" lIns="36000" tIns="36000" rIns="36000" bIns="36000" anchor="ctr">
              <a:spAutoFit/>
            </a:bodyPr>
            <a:lstStyle/>
            <a:p>
              <a:pPr algn="ctr"/>
              <a:r>
                <a:rPr lang="en-US" altLang="ja-JP" b="1">
                  <a:latin typeface="Calibri" pitchFamily="34" charset="0"/>
                </a:rPr>
                <a:t>MTSAT 12um – AIRS (All orbits)</a:t>
              </a:r>
              <a:endParaRPr lang="ja-JP" altLang="en-US" b="1">
                <a:latin typeface="Calibri" pitchFamily="34" charset="0"/>
              </a:endParaRPr>
            </a:p>
          </p:txBody>
        </p:sp>
      </p:grpSp>
      <p:sp>
        <p:nvSpPr>
          <p:cNvPr id="19" name="ホームベース 18"/>
          <p:cNvSpPr/>
          <p:nvPr/>
        </p:nvSpPr>
        <p:spPr>
          <a:xfrm rot="5400000">
            <a:off x="6842265" y="3241701"/>
            <a:ext cx="552048" cy="25402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altLang="ja-JP" b="1" dirty="0"/>
              <a:t>GSICS Correction</a:t>
            </a:r>
            <a:endParaRPr lang="ja-JP" altLang="en-US" b="1" dirty="0"/>
          </a:p>
        </p:txBody>
      </p:sp>
      <p:sp>
        <p:nvSpPr>
          <p:cNvPr id="22536" name="テキスト ボックス 24"/>
          <p:cNvSpPr txBox="1">
            <a:spLocks noChangeArrowheads="1"/>
          </p:cNvSpPr>
          <p:nvPr/>
        </p:nvSpPr>
        <p:spPr bwMode="auto">
          <a:xfrm>
            <a:off x="5003800" y="6372225"/>
            <a:ext cx="954088" cy="369888"/>
          </a:xfrm>
          <a:prstGeom prst="rect">
            <a:avLst/>
          </a:prstGeom>
          <a:noFill/>
          <a:ln w="9525">
            <a:noFill/>
            <a:miter lim="800000"/>
            <a:headEnd/>
            <a:tailEnd/>
          </a:ln>
        </p:spPr>
        <p:txBody>
          <a:bodyPr wrap="none">
            <a:spAutoFit/>
          </a:bodyPr>
          <a:lstStyle/>
          <a:p>
            <a:r>
              <a:rPr lang="en-US" altLang="ja-JP">
                <a:latin typeface="Calibri" pitchFamily="34" charset="0"/>
              </a:rPr>
              <a:t>Jul 2010</a:t>
            </a:r>
            <a:endParaRPr lang="ja-JP" altLang="en-US">
              <a:latin typeface="Calibri" pitchFamily="34" charset="0"/>
            </a:endParaRPr>
          </a:p>
        </p:txBody>
      </p:sp>
      <p:sp>
        <p:nvSpPr>
          <p:cNvPr id="22537" name="テキスト ボックス 25"/>
          <p:cNvSpPr txBox="1">
            <a:spLocks noChangeArrowheads="1"/>
          </p:cNvSpPr>
          <p:nvPr/>
        </p:nvSpPr>
        <p:spPr bwMode="auto">
          <a:xfrm>
            <a:off x="8172450" y="6372225"/>
            <a:ext cx="1022350" cy="369888"/>
          </a:xfrm>
          <a:prstGeom prst="rect">
            <a:avLst/>
          </a:prstGeom>
          <a:noFill/>
          <a:ln w="9525">
            <a:noFill/>
            <a:miter lim="800000"/>
            <a:headEnd/>
            <a:tailEnd/>
          </a:ln>
        </p:spPr>
        <p:txBody>
          <a:bodyPr wrap="none">
            <a:spAutoFit/>
          </a:bodyPr>
          <a:lstStyle/>
          <a:p>
            <a:r>
              <a:rPr lang="en-US" altLang="ja-JP">
                <a:latin typeface="Calibri" pitchFamily="34" charset="0"/>
              </a:rPr>
              <a:t>Jun 2011</a:t>
            </a:r>
            <a:endParaRPr lang="ja-JP" altLang="en-US">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E:\●Projects\●GSICS\○赤外較正\MidnightEffect\Version_3\csv\fig3_201007_201010.png"/>
          <p:cNvPicPr>
            <a:picLocks noChangeAspect="1" noChangeArrowheads="1"/>
          </p:cNvPicPr>
          <p:nvPr/>
        </p:nvPicPr>
        <p:blipFill>
          <a:blip r:embed="rId3" cstate="print"/>
          <a:srcRect b="67235"/>
          <a:stretch>
            <a:fillRect/>
          </a:stretch>
        </p:blipFill>
        <p:spPr bwMode="auto">
          <a:xfrm>
            <a:off x="934934" y="3431169"/>
            <a:ext cx="7620000" cy="1872538"/>
          </a:xfrm>
          <a:prstGeom prst="rect">
            <a:avLst/>
          </a:prstGeom>
          <a:noFill/>
        </p:spPr>
      </p:pic>
      <p:pic>
        <p:nvPicPr>
          <p:cNvPr id="76804" name="Picture 4" descr="E:\●Projects\●GSICS\○赤外較正\MidnightEffect\Version_3\csv\fig3_201012_201012.png"/>
          <p:cNvPicPr>
            <a:picLocks noChangeAspect="1" noChangeArrowheads="1"/>
          </p:cNvPicPr>
          <p:nvPr/>
        </p:nvPicPr>
        <p:blipFill>
          <a:blip r:embed="rId4" cstate="print"/>
          <a:srcRect b="88056"/>
          <a:stretch>
            <a:fillRect/>
          </a:stretch>
        </p:blipFill>
        <p:spPr bwMode="auto">
          <a:xfrm>
            <a:off x="934934" y="5694318"/>
            <a:ext cx="7620000" cy="682625"/>
          </a:xfrm>
          <a:prstGeom prst="rect">
            <a:avLst/>
          </a:prstGeom>
          <a:noFill/>
        </p:spPr>
      </p:pic>
      <p:sp>
        <p:nvSpPr>
          <p:cNvPr id="1027" name="タイトル 6"/>
          <p:cNvSpPr>
            <a:spLocks noGrp="1"/>
          </p:cNvSpPr>
          <p:nvPr>
            <p:ph type="title"/>
          </p:nvPr>
        </p:nvSpPr>
        <p:spPr>
          <a:xfrm>
            <a:off x="0" y="-79375"/>
            <a:ext cx="9144000" cy="549275"/>
          </a:xfrm>
        </p:spPr>
        <p:txBody>
          <a:bodyPr/>
          <a:lstStyle/>
          <a:p>
            <a:pPr eaLnBrk="1" hangingPunct="1"/>
            <a:r>
              <a:rPr lang="en-US" altLang="ja-JP" sz="3200" b="1" u="sng" dirty="0" smtClean="0"/>
              <a:t>MTSAT-2 brightness temperature differences</a:t>
            </a:r>
            <a:endParaRPr lang="ja-JP" altLang="en-US" sz="3200" b="1" u="sng" dirty="0" smtClean="0"/>
          </a:p>
        </p:txBody>
      </p:sp>
      <p:sp>
        <p:nvSpPr>
          <p:cNvPr id="4" name="スライド番号プレースホルダ 3"/>
          <p:cNvSpPr>
            <a:spLocks noGrp="1"/>
          </p:cNvSpPr>
          <p:nvPr>
            <p:ph type="sldNum" sz="quarter" idx="11"/>
          </p:nvPr>
        </p:nvSpPr>
        <p:spPr/>
        <p:txBody>
          <a:bodyPr/>
          <a:lstStyle/>
          <a:p>
            <a:pPr>
              <a:defRPr/>
            </a:pPr>
            <a:fld id="{B7CE964D-2215-411E-9DDE-20F3F72F7B2F}" type="slidenum">
              <a:rPr lang="ja-JP" altLang="en-US" smtClean="0"/>
              <a:pPr>
                <a:defRPr/>
              </a:pPr>
              <a:t>6</a:t>
            </a:fld>
            <a:endParaRPr lang="ja-JP" altLang="en-US" dirty="0"/>
          </a:p>
        </p:txBody>
      </p:sp>
      <p:sp>
        <p:nvSpPr>
          <p:cNvPr id="1029" name="テキスト ボックス 7"/>
          <p:cNvSpPr txBox="1">
            <a:spLocks noChangeArrowheads="1"/>
          </p:cNvSpPr>
          <p:nvPr/>
        </p:nvSpPr>
        <p:spPr bwMode="auto">
          <a:xfrm>
            <a:off x="1640280" y="3092897"/>
            <a:ext cx="1223962" cy="307975"/>
          </a:xfrm>
          <a:prstGeom prst="rect">
            <a:avLst/>
          </a:prstGeom>
          <a:noFill/>
          <a:ln w="9525">
            <a:noFill/>
            <a:miter lim="800000"/>
            <a:headEnd/>
            <a:tailEnd/>
          </a:ln>
        </p:spPr>
        <p:txBody>
          <a:bodyPr>
            <a:spAutoFit/>
          </a:bodyPr>
          <a:lstStyle/>
          <a:p>
            <a:pPr algn="ctr"/>
            <a:r>
              <a:rPr lang="en-US" altLang="ja-JP" sz="1400" b="1"/>
              <a:t>3.8um(IR4)</a:t>
            </a:r>
            <a:endParaRPr lang="ja-JP" altLang="en-US" sz="1400" b="1"/>
          </a:p>
        </p:txBody>
      </p:sp>
      <p:sp>
        <p:nvSpPr>
          <p:cNvPr id="1030" name="テキスト ボックス 8"/>
          <p:cNvSpPr txBox="1">
            <a:spLocks noChangeArrowheads="1"/>
          </p:cNvSpPr>
          <p:nvPr/>
        </p:nvSpPr>
        <p:spPr bwMode="auto">
          <a:xfrm>
            <a:off x="3440505" y="3092897"/>
            <a:ext cx="1223962" cy="307975"/>
          </a:xfrm>
          <a:prstGeom prst="rect">
            <a:avLst/>
          </a:prstGeom>
          <a:noFill/>
          <a:ln w="9525">
            <a:noFill/>
            <a:miter lim="800000"/>
            <a:headEnd/>
            <a:tailEnd/>
          </a:ln>
        </p:spPr>
        <p:txBody>
          <a:bodyPr>
            <a:spAutoFit/>
          </a:bodyPr>
          <a:lstStyle/>
          <a:p>
            <a:pPr algn="ctr"/>
            <a:r>
              <a:rPr lang="en-US" altLang="ja-JP" sz="1400" b="1"/>
              <a:t>6.8um(IR3)</a:t>
            </a:r>
            <a:endParaRPr lang="ja-JP" altLang="en-US" sz="1400" b="1"/>
          </a:p>
        </p:txBody>
      </p:sp>
      <p:sp>
        <p:nvSpPr>
          <p:cNvPr id="1031" name="テキスト ボックス 9"/>
          <p:cNvSpPr txBox="1">
            <a:spLocks noChangeArrowheads="1"/>
          </p:cNvSpPr>
          <p:nvPr/>
        </p:nvSpPr>
        <p:spPr bwMode="auto">
          <a:xfrm>
            <a:off x="5240730" y="3092897"/>
            <a:ext cx="1223962" cy="307975"/>
          </a:xfrm>
          <a:prstGeom prst="rect">
            <a:avLst/>
          </a:prstGeom>
          <a:noFill/>
          <a:ln w="9525">
            <a:noFill/>
            <a:miter lim="800000"/>
            <a:headEnd/>
            <a:tailEnd/>
          </a:ln>
        </p:spPr>
        <p:txBody>
          <a:bodyPr>
            <a:spAutoFit/>
          </a:bodyPr>
          <a:lstStyle/>
          <a:p>
            <a:pPr algn="ctr"/>
            <a:r>
              <a:rPr lang="en-US" altLang="ja-JP" sz="1400" b="1"/>
              <a:t>10.8um(IR1)</a:t>
            </a:r>
            <a:endParaRPr lang="ja-JP" altLang="en-US" sz="1400" b="1"/>
          </a:p>
        </p:txBody>
      </p:sp>
      <p:sp>
        <p:nvSpPr>
          <p:cNvPr id="1032" name="テキスト ボックス 10"/>
          <p:cNvSpPr txBox="1">
            <a:spLocks noChangeArrowheads="1"/>
          </p:cNvSpPr>
          <p:nvPr/>
        </p:nvSpPr>
        <p:spPr bwMode="auto">
          <a:xfrm>
            <a:off x="7040955" y="3092897"/>
            <a:ext cx="1223962" cy="307975"/>
          </a:xfrm>
          <a:prstGeom prst="rect">
            <a:avLst/>
          </a:prstGeom>
          <a:noFill/>
          <a:ln w="9525">
            <a:noFill/>
            <a:miter lim="800000"/>
            <a:headEnd/>
            <a:tailEnd/>
          </a:ln>
        </p:spPr>
        <p:txBody>
          <a:bodyPr>
            <a:spAutoFit/>
          </a:bodyPr>
          <a:lstStyle/>
          <a:p>
            <a:pPr algn="ctr"/>
            <a:r>
              <a:rPr lang="en-US" altLang="ja-JP" sz="1400" b="1"/>
              <a:t>12.0um(IR2)</a:t>
            </a:r>
            <a:endParaRPr lang="ja-JP" altLang="en-US" sz="1400" b="1"/>
          </a:p>
        </p:txBody>
      </p:sp>
      <p:sp>
        <p:nvSpPr>
          <p:cNvPr id="1033" name="テキスト ボックス 11"/>
          <p:cNvSpPr txBox="1">
            <a:spLocks noChangeArrowheads="1"/>
          </p:cNvSpPr>
          <p:nvPr/>
        </p:nvSpPr>
        <p:spPr bwMode="auto">
          <a:xfrm>
            <a:off x="468313" y="4344988"/>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Sep</a:t>
            </a:r>
            <a:endParaRPr lang="ja-JP" altLang="en-US" sz="1400" b="1">
              <a:solidFill>
                <a:srgbClr val="0000FF"/>
              </a:solidFill>
            </a:endParaRPr>
          </a:p>
        </p:txBody>
      </p:sp>
      <p:sp>
        <p:nvSpPr>
          <p:cNvPr id="1034" name="テキスト ボックス 12"/>
          <p:cNvSpPr txBox="1">
            <a:spLocks noChangeArrowheads="1"/>
          </p:cNvSpPr>
          <p:nvPr/>
        </p:nvSpPr>
        <p:spPr bwMode="auto">
          <a:xfrm>
            <a:off x="468313" y="4797425"/>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Oct</a:t>
            </a:r>
            <a:endParaRPr lang="ja-JP" altLang="en-US" sz="1400" b="1">
              <a:solidFill>
                <a:srgbClr val="0000FF"/>
              </a:solidFill>
            </a:endParaRPr>
          </a:p>
        </p:txBody>
      </p:sp>
      <p:sp>
        <p:nvSpPr>
          <p:cNvPr id="1035" name="テキスト ボックス 13"/>
          <p:cNvSpPr txBox="1">
            <a:spLocks noChangeArrowheads="1"/>
          </p:cNvSpPr>
          <p:nvPr/>
        </p:nvSpPr>
        <p:spPr bwMode="auto">
          <a:xfrm>
            <a:off x="468313" y="5713413"/>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Dec</a:t>
            </a:r>
            <a:endParaRPr lang="ja-JP" altLang="en-US" sz="1400" b="1">
              <a:solidFill>
                <a:srgbClr val="0000FF"/>
              </a:solidFill>
            </a:endParaRPr>
          </a:p>
        </p:txBody>
      </p:sp>
      <p:sp>
        <p:nvSpPr>
          <p:cNvPr id="1042" name="テキスト ボックス 24"/>
          <p:cNvSpPr txBox="1">
            <a:spLocks noChangeArrowheads="1"/>
          </p:cNvSpPr>
          <p:nvPr/>
        </p:nvSpPr>
        <p:spPr bwMode="auto">
          <a:xfrm>
            <a:off x="71438" y="6284913"/>
            <a:ext cx="8964612" cy="600075"/>
          </a:xfrm>
          <a:prstGeom prst="rect">
            <a:avLst/>
          </a:prstGeom>
          <a:solidFill>
            <a:schemeClr val="bg1"/>
          </a:solidFill>
          <a:ln w="9525">
            <a:noFill/>
            <a:miter lim="800000"/>
            <a:headEnd/>
            <a:tailEnd/>
          </a:ln>
        </p:spPr>
        <p:txBody>
          <a:bodyPr>
            <a:spAutoFit/>
          </a:bodyPr>
          <a:lstStyle/>
          <a:p>
            <a:r>
              <a:rPr lang="en-US" altLang="ja-JP" sz="1100"/>
              <a:t>30 minutes mean brightness temperature differences between MTSAT-2 and LEO versus UTC for each MTSAT-2 channel. Vertical lines shows standard error of the brightness temperatures in each 30 mins bin. The red color indicates that differences are with respect to IASI and black color indicates that differences are with respect to AIRS. A vertical black line on 15 UTC means MTSAT-2 midnight.</a:t>
            </a:r>
            <a:endParaRPr lang="ja-JP" altLang="en-US" sz="1100"/>
          </a:p>
        </p:txBody>
      </p:sp>
      <p:sp>
        <p:nvSpPr>
          <p:cNvPr id="29" name="下矢印 28"/>
          <p:cNvSpPr/>
          <p:nvPr/>
        </p:nvSpPr>
        <p:spPr>
          <a:xfrm rot="2328197">
            <a:off x="8010525" y="4606925"/>
            <a:ext cx="287338" cy="27463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a:p>
        </p:txBody>
      </p:sp>
      <p:sp>
        <p:nvSpPr>
          <p:cNvPr id="1046" name="テキスト ボックス 31"/>
          <p:cNvSpPr txBox="1">
            <a:spLocks noChangeArrowheads="1"/>
          </p:cNvSpPr>
          <p:nvPr/>
        </p:nvSpPr>
        <p:spPr bwMode="auto">
          <a:xfrm>
            <a:off x="468313" y="5254625"/>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Nov</a:t>
            </a:r>
            <a:endParaRPr lang="ja-JP" altLang="en-US" sz="1400" b="1">
              <a:solidFill>
                <a:srgbClr val="0000FF"/>
              </a:solidFill>
            </a:endParaRPr>
          </a:p>
        </p:txBody>
      </p:sp>
      <p:sp>
        <p:nvSpPr>
          <p:cNvPr id="1047" name="テキスト ボックス 32"/>
          <p:cNvSpPr txBox="1">
            <a:spLocks noChangeArrowheads="1"/>
          </p:cNvSpPr>
          <p:nvPr/>
        </p:nvSpPr>
        <p:spPr bwMode="auto">
          <a:xfrm>
            <a:off x="468313" y="3913188"/>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Aug</a:t>
            </a:r>
            <a:endParaRPr lang="ja-JP" altLang="en-US" sz="1400" b="1">
              <a:solidFill>
                <a:srgbClr val="0000FF"/>
              </a:solidFill>
            </a:endParaRPr>
          </a:p>
        </p:txBody>
      </p:sp>
      <p:sp>
        <p:nvSpPr>
          <p:cNvPr id="1048" name="テキスト ボックス 33"/>
          <p:cNvSpPr txBox="1">
            <a:spLocks noChangeArrowheads="1"/>
          </p:cNvSpPr>
          <p:nvPr/>
        </p:nvSpPr>
        <p:spPr bwMode="auto">
          <a:xfrm>
            <a:off x="287676" y="3337015"/>
            <a:ext cx="715323" cy="584775"/>
          </a:xfrm>
          <a:prstGeom prst="rect">
            <a:avLst/>
          </a:prstGeom>
          <a:noFill/>
          <a:ln w="9525">
            <a:noFill/>
            <a:miter lim="800000"/>
            <a:headEnd/>
            <a:tailEnd/>
          </a:ln>
        </p:spPr>
        <p:txBody>
          <a:bodyPr wrap="square">
            <a:spAutoFit/>
          </a:bodyPr>
          <a:lstStyle/>
          <a:p>
            <a:pPr algn="r"/>
            <a:r>
              <a:rPr lang="en-US" altLang="ja-JP" b="1" u="sng" dirty="0" smtClean="0">
                <a:solidFill>
                  <a:srgbClr val="FF0000"/>
                </a:solidFill>
              </a:rPr>
              <a:t>2010</a:t>
            </a:r>
          </a:p>
          <a:p>
            <a:pPr algn="r"/>
            <a:r>
              <a:rPr lang="en-US" altLang="ja-JP" sz="1400" b="1" dirty="0" smtClean="0">
                <a:solidFill>
                  <a:srgbClr val="0000FF"/>
                </a:solidFill>
              </a:rPr>
              <a:t>Jul</a:t>
            </a:r>
            <a:endParaRPr lang="ja-JP" altLang="en-US" sz="1400" b="1" dirty="0">
              <a:solidFill>
                <a:srgbClr val="0000FF"/>
              </a:solidFill>
            </a:endParaRPr>
          </a:p>
        </p:txBody>
      </p:sp>
      <p:sp>
        <p:nvSpPr>
          <p:cNvPr id="28" name="下矢印 27"/>
          <p:cNvSpPr/>
          <p:nvPr/>
        </p:nvSpPr>
        <p:spPr>
          <a:xfrm rot="2328197">
            <a:off x="2573338" y="3743325"/>
            <a:ext cx="288925" cy="2730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a:p>
        </p:txBody>
      </p:sp>
      <p:sp>
        <p:nvSpPr>
          <p:cNvPr id="35" name="テキスト ボックス 34"/>
          <p:cNvSpPr txBox="1"/>
          <p:nvPr/>
        </p:nvSpPr>
        <p:spPr>
          <a:xfrm>
            <a:off x="1345914" y="5270321"/>
            <a:ext cx="7171362" cy="3698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altLang="ja-JP" dirty="0"/>
              <a:t>MTSAT-2 had no data. MTSAT-1R was operational</a:t>
            </a:r>
            <a:endParaRPr lang="ja-JP" altLang="en-US" dirty="0"/>
          </a:p>
        </p:txBody>
      </p:sp>
      <p:sp>
        <p:nvSpPr>
          <p:cNvPr id="32" name="コンテンツ プレースホルダ 2"/>
          <p:cNvSpPr>
            <a:spLocks noGrp="1"/>
          </p:cNvSpPr>
          <p:nvPr>
            <p:ph idx="1"/>
          </p:nvPr>
        </p:nvSpPr>
        <p:spPr>
          <a:xfrm>
            <a:off x="549667" y="965773"/>
            <a:ext cx="8229600" cy="1900720"/>
          </a:xfrm>
        </p:spPr>
        <p:txBody>
          <a:bodyPr/>
          <a:lstStyle/>
          <a:p>
            <a:r>
              <a:rPr lang="en-US" altLang="ja-JP" sz="2800" dirty="0" smtClean="0"/>
              <a:t>Brightness temperature difference seems to have similar trend on each month and for each channel.</a:t>
            </a:r>
          </a:p>
          <a:p>
            <a:r>
              <a:rPr lang="en-US" altLang="ja-JP" sz="2800" dirty="0" smtClean="0"/>
              <a:t>The midnight blackbody calibration correction (</a:t>
            </a:r>
            <a:r>
              <a:rPr kumimoji="1" lang="en-US" altLang="ja-JP" sz="2800" dirty="0" smtClean="0"/>
              <a:t>MBCC) is active for MTSAT-2 in eclipse season.</a:t>
            </a:r>
            <a:endParaRPr kumimoji="1" lang="ja-JP" alt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descr="E:\●Projects\●GSICS\○赤外較正\MidnightEffect\Version_3\csv\fig3_201101_201112.png"/>
          <p:cNvPicPr>
            <a:picLocks noChangeAspect="1" noChangeArrowheads="1"/>
          </p:cNvPicPr>
          <p:nvPr/>
        </p:nvPicPr>
        <p:blipFill>
          <a:blip r:embed="rId3" cstate="print"/>
          <a:srcRect/>
          <a:stretch>
            <a:fillRect/>
          </a:stretch>
        </p:blipFill>
        <p:spPr bwMode="auto">
          <a:xfrm>
            <a:off x="930577" y="714484"/>
            <a:ext cx="7620000" cy="5715000"/>
          </a:xfrm>
          <a:prstGeom prst="rect">
            <a:avLst/>
          </a:prstGeom>
          <a:noFill/>
        </p:spPr>
      </p:pic>
      <p:sp>
        <p:nvSpPr>
          <p:cNvPr id="1027" name="タイトル 6"/>
          <p:cNvSpPr>
            <a:spLocks noGrp="1"/>
          </p:cNvSpPr>
          <p:nvPr>
            <p:ph type="title"/>
          </p:nvPr>
        </p:nvSpPr>
        <p:spPr>
          <a:xfrm>
            <a:off x="0" y="-79375"/>
            <a:ext cx="9144000" cy="549275"/>
          </a:xfrm>
        </p:spPr>
        <p:txBody>
          <a:bodyPr/>
          <a:lstStyle/>
          <a:p>
            <a:pPr eaLnBrk="1" hangingPunct="1"/>
            <a:r>
              <a:rPr lang="en-US" altLang="ja-JP" sz="3200" b="1" u="sng" dirty="0" smtClean="0"/>
              <a:t>MTSAT-2 brightness temperature differences</a:t>
            </a:r>
            <a:endParaRPr lang="ja-JP" altLang="en-US" sz="3200" b="1" u="sng" dirty="0" smtClean="0"/>
          </a:p>
        </p:txBody>
      </p:sp>
      <p:sp>
        <p:nvSpPr>
          <p:cNvPr id="4" name="スライド番号プレースホルダ 3"/>
          <p:cNvSpPr>
            <a:spLocks noGrp="1"/>
          </p:cNvSpPr>
          <p:nvPr>
            <p:ph type="sldNum" sz="quarter" idx="11"/>
          </p:nvPr>
        </p:nvSpPr>
        <p:spPr/>
        <p:txBody>
          <a:bodyPr/>
          <a:lstStyle/>
          <a:p>
            <a:pPr>
              <a:defRPr/>
            </a:pPr>
            <a:fld id="{B7CE964D-2215-411E-9DDE-20F3F72F7B2F}" type="slidenum">
              <a:rPr lang="ja-JP" altLang="en-US" smtClean="0"/>
              <a:pPr>
                <a:defRPr/>
              </a:pPr>
              <a:t>7</a:t>
            </a:fld>
            <a:endParaRPr lang="ja-JP" altLang="en-US" dirty="0"/>
          </a:p>
        </p:txBody>
      </p:sp>
      <p:sp>
        <p:nvSpPr>
          <p:cNvPr id="1029" name="テキスト ボックス 7"/>
          <p:cNvSpPr txBox="1">
            <a:spLocks noChangeArrowheads="1"/>
          </p:cNvSpPr>
          <p:nvPr/>
        </p:nvSpPr>
        <p:spPr bwMode="auto">
          <a:xfrm>
            <a:off x="1547813" y="452438"/>
            <a:ext cx="1223962" cy="307975"/>
          </a:xfrm>
          <a:prstGeom prst="rect">
            <a:avLst/>
          </a:prstGeom>
          <a:noFill/>
          <a:ln w="9525">
            <a:noFill/>
            <a:miter lim="800000"/>
            <a:headEnd/>
            <a:tailEnd/>
          </a:ln>
        </p:spPr>
        <p:txBody>
          <a:bodyPr>
            <a:spAutoFit/>
          </a:bodyPr>
          <a:lstStyle/>
          <a:p>
            <a:pPr algn="ctr"/>
            <a:r>
              <a:rPr lang="en-US" altLang="ja-JP" sz="1400" b="1"/>
              <a:t>3.8um(IR4)</a:t>
            </a:r>
            <a:endParaRPr lang="ja-JP" altLang="en-US" sz="1400" b="1"/>
          </a:p>
        </p:txBody>
      </p:sp>
      <p:sp>
        <p:nvSpPr>
          <p:cNvPr id="1030" name="テキスト ボックス 8"/>
          <p:cNvSpPr txBox="1">
            <a:spLocks noChangeArrowheads="1"/>
          </p:cNvSpPr>
          <p:nvPr/>
        </p:nvSpPr>
        <p:spPr bwMode="auto">
          <a:xfrm>
            <a:off x="3348038" y="452438"/>
            <a:ext cx="1223962" cy="307975"/>
          </a:xfrm>
          <a:prstGeom prst="rect">
            <a:avLst/>
          </a:prstGeom>
          <a:noFill/>
          <a:ln w="9525">
            <a:noFill/>
            <a:miter lim="800000"/>
            <a:headEnd/>
            <a:tailEnd/>
          </a:ln>
        </p:spPr>
        <p:txBody>
          <a:bodyPr>
            <a:spAutoFit/>
          </a:bodyPr>
          <a:lstStyle/>
          <a:p>
            <a:pPr algn="ctr"/>
            <a:r>
              <a:rPr lang="en-US" altLang="ja-JP" sz="1400" b="1"/>
              <a:t>6.8um(IR3)</a:t>
            </a:r>
            <a:endParaRPr lang="ja-JP" altLang="en-US" sz="1400" b="1"/>
          </a:p>
        </p:txBody>
      </p:sp>
      <p:sp>
        <p:nvSpPr>
          <p:cNvPr id="1031" name="テキスト ボックス 9"/>
          <p:cNvSpPr txBox="1">
            <a:spLocks noChangeArrowheads="1"/>
          </p:cNvSpPr>
          <p:nvPr/>
        </p:nvSpPr>
        <p:spPr bwMode="auto">
          <a:xfrm>
            <a:off x="5148263" y="452438"/>
            <a:ext cx="1223962" cy="307975"/>
          </a:xfrm>
          <a:prstGeom prst="rect">
            <a:avLst/>
          </a:prstGeom>
          <a:noFill/>
          <a:ln w="9525">
            <a:noFill/>
            <a:miter lim="800000"/>
            <a:headEnd/>
            <a:tailEnd/>
          </a:ln>
        </p:spPr>
        <p:txBody>
          <a:bodyPr>
            <a:spAutoFit/>
          </a:bodyPr>
          <a:lstStyle/>
          <a:p>
            <a:pPr algn="ctr"/>
            <a:r>
              <a:rPr lang="en-US" altLang="ja-JP" sz="1400" b="1"/>
              <a:t>10.8um(IR1)</a:t>
            </a:r>
            <a:endParaRPr lang="ja-JP" altLang="en-US" sz="1400" b="1"/>
          </a:p>
        </p:txBody>
      </p:sp>
      <p:sp>
        <p:nvSpPr>
          <p:cNvPr id="1032" name="テキスト ボックス 10"/>
          <p:cNvSpPr txBox="1">
            <a:spLocks noChangeArrowheads="1"/>
          </p:cNvSpPr>
          <p:nvPr/>
        </p:nvSpPr>
        <p:spPr bwMode="auto">
          <a:xfrm>
            <a:off x="6948488" y="452438"/>
            <a:ext cx="1223962" cy="307975"/>
          </a:xfrm>
          <a:prstGeom prst="rect">
            <a:avLst/>
          </a:prstGeom>
          <a:noFill/>
          <a:ln w="9525">
            <a:noFill/>
            <a:miter lim="800000"/>
            <a:headEnd/>
            <a:tailEnd/>
          </a:ln>
        </p:spPr>
        <p:txBody>
          <a:bodyPr>
            <a:spAutoFit/>
          </a:bodyPr>
          <a:lstStyle/>
          <a:p>
            <a:pPr algn="ctr"/>
            <a:r>
              <a:rPr lang="en-US" altLang="ja-JP" sz="1400" b="1"/>
              <a:t>12.0um(IR2)</a:t>
            </a:r>
            <a:endParaRPr lang="ja-JP" altLang="en-US" sz="1400" b="1"/>
          </a:p>
        </p:txBody>
      </p:sp>
      <p:sp>
        <p:nvSpPr>
          <p:cNvPr id="1033" name="テキスト ボックス 11"/>
          <p:cNvSpPr txBox="1">
            <a:spLocks noChangeArrowheads="1"/>
          </p:cNvSpPr>
          <p:nvPr/>
        </p:nvSpPr>
        <p:spPr bwMode="auto">
          <a:xfrm>
            <a:off x="468313" y="4344988"/>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Sep</a:t>
            </a:r>
            <a:endParaRPr lang="ja-JP" altLang="en-US" sz="1400" b="1">
              <a:solidFill>
                <a:srgbClr val="0000FF"/>
              </a:solidFill>
            </a:endParaRPr>
          </a:p>
        </p:txBody>
      </p:sp>
      <p:sp>
        <p:nvSpPr>
          <p:cNvPr id="1034" name="テキスト ボックス 12"/>
          <p:cNvSpPr txBox="1">
            <a:spLocks noChangeArrowheads="1"/>
          </p:cNvSpPr>
          <p:nvPr/>
        </p:nvSpPr>
        <p:spPr bwMode="auto">
          <a:xfrm>
            <a:off x="468313" y="4797425"/>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Oct</a:t>
            </a:r>
            <a:endParaRPr lang="ja-JP" altLang="en-US" sz="1400" b="1">
              <a:solidFill>
                <a:srgbClr val="0000FF"/>
              </a:solidFill>
            </a:endParaRPr>
          </a:p>
        </p:txBody>
      </p:sp>
      <p:sp>
        <p:nvSpPr>
          <p:cNvPr id="1035" name="テキスト ボックス 13"/>
          <p:cNvSpPr txBox="1">
            <a:spLocks noChangeArrowheads="1"/>
          </p:cNvSpPr>
          <p:nvPr/>
        </p:nvSpPr>
        <p:spPr bwMode="auto">
          <a:xfrm>
            <a:off x="468313" y="5713413"/>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Dec</a:t>
            </a:r>
            <a:endParaRPr lang="ja-JP" altLang="en-US" sz="1400" b="1">
              <a:solidFill>
                <a:srgbClr val="0000FF"/>
              </a:solidFill>
            </a:endParaRPr>
          </a:p>
        </p:txBody>
      </p:sp>
      <p:sp>
        <p:nvSpPr>
          <p:cNvPr id="1036" name="テキスト ボックス 14"/>
          <p:cNvSpPr txBox="1">
            <a:spLocks noChangeArrowheads="1"/>
          </p:cNvSpPr>
          <p:nvPr/>
        </p:nvSpPr>
        <p:spPr bwMode="auto">
          <a:xfrm>
            <a:off x="226033" y="611456"/>
            <a:ext cx="797514" cy="584775"/>
          </a:xfrm>
          <a:prstGeom prst="rect">
            <a:avLst/>
          </a:prstGeom>
          <a:noFill/>
          <a:ln w="9525">
            <a:noFill/>
            <a:miter lim="800000"/>
            <a:headEnd/>
            <a:tailEnd/>
          </a:ln>
        </p:spPr>
        <p:txBody>
          <a:bodyPr wrap="square">
            <a:spAutoFit/>
          </a:bodyPr>
          <a:lstStyle/>
          <a:p>
            <a:pPr algn="r"/>
            <a:r>
              <a:rPr lang="en-US" altLang="ja-JP" b="1" u="sng" dirty="0">
                <a:solidFill>
                  <a:srgbClr val="FF0000"/>
                </a:solidFill>
              </a:rPr>
              <a:t>2011</a:t>
            </a:r>
          </a:p>
          <a:p>
            <a:pPr algn="r"/>
            <a:r>
              <a:rPr lang="en-US" altLang="ja-JP" sz="1400" b="1" dirty="0">
                <a:solidFill>
                  <a:srgbClr val="0000FF"/>
                </a:solidFill>
              </a:rPr>
              <a:t>Jan</a:t>
            </a:r>
            <a:endParaRPr lang="ja-JP" altLang="en-US" sz="1400" b="1" dirty="0">
              <a:solidFill>
                <a:srgbClr val="0000FF"/>
              </a:solidFill>
            </a:endParaRPr>
          </a:p>
        </p:txBody>
      </p:sp>
      <p:sp>
        <p:nvSpPr>
          <p:cNvPr id="1037" name="テキスト ボックス 15"/>
          <p:cNvSpPr txBox="1">
            <a:spLocks noChangeArrowheads="1"/>
          </p:cNvSpPr>
          <p:nvPr/>
        </p:nvSpPr>
        <p:spPr bwMode="auto">
          <a:xfrm>
            <a:off x="468313" y="1196975"/>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Feb</a:t>
            </a:r>
            <a:endParaRPr lang="ja-JP" altLang="en-US" sz="1400" b="1">
              <a:solidFill>
                <a:srgbClr val="0000FF"/>
              </a:solidFill>
            </a:endParaRPr>
          </a:p>
        </p:txBody>
      </p:sp>
      <p:sp>
        <p:nvSpPr>
          <p:cNvPr id="1038" name="テキスト ボックス 16"/>
          <p:cNvSpPr txBox="1">
            <a:spLocks noChangeArrowheads="1"/>
          </p:cNvSpPr>
          <p:nvPr/>
        </p:nvSpPr>
        <p:spPr bwMode="auto">
          <a:xfrm>
            <a:off x="468313" y="1646238"/>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Mar</a:t>
            </a:r>
            <a:endParaRPr lang="ja-JP" altLang="en-US" sz="1400" b="1">
              <a:solidFill>
                <a:srgbClr val="0000FF"/>
              </a:solidFill>
            </a:endParaRPr>
          </a:p>
        </p:txBody>
      </p:sp>
      <p:sp>
        <p:nvSpPr>
          <p:cNvPr id="1039" name="テキスト ボックス 17"/>
          <p:cNvSpPr txBox="1">
            <a:spLocks noChangeArrowheads="1"/>
          </p:cNvSpPr>
          <p:nvPr/>
        </p:nvSpPr>
        <p:spPr bwMode="auto">
          <a:xfrm>
            <a:off x="468313" y="2097088"/>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Apr</a:t>
            </a:r>
            <a:endParaRPr lang="ja-JP" altLang="en-US" sz="1400" b="1">
              <a:solidFill>
                <a:srgbClr val="0000FF"/>
              </a:solidFill>
            </a:endParaRPr>
          </a:p>
        </p:txBody>
      </p:sp>
      <p:sp>
        <p:nvSpPr>
          <p:cNvPr id="1040" name="テキスト ボックス 18"/>
          <p:cNvSpPr txBox="1">
            <a:spLocks noChangeArrowheads="1"/>
          </p:cNvSpPr>
          <p:nvPr/>
        </p:nvSpPr>
        <p:spPr bwMode="auto">
          <a:xfrm>
            <a:off x="468313" y="2546350"/>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May</a:t>
            </a:r>
            <a:endParaRPr lang="ja-JP" altLang="en-US" sz="1400" b="1">
              <a:solidFill>
                <a:srgbClr val="0000FF"/>
              </a:solidFill>
            </a:endParaRPr>
          </a:p>
        </p:txBody>
      </p:sp>
      <p:sp>
        <p:nvSpPr>
          <p:cNvPr id="1041" name="テキスト ボックス 19"/>
          <p:cNvSpPr txBox="1">
            <a:spLocks noChangeArrowheads="1"/>
          </p:cNvSpPr>
          <p:nvPr/>
        </p:nvSpPr>
        <p:spPr bwMode="auto">
          <a:xfrm>
            <a:off x="468313" y="2997200"/>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Jun</a:t>
            </a:r>
            <a:endParaRPr lang="ja-JP" altLang="en-US" sz="1400" b="1">
              <a:solidFill>
                <a:srgbClr val="0000FF"/>
              </a:solidFill>
            </a:endParaRPr>
          </a:p>
        </p:txBody>
      </p:sp>
      <p:sp>
        <p:nvSpPr>
          <p:cNvPr id="1042" name="テキスト ボックス 24"/>
          <p:cNvSpPr txBox="1">
            <a:spLocks noChangeArrowheads="1"/>
          </p:cNvSpPr>
          <p:nvPr/>
        </p:nvSpPr>
        <p:spPr bwMode="auto">
          <a:xfrm>
            <a:off x="71438" y="6284913"/>
            <a:ext cx="8964612" cy="600075"/>
          </a:xfrm>
          <a:prstGeom prst="rect">
            <a:avLst/>
          </a:prstGeom>
          <a:solidFill>
            <a:schemeClr val="bg1"/>
          </a:solidFill>
          <a:ln w="9525">
            <a:noFill/>
            <a:miter lim="800000"/>
            <a:headEnd/>
            <a:tailEnd/>
          </a:ln>
        </p:spPr>
        <p:txBody>
          <a:bodyPr>
            <a:spAutoFit/>
          </a:bodyPr>
          <a:lstStyle/>
          <a:p>
            <a:r>
              <a:rPr lang="en-US" altLang="ja-JP" sz="1100"/>
              <a:t>30 minutes mean brightness temperature differences between MTSAT-2 and LEO versus UTC for each MTSAT-2 channel. Vertical lines shows standard error of the brightness temperatures in each 30 mins bin. The red color indicates that differences are with respect to IASI and black color indicates that differences are with respect to AIRS. A vertical black line on 15 UTC means MTSAT-2 midnight.</a:t>
            </a:r>
            <a:endParaRPr lang="ja-JP" altLang="en-US" sz="1100"/>
          </a:p>
        </p:txBody>
      </p:sp>
      <p:sp>
        <p:nvSpPr>
          <p:cNvPr id="29" name="下矢印 28"/>
          <p:cNvSpPr/>
          <p:nvPr/>
        </p:nvSpPr>
        <p:spPr>
          <a:xfrm rot="2328197">
            <a:off x="8010525" y="4606925"/>
            <a:ext cx="287338" cy="27463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a:p>
        </p:txBody>
      </p:sp>
      <p:sp>
        <p:nvSpPr>
          <p:cNvPr id="30" name="下矢印 29"/>
          <p:cNvSpPr/>
          <p:nvPr/>
        </p:nvSpPr>
        <p:spPr>
          <a:xfrm rot="2328197">
            <a:off x="7974013" y="4192481"/>
            <a:ext cx="288925" cy="27463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a:p>
        </p:txBody>
      </p:sp>
      <p:sp>
        <p:nvSpPr>
          <p:cNvPr id="31" name="下矢印 30"/>
          <p:cNvSpPr/>
          <p:nvPr/>
        </p:nvSpPr>
        <p:spPr>
          <a:xfrm rot="2328197">
            <a:off x="2517384" y="4727575"/>
            <a:ext cx="288925" cy="27463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a:p>
        </p:txBody>
      </p:sp>
      <p:sp>
        <p:nvSpPr>
          <p:cNvPr id="1046" name="テキスト ボックス 31"/>
          <p:cNvSpPr txBox="1">
            <a:spLocks noChangeArrowheads="1"/>
          </p:cNvSpPr>
          <p:nvPr/>
        </p:nvSpPr>
        <p:spPr bwMode="auto">
          <a:xfrm>
            <a:off x="468313" y="5254625"/>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Nov</a:t>
            </a:r>
            <a:endParaRPr lang="ja-JP" altLang="en-US" sz="1400" b="1">
              <a:solidFill>
                <a:srgbClr val="0000FF"/>
              </a:solidFill>
            </a:endParaRPr>
          </a:p>
        </p:txBody>
      </p:sp>
      <p:sp>
        <p:nvSpPr>
          <p:cNvPr id="1047" name="テキスト ボックス 32"/>
          <p:cNvSpPr txBox="1">
            <a:spLocks noChangeArrowheads="1"/>
          </p:cNvSpPr>
          <p:nvPr/>
        </p:nvSpPr>
        <p:spPr bwMode="auto">
          <a:xfrm>
            <a:off x="468313" y="3913188"/>
            <a:ext cx="647700" cy="307975"/>
          </a:xfrm>
          <a:prstGeom prst="rect">
            <a:avLst/>
          </a:prstGeom>
          <a:noFill/>
          <a:ln w="9525">
            <a:noFill/>
            <a:miter lim="800000"/>
            <a:headEnd/>
            <a:tailEnd/>
          </a:ln>
        </p:spPr>
        <p:txBody>
          <a:bodyPr>
            <a:spAutoFit/>
          </a:bodyPr>
          <a:lstStyle/>
          <a:p>
            <a:pPr algn="ctr"/>
            <a:r>
              <a:rPr lang="en-US" altLang="ja-JP" sz="1400" b="1">
                <a:solidFill>
                  <a:srgbClr val="0000FF"/>
                </a:solidFill>
              </a:rPr>
              <a:t>Aug</a:t>
            </a:r>
            <a:endParaRPr lang="ja-JP" altLang="en-US" sz="1400" b="1">
              <a:solidFill>
                <a:srgbClr val="0000FF"/>
              </a:solidFill>
            </a:endParaRPr>
          </a:p>
        </p:txBody>
      </p:sp>
      <p:sp>
        <p:nvSpPr>
          <p:cNvPr id="1048" name="テキスト ボックス 33"/>
          <p:cNvSpPr txBox="1">
            <a:spLocks noChangeArrowheads="1"/>
          </p:cNvSpPr>
          <p:nvPr/>
        </p:nvSpPr>
        <p:spPr bwMode="auto">
          <a:xfrm>
            <a:off x="468313" y="3439755"/>
            <a:ext cx="647700" cy="307777"/>
          </a:xfrm>
          <a:prstGeom prst="rect">
            <a:avLst/>
          </a:prstGeom>
          <a:noFill/>
          <a:ln w="9525">
            <a:noFill/>
            <a:miter lim="800000"/>
            <a:headEnd/>
            <a:tailEnd/>
          </a:ln>
        </p:spPr>
        <p:txBody>
          <a:bodyPr>
            <a:spAutoFit/>
          </a:bodyPr>
          <a:lstStyle/>
          <a:p>
            <a:pPr algn="ctr"/>
            <a:r>
              <a:rPr lang="en-US" altLang="ja-JP" sz="1400" b="1" dirty="0" smtClean="0">
                <a:solidFill>
                  <a:srgbClr val="0000FF"/>
                </a:solidFill>
              </a:rPr>
              <a:t>Jul</a:t>
            </a:r>
            <a:endParaRPr lang="ja-JP" altLang="en-US" sz="1400" b="1" dirty="0">
              <a:solidFill>
                <a:srgbClr val="0000FF"/>
              </a:solidFill>
            </a:endParaRPr>
          </a:p>
        </p:txBody>
      </p:sp>
      <p:sp>
        <p:nvSpPr>
          <p:cNvPr id="35" name="テキスト ボックス 34"/>
          <p:cNvSpPr txBox="1"/>
          <p:nvPr/>
        </p:nvSpPr>
        <p:spPr>
          <a:xfrm>
            <a:off x="1351978" y="5270322"/>
            <a:ext cx="7144749" cy="3698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altLang="ja-JP" dirty="0"/>
              <a:t>MTSAT-2 had no data. MTSAT-1R was operational</a:t>
            </a:r>
            <a:endParaRPr lang="ja-JP" altLang="en-US" dirty="0"/>
          </a:p>
        </p:txBody>
      </p:sp>
      <p:sp>
        <p:nvSpPr>
          <p:cNvPr id="28" name="下矢印 27"/>
          <p:cNvSpPr/>
          <p:nvPr/>
        </p:nvSpPr>
        <p:spPr>
          <a:xfrm rot="2328197">
            <a:off x="2573338" y="3743325"/>
            <a:ext cx="288925" cy="2730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smtClean="0"/>
              <a:t>Events since the last Joint meeting (3)</a:t>
            </a:r>
            <a:endParaRPr kumimoji="1" lang="ja-JP" altLang="en-US" sz="3600" dirty="0"/>
          </a:p>
        </p:txBody>
      </p:sp>
      <p:sp>
        <p:nvSpPr>
          <p:cNvPr id="3" name="コンテンツ プレースホルダ 2"/>
          <p:cNvSpPr>
            <a:spLocks noGrp="1"/>
          </p:cNvSpPr>
          <p:nvPr>
            <p:ph idx="1"/>
          </p:nvPr>
        </p:nvSpPr>
        <p:spPr>
          <a:xfrm>
            <a:off x="457200" y="1073554"/>
            <a:ext cx="8229600" cy="4857403"/>
          </a:xfrm>
        </p:spPr>
        <p:txBody>
          <a:bodyPr/>
          <a:lstStyle/>
          <a:p>
            <a:pPr lvl="1" indent="-742950" eaLnBrk="1" hangingPunct="1">
              <a:buNone/>
            </a:pPr>
            <a:r>
              <a:rPr lang="en-US" altLang="ja-JP" sz="2400" b="1" dirty="0" smtClean="0"/>
              <a:t>NRTC (Near Real Time Correction) product</a:t>
            </a:r>
          </a:p>
          <a:p>
            <a:pPr lvl="1" eaLnBrk="1" hangingPunct="1">
              <a:buFontTx/>
              <a:buChar char="•"/>
            </a:pPr>
            <a:r>
              <a:rPr lang="en-US" altLang="ja-JP" sz="2400" i="1" u="sng" dirty="0" smtClean="0"/>
              <a:t>February 2012</a:t>
            </a:r>
            <a:r>
              <a:rPr lang="en-US" altLang="ja-JP" sz="2400" dirty="0" smtClean="0"/>
              <a:t>: </a:t>
            </a:r>
          </a:p>
          <a:p>
            <a:pPr lvl="1" eaLnBrk="1" hangingPunct="1">
              <a:buNone/>
            </a:pPr>
            <a:r>
              <a:rPr lang="en-US" altLang="ja-JP" sz="2400" dirty="0" smtClean="0"/>
              <a:t>	GSICS NRTC (Near Real Time Correction) product for MTSAT-2 became available on the EUMETSAT THREDDS server.</a:t>
            </a:r>
          </a:p>
          <a:p>
            <a:pPr lvl="1" indent="-742950" eaLnBrk="1" hangingPunct="1">
              <a:buNone/>
            </a:pPr>
            <a:r>
              <a:rPr lang="en-US" altLang="ja-JP" sz="2400" b="1" dirty="0" smtClean="0"/>
              <a:t>Reprocess of missed data</a:t>
            </a:r>
          </a:p>
          <a:p>
            <a:pPr lvl="1" eaLnBrk="1" hangingPunct="1">
              <a:buFontTx/>
              <a:buChar char="•"/>
            </a:pPr>
            <a:r>
              <a:rPr lang="en-US" altLang="ja-JP" sz="2400" i="1" u="sng" dirty="0" smtClean="0"/>
              <a:t>January 2012</a:t>
            </a:r>
            <a:r>
              <a:rPr lang="en-US" altLang="ja-JP" sz="2400" dirty="0" smtClean="0"/>
              <a:t>: </a:t>
            </a:r>
          </a:p>
          <a:p>
            <a:pPr lvl="1" eaLnBrk="1" hangingPunct="1">
              <a:buNone/>
            </a:pPr>
            <a:r>
              <a:rPr lang="en-US" altLang="ja-JP" sz="2400" dirty="0" smtClean="0"/>
              <a:t>	Download of IASI data for July and August, 2011 was failed and the data was not used in operation. MTSAT-2 data during this period was reprocessed.</a:t>
            </a:r>
          </a:p>
          <a:p>
            <a:endParaRPr lang="en-US" altLang="ja-JP" sz="2000" dirty="0" smtClean="0">
              <a:ea typeface="ＭＳ Ｐゴシック" pitchFamily="50" charset="-128"/>
            </a:endParaRPr>
          </a:p>
          <a:p>
            <a:endParaRPr kumimoji="1" lang="ja-JP" altLang="en-US" dirty="0"/>
          </a:p>
        </p:txBody>
      </p:sp>
      <p:sp>
        <p:nvSpPr>
          <p:cNvPr id="4" name="スライド番号プレースホルダ 3"/>
          <p:cNvSpPr>
            <a:spLocks noGrp="1"/>
          </p:cNvSpPr>
          <p:nvPr>
            <p:ph type="sldNum" sz="quarter" idx="11"/>
          </p:nvPr>
        </p:nvSpPr>
        <p:spPr/>
        <p:txBody>
          <a:bodyPr/>
          <a:lstStyle/>
          <a:p>
            <a:pPr>
              <a:defRPr/>
            </a:pPr>
            <a:fld id="{CC8492AA-C3C1-4BEB-9A3C-582C5CA7896A}" type="slidenum">
              <a:rPr lang="ja-JP" altLang="en-US" smtClean="0"/>
              <a:pPr>
                <a:defRPr/>
              </a:pPr>
              <a:t>8</a:t>
            </a:fld>
            <a:endParaRPr lang="ja-JP" altLang="en-US"/>
          </a:p>
        </p:txBody>
      </p:sp>
      <p:grpSp>
        <p:nvGrpSpPr>
          <p:cNvPr id="8" name="グループ化 7"/>
          <p:cNvGrpSpPr>
            <a:grpSpLocks noChangeAspect="1"/>
          </p:cNvGrpSpPr>
          <p:nvPr/>
        </p:nvGrpSpPr>
        <p:grpSpPr>
          <a:xfrm>
            <a:off x="3657249" y="5438875"/>
            <a:ext cx="4686652" cy="1297698"/>
            <a:chOff x="2081048" y="3541986"/>
            <a:chExt cx="5276193" cy="1460938"/>
          </a:xfrm>
        </p:grpSpPr>
        <p:pic>
          <p:nvPicPr>
            <p:cNvPr id="9" name="Picture 2" descr="E:\●Projects\●GSICS\GSIR_IASI_欠落データ再処理\旧\欠損データDailyのみ補間_201201260000\TbBias_Mt2_ir1_Iasi.png"/>
            <p:cNvPicPr>
              <a:picLocks noChangeAspect="1" noChangeArrowheads="1"/>
            </p:cNvPicPr>
            <p:nvPr/>
          </p:nvPicPr>
          <p:blipFill>
            <a:blip r:embed="rId3" cstate="print"/>
            <a:srcRect l="4573" t="7796" r="2330" b="73966"/>
            <a:stretch>
              <a:fillRect/>
            </a:stretch>
          </p:blipFill>
          <p:spPr bwMode="auto">
            <a:xfrm>
              <a:off x="2081048" y="3541986"/>
              <a:ext cx="5276193" cy="1460938"/>
            </a:xfrm>
            <a:prstGeom prst="rect">
              <a:avLst/>
            </a:prstGeom>
            <a:noFill/>
          </p:spPr>
        </p:pic>
        <p:sp>
          <p:nvSpPr>
            <p:cNvPr id="10" name="正方形/長方形 9"/>
            <p:cNvSpPr/>
            <p:nvPr/>
          </p:nvSpPr>
          <p:spPr>
            <a:xfrm>
              <a:off x="5702157" y="3660862"/>
              <a:ext cx="297951" cy="10376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11" name="直線コネクタ 10"/>
            <p:cNvCxnSpPr>
              <a:stCxn id="10" idx="1"/>
              <a:endCxn id="10" idx="3"/>
            </p:cNvCxnSpPr>
            <p:nvPr/>
          </p:nvCxnSpPr>
          <p:spPr>
            <a:xfrm>
              <a:off x="5702157" y="4179707"/>
              <a:ext cx="29795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2" name="円/楕円 11"/>
          <p:cNvSpPr/>
          <p:nvPr/>
        </p:nvSpPr>
        <p:spPr>
          <a:xfrm>
            <a:off x="6867526" y="5559708"/>
            <a:ext cx="266700" cy="8001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四角形吹き出し 12"/>
          <p:cNvSpPr/>
          <p:nvPr/>
        </p:nvSpPr>
        <p:spPr>
          <a:xfrm>
            <a:off x="6800850" y="5248374"/>
            <a:ext cx="1476375" cy="276225"/>
          </a:xfrm>
          <a:prstGeom prst="wedgeRectCallout">
            <a:avLst>
              <a:gd name="adj1" fmla="val -34401"/>
              <a:gd name="adj2" fmla="val 10732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smtClean="0"/>
              <a:t>Reprocessed</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Group 135"/>
          <p:cNvGraphicFramePr>
            <a:graphicFrameLocks noGrp="1"/>
          </p:cNvGraphicFramePr>
          <p:nvPr/>
        </p:nvGraphicFramePr>
        <p:xfrm>
          <a:off x="1074625" y="1371633"/>
          <a:ext cx="2971800" cy="4944404"/>
        </p:xfrm>
        <a:graphic>
          <a:graphicData uri="http://schemas.openxmlformats.org/drawingml/2006/table">
            <a:tbl>
              <a:tblPr/>
              <a:tblGrid>
                <a:gridCol w="568325"/>
                <a:gridCol w="1316001"/>
                <a:gridCol w="1087474"/>
              </a:tblGrid>
              <a:tr h="6175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Arial" charset="0"/>
                          <a:ea typeface="ＭＳ 明朝" pitchFamily="17" charset="-128"/>
                          <a:cs typeface="Arial" charset="0"/>
                        </a:rPr>
                        <a:t>Band</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Arial" charset="0"/>
                          <a:ea typeface="ＭＳ 明朝" pitchFamily="17" charset="-128"/>
                          <a:cs typeface="Arial" charset="0"/>
                        </a:rPr>
                        <a:t>Central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Arial" charset="0"/>
                          <a:ea typeface="ＭＳ 明朝" pitchFamily="17" charset="-128"/>
                          <a:cs typeface="Arial" charset="0"/>
                        </a:rPr>
                        <a:t>Wavelength</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Arial" charset="0"/>
                          <a:ea typeface="ＭＳ 明朝" pitchFamily="17" charset="-128"/>
                          <a:cs typeface="Arial" charset="0"/>
                        </a:rPr>
                        <a:t> [μ</a:t>
                      </a:r>
                      <a:r>
                        <a:rPr kumimoji="1" lang="ja-JP" altLang="en-US" sz="1200" b="1" i="0" u="none" strike="noStrike" cap="none" normalizeH="0" baseline="0" dirty="0" err="1" smtClean="0">
                          <a:ln>
                            <a:noFill/>
                          </a:ln>
                          <a:solidFill>
                            <a:schemeClr val="tx1"/>
                          </a:solidFill>
                          <a:effectLst/>
                          <a:latin typeface="Arial" charset="0"/>
                          <a:ea typeface="ＭＳ 明朝" pitchFamily="17" charset="-128"/>
                          <a:cs typeface="Arial" charset="0"/>
                        </a:rPr>
                        <a:t>ｍ</a:t>
                      </a:r>
                      <a:r>
                        <a:rPr kumimoji="1" lang="en-US" altLang="ja-JP" sz="1200" b="1" i="0" u="none" strike="noStrike" cap="none" normalizeH="0" baseline="0" dirty="0" smtClean="0">
                          <a:ln>
                            <a:noFill/>
                          </a:ln>
                          <a:solidFill>
                            <a:schemeClr val="tx1"/>
                          </a:solidFill>
                          <a:effectLst/>
                          <a:latin typeface="Arial" charset="0"/>
                          <a:ea typeface="ＭＳ 明朝" pitchFamily="17" charset="-128"/>
                          <a:cs typeface="Arial" charset="0"/>
                        </a:rPr>
                        <a:t>]</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Spatial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Resolution</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FF"/>
                          </a:solidFill>
                          <a:effectLst/>
                          <a:latin typeface="Arial" charset="0"/>
                          <a:ea typeface="ＭＳ 明朝" pitchFamily="17" charset="-128"/>
                          <a:cs typeface="Arial" charset="0"/>
                        </a:rPr>
                        <a:t>1</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FF"/>
                          </a:solidFill>
                          <a:effectLst/>
                          <a:latin typeface="Arial" charset="0"/>
                          <a:ea typeface="ＭＳ 明朝" pitchFamily="17" charset="-128"/>
                          <a:cs typeface="Arial" charset="0"/>
                        </a:rPr>
                        <a:t>0.43 - 0.48</a:t>
                      </a:r>
                    </a:p>
                  </a:txBody>
                  <a:tcPr marL="86452" marR="86452" marT="43226" marB="4322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FF"/>
                          </a:solidFill>
                          <a:effectLst/>
                          <a:latin typeface="Arial" charset="0"/>
                          <a:ea typeface="ＭＳ Ｐゴシック" pitchFamily="50" charset="-128"/>
                          <a:cs typeface="Arial" charset="0"/>
                        </a:rPr>
                        <a:t>1Km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9900"/>
                          </a:solidFill>
                          <a:effectLst/>
                          <a:latin typeface="Arial" charset="0"/>
                          <a:ea typeface="ＭＳ 明朝" pitchFamily="17" charset="-128"/>
                          <a:cs typeface="Arial" charset="0"/>
                        </a:rPr>
                        <a:t>2</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9900"/>
                          </a:solidFill>
                          <a:effectLst/>
                          <a:latin typeface="Arial" charset="0"/>
                          <a:ea typeface="ＭＳ 明朝" pitchFamily="17" charset="-128"/>
                          <a:cs typeface="Arial" charset="0"/>
                        </a:rPr>
                        <a:t>0.50 - 0.52</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9900"/>
                          </a:solidFill>
                          <a:effectLst/>
                          <a:latin typeface="Arial" charset="0"/>
                          <a:ea typeface="ＭＳ Ｐゴシック" pitchFamily="50" charset="-128"/>
                          <a:cs typeface="Arial" charset="0"/>
                        </a:rPr>
                        <a:t>1Km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Arial" charset="0"/>
                          <a:ea typeface="ＭＳ 明朝" pitchFamily="17" charset="-128"/>
                          <a:cs typeface="Arial" charset="0"/>
                        </a:rPr>
                        <a:t>3</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Arial" charset="0"/>
                          <a:ea typeface="ＭＳ 明朝" pitchFamily="17" charset="-128"/>
                          <a:cs typeface="Arial" charset="0"/>
                        </a:rPr>
                        <a:t>0.63 - 0.66</a:t>
                      </a:r>
                    </a:p>
                  </a:txBody>
                  <a:tcPr marL="86452" marR="86452" marT="43226" marB="4322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Arial" charset="0"/>
                          <a:ea typeface="ＭＳ Ｐゴシック" pitchFamily="50" charset="-128"/>
                          <a:cs typeface="Arial" charset="0"/>
                        </a:rPr>
                        <a:t>0.5Km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4</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0.85 - 0.87</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1Km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5</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1.60 - 1.62</a:t>
                      </a:r>
                    </a:p>
                  </a:txBody>
                  <a:tcPr marL="86452" marR="86452" marT="43226" marB="4322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2Km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6</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2.25 - 2.27</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2Km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7</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3.74 - 3.96</a:t>
                      </a:r>
                    </a:p>
                  </a:txBody>
                  <a:tcPr marL="86452" marR="86452" marT="43226" marB="4322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2Km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8</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6.06 - 6.43</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2Km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9</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6.89 - 7.01</a:t>
                      </a:r>
                    </a:p>
                  </a:txBody>
                  <a:tcPr marL="86452" marR="86452" marT="43226" marB="4322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2Km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10</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7.26 - 7.43</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2Km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11</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8.44 - 8.76</a:t>
                      </a:r>
                    </a:p>
                  </a:txBody>
                  <a:tcPr marL="86452" marR="86452" marT="43226" marB="4322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2Km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12</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9.54 - 9.72</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2Km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13</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10.3 - 10.6</a:t>
                      </a:r>
                    </a:p>
                  </a:txBody>
                  <a:tcPr marL="86452" marR="86452" marT="43226" marB="4322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2Km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14</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11.1- 11.3</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2Km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15</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12.2 - 12.5</a:t>
                      </a:r>
                    </a:p>
                  </a:txBody>
                  <a:tcPr marL="86452" marR="86452" marT="43226" marB="4322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Ｐゴシック" pitchFamily="50" charset="-128"/>
                          <a:cs typeface="Arial" charset="0"/>
                        </a:rPr>
                        <a:t>2Km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2635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16</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Arial" charset="0"/>
                          <a:ea typeface="ＭＳ 明朝" pitchFamily="17" charset="-128"/>
                          <a:cs typeface="Arial" charset="0"/>
                        </a:rPr>
                        <a:t>13.2 - 13.4</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Arial" charset="0"/>
                          <a:ea typeface="ＭＳ Ｐゴシック" pitchFamily="50" charset="-128"/>
                          <a:cs typeface="Arial" charset="0"/>
                        </a:rPr>
                        <a:t>2Km</a:t>
                      </a:r>
                    </a:p>
                  </a:txBody>
                  <a:tcPr marL="86452" marR="86452" marT="43226" marB="432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bl>
          </a:graphicData>
        </a:graphic>
      </p:graphicFrame>
      <p:graphicFrame>
        <p:nvGraphicFramePr>
          <p:cNvPr id="31" name="Group 135"/>
          <p:cNvGraphicFramePr>
            <a:graphicFrameLocks noGrp="1"/>
          </p:cNvGraphicFramePr>
          <p:nvPr/>
        </p:nvGraphicFramePr>
        <p:xfrm>
          <a:off x="5364163" y="4521346"/>
          <a:ext cx="2854325" cy="1587500"/>
        </p:xfrm>
        <a:graphic>
          <a:graphicData uri="http://schemas.openxmlformats.org/drawingml/2006/table">
            <a:tbl>
              <a:tblPr/>
              <a:tblGrid>
                <a:gridCol w="496887"/>
                <a:gridCol w="1427163"/>
                <a:gridCol w="930275"/>
              </a:tblGrid>
              <a:tr h="396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Band</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Central Wavelength</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 [μ</a:t>
                      </a:r>
                      <a:r>
                        <a:rPr kumimoji="1" lang="ja-JP" altLang="en-US" sz="1000" b="1" i="0" u="none" strike="noStrike" cap="none" normalizeH="0" baseline="0" smtClean="0">
                          <a:ln>
                            <a:noFill/>
                          </a:ln>
                          <a:solidFill>
                            <a:schemeClr val="tx1"/>
                          </a:solidFill>
                          <a:effectLst/>
                          <a:latin typeface="Arial" charset="0"/>
                          <a:ea typeface="ＭＳ 明朝" pitchFamily="17" charset="-128"/>
                          <a:cs typeface="Arial" charset="0"/>
                        </a:rPr>
                        <a:t>ｍ</a:t>
                      </a: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Ｐゴシック" pitchFamily="50" charset="-128"/>
                          <a:cs typeface="Arial" charset="0"/>
                        </a:rPr>
                        <a:t>Spatial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Ｐゴシック" pitchFamily="50" charset="-128"/>
                          <a:cs typeface="Arial" charset="0"/>
                        </a:rPr>
                        <a:t>Resolution</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81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1</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0.55 – 0.90</a:t>
                      </a:r>
                    </a:p>
                  </a:txBody>
                  <a:tcPr marL="79423" marR="79423" marT="39712" marB="397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Ｐゴシック" pitchFamily="50" charset="-128"/>
                          <a:cs typeface="Arial" charset="0"/>
                        </a:rPr>
                        <a:t>1Km</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2</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3.50 – 4.00</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Ｐゴシック" pitchFamily="50" charset="-128"/>
                          <a:cs typeface="Arial" charset="0"/>
                        </a:rPr>
                        <a:t>4Km</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2381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3</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6.50- 7.00</a:t>
                      </a:r>
                    </a:p>
                  </a:txBody>
                  <a:tcPr marL="79423" marR="79423" marT="39712" marB="397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Ｐゴシック" pitchFamily="50" charset="-128"/>
                          <a:cs typeface="Arial" charset="0"/>
                        </a:rPr>
                        <a:t>4Km</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2381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4</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10.3 – 11.3</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Ｐゴシック" pitchFamily="50" charset="-128"/>
                          <a:cs typeface="Arial" charset="0"/>
                        </a:rPr>
                        <a:t>4Km</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2381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5</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明朝" pitchFamily="17" charset="-128"/>
                          <a:cs typeface="Arial" charset="0"/>
                        </a:rPr>
                        <a:t>11.5 – 12.5</a:t>
                      </a:r>
                    </a:p>
                  </a:txBody>
                  <a:tcPr marL="79423" marR="79423" marT="39712" marB="3971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Arial" charset="0"/>
                          <a:ea typeface="ＭＳ Ｐゴシック" pitchFamily="50" charset="-128"/>
                          <a:cs typeface="Arial" charset="0"/>
                        </a:rPr>
                        <a:t>4Km</a:t>
                      </a:r>
                    </a:p>
                  </a:txBody>
                  <a:tcPr marL="79423" marR="79423" marT="39712" marB="39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bl>
          </a:graphicData>
        </a:graphic>
      </p:graphicFrame>
      <p:sp>
        <p:nvSpPr>
          <p:cNvPr id="30869" name="テキスト ボックス 8"/>
          <p:cNvSpPr txBox="1">
            <a:spLocks noChangeArrowheads="1"/>
          </p:cNvSpPr>
          <p:nvPr/>
        </p:nvSpPr>
        <p:spPr bwMode="auto">
          <a:xfrm>
            <a:off x="5795963" y="4243534"/>
            <a:ext cx="1728787" cy="338137"/>
          </a:xfrm>
          <a:prstGeom prst="rect">
            <a:avLst/>
          </a:prstGeom>
          <a:noFill/>
          <a:ln w="9525">
            <a:noFill/>
            <a:miter lim="800000"/>
            <a:headEnd/>
            <a:tailEnd/>
          </a:ln>
        </p:spPr>
        <p:txBody>
          <a:bodyPr>
            <a:spAutoFit/>
          </a:bodyPr>
          <a:lstStyle/>
          <a:p>
            <a:r>
              <a:rPr lang="en-US" altLang="ja-JP" sz="1600" b="1">
                <a:latin typeface="Calibri" pitchFamily="34" charset="0"/>
              </a:rPr>
              <a:t>as of MTSAT-1R/2</a:t>
            </a:r>
            <a:endParaRPr lang="ja-JP" altLang="en-US" sz="1600" b="1">
              <a:latin typeface="Calibri" pitchFamily="34" charset="0"/>
            </a:endParaRPr>
          </a:p>
        </p:txBody>
      </p:sp>
      <p:grpSp>
        <p:nvGrpSpPr>
          <p:cNvPr id="33" name="グループ化 32"/>
          <p:cNvGrpSpPr/>
          <p:nvPr/>
        </p:nvGrpSpPr>
        <p:grpSpPr>
          <a:xfrm>
            <a:off x="1001600" y="1062071"/>
            <a:ext cx="4093413" cy="5257800"/>
            <a:chOff x="611188" y="887413"/>
            <a:chExt cx="4093413" cy="5257800"/>
          </a:xfrm>
        </p:grpSpPr>
        <p:sp>
          <p:nvSpPr>
            <p:cNvPr id="37" name="右中かっこ 36"/>
            <p:cNvSpPr/>
            <p:nvPr/>
          </p:nvSpPr>
          <p:spPr>
            <a:xfrm>
              <a:off x="3573855" y="2646059"/>
              <a:ext cx="298450" cy="785813"/>
            </a:xfrm>
            <a:prstGeom prst="rightBrace">
              <a:avLst/>
            </a:prstGeom>
          </p:spPr>
          <p:style>
            <a:lnRef idx="3">
              <a:schemeClr val="dk1"/>
            </a:lnRef>
            <a:fillRef idx="0">
              <a:schemeClr val="dk1"/>
            </a:fillRef>
            <a:effectRef idx="2">
              <a:schemeClr val="dk1"/>
            </a:effectRef>
            <a:fontRef idx="minor">
              <a:schemeClr val="tx1"/>
            </a:fontRef>
          </p:style>
          <p:txBody>
            <a:bodyPr anchor="ctr"/>
            <a:lstStyle/>
            <a:p>
              <a:pPr algn="ctr"/>
              <a:endParaRPr lang="ja-JP" altLang="en-US"/>
            </a:p>
          </p:txBody>
        </p:sp>
        <p:sp>
          <p:nvSpPr>
            <p:cNvPr id="30877" name="テキスト ボックス 50"/>
            <p:cNvSpPr txBox="1">
              <a:spLocks noChangeArrowheads="1"/>
            </p:cNvSpPr>
            <p:nvPr/>
          </p:nvSpPr>
          <p:spPr bwMode="auto">
            <a:xfrm>
              <a:off x="611188" y="2360613"/>
              <a:ext cx="338137" cy="276225"/>
            </a:xfrm>
            <a:prstGeom prst="rect">
              <a:avLst/>
            </a:prstGeom>
            <a:noFill/>
            <a:ln w="9525">
              <a:noFill/>
              <a:miter lim="800000"/>
              <a:headEnd/>
              <a:tailEnd/>
            </a:ln>
          </p:spPr>
          <p:txBody>
            <a:bodyPr wrap="none">
              <a:spAutoFit/>
            </a:bodyPr>
            <a:lstStyle/>
            <a:p>
              <a:r>
                <a:rPr lang="ja-JP" altLang="en-US" sz="1200" b="1">
                  <a:solidFill>
                    <a:srgbClr val="E46C0A"/>
                  </a:solidFill>
                </a:rPr>
                <a:t>●</a:t>
              </a:r>
            </a:p>
          </p:txBody>
        </p:sp>
        <p:sp>
          <p:nvSpPr>
            <p:cNvPr id="30879" name="テキスト ボックス 52"/>
            <p:cNvSpPr txBox="1">
              <a:spLocks noChangeArrowheads="1"/>
            </p:cNvSpPr>
            <p:nvPr/>
          </p:nvSpPr>
          <p:spPr bwMode="auto">
            <a:xfrm>
              <a:off x="3699714" y="5569182"/>
              <a:ext cx="1004887" cy="369887"/>
            </a:xfrm>
            <a:prstGeom prst="rect">
              <a:avLst/>
            </a:prstGeom>
            <a:noFill/>
            <a:ln w="9525">
              <a:noFill/>
              <a:miter lim="800000"/>
              <a:headEnd/>
              <a:tailEnd/>
            </a:ln>
          </p:spPr>
          <p:txBody>
            <a:bodyPr wrap="none">
              <a:spAutoFit/>
            </a:bodyPr>
            <a:lstStyle/>
            <a:p>
              <a:r>
                <a:rPr lang="ja-JP" altLang="en-US" sz="1200" b="1" dirty="0">
                  <a:solidFill>
                    <a:srgbClr val="E46C0A"/>
                  </a:solidFill>
                </a:rPr>
                <a:t>●</a:t>
              </a:r>
              <a:r>
                <a:rPr lang="en-US" altLang="ja-JP" b="1" dirty="0">
                  <a:solidFill>
                    <a:srgbClr val="E46C0A"/>
                  </a:solidFill>
                </a:rPr>
                <a:t>: MSG</a:t>
              </a:r>
              <a:endParaRPr lang="ja-JP" altLang="en-US" b="1" dirty="0">
                <a:solidFill>
                  <a:srgbClr val="E46C0A"/>
                </a:solidFill>
              </a:endParaRPr>
            </a:p>
          </p:txBody>
        </p:sp>
        <p:sp>
          <p:nvSpPr>
            <p:cNvPr id="30881" name="テキスト ボックス 54"/>
            <p:cNvSpPr txBox="1">
              <a:spLocks noChangeArrowheads="1"/>
            </p:cNvSpPr>
            <p:nvPr/>
          </p:nvSpPr>
          <p:spPr bwMode="auto">
            <a:xfrm>
              <a:off x="611188" y="2636838"/>
              <a:ext cx="338137" cy="277812"/>
            </a:xfrm>
            <a:prstGeom prst="rect">
              <a:avLst/>
            </a:prstGeom>
            <a:noFill/>
            <a:ln w="9525">
              <a:noFill/>
              <a:miter lim="800000"/>
              <a:headEnd/>
              <a:tailEnd/>
            </a:ln>
          </p:spPr>
          <p:txBody>
            <a:bodyPr wrap="none">
              <a:spAutoFit/>
            </a:bodyPr>
            <a:lstStyle/>
            <a:p>
              <a:r>
                <a:rPr lang="ja-JP" altLang="en-US" sz="1200" b="1">
                  <a:solidFill>
                    <a:srgbClr val="E46C0A"/>
                  </a:solidFill>
                </a:rPr>
                <a:t>●</a:t>
              </a:r>
            </a:p>
          </p:txBody>
        </p:sp>
        <p:sp>
          <p:nvSpPr>
            <p:cNvPr id="30882" name="テキスト ボックス 55"/>
            <p:cNvSpPr txBox="1">
              <a:spLocks noChangeArrowheads="1"/>
            </p:cNvSpPr>
            <p:nvPr/>
          </p:nvSpPr>
          <p:spPr bwMode="auto">
            <a:xfrm>
              <a:off x="611188" y="2924175"/>
              <a:ext cx="338137" cy="277813"/>
            </a:xfrm>
            <a:prstGeom prst="rect">
              <a:avLst/>
            </a:prstGeom>
            <a:noFill/>
            <a:ln w="9525">
              <a:noFill/>
              <a:miter lim="800000"/>
              <a:headEnd/>
              <a:tailEnd/>
            </a:ln>
          </p:spPr>
          <p:txBody>
            <a:bodyPr wrap="none">
              <a:spAutoFit/>
            </a:bodyPr>
            <a:lstStyle/>
            <a:p>
              <a:r>
                <a:rPr lang="ja-JP" altLang="en-US" sz="1200" b="1">
                  <a:solidFill>
                    <a:srgbClr val="E46C0A"/>
                  </a:solidFill>
                </a:rPr>
                <a:t>●</a:t>
              </a:r>
            </a:p>
          </p:txBody>
        </p:sp>
        <p:sp>
          <p:nvSpPr>
            <p:cNvPr id="30883" name="テキスト ボックス 56"/>
            <p:cNvSpPr txBox="1">
              <a:spLocks noChangeArrowheads="1"/>
            </p:cNvSpPr>
            <p:nvPr/>
          </p:nvSpPr>
          <p:spPr bwMode="auto">
            <a:xfrm>
              <a:off x="611188" y="3440113"/>
              <a:ext cx="338137" cy="276225"/>
            </a:xfrm>
            <a:prstGeom prst="rect">
              <a:avLst/>
            </a:prstGeom>
            <a:noFill/>
            <a:ln w="9525">
              <a:noFill/>
              <a:miter lim="800000"/>
              <a:headEnd/>
              <a:tailEnd/>
            </a:ln>
          </p:spPr>
          <p:txBody>
            <a:bodyPr wrap="none">
              <a:spAutoFit/>
            </a:bodyPr>
            <a:lstStyle/>
            <a:p>
              <a:r>
                <a:rPr lang="ja-JP" altLang="en-US" sz="1200" b="1">
                  <a:solidFill>
                    <a:srgbClr val="E46C0A"/>
                  </a:solidFill>
                </a:rPr>
                <a:t>●</a:t>
              </a:r>
            </a:p>
          </p:txBody>
        </p:sp>
        <p:sp>
          <p:nvSpPr>
            <p:cNvPr id="30884" name="テキスト ボックス 57"/>
            <p:cNvSpPr txBox="1">
              <a:spLocks noChangeArrowheads="1"/>
            </p:cNvSpPr>
            <p:nvPr/>
          </p:nvSpPr>
          <p:spPr bwMode="auto">
            <a:xfrm>
              <a:off x="611188" y="3716338"/>
              <a:ext cx="338137" cy="277812"/>
            </a:xfrm>
            <a:prstGeom prst="rect">
              <a:avLst/>
            </a:prstGeom>
            <a:noFill/>
            <a:ln w="9525">
              <a:noFill/>
              <a:miter lim="800000"/>
              <a:headEnd/>
              <a:tailEnd/>
            </a:ln>
          </p:spPr>
          <p:txBody>
            <a:bodyPr wrap="none">
              <a:spAutoFit/>
            </a:bodyPr>
            <a:lstStyle/>
            <a:p>
              <a:r>
                <a:rPr lang="ja-JP" altLang="en-US" sz="1200" b="1">
                  <a:solidFill>
                    <a:srgbClr val="E46C0A"/>
                  </a:solidFill>
                </a:rPr>
                <a:t>●</a:t>
              </a:r>
            </a:p>
          </p:txBody>
        </p:sp>
        <p:sp>
          <p:nvSpPr>
            <p:cNvPr id="30885" name="テキスト ボックス 58"/>
            <p:cNvSpPr txBox="1">
              <a:spLocks noChangeArrowheads="1"/>
            </p:cNvSpPr>
            <p:nvPr/>
          </p:nvSpPr>
          <p:spPr bwMode="auto">
            <a:xfrm>
              <a:off x="611188" y="4251325"/>
              <a:ext cx="338137" cy="276225"/>
            </a:xfrm>
            <a:prstGeom prst="rect">
              <a:avLst/>
            </a:prstGeom>
            <a:noFill/>
            <a:ln w="9525">
              <a:noFill/>
              <a:miter lim="800000"/>
              <a:headEnd/>
              <a:tailEnd/>
            </a:ln>
          </p:spPr>
          <p:txBody>
            <a:bodyPr wrap="none">
              <a:spAutoFit/>
            </a:bodyPr>
            <a:lstStyle/>
            <a:p>
              <a:r>
                <a:rPr lang="ja-JP" altLang="en-US" sz="1200" b="1">
                  <a:solidFill>
                    <a:srgbClr val="E46C0A"/>
                  </a:solidFill>
                </a:rPr>
                <a:t>●</a:t>
              </a:r>
            </a:p>
          </p:txBody>
        </p:sp>
        <p:sp>
          <p:nvSpPr>
            <p:cNvPr id="30886" name="テキスト ボックス 59"/>
            <p:cNvSpPr txBox="1">
              <a:spLocks noChangeArrowheads="1"/>
            </p:cNvSpPr>
            <p:nvPr/>
          </p:nvSpPr>
          <p:spPr bwMode="auto">
            <a:xfrm>
              <a:off x="611188" y="4538663"/>
              <a:ext cx="338137" cy="276225"/>
            </a:xfrm>
            <a:prstGeom prst="rect">
              <a:avLst/>
            </a:prstGeom>
            <a:noFill/>
            <a:ln w="9525">
              <a:noFill/>
              <a:miter lim="800000"/>
              <a:headEnd/>
              <a:tailEnd/>
            </a:ln>
          </p:spPr>
          <p:txBody>
            <a:bodyPr wrap="none">
              <a:spAutoFit/>
            </a:bodyPr>
            <a:lstStyle/>
            <a:p>
              <a:r>
                <a:rPr lang="ja-JP" altLang="en-US" sz="1200" b="1">
                  <a:solidFill>
                    <a:srgbClr val="E46C0A"/>
                  </a:solidFill>
                </a:rPr>
                <a:t>●</a:t>
              </a:r>
            </a:p>
          </p:txBody>
        </p:sp>
        <p:sp>
          <p:nvSpPr>
            <p:cNvPr id="30887" name="テキスト ボックス 60"/>
            <p:cNvSpPr txBox="1">
              <a:spLocks noChangeArrowheads="1"/>
            </p:cNvSpPr>
            <p:nvPr/>
          </p:nvSpPr>
          <p:spPr bwMode="auto">
            <a:xfrm>
              <a:off x="611188" y="4797425"/>
              <a:ext cx="338137" cy="276225"/>
            </a:xfrm>
            <a:prstGeom prst="rect">
              <a:avLst/>
            </a:prstGeom>
            <a:noFill/>
            <a:ln w="9525">
              <a:noFill/>
              <a:miter lim="800000"/>
              <a:headEnd/>
              <a:tailEnd/>
            </a:ln>
          </p:spPr>
          <p:txBody>
            <a:bodyPr wrap="none">
              <a:spAutoFit/>
            </a:bodyPr>
            <a:lstStyle/>
            <a:p>
              <a:r>
                <a:rPr lang="ja-JP" altLang="en-US" sz="1200" b="1">
                  <a:solidFill>
                    <a:srgbClr val="E46C0A"/>
                  </a:solidFill>
                </a:rPr>
                <a:t>●</a:t>
              </a:r>
            </a:p>
          </p:txBody>
        </p:sp>
        <p:sp>
          <p:nvSpPr>
            <p:cNvPr id="30888" name="テキスト ボックス 61"/>
            <p:cNvSpPr txBox="1">
              <a:spLocks noChangeArrowheads="1"/>
            </p:cNvSpPr>
            <p:nvPr/>
          </p:nvSpPr>
          <p:spPr bwMode="auto">
            <a:xfrm>
              <a:off x="611188" y="5056188"/>
              <a:ext cx="338137" cy="276225"/>
            </a:xfrm>
            <a:prstGeom prst="rect">
              <a:avLst/>
            </a:prstGeom>
            <a:noFill/>
            <a:ln w="9525">
              <a:noFill/>
              <a:miter lim="800000"/>
              <a:headEnd/>
              <a:tailEnd/>
            </a:ln>
          </p:spPr>
          <p:txBody>
            <a:bodyPr wrap="none">
              <a:spAutoFit/>
            </a:bodyPr>
            <a:lstStyle/>
            <a:p>
              <a:r>
                <a:rPr lang="ja-JP" altLang="en-US" sz="1200" b="1">
                  <a:solidFill>
                    <a:srgbClr val="E46C0A"/>
                  </a:solidFill>
                </a:rPr>
                <a:t>●</a:t>
              </a:r>
            </a:p>
          </p:txBody>
        </p:sp>
        <p:sp>
          <p:nvSpPr>
            <p:cNvPr id="30889" name="テキスト ボックス 62"/>
            <p:cNvSpPr txBox="1">
              <a:spLocks noChangeArrowheads="1"/>
            </p:cNvSpPr>
            <p:nvPr/>
          </p:nvSpPr>
          <p:spPr bwMode="auto">
            <a:xfrm>
              <a:off x="611188" y="5600700"/>
              <a:ext cx="338137" cy="276225"/>
            </a:xfrm>
            <a:prstGeom prst="rect">
              <a:avLst/>
            </a:prstGeom>
            <a:noFill/>
            <a:ln w="9525">
              <a:noFill/>
              <a:miter lim="800000"/>
              <a:headEnd/>
              <a:tailEnd/>
            </a:ln>
          </p:spPr>
          <p:txBody>
            <a:bodyPr wrap="none">
              <a:spAutoFit/>
            </a:bodyPr>
            <a:lstStyle/>
            <a:p>
              <a:r>
                <a:rPr lang="ja-JP" altLang="en-US" sz="1200" b="1">
                  <a:solidFill>
                    <a:srgbClr val="E46C0A"/>
                  </a:solidFill>
                </a:rPr>
                <a:t>●</a:t>
              </a:r>
            </a:p>
          </p:txBody>
        </p:sp>
        <p:sp>
          <p:nvSpPr>
            <p:cNvPr id="30890" name="テキスト ボックス 63"/>
            <p:cNvSpPr txBox="1">
              <a:spLocks noChangeArrowheads="1"/>
            </p:cNvSpPr>
            <p:nvPr/>
          </p:nvSpPr>
          <p:spPr bwMode="auto">
            <a:xfrm>
              <a:off x="611188" y="5868988"/>
              <a:ext cx="338137" cy="276225"/>
            </a:xfrm>
            <a:prstGeom prst="rect">
              <a:avLst/>
            </a:prstGeom>
            <a:noFill/>
            <a:ln w="9525">
              <a:noFill/>
              <a:miter lim="800000"/>
              <a:headEnd/>
              <a:tailEnd/>
            </a:ln>
          </p:spPr>
          <p:txBody>
            <a:bodyPr wrap="none">
              <a:spAutoFit/>
            </a:bodyPr>
            <a:lstStyle/>
            <a:p>
              <a:r>
                <a:rPr lang="ja-JP" altLang="en-US" sz="1200" b="1">
                  <a:solidFill>
                    <a:srgbClr val="E46C0A"/>
                  </a:solidFill>
                </a:rPr>
                <a:t>●</a:t>
              </a:r>
            </a:p>
          </p:txBody>
        </p:sp>
        <p:sp>
          <p:nvSpPr>
            <p:cNvPr id="30892" name="テキスト ボックス 8"/>
            <p:cNvSpPr txBox="1">
              <a:spLocks noChangeArrowheads="1"/>
            </p:cNvSpPr>
            <p:nvPr/>
          </p:nvSpPr>
          <p:spPr bwMode="auto">
            <a:xfrm>
              <a:off x="684213" y="887413"/>
              <a:ext cx="3024187" cy="338137"/>
            </a:xfrm>
            <a:prstGeom prst="rect">
              <a:avLst/>
            </a:prstGeom>
            <a:noFill/>
            <a:ln w="9525">
              <a:noFill/>
              <a:miter lim="800000"/>
              <a:headEnd/>
              <a:tailEnd/>
            </a:ln>
          </p:spPr>
          <p:txBody>
            <a:bodyPr>
              <a:spAutoFit/>
            </a:bodyPr>
            <a:lstStyle/>
            <a:p>
              <a:r>
                <a:rPr lang="en-US" altLang="ja-JP" sz="1600" b="1">
                  <a:latin typeface="Calibri" pitchFamily="34" charset="0"/>
                </a:rPr>
                <a:t>Advanced Himawari Imager (AHI)</a:t>
              </a:r>
              <a:endParaRPr lang="ja-JP" altLang="en-US" sz="1600" b="1">
                <a:latin typeface="Calibri" pitchFamily="34" charset="0"/>
              </a:endParaRPr>
            </a:p>
          </p:txBody>
        </p:sp>
      </p:grpSp>
      <p:sp>
        <p:nvSpPr>
          <p:cNvPr id="28" name="コンテンツ プレースホルダ 2"/>
          <p:cNvSpPr txBox="1">
            <a:spLocks/>
          </p:cNvSpPr>
          <p:nvPr/>
        </p:nvSpPr>
        <p:spPr>
          <a:xfrm>
            <a:off x="4685016" y="2034277"/>
            <a:ext cx="4001784" cy="2157579"/>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1" lang="en-US" altLang="ja-JP" sz="2400" b="0" i="0" u="none" strike="noStrike" kern="1200" cap="none" spc="0" normalizeH="0" baseline="0" noProof="0" dirty="0" smtClean="0">
                <a:ln>
                  <a:noFill/>
                </a:ln>
                <a:solidFill>
                  <a:schemeClr val="tx1"/>
                </a:solidFill>
                <a:effectLst/>
                <a:uLnTx/>
                <a:uFillTx/>
                <a:latin typeface="ＭＳ Ｐゴシック" pitchFamily="50" charset="-128"/>
                <a:ea typeface="Calibri" pitchFamily="34" charset="0"/>
                <a:cs typeface="Calibri" pitchFamily="34" charset="0"/>
              </a:rPr>
              <a:t>Launch</a:t>
            </a:r>
            <a:r>
              <a:rPr kumimoji="1" lang="en-US" altLang="ja-JP" sz="2400" b="0" i="0" u="none" strike="noStrike" kern="1200" cap="none" spc="0" normalizeH="0" noProof="0" dirty="0" smtClean="0">
                <a:ln>
                  <a:noFill/>
                </a:ln>
                <a:solidFill>
                  <a:schemeClr val="tx1"/>
                </a:solidFill>
                <a:effectLst/>
                <a:uLnTx/>
                <a:uFillTx/>
                <a:latin typeface="ＭＳ Ｐゴシック" pitchFamily="50" charset="-128"/>
                <a:ea typeface="Calibri" pitchFamily="34" charset="0"/>
                <a:cs typeface="Calibri" pitchFamily="34" charset="0"/>
              </a:rPr>
              <a:t> of the Himawari-8 is planned in 2014.</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1" lang="en-US" altLang="ja-JP" sz="2400" b="0" i="0" u="none" strike="noStrike" kern="1200" cap="none" spc="0" normalizeH="0" baseline="0" noProof="0" dirty="0" smtClean="0">
                <a:ln>
                  <a:noFill/>
                </a:ln>
                <a:solidFill>
                  <a:schemeClr val="tx1"/>
                </a:solidFill>
                <a:effectLst/>
                <a:uLnTx/>
                <a:uFillTx/>
                <a:latin typeface="ＭＳ Ｐゴシック" pitchFamily="50" charset="-128"/>
                <a:ea typeface="Calibri" pitchFamily="34" charset="0"/>
                <a:cs typeface="Calibri" pitchFamily="34" charset="0"/>
              </a:rPr>
              <a:t>Is the GSICS calibration approach available </a:t>
            </a:r>
            <a:r>
              <a:rPr lang="en-US" altLang="ja-JP" sz="2400" dirty="0" smtClean="0">
                <a:latin typeface="ＭＳ Ｐゴシック" pitchFamily="50" charset="-128"/>
                <a:ea typeface="Calibri" pitchFamily="34" charset="0"/>
                <a:cs typeface="Calibri" pitchFamily="34" charset="0"/>
              </a:rPr>
              <a:t>to </a:t>
            </a:r>
            <a:r>
              <a:rPr kumimoji="1" lang="en-US" altLang="ja-JP" sz="2400" b="0" i="0" u="none" strike="noStrike" kern="1200" cap="none" spc="0" normalizeH="0" baseline="0" noProof="0" dirty="0" smtClean="0">
                <a:ln>
                  <a:noFill/>
                </a:ln>
                <a:solidFill>
                  <a:schemeClr val="tx1"/>
                </a:solidFill>
                <a:effectLst/>
                <a:uLnTx/>
                <a:uFillTx/>
                <a:latin typeface="ＭＳ Ｐゴシック" pitchFamily="50" charset="-128"/>
                <a:ea typeface="Calibri" pitchFamily="34" charset="0"/>
                <a:cs typeface="Calibri" pitchFamily="34" charset="0"/>
              </a:rPr>
              <a:t>NIR bands?</a:t>
            </a:r>
            <a:endParaRPr kumimoji="1" lang="ja-JP" altLang="en-US" sz="2400" b="0" i="0" u="none" strike="noStrike" kern="1200" cap="none" spc="0" normalizeH="0" baseline="0" noProof="0" dirty="0">
              <a:ln>
                <a:noFill/>
              </a:ln>
              <a:solidFill>
                <a:schemeClr val="tx1"/>
              </a:solidFill>
              <a:effectLst/>
              <a:uLnTx/>
              <a:uFillTx/>
              <a:latin typeface="ＭＳ Ｐゴシック" pitchFamily="50" charset="-128"/>
              <a:ea typeface="Calibri" pitchFamily="34" charset="0"/>
              <a:cs typeface="Calibri" pitchFamily="34" charset="0"/>
            </a:endParaRPr>
          </a:p>
        </p:txBody>
      </p:sp>
      <p:pic>
        <p:nvPicPr>
          <p:cNvPr id="29" name="Picture 325" descr="\\Jz200822\衛星課共有\[ 班 ]運用管理班\90　ポンチ絵素材\無題.gif"/>
          <p:cNvPicPr>
            <a:picLocks noChangeAspect="1" noChangeArrowheads="1"/>
          </p:cNvPicPr>
          <p:nvPr/>
        </p:nvPicPr>
        <p:blipFill>
          <a:blip r:embed="rId3" cstate="print"/>
          <a:srcRect t="50252" r="68700"/>
          <a:stretch>
            <a:fillRect/>
          </a:stretch>
        </p:blipFill>
        <p:spPr bwMode="auto">
          <a:xfrm>
            <a:off x="7198841" y="821921"/>
            <a:ext cx="1100656" cy="1174357"/>
          </a:xfrm>
          <a:prstGeom prst="rect">
            <a:avLst/>
          </a:prstGeom>
          <a:noFill/>
          <a:ln w="9525">
            <a:noFill/>
            <a:miter lim="800000"/>
            <a:headEnd/>
            <a:tailEnd/>
          </a:ln>
        </p:spPr>
      </p:pic>
      <p:pic>
        <p:nvPicPr>
          <p:cNvPr id="32" name="Picture 325" descr="\\Jz200822\衛星課共有\[ 班 ]運用管理班\90　ポンチ絵素材\無題.gif"/>
          <p:cNvPicPr>
            <a:picLocks noChangeAspect="1" noChangeArrowheads="1"/>
          </p:cNvPicPr>
          <p:nvPr/>
        </p:nvPicPr>
        <p:blipFill>
          <a:blip r:embed="rId3" cstate="print"/>
          <a:srcRect t="50252" r="68700"/>
          <a:stretch>
            <a:fillRect/>
          </a:stretch>
        </p:blipFill>
        <p:spPr bwMode="auto">
          <a:xfrm>
            <a:off x="7868686" y="821920"/>
            <a:ext cx="1100656" cy="1174357"/>
          </a:xfrm>
          <a:prstGeom prst="rect">
            <a:avLst/>
          </a:prstGeom>
          <a:noFill/>
          <a:ln w="9525">
            <a:noFill/>
            <a:miter lim="800000"/>
            <a:headEnd/>
            <a:tailEnd/>
          </a:ln>
        </p:spPr>
      </p:pic>
      <p:sp>
        <p:nvSpPr>
          <p:cNvPr id="35" name="テキスト ボックス 31"/>
          <p:cNvSpPr txBox="1">
            <a:spLocks noChangeArrowheads="1"/>
          </p:cNvSpPr>
          <p:nvPr/>
        </p:nvSpPr>
        <p:spPr bwMode="auto">
          <a:xfrm>
            <a:off x="4216021" y="3049443"/>
            <a:ext cx="582211" cy="369332"/>
          </a:xfrm>
          <a:prstGeom prst="rect">
            <a:avLst/>
          </a:prstGeom>
          <a:noFill/>
          <a:ln w="9525">
            <a:noFill/>
            <a:miter lim="800000"/>
            <a:headEnd/>
            <a:tailEnd/>
          </a:ln>
        </p:spPr>
        <p:txBody>
          <a:bodyPr wrap="none">
            <a:spAutoFit/>
          </a:bodyPr>
          <a:lstStyle/>
          <a:p>
            <a:r>
              <a:rPr lang="en-US" altLang="ja-JP" b="1" dirty="0" smtClean="0"/>
              <a:t>NIR</a:t>
            </a:r>
            <a:endParaRPr lang="ja-JP" altLang="en-US" sz="1200" b="1" dirty="0"/>
          </a:p>
        </p:txBody>
      </p:sp>
      <p:sp>
        <p:nvSpPr>
          <p:cNvPr id="40" name="タイトル 1"/>
          <p:cNvSpPr txBox="1">
            <a:spLocks/>
          </p:cNvSpPr>
          <p:nvPr/>
        </p:nvSpPr>
        <p:spPr>
          <a:xfrm>
            <a:off x="457200" y="53752"/>
            <a:ext cx="8229600" cy="1143000"/>
          </a:xfrm>
          <a:prstGeom prst="rect">
            <a:avLst/>
          </a:prstGeom>
        </p:spPr>
        <p:txBody>
          <a:bodyPr anchor="ctr"/>
          <a:lstStyle/>
          <a:p>
            <a:pPr lvl="0" algn="ctr" eaLnBrk="0" hangingPunct="0"/>
            <a:r>
              <a:rPr kumimoji="1" lang="en-US" altLang="ja-JP" sz="3600" b="0" i="0" u="none" strike="noStrike" kern="1200" cap="none" spc="0" normalizeH="0" baseline="0" noProof="0" dirty="0" smtClean="0">
                <a:ln>
                  <a:noFill/>
                </a:ln>
                <a:solidFill>
                  <a:schemeClr val="tx2"/>
                </a:solidFill>
                <a:effectLst/>
                <a:uLnTx/>
                <a:uFillTx/>
                <a:latin typeface="ＭＳ Ｐゴシック" pitchFamily="50" charset="-128"/>
                <a:ea typeface="Calibri" pitchFamily="34" charset="0"/>
                <a:cs typeface="Calibri" pitchFamily="34" charset="0"/>
              </a:rPr>
              <a:t>Other topic</a:t>
            </a:r>
            <a:r>
              <a:rPr kumimoji="1" lang="en-US" altLang="ja-JP" sz="3600" b="0" i="0" u="none" strike="noStrike" kern="1200" cap="none" spc="0" normalizeH="0" noProof="0" dirty="0" smtClean="0">
                <a:ln>
                  <a:noFill/>
                </a:ln>
                <a:solidFill>
                  <a:schemeClr val="tx2"/>
                </a:solidFill>
                <a:effectLst/>
                <a:uLnTx/>
                <a:uFillTx/>
                <a:latin typeface="ＭＳ Ｐゴシック" pitchFamily="50" charset="-128"/>
                <a:ea typeface="Calibri" pitchFamily="34" charset="0"/>
                <a:cs typeface="Calibri" pitchFamily="34" charset="0"/>
              </a:rPr>
              <a:t> </a:t>
            </a:r>
            <a:r>
              <a:rPr kumimoji="1" lang="en-US" altLang="ja-JP" sz="3600" b="0" i="0" u="none" strike="noStrike" kern="1200" cap="none" spc="0" normalizeH="0" baseline="0" noProof="0" dirty="0" smtClean="0">
                <a:ln>
                  <a:noFill/>
                </a:ln>
                <a:solidFill>
                  <a:schemeClr val="tx2"/>
                </a:solidFill>
                <a:effectLst/>
                <a:uLnTx/>
                <a:uFillTx/>
                <a:latin typeface="ＭＳ Ｐゴシック" pitchFamily="50" charset="-128"/>
                <a:ea typeface="Calibri" pitchFamily="34" charset="0"/>
                <a:cs typeface="Calibri" pitchFamily="34" charset="0"/>
              </a:rPr>
              <a:t>(1) </a:t>
            </a:r>
            <a:r>
              <a:rPr lang="en-US" altLang="ja-JP" sz="3600" dirty="0" err="1" smtClean="0">
                <a:solidFill>
                  <a:schemeClr val="tx2"/>
                </a:solidFill>
                <a:latin typeface="ＭＳ Ｐゴシック" pitchFamily="50" charset="-128"/>
                <a:ea typeface="Calibri" pitchFamily="34" charset="0"/>
                <a:cs typeface="Calibri" pitchFamily="34" charset="0"/>
              </a:rPr>
              <a:t>Himawari</a:t>
            </a:r>
            <a:r>
              <a:rPr lang="en-US" altLang="ja-JP" sz="3600" dirty="0" smtClean="0">
                <a:solidFill>
                  <a:schemeClr val="tx2"/>
                </a:solidFill>
                <a:latin typeface="ＭＳ Ｐゴシック" pitchFamily="50" charset="-128"/>
                <a:ea typeface="Calibri" pitchFamily="34" charset="0"/>
                <a:cs typeface="Calibri" pitchFamily="34" charset="0"/>
              </a:rPr>
              <a:t> -8/-9 </a:t>
            </a:r>
            <a:r>
              <a:rPr kumimoji="1" lang="en-US" altLang="ja-JP" sz="3600" b="0" i="0" u="none" strike="noStrike" kern="1200" cap="none" spc="0" normalizeH="0" baseline="0" noProof="0" dirty="0" smtClean="0">
                <a:ln>
                  <a:noFill/>
                </a:ln>
                <a:solidFill>
                  <a:schemeClr val="tx2"/>
                </a:solidFill>
                <a:effectLst/>
                <a:uLnTx/>
                <a:uFillTx/>
                <a:latin typeface="ＭＳ Ｐゴシック" pitchFamily="50" charset="-128"/>
                <a:ea typeface="Calibri" pitchFamily="34" charset="0"/>
                <a:cs typeface="Calibri" pitchFamily="34" charset="0"/>
              </a:rPr>
              <a:t>Imager</a:t>
            </a:r>
            <a:endParaRPr kumimoji="1" lang="ja-JP" altLang="en-US" sz="3600" b="0" i="0" u="none" strike="noStrike" kern="1200" cap="none" spc="0" normalizeH="0" baseline="0" noProof="0" dirty="0">
              <a:ln>
                <a:noFill/>
              </a:ln>
              <a:solidFill>
                <a:schemeClr val="tx2"/>
              </a:solidFill>
              <a:effectLst/>
              <a:uLnTx/>
              <a:uFillTx/>
              <a:latin typeface="ＭＳ Ｐゴシック" pitchFamily="50" charset="-128"/>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プレゼン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プレゼン標準テンプレート</Template>
  <TotalTime>8787</TotalTime>
  <Words>1142</Words>
  <Application>Microsoft Office PowerPoint</Application>
  <PresentationFormat>画面に合わせる (4:3)</PresentationFormat>
  <Paragraphs>268</Paragraphs>
  <Slides>16</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Arial</vt:lpstr>
      <vt:lpstr>ＭＳ Ｐゴシック</vt:lpstr>
      <vt:lpstr>Calibri</vt:lpstr>
      <vt:lpstr>ＭＳ 明朝</vt:lpstr>
      <vt:lpstr>ＭＳ Ｐ明朝</vt:lpstr>
      <vt:lpstr>プレゼン標準テンプレート</vt:lpstr>
      <vt:lpstr>JMA GPRC report </vt:lpstr>
      <vt:lpstr>Events since the last Joint meeting (1)</vt:lpstr>
      <vt:lpstr>Events since the last Joint meeting (2)</vt:lpstr>
      <vt:lpstr>Preliminary Experiment on CSR</vt:lpstr>
      <vt:lpstr>Experiment on SST</vt:lpstr>
      <vt:lpstr>MTSAT-2 brightness temperature differences</vt:lpstr>
      <vt:lpstr>MTSAT-2 brightness temperature differences</vt:lpstr>
      <vt:lpstr>Events since the last Joint meeting (3)</vt:lpstr>
      <vt:lpstr>スライド 9</vt:lpstr>
      <vt:lpstr>Other topic (2)  Refinement of GMS-5 WV SRF</vt:lpstr>
      <vt:lpstr>Impact on Transmittance</vt:lpstr>
      <vt:lpstr>(Just for reference) Jan. 1996 Height of 500hPa Score</vt:lpstr>
      <vt:lpstr>Summary</vt:lpstr>
      <vt:lpstr>Thank you!</vt:lpstr>
      <vt:lpstr>Back up slides</vt:lpstr>
      <vt:lpstr>スライド 16</vt:lpstr>
    </vt:vector>
  </TitlesOfParts>
  <Company>JMA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JMA</dc:creator>
  <cp:lastModifiedBy>JMA</cp:lastModifiedBy>
  <cp:revision>44</cp:revision>
  <dcterms:created xsi:type="dcterms:W3CDTF">2011-02-25T02:45:52Z</dcterms:created>
  <dcterms:modified xsi:type="dcterms:W3CDTF">2012-03-02T09:18:31Z</dcterms:modified>
</cp:coreProperties>
</file>