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6" r:id="rId3"/>
    <p:sldId id="341" r:id="rId4"/>
    <p:sldId id="342" r:id="rId5"/>
    <p:sldId id="343" r:id="rId6"/>
    <p:sldId id="337" r:id="rId7"/>
    <p:sldId id="338" r:id="rId8"/>
    <p:sldId id="286" r:id="rId9"/>
    <p:sldId id="334" r:id="rId10"/>
    <p:sldId id="331" r:id="rId11"/>
    <p:sldId id="293" r:id="rId12"/>
    <p:sldId id="350" r:id="rId13"/>
    <p:sldId id="351" r:id="rId14"/>
    <p:sldId id="352" r:id="rId15"/>
    <p:sldId id="353" r:id="rId16"/>
    <p:sldId id="333" r:id="rId17"/>
    <p:sldId id="335" r:id="rId18"/>
    <p:sldId id="349" r:id="rId19"/>
    <p:sldId id="344" r:id="rId20"/>
    <p:sldId id="345" r:id="rId21"/>
    <p:sldId id="330" r:id="rId22"/>
    <p:sldId id="354" r:id="rId23"/>
  </p:sldIdLst>
  <p:sldSz cx="10693400" cy="7561263"/>
  <p:notesSz cx="6797675" cy="9928225"/>
  <p:defaultTextStyle>
    <a:defPPr>
      <a:defRPr lang="ko-KR"/>
    </a:defPPr>
    <a:lvl1pPr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20609" indent="-63489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042804" indent="-128565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563413" indent="-192054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085607" indent="-257130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5597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2716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199836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6954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0B0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 autoAdjust="0"/>
    <p:restoredTop sz="88067" autoAdjust="0"/>
  </p:normalViewPr>
  <p:slideViewPr>
    <p:cSldViewPr>
      <p:cViewPr varScale="1">
        <p:scale>
          <a:sx n="89" d="100"/>
          <a:sy n="89" d="100"/>
        </p:scale>
        <p:origin x="-1362" y="-10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>
                <a:latin typeface="Arial" pitchFamily="34" charset="0"/>
                <a:cs typeface="Arial" pitchFamily="34" charset="0"/>
              </a:defRPr>
            </a:pPr>
            <a:r>
              <a:rPr lang="en-US" altLang="ko-KR" sz="1300" dirty="0" smtClean="0">
                <a:latin typeface="Arial" pitchFamily="34" charset="0"/>
                <a:cs typeface="Arial" pitchFamily="34" charset="0"/>
              </a:rPr>
              <a:t>Trend of Absolute Accuracy</a:t>
            </a:r>
            <a:endParaRPr lang="ko-KR" altLang="en-US" sz="13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Sheet1!$C$1:$C$12</c:f>
              <c:strCache>
                <c:ptCount val="12"/>
                <c:pt idx="0">
                  <c:v>'11.2.</c:v>
                </c:pt>
                <c:pt idx="1">
                  <c:v>'11.3.</c:v>
                </c:pt>
                <c:pt idx="2">
                  <c:v>'11.4.</c:v>
                </c:pt>
                <c:pt idx="3">
                  <c:v>'11.5.</c:v>
                </c:pt>
                <c:pt idx="4">
                  <c:v>'11.6.</c:v>
                </c:pt>
                <c:pt idx="5">
                  <c:v>'11.7.</c:v>
                </c:pt>
                <c:pt idx="6">
                  <c:v>'11.8.</c:v>
                </c:pt>
                <c:pt idx="7">
                  <c:v>'11.9.</c:v>
                </c:pt>
                <c:pt idx="8">
                  <c:v>'11.10.</c:v>
                </c:pt>
                <c:pt idx="9">
                  <c:v>'11.11.</c:v>
                </c:pt>
                <c:pt idx="10">
                  <c:v>'11.12.</c:v>
                </c:pt>
                <c:pt idx="11">
                  <c:v>'12.1.</c:v>
                </c:pt>
              </c:strCache>
            </c:strRef>
          </c:cat>
          <c:val>
            <c:numRef>
              <c:f>Sheet1!$D$1:$D$12</c:f>
              <c:numCache>
                <c:formatCode>0.00%</c:formatCode>
                <c:ptCount val="12"/>
                <c:pt idx="0">
                  <c:v>1.9365542533333301E-2</c:v>
                </c:pt>
                <c:pt idx="1">
                  <c:v>1.6755728000000001E-2</c:v>
                </c:pt>
                <c:pt idx="2">
                  <c:v>2.0590173333333295E-2</c:v>
                </c:pt>
                <c:pt idx="3">
                  <c:v>-1.6186223000000059E-2</c:v>
                </c:pt>
                <c:pt idx="4">
                  <c:v>4.3201680000000105E-3</c:v>
                </c:pt>
                <c:pt idx="5">
                  <c:v>1.6609038999999999E-2</c:v>
                </c:pt>
                <c:pt idx="6">
                  <c:v>6.7774649999999808E-3</c:v>
                </c:pt>
                <c:pt idx="7">
                  <c:v>3.3642919999999905E-3</c:v>
                </c:pt>
                <c:pt idx="8">
                  <c:v>1.3964051000000003E-2</c:v>
                </c:pt>
                <c:pt idx="9">
                  <c:v>-4.9657249999995911E-4</c:v>
                </c:pt>
                <c:pt idx="10">
                  <c:v>5.818441000000011E-3</c:v>
                </c:pt>
                <c:pt idx="11">
                  <c:v>3.1154541500000001E-2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503872"/>
        <c:axId val="51505792"/>
      </c:lineChart>
      <c:catAx>
        <c:axId val="51503872"/>
        <c:scaling>
          <c:orientation val="minMax"/>
        </c:scaling>
        <c:delete val="0"/>
        <c:axPos val="b"/>
        <c:majorTickMark val="out"/>
        <c:minorTickMark val="none"/>
        <c:tickLblPos val="nextTo"/>
        <c:crossAx val="51505792"/>
        <c:crossesAt val="-2"/>
        <c:auto val="1"/>
        <c:lblAlgn val="ctr"/>
        <c:lblOffset val="100"/>
        <c:noMultiLvlLbl val="0"/>
      </c:catAx>
      <c:valAx>
        <c:axId val="5150579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51503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15E7EC0-E3B3-4DB0-B469-3DAE799F14DA}" type="datetimeFigureOut">
              <a:rPr lang="ko-KR" altLang="en-US"/>
              <a:pPr>
                <a:defRPr/>
              </a:pPr>
              <a:t>2012-03-04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3756AE5-F01D-4735-A2D7-3DBF4C852E5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327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20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39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358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477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597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836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1D250-25B5-43E1-A223-E7756E6B621A}" type="slidenum">
              <a:rPr lang="en-US" altLang="ko-KR"/>
              <a:pPr/>
              <a:t>8</a:t>
            </a:fld>
            <a:endParaRPr lang="en-US" altLang="ko-KR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44538"/>
            <a:ext cx="5264150" cy="3722687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This is current GSICS activity of KMA. Implement IR inter-calibration system for COMS with MODIS. Test with MTSAT-1R data instead of COMS. Installation of GSICS GEO-LEO AIRS IR radiation calibration Software. Test with MTSAT-1R data during 2007.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1D250-25B5-43E1-A223-E7756E6B621A}" type="slidenum">
              <a:rPr lang="en-US" altLang="ko-KR"/>
              <a:pPr/>
              <a:t>9</a:t>
            </a:fld>
            <a:endParaRPr lang="en-US" altLang="ko-KR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44538"/>
            <a:ext cx="5264150" cy="3722687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This is current GSICS activity of KMA. Implement IR inter-calibration system for COMS with MODIS. Test with MTSAT-1R data instead of COMS. Installation of GSICS GEO-LEO AIRS IR radiation calibration Software. Test with MTSAT-1R data during 2007.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SWIR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채널에 대한 오차분석은 </a:t>
            </a:r>
            <a:r>
              <a:rPr lang="ko-KR" altLang="en-US" baseline="0" dirty="0" err="1" smtClean="0"/>
              <a:t>진행중에</a:t>
            </a:r>
            <a:r>
              <a:rPr lang="ko-KR" altLang="en-US" baseline="0" dirty="0" smtClean="0"/>
              <a:t> 있으나 해결하지 못함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다방면으로 </a:t>
            </a:r>
            <a:r>
              <a:rPr lang="ko-KR" altLang="en-US" baseline="0" dirty="0" err="1" smtClean="0"/>
              <a:t>분석중에</a:t>
            </a:r>
            <a:r>
              <a:rPr lang="ko-KR" altLang="en-US" baseline="0" smtClean="0"/>
              <a:t> 있으며 진행상황에 </a:t>
            </a:r>
            <a:r>
              <a:rPr lang="ko-KR" altLang="en-US" baseline="0" dirty="0" smtClean="0"/>
              <a:t>대해서 지속적으로 보고할 예정임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756AE5-F01D-4735-A2D7-3DBF4C852E53}" type="slidenum">
              <a:rPr lang="ko-KR" altLang="en-US" smtClean="0"/>
              <a:pPr>
                <a:defRPr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88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달 관측</a:t>
            </a:r>
            <a:r>
              <a:rPr lang="ko-KR" altLang="en-US" baseline="0" dirty="0" smtClean="0"/>
              <a:t> 분석을 위해서 특정한 크기의 직사각형을 분석하는데 경우에 따라서 달만이 아닌 지구가 이 </a:t>
            </a:r>
            <a:r>
              <a:rPr lang="ko-KR" altLang="en-US" baseline="0" dirty="0" err="1" smtClean="0"/>
              <a:t>직사각형속에</a:t>
            </a:r>
            <a:r>
              <a:rPr lang="ko-KR" altLang="en-US" baseline="0" dirty="0" smtClean="0"/>
              <a:t> 포함되는 경우가 있어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 경우는 값이 매우 이상한 값으로 나타나기에 지구의 값을 제거하고 </a:t>
            </a:r>
            <a:r>
              <a:rPr lang="ko-KR" altLang="en-US" baseline="0" dirty="0" err="1" smtClean="0"/>
              <a:t>우주배경값으로</a:t>
            </a:r>
            <a:r>
              <a:rPr lang="ko-KR" altLang="en-US" baseline="0" dirty="0" smtClean="0"/>
              <a:t> 이를 대신하여 채워서 계산하게 되면 왼쪽 그래프에서 처럼 매우 터무니 없는 값이 오른쪽 그림과 같이 제거 됨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이렇게 제거를 하고 난 후 </a:t>
            </a:r>
            <a:r>
              <a:rPr lang="en-US" altLang="ko-KR" baseline="0" dirty="0" smtClean="0"/>
              <a:t>ROLO </a:t>
            </a:r>
            <a:r>
              <a:rPr lang="ko-KR" altLang="en-US" baseline="0" dirty="0" smtClean="0"/>
              <a:t>모델과의 차이는 </a:t>
            </a:r>
            <a:r>
              <a:rPr lang="en-US" altLang="ko-KR" baseline="0" dirty="0" smtClean="0"/>
              <a:t>4% </a:t>
            </a:r>
            <a:r>
              <a:rPr lang="ko-KR" altLang="en-US" baseline="0" dirty="0" smtClean="0"/>
              <a:t>이내로 정확도를 가지게 됨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전체적으로 </a:t>
            </a:r>
            <a:r>
              <a:rPr lang="en-US" altLang="ko-KR" baseline="0" dirty="0" smtClean="0"/>
              <a:t>2011</a:t>
            </a:r>
            <a:r>
              <a:rPr lang="ko-KR" altLang="en-US" baseline="0" dirty="0" err="1" smtClean="0"/>
              <a:t>년동안</a:t>
            </a:r>
            <a:r>
              <a:rPr lang="ko-KR" altLang="en-US" baseline="0" dirty="0" smtClean="0"/>
              <a:t> 달을 이용한 가시채널 검정 결과는 완벽하게 분석이 되지는 않았으나 일정한 경향을 나타내고 있지는 않음</a:t>
            </a:r>
            <a:r>
              <a:rPr lang="en-US" altLang="ko-KR" baseline="0" dirty="0" smtClean="0"/>
              <a:t>. y</a:t>
            </a:r>
            <a:r>
              <a:rPr lang="ko-KR" altLang="en-US" baseline="0" dirty="0" smtClean="0"/>
              <a:t>절편을 </a:t>
            </a:r>
            <a:r>
              <a:rPr lang="en-US" altLang="ko-KR" baseline="0" dirty="0" smtClean="0"/>
              <a:t>0</a:t>
            </a:r>
            <a:r>
              <a:rPr lang="ko-KR" altLang="en-US" baseline="0" dirty="0" smtClean="0"/>
              <a:t>으로 </a:t>
            </a:r>
            <a:r>
              <a:rPr lang="ko-KR" altLang="en-US" baseline="0" dirty="0" err="1" smtClean="0"/>
              <a:t>두었을때</a:t>
            </a:r>
            <a:r>
              <a:rPr lang="ko-KR" altLang="en-US" baseline="0" dirty="0" smtClean="0"/>
              <a:t> 기울기가 약 </a:t>
            </a:r>
            <a:r>
              <a:rPr lang="en-US" altLang="ko-KR" baseline="0" dirty="0" smtClean="0"/>
              <a:t>3% </a:t>
            </a:r>
            <a:r>
              <a:rPr lang="ko-KR" altLang="en-US" baseline="0" dirty="0" smtClean="0"/>
              <a:t>정도로 나타나고 있음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하지만 오차와의 값이 크게 차이가 </a:t>
            </a:r>
            <a:r>
              <a:rPr lang="ko-KR" altLang="en-US" baseline="0" dirty="0" err="1" smtClean="0"/>
              <a:t>나지않아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이를 가시채널의 센서가 퇴화되었다고 판단하기는 이른 것으로 생각됨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756AE5-F01D-4735-A2D7-3DBF4C852E53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9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4" descr="PT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0693400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1764408"/>
            <a:ext cx="9089390" cy="2205257"/>
          </a:xfrm>
          <a:prstGeom prst="rect">
            <a:avLst/>
          </a:prstGeom>
        </p:spPr>
        <p:txBody>
          <a:bodyPr lIns="91424" tIns="45712" rIns="91424" bIns="45712"/>
          <a:lstStyle>
            <a:lvl1pPr defTabSz="1189814" fontAlgn="auto">
              <a:spcBef>
                <a:spcPts val="0"/>
              </a:spcBef>
              <a:spcAft>
                <a:spcPts val="0"/>
              </a:spcAft>
              <a:defRPr sz="5400" baseline="0">
                <a:effectLst/>
                <a:latin typeface="Arial" pitchFamily="34" charset="0"/>
                <a:ea typeface="Arial Unicode MS" pitchFamily="50" charset="-127"/>
                <a:cs typeface="Arial" pitchFamily="34" charset="0"/>
              </a:defRPr>
            </a:lvl1pPr>
          </a:lstStyle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17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31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148" y="1188344"/>
            <a:ext cx="9937104" cy="583264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F6A39-D6E4-425D-86EB-38E86A67CD49}" type="datetimeFigureOut">
              <a:rPr lang="ko-KR" altLang="en-US"/>
              <a:pPr>
                <a:defRPr/>
              </a:pPr>
              <a:t>2012-03-04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pic>
        <p:nvPicPr>
          <p:cNvPr id="7" name="그림 2" descr="PT2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03"/>
          <a:stretch/>
        </p:blipFill>
        <p:spPr bwMode="auto">
          <a:xfrm>
            <a:off x="0" y="-35793"/>
            <a:ext cx="10693400" cy="78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607354" y="7158698"/>
            <a:ext cx="1086048" cy="402567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F66F79-93AE-4102-B176-C409B3A6717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915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67" y="7226960"/>
            <a:ext cx="3876358" cy="2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9607354" y="7158698"/>
            <a:ext cx="1086048" cy="402567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F66F79-93AE-4102-B176-C409B3A6717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5593084"/>
      </p:ext>
    </p:extLst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36675" y="87515"/>
            <a:ext cx="8287385" cy="1256710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 sz="41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4670" y="1764295"/>
            <a:ext cx="9624060" cy="49953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4670" y="6883901"/>
            <a:ext cx="2495127" cy="50408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3579" y="6889151"/>
            <a:ext cx="3386243" cy="50408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3603" y="6883901"/>
            <a:ext cx="2495127" cy="50408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0D8B-64F5-49AF-9C37-D8F310749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534989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988" y="7008814"/>
            <a:ext cx="2495550" cy="40163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1042872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AEB1695-0637-4646-A9EF-38D1F8EBF4B6}" type="datetimeFigureOut">
              <a:rPr lang="ko-KR" altLang="en-US"/>
              <a:pPr>
                <a:defRPr/>
              </a:pPr>
              <a:t>2012-03-04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2839" y="7008814"/>
            <a:ext cx="3387725" cy="40163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1042872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197850" y="7159627"/>
            <a:ext cx="2495550" cy="40163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1042872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DD8759-5327-4636-B001-CA968C3CEA6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그림 2" descr="PT22.jp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75"/>
          <a:stretch/>
        </p:blipFill>
        <p:spPr bwMode="auto">
          <a:xfrm>
            <a:off x="0" y="-35793"/>
            <a:ext cx="10693400" cy="7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txStyles>
    <p:titleStyle>
      <a:lvl1pPr algn="ctr" defTabSz="1042804" rtl="0" eaLnBrk="0" fontAlgn="base" latinLnBrk="1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Verdana" pitchFamily="34" charset="0"/>
          <a:ea typeface="+mj-ea"/>
          <a:cs typeface="Verdana" pitchFamily="34" charset="0"/>
        </a:defRPr>
      </a:lvl1pPr>
      <a:lvl2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120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239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358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477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90456" indent="-390456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5989" indent="-325380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108" indent="-260304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716" indent="-260304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911" indent="-260304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898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4" descr="P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0693400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196" y="1548383"/>
            <a:ext cx="9073008" cy="2585307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강B" pitchFamily="18" charset="-127"/>
                <a:cs typeface="Arial" pitchFamily="34" charset="0"/>
              </a:rPr>
              <a:t>Inter-Calibration of </a:t>
            </a:r>
          </a:p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강B" pitchFamily="18" charset="-127"/>
                <a:cs typeface="Arial" pitchFamily="34" charset="0"/>
              </a:rPr>
              <a:t>COMS </a:t>
            </a:r>
            <a:r>
              <a:rPr kumimoji="0" lang="en-US" altLang="ko-K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강B" pitchFamily="18" charset="-127"/>
                <a:cs typeface="Arial" pitchFamily="34" charset="0"/>
              </a:rPr>
              <a:t>Infrared and </a:t>
            </a:r>
            <a:r>
              <a:rPr kumimoji="0" lang="en-US" altLang="ko-K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강B" pitchFamily="18" charset="-127"/>
                <a:cs typeface="Arial" pitchFamily="34" charset="0"/>
              </a:rPr>
              <a:t>Visible channels</a:t>
            </a:r>
            <a:endParaRPr kumimoji="0" lang="ko-KR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강B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08" y="-14308"/>
            <a:ext cx="7920880" cy="33853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Joint meeting of GRWG and GDWG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2285" y="5346804"/>
            <a:ext cx="7534274" cy="984869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900" dirty="0" smtClean="0">
                <a:solidFill>
                  <a:schemeClr val="bg1"/>
                </a:solidFill>
                <a:latin typeface="Tahoma" pitchFamily="34" charset="0"/>
                <a:ea typeface="HY강B" pitchFamily="18" charset="-127"/>
                <a:cs typeface="Tahoma" pitchFamily="34" charset="0"/>
              </a:rPr>
              <a:t>Korea Meteorological Administration</a:t>
            </a:r>
          </a:p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900" dirty="0" smtClean="0">
                <a:solidFill>
                  <a:schemeClr val="bg1"/>
                </a:solidFill>
                <a:latin typeface="Tahoma" pitchFamily="34" charset="0"/>
                <a:ea typeface="HY강B" pitchFamily="18" charset="-127"/>
                <a:cs typeface="Tahoma" pitchFamily="34" charset="0"/>
              </a:rPr>
              <a:t>National Meteorological Satellite Center</a:t>
            </a:r>
            <a:endParaRPr kumimoji="0" lang="ko-KR" altLang="en-US" sz="2900" dirty="0">
              <a:solidFill>
                <a:schemeClr val="bg1"/>
              </a:solidFill>
              <a:latin typeface="Tahoma" pitchFamily="34" charset="0"/>
              <a:ea typeface="HY강B" pitchFamily="18" charset="-127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3328360" y="1147713"/>
            <a:ext cx="7130908" cy="5849938"/>
            <a:chOff x="20" y="540"/>
            <a:chExt cx="4595" cy="3780"/>
          </a:xfrm>
        </p:grpSpPr>
        <p:pic>
          <p:nvPicPr>
            <p:cNvPr id="3" name="Picture 73" descr="eart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11" y="2617"/>
              <a:ext cx="2804" cy="1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74" descr="ter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5" y="1389"/>
              <a:ext cx="1431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AutoShape 76"/>
            <p:cNvSpPr>
              <a:spLocks noChangeArrowheads="1"/>
            </p:cNvSpPr>
            <p:nvPr/>
          </p:nvSpPr>
          <p:spPr bwMode="auto">
            <a:xfrm>
              <a:off x="3061" y="1842"/>
              <a:ext cx="237" cy="1814"/>
            </a:xfrm>
            <a:prstGeom prst="triangle">
              <a:avLst>
                <a:gd name="adj" fmla="val 100000"/>
              </a:avLst>
            </a:prstGeom>
            <a:solidFill>
              <a:srgbClr val="FFCC00">
                <a:alpha val="4784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/>
            </a:p>
          </p:txBody>
        </p:sp>
        <p:sp>
          <p:nvSpPr>
            <p:cNvPr id="7" name="AutoShape 77"/>
            <p:cNvSpPr>
              <a:spLocks noChangeArrowheads="1"/>
            </p:cNvSpPr>
            <p:nvPr/>
          </p:nvSpPr>
          <p:spPr bwMode="auto">
            <a:xfrm rot="-2166643">
              <a:off x="2118" y="653"/>
              <a:ext cx="295" cy="3401"/>
            </a:xfrm>
            <a:prstGeom prst="triangle">
              <a:avLst>
                <a:gd name="adj" fmla="val 0"/>
              </a:avLst>
            </a:prstGeom>
            <a:solidFill>
              <a:srgbClr val="FFCC00">
                <a:alpha val="4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/>
            </a:p>
          </p:txBody>
        </p:sp>
        <p:sp>
          <p:nvSpPr>
            <p:cNvPr id="8" name="Text Box 78"/>
            <p:cNvSpPr txBox="1">
              <a:spLocks noChangeArrowheads="1"/>
            </p:cNvSpPr>
            <p:nvPr/>
          </p:nvSpPr>
          <p:spPr bwMode="auto">
            <a:xfrm>
              <a:off x="3054" y="890"/>
              <a:ext cx="792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b="1" dirty="0">
                  <a:latin typeface="Arial" charset="0"/>
                </a:rPr>
                <a:t>Polar orbital</a:t>
              </a:r>
            </a:p>
            <a:p>
              <a:pPr algn="ctr"/>
              <a:r>
                <a:rPr lang="en-US" altLang="ko-KR" sz="1400" b="1" dirty="0">
                  <a:latin typeface="Arial" charset="0"/>
                </a:rPr>
                <a:t>Satellite</a:t>
              </a:r>
            </a:p>
            <a:p>
              <a:pPr algn="ctr"/>
              <a:r>
                <a:rPr lang="en-US" altLang="ko-KR" sz="1400" b="1" dirty="0" smtClean="0">
                  <a:latin typeface="Arial" charset="0"/>
                </a:rPr>
                <a:t>(AIRS/IASI)</a:t>
              </a:r>
              <a:endParaRPr lang="en-US" altLang="ko-KR" sz="1400" b="1" dirty="0">
                <a:latin typeface="Arial" charset="0"/>
              </a:endParaRPr>
            </a:p>
          </p:txBody>
        </p:sp>
        <p:sp>
          <p:nvSpPr>
            <p:cNvPr id="9" name="Text Box 79"/>
            <p:cNvSpPr txBox="1">
              <a:spLocks noChangeArrowheads="1"/>
            </p:cNvSpPr>
            <p:nvPr/>
          </p:nvSpPr>
          <p:spPr bwMode="auto">
            <a:xfrm>
              <a:off x="20" y="540"/>
              <a:ext cx="894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b="1" dirty="0">
                  <a:latin typeface="Arial" charset="0"/>
                </a:rPr>
                <a:t>Geostationary</a:t>
              </a:r>
            </a:p>
            <a:p>
              <a:pPr algn="ctr"/>
              <a:r>
                <a:rPr lang="en-US" altLang="ko-KR" sz="1400" b="1" dirty="0">
                  <a:latin typeface="Arial" charset="0"/>
                </a:rPr>
                <a:t>Satellite</a:t>
              </a:r>
            </a:p>
            <a:p>
              <a:pPr algn="ctr"/>
              <a:r>
                <a:rPr lang="en-US" altLang="ko-KR" sz="1400" b="1" dirty="0" smtClean="0">
                  <a:latin typeface="Arial" charset="0"/>
                </a:rPr>
                <a:t>(COMS)</a:t>
              </a:r>
              <a:endParaRPr lang="en-US" altLang="ko-KR" sz="1400" b="1" dirty="0">
                <a:latin typeface="Arial" charset="0"/>
              </a:endParaRPr>
            </a:p>
          </p:txBody>
        </p:sp>
      </p:grp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162124" y="2740967"/>
            <a:ext cx="5616576" cy="422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r>
              <a:rPr lang="en-US" altLang="ko-KR" b="1" dirty="0">
                <a:solidFill>
                  <a:srgbClr val="0000CC"/>
                </a:solidFill>
                <a:latin typeface="Arial" charset="0"/>
              </a:rPr>
              <a:t> Observation time difference</a:t>
            </a:r>
          </a:p>
          <a:p>
            <a:pPr lvl="1">
              <a:lnSpc>
                <a:spcPct val="6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dirty="0">
                <a:latin typeface="Arial" charset="0"/>
              </a:rPr>
              <a:t>   </a:t>
            </a:r>
            <a:r>
              <a:rPr lang="en-US" altLang="ko-KR" b="1" dirty="0">
                <a:latin typeface="Arial" charset="0"/>
              </a:rPr>
              <a:t>-</a:t>
            </a:r>
            <a:r>
              <a:rPr lang="en-US" altLang="ko-KR" sz="1600" b="1" dirty="0">
                <a:latin typeface="Arial" charset="0"/>
              </a:rPr>
              <a:t> Maximum time difference is within </a:t>
            </a:r>
            <a:r>
              <a:rPr lang="en-US" altLang="ko-KR" sz="1600" b="1" dirty="0" smtClean="0">
                <a:latin typeface="Arial" charset="0"/>
              </a:rPr>
              <a:t>15 min</a:t>
            </a:r>
            <a:endParaRPr lang="en-US" altLang="ko-KR" sz="1600" b="1" dirty="0">
              <a:latin typeface="Arial" charset="0"/>
            </a:endParaRPr>
          </a:p>
          <a:p>
            <a:pPr lvl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r>
              <a:rPr lang="en-US" altLang="ko-KR" b="1" dirty="0" smtClean="0">
                <a:solidFill>
                  <a:srgbClr val="0000CC"/>
                </a:solidFill>
                <a:latin typeface="Arial" charset="0"/>
              </a:rPr>
              <a:t> Target</a:t>
            </a:r>
          </a:p>
          <a:p>
            <a:pPr lvl="1"/>
            <a:r>
              <a:rPr lang="en-US" altLang="ko-KR" sz="1600" b="1" dirty="0" smtClean="0">
                <a:latin typeface="Arial" charset="0"/>
              </a:rPr>
              <a:t>    - Selection </a:t>
            </a:r>
            <a:r>
              <a:rPr lang="en-US" altLang="ko-KR" sz="1600" b="1" dirty="0">
                <a:latin typeface="Arial" charset="0"/>
              </a:rPr>
              <a:t>clear or homogenous target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r>
              <a:rPr lang="en-US" altLang="ko-KR" b="1" dirty="0">
                <a:solidFill>
                  <a:srgbClr val="0000CC"/>
                </a:solidFill>
                <a:latin typeface="Arial" charset="0"/>
              </a:rPr>
              <a:t> Spatial resolution difference</a:t>
            </a:r>
          </a:p>
          <a:p>
            <a:pPr lvl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dirty="0">
                <a:latin typeface="Arial" charset="0"/>
              </a:rPr>
              <a:t>   </a:t>
            </a:r>
            <a:r>
              <a:rPr lang="en-US" altLang="ko-KR" b="1" dirty="0">
                <a:latin typeface="Arial" charset="0"/>
              </a:rPr>
              <a:t>-</a:t>
            </a:r>
            <a:r>
              <a:rPr lang="en-US" altLang="ko-KR" sz="1600" b="1" dirty="0">
                <a:latin typeface="Arial" charset="0"/>
              </a:rPr>
              <a:t> </a:t>
            </a:r>
            <a:r>
              <a:rPr lang="en-US" altLang="ko-KR" sz="1600" b="1" dirty="0" smtClean="0">
                <a:latin typeface="Arial" charset="0"/>
              </a:rPr>
              <a:t>hyper sounder: 12km</a:t>
            </a:r>
            <a:r>
              <a:rPr lang="en-US" altLang="ko-KR" sz="1600" b="1" dirty="0">
                <a:latin typeface="Arial" charset="0"/>
              </a:rPr>
              <a:t>, </a:t>
            </a:r>
            <a:r>
              <a:rPr lang="en-US" altLang="ko-KR" sz="1600" b="1" dirty="0" smtClean="0">
                <a:latin typeface="Arial" charset="0"/>
              </a:rPr>
              <a:t>COMS: </a:t>
            </a:r>
            <a:r>
              <a:rPr lang="en-US" altLang="ko-KR" sz="1600" b="1" dirty="0">
                <a:latin typeface="Arial" charset="0"/>
              </a:rPr>
              <a:t>4km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sz="1600" b="1" dirty="0">
                <a:latin typeface="Arial" charset="0"/>
              </a:rPr>
              <a:t>   </a:t>
            </a:r>
            <a:r>
              <a:rPr lang="en-US" altLang="ko-KR" sz="1600" b="1" dirty="0" smtClean="0">
                <a:latin typeface="Arial" charset="0"/>
              </a:rPr>
              <a:t> - radiances over a box of 3x3 pixels</a:t>
            </a:r>
            <a:endParaRPr lang="en-US" altLang="ko-KR" sz="1600" b="1" dirty="0">
              <a:latin typeface="Arial" charset="0"/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</a:pPr>
            <a:r>
              <a:rPr lang="en-US" altLang="ko-KR" b="1" dirty="0">
                <a:solidFill>
                  <a:srgbClr val="0000CC"/>
                </a:solidFill>
                <a:latin typeface="Arial" charset="0"/>
              </a:rPr>
              <a:t> Viewing angle (VA) difference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dirty="0">
                <a:latin typeface="Arial" charset="0"/>
              </a:rPr>
              <a:t>   </a:t>
            </a:r>
            <a:r>
              <a:rPr lang="en-US" altLang="ko-KR" b="1" dirty="0">
                <a:latin typeface="Arial" charset="0"/>
              </a:rPr>
              <a:t>-</a:t>
            </a:r>
            <a:r>
              <a:rPr lang="en-US" altLang="ko-KR" sz="1600" b="1" dirty="0">
                <a:latin typeface="Arial" charset="0"/>
              </a:rPr>
              <a:t> The viewing angle </a:t>
            </a:r>
            <a:r>
              <a:rPr lang="en-US" altLang="ko-KR" sz="1600" b="1" dirty="0" smtClean="0">
                <a:latin typeface="Arial" charset="0"/>
              </a:rPr>
              <a:t>difference </a:t>
            </a:r>
            <a:r>
              <a:rPr lang="en-US" altLang="ko-KR" sz="1600" b="1" dirty="0">
                <a:latin typeface="Arial" charset="0"/>
              </a:rPr>
              <a:t>changes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sz="1600" b="1" dirty="0">
                <a:latin typeface="Arial" charset="0"/>
              </a:rPr>
              <a:t>    </a:t>
            </a:r>
            <a:r>
              <a:rPr lang="en-US" altLang="ko-KR" sz="1600" b="1" dirty="0" smtClean="0">
                <a:latin typeface="Arial" charset="0"/>
              </a:rPr>
              <a:t>   </a:t>
            </a:r>
            <a:r>
              <a:rPr lang="en-US" altLang="ko-KR" sz="1600" b="1" dirty="0">
                <a:latin typeface="Arial" charset="0"/>
              </a:rPr>
              <a:t>the effect of atmosphere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sz="1600" b="1" dirty="0">
                <a:latin typeface="Arial" charset="0"/>
              </a:rPr>
              <a:t>   </a:t>
            </a:r>
            <a:r>
              <a:rPr lang="en-US" altLang="ko-KR" sz="1600" b="1" dirty="0" smtClean="0">
                <a:latin typeface="Arial" charset="0"/>
              </a:rPr>
              <a:t> - </a:t>
            </a:r>
            <a:r>
              <a:rPr lang="en-US" altLang="ko-KR" sz="1600" b="1" dirty="0">
                <a:latin typeface="Arial" charset="0"/>
              </a:rPr>
              <a:t>Data are selected within 50° of satellite viewing </a:t>
            </a:r>
            <a:br>
              <a:rPr lang="en-US" altLang="ko-KR" sz="1600" b="1" dirty="0">
                <a:latin typeface="Arial" charset="0"/>
              </a:rPr>
            </a:br>
            <a:r>
              <a:rPr lang="en-US" altLang="ko-KR" sz="1600" b="1" dirty="0">
                <a:latin typeface="Arial" charset="0"/>
              </a:rPr>
              <a:t>     angle from nadir (M. </a:t>
            </a:r>
            <a:r>
              <a:rPr lang="en-US" altLang="ko-KR" sz="1600" b="1" dirty="0" err="1">
                <a:latin typeface="Arial" charset="0"/>
              </a:rPr>
              <a:t>König</a:t>
            </a:r>
            <a:r>
              <a:rPr lang="en-US" altLang="ko-KR" sz="1600" b="1" dirty="0">
                <a:latin typeface="Arial" charset="0"/>
              </a:rPr>
              <a:t>, 1999)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ko-KR" sz="1600" b="1" dirty="0">
                <a:latin typeface="Arial" charset="0"/>
              </a:rPr>
              <a:t>   </a:t>
            </a:r>
            <a:r>
              <a:rPr lang="en-US" altLang="ko-KR" sz="1600" b="1" dirty="0" smtClean="0">
                <a:latin typeface="Arial" charset="0"/>
              </a:rPr>
              <a:t> -  </a:t>
            </a:r>
            <a:r>
              <a:rPr lang="en-US" altLang="ko-KR" sz="1600" b="1" dirty="0">
                <a:latin typeface="Arial" charset="0"/>
              </a:rPr>
              <a:t>Maximum viewing angle difference is within 5°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43112" y="2196455"/>
            <a:ext cx="41497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ko-KR" sz="2200" b="1" dirty="0">
                <a:latin typeface="Verdana" pitchFamily="34" charset="0"/>
              </a:rPr>
              <a:t> Match-up Conditions</a:t>
            </a:r>
          </a:p>
        </p:txBody>
      </p:sp>
      <p:pic>
        <p:nvPicPr>
          <p:cNvPr id="66563" name="Picture 3" descr="K:\박준동\report\2011\업무보고\후속위성\COM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2604" y="1170763"/>
            <a:ext cx="1348035" cy="953684"/>
          </a:xfrm>
          <a:prstGeom prst="rect">
            <a:avLst/>
          </a:prstGeom>
          <a:noFill/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IR Calibration monitoring</a:t>
            </a:r>
            <a:endParaRPr kumimoji="0" lang="en-US" altLang="ko-KR" sz="3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6EB39-DC6A-4840-89B7-9FECAA511B1D}" type="slidenum">
              <a:rPr lang="en-US" altLang="ko-KR"/>
              <a:pPr/>
              <a:t>11</a:t>
            </a:fld>
            <a:endParaRPr lang="en-US" altLang="ko-KR"/>
          </a:p>
        </p:txBody>
      </p:sp>
      <p:sp>
        <p:nvSpPr>
          <p:cNvPr id="158723" name="AutoShape 3"/>
          <p:cNvSpPr>
            <a:spLocks noChangeArrowheads="1"/>
          </p:cNvSpPr>
          <p:nvPr/>
        </p:nvSpPr>
        <p:spPr bwMode="auto">
          <a:xfrm>
            <a:off x="976517" y="1001169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COLLOCATED IN SPACE</a:t>
            </a:r>
          </a:p>
        </p:txBody>
      </p:sp>
      <p:sp>
        <p:nvSpPr>
          <p:cNvPr id="158724" name="AutoShape 4"/>
          <p:cNvSpPr>
            <a:spLocks noChangeArrowheads="1"/>
          </p:cNvSpPr>
          <p:nvPr/>
        </p:nvSpPr>
        <p:spPr bwMode="auto">
          <a:xfrm>
            <a:off x="976517" y="1841308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COLLOCATED IN TIME</a:t>
            </a:r>
          </a:p>
        </p:txBody>
      </p:sp>
      <p:sp>
        <p:nvSpPr>
          <p:cNvPr id="158725" name="AutoShape 5"/>
          <p:cNvSpPr>
            <a:spLocks noChangeArrowheads="1"/>
          </p:cNvSpPr>
          <p:nvPr/>
        </p:nvSpPr>
        <p:spPr bwMode="auto">
          <a:xfrm>
            <a:off x="530957" y="2789967"/>
            <a:ext cx="4175253" cy="40254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ALIGNED IN LINE-OF-SIGHT</a:t>
            </a:r>
          </a:p>
        </p:txBody>
      </p:sp>
      <p:sp>
        <p:nvSpPr>
          <p:cNvPr id="158726" name="AutoShape 6"/>
          <p:cNvSpPr>
            <a:spLocks noChangeArrowheads="1"/>
          </p:cNvSpPr>
          <p:nvPr/>
        </p:nvSpPr>
        <p:spPr bwMode="auto">
          <a:xfrm>
            <a:off x="976517" y="3535592"/>
            <a:ext cx="3337975" cy="8315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UNIFORM </a:t>
            </a:r>
            <a:r>
              <a:rPr lang="en-US" altLang="ko-KR" dirty="0" smtClean="0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ENVIRONMENT (9x9 )</a:t>
            </a:r>
            <a:endParaRPr lang="en-US" altLang="ko-KR" dirty="0">
              <a:solidFill>
                <a:schemeClr val="bg2"/>
              </a:solidFill>
              <a:effectLst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58727" name="AutoShape 7"/>
          <p:cNvSpPr>
            <a:spLocks noChangeArrowheads="1"/>
          </p:cNvSpPr>
          <p:nvPr/>
        </p:nvSpPr>
        <p:spPr bwMode="auto">
          <a:xfrm>
            <a:off x="976517" y="4865813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NORMAL GEO FOV</a:t>
            </a:r>
          </a:p>
        </p:txBody>
      </p:sp>
      <p:sp>
        <p:nvSpPr>
          <p:cNvPr id="158728" name="AutoShape 8"/>
          <p:cNvSpPr>
            <a:spLocks noChangeArrowheads="1"/>
          </p:cNvSpPr>
          <p:nvPr/>
        </p:nvSpPr>
        <p:spPr bwMode="auto">
          <a:xfrm>
            <a:off x="976517" y="6005254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SPATIAL AVERAGING</a:t>
            </a:r>
          </a:p>
        </p:txBody>
      </p:sp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263623" y="843641"/>
            <a:ext cx="4633807" cy="4872814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</p:spPr>
        <p:txBody>
          <a:bodyPr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0" name="AutoShape 11"/>
          <p:cNvSpPr>
            <a:spLocks noChangeArrowheads="1"/>
          </p:cNvSpPr>
          <p:nvPr/>
        </p:nvSpPr>
        <p:spPr bwMode="auto">
          <a:xfrm rot="5400000">
            <a:off x="2500336" y="1407219"/>
            <a:ext cx="294049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1" name="AutoShape 12"/>
          <p:cNvSpPr>
            <a:spLocks noChangeArrowheads="1"/>
          </p:cNvSpPr>
          <p:nvPr/>
        </p:nvSpPr>
        <p:spPr bwMode="auto">
          <a:xfrm rot="5400000">
            <a:off x="2500336" y="2289366"/>
            <a:ext cx="294049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2" name="AutoShape 13"/>
          <p:cNvSpPr>
            <a:spLocks noChangeArrowheads="1"/>
          </p:cNvSpPr>
          <p:nvPr/>
        </p:nvSpPr>
        <p:spPr bwMode="auto">
          <a:xfrm rot="5400000">
            <a:off x="2500336" y="3087500"/>
            <a:ext cx="294049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3" name="AutoShape 14"/>
          <p:cNvSpPr>
            <a:spLocks noChangeArrowheads="1"/>
          </p:cNvSpPr>
          <p:nvPr/>
        </p:nvSpPr>
        <p:spPr bwMode="auto">
          <a:xfrm rot="5400000">
            <a:off x="2479331" y="4368714"/>
            <a:ext cx="336056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4" name="AutoShape 15"/>
          <p:cNvSpPr>
            <a:spLocks noChangeArrowheads="1"/>
          </p:cNvSpPr>
          <p:nvPr/>
        </p:nvSpPr>
        <p:spPr bwMode="auto">
          <a:xfrm rot="5400000">
            <a:off x="2350098" y="5382422"/>
            <a:ext cx="512836" cy="57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5" name="AutoShape 8"/>
          <p:cNvSpPr>
            <a:spLocks noChangeArrowheads="1"/>
          </p:cNvSpPr>
          <p:nvPr/>
        </p:nvSpPr>
        <p:spPr bwMode="auto">
          <a:xfrm>
            <a:off x="967235" y="6876901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>
                <a:solidFill>
                  <a:srgbClr val="FFFF00"/>
                </a:solidFill>
                <a:effectLst/>
                <a:latin typeface="Arial Narrow" pitchFamily="34" charset="0"/>
                <a:ea typeface="굴림" pitchFamily="50" charset="-127"/>
              </a:rPr>
              <a:t>SPECTRAL FILLING</a:t>
            </a:r>
          </a:p>
        </p:txBody>
      </p:sp>
      <p:sp>
        <p:nvSpPr>
          <p:cNvPr id="158736" name="AutoShape 15"/>
          <p:cNvSpPr>
            <a:spLocks noChangeArrowheads="1"/>
          </p:cNvSpPr>
          <p:nvPr/>
        </p:nvSpPr>
        <p:spPr bwMode="auto">
          <a:xfrm rot="5400000">
            <a:off x="2522876" y="6432309"/>
            <a:ext cx="241540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5130676" y="843642"/>
            <a:ext cx="5346700" cy="305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 marL="391076" indent="-391076">
              <a:spcBef>
                <a:spcPct val="50000"/>
              </a:spcBef>
            </a:pPr>
            <a:r>
              <a:rPr lang="en-US" altLang="ko-KR" b="1" dirty="0">
                <a:latin typeface="Arial" pitchFamily="34" charset="0"/>
                <a:cs typeface="Arial" pitchFamily="34" charset="0"/>
              </a:rPr>
              <a:t>Spectral filling method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91076" indent="-391076">
              <a:spcBef>
                <a:spcPct val="50000"/>
              </a:spcBef>
              <a:buFontTx/>
              <a:buAutoNum type="arabicPeriod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Convolution method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Linear interpolation using only US profile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Proposed by NESDIS</a:t>
            </a:r>
          </a:p>
          <a:p>
            <a:pPr marL="391076" indent="-391076">
              <a:spcBef>
                <a:spcPct val="50000"/>
              </a:spcBef>
              <a:buFontTx/>
              <a:buAutoNum type="arabicPeriod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 Constraint method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Least square method using 8-profile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Proposed by JMA</a:t>
            </a:r>
          </a:p>
        </p:txBody>
      </p:sp>
      <p:sp>
        <p:nvSpPr>
          <p:cNvPr id="27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GEO(COMS) vs. LEO(AIRS) </a:t>
            </a:r>
            <a:r>
              <a:rPr lang="en-US" altLang="ko-KR" sz="3200" b="1" dirty="0" smtClean="0">
                <a:solidFill>
                  <a:schemeClr val="bg1"/>
                </a:solidFill>
                <a:latin typeface="Arial Narrow" pitchFamily="34" charset="0"/>
              </a:rPr>
              <a:t>IR Calibration</a:t>
            </a:r>
            <a:endParaRPr lang="en-US" altLang="ko-K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977289" y="4076433"/>
            <a:ext cx="5716111" cy="3435823"/>
            <a:chOff x="4977289" y="4076433"/>
            <a:chExt cx="5716111" cy="3435823"/>
          </a:xfrm>
        </p:grpSpPr>
        <p:pic>
          <p:nvPicPr>
            <p:cNvPr id="158738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77289" y="4076433"/>
              <a:ext cx="4546551" cy="3435823"/>
            </a:xfrm>
            <a:prstGeom prst="rect">
              <a:avLst/>
            </a:prstGeom>
            <a:noFill/>
          </p:spPr>
        </p:pic>
        <p:sp>
          <p:nvSpPr>
            <p:cNvPr id="158739" name="Text Box 19"/>
            <p:cNvSpPr txBox="1">
              <a:spLocks noChangeArrowheads="1"/>
            </p:cNvSpPr>
            <p:nvPr/>
          </p:nvSpPr>
          <p:spPr bwMode="auto">
            <a:xfrm>
              <a:off x="9388288" y="6479582"/>
              <a:ext cx="1305112" cy="3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4287" tIns="52144" rIns="104287" bIns="5214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GEO: COMS</a:t>
              </a:r>
              <a:endParaRPr lang="en-US" altLang="ko-K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58740" name="Text Box 20"/>
            <p:cNvSpPr txBox="1">
              <a:spLocks noChangeArrowheads="1"/>
            </p:cNvSpPr>
            <p:nvPr/>
          </p:nvSpPr>
          <p:spPr bwMode="auto">
            <a:xfrm>
              <a:off x="9388288" y="5289384"/>
              <a:ext cx="1221572" cy="3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4287" tIns="52144" rIns="104287" bIns="5214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LEO: IASI</a:t>
              </a:r>
            </a:p>
          </p:txBody>
        </p:sp>
        <p:sp>
          <p:nvSpPr>
            <p:cNvPr id="158741" name="Text Box 21"/>
            <p:cNvSpPr txBox="1">
              <a:spLocks noChangeArrowheads="1"/>
            </p:cNvSpPr>
            <p:nvPr/>
          </p:nvSpPr>
          <p:spPr bwMode="auto">
            <a:xfrm>
              <a:off x="9388288" y="4177949"/>
              <a:ext cx="1221572" cy="3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4287" tIns="52144" rIns="104287" bIns="5214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LEO: AIRS</a:t>
              </a:r>
            </a:p>
          </p:txBody>
        </p:sp>
        <p:sp>
          <p:nvSpPr>
            <p:cNvPr id="158742" name="Text Box 22"/>
            <p:cNvSpPr txBox="1">
              <a:spLocks noChangeArrowheads="1"/>
            </p:cNvSpPr>
            <p:nvPr/>
          </p:nvSpPr>
          <p:spPr bwMode="auto">
            <a:xfrm>
              <a:off x="6863455" y="5606188"/>
              <a:ext cx="1683839" cy="3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4287" tIns="52144" rIns="104287" bIns="5214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Valid channel</a:t>
              </a:r>
            </a:p>
          </p:txBody>
        </p:sp>
        <p:sp>
          <p:nvSpPr>
            <p:cNvPr id="158743" name="Text Box 23"/>
            <p:cNvSpPr txBox="1">
              <a:spLocks noChangeArrowheads="1"/>
            </p:cNvSpPr>
            <p:nvPr/>
          </p:nvSpPr>
          <p:spPr bwMode="auto">
            <a:xfrm>
              <a:off x="7030540" y="4337225"/>
              <a:ext cx="926389" cy="536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4287" tIns="52144" rIns="104287" bIns="52144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Missing channel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18708" y="6355547"/>
              <a:ext cx="396044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b="1" dirty="0" smtClean="0">
                  <a:solidFill>
                    <a:srgbClr val="0000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SRFs of COMS (red), METEOSAT-8 (green) and GOES-12 (blue) IR channels</a:t>
              </a:r>
              <a:endParaRPr lang="en-US" sz="700" b="1" dirty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5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GEO vs. LEO </a:t>
            </a:r>
            <a:r>
              <a:rPr lang="en-US" altLang="ko-KR" sz="3200" b="1" dirty="0" smtClean="0">
                <a:solidFill>
                  <a:schemeClr val="bg1"/>
                </a:solidFill>
                <a:latin typeface="Arial Narrow" pitchFamily="34" charset="0"/>
              </a:rPr>
              <a:t>constraint method(IR Calibration)</a:t>
            </a:r>
            <a:endParaRPr lang="en-US" altLang="ko-K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8850"/>
          <a:stretch/>
        </p:blipFill>
        <p:spPr>
          <a:xfrm>
            <a:off x="18108" y="1045007"/>
            <a:ext cx="5174380" cy="612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r="8348"/>
          <a:stretch/>
        </p:blipFill>
        <p:spPr>
          <a:xfrm>
            <a:off x="5202684" y="1045007"/>
            <a:ext cx="5226301" cy="61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4372" y="900311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AIRS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0956" y="900311"/>
            <a:ext cx="6944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IASI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4133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72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TB vs.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  <a:sym typeface="Symbol"/>
              </a:rPr>
              <a:t>TB(COMS-AIRS) </a:t>
            </a:r>
            <a:r>
              <a:rPr lang="en-US" altLang="ko-KR" sz="4000" b="1" dirty="0">
                <a:solidFill>
                  <a:schemeClr val="bg1"/>
                </a:solidFill>
                <a:latin typeface="Arial Narrow" pitchFamily="34" charset="0"/>
              </a:rPr>
              <a:t>(IR Calibration)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 b="5025"/>
          <a:stretch/>
        </p:blipFill>
        <p:spPr>
          <a:xfrm>
            <a:off x="677540" y="967422"/>
            <a:ext cx="9061648" cy="61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91722"/>
      </p:ext>
    </p:extLst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72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TB vs.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  <a:sym typeface="Symbol"/>
              </a:rPr>
              <a:t>TB(COMS – IASI) </a:t>
            </a:r>
            <a:r>
              <a:rPr lang="en-US" altLang="ko-KR" sz="4000" b="1" dirty="0">
                <a:solidFill>
                  <a:schemeClr val="bg1"/>
                </a:solidFill>
                <a:latin typeface="Arial Narrow" pitchFamily="34" charset="0"/>
              </a:rPr>
              <a:t>(IR Calibration)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5665"/>
          <a:stretch/>
        </p:blipFill>
        <p:spPr>
          <a:xfrm>
            <a:off x="417917" y="756295"/>
            <a:ext cx="9681311" cy="64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8733"/>
      </p:ext>
    </p:extLst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5290" r="8342"/>
          <a:stretch/>
        </p:blipFill>
        <p:spPr>
          <a:xfrm>
            <a:off x="-24177" y="757055"/>
            <a:ext cx="5474701" cy="6840000"/>
          </a:xfrm>
          <a:prstGeom prst="rect">
            <a:avLst/>
          </a:prstGeom>
        </p:spPr>
      </p:pic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72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  <a:sym typeface="Symbol"/>
              </a:rPr>
              <a:t>Time series of TB </a:t>
            </a:r>
            <a:r>
              <a:rPr lang="en-US" altLang="ko-KR" sz="4000" b="1" dirty="0">
                <a:solidFill>
                  <a:schemeClr val="bg1"/>
                </a:solidFill>
                <a:latin typeface="Arial Narrow" pitchFamily="34" charset="0"/>
              </a:rPr>
              <a:t>(IR Calibration)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5290" r="8459"/>
          <a:stretch/>
        </p:blipFill>
        <p:spPr>
          <a:xfrm>
            <a:off x="5390280" y="757055"/>
            <a:ext cx="535702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0766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KMA/NMSC web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r="33175" b="23419"/>
          <a:stretch/>
        </p:blipFill>
        <p:spPr bwMode="auto">
          <a:xfrm>
            <a:off x="1358" y="762525"/>
            <a:ext cx="10693400" cy="679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COMS IR channels have low-bias except IR1</a:t>
            </a:r>
          </a:p>
          <a:p>
            <a:endParaRPr lang="en-US" sz="300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Difference between COMS TB and AIRS/</a:t>
            </a:r>
          </a:p>
          <a:p>
            <a:pPr>
              <a:buNone/>
            </a:pPr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   IASI TB shows positive bias in the cold</a:t>
            </a:r>
          </a:p>
          <a:p>
            <a:pPr>
              <a:buNone/>
            </a:pPr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   scenes while negative bias in the warm</a:t>
            </a:r>
          </a:p>
          <a:p>
            <a:pPr>
              <a:buNone/>
            </a:pPr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   scenes (except IASI IR4)</a:t>
            </a:r>
          </a:p>
          <a:p>
            <a:pPr>
              <a:buNone/>
            </a:pPr>
            <a:endParaRPr lang="en-US" sz="300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AIRS comparisons have larger bias and </a:t>
            </a:r>
            <a:r>
              <a:rPr lang="en-US" sz="3000" kern="0" dirty="0" err="1" smtClean="0">
                <a:latin typeface="Arial" pitchFamily="34" charset="0"/>
                <a:cs typeface="Arial" pitchFamily="34" charset="0"/>
              </a:rPr>
              <a:t>rmse</a:t>
            </a:r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 than IASI</a:t>
            </a:r>
          </a:p>
          <a:p>
            <a:endParaRPr lang="en-US" sz="300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kern="0" dirty="0" smtClean="0">
                <a:latin typeface="Arial" pitchFamily="34" charset="0"/>
                <a:cs typeface="Arial" pitchFamily="34" charset="0"/>
              </a:rPr>
              <a:t>Need long-term monitoring</a:t>
            </a: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72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Preliminary Results </a:t>
            </a:r>
            <a:r>
              <a:rPr lang="en-US" altLang="ko-KR" sz="4000" b="1" dirty="0">
                <a:solidFill>
                  <a:schemeClr val="bg1"/>
                </a:solidFill>
                <a:latin typeface="Arial Narrow" pitchFamily="34" charset="0"/>
              </a:rPr>
              <a:t>(IR Calibration)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>
                <a:solidFill>
                  <a:schemeClr val="bg1"/>
                </a:solidFill>
                <a:latin typeface="Arial Narrow" pitchFamily="34" charset="0"/>
              </a:rPr>
              <a:t>Moon Calibration of COMS visible (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1/3)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522164" y="1260351"/>
            <a:ext cx="9217024" cy="5904656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COMS has observed moon monthly for moon calibration since Feb. 2011.</a:t>
            </a: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KMA has used its own Moon Processing system in IMPS(Image Processing </a:t>
            </a:r>
            <a:r>
              <a:rPr lang="en-US" altLang="ko-KR" sz="2300" dirty="0">
                <a:latin typeface="Arial" pitchFamily="34" charset="0"/>
                <a:cs typeface="Arial" pitchFamily="34" charset="0"/>
              </a:rPr>
              <a:t>Subsystem) </a:t>
            </a:r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ko-KR" sz="2300" dirty="0">
                <a:latin typeface="Arial" pitchFamily="34" charset="0"/>
                <a:cs typeface="Arial" pitchFamily="34" charset="0"/>
              </a:rPr>
              <a:t>Moon </a:t>
            </a:r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Calibration. </a:t>
            </a: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For observing moon, KMA choose two kind of moon observation method by using Local Area Observation for moon and Full disk Observation with moon. </a:t>
            </a:r>
          </a:p>
          <a:p>
            <a:endParaRPr lang="en-US" altLang="ko-KR" sz="2300" dirty="0">
              <a:latin typeface="Arial" pitchFamily="34" charset="0"/>
              <a:cs typeface="Arial" pitchFamily="34" charset="0"/>
            </a:endParaRP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300" dirty="0">
              <a:latin typeface="Arial" pitchFamily="34" charset="0"/>
              <a:cs typeface="Arial" pitchFamily="34" charset="0"/>
            </a:endParaRP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ko-KR" sz="23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endParaRPr lang="ko-KR" altLang="en-US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aa\Desktop\이호승 백업\나\GSICS\Moon Calibration\Feb to Sep\MoonImages2011_LV1A\포맷변환_2011-03-20.04-28-23_VIS_8b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28" y="5082905"/>
            <a:ext cx="3024336" cy="17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5598491" y="5033644"/>
            <a:ext cx="3527501" cy="1843331"/>
            <a:chOff x="5598491" y="3867077"/>
            <a:chExt cx="3527501" cy="1843331"/>
          </a:xfrm>
        </p:grpSpPr>
        <p:pic>
          <p:nvPicPr>
            <p:cNvPr id="11" name="Picture 3" descr="C:\Users\aa\Desktop\이호승 백업\나\GSICS\Moon Calibration\Feb to Sep\MoonImages2011_LV1A\크기변환_크기변환_포맷변환_2011-02-18.02-45-22_VIS_8bi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491" y="3867077"/>
              <a:ext cx="3527501" cy="184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5606991" y="3867077"/>
              <a:ext cx="360040" cy="18714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25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>
                <a:solidFill>
                  <a:schemeClr val="bg1"/>
                </a:solidFill>
                <a:latin typeface="Arial Narrow" pitchFamily="34" charset="0"/>
              </a:rPr>
              <a:t>Moon Calibration of COMS visible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(2/3)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501219" y="1260351"/>
            <a:ext cx="9858047" cy="4990084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To measure the total degradation of the instrument visible channel</a:t>
            </a:r>
          </a:p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Comparison between the Moon signal and ROLO model of USGS   – as a Function of Phase angle(Sun-Moon-Earth)</a:t>
            </a:r>
          </a:p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Imager Response</a:t>
            </a: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endParaRPr lang="ko-KR" altLang="en-US" sz="23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3060551"/>
            <a:ext cx="8523487" cy="2276449"/>
            <a:chOff x="557713" y="1634444"/>
            <a:chExt cx="7288492" cy="2064720"/>
          </a:xfrm>
        </p:grpSpPr>
        <p:graphicFrame>
          <p:nvGraphicFramePr>
            <p:cNvPr id="7" name="내용 개체 틀 3"/>
            <p:cNvGraphicFramePr>
              <a:graphicFrameLocks noGrp="1" noChangeAspect="1"/>
            </p:cNvGraphicFramePr>
            <p:nvPr>
              <p:ph idx="1"/>
              <p:extLst>
                <p:ext uri="{D42A27DB-BD31-4B8C-83A1-F6EECF244321}">
                  <p14:modId xmlns:p14="http://schemas.microsoft.com/office/powerpoint/2010/main" val="2657735779"/>
                </p:ext>
              </p:extLst>
            </p:nvPr>
          </p:nvGraphicFramePr>
          <p:xfrm>
            <a:off x="3857621" y="1634444"/>
            <a:ext cx="1558796" cy="865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6" name="수식" r:id="rId3" imgW="799753" imgH="444307" progId="Equation.3">
                    <p:embed/>
                  </p:oleObj>
                </mc:Choice>
                <mc:Fallback>
                  <p:oleObj name="수식" r:id="rId3" imgW="799753" imgH="444307" progId="Equation.3">
                    <p:embed/>
                    <p:pic>
                      <p:nvPicPr>
                        <p:cNvPr id="0" name="Picture 86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1" y="1634444"/>
                          <a:ext cx="1558796" cy="8658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개체 7"/>
            <p:cNvGraphicFramePr>
              <a:graphicFrameLocks noChangeAspect="1"/>
            </p:cNvGraphicFramePr>
            <p:nvPr/>
          </p:nvGraphicFramePr>
          <p:xfrm>
            <a:off x="1201574" y="2703469"/>
            <a:ext cx="866780" cy="400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7" name="수식" r:id="rId5" imgW="495085" imgH="228501" progId="Equation.3">
                    <p:embed/>
                  </p:oleObj>
                </mc:Choice>
                <mc:Fallback>
                  <p:oleObj name="수식" r:id="rId5" imgW="495085" imgH="228501" progId="Equation.3">
                    <p:embed/>
                    <p:pic>
                      <p:nvPicPr>
                        <p:cNvPr id="0" name="Picture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574" y="2703469"/>
                          <a:ext cx="866780" cy="4000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1201574" y="2989221"/>
            <a:ext cx="428628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" name="수식" r:id="rId7" imgW="241195" imgH="241195" progId="Equation.3">
                    <p:embed/>
                  </p:oleObj>
                </mc:Choice>
                <mc:Fallback>
                  <p:oleObj name="수식" r:id="rId7" imgW="241195" imgH="241195" progId="Equation.3">
                    <p:embed/>
                    <p:pic>
                      <p:nvPicPr>
                        <p:cNvPr id="0" name="Picture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574" y="2989221"/>
                          <a:ext cx="428628" cy="4286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7713" y="2442985"/>
              <a:ext cx="7288492" cy="125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Where 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 is the Moon irradiance as measured by the Imager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is the Moon irradiance computed from the ROLO model,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 under the same conditions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4172" y="5650931"/>
                <a:ext cx="9001000" cy="1010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altLang="ko-KR" sz="2300" dirty="0" smtClean="0">
                    <a:latin typeface="Arial" pitchFamily="34" charset="0"/>
                    <a:cs typeface="Arial" pitchFamily="34" charset="0"/>
                  </a:rPr>
                  <a:t>All Imager responses are linearly trended over the various Moon images with the ratio </a:t>
                </a:r>
                <a14:m>
                  <m:oMath xmlns:m="http://schemas.openxmlformats.org/officeDocument/2006/math">
                    <m:r>
                      <a:rPr lang="en-US" altLang="ko-KR" sz="2300" i="1">
                        <a:latin typeface="Cambria Math"/>
                      </a:rPr>
                      <m:t>𝑘</m:t>
                    </m:r>
                    <m:r>
                      <a:rPr lang="en-US" altLang="ko-KR" sz="23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ko-KR" sz="23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300" i="1">
                            <a:latin typeface="Cambria Math"/>
                          </a:rPr>
                          <m:t>𝑃</m:t>
                        </m:r>
                        <m:r>
                          <a:rPr lang="en-US" altLang="ko-KR" sz="2300" i="1">
                            <a:latin typeface="Cambria Math"/>
                          </a:rPr>
                          <m:t>(</m:t>
                        </m:r>
                        <m:r>
                          <a:rPr lang="en-US" altLang="ko-KR" sz="2300" i="1">
                            <a:latin typeface="Cambria Math"/>
                          </a:rPr>
                          <m:t>𝑡</m:t>
                        </m:r>
                        <m:r>
                          <a:rPr lang="en-US" altLang="ko-KR" sz="23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ko-KR" sz="2300" i="1">
                            <a:latin typeface="Cambria Math"/>
                          </a:rPr>
                          <m:t>𝑃</m:t>
                        </m:r>
                        <m:r>
                          <a:rPr lang="en-US" altLang="ko-KR" sz="23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3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23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ko-KR" sz="23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sz="2300" i="1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ko-KR" sz="2300" dirty="0" smtClean="0">
                    <a:latin typeface="Arial" pitchFamily="34" charset="0"/>
                    <a:cs typeface="Arial" pitchFamily="34" charset="0"/>
                  </a:rPr>
                  <a:t> expressed in percentage.  </a:t>
                </a:r>
                <a:endParaRPr lang="ko-KR" altLang="en-US" sz="23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72" y="5650931"/>
                <a:ext cx="9001000" cy="1010020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l="-745" t="-42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6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06140" y="4008486"/>
            <a:ext cx="6140692" cy="3084513"/>
            <a:chOff x="1532" y="762"/>
            <a:chExt cx="3526" cy="1761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32" y="935"/>
              <a:ext cx="2767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V="1">
              <a:off x="3846" y="935"/>
              <a:ext cx="272" cy="317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4118" y="935"/>
              <a:ext cx="499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864" y="762"/>
              <a:ext cx="970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  <a:ea typeface="+mj-ea"/>
                </a:rPr>
                <a:t>S-/L-/Ka-Band </a:t>
              </a:r>
              <a:r>
                <a:rPr lang="en-US" altLang="ko-KR" sz="1200" dirty="0" err="1" smtClean="0">
                  <a:latin typeface="+mj-ea"/>
                  <a:ea typeface="+mj-ea"/>
                </a:rPr>
                <a:t>Comm</a:t>
              </a:r>
              <a:endParaRPr lang="ko-KR" altLang="en-US" sz="1200" dirty="0">
                <a:latin typeface="+mj-ea"/>
                <a:ea typeface="+mj-ea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4027" y="1525"/>
              <a:ext cx="272" cy="317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4299" y="1525"/>
              <a:ext cx="499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125" y="1344"/>
              <a:ext cx="933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err="1" smtClean="0">
                  <a:solidFill>
                    <a:srgbClr val="C00000"/>
                  </a:solidFill>
                  <a:latin typeface="+mj-ea"/>
                  <a:ea typeface="+mj-ea"/>
                </a:rPr>
                <a:t>Meteo</a:t>
              </a:r>
              <a:r>
                <a:rPr lang="en-US" altLang="ko-KR" sz="16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 Imager</a:t>
              </a:r>
              <a:endParaRPr lang="ko-KR" altLang="en-US" sz="1600" b="1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046" y="2115"/>
              <a:ext cx="918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  <a:ea typeface="+mj-ea"/>
                </a:rPr>
                <a:t>Ocean Color Imager</a:t>
              </a:r>
              <a:endParaRPr lang="ko-KR" altLang="en-US" sz="1200" dirty="0">
                <a:latin typeface="+mj-ea"/>
                <a:ea typeface="+mj-ea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846" y="2205"/>
              <a:ext cx="272" cy="91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4118" y="2296"/>
              <a:ext cx="499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2168" y="1344"/>
              <a:ext cx="317" cy="363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2485" y="1344"/>
              <a:ext cx="499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403" y="1162"/>
              <a:ext cx="536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  <a:ea typeface="+mj-ea"/>
                </a:rPr>
                <a:t>Solar array</a:t>
              </a:r>
              <a:endParaRPr lang="ko-KR" altLang="en-US" sz="1200" dirty="0">
                <a:latin typeface="+mj-ea"/>
                <a:ea typeface="+mj-ea"/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H="1">
              <a:off x="3119" y="2115"/>
              <a:ext cx="273" cy="408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2621" y="2523"/>
              <a:ext cx="499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2687" y="2341"/>
              <a:ext cx="248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latin typeface="+mj-ea"/>
                  <a:ea typeface="+mj-ea"/>
                </a:rPr>
                <a:t>Bus</a:t>
              </a:r>
              <a:endParaRPr lang="ko-KR" altLang="en-US" sz="1200" dirty="0">
                <a:latin typeface="+mj-ea"/>
                <a:ea typeface="+mj-ea"/>
              </a:endParaRPr>
            </a:p>
          </p:txBody>
        </p:sp>
      </p:grpSp>
      <p:sp>
        <p:nvSpPr>
          <p:cNvPr id="20" name="직사각형 5"/>
          <p:cNvSpPr>
            <a:spLocks noChangeArrowheads="1"/>
          </p:cNvSpPr>
          <p:nvPr/>
        </p:nvSpPr>
        <p:spPr bwMode="auto">
          <a:xfrm>
            <a:off x="450156" y="1260351"/>
            <a:ext cx="7828553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lang="en-US" altLang="ko-KR" sz="2000" dirty="0" smtClean="0">
                <a:latin typeface="+mj-ea"/>
                <a:ea typeface="+mj-ea"/>
                <a:cs typeface="Arial" charset="0"/>
              </a:rPr>
              <a:t> Communication, Ocean, and Meteorological Satellite (COMS) </a:t>
            </a: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lang="en-US" altLang="ko-KR" sz="2000" dirty="0" smtClean="0">
                <a:latin typeface="+mj-ea"/>
                <a:ea typeface="+mj-ea"/>
                <a:cs typeface="Arial" charset="0"/>
              </a:rPr>
              <a:t> 8-year program (2003 – 2010)</a:t>
            </a: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lang="ko-KR" altLang="en-US" sz="2000" dirty="0" smtClean="0">
                <a:latin typeface="+mj-ea"/>
                <a:ea typeface="+mj-ea"/>
                <a:cs typeface="Arial" charset="0"/>
              </a:rPr>
              <a:t> </a:t>
            </a:r>
            <a:r>
              <a:rPr lang="en-US" altLang="ko-KR" sz="2000" dirty="0" smtClean="0">
                <a:latin typeface="+mj-ea"/>
                <a:ea typeface="+mj-ea"/>
                <a:cs typeface="Arial" charset="0"/>
              </a:rPr>
              <a:t>Launch date</a:t>
            </a:r>
            <a:r>
              <a:rPr kumimoji="0" lang="ko-KR" altLang="en-US" sz="2000" dirty="0" smtClean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: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June 26, 2010 (French Guiana </a:t>
            </a:r>
            <a:r>
              <a:rPr kumimoji="0" lang="en-US" altLang="ko-KR" sz="2000" dirty="0" err="1" smtClean="0">
                <a:latin typeface="+mj-ea"/>
                <a:ea typeface="+mj-ea"/>
                <a:cs typeface="Arial" pitchFamily="34" charset="0"/>
              </a:rPr>
              <a:t>Kourou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)</a:t>
            </a:r>
            <a:endParaRPr kumimoji="0" lang="en-US" altLang="ko-KR" sz="2000" dirty="0">
              <a:latin typeface="+mj-ea"/>
              <a:ea typeface="+mj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Location</a:t>
            </a:r>
            <a:r>
              <a:rPr kumimoji="0" lang="ko-KR" altLang="en-US" sz="2000" dirty="0" smtClean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: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128.2</a:t>
            </a: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E</a:t>
            </a: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kumimoji="0" lang="ko-KR" altLang="en-US" sz="2000" dirty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Mass</a:t>
            </a:r>
            <a:r>
              <a:rPr kumimoji="0" lang="ko-KR" altLang="en-US" sz="2000" dirty="0" smtClean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: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2,500kg </a:t>
            </a:r>
            <a:endParaRPr kumimoji="0" lang="en-US" altLang="ko-KR" sz="2000" dirty="0">
              <a:latin typeface="+mj-ea"/>
              <a:ea typeface="+mj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kumimoji="0" lang="ko-KR" altLang="en-US" sz="2000" dirty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Design life time</a:t>
            </a:r>
            <a:r>
              <a:rPr kumimoji="0" lang="ko-KR" altLang="en-US" sz="2000" dirty="0" smtClean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: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7</a:t>
            </a:r>
            <a:r>
              <a:rPr kumimoji="0" lang="ko-KR" altLang="en-US" sz="2000" dirty="0" smtClean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years</a:t>
            </a:r>
            <a:endParaRPr kumimoji="0" lang="en-US" altLang="ko-KR" sz="2000" dirty="0">
              <a:latin typeface="+mj-ea"/>
              <a:ea typeface="+mj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r>
              <a:rPr kumimoji="0" lang="ko-KR" altLang="en-US" sz="2000" dirty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Contractor</a:t>
            </a:r>
            <a:r>
              <a:rPr kumimoji="0" lang="ko-KR" altLang="en-US" sz="2000" dirty="0" smtClean="0">
                <a:latin typeface="+mj-ea"/>
                <a:ea typeface="+mj-ea"/>
                <a:cs typeface="Arial" pitchFamily="34" charset="0"/>
              </a:rPr>
              <a:t> </a:t>
            </a:r>
            <a:r>
              <a:rPr kumimoji="0" lang="en-US" altLang="ko-KR" sz="2000" dirty="0">
                <a:latin typeface="+mj-ea"/>
                <a:ea typeface="+mj-ea"/>
                <a:cs typeface="Arial" pitchFamily="34" charset="0"/>
              </a:rPr>
              <a:t>: 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EADS </a:t>
            </a:r>
            <a:r>
              <a:rPr kumimoji="0" lang="en-US" altLang="ko-KR" sz="2000" dirty="0" err="1" smtClean="0">
                <a:latin typeface="+mj-ea"/>
                <a:ea typeface="+mj-ea"/>
                <a:cs typeface="Arial" pitchFamily="34" charset="0"/>
              </a:rPr>
              <a:t>Astrium</a:t>
            </a:r>
            <a:r>
              <a:rPr kumimoji="0" lang="en-US" altLang="ko-KR" sz="2000" dirty="0" smtClean="0">
                <a:latin typeface="+mj-ea"/>
                <a:ea typeface="+mj-ea"/>
                <a:cs typeface="Arial" pitchFamily="34" charset="0"/>
              </a:rPr>
              <a:t> (ITT for MI)</a:t>
            </a:r>
            <a:endParaRPr kumimoji="0" lang="en-US" altLang="ko-KR" sz="2000" dirty="0">
              <a:latin typeface="+mj-ea"/>
              <a:ea typeface="+mj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HY헤드라인M" pitchFamily="18" charset="-127"/>
              <a:buChar char="■"/>
              <a:defRPr/>
            </a:pPr>
            <a:endParaRPr lang="en-US" altLang="ko-KR" dirty="0">
              <a:latin typeface="+mj-ea"/>
              <a:ea typeface="+mj-ea"/>
              <a:cs typeface="Arial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COMS</a:t>
            </a:r>
            <a:endParaRPr kumimoji="0" lang="en-US" altLang="ko-KR" sz="3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4" descr="V195_Dec_planLarge_sanst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940" y="1692399"/>
            <a:ext cx="2520280" cy="17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714852" y="4572719"/>
          <a:ext cx="37084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42"/>
                <a:gridCol w="1854242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channel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ea"/>
                        <a:ea typeface="+mj-ea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Wave length(㎛)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Visible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ea"/>
                        <a:ea typeface="+mj-ea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0.67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Shortwave IR(IR4)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ea"/>
                        <a:ea typeface="+mj-ea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3.7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Water Vapor(IR3)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ea"/>
                        <a:ea typeface="+mj-ea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6.7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IR1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10.8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IR2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Arial" charset="0"/>
                        </a:rPr>
                        <a:t>12.0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79" y="4323683"/>
            <a:ext cx="4087309" cy="29814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0" y="4361330"/>
            <a:ext cx="4104456" cy="2993953"/>
          </a:xfrm>
          <a:prstGeom prst="rect">
            <a:avLst/>
          </a:prstGeom>
        </p:spPr>
      </p:pic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>
                <a:solidFill>
                  <a:schemeClr val="bg1"/>
                </a:solidFill>
                <a:latin typeface="Arial Narrow" pitchFamily="34" charset="0"/>
              </a:rPr>
              <a:t>Moon Calibration of COMS visible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(3/3)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82156"/>
              </p:ext>
            </p:extLst>
          </p:nvPr>
        </p:nvGraphicFramePr>
        <p:xfrm>
          <a:off x="4372664" y="5201855"/>
          <a:ext cx="1011968" cy="6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수식" r:id="rId6" imgW="622030" imgH="431613" progId="Equation.3">
                  <p:embed/>
                </p:oleObj>
              </mc:Choice>
              <mc:Fallback>
                <p:oleObj name="수식" r:id="rId6" imgW="622030" imgH="431613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664" y="5201855"/>
                        <a:ext cx="1011968" cy="6621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522164" y="1260351"/>
            <a:ext cx="9217024" cy="432048"/>
          </a:xfrm>
        </p:spPr>
        <p:txBody>
          <a:bodyPr>
            <a:normAutofit lnSpcReduction="10000"/>
          </a:bodyPr>
          <a:lstStyle/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The results from Feb. 2011 to Jan. 2012.</a:t>
            </a:r>
            <a:endParaRPr lang="ko-KR" altLang="en-US" sz="23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차트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85224"/>
              </p:ext>
            </p:extLst>
          </p:nvPr>
        </p:nvGraphicFramePr>
        <p:xfrm>
          <a:off x="5777756" y="1620391"/>
          <a:ext cx="388942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 rot="16200000">
            <a:off x="4721421" y="2605711"/>
            <a:ext cx="1997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(1-measured/model)×100(%)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62924" y="3826217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TIME(month)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555" y="1692399"/>
            <a:ext cx="4840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Maximum absolute accuracy for last 1 year is less than 4%.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5124" y="5733284"/>
            <a:ext cx="1253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1-K on month(%)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94493" y="7119421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TIME(month)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0414" y="4238628"/>
            <a:ext cx="239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Irradiance with Earth</a:t>
            </a:r>
            <a:endParaRPr lang="ko-KR" altLang="en-US" sz="16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294630" y="5706861"/>
            <a:ext cx="1253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1-K on month(%)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20238" y="7093673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TIME(month)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8228" y="4234165"/>
            <a:ext cx="265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Irradiance without Earth</a:t>
            </a:r>
            <a:endParaRPr lang="ko-KR" alt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2564" y="5868863"/>
            <a:ext cx="15121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y = </a:t>
            </a:r>
            <a:r>
              <a:rPr lang="en-US" altLang="ko-KR" sz="1300" b="1" dirty="0" err="1" smtClean="0"/>
              <a:t>ax+b</a:t>
            </a:r>
            <a:endParaRPr lang="en-US" altLang="ko-KR" sz="1300" b="1" dirty="0" smtClean="0"/>
          </a:p>
          <a:p>
            <a:r>
              <a:rPr lang="en-US" altLang="ko-KR" sz="1300" b="1" dirty="0" smtClean="0"/>
              <a:t>a = 2.6769</a:t>
            </a:r>
          </a:p>
          <a:p>
            <a:r>
              <a:rPr lang="en-US" altLang="ko-KR" sz="1300" b="1" dirty="0" smtClean="0"/>
              <a:t>b = -27.92045</a:t>
            </a:r>
            <a:endParaRPr lang="en-US" altLang="ko-KR" sz="1300" b="1" dirty="0"/>
          </a:p>
          <a:p>
            <a:r>
              <a:rPr lang="en-US" altLang="ko-KR" sz="1300" b="1" dirty="0" smtClean="0"/>
              <a:t>bias = -13.1976</a:t>
            </a:r>
          </a:p>
          <a:p>
            <a:r>
              <a:rPr lang="en-US" altLang="ko-KR" sz="1300" b="1" dirty="0" err="1" smtClean="0"/>
              <a:t>Rmse</a:t>
            </a:r>
            <a:r>
              <a:rPr lang="en-US" altLang="ko-KR" sz="1300" b="1" dirty="0" smtClean="0"/>
              <a:t> = 32.6</a:t>
            </a:r>
            <a:endParaRPr lang="ko-KR" altLang="en-US" sz="13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289032" y="5917961"/>
            <a:ext cx="1458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/>
              <a:t>y = </a:t>
            </a:r>
            <a:r>
              <a:rPr lang="en-US" altLang="ko-KR" sz="1300" b="1" dirty="0" err="1"/>
              <a:t>ax+b</a:t>
            </a:r>
            <a:endParaRPr lang="en-US" altLang="ko-KR" sz="1300" b="1" dirty="0"/>
          </a:p>
          <a:p>
            <a:r>
              <a:rPr lang="en-US" altLang="ko-KR" sz="1300" b="1" dirty="0"/>
              <a:t>a = </a:t>
            </a:r>
            <a:r>
              <a:rPr lang="en-US" altLang="ko-KR" sz="1300" b="1" dirty="0" smtClean="0"/>
              <a:t>0.0077</a:t>
            </a:r>
            <a:endParaRPr lang="en-US" altLang="ko-KR" sz="1300" b="1" dirty="0"/>
          </a:p>
          <a:p>
            <a:r>
              <a:rPr lang="en-US" altLang="ko-KR" sz="1300" b="1" dirty="0"/>
              <a:t>b = </a:t>
            </a:r>
            <a:r>
              <a:rPr lang="en-US" altLang="ko-KR" sz="1300" b="1" dirty="0" smtClean="0"/>
              <a:t>-0.5024</a:t>
            </a:r>
          </a:p>
          <a:p>
            <a:r>
              <a:rPr lang="en-US" altLang="ko-KR" sz="1300" b="1" dirty="0" smtClean="0"/>
              <a:t>bias </a:t>
            </a:r>
            <a:r>
              <a:rPr lang="en-US" altLang="ko-KR" sz="1300" b="1" dirty="0"/>
              <a:t>= -0.4602</a:t>
            </a:r>
            <a:endParaRPr lang="en-US" altLang="ko-KR" sz="1300" b="1" dirty="0" smtClean="0"/>
          </a:p>
          <a:p>
            <a:r>
              <a:rPr lang="en-US" altLang="ko-KR" sz="1300" b="1" dirty="0" err="1" smtClean="0"/>
              <a:t>Rmse</a:t>
            </a:r>
            <a:r>
              <a:rPr lang="en-US" altLang="ko-KR" sz="1300" b="1" dirty="0" smtClean="0"/>
              <a:t> = 1.42</a:t>
            </a:r>
            <a:endParaRPr lang="ko-KR" altLang="en-US" sz="13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0043" y="2432511"/>
            <a:ext cx="48401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Since the rectangle, in which moon irradiance is calculated, can contain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earth(</a:t>
            </a:r>
            <a:r>
              <a:rPr lang="en-US" altLang="ko-K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 circle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c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ount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values of earth part in this rectangle should be replaced space values. 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1386340" y="6444927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3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6600" b="1" dirty="0" smtClean="0">
                <a:solidFill>
                  <a:schemeClr val="bg1"/>
                </a:solidFill>
                <a:latin typeface="+mj-lt"/>
              </a:rPr>
              <a:t>Any comments or questions?</a:t>
            </a:r>
            <a:endParaRPr lang="ko-KR" altLang="en-US" sz="6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44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68" y="4626475"/>
            <a:ext cx="3874980" cy="28265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66" y="4632822"/>
            <a:ext cx="3923138" cy="286169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1692399"/>
            <a:ext cx="3888432" cy="283637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17" y="1692400"/>
            <a:ext cx="3888431" cy="2836377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522164" y="1260351"/>
            <a:ext cx="9217024" cy="432048"/>
          </a:xfrm>
        </p:spPr>
        <p:txBody>
          <a:bodyPr>
            <a:normAutofit lnSpcReduction="10000"/>
          </a:bodyPr>
          <a:lstStyle/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Trends from Feb. 2011 to Jan. 2012.</a:t>
            </a:r>
            <a:endParaRPr lang="ko-KR" altLang="en-US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580" y="3448174"/>
            <a:ext cx="15121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y = </a:t>
            </a:r>
            <a:r>
              <a:rPr lang="en-US" altLang="ko-KR" sz="1300" b="1" dirty="0" err="1" smtClean="0"/>
              <a:t>ax+b</a:t>
            </a:r>
            <a:endParaRPr lang="en-US" altLang="ko-KR" sz="1300" b="1" dirty="0" smtClean="0"/>
          </a:p>
          <a:p>
            <a:pPr fontAlgn="ctr" latinLnBrk="0"/>
            <a:r>
              <a:rPr lang="en-US" altLang="ko-KR" sz="1300" b="1" dirty="0" smtClean="0"/>
              <a:t>a = </a:t>
            </a:r>
            <a:r>
              <a:rPr lang="en-US" altLang="ko-KR" sz="1300" b="1" dirty="0"/>
              <a:t>7.397574212</a:t>
            </a:r>
          </a:p>
          <a:p>
            <a:r>
              <a:rPr lang="en-US" altLang="ko-KR" sz="1300" b="1" dirty="0" smtClean="0"/>
              <a:t>b = 0</a:t>
            </a:r>
            <a:endParaRPr lang="en-US" altLang="ko-KR" sz="1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36501" y="3420591"/>
            <a:ext cx="15121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y = </a:t>
            </a:r>
            <a:r>
              <a:rPr lang="en-US" altLang="ko-KR" sz="1300" b="1" dirty="0" err="1" smtClean="0"/>
              <a:t>ax+b</a:t>
            </a:r>
            <a:endParaRPr lang="en-US" altLang="ko-KR" sz="1300" b="1" dirty="0" smtClean="0"/>
          </a:p>
          <a:p>
            <a:pPr fontAlgn="ctr" latinLnBrk="0"/>
            <a:r>
              <a:rPr lang="en-US" altLang="ko-KR" sz="1300" b="1" dirty="0" smtClean="0"/>
              <a:t>a = </a:t>
            </a:r>
            <a:r>
              <a:rPr lang="en-US" altLang="ko-KR" sz="1300" b="1" dirty="0"/>
              <a:t>0.443393249</a:t>
            </a:r>
          </a:p>
          <a:p>
            <a:r>
              <a:rPr lang="en-US" altLang="ko-KR" sz="1300" b="1" dirty="0" smtClean="0"/>
              <a:t>b = 0</a:t>
            </a:r>
            <a:endParaRPr lang="en-US" altLang="ko-KR" sz="13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00414" y="1552846"/>
            <a:ext cx="239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Irradiance with Earth</a:t>
            </a:r>
            <a:endParaRPr lang="ko-KR" alt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98228" y="1548383"/>
            <a:ext cx="265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Irradiance without Earth</a:t>
            </a:r>
            <a:endParaRPr lang="ko-KR" alt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65211" y="6328494"/>
            <a:ext cx="15121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y = </a:t>
            </a:r>
            <a:r>
              <a:rPr lang="en-US" altLang="ko-KR" sz="1300" b="1" dirty="0" err="1" smtClean="0"/>
              <a:t>ax+b</a:t>
            </a:r>
            <a:endParaRPr lang="en-US" altLang="ko-KR" sz="1300" b="1" dirty="0" smtClean="0"/>
          </a:p>
          <a:p>
            <a:pPr fontAlgn="ctr" latinLnBrk="0"/>
            <a:r>
              <a:rPr lang="en-US" altLang="ko-KR" sz="1300" b="1" dirty="0" smtClean="0"/>
              <a:t>a = </a:t>
            </a:r>
            <a:r>
              <a:rPr lang="en-US" altLang="ko-KR" sz="1300" b="1" dirty="0"/>
              <a:t>1.789828731</a:t>
            </a:r>
          </a:p>
          <a:p>
            <a:r>
              <a:rPr lang="en-US" altLang="ko-KR" sz="1300" b="1" dirty="0" smtClean="0"/>
              <a:t>b = 0</a:t>
            </a:r>
            <a:endParaRPr lang="en-US" altLang="ko-KR" sz="13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35132" y="6300911"/>
            <a:ext cx="15121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y = </a:t>
            </a:r>
            <a:r>
              <a:rPr lang="en-US" altLang="ko-KR" sz="1300" b="1" dirty="0" err="1" smtClean="0"/>
              <a:t>ax+b</a:t>
            </a:r>
            <a:endParaRPr lang="en-US" altLang="ko-KR" sz="1300" b="1" dirty="0" smtClean="0"/>
          </a:p>
          <a:p>
            <a:pPr fontAlgn="ctr" latinLnBrk="0"/>
            <a:r>
              <a:rPr lang="en-US" altLang="ko-KR" sz="1300" b="1" dirty="0" smtClean="0"/>
              <a:t>a = </a:t>
            </a:r>
            <a:r>
              <a:rPr lang="en-US" altLang="ko-KR" sz="1300" b="1" dirty="0"/>
              <a:t>0.300893607</a:t>
            </a:r>
          </a:p>
          <a:p>
            <a:r>
              <a:rPr lang="en-US" altLang="ko-KR" sz="1300" b="1" dirty="0" smtClean="0"/>
              <a:t>b = 0</a:t>
            </a:r>
            <a:endParaRPr lang="en-US" altLang="ko-KR" sz="13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4949" y="4433166"/>
            <a:ext cx="4263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Irradiance with Earth except May 2011 data</a:t>
            </a:r>
            <a:endParaRPr lang="ko-KR" alt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46701" y="4450189"/>
            <a:ext cx="4608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Irradiance without </a:t>
            </a:r>
            <a:r>
              <a:rPr lang="en-US" altLang="ko-KR" sz="1600" b="1" dirty="0"/>
              <a:t>Earth except </a:t>
            </a:r>
            <a:r>
              <a:rPr lang="en-US" altLang="ko-KR" sz="1600" b="1" dirty="0" smtClean="0"/>
              <a:t>May 2011 </a:t>
            </a:r>
            <a:r>
              <a:rPr lang="en-US" altLang="ko-KR" sz="1600" b="1" dirty="0"/>
              <a:t>data</a:t>
            </a:r>
            <a:endParaRPr lang="ko-KR" altLang="en-US" sz="16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70388" y="2862688"/>
            <a:ext cx="1253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1-K on month(%)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131862" y="2836265"/>
            <a:ext cx="1253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1-K on month(%)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70388" y="5831540"/>
            <a:ext cx="1253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1-K on month(%)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131862" y="5805117"/>
            <a:ext cx="1253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1-K on month(%)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1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5558" y="1260211"/>
            <a:ext cx="9980507" cy="571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marL="412876" indent="-412876">
              <a:spcBef>
                <a:spcPct val="20000"/>
              </a:spcBef>
              <a:buFont typeface="Wingdings" pitchFamily="2" charset="2"/>
              <a:buChar char="u"/>
            </a:pPr>
            <a:endParaRPr lang="en-US" altLang="ko-KR" sz="27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0" y="37797"/>
            <a:ext cx="210714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4306" tIns="52153" rIns="104306" bIns="5215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0033" name="_x197501768" descr="EMB00000c20b9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1980431"/>
            <a:ext cx="4712649" cy="4032674"/>
          </a:xfrm>
          <a:prstGeom prst="rect">
            <a:avLst/>
          </a:prstGeom>
          <a:noFill/>
        </p:spPr>
      </p:pic>
      <p:sp>
        <p:nvSpPr>
          <p:cNvPr id="300036" name="Rectangle 4"/>
          <p:cNvSpPr>
            <a:spLocks noChangeArrowheads="1"/>
          </p:cNvSpPr>
          <p:nvPr/>
        </p:nvSpPr>
        <p:spPr bwMode="auto">
          <a:xfrm>
            <a:off x="0" y="37797"/>
            <a:ext cx="210714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4306" tIns="52153" rIns="104306" bIns="5215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0035" name="_x197506792" descr="EMB00000c20b9f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313" y="1980432"/>
            <a:ext cx="4722918" cy="4038692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First Visible</a:t>
            </a:r>
            <a:r>
              <a:rPr kumimoji="0" lang="en-US" altLang="ko-KR" sz="3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Image </a:t>
            </a:r>
            <a:r>
              <a:rPr kumimoji="0" lang="en-US" altLang="ko-KR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(2010.7.12 1115 KST)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5558" y="1260211"/>
            <a:ext cx="9980507" cy="571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marL="412876" indent="-412876">
              <a:spcBef>
                <a:spcPct val="20000"/>
              </a:spcBef>
              <a:buFont typeface="Wingdings" pitchFamily="2" charset="2"/>
              <a:buChar char="u"/>
            </a:pPr>
            <a:endParaRPr lang="en-US" altLang="ko-KR" sz="270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_x120199312" descr="EMB00000ab868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" y="1476375"/>
            <a:ext cx="4901142" cy="4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_x120250680" descr="EMB00000ab868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12" y="1488627"/>
            <a:ext cx="4901142" cy="4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48659" y="6363998"/>
            <a:ext cx="2017921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IR1 (11</a:t>
            </a:r>
            <a:r>
              <a:rPr lang="el-GR" altLang="ko-KR" sz="2300" dirty="0" smtClean="0">
                <a:latin typeface="맑은 고딕" pitchFamily="50" charset="-127"/>
                <a:ea typeface="맑은 고딕" pitchFamily="50" charset="-127"/>
                <a:sym typeface="Symbol"/>
              </a:rPr>
              <a:t></a:t>
            </a:r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m)</a:t>
            </a:r>
            <a:endParaRPr lang="en-US" altLang="ko-KR" sz="23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2924" y="6363998"/>
            <a:ext cx="2227792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IR2 (12</a:t>
            </a:r>
            <a:r>
              <a:rPr lang="el-GR" altLang="ko-KR" sz="2300" dirty="0" smtClean="0">
                <a:latin typeface="맑은 고딕" pitchFamily="50" charset="-127"/>
                <a:ea typeface="맑은 고딕" pitchFamily="50" charset="-127"/>
                <a:sym typeface="Symbol"/>
              </a:rPr>
              <a:t></a:t>
            </a:r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m</a:t>
            </a:r>
            <a:r>
              <a:rPr lang="en-US" altLang="ko-KR" sz="2300" dirty="0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First IR Image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(2010.8.11 1914 KST)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_x120253000" descr="EMB00000ab868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" y="1476375"/>
            <a:ext cx="4901142" cy="4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_x120251880" descr="EMB00000ab868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12" y="1488627"/>
            <a:ext cx="4901142" cy="46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5558" y="1260211"/>
            <a:ext cx="9980507" cy="571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marL="412876" indent="-412876">
              <a:spcBef>
                <a:spcPct val="20000"/>
              </a:spcBef>
              <a:buFont typeface="Wingdings" pitchFamily="2" charset="2"/>
              <a:buChar char="u"/>
            </a:pPr>
            <a:endParaRPr lang="en-US" altLang="ko-KR" sz="27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1133" y="6363998"/>
            <a:ext cx="2463479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SWIR (3.5</a:t>
            </a:r>
            <a:r>
              <a:rPr lang="el-GR" altLang="ko-KR" sz="2300" dirty="0" smtClean="0">
                <a:latin typeface="맑은 고딕" pitchFamily="50" charset="-127"/>
                <a:ea typeface="맑은 고딕" pitchFamily="50" charset="-127"/>
                <a:sym typeface="Symbol"/>
              </a:rPr>
              <a:t></a:t>
            </a:r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m)</a:t>
            </a:r>
            <a:endParaRPr lang="en-US" altLang="ko-KR" sz="23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0916" y="6363998"/>
            <a:ext cx="2227792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WV (6.7</a:t>
            </a:r>
            <a:r>
              <a:rPr lang="el-GR" altLang="ko-KR" sz="2300" dirty="0" smtClean="0">
                <a:latin typeface="맑은 고딕" pitchFamily="50" charset="-127"/>
                <a:ea typeface="맑은 고딕" pitchFamily="50" charset="-127"/>
                <a:sym typeface="Symbol"/>
              </a:rPr>
              <a:t></a:t>
            </a:r>
            <a:r>
              <a:rPr lang="en-US" altLang="ko-KR" sz="2300" dirty="0" smtClean="0">
                <a:latin typeface="맑은 고딕" pitchFamily="50" charset="-127"/>
                <a:ea typeface="맑은 고딕" pitchFamily="50" charset="-127"/>
              </a:rPr>
              <a:t>m</a:t>
            </a:r>
            <a:r>
              <a:rPr lang="en-US" altLang="ko-KR" sz="2300" dirty="0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First IR Image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(2010.8.11 1914 KST)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위성기획\바탕 화면\anigif_20100811_2min_106_8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308" y="900311"/>
            <a:ext cx="6912768" cy="640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2010 4</a:t>
            </a:r>
            <a:r>
              <a:rPr kumimoji="0" lang="en-US" altLang="ko-KR" sz="37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</a:t>
            </a: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Typhoon DENMU</a:t>
            </a:r>
            <a:endParaRPr kumimoji="0" lang="en-US" altLang="ko-KR" sz="3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7"/>
          <p:cNvGrpSpPr>
            <a:grpSpLocks/>
          </p:cNvGrpSpPr>
          <p:nvPr/>
        </p:nvGrpSpPr>
        <p:grpSpPr bwMode="auto">
          <a:xfrm>
            <a:off x="876435" y="1671885"/>
            <a:ext cx="7848600" cy="4845050"/>
            <a:chOff x="611188" y="1247775"/>
            <a:chExt cx="7848600" cy="4845050"/>
          </a:xfrm>
        </p:grpSpPr>
        <p:pic>
          <p:nvPicPr>
            <p:cNvPr id="4" name="내용 개체 틀 5" descr="COMS_MI_schedule_20110224_SA.jpg copy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3425" y="4070350"/>
              <a:ext cx="5387975" cy="202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17"/>
            <p:cNvSpPr>
              <a:spLocks noChangeShapeType="1"/>
            </p:cNvSpPr>
            <p:nvPr/>
          </p:nvSpPr>
          <p:spPr bwMode="auto">
            <a:xfrm flipH="1">
              <a:off x="1619250" y="3070225"/>
              <a:ext cx="0" cy="127635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pic>
          <p:nvPicPr>
            <p:cNvPr id="6" name="그림 76" descr="coms_201007120215_small-l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051050" y="3286125"/>
              <a:ext cx="327025" cy="320675"/>
            </a:xfrm>
            <a:prstGeom prst="rect">
              <a:avLst/>
            </a:prstGeom>
            <a:effectLst>
              <a:outerShdw blurRad="292100" dist="139700" dir="3000000" algn="ctr" rotWithShape="0">
                <a:schemeClr val="tx1">
                  <a:alpha val="63000"/>
                </a:schemeClr>
              </a:outerShdw>
            </a:effectLst>
          </p:spPr>
        </p:pic>
        <p:sp>
          <p:nvSpPr>
            <p:cNvPr id="7" name="Line 34"/>
            <p:cNvSpPr>
              <a:spLocks noChangeShapeType="1"/>
            </p:cNvSpPr>
            <p:nvPr/>
          </p:nvSpPr>
          <p:spPr bwMode="auto">
            <a:xfrm>
              <a:off x="2179638" y="3606800"/>
              <a:ext cx="0" cy="747713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8" name="Line 18"/>
            <p:cNvSpPr>
              <a:spLocks noChangeShapeType="1"/>
            </p:cNvSpPr>
            <p:nvPr/>
          </p:nvSpPr>
          <p:spPr bwMode="auto">
            <a:xfrm flipH="1">
              <a:off x="4308475" y="3411538"/>
              <a:ext cx="0" cy="9366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pic>
          <p:nvPicPr>
            <p:cNvPr id="9" name="그림 89" descr="ENH_A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188" y="1628775"/>
              <a:ext cx="2157412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그림 90" descr="FD_A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3725" y="1247775"/>
              <a:ext cx="2590800" cy="254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92" descr="Resize_ReSize_20101018_0245_FD_VPX_LV0_AS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325" y="1268413"/>
              <a:ext cx="2303463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6300766" y="1268348"/>
              <a:ext cx="2159022" cy="2160785"/>
            </a:xfrm>
            <a:prstGeom prst="rect">
              <a:avLst/>
            </a:prstGeom>
            <a:solidFill>
              <a:srgbClr val="FFFF00">
                <a:alpha val="29019"/>
              </a:srgb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</a:endParaRP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6659650" y="1341499"/>
              <a:ext cx="1484113" cy="115097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</a:endParaRP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7202549" y="1412934"/>
              <a:ext cx="358885" cy="36003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68131" y="4932759"/>
            <a:ext cx="2759089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Full Disk : every 3 hr</a:t>
            </a:r>
          </a:p>
          <a:p>
            <a:r>
              <a:rPr lang="en-US" dirty="0" smtClean="0">
                <a:latin typeface="+mn-lt"/>
              </a:rPr>
              <a:t>NH : every 15 min</a:t>
            </a:r>
          </a:p>
          <a:p>
            <a:r>
              <a:rPr lang="en-US" dirty="0" smtClean="0">
                <a:latin typeface="+mn-lt"/>
              </a:rPr>
              <a:t>Korea : ~ 8 min</a:t>
            </a:r>
            <a:endParaRPr lang="en-US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7811" y="1476375"/>
            <a:ext cx="5132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FD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1627" y="3636615"/>
            <a:ext cx="5008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LA</a:t>
            </a:r>
            <a:endParaRPr lang="en-US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9499" y="1836415"/>
            <a:ext cx="7264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ENH</a:t>
            </a:r>
            <a:endParaRPr lang="en-US" dirty="0">
              <a:latin typeface="+mn-lt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marL="0" marR="0" lvl="0" indent="0" algn="l" defTabSz="1042804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Observation Schedule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C9CA-4FD3-4752-819F-CAD49C3D8FFE}" type="slidenum">
              <a:rPr lang="en-US" altLang="ko-KR"/>
              <a:pPr/>
              <a:t>8</a:t>
            </a:fld>
            <a:endParaRPr lang="en-US" altLang="ko-KR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algn="l"/>
            <a:r>
              <a:rPr lang="en-US" altLang="ko-KR" sz="3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Previously</a:t>
            </a:r>
            <a:endParaRPr lang="en-US" altLang="ko-KR" sz="3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4670" y="1188344"/>
            <a:ext cx="9624060" cy="5650759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r>
              <a:rPr lang="en-US" altLang="ko-KR" sz="3200" dirty="0" smtClean="0">
                <a:latin typeface="Arial" charset="0"/>
              </a:rPr>
              <a:t>IR </a:t>
            </a:r>
            <a:r>
              <a:rPr lang="en-US" altLang="ko-KR" sz="3200" dirty="0">
                <a:latin typeface="Arial" charset="0"/>
              </a:rPr>
              <a:t>inter-calibration system for GEO with MODIS</a:t>
            </a:r>
          </a:p>
          <a:p>
            <a:pPr lvl="1"/>
            <a:r>
              <a:rPr lang="en-US" altLang="ko-KR" dirty="0">
                <a:latin typeface="Arial" charset="0"/>
              </a:rPr>
              <a:t>Test </a:t>
            </a:r>
            <a:r>
              <a:rPr lang="en-US" altLang="ko-KR" dirty="0" smtClean="0">
                <a:latin typeface="Arial" charset="0"/>
              </a:rPr>
              <a:t>using </a:t>
            </a:r>
            <a:r>
              <a:rPr lang="en-US" altLang="ko-KR" dirty="0">
                <a:latin typeface="Arial" charset="0"/>
              </a:rPr>
              <a:t>MTSAT-1R </a:t>
            </a:r>
            <a:r>
              <a:rPr lang="en-US" altLang="ko-KR" dirty="0" smtClean="0">
                <a:latin typeface="Arial" charset="0"/>
              </a:rPr>
              <a:t>data: ~2010</a:t>
            </a:r>
          </a:p>
          <a:p>
            <a:endParaRPr lang="en-US" altLang="ko-KR" sz="3200" dirty="0" smtClean="0">
              <a:latin typeface="Arial" charset="0"/>
            </a:endParaRPr>
          </a:p>
          <a:p>
            <a:r>
              <a:rPr lang="en-US" altLang="ko-KR" sz="3200" dirty="0" smtClean="0">
                <a:latin typeface="Arial" charset="0"/>
              </a:rPr>
              <a:t>GEO-LEO </a:t>
            </a:r>
            <a:r>
              <a:rPr lang="en-US" altLang="ko-KR" sz="3200" dirty="0">
                <a:latin typeface="Arial" charset="0"/>
              </a:rPr>
              <a:t>IR radiation Calibration with AIRS/IASI</a:t>
            </a:r>
          </a:p>
          <a:p>
            <a:pPr lvl="1"/>
            <a:r>
              <a:rPr lang="en-US" altLang="ko-KR" dirty="0" smtClean="0">
                <a:latin typeface="Arial" charset="0"/>
              </a:rPr>
              <a:t>MTSAT(both 1R/2) </a:t>
            </a:r>
            <a:r>
              <a:rPr lang="en-US" altLang="ko-KR" dirty="0">
                <a:latin typeface="Arial" charset="0"/>
              </a:rPr>
              <a:t>during </a:t>
            </a:r>
            <a:r>
              <a:rPr lang="en-US" altLang="ko-KR" dirty="0" smtClean="0">
                <a:latin typeface="Arial" charset="0"/>
              </a:rPr>
              <a:t>2009-2010</a:t>
            </a:r>
          </a:p>
          <a:p>
            <a:endParaRPr lang="en-US" altLang="ko-KR" sz="3200" dirty="0" smtClean="0">
              <a:latin typeface="Arial" charset="0"/>
            </a:endParaRPr>
          </a:p>
          <a:p>
            <a:r>
              <a:rPr lang="en-US" altLang="ko-KR" sz="3200" dirty="0" smtClean="0">
                <a:latin typeface="Arial" charset="0"/>
              </a:rPr>
              <a:t>COMS (1-Vis, 4-Irs)</a:t>
            </a:r>
            <a:endParaRPr lang="en-US" altLang="ko-KR" sz="3200" dirty="0">
              <a:latin typeface="Arial" charset="0"/>
            </a:endParaRPr>
          </a:p>
          <a:p>
            <a:pPr lvl="1"/>
            <a:r>
              <a:rPr lang="en-US" altLang="ko-KR" dirty="0" smtClean="0">
                <a:latin typeface="Arial" charset="0"/>
              </a:rPr>
              <a:t>10.8, 12.0, 6.7, 3.7</a:t>
            </a:r>
          </a:p>
          <a:p>
            <a:pPr lvl="1"/>
            <a:r>
              <a:rPr lang="en-US" altLang="ko-KR" dirty="0" smtClean="0">
                <a:latin typeface="Arial" charset="0"/>
              </a:rPr>
              <a:t>launch date: Jun. 26, 2010</a:t>
            </a:r>
          </a:p>
          <a:p>
            <a:pPr lvl="1"/>
            <a:r>
              <a:rPr lang="en-US" altLang="ko-KR" dirty="0" smtClean="0">
                <a:latin typeface="Arial" charset="0"/>
              </a:rPr>
              <a:t>In-orbit test: July 10, 2010 ~ January 2011</a:t>
            </a:r>
          </a:p>
          <a:p>
            <a:pPr lvl="1"/>
            <a:r>
              <a:rPr lang="en-US" altLang="ko-KR" dirty="0" smtClean="0">
                <a:latin typeface="Arial" charset="0"/>
              </a:rPr>
              <a:t>Operation: April 2011~</a:t>
            </a:r>
            <a:endParaRPr lang="en-US" altLang="ko-K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C9CA-4FD3-4752-819F-CAD49C3D8FFE}" type="slidenum">
              <a:rPr lang="en-US" altLang="ko-KR"/>
              <a:pPr/>
              <a:t>9</a:t>
            </a:fld>
            <a:endParaRPr lang="en-US" altLang="ko-KR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algn="l"/>
            <a:r>
              <a:rPr lang="en-US" altLang="ko-KR" sz="3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Currently</a:t>
            </a:r>
            <a:endParaRPr lang="en-US" altLang="ko-KR" sz="3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4670" y="1188344"/>
            <a:ext cx="9624060" cy="5650759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ko-KR" sz="3000" dirty="0" smtClean="0">
                <a:latin typeface="Arial" charset="0"/>
              </a:rPr>
              <a:t>IR </a:t>
            </a:r>
            <a:r>
              <a:rPr lang="en-US" altLang="ko-KR" sz="3000" dirty="0">
                <a:latin typeface="Arial" charset="0"/>
              </a:rPr>
              <a:t>inter-calibration system for </a:t>
            </a:r>
            <a:r>
              <a:rPr lang="en-US" altLang="ko-KR" sz="3000" dirty="0" smtClean="0">
                <a:latin typeface="Arial" charset="0"/>
              </a:rPr>
              <a:t>COMS </a:t>
            </a:r>
            <a:r>
              <a:rPr lang="en-US" altLang="ko-KR" sz="3000" dirty="0">
                <a:latin typeface="Arial" charset="0"/>
              </a:rPr>
              <a:t>with MODIS</a:t>
            </a:r>
          </a:p>
          <a:p>
            <a:pPr lvl="1"/>
            <a:r>
              <a:rPr lang="en-US" altLang="ko-KR" sz="3000" dirty="0" smtClean="0">
                <a:latin typeface="Arial" charset="0"/>
              </a:rPr>
              <a:t>Using COMS after 2011</a:t>
            </a:r>
            <a:endParaRPr lang="en-US" altLang="ko-KR" sz="3000" dirty="0">
              <a:latin typeface="Arial" charset="0"/>
            </a:endParaRPr>
          </a:p>
          <a:p>
            <a:endParaRPr lang="en-US" altLang="ko-KR" sz="3000" dirty="0" smtClean="0">
              <a:latin typeface="Arial" charset="0"/>
            </a:endParaRPr>
          </a:p>
          <a:p>
            <a:r>
              <a:rPr lang="en-US" altLang="ko-KR" sz="3000" dirty="0" smtClean="0">
                <a:latin typeface="Arial" charset="0"/>
              </a:rPr>
              <a:t>GEO-LEO </a:t>
            </a:r>
            <a:r>
              <a:rPr lang="en-US" altLang="ko-KR" sz="3000" dirty="0">
                <a:latin typeface="Arial" charset="0"/>
              </a:rPr>
              <a:t>IR radiation Calibration with AIRS/IASI</a:t>
            </a:r>
          </a:p>
          <a:p>
            <a:pPr lvl="1"/>
            <a:r>
              <a:rPr lang="en-US" altLang="ko-KR" sz="3000" dirty="0" smtClean="0">
                <a:latin typeface="Arial" charset="0"/>
              </a:rPr>
              <a:t>COMS after January 2011</a:t>
            </a:r>
          </a:p>
          <a:p>
            <a:endParaRPr lang="en-US" altLang="ko-KR" sz="3000" dirty="0" smtClean="0">
              <a:latin typeface="Arial" charset="0"/>
            </a:endParaRPr>
          </a:p>
          <a:p>
            <a:r>
              <a:rPr lang="en-US" altLang="ko-KR" sz="3000" dirty="0" smtClean="0">
                <a:latin typeface="Arial" charset="0"/>
              </a:rPr>
              <a:t>VIS vicarious Calibration</a:t>
            </a:r>
            <a:endParaRPr lang="en-US" altLang="ko-KR" sz="3000" dirty="0">
              <a:latin typeface="Arial" charset="0"/>
            </a:endParaRPr>
          </a:p>
          <a:p>
            <a:pPr lvl="1"/>
            <a:r>
              <a:rPr lang="en-US" altLang="ko-KR" sz="3000" dirty="0" smtClean="0">
                <a:latin typeface="Arial" charset="0"/>
              </a:rPr>
              <a:t>Moon Calibration: 2011~</a:t>
            </a:r>
          </a:p>
          <a:p>
            <a:pPr marL="520609" lvl="1" indent="0">
              <a:buNone/>
            </a:pPr>
            <a:endParaRPr lang="en-US" altLang="ko-KR" sz="3000" dirty="0">
              <a:latin typeface="Arial" charset="0"/>
            </a:endParaRPr>
          </a:p>
          <a:p>
            <a:pPr marL="520609" lvl="1" indent="0">
              <a:buNone/>
            </a:pPr>
            <a:endParaRPr lang="en-US" altLang="ko-KR" sz="3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1143</Words>
  <Application>Microsoft Office PowerPoint</Application>
  <PresentationFormat>사용자 지정</PresentationFormat>
  <Paragraphs>206</Paragraphs>
  <Slides>22</Slides>
  <Notes>4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4" baseType="lpstr">
      <vt:lpstr>Office 테마</vt:lpstr>
      <vt:lpstr>수식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Previously</vt:lpstr>
      <vt:lpstr>Currently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Any comments or questions?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kma</dc:creator>
  <cp:lastModifiedBy>Dohy</cp:lastModifiedBy>
  <cp:revision>183</cp:revision>
  <cp:lastPrinted>2012-03-02T06:07:26Z</cp:lastPrinted>
  <dcterms:created xsi:type="dcterms:W3CDTF">2011-02-16T05:28:27Z</dcterms:created>
  <dcterms:modified xsi:type="dcterms:W3CDTF">2012-03-04T11:20:55Z</dcterms:modified>
</cp:coreProperties>
</file>