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5"/>
  </p:notesMasterIdLst>
  <p:sldIdLst>
    <p:sldId id="306" r:id="rId2"/>
    <p:sldId id="344" r:id="rId3"/>
    <p:sldId id="345" r:id="rId4"/>
    <p:sldId id="308" r:id="rId5"/>
    <p:sldId id="337" r:id="rId6"/>
    <p:sldId id="309" r:id="rId7"/>
    <p:sldId id="311" r:id="rId8"/>
    <p:sldId id="346" r:id="rId9"/>
    <p:sldId id="349" r:id="rId10"/>
    <p:sldId id="350" r:id="rId11"/>
    <p:sldId id="348" r:id="rId12"/>
    <p:sldId id="352" r:id="rId13"/>
    <p:sldId id="32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88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fyu\meetings\SPIE09\calibration%20evaluation\goes.diurnal.vari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fyu\meetings\SPIE09\calibration%20evaluation\goes.diurnal.vari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400"/>
              <a:t>GOES-11</a:t>
            </a:r>
            <a:r>
              <a:rPr lang="en-US" sz="1400" baseline="0"/>
              <a:t> Imager Ch3/4/5 Dirunal Cal. Variation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winter (K)</c:v>
                </c:pt>
              </c:strCache>
            </c:strRef>
          </c:tx>
          <c:cat>
            <c:strRef>
              <c:f>Sheet1!$A$3:$A$5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Ch5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0.18000000000000024</c:v>
                </c:pt>
                <c:pt idx="1">
                  <c:v>0.79</c:v>
                </c:pt>
                <c:pt idx="2">
                  <c:v>0.71000000000000063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Summer (K)</c:v>
                </c:pt>
              </c:strCache>
            </c:strRef>
          </c:tx>
          <c:cat>
            <c:strRef>
              <c:f>Sheet1!$A$3:$A$5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Ch5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0.19000000000000009</c:v>
                </c:pt>
                <c:pt idx="1">
                  <c:v>0.61000000000000065</c:v>
                </c:pt>
                <c:pt idx="2">
                  <c:v>0.5</c:v>
                </c:pt>
              </c:numCache>
            </c:numRef>
          </c:val>
        </c:ser>
        <c:axId val="64633472"/>
        <c:axId val="64045440"/>
      </c:barChart>
      <c:catAx>
        <c:axId val="64633472"/>
        <c:scaling>
          <c:orientation val="minMax"/>
        </c:scaling>
        <c:axPos val="b"/>
        <c:majorTickMark val="none"/>
        <c:tickLblPos val="nextTo"/>
        <c:crossAx val="64045440"/>
        <c:crosses val="autoZero"/>
        <c:auto val="1"/>
        <c:lblAlgn val="ctr"/>
        <c:lblOffset val="100"/>
      </c:catAx>
      <c:valAx>
        <c:axId val="64045440"/>
        <c:scaling>
          <c:orientation val="minMax"/>
          <c:max val="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Diurnal</a:t>
                </a:r>
                <a:r>
                  <a:rPr lang="en-US" baseline="0"/>
                  <a:t> Cal. Variation (K)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7.7777777777777821E-2"/>
              <c:y val="0.25538203557888678"/>
            </c:manualLayout>
          </c:layout>
        </c:title>
        <c:numFmt formatCode="#,##0.00" sourceLinked="0"/>
        <c:majorTickMark val="none"/>
        <c:tickLblPos val="nextTo"/>
        <c:crossAx val="64633472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GOES-12 Imager Ch2/3/6</a:t>
            </a:r>
            <a:r>
              <a:rPr lang="en-US" sz="1400" baseline="0"/>
              <a:t> Dirunal Cal. Variation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Sheet1!$E$2</c:f>
              <c:strCache>
                <c:ptCount val="1"/>
                <c:pt idx="0">
                  <c:v>winter (K)</c:v>
                </c:pt>
              </c:strCache>
            </c:strRef>
          </c:tx>
          <c:cat>
            <c:strRef>
              <c:f>Sheet1!$D$3:$D$5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Ch6</c:v>
                </c:pt>
              </c:strCache>
            </c:strRef>
          </c:cat>
          <c:val>
            <c:numRef>
              <c:f>Sheet1!$E$3:$E$5</c:f>
              <c:numCache>
                <c:formatCode>General</c:formatCode>
                <c:ptCount val="3"/>
                <c:pt idx="0">
                  <c:v>0.54</c:v>
                </c:pt>
                <c:pt idx="1">
                  <c:v>0.66000000000000159</c:v>
                </c:pt>
                <c:pt idx="2">
                  <c:v>0.73000000000000065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Summer (K)</c:v>
                </c:pt>
              </c:strCache>
            </c:strRef>
          </c:tx>
          <c:cat>
            <c:strRef>
              <c:f>Sheet1!$D$3:$D$5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Ch6</c:v>
                </c:pt>
              </c:strCache>
            </c:strRef>
          </c:cat>
          <c:val>
            <c:numRef>
              <c:f>Sheet1!$F$3:$F$5</c:f>
              <c:numCache>
                <c:formatCode>General</c:formatCode>
                <c:ptCount val="3"/>
                <c:pt idx="0">
                  <c:v>0.61000000000000065</c:v>
                </c:pt>
                <c:pt idx="1">
                  <c:v>0.64000000000000135</c:v>
                </c:pt>
                <c:pt idx="2">
                  <c:v>0.60000000000000064</c:v>
                </c:pt>
              </c:numCache>
            </c:numRef>
          </c:val>
        </c:ser>
        <c:axId val="64085376"/>
        <c:axId val="64636032"/>
      </c:barChart>
      <c:catAx>
        <c:axId val="64085376"/>
        <c:scaling>
          <c:orientation val="minMax"/>
        </c:scaling>
        <c:axPos val="b"/>
        <c:majorTickMark val="none"/>
        <c:tickLblPos val="nextTo"/>
        <c:crossAx val="64636032"/>
        <c:crosses val="autoZero"/>
        <c:auto val="1"/>
        <c:lblAlgn val="ctr"/>
        <c:lblOffset val="100"/>
      </c:catAx>
      <c:valAx>
        <c:axId val="64636032"/>
        <c:scaling>
          <c:orientation val="minMax"/>
          <c:max val="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Diurnal Cal. Variation (K)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408537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5575B2-870D-4974-AC26-B27F48E8BD0D}" type="datetimeFigureOut">
              <a:rPr lang="en-US"/>
              <a:pPr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8DE81C-AD3D-4BE8-BAA2-FAA26C86DE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DE81C-AD3D-4BE8-BAA2-FAA26C86DE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152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24600" cy="609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v"/>
              <a:defRPr sz="24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75000"/>
                  <a:lumOff val="25000"/>
                </a:schemeClr>
              </a:buClr>
              <a:defRPr sz="2000">
                <a:solidFill>
                  <a:srgbClr val="002060"/>
                </a:solidFill>
              </a:defRPr>
            </a:lvl2pPr>
            <a:lvl3pPr>
              <a:buClr>
                <a:schemeClr val="tx2">
                  <a:lumMod val="75000"/>
                  <a:lumOff val="25000"/>
                </a:schemeClr>
              </a:buClr>
              <a:defRPr sz="1600">
                <a:solidFill>
                  <a:srgbClr val="002060"/>
                </a:solidFill>
              </a:defRPr>
            </a:lvl3pPr>
            <a:lvl4pPr>
              <a:buClr>
                <a:schemeClr val="tx2">
                  <a:lumMod val="75000"/>
                  <a:lumOff val="25000"/>
                </a:schemeClr>
              </a:buClr>
              <a:defRPr sz="1200">
                <a:solidFill>
                  <a:srgbClr val="002060"/>
                </a:solidFill>
              </a:defRPr>
            </a:lvl4pPr>
            <a:lvl5pPr>
              <a:defRPr sz="1000"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280F082F-4A35-4E7E-AD6D-89617C148F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7C727F8-C4A7-45C7-8322-4E44F8087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48100" cy="4114800"/>
          </a:xfrm>
        </p:spPr>
        <p:txBody>
          <a:bodyPr/>
          <a:lstStyle>
            <a:lvl1pPr>
              <a:buClr>
                <a:srgbClr val="7EC234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chemeClr val="accent1">
                  <a:lumMod val="75000"/>
                </a:schemeClr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848100" cy="4114800"/>
          </a:xfrm>
        </p:spPr>
        <p:txBody>
          <a:bodyPr/>
          <a:lstStyle>
            <a:lvl1pPr>
              <a:buClr>
                <a:srgbClr val="7ABC32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accent4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rgbClr val="0070C0"/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1186C"/>
                </a:solidFill>
              </a:defRPr>
            </a:lvl1pPr>
          </a:lstStyle>
          <a:p>
            <a:fld id="{DA64B5B7-B96F-4696-A723-FADD1B0FE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9AA41AF-6ADF-4FEB-9AFA-C0FD23271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A29AD84-C957-47C3-B860-2591B3B26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E37F923F-1E9C-414E-BDC2-466D518FCE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493838"/>
            <a:ext cx="9144000" cy="536416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63DE8"/>
              </a:solidFill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574800"/>
            <a:ext cx="9144000" cy="0"/>
          </a:xfrm>
          <a:prstGeom prst="line">
            <a:avLst/>
          </a:prstGeom>
          <a:ln w="3556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14" descr="GSICS300px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10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468px-NOAA_logo.svg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7200" y="3048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304800" y="6324600"/>
            <a:ext cx="838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 txBox="1">
            <a:spLocks noChangeArrowheads="1"/>
          </p:cNvSpPr>
          <p:nvPr userDrawn="1"/>
        </p:nvSpPr>
        <p:spPr>
          <a:xfrm>
            <a:off x="304800" y="6400800"/>
            <a:ext cx="5562600" cy="457200"/>
          </a:xfrm>
          <a:prstGeom prst="rect">
            <a:avLst/>
          </a:prstGeom>
        </p:spPr>
        <p:txBody>
          <a:bodyPr/>
          <a:lstStyle>
            <a:lvl1pPr algn="l">
              <a:defRPr sz="1100" b="1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+mn-lt"/>
          <a:ea typeface="MS PGothic" pitchFamily="34" charset="-128"/>
          <a:cs typeface="ＭＳ Ｐゴシック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Symbol" pitchFamily="18" charset="2"/>
        <a:buChar char="·"/>
        <a:defRPr sz="2800">
          <a:solidFill>
            <a:srgbClr val="F8F8F8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7FF"/>
        </a:buClr>
        <a:buSzPct val="100000"/>
        <a:buChar char="»"/>
        <a:defRPr sz="2400">
          <a:solidFill>
            <a:srgbClr val="F8F8F8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Times New Roman" pitchFamily="18" charset="0"/>
        <a:buChar char="–"/>
        <a:defRPr sz="2400">
          <a:solidFill>
            <a:srgbClr val="F8F8F8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l"/>
        <a:defRPr sz="2000">
          <a:solidFill>
            <a:srgbClr val="F8F8F8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7924800" cy="129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Diurnal Calibration Variation of GOES Infrared Channels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4495800"/>
            <a:ext cx="3433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 smtClean="0"/>
              <a:t>Fangfang</a:t>
            </a:r>
            <a:r>
              <a:rPr lang="en-US" dirty="0" smtClean="0"/>
              <a:t> Yu and </a:t>
            </a:r>
            <a:r>
              <a:rPr lang="en-US" dirty="0" err="1" smtClean="0"/>
              <a:t>Xiangqian</a:t>
            </a:r>
            <a:r>
              <a:rPr lang="en-US" dirty="0" smtClean="0"/>
              <a:t> Wu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S11_AIRS+IASI_bin_scatter_Rad_ch4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8686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72400" y="5410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GOES-11 Ch4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18:00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18:30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19:00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19:30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20:00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20:30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21:00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21:30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22:00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22:30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23:00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23:30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00:00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00:30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01:00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01:30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056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02:00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0010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02:30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03:00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03:30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04:00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04:30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05:00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handling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28800"/>
            <a:ext cx="5257800" cy="4495800"/>
          </a:xfrm>
        </p:spPr>
        <p:txBody>
          <a:bodyPr/>
          <a:lstStyle/>
          <a:p>
            <a:r>
              <a:rPr lang="en-US" dirty="0" smtClean="0"/>
              <a:t>Insufficient collocated scenes within one-month smoothing window (used for the day-time data correction)</a:t>
            </a:r>
          </a:p>
          <a:p>
            <a:pPr lvl="1"/>
            <a:r>
              <a:rPr lang="en-US" dirty="0" smtClean="0"/>
              <a:t>Keep the smoothing period, relax the time interval</a:t>
            </a:r>
          </a:p>
          <a:p>
            <a:pPr lvl="1"/>
            <a:r>
              <a:rPr lang="en-US" dirty="0" smtClean="0"/>
              <a:t>Keep the time interval, extend the smoothing period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4" descr="slopeUncertainty.vs.colln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3505200"/>
            <a:ext cx="3143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981200"/>
            <a:ext cx="5562600" cy="4038600"/>
          </a:xfrm>
        </p:spPr>
        <p:txBody>
          <a:bodyPr/>
          <a:lstStyle/>
          <a:p>
            <a:r>
              <a:rPr lang="en-US" dirty="0" err="1" smtClean="0"/>
              <a:t>Overlaping</a:t>
            </a:r>
            <a:r>
              <a:rPr lang="en-US" dirty="0" smtClean="0"/>
              <a:t> period:</a:t>
            </a:r>
          </a:p>
          <a:p>
            <a:pPr lvl="1"/>
            <a:r>
              <a:rPr lang="en-US" dirty="0" smtClean="0"/>
              <a:t>use one reference instrument</a:t>
            </a:r>
          </a:p>
          <a:p>
            <a:pPr lvl="1"/>
            <a:r>
              <a:rPr lang="en-US" dirty="0" smtClean="0"/>
              <a:t>take advantage of more collocated scenes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29432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7200" y="3505200"/>
          <a:ext cx="1678517" cy="495300"/>
        </p:xfrm>
        <a:graphic>
          <a:graphicData uri="http://schemas.openxmlformats.org/presentationml/2006/ole">
            <p:oleObj spid="_x0000_s2051" name="Equation" r:id="rId4" imgW="77436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91000" y="4114800"/>
          <a:ext cx="1473200" cy="457200"/>
        </p:xfrm>
        <a:graphic>
          <a:graphicData uri="http://schemas.openxmlformats.org/presentationml/2006/ole">
            <p:oleObj spid="_x0000_s2052" name="Equation" r:id="rId5" imgW="73656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14800" y="4724400"/>
          <a:ext cx="1600200" cy="512064"/>
        </p:xfrm>
        <a:graphic>
          <a:graphicData uri="http://schemas.openxmlformats.org/presentationml/2006/ole">
            <p:oleObj spid="_x0000_s2053" name="Equation" r:id="rId6" imgW="6346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Midnight calibration anomaly</a:t>
            </a:r>
          </a:p>
          <a:p>
            <a:pPr lvl="1"/>
            <a:r>
              <a:rPr lang="en-US" dirty="0" smtClean="0"/>
              <a:t>Empirical correction </a:t>
            </a:r>
            <a:r>
              <a:rPr lang="en-US" dirty="0" smtClean="0"/>
              <a:t>algorithm – midnight blackbody calibration correction (MBCC)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MPCC performance: GOES diurnal </a:t>
            </a:r>
            <a:r>
              <a:rPr lang="en-US" dirty="0" smtClean="0"/>
              <a:t>calibration variation</a:t>
            </a:r>
          </a:p>
          <a:p>
            <a:endParaRPr lang="en-US" dirty="0" smtClean="0"/>
          </a:p>
          <a:p>
            <a:r>
              <a:rPr lang="en-US" dirty="0" smtClean="0"/>
              <a:t>Time-dependent calibration correction using GSICS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 IR Calibration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Midnight calibration anomaly</a:t>
            </a:r>
          </a:p>
          <a:p>
            <a:pPr lvl="1"/>
            <a:r>
              <a:rPr lang="en-US" dirty="0" smtClean="0"/>
              <a:t>Expected before GOES-8 was launched</a:t>
            </a:r>
          </a:p>
          <a:p>
            <a:pPr lvl="1"/>
            <a:r>
              <a:rPr lang="en-US" dirty="0" smtClean="0"/>
              <a:t>First observed at short-wave channel with the SST temperature at the Gulf of Mexico</a:t>
            </a:r>
          </a:p>
          <a:p>
            <a:pPr lvl="1"/>
            <a:r>
              <a:rPr lang="en-US" dirty="0" smtClean="0"/>
              <a:t>Impact on the long-wave channel product was also report</a:t>
            </a:r>
          </a:p>
          <a:p>
            <a:pPr lvl="1"/>
            <a:r>
              <a:rPr lang="en-US" dirty="0" smtClean="0"/>
              <a:t>Last 6-8 hours, around the satellite midnight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3745606"/>
            <a:ext cx="4419600" cy="311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Midnight calibration anomaly and correction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Causes of Midnight calibration anomaly (Johnson </a:t>
            </a:r>
            <a:r>
              <a:rPr lang="en-US" dirty="0" smtClean="0"/>
              <a:t>and </a:t>
            </a:r>
            <a:r>
              <a:rPr lang="en-US" dirty="0" err="1" smtClean="0"/>
              <a:t>Weinreb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1996)</a:t>
            </a:r>
          </a:p>
          <a:p>
            <a:pPr lvl="1"/>
            <a:r>
              <a:rPr lang="en-US" dirty="0" smtClean="0"/>
              <a:t>Extra radiation reflected by the non-unity emissivity of BB to the detectors, when the instrument is viewing the BB.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Scattered solar radiation contamination at space view</a:t>
            </a:r>
          </a:p>
          <a:p>
            <a:pPr lvl="2"/>
            <a:r>
              <a:rPr lang="en-US" dirty="0" smtClean="0"/>
              <a:t>Most pronounced at pre-eclipse and post-eclipse around the equinox.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Empirical</a:t>
            </a:r>
            <a:r>
              <a:rPr lang="en-US" dirty="0" smtClean="0"/>
              <a:t> </a:t>
            </a:r>
            <a:r>
              <a:rPr lang="en-US" dirty="0" smtClean="0"/>
              <a:t>correction algorithm</a:t>
            </a:r>
            <a:r>
              <a:rPr lang="en-US" dirty="0" smtClean="0"/>
              <a:t>: </a:t>
            </a:r>
            <a:r>
              <a:rPr lang="en-US" dirty="0" smtClean="0"/>
              <a:t>midnight blackbody calibration correction (MBCC) (Johnson et al. 1996, </a:t>
            </a:r>
            <a:r>
              <a:rPr lang="en-US" dirty="0" err="1" smtClean="0"/>
              <a:t>Weinreb</a:t>
            </a:r>
            <a:r>
              <a:rPr lang="en-US" dirty="0" smtClean="0"/>
              <a:t> and Han 2003)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1722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Figure. Original calibration slopes of GOES-8 Imager Ch2 (from Johnson et al. 1996)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86200" y="4495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1000" y="4114800"/>
            <a:ext cx="1738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non-perfect BB effect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19400" y="5486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5334000"/>
            <a:ext cx="2060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Contaminated SPLK effect</a:t>
            </a:r>
            <a:endParaRPr lang="en-US" sz="1400" dirty="0"/>
          </a:p>
        </p:txBody>
      </p:sp>
      <p:grpSp>
        <p:nvGrpSpPr>
          <p:cNvPr id="10" name="Group 18"/>
          <p:cNvGrpSpPr/>
          <p:nvPr/>
        </p:nvGrpSpPr>
        <p:grpSpPr>
          <a:xfrm>
            <a:off x="5181600" y="4724400"/>
            <a:ext cx="3962400" cy="1295400"/>
            <a:chOff x="742950" y="2324100"/>
            <a:chExt cx="7562850" cy="4210050"/>
          </a:xfrm>
        </p:grpSpPr>
        <p:pic>
          <p:nvPicPr>
            <p:cNvPr id="13" name="Picture 12" descr="g12.imager.prt.temperatur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6775" y="2324100"/>
              <a:ext cx="7410450" cy="2209800"/>
            </a:xfrm>
            <a:prstGeom prst="rect">
              <a:avLst/>
            </a:prstGeom>
          </p:spPr>
        </p:pic>
        <p:pic>
          <p:nvPicPr>
            <p:cNvPr id="14" name="Picture 13" descr="g12.imager.telescope_primary_tem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2950" y="4343400"/>
              <a:ext cx="7562850" cy="2190750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3429000" y="2590800"/>
              <a:ext cx="0" cy="3352800"/>
            </a:xfrm>
            <a:prstGeom prst="line">
              <a:avLst/>
            </a:prstGeom>
            <a:ln w="31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477000" y="2590800"/>
              <a:ext cx="0" cy="3352800"/>
            </a:xfrm>
            <a:prstGeom prst="line">
              <a:avLst/>
            </a:prstGeom>
            <a:ln w="31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43800" cy="76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GOES-11 Imager IR Diurnal </a:t>
            </a:r>
            <a:r>
              <a:rPr lang="en-US" sz="2800" b="1" dirty="0" smtClean="0"/>
              <a:t>Cal. </a:t>
            </a:r>
            <a:r>
              <a:rPr lang="en-US" sz="2800" b="1" dirty="0" smtClean="0"/>
              <a:t>Variation</a:t>
            </a:r>
            <a:endParaRPr lang="en-US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5" descr="Description: g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" y="51054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dependent Tb bias and the standard deviation (at 30 minute time bin), as well </a:t>
            </a:r>
            <a:r>
              <a:rPr lang="en-US" sz="1400" dirty="0" smtClean="0"/>
              <a:t>as </a:t>
            </a:r>
            <a:r>
              <a:rPr lang="en-US" sz="1400" dirty="0" smtClean="0"/>
              <a:t>the frequency </a:t>
            </a:r>
            <a:r>
              <a:rPr lang="en-US" sz="1400" dirty="0" smtClean="0"/>
              <a:t>of MBCC </a:t>
            </a:r>
            <a:r>
              <a:rPr lang="en-US" sz="1400" dirty="0" smtClean="0"/>
              <a:t>application </a:t>
            </a:r>
            <a:r>
              <a:rPr lang="en-US" sz="1400" dirty="0" smtClean="0"/>
              <a:t>in </a:t>
            </a:r>
            <a:r>
              <a:rPr lang="en-US" sz="1400" dirty="0" smtClean="0"/>
              <a:t>the winter of 2008 (Jan. 1 – March 1).</a:t>
            </a:r>
            <a:endParaRPr lang="en-US" sz="1400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4724400" y="2057400"/>
          <a:ext cx="4114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5689143" y="6324600"/>
            <a:ext cx="3454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(Yu et al. </a:t>
            </a:r>
            <a:r>
              <a:rPr lang="en-US" dirty="0" smtClean="0"/>
              <a:t>ITGRS, 2012, revised)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GOES-12 </a:t>
            </a:r>
            <a:r>
              <a:rPr lang="en-US" dirty="0" smtClean="0"/>
              <a:t>Imager IR Diurnal Cal. Variation</a:t>
            </a:r>
            <a:endParaRPr lang="en-US" sz="2800" b="1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5257800" y="1981200"/>
          <a:ext cx="3581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5753264" y="6488668"/>
            <a:ext cx="3390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(Yu et al. ITGRS </a:t>
            </a:r>
            <a:r>
              <a:rPr lang="en-US" dirty="0" smtClean="0"/>
              <a:t>2012, revised)</a:t>
            </a:r>
            <a:endParaRPr lang="en-US" dirty="0"/>
          </a:p>
        </p:txBody>
      </p:sp>
      <p:pic>
        <p:nvPicPr>
          <p:cNvPr id="11" name="Picture 10" descr="g12.tbdiff.vs.localtime_mbccStatus.20080101-20080301_bw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" y="1828800"/>
            <a:ext cx="5181600" cy="3657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410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dependent Tb bias and the standard deviation (at 30 minute time bin), as well </a:t>
            </a:r>
            <a:r>
              <a:rPr lang="en-US" sz="1400" dirty="0" smtClean="0"/>
              <a:t>as </a:t>
            </a:r>
            <a:r>
              <a:rPr lang="en-US" sz="1400" dirty="0" smtClean="0"/>
              <a:t>the frequency </a:t>
            </a:r>
            <a:r>
              <a:rPr lang="en-US" sz="1400" dirty="0" smtClean="0"/>
              <a:t>of MBCC </a:t>
            </a:r>
            <a:r>
              <a:rPr lang="en-US" sz="1400" dirty="0" smtClean="0"/>
              <a:t>application in the winter of 2008 (Jan. 1 – March 1).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6172200" cy="792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Tb bias to AIRS at satellite midnight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1752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Duration </a:t>
            </a:r>
            <a:r>
              <a:rPr lang="en-US" sz="2200" dirty="0" smtClean="0"/>
              <a:t>and amplitude vary at different IR </a:t>
            </a:r>
            <a:r>
              <a:rPr lang="en-US" sz="2200" dirty="0" smtClean="0"/>
              <a:t>channels</a:t>
            </a:r>
            <a:endParaRPr lang="en-US" sz="2200" dirty="0" smtClean="0"/>
          </a:p>
          <a:p>
            <a:r>
              <a:rPr lang="en-US" sz="2200" dirty="0" smtClean="0"/>
              <a:t>Depends on the frequency of MBCC </a:t>
            </a:r>
            <a:r>
              <a:rPr lang="en-US" sz="2200" dirty="0" smtClean="0"/>
              <a:t>application, which may change with time</a:t>
            </a:r>
            <a:endParaRPr lang="en-US" sz="2200" dirty="0" smtClean="0"/>
          </a:p>
          <a:p>
            <a:r>
              <a:rPr lang="en-US" sz="2200" dirty="0" smtClean="0"/>
              <a:t>May have long-term variation at some IR channels</a:t>
            </a:r>
            <a:endParaRPr lang="en-US" sz="2200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76600"/>
            <a:ext cx="400049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4694464" cy="2971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6228546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Evaluation of MBCC performance for each channel and in each month for GOES-11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181600" y="54864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</a:rPr>
              <a:t>Time-series of Tb bias to AIRS at midnight time for GOES-11 Ch4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correction with physical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Many benefits with this approach, but may need a relatively long term </a:t>
            </a:r>
            <a:r>
              <a:rPr lang="en-US" dirty="0" smtClean="0"/>
              <a:t>effort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Time-dependent correction using </a:t>
            </a:r>
            <a:r>
              <a:rPr lang="en-US" dirty="0" smtClean="0"/>
              <a:t>GSICS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15200" cy="838200"/>
          </a:xfrm>
        </p:spPr>
        <p:txBody>
          <a:bodyPr/>
          <a:lstStyle/>
          <a:p>
            <a:r>
              <a:rPr lang="en-US" dirty="0" smtClean="0"/>
              <a:t>Time-dependent correction using GSICS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572000"/>
          </a:xfrm>
        </p:spPr>
        <p:txBody>
          <a:bodyPr/>
          <a:lstStyle/>
          <a:p>
            <a:r>
              <a:rPr lang="en-US" dirty="0" smtClean="0"/>
              <a:t>Look-up </a:t>
            </a:r>
            <a:r>
              <a:rPr lang="en-US" dirty="0" smtClean="0"/>
              <a:t>table at </a:t>
            </a:r>
            <a:r>
              <a:rPr lang="en-US" dirty="0" smtClean="0"/>
              <a:t>each time bin </a:t>
            </a:r>
            <a:endParaRPr lang="en-US" dirty="0" smtClean="0"/>
          </a:p>
          <a:p>
            <a:pPr lvl="1"/>
            <a:r>
              <a:rPr lang="en-US" dirty="0" smtClean="0"/>
              <a:t>Large </a:t>
            </a:r>
            <a:r>
              <a:rPr lang="en-US" dirty="0" smtClean="0"/>
              <a:t>uncertainty for the extreme Tb scenes</a:t>
            </a:r>
          </a:p>
          <a:p>
            <a:r>
              <a:rPr lang="en-US" dirty="0" smtClean="0"/>
              <a:t>Regression correction at time </a:t>
            </a:r>
            <a:r>
              <a:rPr lang="en-US" dirty="0" smtClean="0"/>
              <a:t>bin</a:t>
            </a:r>
          </a:p>
          <a:p>
            <a:pPr lvl="1"/>
            <a:r>
              <a:rPr lang="en-US" dirty="0" smtClean="0"/>
              <a:t>Bias is scene radiance dependent, need sufficient collocated scenes</a:t>
            </a:r>
            <a:endParaRPr lang="en-US" dirty="0" smtClean="0"/>
          </a:p>
          <a:p>
            <a:r>
              <a:rPr lang="en-US" dirty="0" smtClean="0"/>
              <a:t>Delta correction</a:t>
            </a:r>
          </a:p>
          <a:p>
            <a:pPr lvl="1"/>
            <a:r>
              <a:rPr lang="en-US" dirty="0" smtClean="0"/>
              <a:t>Difference </a:t>
            </a:r>
            <a:r>
              <a:rPr lang="en-US" dirty="0" smtClean="0"/>
              <a:t>between the reference </a:t>
            </a:r>
            <a:r>
              <a:rPr lang="en-US" dirty="0" smtClean="0"/>
              <a:t>instruments, assuming the difference is constant</a:t>
            </a:r>
            <a:endParaRPr lang="en-US" dirty="0" smtClean="0"/>
          </a:p>
          <a:p>
            <a:pPr lvl="2"/>
            <a:r>
              <a:rPr lang="en-US" dirty="0" smtClean="0"/>
              <a:t>SNO</a:t>
            </a:r>
          </a:p>
          <a:p>
            <a:pPr lvl="2"/>
            <a:r>
              <a:rPr lang="en-US" dirty="0" smtClean="0"/>
              <a:t>Double difference using satellite observation or RTM simulation as the transfer</a:t>
            </a:r>
          </a:p>
          <a:p>
            <a:r>
              <a:rPr lang="en-US" dirty="0" smtClean="0"/>
              <a:t>Time interval</a:t>
            </a:r>
          </a:p>
          <a:p>
            <a:pPr lvl="1"/>
            <a:r>
              <a:rPr lang="en-US" dirty="0" smtClean="0"/>
              <a:t>LEO overpass time interval (1 hour) vs. BB calibration time interval (30 minutes). </a:t>
            </a:r>
            <a:endParaRPr lang="en-US" dirty="0" smtClean="0"/>
          </a:p>
          <a:p>
            <a:pPr lvl="1"/>
            <a:r>
              <a:rPr lang="en-US" dirty="0" smtClean="0"/>
              <a:t>Varying interval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OAA">
  <a:themeElements>
    <a:clrScheme name="">
      <a:dk1>
        <a:srgbClr val="000000"/>
      </a:dk1>
      <a:lt1>
        <a:srgbClr val="063DE8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FF2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2_NOAA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OA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OA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4975</TotalTime>
  <Words>568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2_NOAA</vt:lpstr>
      <vt:lpstr>Microsoft Equation 3.0</vt:lpstr>
      <vt:lpstr>Diurnal Calibration Variation of GOES Infrared Channels</vt:lpstr>
      <vt:lpstr>Outline</vt:lpstr>
      <vt:lpstr>GOES IR Calibration Issue</vt:lpstr>
      <vt:lpstr>Midnight calibration anomaly and correction</vt:lpstr>
      <vt:lpstr>GOES-11 Imager IR Diurnal Cal. Variation</vt:lpstr>
      <vt:lpstr>GOES-12 Imager IR Diurnal Cal. Variation</vt:lpstr>
      <vt:lpstr>Tb bias to AIRS at satellite midnight</vt:lpstr>
      <vt:lpstr>Possible Solutions…</vt:lpstr>
      <vt:lpstr>Time-dependent correction using GSICS</vt:lpstr>
      <vt:lpstr>Slide 10</vt:lpstr>
      <vt:lpstr>How to handling ….</vt:lpstr>
      <vt:lpstr>Slide 12</vt:lpstr>
      <vt:lpstr>Slide 13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Meixian Liao</cp:lastModifiedBy>
  <cp:revision>479</cp:revision>
  <dcterms:created xsi:type="dcterms:W3CDTF">2010-04-26T15:22:09Z</dcterms:created>
  <dcterms:modified xsi:type="dcterms:W3CDTF">2012-03-05T21:53:54Z</dcterms:modified>
</cp:coreProperties>
</file>