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0"/>
  </p:notesMasterIdLst>
  <p:sldIdLst>
    <p:sldId id="257" r:id="rId2"/>
    <p:sldId id="285" r:id="rId3"/>
    <p:sldId id="258" r:id="rId4"/>
    <p:sldId id="300" r:id="rId5"/>
    <p:sldId id="301" r:id="rId6"/>
    <p:sldId id="259" r:id="rId7"/>
    <p:sldId id="261" r:id="rId8"/>
    <p:sldId id="262" r:id="rId9"/>
    <p:sldId id="263" r:id="rId10"/>
    <p:sldId id="294" r:id="rId11"/>
    <p:sldId id="291" r:id="rId12"/>
    <p:sldId id="302" r:id="rId13"/>
    <p:sldId id="295" r:id="rId14"/>
    <p:sldId id="296" r:id="rId15"/>
    <p:sldId id="297" r:id="rId16"/>
    <p:sldId id="303" r:id="rId17"/>
    <p:sldId id="298" r:id="rId18"/>
    <p:sldId id="26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EF2F0F"/>
    <a:srgbClr val="FFFFFF"/>
    <a:srgbClr val="7FD6DF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2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me\fyu\meetings\2011\GOES_sounder\GOES11.collocnum.vs.time.xl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meetings\2012\GSICS_Beijing\g11.diurnal.t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GOES-11 vs. AIRS/IASI Collocation</a:t>
            </a:r>
            <a:r>
              <a:rPr lang="en-US" sz="1200" baseline="0"/>
              <a:t> Pixel #</a:t>
            </a:r>
            <a:endParaRPr lang="en-US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GOES11.IASI!$B$1</c:f>
              <c:strCache>
                <c:ptCount val="1"/>
                <c:pt idx="0">
                  <c:v>G11-IASI Coll#</c:v>
                </c:pt>
              </c:strCache>
            </c:strRef>
          </c:tx>
          <c:cat>
            <c:numRef>
              <c:f>GOES11.IASI!$G$2:$G$25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GOES11.IASI!$B$2:$B$25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306</c:v>
                </c:pt>
                <c:pt idx="9">
                  <c:v>420</c:v>
                </c:pt>
                <c:pt idx="10">
                  <c:v>400</c:v>
                </c:pt>
                <c:pt idx="11">
                  <c:v>200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148</c:v>
                </c:pt>
                <c:pt idx="20">
                  <c:v>376</c:v>
                </c:pt>
                <c:pt idx="21">
                  <c:v>431</c:v>
                </c:pt>
                <c:pt idx="22">
                  <c:v>462</c:v>
                </c:pt>
                <c:pt idx="2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GOES11.IASI!$H$1</c:f>
              <c:strCache>
                <c:ptCount val="1"/>
                <c:pt idx="0">
                  <c:v>G11-AIRS Coll#</c:v>
                </c:pt>
              </c:strCache>
            </c:strRef>
          </c:tx>
          <c:cat>
            <c:numRef>
              <c:f>GOES11.IASI!$G$2:$G$25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GOES11.IASI!$H$2:$H$25</c:f>
              <c:numCache>
                <c:formatCode>General</c:formatCode>
                <c:ptCount val="24"/>
                <c:pt idx="0">
                  <c:v>1281</c:v>
                </c:pt>
                <c:pt idx="1">
                  <c:v>1953</c:v>
                </c:pt>
                <c:pt idx="2">
                  <c:v>2449</c:v>
                </c:pt>
                <c:pt idx="3">
                  <c:v>268</c:v>
                </c:pt>
                <c:pt idx="4">
                  <c:v>33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254</c:v>
                </c:pt>
                <c:pt idx="12">
                  <c:v>2525</c:v>
                </c:pt>
                <c:pt idx="13">
                  <c:v>2645</c:v>
                </c:pt>
                <c:pt idx="14">
                  <c:v>1395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axId val="72933760"/>
        <c:axId val="72935680"/>
      </c:barChart>
      <c:catAx>
        <c:axId val="72933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Satellite</a:t>
                </a:r>
                <a:r>
                  <a:rPr lang="en-US" baseline="0"/>
                  <a:t> Local Time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72935680"/>
        <c:crosses val="autoZero"/>
        <c:auto val="1"/>
        <c:lblAlgn val="ctr"/>
        <c:lblOffset val="100"/>
      </c:catAx>
      <c:valAx>
        <c:axId val="729356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Collocation</a:t>
                </a:r>
                <a:r>
                  <a:rPr lang="en-US" baseline="0"/>
                  <a:t> #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729337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Sheet1!$D$1</c:f>
              <c:strCache>
                <c:ptCount val="1"/>
                <c:pt idx="0">
                  <c:v>Tb difference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Ch1</c:v>
                </c:pt>
                <c:pt idx="1">
                  <c:v>Ch2</c:v>
                </c:pt>
                <c:pt idx="2">
                  <c:v>Ch3</c:v>
                </c:pt>
                <c:pt idx="3">
                  <c:v>Ch4</c:v>
                </c:pt>
                <c:pt idx="4">
                  <c:v>Ch5</c:v>
                </c:pt>
                <c:pt idx="5">
                  <c:v>Ch6</c:v>
                </c:pt>
                <c:pt idx="6">
                  <c:v>Ch7</c:v>
                </c:pt>
                <c:pt idx="7">
                  <c:v>Ch8</c:v>
                </c:pt>
                <c:pt idx="8">
                  <c:v>Ch9</c:v>
                </c:pt>
                <c:pt idx="9">
                  <c:v>Ch10</c:v>
                </c:pt>
                <c:pt idx="10">
                  <c:v>Ch11</c:v>
                </c:pt>
                <c:pt idx="11">
                  <c:v>Ch12</c:v>
                </c:pt>
                <c:pt idx="12">
                  <c:v>Ch13</c:v>
                </c:pt>
                <c:pt idx="13">
                  <c:v>Ch14</c:v>
                </c:pt>
                <c:pt idx="14">
                  <c:v>Ch15</c:v>
                </c:pt>
                <c:pt idx="15">
                  <c:v>Ch16</c:v>
                </c:pt>
                <c:pt idx="16">
                  <c:v>Ch17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0.25</c:v>
                </c:pt>
                <c:pt idx="1">
                  <c:v>0.22</c:v>
                </c:pt>
                <c:pt idx="2">
                  <c:v>0.25</c:v>
                </c:pt>
                <c:pt idx="3">
                  <c:v>0.37</c:v>
                </c:pt>
                <c:pt idx="4">
                  <c:v>0.24</c:v>
                </c:pt>
                <c:pt idx="5">
                  <c:v>0.51</c:v>
                </c:pt>
                <c:pt idx="6">
                  <c:v>0.54</c:v>
                </c:pt>
                <c:pt idx="7">
                  <c:v>0.49</c:v>
                </c:pt>
                <c:pt idx="8">
                  <c:v>0.67</c:v>
                </c:pt>
                <c:pt idx="9">
                  <c:v>0.39</c:v>
                </c:pt>
                <c:pt idx="10">
                  <c:v>0.44</c:v>
                </c:pt>
                <c:pt idx="11">
                  <c:v>0.53</c:v>
                </c:pt>
                <c:pt idx="12">
                  <c:v>0.33</c:v>
                </c:pt>
                <c:pt idx="13">
                  <c:v>0.38</c:v>
                </c:pt>
                <c:pt idx="14">
                  <c:v>0.61</c:v>
                </c:pt>
                <c:pt idx="15">
                  <c:v>0.28000000000000003</c:v>
                </c:pt>
                <c:pt idx="16">
                  <c:v>0.51</c:v>
                </c:pt>
              </c:numCache>
            </c:numRef>
          </c:val>
        </c:ser>
        <c:axId val="91919104"/>
        <c:axId val="95605120"/>
      </c:barChart>
      <c:catAx>
        <c:axId val="91919104"/>
        <c:scaling>
          <c:orientation val="minMax"/>
        </c:scaling>
        <c:axPos val="b"/>
        <c:tickLblPos val="nextTo"/>
        <c:txPr>
          <a:bodyPr/>
          <a:lstStyle/>
          <a:p>
            <a:pPr>
              <a:defRPr b="0"/>
            </a:pPr>
            <a:endParaRPr lang="en-US"/>
          </a:p>
        </c:txPr>
        <c:crossAx val="95605120"/>
        <c:crosses val="autoZero"/>
        <c:auto val="1"/>
        <c:lblAlgn val="ctr"/>
        <c:lblOffset val="100"/>
      </c:catAx>
      <c:valAx>
        <c:axId val="956051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Tb</a:t>
                </a:r>
                <a:r>
                  <a:rPr lang="en-US" baseline="0" dirty="0"/>
                  <a:t> bias to IASI  at </a:t>
                </a:r>
                <a:r>
                  <a:rPr lang="en-US" baseline="0" dirty="0" smtClean="0"/>
                  <a:t>4:00am- </a:t>
                </a:r>
                <a:r>
                  <a:rPr lang="en-US" baseline="0" dirty="0"/>
                  <a:t>midnight(K)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1919104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B5A565-C54A-47B1-954D-5817E81D3F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AD386-4AB6-48B8-99EC-4E16C538495A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7237" cy="3425825"/>
          </a:xfrm>
          <a:ln w="12700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685" tIns="45343" rIns="90685" bIns="45343"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5A565-C54A-47B1-954D-5817E81D3F7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D312BCBB-17FE-47F4-98B7-CB6BB1A173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>
            <a:lvl1pPr>
              <a:buClr>
                <a:srgbClr val="76B531"/>
              </a:buClr>
              <a:defRPr sz="2400" b="1">
                <a:solidFill>
                  <a:srgbClr val="002060"/>
                </a:solidFill>
                <a:latin typeface="Calibri" pitchFamily="34" charset="0"/>
                <a:cs typeface="Calibri" pitchFamily="34" charset="0"/>
              </a:defRPr>
            </a:lvl1pPr>
            <a:lvl2pPr>
              <a:buClr>
                <a:schemeClr val="tx2">
                  <a:lumMod val="75000"/>
                  <a:lumOff val="25000"/>
                </a:schemeClr>
              </a:buClr>
              <a:defRPr sz="2000" b="1">
                <a:solidFill>
                  <a:srgbClr val="002060"/>
                </a:solidFill>
                <a:latin typeface="Calibri" pitchFamily="34" charset="0"/>
                <a:cs typeface="Calibri" pitchFamily="34" charset="0"/>
              </a:defRPr>
            </a:lvl2pPr>
            <a:lvl3pPr>
              <a:buClr>
                <a:schemeClr val="tx2">
                  <a:lumMod val="75000"/>
                  <a:lumOff val="25000"/>
                </a:schemeClr>
              </a:buClr>
              <a:defRPr sz="1600">
                <a:solidFill>
                  <a:srgbClr val="002060"/>
                </a:solidFill>
              </a:defRPr>
            </a:lvl3pPr>
            <a:lvl4pPr>
              <a:buClr>
                <a:schemeClr val="tx2">
                  <a:lumMod val="75000"/>
                  <a:lumOff val="25000"/>
                </a:schemeClr>
              </a:buClr>
              <a:defRPr sz="1200">
                <a:solidFill>
                  <a:srgbClr val="002060"/>
                </a:solidFill>
              </a:defRPr>
            </a:lvl4pPr>
            <a:lvl5pPr>
              <a:defRPr sz="1000" b="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839D5330-3554-4BFE-B927-E905360215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06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4290A3F7-A968-40C5-A36D-192935F0E8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3848100" cy="4114800"/>
          </a:xfrm>
        </p:spPr>
        <p:txBody>
          <a:bodyPr/>
          <a:lstStyle>
            <a:lvl1pPr>
              <a:buClr>
                <a:srgbClr val="7EC234"/>
              </a:buClr>
              <a:defRPr sz="2800">
                <a:solidFill>
                  <a:srgbClr val="002060"/>
                </a:solidFill>
              </a:defRPr>
            </a:lvl1pPr>
            <a:lvl2pPr>
              <a:buClr>
                <a:schemeClr val="tx2">
                  <a:lumMod val="85000"/>
                  <a:lumOff val="15000"/>
                </a:schemeClr>
              </a:buClr>
              <a:defRPr sz="2400">
                <a:solidFill>
                  <a:srgbClr val="002060"/>
                </a:solidFill>
              </a:defRPr>
            </a:lvl2pPr>
            <a:lvl3pPr>
              <a:buClr>
                <a:schemeClr val="accent1">
                  <a:lumMod val="75000"/>
                </a:schemeClr>
              </a:buCl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209800"/>
            <a:ext cx="3848100" cy="4114800"/>
          </a:xfrm>
        </p:spPr>
        <p:txBody>
          <a:bodyPr/>
          <a:lstStyle>
            <a:lvl1pPr>
              <a:buClr>
                <a:srgbClr val="7ABC32"/>
              </a:buClr>
              <a:defRPr sz="2800">
                <a:solidFill>
                  <a:srgbClr val="002060"/>
                </a:solidFill>
              </a:defRPr>
            </a:lvl1pPr>
            <a:lvl2pPr>
              <a:buClr>
                <a:schemeClr val="accent4">
                  <a:lumMod val="85000"/>
                  <a:lumOff val="15000"/>
                </a:schemeClr>
              </a:buClr>
              <a:defRPr sz="2400">
                <a:solidFill>
                  <a:srgbClr val="002060"/>
                </a:solidFill>
              </a:defRPr>
            </a:lvl2pPr>
            <a:lvl3pPr>
              <a:buClr>
                <a:srgbClr val="0070C0"/>
              </a:buCl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fld id="{38A09AEB-03DF-49B1-921B-A6F20E7D0E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38A09AEB-03DF-49B1-921B-A6F20E7D0E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B98F8180-86F1-41D2-922D-4F26F85B72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00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&lt;Soundings&gt; AWG Annual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1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fld id="{58F800F4-4B46-40B0-8F41-567B504A04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493240"/>
            <a:ext cx="9144000" cy="536476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1575205"/>
            <a:ext cx="9144000" cy="0"/>
          </a:xfrm>
          <a:prstGeom prst="line">
            <a:avLst/>
          </a:prstGeom>
          <a:ln w="3556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GSICS300px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381000"/>
            <a:ext cx="1686393" cy="685800"/>
          </a:xfrm>
          <a:prstGeom prst="rect">
            <a:avLst/>
          </a:prstGeom>
        </p:spPr>
      </p:pic>
      <p:pic>
        <p:nvPicPr>
          <p:cNvPr id="12" name="Picture 11" descr="468px-NOAA_logo.svg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8077200" y="304800"/>
            <a:ext cx="933450" cy="933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7" r:id="rId5"/>
    <p:sldLayoutId id="2147483656" r:id="rId6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>
              <a:lumMod val="50000"/>
            </a:schemeClr>
          </a:solidFill>
          <a:effectLst/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  <a:ea typeface="ＭＳ Ｐゴシック" charset="-128"/>
          <a:cs typeface="ＭＳ Ｐゴシック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Font typeface="Symbol" pitchFamily="18" charset="2"/>
        <a:buChar char="·"/>
        <a:defRPr sz="2800">
          <a:solidFill>
            <a:srgbClr val="F8F8F8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2D7FF"/>
        </a:buClr>
        <a:buSzPct val="100000"/>
        <a:buChar char="»"/>
        <a:defRPr sz="2400">
          <a:solidFill>
            <a:srgbClr val="F8F8F8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100000"/>
        <a:buFont typeface="Times New Roman" pitchFamily="18" charset="0"/>
        <a:buChar char="–"/>
        <a:defRPr sz="2400">
          <a:solidFill>
            <a:srgbClr val="F8F8F8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/>
        <a:buChar char="l"/>
        <a:defRPr sz="2000">
          <a:solidFill>
            <a:srgbClr val="F8F8F8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819400"/>
            <a:ext cx="7772400" cy="1143000"/>
          </a:xfrm>
          <a:noFill/>
        </p:spPr>
        <p:txBody>
          <a:bodyPr anchor="ctr"/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GOES Sounder Infrared Radiometric Calibration Accuracy</a:t>
            </a:r>
            <a:endParaRPr lang="en-US" sz="2800" dirty="0" smtClean="0">
              <a:ea typeface="ＭＳ Ｐゴシック" pitchFamily="34" charset="-128"/>
            </a:endParaRPr>
          </a:p>
        </p:txBody>
      </p:sp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95819AD-1D48-428C-9F49-C2741D8030A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38200" y="4572000"/>
            <a:ext cx="731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rgbClr val="FAFD00"/>
              </a:buClr>
              <a:buSzPct val="100000"/>
              <a:buFont typeface="Symbol" pitchFamily="18" charset="2"/>
              <a:buNone/>
            </a:pPr>
            <a:r>
              <a:rPr lang="en-US" sz="1400" b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Fangfang Yu and </a:t>
            </a:r>
            <a:r>
              <a:rPr lang="en-US" sz="1400" b="1" dirty="0" err="1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Xiangqian</a:t>
            </a:r>
            <a:r>
              <a:rPr lang="en-US" sz="1400" b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 Wu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rgbClr val="FAFD00"/>
              </a:buClr>
              <a:buSzPct val="100000"/>
              <a:buFont typeface="Symbol" pitchFamily="18" charset="2"/>
              <a:buNone/>
            </a:pPr>
            <a:endParaRPr lang="en-US" b="1" baseline="30000" dirty="0">
              <a:solidFill>
                <a:schemeClr val="accent4">
                  <a:lumMod val="85000"/>
                  <a:lumOff val="15000"/>
                </a:schemeClr>
              </a:solidFill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rgbClr val="FAFD00"/>
              </a:buClr>
              <a:buSzPct val="100000"/>
              <a:buFont typeface="Symbol" pitchFamily="18" charset="2"/>
              <a:buNone/>
            </a:pPr>
            <a:endParaRPr lang="en-US" dirty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6019800"/>
            <a:ext cx="5429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Submitted to the IEEE special issue on instrument inter-calibration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6781800" cy="685800"/>
          </a:xfrm>
        </p:spPr>
        <p:txBody>
          <a:bodyPr/>
          <a:lstStyle/>
          <a:p>
            <a:r>
              <a:rPr lang="en-US" sz="2800" dirty="0" smtClean="0"/>
              <a:t>Recursive Filtering to Remove Outliers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2530" name="Picture 7" descr="scatterpl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438400"/>
            <a:ext cx="59436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Collocation Scene Pixel #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2209800" y="1981200"/>
          <a:ext cx="4953001" cy="372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90800" y="5867400"/>
            <a:ext cx="3790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Collocation # between 2011/7/1 – 2011/7/31</a:t>
            </a:r>
            <a:endParaRPr lang="en-US" sz="1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GEO-LEO Radiance Scatter-plot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743200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Linear regression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3" name="Picture 12" descr="scatterplot.g13sounder2airs.d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95400"/>
            <a:ext cx="4604657" cy="53721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23554" name="Picture 1" descr="system_tbdiff_ch4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057400"/>
            <a:ext cx="681931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219200" y="3733800"/>
            <a:ext cx="655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Scatter-plot of the Tb difference against the measurement time difference (left) and the optical path difference (right) for GOES-13 Sounder Ch4</a:t>
            </a:r>
            <a:endParaRPr lang="en-US" sz="1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4800600"/>
            <a:ext cx="5483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 significant systematic Tb bias of the collocated scenes </a:t>
            </a:r>
            <a:endParaRPr 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24578" name="Picture 18" descr="g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5943600" cy="636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6172200" y="2590800"/>
          <a:ext cx="27432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48400" y="2133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Double Difference to estimate the diurnal cal variation</a:t>
            </a:r>
            <a:endParaRPr lang="en-US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5602" name="Picture 20" descr="g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5943600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48400" y="1828800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Progressively impact of midnight effect is apparent before satellite midnight.</a:t>
            </a:r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Tb bias to AIRS is very consistent at night time</a:t>
            </a:r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SW channels have the strongest midnight effect</a:t>
            </a:r>
            <a:endParaRPr lang="en-US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g15.diurnal.variati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600200"/>
            <a:ext cx="5257800" cy="56033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26626" name="Picture 28" descr="g11-g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981200"/>
            <a:ext cx="50292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43000" y="5486400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Mean and standard deviation of GOES-11/12/13/14/15 Sounder Tb bias, referenced to night-time IASI data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impact of the midnight effect varies greatly at different satellites</a:t>
            </a:r>
          </a:p>
          <a:p>
            <a:pPr lvl="1"/>
            <a:r>
              <a:rPr lang="en-US" dirty="0" smtClean="0"/>
              <a:t>May not apparent at some channels/satellite</a:t>
            </a:r>
          </a:p>
          <a:p>
            <a:pPr lvl="1"/>
            <a:r>
              <a:rPr lang="en-US" dirty="0" smtClean="0"/>
              <a:t>The detector position at the filter wheel also affects the midnight effect.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Outside the midnight effect window, the Sounder IR channel data are in general well calibrated, except for G11 Ch15, G12 Ch5 and G12 Ch15.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43400"/>
          </a:xfrm>
        </p:spPr>
        <p:txBody>
          <a:bodyPr/>
          <a:lstStyle/>
          <a:p>
            <a:r>
              <a:rPr lang="en-US" sz="2000" b="1" dirty="0" smtClean="0"/>
              <a:t>The GOES Sounder derived product imagery are important inputs for weather analysis and forecasting.</a:t>
            </a:r>
          </a:p>
          <a:p>
            <a:endParaRPr lang="en-US" sz="2000" b="1" dirty="0" smtClean="0"/>
          </a:p>
          <a:p>
            <a:r>
              <a:rPr lang="de-DE" sz="2000" dirty="0" smtClean="0"/>
              <a:t>More than ten GOES Sounder products are </a:t>
            </a:r>
            <a:r>
              <a:rPr lang="de-DE" sz="2000" dirty="0" smtClean="0"/>
              <a:t>identified in </a:t>
            </a:r>
            <a:r>
              <a:rPr lang="de-DE" sz="2000" dirty="0" smtClean="0"/>
              <a:t>a number of numerical weather prediction (NWP) and forecasting </a:t>
            </a:r>
            <a:r>
              <a:rPr lang="de-DE" sz="2000" dirty="0" smtClean="0"/>
              <a:t>applications</a:t>
            </a:r>
          </a:p>
          <a:p>
            <a:pPr lvl="1"/>
            <a:r>
              <a:rPr lang="de-DE" sz="1600" dirty="0" smtClean="0"/>
              <a:t>clear-sky </a:t>
            </a:r>
            <a:r>
              <a:rPr lang="de-DE" sz="1600" dirty="0" smtClean="0"/>
              <a:t>radiances, temperature and moisture profiles, total precipitable water vapor (TPW) and layer precipitable water, cloud-top retrievals, surface skin temperature, water vapor winds, distribution of atmospheric ozone, and atmospheric stability indices such as convective available potential energy and lifted </a:t>
            </a:r>
            <a:r>
              <a:rPr lang="de-DE" sz="1600" dirty="0" smtClean="0"/>
              <a:t>index(LI)</a:t>
            </a:r>
            <a:endParaRPr lang="en-US" sz="1600" b="1" dirty="0" smtClean="0"/>
          </a:p>
          <a:p>
            <a:pPr>
              <a:buNone/>
            </a:pPr>
            <a:endParaRPr lang="en-US" sz="2000" b="1" dirty="0" smtClean="0"/>
          </a:p>
          <a:p>
            <a:r>
              <a:rPr lang="en-US" sz="2000" b="1" dirty="0" smtClean="0"/>
              <a:t>Accurate weather monitoring and forecasting requires consistent high-quality Sounder </a:t>
            </a:r>
            <a:r>
              <a:rPr lang="en-US" sz="2000" dirty="0" smtClean="0"/>
              <a:t>radiance</a:t>
            </a:r>
            <a:r>
              <a:rPr lang="en-US" sz="2000" b="1" dirty="0" smtClean="0"/>
              <a:t>.</a:t>
            </a:r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evaluate the GOES Sounder infrared(IR) calibration accuracy using GSICS </a:t>
            </a:r>
            <a:r>
              <a:rPr lang="en-US" dirty="0" smtClean="0"/>
              <a:t>GEO-LEO inter-calibration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Period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19200" y="2514600"/>
          <a:ext cx="6248400" cy="1156589"/>
        </p:xfrm>
        <a:graphic>
          <a:graphicData uri="http://schemas.openxmlformats.org/drawingml/2006/table">
            <a:tbl>
              <a:tblPr/>
              <a:tblGrid>
                <a:gridCol w="925830"/>
                <a:gridCol w="904240"/>
                <a:gridCol w="1153160"/>
                <a:gridCol w="1134110"/>
                <a:gridCol w="1064260"/>
                <a:gridCol w="1066800"/>
              </a:tblGrid>
              <a:tr h="296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GOES-11</a:t>
                      </a:r>
                      <a:endParaRPr lang="en-US" sz="1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GOES-12</a:t>
                      </a:r>
                      <a:endParaRPr lang="en-US" sz="1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GOES-13</a:t>
                      </a:r>
                      <a:endParaRPr lang="en-US" sz="1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GOES-14</a:t>
                      </a:r>
                      <a:endParaRPr lang="en-US" sz="1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GOES-15</a:t>
                      </a:r>
                      <a:endParaRPr lang="en-US" sz="1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data period</a:t>
                      </a:r>
                      <a:endParaRPr lang="en-US" sz="1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10/01/2011-12/01/2011</a:t>
                      </a:r>
                      <a:endParaRPr lang="en-US" sz="1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11/01/2009-12/31/2009</a:t>
                      </a:r>
                      <a:endParaRPr lang="en-US" sz="1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11/01/2011-12/31/2011</a:t>
                      </a:r>
                      <a:endParaRPr lang="en-US" sz="1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12/10/2009- 01/10/2010</a:t>
                      </a:r>
                      <a:endParaRPr lang="en-US" sz="1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12/05/2011-02/05/2012</a:t>
                      </a:r>
                      <a:endParaRPr lang="en-US" sz="1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nadir longitude</a:t>
                      </a:r>
                      <a:endParaRPr lang="en-US" sz="1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宋体"/>
                          <a:cs typeface="Times New Roman"/>
                        </a:rPr>
                        <a:t>135</a:t>
                      </a:r>
                      <a:r>
                        <a:rPr lang="en-US" sz="1200" baseline="30000" dirty="0">
                          <a:latin typeface="Times New Roman"/>
                          <a:ea typeface="宋体"/>
                          <a:cs typeface="Times New Roman"/>
                        </a:rPr>
                        <a:t>o</a:t>
                      </a:r>
                      <a:r>
                        <a:rPr lang="en-US" sz="1200" dirty="0">
                          <a:latin typeface="Times New Roman"/>
                          <a:ea typeface="宋体"/>
                          <a:cs typeface="Times New Roman"/>
                        </a:rPr>
                        <a:t>W</a:t>
                      </a:r>
                      <a:endParaRPr lang="en-US" sz="1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75</a:t>
                      </a:r>
                      <a:r>
                        <a:rPr lang="en-US" sz="1200" baseline="30000">
                          <a:latin typeface="Times New Roman"/>
                          <a:ea typeface="宋体"/>
                          <a:cs typeface="Times New Roman"/>
                        </a:rPr>
                        <a:t>o</a:t>
                      </a: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W</a:t>
                      </a:r>
                      <a:endParaRPr lang="en-US" sz="1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宋体"/>
                          <a:cs typeface="Times New Roman"/>
                        </a:rPr>
                        <a:t>75</a:t>
                      </a:r>
                      <a:r>
                        <a:rPr lang="en-US" sz="1200" baseline="30000" dirty="0">
                          <a:latin typeface="Times New Roman"/>
                          <a:ea typeface="宋体"/>
                          <a:cs typeface="Times New Roman"/>
                        </a:rPr>
                        <a:t>o</a:t>
                      </a:r>
                      <a:r>
                        <a:rPr lang="en-US" sz="1200" dirty="0">
                          <a:latin typeface="Times New Roman"/>
                          <a:ea typeface="宋体"/>
                          <a:cs typeface="Times New Roman"/>
                        </a:rPr>
                        <a:t>W</a:t>
                      </a:r>
                      <a:endParaRPr lang="en-US" sz="1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104.5</a:t>
                      </a:r>
                      <a:r>
                        <a:rPr lang="en-US" sz="1200" baseline="30000">
                          <a:latin typeface="Times New Roman"/>
                          <a:ea typeface="宋体"/>
                          <a:cs typeface="Times New Roman"/>
                        </a:rPr>
                        <a:t>o</a:t>
                      </a: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W</a:t>
                      </a:r>
                      <a:endParaRPr lang="en-US" sz="1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宋体"/>
                          <a:cs typeface="Times New Roman"/>
                        </a:rPr>
                        <a:t>135</a:t>
                      </a:r>
                      <a:r>
                        <a:rPr lang="en-US" sz="1200" baseline="30000" dirty="0">
                          <a:latin typeface="Times New Roman"/>
                          <a:ea typeface="宋体"/>
                          <a:cs typeface="Times New Roman"/>
                        </a:rPr>
                        <a:t>o</a:t>
                      </a:r>
                      <a:r>
                        <a:rPr lang="en-US" sz="1200" dirty="0">
                          <a:latin typeface="Times New Roman"/>
                          <a:ea typeface="宋体"/>
                          <a:cs typeface="Times New Roman"/>
                        </a:rPr>
                        <a:t>W</a:t>
                      </a:r>
                      <a:endParaRPr lang="en-US" sz="1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GOES Sounder </a:t>
            </a:r>
            <a:r>
              <a:rPr lang="en-US" dirty="0" smtClean="0"/>
              <a:t>IR Channel SRFs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 descr="sound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1974413" cy="1219200"/>
          </a:xfrm>
          <a:prstGeom prst="rect">
            <a:avLst/>
          </a:prstGeom>
        </p:spPr>
      </p:pic>
      <p:pic>
        <p:nvPicPr>
          <p:cNvPr id="4097" name="Picture 1" descr="g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438400"/>
            <a:ext cx="658368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Brace 8"/>
          <p:cNvSpPr/>
          <p:nvPr/>
        </p:nvSpPr>
        <p:spPr>
          <a:xfrm rot="5400000">
            <a:off x="6629400" y="4419600"/>
            <a:ext cx="304800" cy="15240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24837" y="5483423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Short-wave</a:t>
            </a:r>
            <a:endParaRPr lang="en-US" sz="1400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2438400" y="4724400"/>
            <a:ext cx="304800" cy="4572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5400000">
            <a:off x="3695700" y="4381500"/>
            <a:ext cx="304800" cy="17526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329237" y="5483423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middle-wave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5105400"/>
            <a:ext cx="1000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long-wave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GOES Sounder Instr. Char.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828800" y="1219201"/>
          <a:ext cx="5715000" cy="5370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762000"/>
                <a:gridCol w="1150776"/>
                <a:gridCol w="1516224"/>
              </a:tblGrid>
              <a:tr h="49305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Detector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Channel Number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 smtClean="0"/>
                        <a:t>Cntr</a:t>
                      </a:r>
                      <a:r>
                        <a:rPr lang="en-US" sz="900" dirty="0" smtClean="0"/>
                        <a:t>.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baseline="0" dirty="0" err="1" smtClean="0"/>
                        <a:t>Wvnum</a:t>
                      </a:r>
                      <a:r>
                        <a:rPr lang="en-US" sz="900" baseline="0" dirty="0" smtClean="0"/>
                        <a:t> (µm)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IGFOV (µ</a:t>
                      </a:r>
                      <a:r>
                        <a:rPr lang="en-US" sz="900" dirty="0" err="1" smtClean="0"/>
                        <a:t>rad</a:t>
                      </a:r>
                      <a:r>
                        <a:rPr lang="en-US" sz="900" dirty="0" smtClean="0"/>
                        <a:t>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Purpose</a:t>
                      </a:r>
                      <a:endParaRPr lang="en-US" sz="900" dirty="0"/>
                    </a:p>
                  </a:txBody>
                  <a:tcPr/>
                </a:tc>
              </a:tr>
              <a:tr h="209175">
                <a:tc rowSpan="10"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Long-wave</a:t>
                      </a:r>
                    </a:p>
                    <a:p>
                      <a:pPr algn="ctr"/>
                      <a:endParaRPr lang="en-US" sz="800" b="1" dirty="0" smtClean="0"/>
                    </a:p>
                    <a:p>
                      <a:pPr algn="ctr"/>
                      <a:r>
                        <a:rPr lang="en-US" sz="800" b="1" dirty="0" smtClean="0"/>
                        <a:t>(4 detectors per channel)</a:t>
                      </a:r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14.71</a:t>
                      </a:r>
                      <a:endParaRPr lang="en-US" sz="800" dirty="0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224</a:t>
                      </a:r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r>
                        <a:rPr lang="en-US" sz="800" dirty="0" smtClean="0"/>
                        <a:t>(10km at nadir)</a:t>
                      </a:r>
                      <a:endParaRPr lang="en-US" sz="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Temperature</a:t>
                      </a:r>
                      <a:r>
                        <a:rPr lang="en-US" sz="800" baseline="0" dirty="0" smtClean="0"/>
                        <a:t> Sounding</a:t>
                      </a:r>
                      <a:endParaRPr lang="en-US" sz="8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</a:t>
                      </a:r>
                      <a:endParaRPr lang="en-US" sz="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14.37</a:t>
                      </a:r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45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Temperature Soundering</a:t>
                      </a:r>
                      <a:endParaRPr lang="en-US" sz="800" dirty="0"/>
                    </a:p>
                  </a:txBody>
                  <a:tcPr/>
                </a:tc>
              </a:tr>
              <a:tr h="135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</a:t>
                      </a:r>
                      <a:endParaRPr lang="en-US" sz="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14.06</a:t>
                      </a:r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013">
                <a:tc v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Temperature</a:t>
                      </a:r>
                      <a:r>
                        <a:rPr lang="en-US" sz="800" baseline="0" dirty="0" smtClean="0"/>
                        <a:t> Soundering</a:t>
                      </a:r>
                      <a:endParaRPr lang="en-US" sz="8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4</a:t>
                      </a:r>
                      <a:endParaRPr lang="en-US" sz="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13.64</a:t>
                      </a:r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639">
                <a:tc v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Temperature</a:t>
                      </a:r>
                      <a:r>
                        <a:rPr lang="en-US" sz="800" baseline="0" dirty="0" smtClean="0"/>
                        <a:t> Soundering</a:t>
                      </a:r>
                      <a:endParaRPr lang="en-US" sz="800" dirty="0"/>
                    </a:p>
                  </a:txBody>
                  <a:tcPr/>
                </a:tc>
              </a:tr>
              <a:tr h="259639">
                <a:tc v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13.37</a:t>
                      </a:r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Temperature Soundering</a:t>
                      </a:r>
                      <a:endParaRPr lang="en-US" sz="800" dirty="0"/>
                    </a:p>
                  </a:txBody>
                  <a:tcPr/>
                </a:tc>
              </a:tr>
              <a:tr h="259639">
                <a:tc v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6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12.66</a:t>
                      </a:r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Temperature Soundering</a:t>
                      </a:r>
                      <a:endParaRPr lang="en-US" sz="800" dirty="0"/>
                    </a:p>
                  </a:txBody>
                  <a:tcPr/>
                </a:tc>
              </a:tr>
              <a:tr h="259639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12.02</a:t>
                      </a:r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Surface Temperature</a:t>
                      </a:r>
                      <a:endParaRPr lang="en-US" sz="800" dirty="0"/>
                    </a:p>
                  </a:txBody>
                  <a:tcPr/>
                </a:tc>
              </a:tr>
              <a:tr h="259639">
                <a:tc rowSpan="5"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Mid-wave</a:t>
                      </a:r>
                    </a:p>
                    <a:p>
                      <a:pPr algn="ctr"/>
                      <a:endParaRPr lang="en-US" sz="800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(4 detectors per channel)</a:t>
                      </a:r>
                    </a:p>
                    <a:p>
                      <a:pPr algn="ctr"/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8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11.03</a:t>
                      </a:r>
                      <a:endParaRPr lang="en-US" sz="8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224</a:t>
                      </a:r>
                    </a:p>
                    <a:p>
                      <a:pPr algn="ctr"/>
                      <a:endParaRPr lang="en-US" sz="8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(10km at nadir)</a:t>
                      </a:r>
                    </a:p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Surface Temperature</a:t>
                      </a:r>
                      <a:endParaRPr lang="en-US" sz="800" dirty="0"/>
                    </a:p>
                  </a:txBody>
                  <a:tcPr/>
                </a:tc>
              </a:tr>
              <a:tr h="209175">
                <a:tc v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9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9.71</a:t>
                      </a:r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Total Ozone</a:t>
                      </a:r>
                      <a:endParaRPr lang="en-US" sz="800" dirty="0"/>
                    </a:p>
                  </a:txBody>
                  <a:tcPr/>
                </a:tc>
              </a:tr>
              <a:tr h="209175">
                <a:tc v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7.43</a:t>
                      </a:r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Water Vapor</a:t>
                      </a:r>
                      <a:endParaRPr lang="en-US" sz="800" dirty="0"/>
                    </a:p>
                  </a:txBody>
                  <a:tcPr/>
                </a:tc>
              </a:tr>
              <a:tr h="209175">
                <a:tc v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7.02</a:t>
                      </a:r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Sounding</a:t>
                      </a:r>
                      <a:endParaRPr lang="en-US" sz="800" dirty="0"/>
                    </a:p>
                  </a:txBody>
                  <a:tcPr/>
                </a:tc>
              </a:tr>
              <a:tr h="209175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12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6.51</a:t>
                      </a:r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Sounding</a:t>
                      </a:r>
                      <a:endParaRPr lang="en-US" sz="800" dirty="0"/>
                    </a:p>
                  </a:txBody>
                  <a:tcPr/>
                </a:tc>
              </a:tr>
              <a:tr h="259639">
                <a:tc rowSpan="6"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Short-wave</a:t>
                      </a:r>
                    </a:p>
                    <a:p>
                      <a:pPr algn="ctr"/>
                      <a:endParaRPr lang="en-US" sz="800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(4 detectors per channel)</a:t>
                      </a:r>
                    </a:p>
                    <a:p>
                      <a:pPr algn="ctr"/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13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4.57</a:t>
                      </a:r>
                      <a:endParaRPr lang="en-US" sz="8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224</a:t>
                      </a:r>
                    </a:p>
                    <a:p>
                      <a:pPr algn="ctr"/>
                      <a:endParaRPr lang="en-US" sz="8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(10km at nadir)</a:t>
                      </a:r>
                    </a:p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Temperature Sounding</a:t>
                      </a:r>
                      <a:endParaRPr lang="en-US" sz="800" dirty="0"/>
                    </a:p>
                  </a:txBody>
                  <a:tcPr/>
                </a:tc>
              </a:tr>
              <a:tr h="259639">
                <a:tc v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14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4.52</a:t>
                      </a:r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Temperature Sounding</a:t>
                      </a:r>
                      <a:endParaRPr lang="en-US" sz="800" dirty="0"/>
                    </a:p>
                  </a:txBody>
                  <a:tcPr/>
                </a:tc>
              </a:tr>
              <a:tr h="259639">
                <a:tc v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15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4.45</a:t>
                      </a:r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Temperature Sounding</a:t>
                      </a:r>
                      <a:endParaRPr lang="en-US" sz="800" dirty="0"/>
                    </a:p>
                  </a:txBody>
                  <a:tcPr/>
                </a:tc>
              </a:tr>
              <a:tr h="259639">
                <a:tc v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16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4.13</a:t>
                      </a:r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Temperature</a:t>
                      </a:r>
                      <a:r>
                        <a:rPr lang="en-US" sz="800" baseline="0" dirty="0" smtClean="0"/>
                        <a:t> Sounding</a:t>
                      </a:r>
                      <a:endParaRPr lang="en-US" sz="800" dirty="0"/>
                    </a:p>
                  </a:txBody>
                  <a:tcPr/>
                </a:tc>
              </a:tr>
              <a:tr h="259639">
                <a:tc v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17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3.98</a:t>
                      </a:r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Surface Temperature</a:t>
                      </a:r>
                      <a:endParaRPr lang="en-US" sz="800" dirty="0"/>
                    </a:p>
                  </a:txBody>
                  <a:tcPr/>
                </a:tc>
              </a:tr>
              <a:tr h="259639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18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3.74</a:t>
                      </a:r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Surface</a:t>
                      </a:r>
                      <a:r>
                        <a:rPr lang="en-US" sz="800" baseline="0" dirty="0" smtClean="0"/>
                        <a:t> Temperature</a:t>
                      </a:r>
                      <a:endParaRPr lang="en-US" sz="800" dirty="0"/>
                    </a:p>
                  </a:txBody>
                  <a:tcPr/>
                </a:tc>
              </a:tr>
              <a:tr h="357003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Visible (4 </a:t>
                      </a:r>
                      <a:r>
                        <a:rPr lang="en-US" sz="800" b="1" dirty="0" err="1" smtClean="0"/>
                        <a:t>dets</a:t>
                      </a:r>
                      <a:r>
                        <a:rPr lang="en-US" sz="800" b="1" dirty="0" smtClean="0"/>
                        <a:t>)</a:t>
                      </a:r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19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0.67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224 (10km</a:t>
                      </a:r>
                      <a:r>
                        <a:rPr lang="en-US" sz="800" baseline="0" dirty="0" smtClean="0"/>
                        <a:t> at nadir)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Cloud</a:t>
                      </a:r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6324600" cy="685800"/>
          </a:xfrm>
        </p:spPr>
        <p:txBody>
          <a:bodyPr/>
          <a:lstStyle/>
          <a:p>
            <a:r>
              <a:rPr lang="en-US" dirty="0" smtClean="0"/>
              <a:t>GEO-LEO </a:t>
            </a:r>
            <a:r>
              <a:rPr lang="en-US" dirty="0" smtClean="0"/>
              <a:t>Inter-calibration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2667000" y="1828800"/>
            <a:ext cx="914400" cy="457200"/>
          </a:xfrm>
          <a:prstGeom prst="flowChartMagneticDisk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Subset GEO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4419600" y="1828800"/>
            <a:ext cx="914400" cy="457200"/>
          </a:xfrm>
          <a:prstGeom prst="flowChartMagneticDisk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Subset LEO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5638800" y="1752600"/>
            <a:ext cx="381000" cy="609600"/>
          </a:xfrm>
          <a:prstGeom prst="leftBrac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0" y="16002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AIRS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61117" y="21452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IASI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819400" y="2895600"/>
            <a:ext cx="2362200" cy="457200"/>
          </a:xfrm>
          <a:prstGeom prst="round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Collocation</a:t>
            </a:r>
            <a:endParaRPr lang="en-US" sz="1400" b="1" dirty="0">
              <a:solidFill>
                <a:srgbClr val="00206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2896394" y="2590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724400" y="2590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15000" y="2743200"/>
            <a:ext cx="25046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Collocation Criteria: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 closest pixel center &lt; 10km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 time difference: &lt; </a:t>
            </a:r>
            <a:r>
              <a:rPr lang="en-US" sz="1200" b="1" dirty="0" smtClean="0">
                <a:solidFill>
                  <a:srgbClr val="FF0000"/>
                </a:solidFill>
              </a:rPr>
              <a:t>15</a:t>
            </a:r>
            <a:r>
              <a:rPr lang="en-US" sz="1200" dirty="0" smtClean="0"/>
              <a:t> minutes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 viewing zenith angle difference: </a:t>
            </a:r>
          </a:p>
          <a:p>
            <a:endParaRPr lang="en-US" sz="1400" b="1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Equation" r:id="rId3" imgW="114120" imgH="215640" progId="Equation.3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248400" y="3657600"/>
          <a:ext cx="1560513" cy="475585"/>
        </p:xfrm>
        <a:graphic>
          <a:graphicData uri="http://schemas.openxmlformats.org/presentationml/2006/ole">
            <p:oleObj spid="_x0000_s2051" name="Equation" r:id="rId4" imgW="1498320" imgH="457200" progId="Equation.3">
              <p:embed/>
            </p:oleObj>
          </a:graphicData>
        </a:graphic>
      </p:graphicFrame>
      <p:sp>
        <p:nvSpPr>
          <p:cNvPr id="20" name="Left Brace 19"/>
          <p:cNvSpPr/>
          <p:nvPr/>
        </p:nvSpPr>
        <p:spPr>
          <a:xfrm>
            <a:off x="5257800" y="2819400"/>
            <a:ext cx="381000" cy="685800"/>
          </a:xfrm>
          <a:prstGeom prst="leftBrac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3848100" y="3695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895600" y="3962400"/>
            <a:ext cx="2362200" cy="457200"/>
          </a:xfrm>
          <a:prstGeom prst="round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SRF Convolution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33400" y="3733800"/>
          <a:ext cx="1524000" cy="768297"/>
        </p:xfrm>
        <a:graphic>
          <a:graphicData uri="http://schemas.openxmlformats.org/presentationml/2006/ole">
            <p:oleObj spid="_x0000_s2053" name="Equation" r:id="rId5" imgW="1155199" imgH="583947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52400" y="449580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JMA’s gap filling method used to fill the missing AIRS spectra</a:t>
            </a:r>
            <a:endParaRPr lang="en-US" sz="1400" dirty="0"/>
          </a:p>
        </p:txBody>
      </p:sp>
      <p:sp>
        <p:nvSpPr>
          <p:cNvPr id="31" name="Right Brace 30"/>
          <p:cNvSpPr/>
          <p:nvPr/>
        </p:nvSpPr>
        <p:spPr>
          <a:xfrm>
            <a:off x="2438400" y="3962400"/>
            <a:ext cx="228600" cy="762000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3848894" y="4686300"/>
            <a:ext cx="38020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Flowchart: Magnetic Disk 33"/>
          <p:cNvSpPr/>
          <p:nvPr/>
        </p:nvSpPr>
        <p:spPr>
          <a:xfrm>
            <a:off x="3429000" y="4953000"/>
            <a:ext cx="1219200" cy="457200"/>
          </a:xfrm>
          <a:prstGeom prst="flowChartMagneticDisk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Comparison Dataset 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rot="5400000">
            <a:off x="3848100" y="5676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2895600" y="5943600"/>
            <a:ext cx="2362200" cy="457200"/>
          </a:xfrm>
          <a:prstGeom prst="round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Data Analysis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514600"/>
            <a:ext cx="3876675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Collocation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3622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 pixels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35814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LEO pixel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4876800" y="3810000"/>
            <a:ext cx="17526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 descr="GOS11_IASI_collocation_m01d01y2011_m03d01y2011.nig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05000"/>
            <a:ext cx="3524250" cy="3524250"/>
          </a:xfrm>
          <a:prstGeom prst="rect">
            <a:avLst/>
          </a:prstGeom>
        </p:spPr>
      </p:pic>
      <p:pic>
        <p:nvPicPr>
          <p:cNvPr id="9" name="Picture 8" descr="GOS13_IASI_collocation_m01d01y2011_m03d01y2011.nigh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905000"/>
            <a:ext cx="3543300" cy="35433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5638800"/>
            <a:ext cx="2399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GOES-West (135</a:t>
            </a:r>
            <a:r>
              <a:rPr lang="en-US" baseline="30000" dirty="0" smtClean="0"/>
              <a:t>o</a:t>
            </a:r>
            <a:r>
              <a:rPr lang="en-US" dirty="0" smtClean="0"/>
              <a:t>W)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1323" y="55626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GOES-East (75</a:t>
            </a:r>
            <a:r>
              <a:rPr lang="en-US" baseline="30000" dirty="0" smtClean="0"/>
              <a:t>o</a:t>
            </a:r>
            <a:r>
              <a:rPr lang="en-US" dirty="0" smtClean="0"/>
              <a:t>W)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OAA">
  <a:themeElements>
    <a:clrScheme name="">
      <a:dk1>
        <a:srgbClr val="000000"/>
      </a:dk1>
      <a:lt1>
        <a:srgbClr val="063DE8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AAFF2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2_NOAA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OA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OA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11037</TotalTime>
  <Words>575</Words>
  <Application>Microsoft Office PowerPoint</Application>
  <PresentationFormat>On-screen Show (4:3)</PresentationFormat>
  <Paragraphs>181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2_NOAA</vt:lpstr>
      <vt:lpstr>Equation</vt:lpstr>
      <vt:lpstr>GOES Sounder Infrared Radiometric Calibration Accuracy</vt:lpstr>
      <vt:lpstr>Introduction</vt:lpstr>
      <vt:lpstr>Objective</vt:lpstr>
      <vt:lpstr>Study Period</vt:lpstr>
      <vt:lpstr>GOES Sounder IR Channel SRFs</vt:lpstr>
      <vt:lpstr>GOES Sounder Instr. Char.</vt:lpstr>
      <vt:lpstr>GEO-LEO Inter-calibration</vt:lpstr>
      <vt:lpstr>Spatial Collocation</vt:lpstr>
      <vt:lpstr>Spatial Distribution</vt:lpstr>
      <vt:lpstr>Recursive Filtering to Remove Outliers</vt:lpstr>
      <vt:lpstr>Collocation Scene Pixel #</vt:lpstr>
      <vt:lpstr>GEO-LEO Radiance Scatter-plot</vt:lpstr>
      <vt:lpstr>Slide 13</vt:lpstr>
      <vt:lpstr>Slide 14</vt:lpstr>
      <vt:lpstr>Slide 15</vt:lpstr>
      <vt:lpstr>Slide 16</vt:lpstr>
      <vt:lpstr>Slide 17</vt:lpstr>
      <vt:lpstr>Conclusions</vt:lpstr>
    </vt:vector>
  </TitlesOfParts>
  <Company>SSEC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GOES-R AWG Soundings Team:  Legacy Vertical Moisture Profile, Legacy Vertical Temperature Profile, Derived Stability Indexes, and Total Precipitable Water  July 21, 2009</dc:title>
  <dc:creator>tims</dc:creator>
  <cp:lastModifiedBy>Meixian Liao</cp:lastModifiedBy>
  <cp:revision>589</cp:revision>
  <dcterms:created xsi:type="dcterms:W3CDTF">2010-05-06T03:23:14Z</dcterms:created>
  <dcterms:modified xsi:type="dcterms:W3CDTF">2012-03-05T23:11:40Z</dcterms:modified>
</cp:coreProperties>
</file>