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1443" r:id="rId2"/>
    <p:sldId id="1462" r:id="rId3"/>
    <p:sldId id="1430" r:id="rId4"/>
    <p:sldId id="1463" r:id="rId5"/>
    <p:sldId id="1472" r:id="rId6"/>
    <p:sldId id="1465" r:id="rId7"/>
    <p:sldId id="1466" r:id="rId8"/>
    <p:sldId id="1467" r:id="rId9"/>
    <p:sldId id="1468" r:id="rId10"/>
    <p:sldId id="1469" r:id="rId11"/>
    <p:sldId id="1470" r:id="rId12"/>
    <p:sldId id="1471" r:id="rId13"/>
    <p:sldId id="1473" r:id="rId14"/>
    <p:sldId id="1504" r:id="rId15"/>
    <p:sldId id="1474" r:id="rId16"/>
    <p:sldId id="1476" r:id="rId17"/>
    <p:sldId id="1475" r:id="rId18"/>
    <p:sldId id="1435" r:id="rId19"/>
    <p:sldId id="1432" r:id="rId20"/>
    <p:sldId id="1488" r:id="rId21"/>
    <p:sldId id="1487" r:id="rId22"/>
    <p:sldId id="1489" r:id="rId23"/>
    <p:sldId id="1492" r:id="rId24"/>
    <p:sldId id="1493" r:id="rId25"/>
    <p:sldId id="1494" r:id="rId26"/>
    <p:sldId id="1495" r:id="rId27"/>
    <p:sldId id="1496" r:id="rId28"/>
    <p:sldId id="1497" r:id="rId29"/>
    <p:sldId id="1498" r:id="rId30"/>
    <p:sldId id="1500" r:id="rId31"/>
    <p:sldId id="1501" r:id="rId32"/>
    <p:sldId id="1502" r:id="rId33"/>
    <p:sldId id="1503" r:id="rId34"/>
    <p:sldId id="1505" r:id="rId35"/>
    <p:sldId id="1499" r:id="rId36"/>
    <p:sldId id="1513" r:id="rId37"/>
    <p:sldId id="1514" r:id="rId38"/>
    <p:sldId id="1515" r:id="rId39"/>
    <p:sldId id="1512" r:id="rId40"/>
    <p:sldId id="1516" r:id="rId41"/>
    <p:sldId id="1517" r:id="rId42"/>
    <p:sldId id="1518" r:id="rId43"/>
    <p:sldId id="1519" r:id="rId44"/>
    <p:sldId id="1520" r:id="rId45"/>
    <p:sldId id="1521" r:id="rId46"/>
    <p:sldId id="1510" r:id="rId47"/>
    <p:sldId id="1506" r:id="rId48"/>
    <p:sldId id="1507" r:id="rId49"/>
    <p:sldId id="1508" r:id="rId50"/>
    <p:sldId id="1509" r:id="rId51"/>
    <p:sldId id="1438" r:id="rId52"/>
    <p:sldId id="1439" r:id="rId53"/>
    <p:sldId id="1441" r:id="rId54"/>
    <p:sldId id="1442" r:id="rId55"/>
    <p:sldId id="1446" r:id="rId56"/>
    <p:sldId id="1447" r:id="rId57"/>
    <p:sldId id="1448" r:id="rId58"/>
    <p:sldId id="1449" r:id="rId59"/>
    <p:sldId id="1450" r:id="rId60"/>
    <p:sldId id="1451" r:id="rId61"/>
    <p:sldId id="1511" r:id="rId62"/>
  </p:sldIdLst>
  <p:sldSz cx="10001250" cy="7500938"/>
  <p:notesSz cx="6858000" cy="9774238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5pPr>
    <a:lvl6pPr marL="2286000" algn="l" defTabSz="914400" rtl="0" eaLnBrk="1" latinLnBrk="0" hangingPunct="1"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6pPr>
    <a:lvl7pPr marL="2743200" algn="l" defTabSz="914400" rtl="0" eaLnBrk="1" latinLnBrk="0" hangingPunct="1"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7pPr>
    <a:lvl8pPr marL="3200400" algn="l" defTabSz="914400" rtl="0" eaLnBrk="1" latinLnBrk="0" hangingPunct="1"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8pPr>
    <a:lvl9pPr marL="3657600" algn="l" defTabSz="914400" rtl="0" eaLnBrk="1" latinLnBrk="0" hangingPunct="1">
      <a:defRPr sz="3600" kern="1200">
        <a:solidFill>
          <a:schemeClr val="bg1"/>
        </a:solidFill>
        <a:latin typeface="Times New Roman" pitchFamily="18" charset="0"/>
        <a:ea typeface="华文隶书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00CC"/>
    <a:srgbClr val="A50021"/>
    <a:srgbClr val="FF9900"/>
    <a:srgbClr val="FF3300"/>
    <a:srgbClr val="000066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87692" autoAdjust="0"/>
  </p:normalViewPr>
  <p:slideViewPr>
    <p:cSldViewPr>
      <p:cViewPr>
        <p:scale>
          <a:sx n="70" d="100"/>
          <a:sy n="70" d="100"/>
        </p:scale>
        <p:origin x="-1302" y="-72"/>
      </p:cViewPr>
      <p:guideLst>
        <p:guide orient="horz" pos="2362"/>
        <p:guide pos="31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36" y="-90"/>
      </p:cViewPr>
      <p:guideLst>
        <p:guide orient="horz" pos="307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852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21C5AD36-CCDB-4B6F-ADB3-0C98E0AFCFF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484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735013"/>
            <a:ext cx="4886325" cy="36623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3438"/>
            <a:ext cx="502920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85288"/>
            <a:ext cx="29718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09456D22-EB4C-4DC4-AD46-DF3876A526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30966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87425" y="735013"/>
            <a:ext cx="4883150" cy="36623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56D22-EB4C-4DC4-AD46-DF3876A52606}" type="slidenum">
              <a:rPr lang="en-US" altLang="zh-CN" smtClean="0"/>
              <a:pPr>
                <a:defRPr/>
              </a:pPr>
              <a:t>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613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87425" y="735013"/>
            <a:ext cx="4883150" cy="36623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56D22-EB4C-4DC4-AD46-DF3876A52606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8397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87425" y="735013"/>
            <a:ext cx="4883150" cy="36623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5-10</a:t>
            </a:r>
            <a:r>
              <a:rPr lang="zh-CN" altLang="en-US" dirty="0" smtClean="0"/>
              <a:t>月期间，东北部浅水区及西北两角端水表温度偏高，最大偏差为</a:t>
            </a:r>
            <a:r>
              <a:rPr lang="en-US" altLang="zh-CN" dirty="0" smtClean="0"/>
              <a:t>0.7</a:t>
            </a:r>
            <a:r>
              <a:rPr lang="zh-CN" altLang="en-US" dirty="0" smtClean="0"/>
              <a:t>度；西南部深水区及北部近岸处水表温度偏低，最大偏差为</a:t>
            </a:r>
            <a:r>
              <a:rPr lang="en-US" altLang="zh-CN" dirty="0" smtClean="0"/>
              <a:t>-0.6</a:t>
            </a:r>
            <a:r>
              <a:rPr lang="zh-CN" altLang="en-US" smtClean="0"/>
              <a:t>度。二郎剑到海心山连线两侧，存在一个明显的水表温度梯度。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56D22-EB4C-4DC4-AD46-DF3876A52606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663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87425" y="735013"/>
            <a:ext cx="4883150" cy="36623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9</a:t>
            </a:r>
            <a:r>
              <a:rPr lang="zh-CN" altLang="en-US" dirty="0" smtClean="0"/>
              <a:t>月湖面温差相对较小；</a:t>
            </a:r>
            <a:r>
              <a:rPr lang="en-US" altLang="zh-CN" dirty="0" smtClean="0"/>
              <a:t>5-6</a:t>
            </a:r>
            <a:r>
              <a:rPr lang="zh-CN" altLang="en-US" dirty="0" smtClean="0"/>
              <a:t>月期间，东北部浅水区及西北两角端水表温度上升快，而</a:t>
            </a:r>
            <a:r>
              <a:rPr lang="en-US" altLang="zh-CN" dirty="0" smtClean="0"/>
              <a:t>10</a:t>
            </a:r>
            <a:r>
              <a:rPr lang="zh-CN" altLang="en-US" dirty="0" smtClean="0"/>
              <a:t>月份，这两个地方水表温度下降快。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56D22-EB4C-4DC4-AD46-DF3876A52606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986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9FC65A-AD5A-409E-A3BC-5245ECBA9863}" type="slidenum">
              <a:rPr lang="en-US" altLang="zh-CN"/>
              <a:pPr/>
              <a:t>41</a:t>
            </a:fld>
            <a:endParaRPr lang="en-US" altLang="zh-CN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35013"/>
            <a:ext cx="4883150" cy="3662362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36CA13-4491-48E1-B341-A812438DDB90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425" y="735013"/>
            <a:ext cx="4883150" cy="3662362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87425" y="735013"/>
            <a:ext cx="4883150" cy="36623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56D22-EB4C-4DC4-AD46-DF3876A52606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5369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87425" y="735013"/>
            <a:ext cx="4883150" cy="3662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456D22-EB4C-4DC4-AD46-DF3876A52606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983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0888" y="2330450"/>
            <a:ext cx="8501062" cy="1608138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0188" y="4251325"/>
            <a:ext cx="7000875" cy="19161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038F4-5A3C-4CA4-82CF-8029677256F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矩形 4"/>
          <p:cNvSpPr/>
          <p:nvPr userDrawn="1"/>
        </p:nvSpPr>
        <p:spPr>
          <a:xfrm>
            <a:off x="248097" y="7038957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7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300038"/>
            <a:ext cx="9001125" cy="12509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0063" y="1751013"/>
            <a:ext cx="9001125" cy="4949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63483-1554-4B5C-9DE8-5317163F75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961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51700" y="300038"/>
            <a:ext cx="2249488" cy="64008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0063" y="300038"/>
            <a:ext cx="6599237" cy="640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C2644-CAEE-4402-947A-13104A1F8C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086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300038"/>
            <a:ext cx="9001125" cy="12509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0063" y="1751013"/>
            <a:ext cx="4424362" cy="4949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076825" y="1751013"/>
            <a:ext cx="4424363" cy="2398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076825" y="4302125"/>
            <a:ext cx="4424363" cy="239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DB341-D2D4-41CA-B87D-22C80B3914C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74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标题，文本与剪贴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300038"/>
            <a:ext cx="9001125" cy="12509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00063" y="1751013"/>
            <a:ext cx="4424362" cy="4949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剪贴画占位符 3"/>
          <p:cNvSpPr>
            <a:spLocks noGrp="1"/>
          </p:cNvSpPr>
          <p:nvPr>
            <p:ph type="clipArt" sz="half" idx="2"/>
          </p:nvPr>
        </p:nvSpPr>
        <p:spPr>
          <a:xfrm>
            <a:off x="5076825" y="1751013"/>
            <a:ext cx="4424363" cy="4949825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56D89-2E48-4641-BB3B-DAE34FFBBC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2168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00063" y="300038"/>
            <a:ext cx="9001125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C282F-3D9F-427B-AC13-F9182A8DC5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1414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300038"/>
            <a:ext cx="9001125" cy="12509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00063" y="1751013"/>
            <a:ext cx="4424362" cy="4949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076825" y="1751013"/>
            <a:ext cx="4424363" cy="2398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076825" y="4302125"/>
            <a:ext cx="4424363" cy="239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8E4B4-ED66-46EF-AD2E-782E6E0B42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270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916FA-5345-4BEC-A72D-DA31DC96B1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363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771327"/>
            <a:ext cx="9001125" cy="1034926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950269"/>
            <a:ext cx="9001125" cy="47505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49856-89C5-491F-A111-6C60FF5F13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矩形 5"/>
          <p:cNvSpPr/>
          <p:nvPr userDrawn="1"/>
        </p:nvSpPr>
        <p:spPr>
          <a:xfrm>
            <a:off x="248097" y="7038957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92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0575" y="4819650"/>
            <a:ext cx="8501063" cy="1490663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0575" y="3179763"/>
            <a:ext cx="8501063" cy="16398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582E4-A07B-469E-91F1-A1B468C1685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153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300038"/>
            <a:ext cx="9001125" cy="12509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0063" y="1751013"/>
            <a:ext cx="4424362" cy="49498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76825" y="1751013"/>
            <a:ext cx="4424363" cy="49498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DAE7C-9F72-418F-B126-D3E5E665DD4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174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300038"/>
            <a:ext cx="9001125" cy="12509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0063" y="1679575"/>
            <a:ext cx="4419600" cy="698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0063" y="2378075"/>
            <a:ext cx="4419600" cy="43227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80000" y="1679575"/>
            <a:ext cx="4421188" cy="698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80000" y="2378075"/>
            <a:ext cx="4421188" cy="43227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43EDD-7DB9-4450-82DE-C694DCBB08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507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843335"/>
            <a:ext cx="9001125" cy="12509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0D099-2C59-4D84-9930-2628E9821A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321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916FA-5345-4BEC-A72D-DA31DC96B1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500063" y="771327"/>
            <a:ext cx="9001125" cy="1034926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500063" y="1950269"/>
            <a:ext cx="9001125" cy="47505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090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298450"/>
            <a:ext cx="3290887" cy="12715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10013" y="298450"/>
            <a:ext cx="5591175" cy="64023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0063" y="1570038"/>
            <a:ext cx="3290887" cy="513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9B2B9-C23D-4ED3-B846-0EA7421E098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000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60563" y="5251450"/>
            <a:ext cx="6000750" cy="6191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60563" y="669925"/>
            <a:ext cx="6000750" cy="450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60563" y="5870575"/>
            <a:ext cx="6000750" cy="88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6C919-8AF4-4BB9-8B5D-3CCED8D0C0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674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10638" y="6991350"/>
            <a:ext cx="914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188" tIns="50800" rIns="103188" bIns="50800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0964DB7D-DF94-4B1D-863B-41378CCBA40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275263" y="5673725"/>
            <a:ext cx="270668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850" tIns="34925" rIns="69850" bIns="34925">
            <a:spAutoFit/>
          </a:bodyPr>
          <a:lstStyle/>
          <a:p>
            <a:pPr defTabSz="696913" eaLnBrk="0" hangingPunct="0">
              <a:spcBef>
                <a:spcPct val="50000"/>
              </a:spcBef>
            </a:pPr>
            <a:endParaRPr lang="zh-CN" altLang="zh-CN" sz="1800">
              <a:solidFill>
                <a:schemeClr val="tx1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381000" y="803275"/>
            <a:ext cx="91678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19"/>
          <a:stretch/>
        </p:blipFill>
        <p:spPr bwMode="auto">
          <a:xfrm>
            <a:off x="341313" y="142875"/>
            <a:ext cx="6434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29" y="104775"/>
            <a:ext cx="787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6"/>
          <p:cNvSpPr>
            <a:spLocks noChangeShapeType="1"/>
          </p:cNvSpPr>
          <p:nvPr userDrawn="1"/>
        </p:nvSpPr>
        <p:spPr bwMode="auto">
          <a:xfrm>
            <a:off x="247650" y="6992938"/>
            <a:ext cx="95059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0008" tIns="50004" rIns="100008" bIns="50004"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101" y="104775"/>
            <a:ext cx="1680028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0287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287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defTabSz="10287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defTabSz="10287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defTabSz="102870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defTabSz="10287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defTabSz="10287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defTabSz="10287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defTabSz="1028700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85763" indent="-385763" algn="l" defTabSz="1028700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35025" indent="-320675" algn="l" defTabSz="1028700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+mn-ea"/>
        </a:defRPr>
      </a:lvl2pPr>
      <a:lvl3pPr marL="1284288" indent="-255588" algn="l" defTabSz="1028700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</a:defRPr>
      </a:lvl3pPr>
      <a:lvl4pPr marL="1798638" indent="-257175" algn="l" defTabSz="1028700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ea typeface="+mn-ea"/>
        </a:defRPr>
      </a:lvl4pPr>
      <a:lvl5pPr marL="2312988" indent="-257175" algn="l" defTabSz="1028700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5pPr>
      <a:lvl6pPr marL="2770188" indent="-257175" algn="l" defTabSz="102870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6pPr>
      <a:lvl7pPr marL="3227388" indent="-257175" algn="l" defTabSz="102870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7pPr>
      <a:lvl8pPr marL="3684588" indent="-257175" algn="l" defTabSz="102870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8pPr>
      <a:lvl9pPr marL="4141788" indent="-257175" algn="l" defTabSz="1028700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file:///E:\Documents%20and%20Settings\hu1\My%20Documents\ce317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4121" y="2330450"/>
            <a:ext cx="9145016" cy="14552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008" tIns="50004" rIns="100008" bIns="50004">
            <a:spAutoFit/>
          </a:bodyPr>
          <a:lstStyle/>
          <a:p>
            <a:pPr marL="385763" indent="-385763" eaLnBrk="1" hangingPunct="1">
              <a:spcBef>
                <a:spcPct val="20000"/>
              </a:spcBef>
            </a:pPr>
            <a:r>
              <a:rPr lang="en-US" altLang="zh-CN" sz="4400" b="1" kern="1200" dirty="0" smtClean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+mn-cs"/>
              </a:rPr>
              <a:t>Vicarious Radiometric Calibration </a:t>
            </a:r>
            <a:r>
              <a:rPr lang="en-US" altLang="zh-CN" sz="4400" b="1" kern="1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+mn-cs"/>
              </a:rPr>
              <a:t>of IR </a:t>
            </a:r>
            <a:r>
              <a:rPr lang="en-US" altLang="zh-CN" sz="4400" b="1" kern="1200" dirty="0" smtClean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+mn-cs"/>
              </a:rPr>
              <a:t>Channels </a:t>
            </a:r>
            <a:r>
              <a:rPr lang="en-US" altLang="zh-CN" sz="4400" b="1" kern="1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+mn-cs"/>
              </a:rPr>
              <a:t>in CMA </a:t>
            </a:r>
            <a:endParaRPr lang="zh-CN" altLang="en-US" sz="4400" b="1" kern="1200" dirty="0">
              <a:solidFill>
                <a:schemeClr val="accent2"/>
              </a:solidFill>
              <a:latin typeface="Times New Roman" pitchFamily="18" charset="0"/>
              <a:ea typeface="黑体" pitchFamily="49" charset="-122"/>
              <a:cs typeface="+mn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96171" y="4714676"/>
            <a:ext cx="8208910" cy="1916113"/>
          </a:xfrm>
          <a:noFill/>
        </p:spPr>
        <p:txBody>
          <a:bodyPr/>
          <a:lstStyle/>
          <a:p>
            <a:r>
              <a:rPr lang="en-US" altLang="zh-CN" sz="2400" b="1" dirty="0" smtClean="0"/>
              <a:t>Yong </a:t>
            </a:r>
            <a:r>
              <a:rPr lang="en-US" altLang="zh-CN" sz="2400" b="1" dirty="0"/>
              <a:t>Zhang</a:t>
            </a:r>
            <a:r>
              <a:rPr lang="en-US" altLang="zh-CN" sz="2400" b="1" dirty="0" smtClean="0"/>
              <a:t>,</a:t>
            </a:r>
          </a:p>
          <a:p>
            <a:r>
              <a:rPr lang="en-US" altLang="zh-CN" sz="2400" dirty="0" err="1" smtClean="0"/>
              <a:t>Xiuqing</a:t>
            </a:r>
            <a:r>
              <a:rPr lang="en-US" altLang="zh-CN" sz="2400" dirty="0" smtClean="0"/>
              <a:t> Hu, </a:t>
            </a:r>
            <a:r>
              <a:rPr lang="en-US" altLang="zh-CN" sz="2400" dirty="0" err="1" smtClean="0"/>
              <a:t>Zhiguo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Rong</a:t>
            </a:r>
            <a:r>
              <a:rPr lang="en-US" altLang="zh-CN" sz="2400" dirty="0" smtClean="0"/>
              <a:t>, </a:t>
            </a:r>
            <a:r>
              <a:rPr lang="en-US" altLang="zh-CN" sz="2400" dirty="0" err="1" smtClean="0"/>
              <a:t>Zhaojun</a:t>
            </a:r>
            <a:r>
              <a:rPr lang="en-US" altLang="zh-CN" sz="2400" dirty="0" smtClean="0"/>
              <a:t> </a:t>
            </a:r>
            <a:r>
              <a:rPr lang="en-US" altLang="zh-CN" sz="2400" dirty="0" err="1" smtClean="0"/>
              <a:t>Zheng</a:t>
            </a:r>
            <a:r>
              <a:rPr lang="en-US" altLang="zh-CN" sz="2400" dirty="0" smtClean="0"/>
              <a:t>, Min Min, Na </a:t>
            </a:r>
            <a:r>
              <a:rPr lang="en-US" altLang="zh-CN" sz="2400" dirty="0" err="1" smtClean="0"/>
              <a:t>Xu</a:t>
            </a:r>
            <a:r>
              <a:rPr lang="en-US" altLang="zh-CN" sz="2400" dirty="0" smtClean="0"/>
              <a:t>, Ling Sun, Yuan Li, </a:t>
            </a:r>
            <a:r>
              <a:rPr lang="en-US" altLang="zh-CN" sz="2400" dirty="0" err="1" smtClean="0"/>
              <a:t>Jingjing</a:t>
            </a:r>
            <a:r>
              <a:rPr lang="en-US" altLang="zh-CN" sz="2400" dirty="0" smtClean="0"/>
              <a:t> Liu, </a:t>
            </a:r>
            <a:r>
              <a:rPr lang="en-US" altLang="zh-CN" sz="2400" dirty="0" err="1" smtClean="0"/>
              <a:t>Lijun</a:t>
            </a:r>
            <a:r>
              <a:rPr lang="en-US" altLang="zh-CN" sz="2400" dirty="0" smtClean="0"/>
              <a:t> Zhang</a:t>
            </a:r>
          </a:p>
          <a:p>
            <a:r>
              <a:rPr lang="en-US" altLang="zh-CN" sz="1800" dirty="0" smtClean="0">
                <a:ea typeface="隶书" pitchFamily="49" charset="-122"/>
              </a:rPr>
              <a:t>National </a:t>
            </a:r>
            <a:r>
              <a:rPr lang="en-US" altLang="zh-CN" sz="1800" dirty="0">
                <a:ea typeface="隶书" pitchFamily="49" charset="-122"/>
              </a:rPr>
              <a:t>Satellite Meteorological Center, China Meteorological Administration</a:t>
            </a:r>
            <a:endParaRPr lang="zh-CN" altLang="en-US" sz="1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2038F4-5A3C-4CA4-82CF-8029677256F6}" type="slidenum">
              <a:rPr lang="en-US" altLang="zh-CN" smtClean="0"/>
              <a:pPr>
                <a:defRPr/>
              </a:pPr>
              <a:t>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9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1327"/>
            <a:ext cx="10001249" cy="1034926"/>
          </a:xfrm>
        </p:spPr>
        <p:txBody>
          <a:bodyPr lIns="100008" tIns="50004" rIns="100008" bIns="50004"/>
          <a:lstStyle/>
          <a:p>
            <a:r>
              <a:rPr lang="en-US" altLang="zh-CN" sz="3600" dirty="0">
                <a:solidFill>
                  <a:schemeClr val="tx1"/>
                </a:solidFill>
                <a:ea typeface="黑体" pitchFamily="2" charset="-122"/>
              </a:rPr>
              <a:t>BOMEN MR-154 </a:t>
            </a:r>
            <a:r>
              <a:rPr lang="en-US" altLang="zh-CN" sz="3600" dirty="0" smtClean="0">
                <a:solidFill>
                  <a:schemeClr val="tx1"/>
                </a:solidFill>
                <a:ea typeface="黑体" pitchFamily="2" charset="-122"/>
              </a:rPr>
              <a:t>thermal infrared radiometer</a:t>
            </a:r>
            <a:endParaRPr lang="zh-CN" altLang="en-US" sz="3600" dirty="0">
              <a:solidFill>
                <a:schemeClr val="tx1"/>
              </a:solidFill>
              <a:ea typeface="黑体" pitchFamily="2" charset="-122"/>
            </a:endParaRPr>
          </a:p>
        </p:txBody>
      </p:sp>
      <p:pic>
        <p:nvPicPr>
          <p:cNvPr id="508931" name="Picture 3" descr="Bom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2000251"/>
            <a:ext cx="6000750" cy="49502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32" name="Rectangle 4"/>
          <p:cNvSpPr>
            <a:spLocks noChangeArrowheads="1"/>
          </p:cNvSpPr>
          <p:nvPr/>
        </p:nvSpPr>
        <p:spPr bwMode="auto">
          <a:xfrm>
            <a:off x="1976290" y="1250157"/>
            <a:ext cx="6192688" cy="94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008" tIns="50004" rIns="100008" bIns="50004">
            <a:spAutoFit/>
          </a:bodyPr>
          <a:lstStyle/>
          <a:p>
            <a:pPr algn="l">
              <a:spcBef>
                <a:spcPct val="50000"/>
              </a:spcBef>
              <a:buSzPct val="100000"/>
            </a:pPr>
            <a:endParaRPr lang="en-US" altLang="zh-CN" sz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>
              <a:buSzPct val="100000"/>
            </a:pPr>
            <a:r>
              <a:rPr lang="zh-CN" altLang="en-US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</a:t>
            </a:r>
            <a:r>
              <a:rPr lang="en-US" altLang="zh-CN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0.70—19.5μm</a:t>
            </a:r>
            <a:r>
              <a:rPr lang="zh-CN" alt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，</a:t>
            </a:r>
            <a:r>
              <a:rPr lang="en-US" altLang="zh-CN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spectral resolution: 1 </a:t>
            </a:r>
            <a:r>
              <a:rPr lang="en-US" altLang="zh-CN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cm</a:t>
            </a:r>
            <a:r>
              <a:rPr lang="en-US" altLang="zh-CN" sz="19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-1</a:t>
            </a:r>
            <a:r>
              <a:rPr lang="zh-CN" altLang="en-US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，</a:t>
            </a:r>
            <a:r>
              <a:rPr lang="en-US" altLang="zh-CN" sz="19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FOV: 10</a:t>
            </a:r>
            <a:r>
              <a:rPr lang="en-US" altLang="zh-CN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°</a:t>
            </a:r>
            <a:r>
              <a:rPr lang="zh-CN" altLang="en-US" sz="19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）</a:t>
            </a:r>
            <a:endParaRPr lang="zh-CN" altLang="en-US" sz="19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l" eaLnBrk="0" hangingPunct="0">
              <a:spcBef>
                <a:spcPct val="50000"/>
              </a:spcBef>
              <a:buSzPct val="100000"/>
            </a:pPr>
            <a:endParaRPr lang="en-US" altLang="zh-CN" sz="16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27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50969" y="6834188"/>
            <a:ext cx="2083594" cy="500063"/>
          </a:xfrm>
          <a:prstGeom prst="rect">
            <a:avLst/>
          </a:prstGeom>
        </p:spPr>
        <p:txBody>
          <a:bodyPr lIns="100008" tIns="50004" rIns="100008" bIns="50004"/>
          <a:lstStyle/>
          <a:p>
            <a:fld id="{5C5D8B9B-A01D-4CE9-82BA-8DE565B1636B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100008" tIns="50004" rIns="100008" bIns="50004"/>
          <a:lstStyle/>
          <a:p>
            <a:r>
              <a:rPr lang="en-US" altLang="zh-CN" dirty="0"/>
              <a:t>ASD </a:t>
            </a:r>
            <a:r>
              <a:rPr lang="en-US" altLang="zh-CN" dirty="0" smtClean="0"/>
              <a:t>FR</a:t>
            </a:r>
            <a:r>
              <a:rPr lang="zh-CN" altLang="en-US" dirty="0" smtClean="0"/>
              <a:t> </a:t>
            </a:r>
            <a:r>
              <a:rPr lang="en-US" altLang="zh-CN" dirty="0" smtClean="0"/>
              <a:t>field spectrometers</a:t>
            </a:r>
            <a:endParaRPr lang="zh-CN" altLang="en-US" dirty="0"/>
          </a:p>
        </p:txBody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0008" tIns="50004" rIns="100008" bIns="50004"/>
          <a:lstStyle/>
          <a:p>
            <a:endParaRPr lang="zh-CN" altLang="zh-CN"/>
          </a:p>
        </p:txBody>
      </p:sp>
      <p:pic>
        <p:nvPicPr>
          <p:cNvPr id="509956" name="Picture 4" descr="PIC0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916906"/>
            <a:ext cx="5625703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57" name="Picture 5" descr="PIC0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28219"/>
            <a:ext cx="4667250" cy="39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081" y="843335"/>
            <a:ext cx="9897169" cy="1034926"/>
          </a:xfrm>
        </p:spPr>
        <p:txBody>
          <a:bodyPr lIns="100008" tIns="50004" rIns="100008" bIns="50004"/>
          <a:lstStyle/>
          <a:p>
            <a:r>
              <a:rPr lang="en-US" altLang="zh-CN" sz="4000" dirty="0">
                <a:solidFill>
                  <a:schemeClr val="tx1"/>
                </a:solidFill>
              </a:rPr>
              <a:t>OL 756 Portable UV-VIS </a:t>
            </a:r>
            <a:r>
              <a:rPr lang="en-US" altLang="zh-CN" sz="4000" dirty="0" err="1">
                <a:solidFill>
                  <a:schemeClr val="tx1"/>
                </a:solidFill>
              </a:rPr>
              <a:t>Spectroradiometer</a:t>
            </a:r>
            <a:endParaRPr lang="zh-CN" altLang="en-US" sz="4000" dirty="0">
              <a:solidFill>
                <a:schemeClr val="tx1"/>
              </a:solidFill>
            </a:endParaRPr>
          </a:p>
        </p:txBody>
      </p:sp>
      <p:pic>
        <p:nvPicPr>
          <p:cNvPr id="510979" name="Picture 3" descr="OL754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6938" y="2166938"/>
            <a:ext cx="5667375" cy="4500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256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102F portable FTIR spectrometer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14339" name="Picture 3" descr="dpi_7998_4inch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85" y="1878261"/>
            <a:ext cx="3567472" cy="49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3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>
                <a:solidFill>
                  <a:schemeClr val="accent6"/>
                </a:solidFill>
              </a:rPr>
              <a:t>Outline</a:t>
            </a:r>
            <a:endParaRPr lang="zh-CN" altLang="en-US" sz="5400" dirty="0">
              <a:solidFill>
                <a:schemeClr val="accent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806253"/>
            <a:ext cx="9253090" cy="4968552"/>
          </a:xfrm>
        </p:spPr>
        <p:txBody>
          <a:bodyPr/>
          <a:lstStyle/>
          <a:p>
            <a:r>
              <a:rPr lang="en-US" altLang="zh-CN" dirty="0"/>
              <a:t>Introduction of China Radiometric Calibration Sites (CRCS)</a:t>
            </a:r>
            <a:endParaRPr lang="en-US" altLang="zh-CN" dirty="0" smtClean="0"/>
          </a:p>
          <a:p>
            <a:r>
              <a:rPr lang="en-US" altLang="zh-CN" dirty="0" smtClean="0">
                <a:solidFill>
                  <a:srgbClr val="FF0000"/>
                </a:solidFill>
              </a:rPr>
              <a:t>Calibration activities at Lake Qinghai</a:t>
            </a:r>
          </a:p>
          <a:p>
            <a:r>
              <a:rPr lang="en-US" altLang="zh-CN" dirty="0" smtClean="0"/>
              <a:t>Calibration activities at </a:t>
            </a:r>
            <a:r>
              <a:rPr lang="en-US" altLang="zh-CN" dirty="0" err="1" smtClean="0"/>
              <a:t>Dunhuang</a:t>
            </a:r>
            <a:r>
              <a:rPr lang="en-US" altLang="zh-CN" dirty="0" smtClean="0"/>
              <a:t> Gobi</a:t>
            </a:r>
          </a:p>
          <a:p>
            <a:r>
              <a:rPr lang="en-US" altLang="zh-CN" dirty="0" smtClean="0"/>
              <a:t>Vicarious calibration of IR channels with NCEP and sea buoy data</a:t>
            </a:r>
          </a:p>
          <a:p>
            <a:r>
              <a:rPr lang="en-US" altLang="zh-CN" dirty="0"/>
              <a:t>Re-calibration of FY-2 Data Archived at CIMSS/SSEC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295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878261"/>
            <a:ext cx="9001125" cy="4824536"/>
          </a:xfrm>
        </p:spPr>
        <p:txBody>
          <a:bodyPr/>
          <a:lstStyle/>
          <a:p>
            <a:r>
              <a:rPr lang="en-US" altLang="zh-CN" sz="3200" dirty="0"/>
              <a:t>Field </a:t>
            </a:r>
            <a:r>
              <a:rPr lang="en-US" altLang="zh-CN" sz="3200" dirty="0" smtClean="0"/>
              <a:t>experimentations </a:t>
            </a:r>
            <a:r>
              <a:rPr lang="en-US" altLang="zh-CN" sz="3200" dirty="0"/>
              <a:t>of remote sensors’ in-orbit calibrations</a:t>
            </a:r>
          </a:p>
          <a:p>
            <a:pPr lvl="1"/>
            <a:r>
              <a:rPr lang="en-US" altLang="zh-CN" sz="2800" dirty="0"/>
              <a:t>From 1994 to </a:t>
            </a:r>
            <a:r>
              <a:rPr lang="en-US" altLang="zh-CN" sz="2800" dirty="0" smtClean="0"/>
              <a:t>2011, </a:t>
            </a:r>
            <a:r>
              <a:rPr lang="en-US" altLang="zh-CN" sz="2800" dirty="0"/>
              <a:t>almost every year </a:t>
            </a:r>
            <a:r>
              <a:rPr lang="en-US" altLang="zh-CN" sz="2800" dirty="0" smtClean="0"/>
              <a:t>field </a:t>
            </a:r>
            <a:r>
              <a:rPr lang="en-US" altLang="zh-CN" sz="2800" dirty="0"/>
              <a:t>experimentations at Lake Qinghai to calibrate the mainstream thermal remote </a:t>
            </a:r>
            <a:r>
              <a:rPr lang="en-US" altLang="zh-CN" sz="2800" dirty="0" smtClean="0"/>
              <a:t>sensors were carried out.</a:t>
            </a:r>
          </a:p>
          <a:p>
            <a:pPr lvl="1"/>
            <a:r>
              <a:rPr lang="en-US" altLang="zh-CN" sz="2800" dirty="0" smtClean="0"/>
              <a:t>FY-1C/D</a:t>
            </a:r>
            <a:r>
              <a:rPr lang="en-US" altLang="zh-CN" sz="2800" dirty="0"/>
              <a:t>, </a:t>
            </a:r>
            <a:r>
              <a:rPr lang="en-US" altLang="zh-CN" sz="2800" dirty="0" smtClean="0"/>
              <a:t>FY-2C/D/E/F, FY-3A/B, CBERS-02A/B/C, HY-1/2A, HJ-1A/B, NOAA AVHRR, </a:t>
            </a:r>
            <a:r>
              <a:rPr lang="en-US" altLang="zh-CN" sz="2800" dirty="0"/>
              <a:t>TERRA/AQUA </a:t>
            </a:r>
            <a:r>
              <a:rPr lang="en-US" altLang="zh-CN" sz="2800" dirty="0" smtClean="0"/>
              <a:t>MODIS et al. thermal </a:t>
            </a:r>
            <a:r>
              <a:rPr lang="en-US" altLang="zh-CN" sz="2800" dirty="0"/>
              <a:t>infrared </a:t>
            </a:r>
            <a:r>
              <a:rPr lang="en-US" altLang="zh-CN" sz="2800" dirty="0" smtClean="0"/>
              <a:t>channels were calibrated with Lake Qinghai Site. </a:t>
            </a:r>
            <a:endParaRPr lang="en-US" altLang="zh-CN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/>
          <a:lstStyle/>
          <a:p>
            <a:pPr algn="ctr" defTabSz="1028700" eaLnBrk="0" hangingPunct="0"/>
            <a:r>
              <a:rPr lang="en-US" altLang="zh-CN" sz="44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Calibration activities at Lake Qinghai</a:t>
            </a:r>
          </a:p>
        </p:txBody>
      </p:sp>
    </p:spTree>
    <p:extLst>
      <p:ext uri="{BB962C8B-B14F-4D97-AF65-F5344CB8AC3E}">
        <p14:creationId xmlns:p14="http://schemas.microsoft.com/office/powerpoint/2010/main" val="40484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008" tIns="50004" rIns="100008" bIns="50004" numCol="1" compatLnSpc="1">
            <a:prstTxWarp prst="textNoShape">
              <a:avLst/>
            </a:prstTxWarp>
          </a:bodyPr>
          <a:lstStyle/>
          <a:p>
            <a:r>
              <a:rPr lang="en-US" altLang="zh-CN" sz="4400" cap="none" dirty="0" smtClean="0"/>
              <a:t>Measurements of water surface temperature and radiance</a:t>
            </a:r>
            <a:endParaRPr lang="zh-CN" altLang="en-US" sz="4400" cap="none" dirty="0" smtClean="0"/>
          </a:p>
        </p:txBody>
      </p:sp>
      <p:pic>
        <p:nvPicPr>
          <p:cNvPr id="32773" name="Picture 5" descr="IMG_06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85" y="4968122"/>
            <a:ext cx="2951758" cy="19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IMG_64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60" y="2929583"/>
            <a:ext cx="2951758" cy="19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IMG_09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8" y="2742357"/>
            <a:ext cx="2951758" cy="196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5" name="Picture 17" descr="P1080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12" y="4974605"/>
            <a:ext cx="2625328" cy="196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6" name="Picture 18" descr="IIMG_36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022" y="4188049"/>
            <a:ext cx="2066230" cy="275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779" name="Group 11"/>
          <p:cNvGrpSpPr>
            <a:grpSpLocks noChangeAspect="1"/>
          </p:cNvGrpSpPr>
          <p:nvPr/>
        </p:nvGrpSpPr>
        <p:grpSpPr bwMode="auto">
          <a:xfrm>
            <a:off x="3163910" y="2526333"/>
            <a:ext cx="3778250" cy="1967259"/>
            <a:chOff x="720" y="2585"/>
            <a:chExt cx="3342" cy="1740"/>
          </a:xfrm>
        </p:grpSpPr>
        <p:pic>
          <p:nvPicPr>
            <p:cNvPr id="32780" name="Picture 12" descr="zouhang-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591"/>
              <a:ext cx="2310" cy="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3" descr="zouhang-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" y="2585"/>
              <a:ext cx="1032" cy="1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90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500063" y="798141"/>
            <a:ext cx="9001125" cy="1034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008" tIns="50004" rIns="100008" bIns="50004" numCol="1" compatLnSpc="1">
            <a:prstTxWarp prst="textNoShape">
              <a:avLst/>
            </a:prstTxWarp>
          </a:bodyPr>
          <a:lstStyle/>
          <a:p>
            <a:r>
              <a:rPr lang="en-US" altLang="zh-CN" cap="none" dirty="0" smtClean="0"/>
              <a:t>Measurements of atmospheric and environmental parameters</a:t>
            </a:r>
            <a:endParaRPr lang="zh-CN" altLang="en-US" cap="none" dirty="0" smtClean="0"/>
          </a:p>
        </p:txBody>
      </p:sp>
      <p:pic>
        <p:nvPicPr>
          <p:cNvPr id="18436" name="Picture 4" descr="DSC075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917" y="3517801"/>
            <a:ext cx="3672333" cy="27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SC074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801"/>
            <a:ext cx="3672335" cy="27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青海湖 (24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17" y="3517801"/>
            <a:ext cx="3672333" cy="275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800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21" y="726133"/>
            <a:ext cx="9001125" cy="125095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4400" kern="1200" dirty="0">
                <a:solidFill>
                  <a:schemeClr val="tx1"/>
                </a:solidFill>
              </a:rPr>
              <a:t>GPS records of the </a:t>
            </a:r>
            <a:r>
              <a:rPr lang="en-US" sz="4400" kern="1200" dirty="0" smtClean="0">
                <a:solidFill>
                  <a:schemeClr val="tx1"/>
                </a:solidFill>
              </a:rPr>
              <a:t>ship movements during experimentations</a:t>
            </a:r>
            <a:endParaRPr lang="en-US" sz="4400" kern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0"/>
          <a:stretch>
            <a:fillRect/>
          </a:stretch>
        </p:blipFill>
        <p:spPr bwMode="auto">
          <a:xfrm>
            <a:off x="538609" y="2829134"/>
            <a:ext cx="43180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8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09" y="2829133"/>
            <a:ext cx="4564385" cy="32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7227" y="6242933"/>
            <a:ext cx="2120764" cy="531872"/>
          </a:xfrm>
          <a:prstGeom prst="rect">
            <a:avLst/>
          </a:prstGeom>
          <a:noFill/>
          <a:ln/>
        </p:spPr>
        <p:txBody>
          <a:bodyPr wrap="none" lIns="100008" tIns="50004" rIns="100008" bIns="50004" rtlCol="0">
            <a:spAutoFit/>
          </a:bodyPr>
          <a:lstStyle/>
          <a:p>
            <a:pPr algn="l"/>
            <a:r>
              <a:rPr lang="en-US" altLang="zh-CN" sz="28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CRCS 2008</a:t>
            </a:r>
            <a:endParaRPr lang="zh-CN" altLang="en-US" sz="2800" dirty="0" err="1" smtClean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8419" y="6240715"/>
            <a:ext cx="2120764" cy="531872"/>
          </a:xfrm>
          <a:prstGeom prst="rect">
            <a:avLst/>
          </a:prstGeom>
          <a:noFill/>
          <a:ln/>
        </p:spPr>
        <p:txBody>
          <a:bodyPr wrap="none" lIns="100008" tIns="50004" rIns="100008" bIns="50004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/>
              <a:t>CRCS 2009</a:t>
            </a:r>
            <a:endParaRPr lang="zh-CN" altLang="en-US" dirty="0" err="1"/>
          </a:p>
        </p:txBody>
      </p:sp>
    </p:spTree>
    <p:extLst>
      <p:ext uri="{BB962C8B-B14F-4D97-AF65-F5344CB8AC3E}">
        <p14:creationId xmlns:p14="http://schemas.microsoft.com/office/powerpoint/2010/main" val="41927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0064" y="2329036"/>
            <a:ext cx="4657724" cy="4445769"/>
          </a:xfrm>
        </p:spPr>
        <p:txBody>
          <a:bodyPr/>
          <a:lstStyle/>
          <a:p>
            <a:r>
              <a:rPr lang="en-US" sz="2800" dirty="0" smtClean="0"/>
              <a:t>Use the data from 2 buoys deployed at Lake Qinghai and MODIS data to analysis </a:t>
            </a:r>
            <a:r>
              <a:rPr lang="en-US" sz="2800" dirty="0"/>
              <a:t>the infrared </a:t>
            </a:r>
            <a:r>
              <a:rPr lang="en-US" sz="2800" dirty="0" smtClean="0"/>
              <a:t>feature of water surface.</a:t>
            </a:r>
          </a:p>
          <a:p>
            <a:r>
              <a:rPr lang="en-US" sz="2800" dirty="0" smtClean="0"/>
              <a:t>In 2001, 2002, 2003, 2004, 2005, 2008, 2009, 2010 and 2011, the water surface data were collected every 3 hours from May to October.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500063" y="654125"/>
            <a:ext cx="9001125" cy="1506215"/>
          </a:xfrm>
          <a:prstGeom prst="rect">
            <a:avLst/>
          </a:prstGeom>
        </p:spPr>
        <p:txBody>
          <a:bodyPr/>
          <a:lstStyle>
            <a:lvl1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sz="4800" dirty="0" smtClean="0">
                <a:solidFill>
                  <a:schemeClr val="tx1"/>
                </a:solidFill>
              </a:rPr>
              <a:t>Buoys' measurements of water surface temperature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6" name="Picture 2" descr="DSCF01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2598341"/>
            <a:ext cx="4343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2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>
                <a:solidFill>
                  <a:schemeClr val="accent6"/>
                </a:solidFill>
              </a:rPr>
              <a:t>Outline</a:t>
            </a:r>
            <a:endParaRPr lang="zh-CN" altLang="en-US" sz="5400" dirty="0">
              <a:solidFill>
                <a:schemeClr val="accent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806253"/>
            <a:ext cx="9253090" cy="4968552"/>
          </a:xfrm>
        </p:spPr>
        <p:txBody>
          <a:bodyPr/>
          <a:lstStyle/>
          <a:p>
            <a:r>
              <a:rPr lang="en-US" altLang="zh-CN" dirty="0">
                <a:solidFill>
                  <a:srgbClr val="FF0000"/>
                </a:solidFill>
              </a:rPr>
              <a:t>Introduction of China Radiometric Calibration Sites (CRCS)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/>
              <a:t>Calibration activities at Lake Qinghai</a:t>
            </a:r>
          </a:p>
          <a:p>
            <a:r>
              <a:rPr lang="en-US" altLang="zh-CN" dirty="0" smtClean="0"/>
              <a:t>Calibration activities at </a:t>
            </a:r>
            <a:r>
              <a:rPr lang="en-US" altLang="zh-CN" dirty="0" err="1" smtClean="0"/>
              <a:t>Dunhuang</a:t>
            </a:r>
            <a:r>
              <a:rPr lang="en-US" altLang="zh-CN" dirty="0" smtClean="0"/>
              <a:t> Gobi</a:t>
            </a:r>
          </a:p>
          <a:p>
            <a:r>
              <a:rPr lang="en-US" altLang="zh-CN" dirty="0" smtClean="0"/>
              <a:t>Vicarious calibration of IR channels with NCEP and sea buoy data</a:t>
            </a:r>
          </a:p>
          <a:p>
            <a:r>
              <a:rPr lang="en-US" altLang="zh-CN" dirty="0"/>
              <a:t>Re-calibration of FY-2 Data Archived at CIMSS/SSEC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15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collected by buoys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950269"/>
            <a:ext cx="9001125" cy="4750569"/>
          </a:xfrm>
        </p:spPr>
        <p:txBody>
          <a:bodyPr/>
          <a:lstStyle/>
          <a:p>
            <a:r>
              <a:rPr lang="en-US" altLang="zh-CN" dirty="0" smtClean="0"/>
              <a:t>5 parameters of atmosphere boundary layer: wind speed, wind direction, atmospheric temperature, relative humidity and pressure;</a:t>
            </a:r>
          </a:p>
          <a:p>
            <a:r>
              <a:rPr lang="en-US" altLang="zh-CN" dirty="0" smtClean="0"/>
              <a:t>2 hydrologic parameters: water </a:t>
            </a:r>
            <a:r>
              <a:rPr lang="en-US" altLang="zh-CN" dirty="0"/>
              <a:t>surface temperature and </a:t>
            </a:r>
            <a:r>
              <a:rPr lang="en-US" altLang="zh-CN" dirty="0" smtClean="0"/>
              <a:t>water salinity;</a:t>
            </a:r>
          </a:p>
          <a:p>
            <a:r>
              <a:rPr lang="en-US" altLang="zh-CN" dirty="0"/>
              <a:t>3 ancillary data: </a:t>
            </a:r>
            <a:r>
              <a:rPr lang="en-US" altLang="zh-CN" dirty="0" smtClean="0"/>
              <a:t>latitude, longitude and battery voltage.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725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66" y="4027785"/>
            <a:ext cx="7237413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4" y="366093"/>
            <a:ext cx="72374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9937" y="3644553"/>
            <a:ext cx="9961314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</a:rPr>
              <a:t>             01-Jun                     15-Aug                  31-Oct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0" y="20836"/>
            <a:ext cx="100012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0000"/>
                </a:solidFill>
              </a:rPr>
              <a:t>2005 every 3 hours</a:t>
            </a:r>
            <a:endParaRPr lang="zh-CN" altLang="en-US" sz="26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21722" y="520899"/>
            <a:ext cx="1782530" cy="316428"/>
          </a:xfrm>
          <a:prstGeom prst="rect">
            <a:avLst/>
          </a:prstGeom>
          <a:solidFill>
            <a:srgbClr val="00FF99"/>
          </a:solidFill>
          <a:ln/>
        </p:spPr>
        <p:txBody>
          <a:bodyPr wrap="none" lIns="100008" tIns="50004" rIns="100008" bIns="50004" rtlCol="0">
            <a:spAutoFit/>
          </a:bodyPr>
          <a:lstStyle/>
          <a:p>
            <a:pPr algn="l"/>
            <a:r>
              <a:rPr lang="en-US" altLang="zh-CN" sz="1400" dirty="0" smtClean="0">
                <a:solidFill>
                  <a:srgbClr val="FF010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Water temperatures</a:t>
            </a:r>
            <a:endParaRPr lang="zh-CN" altLang="en-US" sz="1400" dirty="0" err="1" smtClean="0">
              <a:solidFill>
                <a:srgbClr val="FF010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1722" y="4226129"/>
            <a:ext cx="2508691" cy="316428"/>
          </a:xfrm>
          <a:prstGeom prst="rect">
            <a:avLst/>
          </a:prstGeom>
          <a:solidFill>
            <a:srgbClr val="00FF99"/>
          </a:solidFill>
          <a:ln/>
        </p:spPr>
        <p:txBody>
          <a:bodyPr wrap="none" lIns="100008" tIns="50004" rIns="100008" bIns="50004" rtlCol="0">
            <a:spAutoFit/>
          </a:bodyPr>
          <a:lstStyle/>
          <a:p>
            <a:pPr algn="l"/>
            <a:r>
              <a:rPr lang="en-US" altLang="zh-CN" sz="1400" dirty="0" smtClean="0">
                <a:solidFill>
                  <a:srgbClr val="FF010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Boundary layer temperatures</a:t>
            </a:r>
            <a:endParaRPr lang="zh-CN" altLang="en-US" sz="1400" dirty="0" err="1" smtClean="0">
              <a:solidFill>
                <a:srgbClr val="FF010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>
            <a:off x="1012443" y="1590229"/>
            <a:ext cx="417413" cy="867220"/>
          </a:xfrm>
          <a:prstGeom prst="rect">
            <a:avLst/>
          </a:prstGeom>
          <a:noFill/>
          <a:ln/>
        </p:spPr>
        <p:txBody>
          <a:bodyPr vert="eaVert" wrap="none" lIns="100008" tIns="50004" rIns="100008" bIns="50004" rtlCol="0">
            <a:spAutoFit/>
          </a:bodyPr>
          <a:lstStyle/>
          <a:p>
            <a:pPr algn="l"/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Degree C</a:t>
            </a:r>
            <a:endParaRPr lang="zh-CN" altLang="en-US" sz="1400" dirty="0" err="1" smtClean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>
            <a:off x="978123" y="5327725"/>
            <a:ext cx="417413" cy="867220"/>
          </a:xfrm>
          <a:prstGeom prst="rect">
            <a:avLst/>
          </a:prstGeom>
          <a:noFill/>
          <a:ln/>
        </p:spPr>
        <p:txBody>
          <a:bodyPr vert="eaVert" wrap="none" lIns="100008" tIns="50004" rIns="100008" bIns="50004" rtlCol="0">
            <a:spAutoFit/>
          </a:bodyPr>
          <a:lstStyle/>
          <a:p>
            <a:pPr algn="l"/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Degree C</a:t>
            </a:r>
            <a:endParaRPr lang="zh-CN" altLang="en-US" sz="1400" dirty="0" err="1" smtClean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54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100008" tIns="50004" rIns="100008" bIns="50004"/>
          <a:lstStyle/>
          <a:p>
            <a:r>
              <a:rPr lang="en-US" altLang="zh-CN" dirty="0" smtClean="0"/>
              <a:t>Satellite data</a:t>
            </a:r>
            <a:endParaRPr lang="zh-CN" altLang="en-US" dirty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950270"/>
            <a:ext cx="9001125" cy="1728192"/>
          </a:xfrm>
        </p:spPr>
        <p:txBody>
          <a:bodyPr lIns="100008" tIns="50004" rIns="100008" bIns="50004"/>
          <a:lstStyle/>
          <a:p>
            <a:pPr>
              <a:lnSpc>
                <a:spcPct val="90000"/>
              </a:lnSpc>
            </a:pPr>
            <a:r>
              <a:rPr lang="en-US" altLang="zh-CN" sz="3200" dirty="0"/>
              <a:t>TERRA/MODIS </a:t>
            </a:r>
            <a:r>
              <a:rPr lang="en-US" altLang="zh-CN" sz="3200" dirty="0" smtClean="0"/>
              <a:t>L1B 1KM data of  May 1</a:t>
            </a:r>
            <a:r>
              <a:rPr lang="en-US" altLang="zh-CN" sz="3200" baseline="30000" dirty="0" smtClean="0"/>
              <a:t>st</a:t>
            </a:r>
            <a:r>
              <a:rPr lang="en-US" altLang="zh-CN" sz="3200" dirty="0" smtClean="0"/>
              <a:t> to Oct. 31</a:t>
            </a:r>
            <a:r>
              <a:rPr lang="en-US" altLang="zh-CN" sz="3200" baseline="30000" dirty="0" smtClean="0"/>
              <a:t>st</a:t>
            </a:r>
            <a:r>
              <a:rPr lang="en-US" altLang="zh-CN" sz="3200" dirty="0" smtClean="0"/>
              <a:t> in each year from 2001 to 2008 were collected.</a:t>
            </a:r>
            <a:endParaRPr lang="zh-CN" altLang="en-US" sz="3200" dirty="0"/>
          </a:p>
        </p:txBody>
      </p:sp>
      <p:pic>
        <p:nvPicPr>
          <p:cNvPr id="4" name="Picture 4" descr="MOD021K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33" y="3102397"/>
            <a:ext cx="3599999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684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 descr="aMOD021KM_QingHaiLake_WST_200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9" y="1919931"/>
            <a:ext cx="2399605" cy="23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0" descr="aMOD021KM_QingHaiLake_WST_2003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48" y="1919931"/>
            <a:ext cx="2399605" cy="23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1" descr="aMOD021KM_QingHaiLake_WST_2004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98" y="1919931"/>
            <a:ext cx="2399605" cy="23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2" descr="aMOD021KM_QingHaiLake_WST_2005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774" y="1919931"/>
            <a:ext cx="2399605" cy="23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3" descr="aMOD021KM_QingHaiLake_WST_2006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46" y="4519215"/>
            <a:ext cx="2399605" cy="23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4" descr="aMOD021KM_QingHaiLake_WST_2007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923" y="4519215"/>
            <a:ext cx="2399605" cy="23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5" descr="aMOD021KM_QingHaiLake_WST_2008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72" y="4519215"/>
            <a:ext cx="2399605" cy="23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512217" y="1949449"/>
            <a:ext cx="1574849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</a:rPr>
              <a:t>2002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2953495" y="1949449"/>
            <a:ext cx="1574849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2003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5472907" y="1956394"/>
            <a:ext cx="1574850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2004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914184" y="1956394"/>
            <a:ext cx="1574850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2005</a:t>
            </a:r>
          </a:p>
        </p:txBody>
      </p:sp>
      <p:sp>
        <p:nvSpPr>
          <p:cNvPr id="38926" name="Text Box 21"/>
          <p:cNvSpPr txBox="1">
            <a:spLocks noChangeArrowheads="1"/>
          </p:cNvSpPr>
          <p:nvPr/>
        </p:nvSpPr>
        <p:spPr bwMode="auto">
          <a:xfrm>
            <a:off x="1772792" y="4541787"/>
            <a:ext cx="1574849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2006</a:t>
            </a:r>
          </a:p>
        </p:txBody>
      </p:sp>
      <p:sp>
        <p:nvSpPr>
          <p:cNvPr id="38927" name="Text Box 22"/>
          <p:cNvSpPr txBox="1">
            <a:spLocks noChangeArrowheads="1"/>
          </p:cNvSpPr>
          <p:nvPr/>
        </p:nvSpPr>
        <p:spPr bwMode="auto">
          <a:xfrm>
            <a:off x="4214069" y="4541787"/>
            <a:ext cx="1574849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2007</a:t>
            </a:r>
          </a:p>
        </p:txBody>
      </p:sp>
      <p:sp>
        <p:nvSpPr>
          <p:cNvPr id="38928" name="Text Box 23"/>
          <p:cNvSpPr txBox="1">
            <a:spLocks noChangeArrowheads="1"/>
          </p:cNvSpPr>
          <p:nvPr/>
        </p:nvSpPr>
        <p:spPr bwMode="auto">
          <a:xfrm>
            <a:off x="6733481" y="4548732"/>
            <a:ext cx="1574850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2008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339" y="870149"/>
            <a:ext cx="8868728" cy="90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008" tIns="50004" rIns="100008" bIns="50004">
            <a:spAutoFit/>
          </a:bodyPr>
          <a:lstStyle>
            <a:defPPr>
              <a:defRPr lang="zh-CN"/>
            </a:defPPr>
            <a:lvl1pPr algn="ctr" eaLnBrk="1" hangingPunct="1">
              <a:spcBef>
                <a:spcPct val="50000"/>
              </a:spcBef>
              <a:defRPr sz="2600" b="1">
                <a:solidFill>
                  <a:srgbClr val="FF0000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dirty="0"/>
              <a:t>Water surface temperature daily </a:t>
            </a:r>
            <a:r>
              <a:rPr lang="en-US" altLang="zh-CN" dirty="0" smtClean="0"/>
              <a:t>departures’ </a:t>
            </a:r>
            <a:r>
              <a:rPr lang="en-US" altLang="zh-CN" dirty="0"/>
              <a:t>annual mean (from May to October) value of 2002~2008</a:t>
            </a:r>
            <a:endParaRPr lang="zh-CN" altLang="en-US" dirty="0" err="1"/>
          </a:p>
        </p:txBody>
      </p:sp>
      <p:sp>
        <p:nvSpPr>
          <p:cNvPr id="17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22</a:t>
            </a:fld>
            <a:endParaRPr lang="en-US" altLang="zh-CN" dirty="0"/>
          </a:p>
        </p:txBody>
      </p:sp>
      <p:sp>
        <p:nvSpPr>
          <p:cNvPr id="18" name="矩形 17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aMOD021KM_QingHaiLake_WST_2002_2008_0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5" y="1590229"/>
            <a:ext cx="2649637" cy="26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aMOD021KM_QingHaiLake_WST_2002_2008_06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98" y="1590229"/>
            <a:ext cx="2649637" cy="26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aMOD021KM_QingHaiLake_WST_2002_2008_07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87" y="1590229"/>
            <a:ext cx="2649637" cy="26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aMOD021KM_QingHaiLake_WST_2002_2008_08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45" y="4345782"/>
            <a:ext cx="2649637" cy="26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aMOD021KM_QingHaiLake_WST_2002_2008_09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98" y="4345782"/>
            <a:ext cx="2649637" cy="26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aMOD021KM_QingHaiLake_WST_2002_2008_10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87" y="4345782"/>
            <a:ext cx="2649637" cy="26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0" y="730126"/>
            <a:ext cx="10001250" cy="90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600" b="1" dirty="0">
                <a:solidFill>
                  <a:srgbClr val="FF0000"/>
                </a:solidFill>
              </a:rPr>
              <a:t>Water surface temperature daily departures’ 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monthly </a:t>
            </a:r>
            <a:r>
              <a:rPr lang="en-US" altLang="zh-CN" sz="2600" b="1" dirty="0">
                <a:solidFill>
                  <a:srgbClr val="FF0000"/>
                </a:solidFill>
              </a:rPr>
              <a:t>mean 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values from </a:t>
            </a:r>
            <a:r>
              <a:rPr lang="en-US" altLang="zh-CN" sz="2600" b="1" dirty="0">
                <a:solidFill>
                  <a:srgbClr val="FF0000"/>
                </a:solidFill>
              </a:rPr>
              <a:t>May to </a:t>
            </a:r>
            <a:r>
              <a:rPr lang="en-US" altLang="zh-CN" sz="2600" b="1" dirty="0" smtClean="0">
                <a:solidFill>
                  <a:srgbClr val="FF0000"/>
                </a:solidFill>
              </a:rPr>
              <a:t>October of </a:t>
            </a:r>
            <a:r>
              <a:rPr lang="en-US" altLang="zh-CN" sz="2600" b="1" dirty="0">
                <a:solidFill>
                  <a:srgbClr val="FF0000"/>
                </a:solidFill>
              </a:rPr>
              <a:t>2002~2008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1534915" y="1668364"/>
            <a:ext cx="1574850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May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4214069" y="1668364"/>
            <a:ext cx="1574849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Jun</a:t>
            </a: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6969622" y="1668364"/>
            <a:ext cx="1574850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Jul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1534915" y="4416971"/>
            <a:ext cx="1574850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Aug</a:t>
            </a:r>
          </a:p>
        </p:txBody>
      </p:sp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4214069" y="4416971"/>
            <a:ext cx="1574849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Sep</a:t>
            </a:r>
          </a:p>
        </p:txBody>
      </p:sp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6969622" y="4416971"/>
            <a:ext cx="1574850" cy="6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</a:rPr>
              <a:t>Oct</a:t>
            </a:r>
          </a:p>
        </p:txBody>
      </p:sp>
      <p:sp>
        <p:nvSpPr>
          <p:cNvPr id="15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  <p:sp>
        <p:nvSpPr>
          <p:cNvPr id="16" name="矩形 15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26046" y="1151187"/>
          <a:ext cx="9975205" cy="5919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Graph" r:id="rId3" imgW="4559808" imgH="2707843" progId="Origin50.Graph">
                  <p:embed/>
                </p:oleObj>
              </mc:Choice>
              <mc:Fallback>
                <p:oleObj name="Graph" r:id="rId3" imgW="4559808" imgH="270784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6" y="1151187"/>
                        <a:ext cx="9975205" cy="59191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9935" y="798141"/>
            <a:ext cx="100012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0000"/>
                </a:solidFill>
              </a:rPr>
              <a:t>2002 </a:t>
            </a:r>
            <a:endParaRPr lang="zh-CN" alt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24</a:t>
            </a:fld>
            <a:endParaRPr lang="en-US" altLang="zh-CN" dirty="0"/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3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26046" y="1139031"/>
          <a:ext cx="9975205" cy="591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Graph" r:id="rId3" imgW="4559808" imgH="2707843" progId="Origin50.Graph">
                  <p:embed/>
                </p:oleObj>
              </mc:Choice>
              <mc:Fallback>
                <p:oleObj name="Graph" r:id="rId3" imgW="4559808" imgH="270784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6" y="1139031"/>
                        <a:ext cx="9975205" cy="5919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802134"/>
            <a:ext cx="100012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0000"/>
                </a:solidFill>
              </a:rPr>
              <a:t>2003</a:t>
            </a:r>
            <a:endParaRPr lang="zh-CN" alt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25</a:t>
            </a:fld>
            <a:endParaRPr lang="en-US" altLang="zh-CN" dirty="0"/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24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26046" y="1139031"/>
          <a:ext cx="9975205" cy="591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Graph" r:id="rId3" imgW="4559808" imgH="2707843" progId="Origin50.Graph">
                  <p:embed/>
                </p:oleObj>
              </mc:Choice>
              <mc:Fallback>
                <p:oleObj name="Graph" r:id="rId3" imgW="4559808" imgH="270784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6" y="1139031"/>
                        <a:ext cx="9975205" cy="5919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874142"/>
            <a:ext cx="100012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0000"/>
                </a:solidFill>
              </a:rPr>
              <a:t>2004</a:t>
            </a:r>
            <a:endParaRPr lang="zh-CN" alt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26</a:t>
            </a:fld>
            <a:endParaRPr lang="en-US" altLang="zh-CN" dirty="0"/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6046" y="1139031"/>
          <a:ext cx="9975205" cy="591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Graph" r:id="rId3" imgW="4559808" imgH="2707843" progId="Origin50.Graph">
                  <p:embed/>
                </p:oleObj>
              </mc:Choice>
              <mc:Fallback>
                <p:oleObj name="Graph" r:id="rId3" imgW="4559808" imgH="270784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6" y="1139031"/>
                        <a:ext cx="9975205" cy="5919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874142"/>
            <a:ext cx="100012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0000"/>
                </a:solidFill>
              </a:rPr>
              <a:t>2005</a:t>
            </a:r>
            <a:endParaRPr lang="zh-CN" alt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27</a:t>
            </a:fld>
            <a:endParaRPr lang="en-US" altLang="zh-CN" dirty="0"/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0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6046" y="1139031"/>
          <a:ext cx="9975205" cy="5919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9" name="Graph" r:id="rId3" imgW="4559808" imgH="2707843" progId="Origin50.Graph">
                  <p:embed/>
                </p:oleObj>
              </mc:Choice>
              <mc:Fallback>
                <p:oleObj name="Graph" r:id="rId3" imgW="4559808" imgH="270784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46" y="1139031"/>
                        <a:ext cx="9975205" cy="5919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0" y="874142"/>
            <a:ext cx="100012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600" b="1" dirty="0" smtClean="0">
                <a:solidFill>
                  <a:srgbClr val="FF0000"/>
                </a:solidFill>
              </a:rPr>
              <a:t>2008</a:t>
            </a:r>
            <a:endParaRPr lang="zh-CN" altLang="en-US" sz="26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28</a:t>
            </a:fld>
            <a:endParaRPr lang="en-US" altLang="zh-CN" dirty="0"/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63" y="948110"/>
            <a:ext cx="9001125" cy="642119"/>
          </a:xfrm>
        </p:spPr>
        <p:txBody>
          <a:bodyPr/>
          <a:lstStyle/>
          <a:p>
            <a:r>
              <a:rPr lang="en-US" sz="2800" dirty="0" smtClean="0">
                <a:solidFill>
                  <a:schemeClr val="accent6"/>
                </a:solidFill>
              </a:rPr>
              <a:t>Introduction of China Radiometric Calibration Sites (CRCS)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6" name="Picture 2" descr="DH_CBERS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7" y="1606574"/>
            <a:ext cx="4417219" cy="390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QH_TM3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57" y="1590229"/>
            <a:ext cx="4519662" cy="35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84974" y="5694684"/>
            <a:ext cx="4615651" cy="1224137"/>
          </a:xfrm>
          <a:prstGeom prst="rect">
            <a:avLst/>
          </a:prstGeom>
          <a:noFill/>
          <a:ln/>
        </p:spPr>
        <p:txBody>
          <a:bodyPr lIns="100008" tIns="50004" rIns="100008" bIns="50004"/>
          <a:lstStyle>
            <a:lvl1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defTabSz="1028700" rtl="0" eaLnBrk="0" fontAlgn="base" hangingPunct="0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defTabSz="1028700" rtl="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/>
            <a:r>
              <a:rPr lang="en-US" altLang="zh-CN" sz="1400" dirty="0" err="1" smtClean="0">
                <a:solidFill>
                  <a:srgbClr val="FF010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Dunhuang</a:t>
            </a:r>
            <a:r>
              <a:rPr lang="en-US" altLang="zh-CN" sz="1400" dirty="0" smtClean="0">
                <a:solidFill>
                  <a:srgbClr val="FF010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Site</a:t>
            </a:r>
            <a:r>
              <a:rPr lang="en-US" altLang="zh-CN" sz="1400" dirty="0" smtClean="0">
                <a:solidFill>
                  <a:srgbClr val="FF00FF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 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Located at 40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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08N</a:t>
            </a:r>
            <a:r>
              <a:rPr lang="zh-CN" altLang="en-US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and 94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 pitchFamily="18" charset="2"/>
              </a:rPr>
              <a:t>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40E. Gobi surface is combined with sandy soil and gravels, the mean diameter of </a:t>
            </a:r>
            <a:r>
              <a:rPr lang="en-US" altLang="zh-CN" sz="14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gravels is from 2cm to 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5cm.The atmospheric </a:t>
            </a:r>
            <a:r>
              <a:rPr lang="en-US" altLang="zh-CN" sz="1400" dirty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conditions </a:t>
            </a:r>
            <a:r>
              <a:rPr lang="en-US" altLang="zh-CN" sz="1400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are dry and clean. It is a very good radiometric calibration site for satellites.</a:t>
            </a:r>
            <a:endParaRPr lang="zh-CN" altLang="en-US" sz="1400" dirty="0">
              <a:solidFill>
                <a:schemeClr val="tx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256584" y="5262637"/>
            <a:ext cx="4640585" cy="1609090"/>
          </a:xfrm>
          <a:prstGeom prst="rect">
            <a:avLst/>
          </a:prstGeom>
          <a:noFill/>
          <a:ln/>
        </p:spPr>
        <p:txBody>
          <a:bodyPr lIns="100008" tIns="50004" rIns="100008" bIns="50004"/>
          <a:lstStyle>
            <a:defPPr>
              <a:defRPr lang="zh-CN"/>
            </a:defPPr>
            <a:lvl1pPr defTabSz="1028700" eaLnBrk="0" hangingPunct="0">
              <a:defRPr sz="1400">
                <a:solidFill>
                  <a:srgbClr val="FF010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  <a:lvl2pPr algn="ctr" defTabSz="1028700" eaLnBrk="0" hangingPunct="0">
              <a:defRPr sz="4900">
                <a:solidFill>
                  <a:schemeClr val="tx2"/>
                </a:solidFill>
                <a:ea typeface="宋体" pitchFamily="2" charset="-122"/>
              </a:defRPr>
            </a:lvl2pPr>
            <a:lvl3pPr algn="ctr" defTabSz="1028700" eaLnBrk="0" hangingPunct="0">
              <a:defRPr sz="4900">
                <a:solidFill>
                  <a:schemeClr val="tx2"/>
                </a:solidFill>
                <a:ea typeface="宋体" pitchFamily="2" charset="-122"/>
              </a:defRPr>
            </a:lvl3pPr>
            <a:lvl4pPr algn="ctr" defTabSz="1028700" eaLnBrk="0" hangingPunct="0">
              <a:defRPr sz="4900">
                <a:solidFill>
                  <a:schemeClr val="tx2"/>
                </a:solidFill>
                <a:ea typeface="宋体" pitchFamily="2" charset="-122"/>
              </a:defRPr>
            </a:lvl4pPr>
            <a:lvl5pPr algn="ctr" defTabSz="1028700" eaLnBrk="0" hangingPunct="0">
              <a:defRPr sz="4900">
                <a:solidFill>
                  <a:schemeClr val="tx2"/>
                </a:solidFill>
                <a:ea typeface="宋体" pitchFamily="2" charset="-122"/>
              </a:defRPr>
            </a:lvl5pPr>
            <a:lvl6pPr marL="457200" algn="ctr" defTabSz="102870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ea typeface="宋体" pitchFamily="2" charset="-122"/>
              </a:defRPr>
            </a:lvl6pPr>
            <a:lvl7pPr marL="914400" algn="ctr" defTabSz="102870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ea typeface="宋体" pitchFamily="2" charset="-122"/>
              </a:defRPr>
            </a:lvl7pPr>
            <a:lvl8pPr marL="1371600" algn="ctr" defTabSz="102870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ea typeface="宋体" pitchFamily="2" charset="-122"/>
              </a:defRPr>
            </a:lvl8pPr>
            <a:lvl9pPr marL="1828800" algn="ctr" defTabSz="1028700" fontAlgn="base">
              <a:spcBef>
                <a:spcPct val="0"/>
              </a:spcBef>
              <a:spcAft>
                <a:spcPct val="0"/>
              </a:spcAft>
              <a:defRPr sz="4900">
                <a:solidFill>
                  <a:schemeClr val="tx2"/>
                </a:solidFill>
                <a:ea typeface="宋体" pitchFamily="2" charset="-122"/>
              </a:defRPr>
            </a:lvl9pPr>
          </a:lstStyle>
          <a:p>
            <a:r>
              <a:rPr lang="en-US" altLang="zh-CN" dirty="0"/>
              <a:t>Lake Qinghai Site: </a:t>
            </a:r>
            <a:r>
              <a:rPr lang="en-US" altLang="zh-CN" dirty="0">
                <a:solidFill>
                  <a:schemeClr val="tx1"/>
                </a:solidFill>
              </a:rPr>
              <a:t>Lake Qinghai is the largest saline of China and located in the northeast of Tibet Plateau. Lake Qinghai (36</a:t>
            </a:r>
            <a:r>
              <a:rPr lang="en-US" altLang="zh-CN" dirty="0">
                <a:solidFill>
                  <a:schemeClr val="tx1"/>
                </a:solidFill>
                <a:sym typeface="Symbol" pitchFamily="18" charset="2"/>
              </a:rPr>
              <a:t></a:t>
            </a:r>
            <a:r>
              <a:rPr lang="en-US" altLang="zh-CN" dirty="0">
                <a:solidFill>
                  <a:schemeClr val="tx1"/>
                </a:solidFill>
              </a:rPr>
              <a:t>45N, 100</a:t>
            </a:r>
            <a:r>
              <a:rPr lang="en-US" altLang="zh-CN" dirty="0">
                <a:solidFill>
                  <a:schemeClr val="tx1"/>
                </a:solidFill>
                <a:sym typeface="Symbol" pitchFamily="18" charset="2"/>
              </a:rPr>
              <a:t></a:t>
            </a:r>
            <a:r>
              <a:rPr lang="en-US" altLang="zh-CN" dirty="0">
                <a:solidFill>
                  <a:schemeClr val="tx1"/>
                </a:solidFill>
              </a:rPr>
              <a:t>20E) is located 150km from Xining City, capital of Qinghai Province. Its total area is 4473 km</a:t>
            </a:r>
            <a:r>
              <a:rPr lang="en-US" altLang="zh-CN" baseline="30000" dirty="0">
                <a:solidFill>
                  <a:schemeClr val="tx1"/>
                </a:solidFill>
              </a:rPr>
              <a:t>2</a:t>
            </a:r>
            <a:r>
              <a:rPr lang="en-US" altLang="zh-CN" dirty="0">
                <a:solidFill>
                  <a:schemeClr val="tx1"/>
                </a:solidFill>
              </a:rPr>
              <a:t> and the perimeter is 360km The elevation of the water surface is 3196 m and the cubage of the lake is 105 Gm</a:t>
            </a:r>
            <a:r>
              <a:rPr lang="en-US" altLang="zh-CN" baseline="30000" dirty="0">
                <a:solidFill>
                  <a:schemeClr val="tx1"/>
                </a:solidFill>
              </a:rPr>
              <a:t>3</a:t>
            </a:r>
            <a:r>
              <a:rPr lang="en-US" altLang="zh-CN" dirty="0">
                <a:solidFill>
                  <a:schemeClr val="tx1"/>
                </a:solidFill>
              </a:rPr>
              <a:t>. It is a good place for IR bands’ calibrating.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29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Evaluation for radiometric calibration of infrared band of FY-3A </a:t>
            </a:r>
            <a:r>
              <a:rPr lang="en-US" altLang="zh-CN" sz="3200" dirty="0" smtClean="0"/>
              <a:t>MERSI </a:t>
            </a:r>
            <a:r>
              <a:rPr lang="en-US" altLang="zh-CN" sz="3200" dirty="0"/>
              <a:t>using </a:t>
            </a:r>
            <a:r>
              <a:rPr lang="en-US" altLang="zh-CN" sz="3200" dirty="0" smtClean="0"/>
              <a:t>CRCS</a:t>
            </a:r>
            <a:endParaRPr lang="zh-CN" altLang="en-US" sz="3200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800" dirty="0" smtClean="0"/>
          </a:p>
          <a:p>
            <a:r>
              <a:rPr lang="en-US" altLang="zh-CN" sz="2800" dirty="0" err="1" smtClean="0"/>
              <a:t>Compairs</a:t>
            </a:r>
            <a:r>
              <a:rPr lang="en-US" altLang="zh-CN" sz="2800" dirty="0" smtClean="0"/>
              <a:t> the </a:t>
            </a:r>
            <a:r>
              <a:rPr lang="en-US" altLang="zh-CN" sz="2800" dirty="0"/>
              <a:t>brightness temperatures observed by infrared band of FY-3A MERSI using on-board radiometric calibration coefficients with that simulated basing on surface observation data. </a:t>
            </a:r>
            <a:endParaRPr lang="en-US" altLang="zh-CN" sz="2800" dirty="0" smtClean="0"/>
          </a:p>
          <a:p>
            <a:r>
              <a:rPr lang="en-US" altLang="zh-CN" sz="2800" dirty="0" smtClean="0"/>
              <a:t>The </a:t>
            </a:r>
            <a:r>
              <a:rPr lang="en-US" altLang="zh-CN" sz="2800" dirty="0"/>
              <a:t>primary surface data have been collected from the simultaneous observation in Qinghai Lake site in 2008, 2009 and </a:t>
            </a:r>
            <a:r>
              <a:rPr lang="en-US" altLang="zh-CN" sz="2800" dirty="0" smtClean="0"/>
              <a:t>2010</a:t>
            </a:r>
            <a:r>
              <a:rPr lang="en-US" altLang="zh-CN" sz="2800" dirty="0"/>
              <a:t>, and buoy data in </a:t>
            </a:r>
            <a:r>
              <a:rPr lang="en-US" altLang="zh-CN" sz="2800" dirty="0" smtClean="0"/>
              <a:t>2008 </a:t>
            </a:r>
            <a:r>
              <a:rPr lang="en-US" altLang="zh-CN" sz="2800" dirty="0"/>
              <a:t>and 2009. </a:t>
            </a:r>
            <a:endParaRPr lang="zh-CN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Seven groups of available </a:t>
            </a:r>
            <a:r>
              <a:rPr lang="en-US" altLang="zh-CN" sz="3600" dirty="0" smtClean="0"/>
              <a:t>field measurements at Lake Qinghai </a:t>
            </a:r>
            <a:r>
              <a:rPr lang="en-US" altLang="zh-CN" sz="3600" dirty="0"/>
              <a:t>in three years</a:t>
            </a:r>
            <a:endParaRPr lang="zh-CN" altLang="en-US" sz="3600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9582208"/>
              </p:ext>
            </p:extLst>
          </p:nvPr>
        </p:nvGraphicFramePr>
        <p:xfrm>
          <a:off x="392113" y="2094285"/>
          <a:ext cx="9289032" cy="429983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{69CF1AB2-1976-4502-BF36-3FF5EA218861}</a:tableStyleId>
              </a:tblPr>
              <a:tblGrid>
                <a:gridCol w="1890175"/>
                <a:gridCol w="1076777"/>
                <a:gridCol w="1264416"/>
                <a:gridCol w="1264416"/>
                <a:gridCol w="1264416"/>
                <a:gridCol w="1264416"/>
                <a:gridCol w="1264416"/>
              </a:tblGrid>
              <a:tr h="10389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</a:rPr>
                        <a:t>Date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</a:rPr>
                        <a:t>Satellite passing time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</a:rPr>
                        <a:t>Satellite zenith angle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</a:rPr>
                        <a:t>Orbit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err="1" smtClean="0">
                          <a:effectLst/>
                          <a:latin typeface="Times New Roman"/>
                          <a:ea typeface="宋体"/>
                        </a:rPr>
                        <a:t>Mersi</a:t>
                      </a: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 TOA BT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err="1" smtClean="0">
                          <a:effectLst/>
                          <a:latin typeface="Times New Roman"/>
                          <a:ea typeface="宋体"/>
                        </a:rPr>
                        <a:t>Modtran</a:t>
                      </a:r>
                      <a:r>
                        <a:rPr lang="en-US" altLang="zh-CN" sz="1800" b="0" kern="100" baseline="0" dirty="0" smtClean="0">
                          <a:effectLst/>
                          <a:latin typeface="Times New Roman"/>
                          <a:ea typeface="宋体"/>
                        </a:rPr>
                        <a:t> simulated TOA BT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Difference (K)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</a:tr>
              <a:tr h="497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2008-09-03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22:52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16.90°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</a:rPr>
                        <a:t>Night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286.07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283.88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2.19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2488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2008-09-07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11:56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1.10°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</a:rPr>
                        <a:t>Day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286.31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283.73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/>
                          <a:ea typeface="宋体"/>
                        </a:rPr>
                        <a:t>2.58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497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2008-09-08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11:37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28.97°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+mn-lt"/>
                          <a:ea typeface="+mn-ea"/>
                        </a:rPr>
                        <a:t>Day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285.73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283.57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/>
                          <a:ea typeface="宋体"/>
                        </a:rPr>
                        <a:t>2.16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497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2009-08-13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12:10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10.97°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+mn-lt"/>
                          <a:ea typeface="+mn-ea"/>
                        </a:rPr>
                        <a:t>Day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287.32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285.54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/>
                          <a:ea typeface="宋体"/>
                        </a:rPr>
                        <a:t>1.78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497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2009-08-19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11:57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</a:rPr>
                        <a:t>10.77°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+mn-lt"/>
                          <a:ea typeface="+mn-ea"/>
                        </a:rPr>
                        <a:t>Day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285.85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281.97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  <a:latin typeface="Times New Roman"/>
                          <a:ea typeface="宋体"/>
                        </a:rPr>
                        <a:t>3.88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497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2010-08-13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12:45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21.28°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+mn-lt"/>
                          <a:ea typeface="+mn-ea"/>
                        </a:rPr>
                        <a:t>Day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301.69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300.50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1.19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497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2010-08-24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12:35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>
                          <a:effectLst/>
                        </a:rPr>
                        <a:t>10.71°</a:t>
                      </a:r>
                      <a:endParaRPr lang="zh-CN" sz="1800" b="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+mn-lt"/>
                          <a:ea typeface="+mn-ea"/>
                        </a:rPr>
                        <a:t>Day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315.25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314.21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Times New Roman"/>
                          <a:ea typeface="宋体"/>
                        </a:rPr>
                        <a:t>1.04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1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Eighteen groups of available buoy</a:t>
            </a:r>
            <a:r>
              <a:rPr lang="en-US" altLang="zh-CN" sz="3200" dirty="0" smtClean="0"/>
              <a:t> measurements at Qinghai </a:t>
            </a:r>
            <a:r>
              <a:rPr lang="en-US" altLang="zh-CN" sz="3200" dirty="0"/>
              <a:t>Lake </a:t>
            </a:r>
            <a:r>
              <a:rPr lang="en-US" altLang="zh-CN" sz="3200" dirty="0" smtClean="0"/>
              <a:t>in </a:t>
            </a:r>
            <a:r>
              <a:rPr lang="en-US" altLang="zh-CN" sz="3200" dirty="0"/>
              <a:t>2008 and 2009.</a:t>
            </a:r>
            <a:endParaRPr lang="zh-CN" altLang="en-US" sz="3200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147157"/>
              </p:ext>
            </p:extLst>
          </p:nvPr>
        </p:nvGraphicFramePr>
        <p:xfrm>
          <a:off x="500063" y="2094285"/>
          <a:ext cx="8893052" cy="5120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{7E9639D4-E3E2-4D34-9284-5A2195B3D0D7}</a:tableStyleId>
              </a:tblPr>
              <a:tblGrid>
                <a:gridCol w="1270436"/>
                <a:gridCol w="1501934"/>
                <a:gridCol w="1512168"/>
                <a:gridCol w="797206"/>
                <a:gridCol w="1270436"/>
                <a:gridCol w="1270436"/>
                <a:gridCol w="127043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bg1"/>
                          </a:solidFill>
                          <a:effectLst/>
                        </a:rPr>
                        <a:t>Satellite</a:t>
                      </a:r>
                      <a:r>
                        <a:rPr lang="en-US" altLang="zh-CN" sz="1600" b="0" kern="100" baseline="0" dirty="0" smtClean="0">
                          <a:solidFill>
                            <a:schemeClr val="bg1"/>
                          </a:solidFill>
                          <a:effectLst/>
                        </a:rPr>
                        <a:t> passing time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bg1"/>
                          </a:solidFill>
                          <a:effectLst/>
                        </a:rPr>
                        <a:t>Satellite</a:t>
                      </a:r>
                      <a:r>
                        <a:rPr lang="en-US" altLang="zh-CN" sz="1600" b="0" kern="100" baseline="0" dirty="0" smtClean="0">
                          <a:solidFill>
                            <a:schemeClr val="bg1"/>
                          </a:solidFill>
                          <a:effectLst/>
                        </a:rPr>
                        <a:t> zenith angle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bg1"/>
                          </a:solidFill>
                          <a:effectLst/>
                        </a:rPr>
                        <a:t>Orbit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Mersi</a:t>
                      </a:r>
                      <a:r>
                        <a:rPr lang="en-US" altLang="zh-CN" sz="1600" b="0" kern="1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TOA BT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Modtran</a:t>
                      </a:r>
                      <a:r>
                        <a:rPr lang="en-US" altLang="zh-CN" sz="1600" b="0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simulated TOA BT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Difference (K)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124439" marR="124439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2008-07-17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22:50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12.17°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283.87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283.82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0.05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2008-08-06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11:55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6.24°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283.20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283.08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0.12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2008-08-06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23:15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26.57°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279.42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282.25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-2.83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2008-08-11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23:15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26.98°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281.41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281.69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-0.28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2008-08-17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23:10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15.93°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278.76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282.18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-3.42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2008-08-18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22:50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15.83°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280.46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282.55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-2.09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2008-09-07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11:50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3.16°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281.61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280.68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0.93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2008-09-13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11:40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18.47°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281.76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281.22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0.54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2009-06-16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23:20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18.20°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279.61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280.12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-0.51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2009-06-27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11:50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14.30°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283.06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281.53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1.53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2009-07-08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23:05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4.86°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Night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278.68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281.63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-2.95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2009-07-13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11:50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15.84°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282.21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282.73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-0.52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2009-08-03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11:55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7.55°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285.83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282.44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3.39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2009-09-20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11:55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12.33°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284.34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282.86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1.48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2009-10-01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11:45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23.33°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281.83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280.84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0.99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2009-10-04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12:25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27.77°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285.74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282.17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3.57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2009-10-10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12:10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6.96°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282.15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279.66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2.49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2009-10-16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>
                          <a:solidFill>
                            <a:schemeClr val="tx1"/>
                          </a:solidFill>
                          <a:effectLst/>
                        </a:rPr>
                        <a:t>12:05</a:t>
                      </a:r>
                      <a:endParaRPr lang="zh-CN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</a:rPr>
                        <a:t>6.47°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kern="100" dirty="0" smtClean="0">
                          <a:solidFill>
                            <a:schemeClr val="tx1"/>
                          </a:solidFill>
                          <a:effectLst/>
                        </a:rPr>
                        <a:t>Day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282.28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280.61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1.67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70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It is found that the brightness temperatures observed by medium resolution spectral imager (MERSI) sensor are 1.72±1.18 K systematically higher than the simulated results using surface observation data, which is mainly attributed to the variations of emissivity of on-board blackbody without calibration.</a:t>
            </a:r>
            <a:endParaRPr lang="zh-CN" altLang="en-US" sz="2400" dirty="0"/>
          </a:p>
        </p:txBody>
      </p:sp>
      <p:pic>
        <p:nvPicPr>
          <p:cNvPr id="22532" name="Picture 4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/>
          <a:stretch>
            <a:fillRect/>
          </a:stretch>
        </p:blipFill>
        <p:spPr bwMode="auto">
          <a:xfrm>
            <a:off x="1040185" y="3966493"/>
            <a:ext cx="7868064" cy="30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>
                <a:solidFill>
                  <a:schemeClr val="accent6"/>
                </a:solidFill>
              </a:rPr>
              <a:t>Outline</a:t>
            </a:r>
            <a:endParaRPr lang="zh-CN" altLang="en-US" sz="5400" dirty="0">
              <a:solidFill>
                <a:schemeClr val="accent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806253"/>
            <a:ext cx="9253090" cy="4968552"/>
          </a:xfrm>
        </p:spPr>
        <p:txBody>
          <a:bodyPr/>
          <a:lstStyle/>
          <a:p>
            <a:r>
              <a:rPr lang="en-US" altLang="zh-CN" dirty="0"/>
              <a:t>Introduction of China Radiometric Calibration Sites (CRCS)</a:t>
            </a:r>
            <a:endParaRPr lang="en-US" altLang="zh-CN" dirty="0" smtClean="0"/>
          </a:p>
          <a:p>
            <a:r>
              <a:rPr lang="en-US" altLang="zh-CN" dirty="0" smtClean="0"/>
              <a:t>Calibration activities at Lake Qinghai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Calibration activities at </a:t>
            </a:r>
            <a:r>
              <a:rPr lang="en-US" altLang="zh-CN" dirty="0" err="1" smtClean="0">
                <a:solidFill>
                  <a:srgbClr val="FF0000"/>
                </a:solidFill>
              </a:rPr>
              <a:t>Dunhuang</a:t>
            </a:r>
            <a:r>
              <a:rPr lang="en-US" altLang="zh-CN" dirty="0" smtClean="0">
                <a:solidFill>
                  <a:srgbClr val="FF0000"/>
                </a:solidFill>
              </a:rPr>
              <a:t> Gobi</a:t>
            </a:r>
          </a:p>
          <a:p>
            <a:r>
              <a:rPr lang="en-US" altLang="zh-CN" dirty="0" smtClean="0"/>
              <a:t>Vicarious calibration of IR channels with NCEP and sea buoy data</a:t>
            </a:r>
          </a:p>
          <a:p>
            <a:r>
              <a:rPr lang="en-US" altLang="zh-CN" dirty="0"/>
              <a:t>Re-calibration of FY-2 Data Archived at CIMSS/SSEC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95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  <p:sp>
        <p:nvSpPr>
          <p:cNvPr id="3" name="矩形 2"/>
          <p:cNvSpPr/>
          <p:nvPr/>
        </p:nvSpPr>
        <p:spPr>
          <a:xfrm>
            <a:off x="464121" y="726133"/>
            <a:ext cx="9145016" cy="936104"/>
          </a:xfrm>
          <a:prstGeom prst="rect">
            <a:avLst/>
          </a:prstGeom>
        </p:spPr>
        <p:txBody>
          <a:bodyPr/>
          <a:lstStyle/>
          <a:p>
            <a:pPr algn="ctr" defTabSz="1028700" eaLnBrk="0" hangingPunct="0"/>
            <a:r>
              <a:rPr lang="en-US" altLang="zh-CN" sz="40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Calibration activities at </a:t>
            </a:r>
            <a:r>
              <a:rPr lang="en-US" altLang="zh-CN" sz="4000" dirty="0" err="1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Dunhuang</a:t>
            </a:r>
            <a:r>
              <a:rPr lang="en-US" altLang="zh-CN" sz="4000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zh-CN" sz="4000" dirty="0" smtClean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Gobi for IR channels</a:t>
            </a:r>
            <a:endParaRPr lang="en-US" altLang="zh-CN" sz="4000" dirty="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500063" y="1878261"/>
            <a:ext cx="9001125" cy="4824536"/>
          </a:xfrm>
          <a:prstGeom prst="rect">
            <a:avLst/>
          </a:prstGeom>
        </p:spPr>
        <p:txBody>
          <a:bodyPr/>
          <a:lstStyle>
            <a:lvl1pPr marL="385763" indent="-385763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025" indent="-3206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200">
                <a:solidFill>
                  <a:schemeClr val="tx1"/>
                </a:solidFill>
                <a:latin typeface="+mn-lt"/>
                <a:ea typeface="+mn-ea"/>
              </a:defRPr>
            </a:lvl2pPr>
            <a:lvl3pPr marL="1284288" indent="-255588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</a:defRPr>
            </a:lvl3pPr>
            <a:lvl4pPr marL="1798638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300">
                <a:solidFill>
                  <a:schemeClr val="tx1"/>
                </a:solidFill>
                <a:latin typeface="+mn-lt"/>
                <a:ea typeface="+mn-ea"/>
              </a:defRPr>
            </a:lvl4pPr>
            <a:lvl5pPr marL="2312988" indent="-257175" algn="l" defTabSz="10287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5pPr>
            <a:lvl6pPr marL="2770188" indent="-257175" algn="l" defTabSz="1028700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6pPr>
            <a:lvl7pPr marL="3227388" indent="-257175" algn="l" defTabSz="1028700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7pPr>
            <a:lvl8pPr marL="3684588" indent="-257175" algn="l" defTabSz="1028700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8pPr>
            <a:lvl9pPr marL="4141788" indent="-257175" algn="l" defTabSz="1028700" rtl="0" fontAlgn="base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dirty="0" smtClean="0"/>
              <a:t>Automatic </a:t>
            </a:r>
            <a:r>
              <a:rPr lang="en-US" altLang="zh-CN" sz="3200" dirty="0"/>
              <a:t>measurement </a:t>
            </a:r>
            <a:r>
              <a:rPr lang="en-US" altLang="zh-CN" sz="3200" dirty="0" smtClean="0"/>
              <a:t>system </a:t>
            </a:r>
            <a:r>
              <a:rPr lang="en-US" altLang="zh-CN" sz="3200" dirty="0"/>
              <a:t>of </a:t>
            </a:r>
            <a:r>
              <a:rPr lang="en-US" altLang="zh-CN" sz="2800" dirty="0" smtClean="0"/>
              <a:t>Gobi temperatures</a:t>
            </a:r>
          </a:p>
        </p:txBody>
      </p:sp>
      <p:pic>
        <p:nvPicPr>
          <p:cNvPr id="20482" name="Picture 2" descr="位置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4"/>
          <a:stretch>
            <a:fillRect/>
          </a:stretch>
        </p:blipFill>
        <p:spPr bwMode="auto">
          <a:xfrm>
            <a:off x="2124075" y="2670349"/>
            <a:ext cx="57531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35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900" dirty="0"/>
              <a:t>Automatic measurement </a:t>
            </a:r>
            <a:r>
              <a:rPr lang="en-US" altLang="zh-CN" sz="3900" dirty="0" smtClean="0"/>
              <a:t>system (Station A) </a:t>
            </a:r>
            <a:endParaRPr lang="zh-CN" altLang="en-US" sz="3900" dirty="0"/>
          </a:p>
        </p:txBody>
      </p:sp>
      <p:pic>
        <p:nvPicPr>
          <p:cNvPr id="19458" name="Picture 2" descr="IMG_34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14" y="1951038"/>
            <a:ext cx="7121222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14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36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collecting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00063" y="1950269"/>
            <a:ext cx="9181082" cy="4750569"/>
          </a:xfrm>
        </p:spPr>
        <p:txBody>
          <a:bodyPr/>
          <a:lstStyle/>
          <a:p>
            <a:r>
              <a:rPr lang="en-US" altLang="zh-CN" sz="3200" dirty="0" smtClean="0"/>
              <a:t>Station A: wind speed, wind direction, atmosphere temperature at 10 meters height; Gobi temperature profile: 0cm, 5cm, 10cm, 15cm, 20cm, 40cm, 80cm, 160cm and 320cm.</a:t>
            </a:r>
          </a:p>
          <a:p>
            <a:r>
              <a:rPr lang="en-US" altLang="zh-CN" sz="3200" dirty="0" smtClean="0"/>
              <a:t>Station B: </a:t>
            </a:r>
            <a:r>
              <a:rPr lang="en-US" altLang="zh-CN" sz="3200" dirty="0"/>
              <a:t>Gobi temperature profile: 0cm, 5cm, 10cm, 15cm, 20cm, 40cm, 80cm, 160cm and 320cm</a:t>
            </a:r>
            <a:r>
              <a:rPr lang="en-US" altLang="zh-CN" sz="3200" dirty="0" smtClean="0"/>
              <a:t>.</a:t>
            </a:r>
          </a:p>
          <a:p>
            <a:r>
              <a:rPr lang="en-US" altLang="zh-CN" sz="3200" dirty="0" smtClean="0"/>
              <a:t>Stations C, D and E: </a:t>
            </a:r>
            <a:r>
              <a:rPr lang="en-US" altLang="zh-CN" sz="3200" dirty="0"/>
              <a:t>Gobi temperature profile: 0cm, 5cm, 10cm, 15cm, 20cm, 40cm, </a:t>
            </a:r>
            <a:r>
              <a:rPr lang="en-US" altLang="zh-CN" sz="3200" dirty="0" smtClean="0"/>
              <a:t>80cm and 160cm.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4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37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Surface temperature from May 2009 to Sep. 2010, every hour</a:t>
            </a:r>
            <a:endParaRPr lang="zh-CN" altLang="en-US" sz="2800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344662"/>
            <a:ext cx="9517062" cy="571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13" y="1446896"/>
            <a:ext cx="7663980" cy="46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47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Emissivity measurement at </a:t>
            </a:r>
            <a:r>
              <a:rPr lang="en-US" altLang="zh-CN" sz="3600" dirty="0" err="1"/>
              <a:t>Dunhuang</a:t>
            </a:r>
            <a:r>
              <a:rPr lang="en-US" altLang="zh-CN" sz="3600" dirty="0"/>
              <a:t> Gobi</a:t>
            </a:r>
            <a:br>
              <a:rPr lang="en-US" altLang="zh-CN" sz="3600" dirty="0"/>
            </a:br>
            <a:endParaRPr lang="zh-CN" altLang="en-US" sz="36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85" y="3896393"/>
            <a:ext cx="2973758" cy="3585566"/>
          </a:xfrm>
        </p:spPr>
      </p:pic>
      <p:pic>
        <p:nvPicPr>
          <p:cNvPr id="22530" name="图片 1" descr="金板反射率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81" y="1302197"/>
            <a:ext cx="4259216" cy="330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图片 2" descr="地表发射率测点示意图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7" y="1453379"/>
            <a:ext cx="3870524" cy="33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 descr="untitled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43" y="4398541"/>
            <a:ext cx="4972442" cy="309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9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59" y="0"/>
            <a:ext cx="7151732" cy="75009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 bwMode="auto">
          <a:xfrm>
            <a:off x="3704481" y="1950269"/>
            <a:ext cx="1728192" cy="14401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08" tIns="50004" rIns="100008" bIns="50004" numCol="1" rtlCol="0" anchor="t" anchorCtr="0" compatLnSpc="1">
            <a:prstTxWarp prst="textNoShape">
              <a:avLst/>
            </a:prstTxWarp>
          </a:bodyPr>
          <a:lstStyle/>
          <a:p>
            <a:pPr marL="385763" marR="0" indent="-385763" algn="l" defTabSz="10287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zh-CN" alt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/>
        <p:txBody>
          <a:bodyPr lIns="100008" tIns="50004" rIns="100008" bIns="50004"/>
          <a:lstStyle/>
          <a:p>
            <a:endParaRPr lang="zh-CN" altLang="zh-CN"/>
          </a:p>
        </p:txBody>
      </p:sp>
      <p:pic>
        <p:nvPicPr>
          <p:cNvPr id="458758" name="Picture 6" descr="MODIS-GANSU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9935" y="-13619"/>
            <a:ext cx="10001250" cy="71484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12217" y="2489895"/>
            <a:ext cx="5064472" cy="1511260"/>
            <a:chOff x="512217" y="2489895"/>
            <a:chExt cx="5064472" cy="1511260"/>
          </a:xfrm>
        </p:grpSpPr>
        <p:sp>
          <p:nvSpPr>
            <p:cNvPr id="458759" name="AutoShape 7"/>
            <p:cNvSpPr>
              <a:spLocks noChangeArrowheads="1"/>
            </p:cNvSpPr>
            <p:nvPr/>
          </p:nvSpPr>
          <p:spPr bwMode="auto">
            <a:xfrm>
              <a:off x="1062634" y="2489895"/>
              <a:ext cx="158006" cy="946299"/>
            </a:xfrm>
            <a:prstGeom prst="upArrow">
              <a:avLst>
                <a:gd name="adj1" fmla="val 50000"/>
                <a:gd name="adj2" fmla="val 149725"/>
              </a:avLst>
            </a:prstGeom>
            <a:solidFill>
              <a:srgbClr val="66FF33"/>
            </a:solidFill>
            <a:ln w="9525" algn="ctr">
              <a:solidFill>
                <a:srgbClr val="FF010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00008" tIns="50004" rIns="100008" bIns="50004" anchor="ctr"/>
            <a:lstStyle/>
            <a:p>
              <a:endParaRPr lang="zh-CN" altLang="zh-CN" sz="4800">
                <a:solidFill>
                  <a:srgbClr val="FF0101"/>
                </a:solidFill>
              </a:endParaRPr>
            </a:p>
          </p:txBody>
        </p:sp>
        <p:sp>
          <p:nvSpPr>
            <p:cNvPr id="458760" name="Text Box 8"/>
            <p:cNvSpPr txBox="1">
              <a:spLocks noChangeArrowheads="1"/>
            </p:cNvSpPr>
            <p:nvPr/>
          </p:nvSpPr>
          <p:spPr bwMode="auto">
            <a:xfrm>
              <a:off x="512217" y="3436194"/>
              <a:ext cx="1752104" cy="28937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lIns="100008" tIns="50004" rIns="100008" bIns="50004">
              <a:spAutoFit/>
            </a:bodyPr>
            <a:lstStyle/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zh-CN" sz="1700" dirty="0" err="1" smtClean="0">
                  <a:solidFill>
                    <a:srgbClr val="FF0000"/>
                  </a:solidFill>
                </a:rPr>
                <a:t>Dunhuang</a:t>
              </a:r>
              <a:r>
                <a:rPr lang="en-US" altLang="zh-CN" sz="1700" dirty="0" smtClean="0">
                  <a:solidFill>
                    <a:srgbClr val="FF0000"/>
                  </a:solidFill>
                </a:rPr>
                <a:t> Gobi</a:t>
              </a:r>
              <a:endParaRPr lang="zh-CN" altLang="en-US" sz="1700" dirty="0">
                <a:solidFill>
                  <a:srgbClr val="FF0000"/>
                </a:solidFill>
              </a:endParaRPr>
            </a:p>
          </p:txBody>
        </p:sp>
        <p:sp>
          <p:nvSpPr>
            <p:cNvPr id="458761" name="Text Box 9"/>
            <p:cNvSpPr txBox="1">
              <a:spLocks noChangeArrowheads="1"/>
            </p:cNvSpPr>
            <p:nvPr/>
          </p:nvSpPr>
          <p:spPr bwMode="auto">
            <a:xfrm>
              <a:off x="4056060" y="3717043"/>
              <a:ext cx="1520629" cy="284112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square" lIns="100008" tIns="50004" rIns="100008" bIns="50004">
              <a:spAutoFit/>
            </a:bodyPr>
            <a:lstStyle>
              <a:defPPr>
                <a:defRPr lang="zh-CN"/>
              </a:defPPr>
              <a:lvl1pPr>
                <a:lnSpc>
                  <a:spcPct val="70000"/>
                </a:lnSpc>
                <a:spcBef>
                  <a:spcPct val="50000"/>
                </a:spcBef>
                <a:defRPr sz="1700">
                  <a:solidFill>
                    <a:srgbClr val="FF0000"/>
                  </a:solidFill>
                </a:defRPr>
              </a:lvl1pPr>
            </a:lstStyle>
            <a:p>
              <a:r>
                <a:rPr lang="en-US" altLang="zh-CN" dirty="0" smtClean="0"/>
                <a:t>Lake Qinghai</a:t>
              </a:r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544241" y="1059308"/>
            <a:ext cx="4487692" cy="2502000"/>
            <a:chOff x="1576132" y="1059308"/>
            <a:chExt cx="4487692" cy="2502000"/>
          </a:xfrm>
        </p:grpSpPr>
        <p:grpSp>
          <p:nvGrpSpPr>
            <p:cNvPr id="4" name="组合 3"/>
            <p:cNvGrpSpPr/>
            <p:nvPr/>
          </p:nvGrpSpPr>
          <p:grpSpPr>
            <a:xfrm>
              <a:off x="2773484" y="1059308"/>
              <a:ext cx="3290340" cy="2502000"/>
              <a:chOff x="548573" y="726133"/>
              <a:chExt cx="3290340" cy="2502000"/>
            </a:xfrm>
          </p:grpSpPr>
          <p:pic>
            <p:nvPicPr>
              <p:cNvPr id="13314" name="图片 3" descr="1012测点.t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8573" y="726133"/>
                <a:ext cx="1613212" cy="2502000"/>
              </a:xfrm>
              <a:prstGeom prst="rect">
                <a:avLst/>
              </a:prstGeom>
              <a:noFill/>
              <a:ln w="190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3" name="图片 4" descr="0731测点.t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0305" y="726133"/>
                <a:ext cx="1718608" cy="2502000"/>
              </a:xfrm>
              <a:prstGeom prst="rect">
                <a:avLst/>
              </a:prstGeom>
              <a:noFill/>
              <a:ln w="1905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右箭头 4"/>
            <p:cNvSpPr/>
            <p:nvPr/>
          </p:nvSpPr>
          <p:spPr bwMode="auto">
            <a:xfrm>
              <a:off x="1576132" y="2011176"/>
              <a:ext cx="1192245" cy="598265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008" tIns="50004" rIns="100008" bIns="50004" numCol="1" rtlCol="0" anchor="t" anchorCtr="0" compatLnSpc="1">
              <a:prstTxWarp prst="textNoShape">
                <a:avLst/>
              </a:prstTxWarp>
            </a:bodyPr>
            <a:lstStyle/>
            <a:p>
              <a:pPr marL="385763" marR="0" indent="-385763" algn="l" defTabSz="10287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zh-CN" alt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040742" y="3020123"/>
            <a:ext cx="4468845" cy="2397125"/>
            <a:chOff x="5072633" y="3020123"/>
            <a:chExt cx="4468845" cy="2397125"/>
          </a:xfrm>
        </p:grpSpPr>
        <p:sp>
          <p:nvSpPr>
            <p:cNvPr id="18" name="右箭头 17"/>
            <p:cNvSpPr/>
            <p:nvPr/>
          </p:nvSpPr>
          <p:spPr bwMode="auto">
            <a:xfrm>
              <a:off x="5072633" y="3919554"/>
              <a:ext cx="1192245" cy="598265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0008" tIns="50004" rIns="100008" bIns="50004" numCol="1" rtlCol="0" anchor="t" anchorCtr="0" compatLnSpc="1">
              <a:prstTxWarp prst="textNoShape">
                <a:avLst/>
              </a:prstTxWarp>
            </a:bodyPr>
            <a:lstStyle/>
            <a:p>
              <a:pPr marL="385763" marR="0" indent="-385763" algn="l" defTabSz="10287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zh-CN" alt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21" name="Picture 2" descr="P10100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878" y="3020123"/>
              <a:ext cx="3276600" cy="2397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807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8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8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87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8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39</a:t>
            </a:fld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 smtClean="0"/>
              <a:t>Operational calibration testing at </a:t>
            </a:r>
            <a:r>
              <a:rPr lang="en-US" altLang="zh-CN" sz="3600" dirty="0" err="1" smtClean="0"/>
              <a:t>Dunhuang</a:t>
            </a:r>
            <a:r>
              <a:rPr lang="en-US" altLang="zh-CN" sz="3600" dirty="0" smtClean="0"/>
              <a:t> Gobi for IR bands</a:t>
            </a:r>
            <a:endParaRPr lang="zh-CN" altLang="en-US" sz="3600" dirty="0"/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43" y="2257820"/>
            <a:ext cx="7188698" cy="449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7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>
                <a:solidFill>
                  <a:schemeClr val="accent6"/>
                </a:solidFill>
              </a:rPr>
              <a:t>Outline</a:t>
            </a:r>
            <a:endParaRPr lang="zh-CN" altLang="en-US" sz="5400" dirty="0">
              <a:solidFill>
                <a:schemeClr val="accent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806253"/>
            <a:ext cx="9253090" cy="4968552"/>
          </a:xfrm>
        </p:spPr>
        <p:txBody>
          <a:bodyPr/>
          <a:lstStyle/>
          <a:p>
            <a:r>
              <a:rPr lang="en-US" altLang="zh-CN" dirty="0"/>
              <a:t>Introduction of China Radiometric Calibration Sites (CRCS)</a:t>
            </a:r>
            <a:endParaRPr lang="en-US" altLang="zh-CN" dirty="0" smtClean="0"/>
          </a:p>
          <a:p>
            <a:r>
              <a:rPr lang="en-US" altLang="zh-CN" dirty="0" smtClean="0"/>
              <a:t>Calibration activities at Lake Qinghai</a:t>
            </a:r>
          </a:p>
          <a:p>
            <a:r>
              <a:rPr lang="en-US" altLang="zh-CN" dirty="0" smtClean="0"/>
              <a:t>Calibration activities at </a:t>
            </a:r>
            <a:r>
              <a:rPr lang="en-US" altLang="zh-CN" dirty="0" err="1" smtClean="0"/>
              <a:t>Dunhuang</a:t>
            </a:r>
            <a:r>
              <a:rPr lang="en-US" altLang="zh-CN" dirty="0" smtClean="0"/>
              <a:t> Gobi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Vicarious calibration of IR channels with NCEP and sea buoy data</a:t>
            </a:r>
          </a:p>
          <a:p>
            <a:r>
              <a:rPr lang="en-US" altLang="zh-CN" dirty="0"/>
              <a:t>Re-calibration of FY-2 Data Archived at CIMSS/SSEC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41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7334250" y="6834188"/>
            <a:ext cx="2083594" cy="500063"/>
          </a:xfrm>
          <a:prstGeom prst="rect">
            <a:avLst/>
          </a:prstGeom>
        </p:spPr>
        <p:txBody>
          <a:bodyPr lIns="100008" tIns="50004" rIns="100008" bIns="50004"/>
          <a:lstStyle/>
          <a:p>
            <a:fld id="{376ADB82-FEA3-4634-806C-60CB998BAE97}" type="slidenum">
              <a:rPr lang="en-US" altLang="zh-CN"/>
              <a:pPr/>
              <a:t>41</a:t>
            </a:fld>
            <a:endParaRPr lang="en-US" altLang="zh-CN"/>
          </a:p>
        </p:txBody>
      </p:sp>
      <p:pic>
        <p:nvPicPr>
          <p:cNvPr id="1617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40" y="222077"/>
            <a:ext cx="9454307" cy="7353351"/>
          </a:xfrm>
          <a:noFill/>
          <a:ln/>
        </p:spPr>
      </p:pic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8888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7334250" y="6834188"/>
            <a:ext cx="2083594" cy="500063"/>
          </a:xfrm>
          <a:prstGeom prst="rect">
            <a:avLst/>
          </a:prstGeom>
        </p:spPr>
        <p:txBody>
          <a:bodyPr lIns="100008" tIns="50004" rIns="100008" bIns="50004"/>
          <a:lstStyle/>
          <a:p>
            <a:fld id="{FBF45EF1-7556-4BC8-B7E3-E1DE2ADC29E0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3491757" y="1079996"/>
            <a:ext cx="2875778" cy="120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008" tIns="50004" rIns="100008" bIns="50004">
            <a:spAutoFit/>
          </a:bodyPr>
          <a:lstStyle/>
          <a:p>
            <a:r>
              <a:rPr lang="en-US" altLang="zh-CN"/>
              <a:t>T</a:t>
            </a:r>
            <a:r>
              <a:rPr lang="en-US" altLang="zh-CN" baseline="-25000"/>
              <a:t>max</a:t>
            </a:r>
            <a:r>
              <a:rPr lang="en-US" altLang="zh-CN"/>
              <a:t>=307.35K</a:t>
            </a:r>
          </a:p>
          <a:p>
            <a:r>
              <a:rPr lang="en-US" altLang="zh-CN"/>
              <a:t>T</a:t>
            </a:r>
            <a:r>
              <a:rPr lang="en-US" altLang="zh-CN" baseline="-25000"/>
              <a:t>min</a:t>
            </a:r>
            <a:r>
              <a:rPr lang="en-US" altLang="zh-CN"/>
              <a:t>=271.35K</a:t>
            </a:r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42</a:t>
            </a:fld>
            <a:endParaRPr lang="en-US" altLang="zh-CN" dirty="0"/>
          </a:p>
        </p:txBody>
      </p:sp>
      <p:pic>
        <p:nvPicPr>
          <p:cNvPr id="66574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40" y="215279"/>
            <a:ext cx="9428262" cy="7351614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5619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 smtClean="0"/>
              <a:t>Method</a:t>
            </a:r>
            <a:endParaRPr lang="zh-CN" altLang="en-US" sz="5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300" dirty="0"/>
              <a:t>Collocating satellite clear </a:t>
            </a:r>
            <a:r>
              <a:rPr lang="en-US" altLang="zh-CN" sz="3300" dirty="0" smtClean="0"/>
              <a:t>pixels’ data </a:t>
            </a:r>
            <a:r>
              <a:rPr lang="en-US" altLang="zh-CN" sz="3300" dirty="0"/>
              <a:t>and buoy </a:t>
            </a:r>
            <a:r>
              <a:rPr lang="en-US" altLang="zh-CN" sz="3300" dirty="0" smtClean="0"/>
              <a:t>data : obtain sea surface temperatures, buoy latitude and longitude, satellite image pixels’ digital numbers;</a:t>
            </a:r>
          </a:p>
          <a:p>
            <a:r>
              <a:rPr lang="en-US" altLang="zh-CN" sz="3300" dirty="0" smtClean="0"/>
              <a:t>Collecting NCEP data from the collocated pixels;</a:t>
            </a:r>
          </a:p>
          <a:p>
            <a:r>
              <a:rPr lang="en-US" altLang="zh-CN" sz="3300" dirty="0" smtClean="0"/>
              <a:t>Use MODTRAN to simulating the TOA brightness temperatures from buoy temperatures and atmospheric profiles.</a:t>
            </a:r>
          </a:p>
          <a:p>
            <a:pPr marL="0" indent="0">
              <a:buNone/>
            </a:pPr>
            <a:endParaRPr lang="zh-CN" altLang="en-US" sz="33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73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/>
              <a:t>Comparing the satellite observations and simulated TOA BT of FY-3A MERSI</a:t>
            </a:r>
            <a:endParaRPr lang="zh-CN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44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00" y="3822477"/>
            <a:ext cx="5040000" cy="3150000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 t="12390" r="9679" b="9035"/>
          <a:stretch/>
        </p:blipFill>
        <p:spPr>
          <a:xfrm>
            <a:off x="4064521" y="2175971"/>
            <a:ext cx="5760000" cy="3446706"/>
          </a:xfrm>
        </p:spPr>
      </p:pic>
    </p:spTree>
    <p:extLst>
      <p:ext uri="{BB962C8B-B14F-4D97-AF65-F5344CB8AC3E}">
        <p14:creationId xmlns:p14="http://schemas.microsoft.com/office/powerpoint/2010/main" val="171415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>
                <a:solidFill>
                  <a:schemeClr val="accent6"/>
                </a:solidFill>
              </a:rPr>
              <a:t>Outline</a:t>
            </a:r>
            <a:endParaRPr lang="zh-CN" altLang="en-US" sz="5400" dirty="0">
              <a:solidFill>
                <a:schemeClr val="accent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806253"/>
            <a:ext cx="9253090" cy="4968552"/>
          </a:xfrm>
        </p:spPr>
        <p:txBody>
          <a:bodyPr/>
          <a:lstStyle/>
          <a:p>
            <a:r>
              <a:rPr lang="en-US" altLang="zh-CN" dirty="0"/>
              <a:t>Introduction of China Radiometric Calibration Sites (CRCS)</a:t>
            </a:r>
            <a:endParaRPr lang="en-US" altLang="zh-CN" dirty="0" smtClean="0"/>
          </a:p>
          <a:p>
            <a:r>
              <a:rPr lang="en-US" altLang="zh-CN" dirty="0" smtClean="0"/>
              <a:t>Calibration activities at Lake Qinghai</a:t>
            </a:r>
          </a:p>
          <a:p>
            <a:r>
              <a:rPr lang="en-US" altLang="zh-CN" dirty="0" smtClean="0"/>
              <a:t>Calibration activities at </a:t>
            </a:r>
            <a:r>
              <a:rPr lang="en-US" altLang="zh-CN" dirty="0" err="1" smtClean="0"/>
              <a:t>Dunhuang</a:t>
            </a:r>
            <a:r>
              <a:rPr lang="en-US" altLang="zh-CN" dirty="0" smtClean="0"/>
              <a:t> Gobi</a:t>
            </a:r>
          </a:p>
          <a:p>
            <a:r>
              <a:rPr lang="en-US" altLang="zh-CN" dirty="0" smtClean="0"/>
              <a:t>Vicarious calibration of IR channels with NCEP and sea buoy data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Re-calibration of FY-2 Data Archived at CIMSS/SSEC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456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63" y="948110"/>
            <a:ext cx="9001125" cy="642119"/>
          </a:xfrm>
        </p:spPr>
        <p:txBody>
          <a:bodyPr/>
          <a:lstStyle/>
          <a:p>
            <a:r>
              <a:rPr lang="en-US" sz="3600" dirty="0">
                <a:solidFill>
                  <a:schemeClr val="accent6"/>
                </a:solidFill>
              </a:rPr>
              <a:t>FY-2 </a:t>
            </a:r>
            <a:r>
              <a:rPr lang="en-US" sz="3600" dirty="0" smtClean="0">
                <a:solidFill>
                  <a:schemeClr val="accent6"/>
                </a:solidFill>
              </a:rPr>
              <a:t>data </a:t>
            </a:r>
            <a:r>
              <a:rPr lang="en-US" sz="3600" dirty="0">
                <a:solidFill>
                  <a:schemeClr val="accent6"/>
                </a:solidFill>
              </a:rPr>
              <a:t>archived at CIMSS/SSEC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46</a:t>
            </a:fld>
            <a:endParaRPr lang="en-US" altLang="zh-CN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17" y="2094285"/>
            <a:ext cx="7315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2336329" y="5220446"/>
            <a:ext cx="5904656" cy="914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008" tIns="50004" rIns="100008" bIns="50004" numCol="1" rtlCol="0" anchor="t" anchorCtr="0" compatLnSpc="1">
            <a:prstTxWarp prst="textNoShape">
              <a:avLst/>
            </a:prstTxWarp>
          </a:bodyPr>
          <a:lstStyle/>
          <a:p>
            <a:pPr marL="385763" marR="0" indent="-385763" algn="l" defTabSz="10287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1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9916FA-5345-4BEC-A72D-DA31DC96B1A3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774766"/>
              </p:ext>
            </p:extLst>
          </p:nvPr>
        </p:nvGraphicFramePr>
        <p:xfrm>
          <a:off x="1040185" y="2166290"/>
          <a:ext cx="8208912" cy="446449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39905"/>
                <a:gridCol w="2348142"/>
                <a:gridCol w="2842689"/>
                <a:gridCol w="2278176"/>
              </a:tblGrid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Year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Dates Archived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Data products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Data version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9408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2003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01/01/2003~10/29/2003</a:t>
                      </a:r>
                      <a:endParaRPr lang="zh-CN" sz="1600" kern="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11/19/2003~12/31/2003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Collection 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2004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01/01/2004~12/31/2004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Collection 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2005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01/01/2005~12/31/2005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Collection 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2006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01/01/2006~12/31/2006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Collection 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2007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01/01/2007~06/28/2007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Collection 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2008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07/18/2008~12/31/2008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Collection 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2009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01/01/2009~10/31/2009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Collection 5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44045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2010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07/01/2010~08/23/2010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L1B AIRS geolocated radiance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Collection 5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4080" y="1168723"/>
            <a:ext cx="9897169" cy="709538"/>
          </a:xfrm>
          <a:prstGeom prst="rect">
            <a:avLst/>
          </a:prstGeom>
        </p:spPr>
        <p:txBody>
          <a:bodyPr/>
          <a:lstStyle/>
          <a:p>
            <a:pPr algn="ctr" defTabSz="1028700" eaLnBrk="0" hangingPunct="0"/>
            <a:r>
              <a:rPr lang="en-US" altLang="zh-CN" dirty="0">
                <a:solidFill>
                  <a:schemeClr val="accent6"/>
                </a:solidFill>
                <a:latin typeface="+mj-lt"/>
                <a:ea typeface="+mj-ea"/>
                <a:cs typeface="+mj-cs"/>
              </a:rPr>
              <a:t>AIRS data archived at CIMSS/SSEC, UW-Madison</a:t>
            </a:r>
          </a:p>
        </p:txBody>
      </p:sp>
      <p:sp>
        <p:nvSpPr>
          <p:cNvPr id="5" name="矩形 4"/>
          <p:cNvSpPr/>
          <p:nvPr/>
        </p:nvSpPr>
        <p:spPr>
          <a:xfrm>
            <a:off x="248097" y="6990829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b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华文隶书" pitchFamily="2" charset="-122"/>
                <a:cs typeface="+mn-cs"/>
              </a:rPr>
              <a:t>The Joint Meeting of GSICS 7th Research Working Group and 6th Data Working Group, 5-9 March 2012, Beijing, China</a:t>
            </a:r>
            <a:endParaRPr lang="zh-CN" altLang="zh-CN" sz="1200" b="0" kern="1200" dirty="0">
              <a:solidFill>
                <a:schemeClr val="tx1"/>
              </a:solidFill>
              <a:effectLst/>
              <a:latin typeface="Times New Roman" pitchFamily="18" charset="0"/>
              <a:ea typeface="华文隶书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21" y="915343"/>
            <a:ext cx="9001125" cy="125095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4400" kern="1200" dirty="0" smtClean="0">
                <a:solidFill>
                  <a:schemeClr val="accent6"/>
                </a:solidFill>
              </a:rPr>
              <a:t>Methodology</a:t>
            </a:r>
            <a:endParaRPr lang="en-US" sz="4400" kern="12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48</a:t>
            </a:fld>
            <a:endParaRPr lang="en-US" altLang="zh-CN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60" y="4361160"/>
            <a:ext cx="595312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1606997"/>
            <a:ext cx="9001125" cy="3871664"/>
          </a:xfrm>
        </p:spPr>
        <p:txBody>
          <a:bodyPr/>
          <a:lstStyle/>
          <a:p>
            <a:r>
              <a:rPr lang="en-US" dirty="0" smtClean="0"/>
              <a:t>Step1</a:t>
            </a:r>
            <a:r>
              <a:rPr lang="en-US" sz="2400" dirty="0" smtClean="0"/>
              <a:t>:Data </a:t>
            </a:r>
            <a:r>
              <a:rPr lang="en-US" sz="2400" dirty="0"/>
              <a:t>clipping</a:t>
            </a:r>
            <a:endParaRPr lang="en-US" sz="2400" dirty="0" smtClean="0"/>
          </a:p>
          <a:p>
            <a:r>
              <a:rPr lang="en-US" dirty="0" smtClean="0"/>
              <a:t>Step2</a:t>
            </a:r>
            <a:r>
              <a:rPr lang="en-US" sz="2400" dirty="0" smtClean="0"/>
              <a:t>:Spatial </a:t>
            </a:r>
            <a:r>
              <a:rPr lang="en-US" sz="2400" dirty="0"/>
              <a:t>and temporal collocation</a:t>
            </a:r>
            <a:endParaRPr lang="en-US" sz="2400" dirty="0" smtClean="0"/>
          </a:p>
          <a:p>
            <a:r>
              <a:rPr lang="en-US" dirty="0" smtClean="0"/>
              <a:t>Step3</a:t>
            </a:r>
            <a:r>
              <a:rPr lang="en-US" sz="2400" dirty="0" smtClean="0"/>
              <a:t>:Alignment </a:t>
            </a:r>
            <a:r>
              <a:rPr lang="en-US" sz="2400" dirty="0"/>
              <a:t>in viewing </a:t>
            </a:r>
            <a:r>
              <a:rPr lang="en-US" sz="2400" dirty="0" smtClean="0"/>
              <a:t>geometry</a:t>
            </a:r>
          </a:p>
          <a:p>
            <a:r>
              <a:rPr lang="en-US" dirty="0" smtClean="0"/>
              <a:t>Step4</a:t>
            </a:r>
            <a:r>
              <a:rPr lang="en-US" sz="2400" dirty="0"/>
              <a:t>:</a:t>
            </a:r>
            <a:r>
              <a:rPr lang="en-US" sz="2400" dirty="0" smtClean="0"/>
              <a:t>Collocation </a:t>
            </a:r>
            <a:r>
              <a:rPr lang="en-US" sz="2400" dirty="0"/>
              <a:t>observations quality </a:t>
            </a:r>
            <a:r>
              <a:rPr lang="en-US" sz="2400" dirty="0" smtClean="0"/>
              <a:t>control</a:t>
            </a:r>
          </a:p>
          <a:p>
            <a:r>
              <a:rPr lang="en-US" altLang="zh-CN" dirty="0" smtClean="0"/>
              <a:t>Step5:</a:t>
            </a:r>
            <a:r>
              <a:rPr lang="en-US" altLang="zh-CN" sz="2400" dirty="0"/>
              <a:t>Spectra</a:t>
            </a:r>
            <a:r>
              <a:rPr lang="en-US" altLang="zh-CN" sz="2400" dirty="0" smtClean="0"/>
              <a:t>l </a:t>
            </a:r>
            <a:r>
              <a:rPr lang="en-US" altLang="zh-CN" sz="2400" dirty="0"/>
              <a:t>matching</a:t>
            </a:r>
            <a:endParaRPr 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968177" y="6159246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>
                <a:solidFill>
                  <a:schemeClr val="tx1"/>
                </a:solidFill>
              </a:rPr>
              <a:t>FY-2C/D/E’s spectral response functions (SRFs) and a sample AIRS observation, where blue lines are the SRFs of FY-2C, red lines are the SRFs of FY-2D, green lines are the SRFs of FY-2E, and grey dots are the sample AIRS spectrum.</a:t>
            </a:r>
            <a:endParaRPr lang="zh-CN" alt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7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dirty="0">
                <a:solidFill>
                  <a:schemeClr val="accent6"/>
                </a:solidFill>
              </a:rPr>
              <a:t>Instruments of CRCS</a:t>
            </a:r>
            <a:endParaRPr lang="zh-CN" altLang="en-US" sz="5400" dirty="0">
              <a:solidFill>
                <a:schemeClr val="accent6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There are 4 categories, more than 50 sets instruments of CRCS:</a:t>
            </a:r>
          </a:p>
          <a:p>
            <a:pPr lvl="1"/>
            <a:r>
              <a:rPr lang="en-US" altLang="zh-CN" dirty="0" smtClean="0"/>
              <a:t>Instruments for CRCS primary calibrating lab</a:t>
            </a:r>
          </a:p>
          <a:p>
            <a:pPr lvl="1"/>
            <a:r>
              <a:rPr lang="en-US" altLang="zh-CN" dirty="0"/>
              <a:t>Instruments for CRCS secondary calibrating lab</a:t>
            </a:r>
          </a:p>
          <a:p>
            <a:pPr lvl="1"/>
            <a:r>
              <a:rPr lang="en-US" altLang="zh-CN" dirty="0" smtClean="0"/>
              <a:t>Instruments </a:t>
            </a:r>
            <a:r>
              <a:rPr lang="en-US" altLang="zh-CN" dirty="0"/>
              <a:t>for measuring radiometric characteristics of ground objects and atmosphere</a:t>
            </a:r>
          </a:p>
          <a:p>
            <a:pPr lvl="1"/>
            <a:r>
              <a:rPr lang="en-US" altLang="zh-CN" dirty="0" smtClean="0"/>
              <a:t>Instruments for collecting weather and environmental parameters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28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843335"/>
            <a:ext cx="9001125" cy="1250950"/>
          </a:xfrm>
        </p:spPr>
        <p:txBody>
          <a:bodyPr/>
          <a:lstStyle/>
          <a:p>
            <a:r>
              <a:rPr lang="en-US" sz="4400" kern="1200" dirty="0">
                <a:solidFill>
                  <a:schemeClr val="accent6"/>
                </a:solidFill>
              </a:rPr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49</a:t>
            </a:fld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In this study, all the matched data pairs of FY-2C/D/E and AIRS archived at UW/SSEC/CIMSS were processed and compared. There were 1200, 519 and 54 days with collocated data pairs for AIRS and FY-2C/D/E respectively. Following the ATBD of the inter-calibration algorithm of GSICS, the collocated data pairs of FY-2C/D/E were archived in </a:t>
            </a:r>
            <a:r>
              <a:rPr lang="en-US" altLang="zh-CN" sz="2400" dirty="0" err="1"/>
              <a:t>netcdf</a:t>
            </a:r>
            <a:r>
              <a:rPr lang="en-US" altLang="zh-CN" sz="2400" dirty="0"/>
              <a:t> files named as AIRS_FY2X_YYYYDDD.nc; each day has a single file including day and night collocated data pairs.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2842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9" y="3462437"/>
            <a:ext cx="90043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00063" y="843335"/>
            <a:ext cx="9001125" cy="1250950"/>
          </a:xfrm>
        </p:spPr>
        <p:txBody>
          <a:bodyPr/>
          <a:lstStyle/>
          <a:p>
            <a:r>
              <a:rPr lang="en-US" dirty="0"/>
              <a:t>Selected Case Comparisons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A43EDD-7DB9-4450-82DE-C694DCBB087D}" type="slidenum">
              <a:rPr lang="en-US" altLang="zh-CN" smtClean="0"/>
              <a:pPr>
                <a:defRPr/>
              </a:pPr>
              <a:t>50</a:t>
            </a:fld>
            <a:endParaRPr lang="en-US" altLang="zh-CN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0063" y="1590229"/>
            <a:ext cx="9001125" cy="4949825"/>
          </a:xfrm>
        </p:spPr>
        <p:txBody>
          <a:bodyPr/>
          <a:lstStyle/>
          <a:p>
            <a:r>
              <a:rPr lang="en-US" altLang="zh-CN" sz="2400" dirty="0"/>
              <a:t>Five consecutive day samples ending on days </a:t>
            </a:r>
            <a:r>
              <a:rPr lang="en-US" altLang="zh-CN" sz="2400" u="sng" dirty="0">
                <a:solidFill>
                  <a:srgbClr val="FF0000"/>
                </a:solidFill>
              </a:rPr>
              <a:t>2008257 (Sep. 13th, 2008), 2009183 (July 2nd, 2009) </a:t>
            </a:r>
            <a:r>
              <a:rPr lang="en-US" altLang="zh-CN" sz="2400" dirty="0"/>
              <a:t>and</a:t>
            </a:r>
            <a:r>
              <a:rPr lang="en-US" altLang="zh-CN" sz="2400" u="sng" dirty="0">
                <a:solidFill>
                  <a:srgbClr val="FF0000"/>
                </a:solidFill>
              </a:rPr>
              <a:t> 2010187 (July 6th, 2010) </a:t>
            </a:r>
            <a:r>
              <a:rPr lang="en-US" altLang="zh-CN" sz="2400" dirty="0"/>
              <a:t>were selected arbitrarily as a sample of the calibration inter-comparison between AIRS simulated brightness temperatures (BTs) and FY-2C/D/E operational calibration BTs at 3.8, 6.8, 11 and 12µm channels.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534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00063" y="843335"/>
            <a:ext cx="9001125" cy="1250950"/>
          </a:xfrm>
        </p:spPr>
        <p:txBody>
          <a:bodyPr/>
          <a:lstStyle/>
          <a:p>
            <a:r>
              <a:rPr lang="en-US" altLang="zh-CN" sz="1800" dirty="0"/>
              <a:t>Comparisons between </a:t>
            </a:r>
            <a:r>
              <a:rPr lang="en-US" altLang="zh-CN" sz="1800" dirty="0" smtClean="0"/>
              <a:t>FY-2C/D/E </a:t>
            </a:r>
            <a:r>
              <a:rPr lang="en-US" altLang="zh-CN" sz="1800" dirty="0"/>
              <a:t>operationally calibrated BTs (x-axis) and AIRS simulated BTs (y-axis) of all channels from a five consecutive day </a:t>
            </a:r>
            <a:r>
              <a:rPr lang="en-US" altLang="zh-CN" sz="1800" dirty="0" smtClean="0"/>
              <a:t>samples, </a:t>
            </a:r>
            <a:r>
              <a:rPr lang="en-US" altLang="zh-CN" sz="1800" dirty="0"/>
              <a:t>where red dots are daytime and blue dots are nighttime.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16C919-8AF4-4BB9-8B5D-3CCED8D0C071}" type="slidenum">
              <a:rPr lang="en-US" altLang="zh-CN" smtClean="0"/>
              <a:pPr>
                <a:defRPr/>
              </a:pPr>
              <a:t>51</a:t>
            </a:fld>
            <a:endParaRPr lang="en-US" altLang="zh-CN"/>
          </a:p>
        </p:txBody>
      </p:sp>
      <p:pic>
        <p:nvPicPr>
          <p:cNvPr id="8195" name="Picture 3" descr="fy2c_5days_sampl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245"/>
            <a:ext cx="5400000" cy="404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fy2d_5days_samp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21" y="2508781"/>
            <a:ext cx="5400000" cy="40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fy2e_5days_samp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577" y="3246413"/>
            <a:ext cx="5400000" cy="40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5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1203375"/>
            <a:ext cx="9001125" cy="1250950"/>
          </a:xfrm>
        </p:spPr>
        <p:txBody>
          <a:bodyPr/>
          <a:lstStyle/>
          <a:p>
            <a:r>
              <a:rPr lang="en-US" sz="2400" dirty="0"/>
              <a:t>RMSE and BIAS between AIRS simulated and operational calibration BTs from five consecutive day samples ending on Sep. 13th, 2008, July 2nd, 2009 and July 6th, 2010 FY-2C/D/E respectively.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52</a:t>
            </a:fld>
            <a:endParaRPr lang="en-US" altLang="zh-CN"/>
          </a:p>
        </p:txBody>
      </p:sp>
      <p:pic>
        <p:nvPicPr>
          <p:cNvPr id="9219" name="Picture 3" descr="fy2cde_bar_RMSE_5days (2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75" y="2886373"/>
            <a:ext cx="10800000" cy="377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7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129" y="2454325"/>
            <a:ext cx="3240359" cy="2448272"/>
          </a:xfrm>
        </p:spPr>
        <p:txBody>
          <a:bodyPr/>
          <a:lstStyle/>
          <a:p>
            <a:pPr algn="l"/>
            <a:r>
              <a:rPr lang="en-US" sz="2400" dirty="0"/>
              <a:t>FY-2C/D/E and AIRS simulated BT differences, expressed in histograms, are presented here with a bin size of 0.1K.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53</a:t>
            </a:fld>
            <a:endParaRPr lang="en-US" altLang="zh-CN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22" y="-209091"/>
            <a:ext cx="3815547" cy="79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3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915343"/>
            <a:ext cx="9001125" cy="1250950"/>
          </a:xfrm>
        </p:spPr>
        <p:txBody>
          <a:bodyPr/>
          <a:lstStyle/>
          <a:p>
            <a:r>
              <a:rPr lang="en-US" altLang="zh-CN" dirty="0"/>
              <a:t>Longer Term Analysis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2825136"/>
            <a:ext cx="9001125" cy="2797541"/>
          </a:xfrm>
        </p:spPr>
        <p:txBody>
          <a:bodyPr/>
          <a:lstStyle/>
          <a:p>
            <a:r>
              <a:rPr lang="en-US" altLang="zh-CN" dirty="0"/>
              <a:t>All the data of FY-2C/D/E and AIRS archived at CIMSS/SSEC UW-Madison are collocated and processed, and the results are shown in </a:t>
            </a:r>
            <a:r>
              <a:rPr lang="en-US" altLang="zh-CN" dirty="0" smtClean="0"/>
              <a:t>following figures: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098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736" y="150069"/>
            <a:ext cx="9001125" cy="1250950"/>
          </a:xfrm>
        </p:spPr>
        <p:txBody>
          <a:bodyPr/>
          <a:lstStyle/>
          <a:p>
            <a:r>
              <a:rPr lang="en-US" altLang="zh-CN" dirty="0" smtClean="0"/>
              <a:t>FY-2C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55</a:t>
            </a:fld>
            <a:endParaRPr lang="en-US" altLang="zh-CN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" y="990829"/>
            <a:ext cx="9000000" cy="6000000"/>
          </a:xfrm>
        </p:spPr>
      </p:pic>
    </p:spTree>
    <p:extLst>
      <p:ext uri="{BB962C8B-B14F-4D97-AF65-F5344CB8AC3E}">
        <p14:creationId xmlns:p14="http://schemas.microsoft.com/office/powerpoint/2010/main" val="1512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6004" y="150069"/>
            <a:ext cx="9001125" cy="1250950"/>
          </a:xfrm>
        </p:spPr>
        <p:txBody>
          <a:bodyPr/>
          <a:lstStyle/>
          <a:p>
            <a:r>
              <a:rPr lang="en-US" altLang="zh-CN" dirty="0" smtClean="0"/>
              <a:t>FY-2D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56</a:t>
            </a:fld>
            <a:endParaRPr lang="en-US" altLang="zh-CN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" y="990829"/>
            <a:ext cx="9000000" cy="6000000"/>
          </a:xfrm>
        </p:spPr>
      </p:pic>
    </p:spTree>
    <p:extLst>
      <p:ext uri="{BB962C8B-B14F-4D97-AF65-F5344CB8AC3E}">
        <p14:creationId xmlns:p14="http://schemas.microsoft.com/office/powerpoint/2010/main" val="175046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150069"/>
            <a:ext cx="9001125" cy="1250950"/>
          </a:xfrm>
        </p:spPr>
        <p:txBody>
          <a:bodyPr/>
          <a:lstStyle/>
          <a:p>
            <a:r>
              <a:rPr lang="en-US" altLang="zh-CN" dirty="0" smtClean="0"/>
              <a:t>FY-2E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57</a:t>
            </a:fld>
            <a:endParaRPr lang="en-US" altLang="zh-CN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1" y="990829"/>
            <a:ext cx="9000000" cy="6000000"/>
          </a:xfrm>
        </p:spPr>
      </p:pic>
    </p:spTree>
    <p:extLst>
      <p:ext uri="{BB962C8B-B14F-4D97-AF65-F5344CB8AC3E}">
        <p14:creationId xmlns:p14="http://schemas.microsoft.com/office/powerpoint/2010/main" val="105412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4121" y="1086173"/>
            <a:ext cx="9001125" cy="1250950"/>
          </a:xfrm>
        </p:spPr>
        <p:txBody>
          <a:bodyPr/>
          <a:lstStyle/>
          <a:p>
            <a:r>
              <a:rPr lang="en-US" altLang="zh-CN" sz="2400" dirty="0"/>
              <a:t>The mean and standard deviation about the </a:t>
            </a:r>
            <a:r>
              <a:rPr lang="en-US" altLang="zh-CN" sz="2400" dirty="0" smtClean="0"/>
              <a:t>GEO </a:t>
            </a:r>
            <a:r>
              <a:rPr lang="en-US" altLang="zh-CN" sz="2400" dirty="0"/>
              <a:t>– LEO brightness temperature differences of all infrared channels of FY-2C/D/E for the time periods </a:t>
            </a:r>
            <a:r>
              <a:rPr lang="en-US" altLang="zh-CN" sz="2400" dirty="0" smtClean="0"/>
              <a:t>of all the matched data pairs</a:t>
            </a:r>
            <a:endParaRPr lang="zh-CN" altLang="en-US" sz="2400" dirty="0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622645"/>
              </p:ext>
            </p:extLst>
          </p:nvPr>
        </p:nvGraphicFramePr>
        <p:xfrm>
          <a:off x="248097" y="2718301"/>
          <a:ext cx="9649071" cy="38404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37410"/>
                <a:gridCol w="737410"/>
                <a:gridCol w="674671"/>
                <a:gridCol w="646484"/>
                <a:gridCol w="646484"/>
                <a:gridCol w="675581"/>
                <a:gridCol w="675581"/>
                <a:gridCol w="751049"/>
                <a:gridCol w="751049"/>
                <a:gridCol w="602840"/>
                <a:gridCol w="646484"/>
                <a:gridCol w="751049"/>
                <a:gridCol w="751049"/>
                <a:gridCol w="601930"/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Satellites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FY-2C</a:t>
                      </a:r>
                      <a:endParaRPr lang="zh-CN" sz="1200" kern="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Collocated samples for day: 309110</a:t>
                      </a:r>
                      <a:endParaRPr lang="zh-CN" sz="1200" kern="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Collocated samples for night: 253980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FY-2D</a:t>
                      </a:r>
                      <a:endParaRPr lang="zh-CN" sz="1200" kern="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Collocated samples for day: 127257</a:t>
                      </a:r>
                      <a:endParaRPr lang="zh-CN" sz="1200" kern="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Collocated samples for night: 111987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FY-2E</a:t>
                      </a:r>
                      <a:endParaRPr lang="zh-CN" sz="1200" kern="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Collocated samples for day: 12360</a:t>
                      </a:r>
                      <a:endParaRPr lang="zh-CN" sz="1200" kern="1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Collocated samples for night: 10189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Channels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3.8µm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6.8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3.8µm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6.8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3.8µm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6.8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11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12 µm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Day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Mean diff BT (K)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-0.08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-1.92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-0.07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0.28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-0.68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-1.65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0.66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1.43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1.96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-0.48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1.10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2.34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STD. diff BT (K)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2.49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3.29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2.03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1.75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3.51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2.70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2.16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3.22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1.36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1.42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1.97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2.24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Night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Mean diff BT (K)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4.76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-1.43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-0.59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-0.03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5.63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-1.03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0.64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1.73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6.18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0.25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1.26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2.84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STD. diff BT (K)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9.82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3.21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2.37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6.39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10.83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2.94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2.23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3.49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8.29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2.02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1.80 </a:t>
                      </a:r>
                      <a:endParaRPr lang="zh-CN" sz="12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2.09 </a:t>
                      </a:r>
                      <a:endParaRPr lang="zh-CN" sz="12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17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50969" y="6834188"/>
            <a:ext cx="2083594" cy="500063"/>
          </a:xfrm>
          <a:prstGeom prst="rect">
            <a:avLst/>
          </a:prstGeom>
        </p:spPr>
        <p:txBody>
          <a:bodyPr lIns="100008" tIns="50004" rIns="100008" bIns="50004"/>
          <a:lstStyle/>
          <a:p>
            <a:fld id="{42CE16BF-A2E3-43B4-B873-B8287E546B09}" type="slidenum">
              <a:rPr lang="en-US" altLang="zh-CN"/>
              <a:pPr/>
              <a:t>5</a:t>
            </a:fld>
            <a:endParaRPr lang="en-US" altLang="zh-CN"/>
          </a:p>
        </p:txBody>
      </p:sp>
      <p:graphicFrame>
        <p:nvGraphicFramePr>
          <p:cNvPr id="504834" name="Object 2"/>
          <p:cNvGraphicFramePr>
            <a:graphicFrameLocks noChangeAspect="1"/>
          </p:cNvGraphicFramePr>
          <p:nvPr/>
        </p:nvGraphicFramePr>
        <p:xfrm>
          <a:off x="38200" y="41672"/>
          <a:ext cx="5024934" cy="379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Photo Editor 照片" r:id="rId3" imgW="4571429" imgH="2742857" progId="MSPhotoEd.3">
                  <p:embed/>
                </p:oleObj>
              </mc:Choice>
              <mc:Fallback>
                <p:oleObj name="Photo Editor 照片" r:id="rId3" imgW="4571429" imgH="27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00" y="41672"/>
                        <a:ext cx="5024934" cy="3795614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4835" name="Picture 3" descr="积分球辐射定标系统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68" y="41672"/>
            <a:ext cx="4854773" cy="3795614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48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0" y="3866804"/>
            <a:ext cx="5024934" cy="3627189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48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13" y="3866804"/>
            <a:ext cx="4853037" cy="3627189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4839" name="Text Box 7"/>
          <p:cNvSpPr txBox="1">
            <a:spLocks noChangeArrowheads="1"/>
          </p:cNvSpPr>
          <p:nvPr/>
        </p:nvSpPr>
        <p:spPr bwMode="auto">
          <a:xfrm>
            <a:off x="6217196" y="2958381"/>
            <a:ext cx="3759745" cy="5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008" tIns="50004" rIns="100008" bIns="5000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100" dirty="0" smtClean="0">
                <a:solidFill>
                  <a:srgbClr val="FF9900"/>
                </a:solidFill>
                <a:latin typeface="Arial" charset="0"/>
                <a:ea typeface="楷体_GB2312" pitchFamily="49" charset="-122"/>
              </a:rPr>
              <a:t>Integrating </a:t>
            </a:r>
            <a:r>
              <a:rPr lang="en-US" altLang="zh-CN" sz="3100" dirty="0">
                <a:solidFill>
                  <a:srgbClr val="FF9900"/>
                </a:solidFill>
                <a:latin typeface="Arial" charset="0"/>
                <a:ea typeface="楷体_GB2312" pitchFamily="49" charset="-122"/>
              </a:rPr>
              <a:t>sphere</a:t>
            </a:r>
            <a:endParaRPr lang="zh-CN" altLang="en-US" sz="3100" dirty="0">
              <a:solidFill>
                <a:srgbClr val="FF9900"/>
              </a:solidFill>
              <a:latin typeface="Arial" charset="0"/>
              <a:ea typeface="楷体_GB2312" pitchFamily="49" charset="-122"/>
            </a:endParaRPr>
          </a:p>
        </p:txBody>
      </p:sp>
      <p:sp>
        <p:nvSpPr>
          <p:cNvPr id="504840" name="Text Box 8"/>
          <p:cNvSpPr txBox="1">
            <a:spLocks noChangeArrowheads="1"/>
          </p:cNvSpPr>
          <p:nvPr/>
        </p:nvSpPr>
        <p:spPr bwMode="auto">
          <a:xfrm>
            <a:off x="122043" y="4076899"/>
            <a:ext cx="3886498" cy="5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008" tIns="50004" rIns="100008" bIns="5000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100" dirty="0" smtClean="0">
                <a:solidFill>
                  <a:srgbClr val="FF9900"/>
                </a:solidFill>
                <a:latin typeface="Arial" charset="0"/>
                <a:ea typeface="楷体_GB2312" pitchFamily="49" charset="-122"/>
              </a:rPr>
              <a:t>Standard </a:t>
            </a:r>
            <a:r>
              <a:rPr lang="en-US" altLang="zh-CN" sz="3100" dirty="0">
                <a:solidFill>
                  <a:srgbClr val="FF9900"/>
                </a:solidFill>
                <a:latin typeface="Arial" charset="0"/>
                <a:ea typeface="楷体_GB2312" pitchFamily="49" charset="-122"/>
              </a:rPr>
              <a:t>lamp</a:t>
            </a:r>
            <a:endParaRPr lang="zh-CN" altLang="en-US" sz="3100" dirty="0">
              <a:solidFill>
                <a:srgbClr val="FF9900"/>
              </a:solidFill>
              <a:latin typeface="Arial" charset="0"/>
              <a:ea typeface="楷体_GB2312" pitchFamily="49" charset="-122"/>
            </a:endParaRPr>
          </a:p>
        </p:txBody>
      </p:sp>
      <p:sp>
        <p:nvSpPr>
          <p:cNvPr id="504841" name="Text Box 9"/>
          <p:cNvSpPr txBox="1">
            <a:spLocks noChangeArrowheads="1"/>
          </p:cNvSpPr>
          <p:nvPr/>
        </p:nvSpPr>
        <p:spPr bwMode="auto">
          <a:xfrm>
            <a:off x="5417344" y="4076899"/>
            <a:ext cx="2043659" cy="5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100" dirty="0" smtClean="0">
                <a:solidFill>
                  <a:srgbClr val="FF9900"/>
                </a:solidFill>
                <a:latin typeface="Arial" charset="0"/>
                <a:ea typeface="楷体_GB2312" pitchFamily="49" charset="-122"/>
              </a:rPr>
              <a:t>Blackbody</a:t>
            </a:r>
            <a:endParaRPr lang="zh-CN" altLang="en-US" sz="3100" dirty="0">
              <a:solidFill>
                <a:srgbClr val="FF9900"/>
              </a:solidFill>
              <a:latin typeface="Arial" charset="0"/>
              <a:ea typeface="楷体_GB2312" pitchFamily="49" charset="-122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04081" y="150069"/>
            <a:ext cx="4743029" cy="105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008" tIns="50004" rIns="100008" bIns="5000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100" dirty="0">
                <a:solidFill>
                  <a:srgbClr val="FF9900"/>
                </a:solidFill>
                <a:latin typeface="Arial" charset="0"/>
                <a:ea typeface="楷体_GB2312" pitchFamily="49" charset="-122"/>
              </a:rPr>
              <a:t>General-Purpose Optical Bench </a:t>
            </a:r>
            <a:endParaRPr lang="zh-CN" altLang="en-US" sz="3100" dirty="0">
              <a:solidFill>
                <a:srgbClr val="FF9900"/>
              </a:solidFill>
              <a:latin typeface="Arial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97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3" y="699319"/>
            <a:ext cx="9001125" cy="1250950"/>
          </a:xfrm>
        </p:spPr>
        <p:txBody>
          <a:bodyPr/>
          <a:lstStyle/>
          <a:p>
            <a:r>
              <a:rPr lang="en-US" altLang="zh-CN" dirty="0" smtClean="0"/>
              <a:t>Conclusions </a:t>
            </a:r>
            <a:r>
              <a:rPr lang="en-US" altLang="zh-CN" dirty="0"/>
              <a:t>and discussions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63" y="1806253"/>
            <a:ext cx="9001125" cy="5472608"/>
          </a:xfrm>
        </p:spPr>
        <p:txBody>
          <a:bodyPr/>
          <a:lstStyle/>
          <a:p>
            <a:r>
              <a:rPr lang="en-US" altLang="zh-CN" sz="2400" dirty="0" smtClean="0"/>
              <a:t>The </a:t>
            </a:r>
            <a:r>
              <a:rPr lang="en-US" altLang="zh-CN" sz="2400" dirty="0"/>
              <a:t>current operational calibrations for FY-2C/D/E do not compare favorably based on the FY-AIRS inter-calibration results. The future operational calibration of FY-2D and E could be revised using GSICS corrections calculated from the inter-calibration with AIRS. The historical FY-2C/D/E data could be re-calibrated with the GSICS </a:t>
            </a:r>
            <a:r>
              <a:rPr lang="en-US" altLang="zh-CN" sz="2400" dirty="0" err="1"/>
              <a:t>intercalibration</a:t>
            </a:r>
            <a:r>
              <a:rPr lang="en-US" altLang="zh-CN" sz="2400" dirty="0"/>
              <a:t> algorithm. </a:t>
            </a:r>
            <a:endParaRPr lang="en-US" altLang="zh-CN" sz="2400" dirty="0" smtClean="0"/>
          </a:p>
          <a:p>
            <a:r>
              <a:rPr lang="en-US" altLang="zh-CN" sz="2400" dirty="0" smtClean="0"/>
              <a:t>In </a:t>
            </a:r>
            <a:r>
              <a:rPr lang="en-US" altLang="zh-CN" sz="2400" dirty="0"/>
              <a:t>the future, for batch 03 satellites of the FY-2 series (FY-2F and FY-2G), the GSICS inter-calibration algorithm has been planned for implementation instead of the current operational inter-calibration with NOAA AVHRR and HIRS. </a:t>
            </a:r>
            <a:endParaRPr lang="en-US" altLang="zh-CN" sz="2400" dirty="0" smtClean="0"/>
          </a:p>
          <a:p>
            <a:r>
              <a:rPr lang="en-US" altLang="zh-CN" sz="2400" dirty="0" smtClean="0"/>
              <a:t>Some </a:t>
            </a:r>
            <a:r>
              <a:rPr lang="en-US" altLang="zh-CN" sz="2400" dirty="0"/>
              <a:t>research efforts on using onboard blackbody data and GSICS together to calibrate current and future FY-2 satellites are also underway.</a:t>
            </a:r>
          </a:p>
          <a:p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59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32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2153" y="3030389"/>
            <a:ext cx="9001125" cy="93198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008" tIns="50004" rIns="100008" bIns="50004">
            <a:spAutoFit/>
          </a:bodyPr>
          <a:lstStyle/>
          <a:p>
            <a:pPr marL="385763" indent="-385763" eaLnBrk="1" hangingPunct="1">
              <a:spcBef>
                <a:spcPct val="20000"/>
              </a:spcBef>
            </a:pPr>
            <a:r>
              <a:rPr lang="en-US" altLang="zh-CN" sz="5400" b="1" kern="1200" dirty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+mn-cs"/>
              </a:rPr>
              <a:t>Thanks for your attentions!</a:t>
            </a:r>
            <a:endParaRPr lang="zh-CN" altLang="en-US" sz="5400" b="1" kern="1200" dirty="0">
              <a:solidFill>
                <a:schemeClr val="accent2"/>
              </a:solidFill>
              <a:latin typeface="Times New Roman" pitchFamily="18" charset="0"/>
              <a:ea typeface="黑体" pitchFamily="49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1988" y="4182517"/>
            <a:ext cx="9001125" cy="936104"/>
          </a:xfrm>
        </p:spPr>
        <p:txBody>
          <a:bodyPr/>
          <a:lstStyle/>
          <a:p>
            <a:pPr algn="ctr"/>
            <a:r>
              <a:rPr lang="en-US" altLang="zh-CN" dirty="0" smtClean="0"/>
              <a:t>zhangyong@cma.gov.cn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60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57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50969" y="6834188"/>
            <a:ext cx="2083594" cy="500063"/>
          </a:xfrm>
          <a:prstGeom prst="rect">
            <a:avLst/>
          </a:prstGeom>
        </p:spPr>
        <p:txBody>
          <a:bodyPr lIns="100008" tIns="50004" rIns="100008" bIns="50004"/>
          <a:lstStyle/>
          <a:p>
            <a:fld id="{B149207A-E7F0-45E1-9D5A-2FF8739B3710}" type="slidenum">
              <a:rPr lang="en-US" altLang="zh-CN"/>
              <a:pPr/>
              <a:t>6</a:t>
            </a:fld>
            <a:endParaRPr lang="en-US" altLang="zh-CN"/>
          </a:p>
        </p:txBody>
      </p:sp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2620" cy="7500938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5859" name="Picture 3" descr="走航水温仪Pic00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81" y="0"/>
            <a:ext cx="5083969" cy="3667125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4928617" y="-65955"/>
            <a:ext cx="5112568" cy="77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0008" tIns="50004" rIns="100008" bIns="5000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仿宋_GB2312" pitchFamily="49" charset="-122"/>
              </a:rPr>
              <a:t>Water </a:t>
            </a:r>
            <a:r>
              <a:rPr lang="en-US" altLang="zh-CN" sz="44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仿宋_GB2312" pitchFamily="49" charset="-122"/>
              </a:rPr>
              <a:t>thermometer</a:t>
            </a:r>
            <a:endParaRPr lang="zh-CN" altLang="en-US" sz="4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仿宋_GB2312" pitchFamily="49" charset="-122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166688" y="166688"/>
            <a:ext cx="3583781" cy="77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4400" dirty="0" smtClean="0">
                <a:solidFill>
                  <a:srgbClr val="FF9900"/>
                </a:solidFill>
                <a:ea typeface="仿宋_GB2312" pitchFamily="49" charset="-122"/>
              </a:rPr>
              <a:t>Water buoy</a:t>
            </a:r>
            <a:endParaRPr lang="zh-CN" altLang="en-US" sz="4400" dirty="0">
              <a:solidFill>
                <a:srgbClr val="FF9900"/>
              </a:solidFill>
              <a:ea typeface="仿宋_GB2312" pitchFamily="49" charset="-122"/>
            </a:endParaRPr>
          </a:p>
        </p:txBody>
      </p:sp>
      <p:pic>
        <p:nvPicPr>
          <p:cNvPr id="505862" name="Picture 6" descr="两台研制仪器照片（第三次）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5235" b="3142"/>
          <a:stretch>
            <a:fillRect/>
          </a:stretch>
        </p:blipFill>
        <p:spPr bwMode="auto">
          <a:xfrm>
            <a:off x="4922491" y="3707062"/>
            <a:ext cx="5078759" cy="379387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83969" y="3833813"/>
            <a:ext cx="4750594" cy="5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0008" tIns="50004" rIns="100008" bIns="50004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31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仿宋_GB2312" pitchFamily="49" charset="-122"/>
              </a:rPr>
              <a:t>IR981(left) VIR981(right</a:t>
            </a:r>
            <a:r>
              <a:rPr lang="en-US" altLang="zh-CN" sz="31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仿宋_GB2312" pitchFamily="49" charset="-122"/>
              </a:rPr>
              <a:t>)</a:t>
            </a:r>
            <a:endParaRPr lang="zh-CN" altLang="en-US" sz="31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仿宋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65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50969" y="6834188"/>
            <a:ext cx="2083594" cy="500063"/>
          </a:xfrm>
          <a:prstGeom prst="rect">
            <a:avLst/>
          </a:prstGeom>
        </p:spPr>
        <p:txBody>
          <a:bodyPr lIns="100008" tIns="50004" rIns="100008" bIns="50004"/>
          <a:lstStyle/>
          <a:p>
            <a:fld id="{5DB2A74E-6546-416A-B510-F4E71CD74983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100008" tIns="50004" rIns="100008" bIns="50004"/>
          <a:lstStyle/>
          <a:p>
            <a:r>
              <a:rPr lang="en-US" altLang="zh-CN" dirty="0" smtClean="0"/>
              <a:t>CE318, CE317</a:t>
            </a:r>
            <a:r>
              <a:rPr lang="zh-CN" altLang="en-US" dirty="0" smtClean="0"/>
              <a:t> </a:t>
            </a:r>
            <a:r>
              <a:rPr lang="en-US" altLang="zh-CN" dirty="0" smtClean="0"/>
              <a:t>radiometers</a:t>
            </a:r>
            <a:endParaRPr lang="zh-CN" altLang="en-US" dirty="0"/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100008" tIns="50004" rIns="100008" bIns="50004"/>
          <a:lstStyle/>
          <a:p>
            <a:endParaRPr lang="zh-CN" altLang="zh-CN"/>
          </a:p>
        </p:txBody>
      </p:sp>
      <p:pic>
        <p:nvPicPr>
          <p:cNvPr id="506884" name="Picture 4" descr="CE318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583531"/>
            <a:ext cx="5625703" cy="450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6885" name="Picture 5" descr="E:\Documents and Settings\hu1\My Documents\ce317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94" y="2500313"/>
            <a:ext cx="3667125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48097" y="870149"/>
            <a:ext cx="9577064" cy="1034926"/>
          </a:xfrm>
        </p:spPr>
        <p:txBody>
          <a:bodyPr lIns="100008" tIns="50004" rIns="100008" bIns="50004"/>
          <a:lstStyle/>
          <a:p>
            <a:r>
              <a:rPr lang="en-US" altLang="zh-CN" sz="3600" dirty="0"/>
              <a:t>IFS120M  Fourier transform infrared spectrometer</a:t>
            </a:r>
            <a:endParaRPr lang="zh-CN" altLang="en-US" sz="3600" dirty="0"/>
          </a:p>
        </p:txBody>
      </p:sp>
      <p:pic>
        <p:nvPicPr>
          <p:cNvPr id="507907" name="Picture 3" descr="PIC000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32" y="1833563"/>
            <a:ext cx="4778375" cy="358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7908" name="Picture 4" descr="PIC0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19" y="3417094"/>
            <a:ext cx="4833938" cy="408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66749" y="5550669"/>
            <a:ext cx="3685803" cy="1500188"/>
          </a:xfrm>
          <a:noFill/>
          <a:ln/>
        </p:spPr>
        <p:txBody>
          <a:bodyPr lIns="100008" tIns="50004" rIns="100008" bIns="50004"/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300" dirty="0" smtClean="0">
                <a:cs typeface="Times New Roman" pitchFamily="18" charset="0"/>
              </a:rPr>
              <a:t>BROKER</a:t>
            </a: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zh-CN" sz="2100" dirty="0" smtClean="0">
                <a:cs typeface="Times New Roman" pitchFamily="18" charset="0"/>
              </a:rPr>
              <a:t>0.4—16.6μm</a:t>
            </a:r>
            <a:endParaRPr lang="en-US" altLang="zh-CN" sz="2100" dirty="0"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US" altLang="zh-CN" sz="2100" dirty="0" smtClean="0">
                <a:cs typeface="Times New Roman" pitchFamily="18" charset="0"/>
              </a:rPr>
              <a:t>Spectral resolution: 0.008cm</a:t>
            </a:r>
            <a:r>
              <a:rPr lang="en-US" altLang="zh-CN" sz="2100" baseline="30000" dirty="0" smtClean="0">
                <a:cs typeface="Times New Roman" pitchFamily="18" charset="0"/>
              </a:rPr>
              <a:t>-1</a:t>
            </a:r>
            <a:endParaRPr lang="en-US" altLang="zh-CN" sz="2100" baseline="30000" dirty="0">
              <a:cs typeface="Times New Roman" pitchFamily="18" charset="0"/>
            </a:endParaRPr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910638" y="6991350"/>
            <a:ext cx="914400" cy="333375"/>
          </a:xfrm>
        </p:spPr>
        <p:txBody>
          <a:bodyPr/>
          <a:lstStyle/>
          <a:p>
            <a:pPr>
              <a:defRPr/>
            </a:pPr>
            <a:fld id="{23849856-89C5-491F-A111-6C60FF5F13CD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388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CC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0008" tIns="50004" rIns="100008" bIns="50004" numCol="1" anchor="t" anchorCtr="0" compatLnSpc="1">
        <a:prstTxWarp prst="textNoShape">
          <a:avLst/>
        </a:prstTxWarp>
      </a:bodyPr>
      <a:lstStyle>
        <a:defPPr marL="385763" marR="0" indent="-385763" algn="l" defTabSz="10287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100008" tIns="50004" rIns="100008" bIns="50004" numCol="1" anchor="t" anchorCtr="0" compatLnSpc="1">
        <a:prstTxWarp prst="textNoShape">
          <a:avLst/>
        </a:prstTxWarp>
      </a:bodyPr>
      <a:lstStyle>
        <a:defPPr marL="385763" marR="0" indent="-385763" algn="l" defTabSz="10287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zh-CN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  <a:txDef>
      <a:spPr>
        <a:solidFill>
          <a:srgbClr val="00FF99"/>
        </a:solidFill>
        <a:ln/>
      </a:spPr>
      <a:bodyPr lIns="100008" tIns="50004" rIns="100008" bIns="50004"/>
      <a:lstStyle>
        <a:defPPr algn="l">
          <a:defRPr sz="1400" dirty="0" err="1" smtClean="0">
            <a:solidFill>
              <a:srgbClr val="FF0101"/>
            </a:solidFill>
            <a:latin typeface="Arial Unicode MS" pitchFamily="34" charset="-122"/>
            <a:ea typeface="Arial Unicode MS" pitchFamily="34" charset="-122"/>
            <a:cs typeface="Arial Unicode MS" pitchFamily="34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25896</TotalTime>
  <Words>2630</Words>
  <Application>Microsoft Office PowerPoint</Application>
  <PresentationFormat>自定义</PresentationFormat>
  <Paragraphs>553</Paragraphs>
  <Slides>61</Slides>
  <Notes>8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64" baseType="lpstr">
      <vt:lpstr>默认设计模板</vt:lpstr>
      <vt:lpstr>Photo Editor 照片</vt:lpstr>
      <vt:lpstr>Graph</vt:lpstr>
      <vt:lpstr>Vicarious Radiometric Calibration of IR Channels in CMA </vt:lpstr>
      <vt:lpstr>Outline</vt:lpstr>
      <vt:lpstr>Introduction of China Radiometric Calibration Sites (CRCS)</vt:lpstr>
      <vt:lpstr>PowerPoint 演示文稿</vt:lpstr>
      <vt:lpstr>Instruments of CRCS</vt:lpstr>
      <vt:lpstr>PowerPoint 演示文稿</vt:lpstr>
      <vt:lpstr>PowerPoint 演示文稿</vt:lpstr>
      <vt:lpstr>CE318, CE317 radiometers</vt:lpstr>
      <vt:lpstr>IFS120M  Fourier transform infrared spectrometer</vt:lpstr>
      <vt:lpstr>BOMEN MR-154 thermal infrared radiometer</vt:lpstr>
      <vt:lpstr>ASD FR field spectrometers</vt:lpstr>
      <vt:lpstr>OL 756 Portable UV-VIS Spectroradiometer</vt:lpstr>
      <vt:lpstr>102F portable FTIR spectrometer </vt:lpstr>
      <vt:lpstr>Outline</vt:lpstr>
      <vt:lpstr>Calibration activities at Lake Qinghai</vt:lpstr>
      <vt:lpstr>Measurements of water surface temperature and radiance</vt:lpstr>
      <vt:lpstr>Measurements of atmospheric and environmental parameters</vt:lpstr>
      <vt:lpstr> GPS records of the ship movements during experimentations</vt:lpstr>
      <vt:lpstr>PowerPoint 演示文稿</vt:lpstr>
      <vt:lpstr>Data collected by buoys</vt:lpstr>
      <vt:lpstr>PowerPoint 演示文稿</vt:lpstr>
      <vt:lpstr>Satellite data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Evaluation for radiometric calibration of infrared band of FY-3A MERSI using CRCS</vt:lpstr>
      <vt:lpstr>Seven groups of available field measurements at Lake Qinghai in three years</vt:lpstr>
      <vt:lpstr>Eighteen groups of available buoy measurements at Qinghai Lake in 2008 and 2009.</vt:lpstr>
      <vt:lpstr>Results</vt:lpstr>
      <vt:lpstr>Outline</vt:lpstr>
      <vt:lpstr>PowerPoint 演示文稿</vt:lpstr>
      <vt:lpstr>Automatic measurement system (Station A) </vt:lpstr>
      <vt:lpstr>Data collecting</vt:lpstr>
      <vt:lpstr>Surface temperature from May 2009 to Sep. 2010, every hour</vt:lpstr>
      <vt:lpstr>Emissivity measurement at Dunhuang Gobi </vt:lpstr>
      <vt:lpstr>Operational calibration testing at Dunhuang Gobi for IR bands</vt:lpstr>
      <vt:lpstr>Outline</vt:lpstr>
      <vt:lpstr>PowerPoint 演示文稿</vt:lpstr>
      <vt:lpstr>PowerPoint 演示文稿</vt:lpstr>
      <vt:lpstr>Method</vt:lpstr>
      <vt:lpstr>Comparing the satellite observations and simulated TOA BT of FY-3A MERSI</vt:lpstr>
      <vt:lpstr>Outline</vt:lpstr>
      <vt:lpstr>FY-2 data archived at CIMSS/SSEC</vt:lpstr>
      <vt:lpstr>PowerPoint 演示文稿</vt:lpstr>
      <vt:lpstr> Methodology</vt:lpstr>
      <vt:lpstr>Results</vt:lpstr>
      <vt:lpstr>Selected Case Comparisons</vt:lpstr>
      <vt:lpstr>Comparisons between FY-2C/D/E operationally calibrated BTs (x-axis) and AIRS simulated BTs (y-axis) of all channels from a five consecutive day samples, where red dots are daytime and blue dots are nighttime.</vt:lpstr>
      <vt:lpstr>RMSE and BIAS between AIRS simulated and operational calibration BTs from five consecutive day samples ending on Sep. 13th, 2008, July 2nd, 2009 and July 6th, 2010 FY-2C/D/E respectively.</vt:lpstr>
      <vt:lpstr>FY-2C/D/E and AIRS simulated BT differences, expressed in histograms, are presented here with a bin size of 0.1K.</vt:lpstr>
      <vt:lpstr>Longer Term Analysis</vt:lpstr>
      <vt:lpstr>FY-2C</vt:lpstr>
      <vt:lpstr>FY-2D</vt:lpstr>
      <vt:lpstr>FY-2E</vt:lpstr>
      <vt:lpstr>The mean and standard deviation about the GEO – LEO brightness temperature differences of all infrared channels of FY-2C/D/E for the time periods of all the matched data pairs</vt:lpstr>
      <vt:lpstr>Conclusions and discussions</vt:lpstr>
      <vt:lpstr>Thanks for your attentions!</vt:lpstr>
    </vt:vector>
  </TitlesOfParts>
  <Company>jiangtai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YangJun</dc:creator>
  <cp:lastModifiedBy>张勇</cp:lastModifiedBy>
  <cp:revision>1773</cp:revision>
  <dcterms:created xsi:type="dcterms:W3CDTF">2003-11-26T02:00:57Z</dcterms:created>
  <dcterms:modified xsi:type="dcterms:W3CDTF">2012-03-05T15:09:58Z</dcterms:modified>
</cp:coreProperties>
</file>