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5" r:id="rId4"/>
    <p:sldId id="267" r:id="rId5"/>
    <p:sldId id="260" r:id="rId6"/>
    <p:sldId id="261" r:id="rId7"/>
    <p:sldId id="262" r:id="rId8"/>
    <p:sldId id="263" r:id="rId9"/>
    <p:sldId id="269" r:id="rId10"/>
    <p:sldId id="268" r:id="rId11"/>
    <p:sldId id="270" r:id="rId12"/>
    <p:sldId id="281" r:id="rId13"/>
    <p:sldId id="271" r:id="rId14"/>
    <p:sldId id="272" r:id="rId15"/>
    <p:sldId id="273" r:id="rId16"/>
    <p:sldId id="276" r:id="rId17"/>
    <p:sldId id="282" r:id="rId18"/>
    <p:sldId id="280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3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40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D3E1F-ACCD-4396-97E7-49AA42A70ED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0D933-6049-4FC8-A7AC-28D21BDD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908BB-39D8-43F4-A235-5DEF6C8BED67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442D3-8431-4ACD-8791-AD05B92D6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home: be aware</a:t>
            </a:r>
            <a:r>
              <a:rPr lang="en-US" baseline="0" dirty="0" smtClean="0"/>
              <a:t> </a:t>
            </a:r>
            <a:r>
              <a:rPr lang="en-US" baseline="0" smtClean="0"/>
              <a:t>of the</a:t>
            </a:r>
            <a:r>
              <a:rPr lang="en-US" smtClean="0"/>
              <a:t> </a:t>
            </a:r>
            <a:r>
              <a:rPr lang="en-US" dirty="0" err="1" smtClean="0"/>
              <a:t>mcidas</a:t>
            </a:r>
            <a:r>
              <a:rPr lang="en-US" dirty="0" smtClean="0"/>
              <a:t>-x</a:t>
            </a:r>
            <a:r>
              <a:rPr lang="en-US" baseline="0" dirty="0" smtClean="0"/>
              <a:t> Version! Updated SRFs, pre-launch cal. Coefficients?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2D3-8431-4ACD-8791-AD05B92D63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DCC</a:t>
            </a:r>
            <a:r>
              <a:rPr lang="en-US" baseline="0" dirty="0" smtClean="0"/>
              <a:t> reflectance (Mode) looks stable with </a:t>
            </a:r>
            <a:r>
              <a:rPr lang="en-US" baseline="0" dirty="0" err="1" smtClean="0"/>
              <a:t>stdv</a:t>
            </a:r>
            <a:r>
              <a:rPr lang="en-US" baseline="0" dirty="0" smtClean="0"/>
              <a:t>(Tb4)&gt;1.0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2D3-8431-4ACD-8791-AD05B92D63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Binsize</a:t>
            </a:r>
            <a:r>
              <a:rPr lang="en-US" baseline="0" dirty="0" smtClean="0"/>
              <a:t> can affect the fitting function uncertainty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2D3-8431-4ACD-8791-AD05B92D63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Median </a:t>
            </a:r>
            <a:r>
              <a:rPr lang="en-US" dirty="0" err="1" smtClean="0"/>
              <a:t>refl</a:t>
            </a:r>
            <a:r>
              <a:rPr lang="en-US" dirty="0" smtClean="0"/>
              <a:t> seems provide more accurate relative</a:t>
            </a:r>
            <a:r>
              <a:rPr lang="en-US" baseline="0" dirty="0" smtClean="0"/>
              <a:t> calibration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2D3-8431-4ACD-8791-AD05B92D63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A25C-F1A4-4274-BD8D-BBBC7E976BF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GSICS_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152400"/>
            <a:ext cx="2435902" cy="990600"/>
          </a:xfrm>
          <a:prstGeom prst="rect">
            <a:avLst/>
          </a:prstGeom>
        </p:spPr>
      </p:pic>
      <p:pic>
        <p:nvPicPr>
          <p:cNvPr id="10" name="Picture 9" descr="noaalogo1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096250" y="152400"/>
            <a:ext cx="1047750" cy="1038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GOES-East DCC analysis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Fangfang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Yu,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Xiangqian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Wu and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Haifeng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Qian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5486400"/>
            <a:ext cx="2976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GSICS Annual Meeting in Beijing,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STDV(Tb10.7um) – Jan12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1524000"/>
            <a:ext cx="2633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Binsize</a:t>
            </a:r>
            <a:r>
              <a:rPr lang="en-US" b="1" dirty="0" smtClean="0"/>
              <a:t>=1.0, </a:t>
            </a:r>
            <a:r>
              <a:rPr lang="en-US" b="1" dirty="0" err="1" smtClean="0"/>
              <a:t>stdv</a:t>
            </a:r>
            <a:r>
              <a:rPr lang="en-US" b="1" dirty="0" smtClean="0"/>
              <a:t>(</a:t>
            </a:r>
            <a:r>
              <a:rPr lang="en-US" b="1" dirty="0" err="1" smtClean="0"/>
              <a:t>refl</a:t>
            </a:r>
            <a:r>
              <a:rPr lang="en-US" b="1" dirty="0" smtClean="0"/>
              <a:t>)&lt;3%</a:t>
            </a:r>
          </a:p>
          <a:p>
            <a:r>
              <a:rPr lang="en-US" b="1" dirty="0" smtClean="0"/>
              <a:t>Tb(10.7um)&lt;205 + 1.15K</a:t>
            </a:r>
            <a:endParaRPr lang="en-US" b="1" dirty="0"/>
          </a:p>
        </p:txBody>
      </p:sp>
      <p:pic>
        <p:nvPicPr>
          <p:cNvPr id="11" name="Picture 10" descr="g13.tb4stdvsensitivity.scatterplot.Jan12.binsize1.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4093028"/>
            <a:ext cx="4572000" cy="2612571"/>
          </a:xfrm>
          <a:prstGeom prst="rect">
            <a:avLst/>
          </a:prstGeom>
        </p:spPr>
      </p:pic>
      <p:pic>
        <p:nvPicPr>
          <p:cNvPr id="13" name="Picture 12" descr="g13.tb4sensitivity.pdf.Jan12.binsize1.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95400"/>
            <a:ext cx="4800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STDV(Tb4) - Feb12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1447800"/>
            <a:ext cx="2633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Binsize</a:t>
            </a:r>
            <a:r>
              <a:rPr lang="en-US" b="1" dirty="0" smtClean="0"/>
              <a:t>=1.0, </a:t>
            </a:r>
            <a:r>
              <a:rPr lang="en-US" b="1" dirty="0" err="1" smtClean="0"/>
              <a:t>stdv</a:t>
            </a:r>
            <a:r>
              <a:rPr lang="en-US" b="1" dirty="0" smtClean="0"/>
              <a:t>(</a:t>
            </a:r>
            <a:r>
              <a:rPr lang="en-US" b="1" dirty="0" err="1" smtClean="0"/>
              <a:t>refl</a:t>
            </a:r>
            <a:r>
              <a:rPr lang="en-US" b="1" dirty="0" smtClean="0"/>
              <a:t>)&lt;3%</a:t>
            </a:r>
          </a:p>
          <a:p>
            <a:r>
              <a:rPr lang="en-US" b="1" dirty="0" smtClean="0"/>
              <a:t>Tb(10.7um)&lt;205+1.15K</a:t>
            </a:r>
            <a:endParaRPr lang="en-US" b="1" dirty="0"/>
          </a:p>
        </p:txBody>
      </p:sp>
      <p:pic>
        <p:nvPicPr>
          <p:cNvPr id="14" name="Picture 13" descr="g13.tb4stdvsensitivity.pdf.Feb12.binsize1.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71600"/>
            <a:ext cx="4876800" cy="2786743"/>
          </a:xfrm>
          <a:prstGeom prst="rect">
            <a:avLst/>
          </a:prstGeom>
        </p:spPr>
      </p:pic>
      <p:pic>
        <p:nvPicPr>
          <p:cNvPr id="13" name="Picture 12" descr="g13.tb4stdvsensitivity.scatterplot.Feb12.binsize1.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4037229"/>
            <a:ext cx="4936350" cy="2820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Sensitivity of GOES GVAR Radiance Count </a:t>
            </a:r>
            <a:endParaRPr lang="en-US" sz="3200" dirty="0"/>
          </a:p>
        </p:txBody>
      </p:sp>
      <p:pic>
        <p:nvPicPr>
          <p:cNvPr id="4" name="Content Placeholder 3" descr="g13.gvarcount_sensitivity_g13ch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34381"/>
            <a:ext cx="8229600" cy="3657600"/>
          </a:xfrm>
        </p:spPr>
      </p:pic>
      <p:sp>
        <p:nvSpPr>
          <p:cNvPr id="6" name="TextBox 5"/>
          <p:cNvSpPr txBox="1"/>
          <p:nvPr/>
        </p:nvSpPr>
        <p:spPr>
          <a:xfrm>
            <a:off x="2971800" y="1447800"/>
            <a:ext cx="277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Change in Tb / GVAR Count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Tb(10.7um) threshold – Dec11</a:t>
            </a:r>
            <a:endParaRPr lang="en-US" dirty="0"/>
          </a:p>
        </p:txBody>
      </p:sp>
      <p:pic>
        <p:nvPicPr>
          <p:cNvPr id="5" name="Picture 4" descr="g13.tb4sensitivity.pdf.Dec11.binsize1.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5181600" cy="2960914"/>
          </a:xfrm>
          <a:prstGeom prst="rect">
            <a:avLst/>
          </a:prstGeom>
        </p:spPr>
      </p:pic>
      <p:pic>
        <p:nvPicPr>
          <p:cNvPr id="4" name="Content Placeholder 3" descr="g13.tb4sensitivity.scatterplot.Dec11.binsize1.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81450" y="3907971"/>
            <a:ext cx="5162550" cy="2950029"/>
          </a:xfrm>
        </p:spPr>
      </p:pic>
      <p:sp>
        <p:nvSpPr>
          <p:cNvPr id="6" name="TextBox 5"/>
          <p:cNvSpPr txBox="1"/>
          <p:nvPr/>
        </p:nvSpPr>
        <p:spPr>
          <a:xfrm>
            <a:off x="5638800" y="1676400"/>
            <a:ext cx="2633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Binsize</a:t>
            </a:r>
            <a:r>
              <a:rPr lang="en-US" b="1" dirty="0" smtClean="0"/>
              <a:t>=1.0, </a:t>
            </a:r>
            <a:r>
              <a:rPr lang="en-US" b="1" dirty="0" err="1" smtClean="0"/>
              <a:t>stdv</a:t>
            </a:r>
            <a:r>
              <a:rPr lang="en-US" b="1" dirty="0" smtClean="0"/>
              <a:t>(</a:t>
            </a:r>
            <a:r>
              <a:rPr lang="en-US" b="1" dirty="0" err="1" smtClean="0"/>
              <a:t>refl</a:t>
            </a:r>
            <a:r>
              <a:rPr lang="en-US" b="1" dirty="0" smtClean="0"/>
              <a:t>)&lt;3%</a:t>
            </a:r>
          </a:p>
          <a:p>
            <a:r>
              <a:rPr lang="en-US" b="1" dirty="0" err="1" smtClean="0"/>
              <a:t>Stdv</a:t>
            </a:r>
            <a:r>
              <a:rPr lang="en-US" b="1" dirty="0" smtClean="0"/>
              <a:t>(Tb10.7um)&lt;1K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Tb(10.7um) threshold – Jan12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1676400"/>
            <a:ext cx="2633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Binsize</a:t>
            </a:r>
            <a:r>
              <a:rPr lang="en-US" b="1" dirty="0" smtClean="0"/>
              <a:t>=1.0, </a:t>
            </a:r>
            <a:r>
              <a:rPr lang="en-US" b="1" dirty="0" err="1" smtClean="0"/>
              <a:t>stdv</a:t>
            </a:r>
            <a:r>
              <a:rPr lang="en-US" b="1" dirty="0" smtClean="0"/>
              <a:t>(</a:t>
            </a:r>
            <a:r>
              <a:rPr lang="en-US" b="1" dirty="0" err="1" smtClean="0"/>
              <a:t>refl</a:t>
            </a:r>
            <a:r>
              <a:rPr lang="en-US" b="1" dirty="0" smtClean="0"/>
              <a:t>)&lt;3%</a:t>
            </a:r>
          </a:p>
          <a:p>
            <a:r>
              <a:rPr lang="en-US" b="1" dirty="0" err="1" smtClean="0"/>
              <a:t>Stdv</a:t>
            </a:r>
            <a:r>
              <a:rPr lang="en-US" b="1" dirty="0" smtClean="0"/>
              <a:t>(Tb10.7um)&lt;1K</a:t>
            </a:r>
            <a:endParaRPr lang="en-US" b="1" dirty="0"/>
          </a:p>
        </p:txBody>
      </p:sp>
      <p:pic>
        <p:nvPicPr>
          <p:cNvPr id="8" name="Picture 7" descr="g13.tb4sensitivity.pdf.Jan12.binsize1.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1295400"/>
            <a:ext cx="5333999" cy="3048000"/>
          </a:xfrm>
          <a:prstGeom prst="rect">
            <a:avLst/>
          </a:prstGeom>
        </p:spPr>
      </p:pic>
      <p:pic>
        <p:nvPicPr>
          <p:cNvPr id="10" name="Picture 9" descr="g13.tb4sensitivity.scatterplot.Jan12.binsize1.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4027714"/>
            <a:ext cx="4953000" cy="2830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Tb4 threshold – Feb12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1676400"/>
            <a:ext cx="2633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Binsize</a:t>
            </a:r>
            <a:r>
              <a:rPr lang="en-US" b="1" dirty="0" smtClean="0"/>
              <a:t>=1.0, </a:t>
            </a:r>
            <a:r>
              <a:rPr lang="en-US" b="1" dirty="0" err="1" smtClean="0"/>
              <a:t>stdv</a:t>
            </a:r>
            <a:r>
              <a:rPr lang="en-US" b="1" dirty="0" smtClean="0"/>
              <a:t>(</a:t>
            </a:r>
            <a:r>
              <a:rPr lang="en-US" b="1" dirty="0" err="1" smtClean="0"/>
              <a:t>refl</a:t>
            </a:r>
            <a:r>
              <a:rPr lang="en-US" b="1" dirty="0" smtClean="0"/>
              <a:t>)&lt;3%</a:t>
            </a:r>
          </a:p>
          <a:p>
            <a:r>
              <a:rPr lang="en-US" b="1" dirty="0" err="1" smtClean="0"/>
              <a:t>Stdv</a:t>
            </a:r>
            <a:r>
              <a:rPr lang="en-US" b="1" dirty="0" smtClean="0"/>
              <a:t>(Tb10.7um)&lt;1K</a:t>
            </a:r>
            <a:endParaRPr lang="en-US" b="1" dirty="0"/>
          </a:p>
        </p:txBody>
      </p:sp>
      <p:pic>
        <p:nvPicPr>
          <p:cNvPr id="11" name="Picture 10" descr="g13.tb4sensitivity.pdf.Feb12.binsize1.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71600"/>
            <a:ext cx="5241150" cy="2994943"/>
          </a:xfrm>
          <a:prstGeom prst="rect">
            <a:avLst/>
          </a:prstGeom>
        </p:spPr>
      </p:pic>
      <p:pic>
        <p:nvPicPr>
          <p:cNvPr id="10" name="Picture 9" descr="g13.tb4sensitivity.scatterplot.Feb12.binsize1.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02850" y="3863057"/>
            <a:ext cx="5241150" cy="2994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Progressive decreasing of DCC reflectance can be observed with mode reflectance (</a:t>
            </a:r>
            <a:r>
              <a:rPr lang="en-US" dirty="0" err="1" smtClean="0"/>
              <a:t>binsize</a:t>
            </a:r>
            <a:r>
              <a:rPr lang="en-US" dirty="0" smtClean="0"/>
              <a:t>=1.0%) and median reflectance</a:t>
            </a:r>
          </a:p>
          <a:p>
            <a:pPr lvl="1"/>
            <a:r>
              <a:rPr lang="en-US" dirty="0" smtClean="0"/>
              <a:t>Bin size may affect the uncertainty of the gain trending </a:t>
            </a:r>
          </a:p>
          <a:p>
            <a:pPr lvl="1"/>
            <a:r>
              <a:rPr lang="en-US" dirty="0" smtClean="0"/>
              <a:t>median reflectance is irrelevant to the bin-size and more consistent at </a:t>
            </a:r>
            <a:r>
              <a:rPr lang="en-US" dirty="0" err="1" smtClean="0"/>
              <a:t>stdv</a:t>
            </a:r>
            <a:r>
              <a:rPr lang="en-US" dirty="0" smtClean="0"/>
              <a:t>(Tb10.7um)</a:t>
            </a:r>
          </a:p>
          <a:p>
            <a:endParaRPr lang="en-US" dirty="0" smtClean="0"/>
          </a:p>
          <a:p>
            <a:r>
              <a:rPr lang="en-US" dirty="0" smtClean="0"/>
              <a:t>While mode/median reflectance might be sensitive to the Tb(10.7um) thresholds, mode has larger </a:t>
            </a:r>
            <a:r>
              <a:rPr lang="en-US" dirty="0" err="1" smtClean="0"/>
              <a:t>stdv</a:t>
            </a:r>
            <a:r>
              <a:rPr lang="en-US" dirty="0" smtClean="0"/>
              <a:t> and median is more sensitive to the threshold.</a:t>
            </a:r>
          </a:p>
          <a:p>
            <a:endParaRPr lang="en-US" dirty="0" smtClean="0"/>
          </a:p>
          <a:p>
            <a:r>
              <a:rPr lang="en-US" dirty="0" smtClean="0"/>
              <a:t>When using mode reflectance,  we need to consider the impact of instrument noise at cold scenes</a:t>
            </a:r>
          </a:p>
          <a:p>
            <a:pPr lvl="1"/>
            <a:r>
              <a:rPr lang="en-US" dirty="0" smtClean="0"/>
              <a:t>For the 10-bit GOES instrument, it is recommended to slightly relax the criteria of </a:t>
            </a:r>
            <a:r>
              <a:rPr lang="en-US" dirty="0" err="1" smtClean="0"/>
              <a:t>Stdv</a:t>
            </a:r>
            <a:r>
              <a:rPr lang="en-US" dirty="0" smtClean="0"/>
              <a:t>(Tb10.7) (</a:t>
            </a:r>
            <a:r>
              <a:rPr lang="en-US" dirty="0" err="1" smtClean="0"/>
              <a:t>eg</a:t>
            </a:r>
            <a:r>
              <a:rPr lang="en-US" dirty="0" smtClean="0"/>
              <a:t>. =1.5K)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 – Comparison of the Vicarious Calibration Methods</a:t>
            </a:r>
            <a:endParaRPr lang="en-US" dirty="0"/>
          </a:p>
        </p:txBody>
      </p:sp>
      <p:pic>
        <p:nvPicPr>
          <p:cNvPr id="4" name="Content Placeholder 3" descr="g10.normalized_monthlyaveg_signal_stdde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8250" y="1881981"/>
            <a:ext cx="6667500" cy="3810000"/>
          </a:xfrm>
        </p:spPr>
      </p:pic>
      <p:sp>
        <p:nvSpPr>
          <p:cNvPr id="5" name="TextBox 4"/>
          <p:cNvSpPr txBox="1"/>
          <p:nvPr/>
        </p:nvSpPr>
        <p:spPr>
          <a:xfrm>
            <a:off x="3429000" y="1600200"/>
            <a:ext cx="320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GOES-10 Imager Visible Channel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2" name="Picture 5" descr="gome2_avhrr_DCC_spatial_NS45_2010_0-6mo.png"/>
          <p:cNvPicPr>
            <a:picLocks noChangeAspect="1"/>
          </p:cNvPicPr>
          <p:nvPr/>
        </p:nvPicPr>
        <p:blipFill>
          <a:blip r:embed="rId2" cstate="print"/>
          <a:srcRect l="14400" r="24000"/>
          <a:stretch>
            <a:fillRect/>
          </a:stretch>
        </p:blipFill>
        <p:spPr>
          <a:xfrm>
            <a:off x="228600" y="152400"/>
            <a:ext cx="4076102" cy="6400800"/>
          </a:xfrm>
          <a:prstGeom prst="rect">
            <a:avLst/>
          </a:prstGeom>
        </p:spPr>
      </p:pic>
      <p:pic>
        <p:nvPicPr>
          <p:cNvPr id="63" name="Picture 3" descr="gome2_avhrr_DCC_spatial_NS45_2010_7-12mo.png"/>
          <p:cNvPicPr>
            <a:picLocks noChangeAspect="1"/>
          </p:cNvPicPr>
          <p:nvPr/>
        </p:nvPicPr>
        <p:blipFill>
          <a:blip r:embed="rId3" cstate="print"/>
          <a:srcRect l="15360" r="24000"/>
          <a:stretch>
            <a:fillRect/>
          </a:stretch>
        </p:blipFill>
        <p:spPr>
          <a:xfrm>
            <a:off x="4786998" y="152400"/>
            <a:ext cx="4012578" cy="6400800"/>
          </a:xfrm>
          <a:prstGeom prst="rect">
            <a:avLst/>
          </a:prstGeom>
        </p:spPr>
      </p:pic>
      <p:pic>
        <p:nvPicPr>
          <p:cNvPr id="64" name="Picture 4" descr="gome2_avhrr_DCC_spatial_NS45_2010_7-12mo.png"/>
          <p:cNvPicPr>
            <a:picLocks noChangeAspect="1"/>
          </p:cNvPicPr>
          <p:nvPr/>
        </p:nvPicPr>
        <p:blipFill>
          <a:blip r:embed="rId3" cstate="print"/>
          <a:srcRect l="81600" t="5760" r="12480" b="8640"/>
          <a:stretch>
            <a:fillRect/>
          </a:stretch>
        </p:blipFill>
        <p:spPr>
          <a:xfrm>
            <a:off x="4272340" y="521082"/>
            <a:ext cx="391729" cy="5479096"/>
          </a:xfrm>
          <a:prstGeom prst="rect">
            <a:avLst/>
          </a:prstGeom>
        </p:spPr>
      </p:pic>
      <p:sp>
        <p:nvSpPr>
          <p:cNvPr id="66" name="TextBox 8"/>
          <p:cNvSpPr txBox="1"/>
          <p:nvPr/>
        </p:nvSpPr>
        <p:spPr>
          <a:xfrm>
            <a:off x="3587496" y="1432560"/>
            <a:ext cx="694944" cy="42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Feb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7" name="TextBox 9"/>
          <p:cNvSpPr txBox="1"/>
          <p:nvPr/>
        </p:nvSpPr>
        <p:spPr>
          <a:xfrm>
            <a:off x="3587496" y="2357121"/>
            <a:ext cx="864150" cy="42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Mar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8" name="TextBox 10"/>
          <p:cNvSpPr txBox="1"/>
          <p:nvPr/>
        </p:nvSpPr>
        <p:spPr>
          <a:xfrm>
            <a:off x="3587496" y="3281679"/>
            <a:ext cx="864150" cy="42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Apr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9" name="TextBox 11"/>
          <p:cNvSpPr txBox="1"/>
          <p:nvPr/>
        </p:nvSpPr>
        <p:spPr>
          <a:xfrm>
            <a:off x="3471672" y="4232189"/>
            <a:ext cx="748326" cy="42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May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0" name="TextBox 16"/>
          <p:cNvSpPr txBox="1"/>
          <p:nvPr/>
        </p:nvSpPr>
        <p:spPr>
          <a:xfrm>
            <a:off x="3534114" y="5156749"/>
            <a:ext cx="864150" cy="42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Jun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1" name="TextBox 17"/>
          <p:cNvSpPr txBox="1"/>
          <p:nvPr/>
        </p:nvSpPr>
        <p:spPr>
          <a:xfrm>
            <a:off x="8018989" y="3281679"/>
            <a:ext cx="780586" cy="42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Oct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2" name="TextBox 18"/>
          <p:cNvSpPr txBox="1"/>
          <p:nvPr/>
        </p:nvSpPr>
        <p:spPr>
          <a:xfrm>
            <a:off x="7988808" y="5156748"/>
            <a:ext cx="896411" cy="42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Dec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4" name="TextBox 20"/>
          <p:cNvSpPr txBox="1"/>
          <p:nvPr/>
        </p:nvSpPr>
        <p:spPr>
          <a:xfrm>
            <a:off x="8018989" y="2357121"/>
            <a:ext cx="780586" cy="42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Sep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5" name="TextBox 21"/>
          <p:cNvSpPr txBox="1"/>
          <p:nvPr/>
        </p:nvSpPr>
        <p:spPr>
          <a:xfrm>
            <a:off x="8018989" y="4206240"/>
            <a:ext cx="780586" cy="42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Nov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9" name="Arc 78"/>
          <p:cNvSpPr/>
          <p:nvPr/>
        </p:nvSpPr>
        <p:spPr>
          <a:xfrm>
            <a:off x="76200" y="228600"/>
            <a:ext cx="1543973" cy="1493520"/>
          </a:xfrm>
          <a:prstGeom prst="arc">
            <a:avLst>
              <a:gd name="adj1" fmla="val 19712399"/>
              <a:gd name="adj2" fmla="val 0"/>
            </a:avLst>
          </a:prstGeom>
          <a:ln w="63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Arc 80"/>
          <p:cNvSpPr/>
          <p:nvPr/>
        </p:nvSpPr>
        <p:spPr>
          <a:xfrm>
            <a:off x="1371600" y="228600"/>
            <a:ext cx="1543973" cy="1493520"/>
          </a:xfrm>
          <a:prstGeom prst="arc">
            <a:avLst>
              <a:gd name="adj1" fmla="val 19712399"/>
              <a:gd name="adj2" fmla="val 0"/>
            </a:avLst>
          </a:prstGeom>
          <a:ln w="63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3429000" y="1066800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</a:rPr>
              <a:t>MTSAT-2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E06F-6AE8-4834-B393-6448A2707F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1219200" y="1371600"/>
            <a:ext cx="12954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GOES Imager 4KM data</a:t>
            </a:r>
            <a:endParaRPr lang="en-US" sz="16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81200" y="2286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>
            <a:off x="1295400" y="2819400"/>
            <a:ext cx="1447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Subset GOES data</a:t>
            </a:r>
            <a:endParaRPr lang="en-US" sz="16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7400" y="3581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gnetic Disk 13"/>
          <p:cNvSpPr/>
          <p:nvPr/>
        </p:nvSpPr>
        <p:spPr>
          <a:xfrm>
            <a:off x="1371600" y="4114800"/>
            <a:ext cx="1447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Potential DCC identification</a:t>
            </a:r>
            <a:endParaRPr lang="en-US" sz="1600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2895600" y="2080736"/>
            <a:ext cx="4765932" cy="738664"/>
            <a:chOff x="2895600" y="1828800"/>
            <a:chExt cx="4765932" cy="738664"/>
          </a:xfrm>
        </p:grpSpPr>
        <p:sp>
          <p:nvSpPr>
            <p:cNvPr id="13" name="TextBox 12"/>
            <p:cNvSpPr txBox="1"/>
            <p:nvPr/>
          </p:nvSpPr>
          <p:spPr>
            <a:xfrm>
              <a:off x="3124200" y="1828800"/>
              <a:ext cx="453733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1400" b="1" dirty="0" smtClean="0"/>
                <a:t>Lat = [-25., 25.]</a:t>
              </a:r>
            </a:p>
            <a:p>
              <a:pPr marL="342900" indent="-342900">
                <a:buAutoNum type="arabicPeriod"/>
              </a:pPr>
              <a:r>
                <a:rPr lang="en-US" sz="1400" b="1" dirty="0" smtClean="0"/>
                <a:t>Lon = [</a:t>
              </a:r>
              <a:r>
                <a:rPr lang="en-US" sz="1400" b="1" dirty="0" err="1" smtClean="0"/>
                <a:t>nadir_lon</a:t>
              </a:r>
              <a:r>
                <a:rPr lang="en-US" sz="1400" b="1" dirty="0" smtClean="0"/>
                <a:t> – 30, </a:t>
              </a:r>
              <a:r>
                <a:rPr lang="en-US" sz="1400" b="1" dirty="0" err="1" smtClean="0"/>
                <a:t>nadir_lon</a:t>
              </a:r>
              <a:r>
                <a:rPr lang="en-US" sz="1400" b="1" dirty="0" smtClean="0"/>
                <a:t> + 30.]</a:t>
              </a:r>
            </a:p>
            <a:p>
              <a:pPr marL="342900" indent="-342900">
                <a:buAutoNum type="arabicPeriod"/>
              </a:pPr>
              <a:r>
                <a:rPr lang="en-US" sz="1400" b="1" dirty="0" smtClean="0"/>
                <a:t>Time duration = [1:30pm LST – 2.0, 1:30pm LST + 2.0] </a:t>
              </a:r>
              <a:endParaRPr lang="en-US" sz="1400" b="1" dirty="0"/>
            </a:p>
          </p:txBody>
        </p:sp>
        <p:sp>
          <p:nvSpPr>
            <p:cNvPr id="17" name="Left Brace 16"/>
            <p:cNvSpPr/>
            <p:nvPr/>
          </p:nvSpPr>
          <p:spPr>
            <a:xfrm>
              <a:off x="2895600" y="1981200"/>
              <a:ext cx="152400" cy="4572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24200" y="3048000"/>
            <a:ext cx="2367261" cy="1169551"/>
            <a:chOff x="2895600" y="3581400"/>
            <a:chExt cx="2367261" cy="1169551"/>
          </a:xfrm>
        </p:grpSpPr>
        <p:sp>
          <p:nvSpPr>
            <p:cNvPr id="8" name="TextBox 7"/>
            <p:cNvSpPr txBox="1"/>
            <p:nvPr/>
          </p:nvSpPr>
          <p:spPr>
            <a:xfrm>
              <a:off x="3505200" y="3581400"/>
              <a:ext cx="1757661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SZN &lt; 50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VZN &lt; 50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Tb4 &lt; 215K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STDV(Tb4) &lt; 10K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STDV(</a:t>
              </a:r>
              <a:r>
                <a:rPr lang="en-US" sz="1400" b="1" dirty="0" err="1" smtClean="0"/>
                <a:t>Refl</a:t>
              </a:r>
              <a:r>
                <a:rPr lang="en-US" sz="1400" b="1" dirty="0" smtClean="0"/>
                <a:t>) &lt; 5%</a:t>
              </a:r>
              <a:endParaRPr lang="en-US" sz="1400" b="1" dirty="0"/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2895600" y="3962400"/>
              <a:ext cx="381000" cy="7620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lowchart: Decision 21"/>
          <p:cNvSpPr/>
          <p:nvPr/>
        </p:nvSpPr>
        <p:spPr>
          <a:xfrm>
            <a:off x="1143000" y="5562600"/>
            <a:ext cx="2057400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133600" y="4876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133600" y="2438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209800" y="3810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657600" y="4572000"/>
            <a:ext cx="548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400" dirty="0" smtClean="0"/>
              <a:t>Time </a:t>
            </a:r>
            <a:r>
              <a:rPr lang="en-US" sz="1400" dirty="0" err="1" smtClean="0"/>
              <a:t>titude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Longitude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Solar zenith angle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Solar azimuth angle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Satellite viewing zenith angle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Satellite viewing azimuth angle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Raw count for the solar reflected channel(s)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Radiance for the IR channels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Standard deviation of the reflectance (3x3 pixels window)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Standard deviation of the Tb (3x3 pixels window)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286000" y="5105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8200" y="4267200"/>
            <a:ext cx="4232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Archived variables in the intermediate products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429000" y="457200"/>
            <a:ext cx="3024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Sensitivity Analysis</a:t>
            </a:r>
            <a:endParaRPr lang="en-US" sz="2800" b="1" dirty="0"/>
          </a:p>
        </p:txBody>
      </p:sp>
      <p:sp>
        <p:nvSpPr>
          <p:cNvPr id="26" name="Flowchart: Magnetic Disk 25"/>
          <p:cNvSpPr/>
          <p:nvPr/>
        </p:nvSpPr>
        <p:spPr>
          <a:xfrm>
            <a:off x="4648200" y="1371600"/>
            <a:ext cx="1447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Monthly DCC pixel</a:t>
            </a:r>
            <a:endParaRPr lang="en-US" sz="1600" b="1" dirty="0"/>
          </a:p>
        </p:txBody>
      </p:sp>
      <p:sp>
        <p:nvSpPr>
          <p:cNvPr id="27" name="Flowchart: Magnetic Disk 26"/>
          <p:cNvSpPr/>
          <p:nvPr/>
        </p:nvSpPr>
        <p:spPr>
          <a:xfrm>
            <a:off x="4800600" y="5867400"/>
            <a:ext cx="1447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Gain</a:t>
            </a:r>
            <a:endParaRPr lang="en-US" sz="1600" b="1" dirty="0"/>
          </a:p>
        </p:txBody>
      </p:sp>
      <p:sp>
        <p:nvSpPr>
          <p:cNvPr id="28" name="Flowchart: Decision 27"/>
          <p:cNvSpPr/>
          <p:nvPr/>
        </p:nvSpPr>
        <p:spPr>
          <a:xfrm>
            <a:off x="1219200" y="1905000"/>
            <a:ext cx="2514600" cy="1143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SCIAMACHY</a:t>
            </a:r>
          </a:p>
          <a:p>
            <a:pPr algn="ctr"/>
            <a:r>
              <a:rPr lang="en-US" sz="1600" b="1" dirty="0" smtClean="0"/>
              <a:t>GOME</a:t>
            </a:r>
            <a:endParaRPr lang="en-US" sz="1600" b="1" dirty="0"/>
          </a:p>
        </p:txBody>
      </p:sp>
      <p:sp>
        <p:nvSpPr>
          <p:cNvPr id="29" name="Flowchart: Decision 28"/>
          <p:cNvSpPr/>
          <p:nvPr/>
        </p:nvSpPr>
        <p:spPr>
          <a:xfrm>
            <a:off x="1219200" y="3276600"/>
            <a:ext cx="2514600" cy="1143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BRDF, SRF dependent?</a:t>
            </a:r>
            <a:endParaRPr lang="en-US" sz="1600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410200" y="2133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10200" y="3276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10200" y="4343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486400" y="5486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419600" y="25146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Spectral Conversion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419600" y="36576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 Correction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419600" y="47244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PDF</a:t>
            </a:r>
            <a:endParaRPr lang="en-US" dirty="0"/>
          </a:p>
        </p:txBody>
      </p:sp>
      <p:sp>
        <p:nvSpPr>
          <p:cNvPr id="40" name="Flowchart: Decision 39"/>
          <p:cNvSpPr/>
          <p:nvPr/>
        </p:nvSpPr>
        <p:spPr>
          <a:xfrm>
            <a:off x="1143000" y="4724400"/>
            <a:ext cx="2743200" cy="990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Mode/Median</a:t>
            </a:r>
          </a:p>
          <a:p>
            <a:pPr algn="ctr"/>
            <a:r>
              <a:rPr lang="en-US" sz="1400" b="1" dirty="0" err="1" smtClean="0"/>
              <a:t>Binsize</a:t>
            </a:r>
            <a:r>
              <a:rPr lang="en-US" sz="1400" b="1" dirty="0" smtClean="0"/>
              <a:t>?</a:t>
            </a:r>
            <a:endParaRPr lang="en-US" sz="14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144000" y="4267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86200" y="2438400"/>
            <a:ext cx="6096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10000" y="5029200"/>
            <a:ext cx="6096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GOES Imager SRF</a:t>
            </a:r>
            <a:endParaRPr lang="en-US" dirty="0"/>
          </a:p>
        </p:txBody>
      </p:sp>
      <p:pic>
        <p:nvPicPr>
          <p:cNvPr id="4" name="Content Placeholder 3" descr="g13g15dcc.sr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501709"/>
            <a:ext cx="6400800" cy="5356291"/>
          </a:xfrm>
        </p:spPr>
      </p:pic>
      <p:sp>
        <p:nvSpPr>
          <p:cNvPr id="5" name="TextBox 4"/>
          <p:cNvSpPr txBox="1"/>
          <p:nvPr/>
        </p:nvSpPr>
        <p:spPr>
          <a:xfrm>
            <a:off x="7086600" y="1981200"/>
            <a:ext cx="240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GOME DCC Reflectance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553200" y="2209800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548640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MODIS SRF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257800" y="5715000"/>
            <a:ext cx="1752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819400" y="3200400"/>
            <a:ext cx="1219200" cy="381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95600" y="3505200"/>
            <a:ext cx="762000" cy="2286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cc_scatter_modis_vs_GOES13+15.png"/>
          <p:cNvPicPr>
            <a:picLocks noChangeAspect="1"/>
          </p:cNvPicPr>
          <p:nvPr/>
        </p:nvPicPr>
        <p:blipFill>
          <a:blip r:embed="rId2" cstate="print"/>
          <a:srcRect l="19200" t="3840" r="36480" b="27840"/>
          <a:stretch>
            <a:fillRect/>
          </a:stretch>
        </p:blipFill>
        <p:spPr>
          <a:xfrm>
            <a:off x="609600" y="457200"/>
            <a:ext cx="4152275" cy="6400800"/>
          </a:xfrm>
          <a:prstGeom prst="rect">
            <a:avLst/>
          </a:prstGeom>
        </p:spPr>
      </p:pic>
      <p:pic>
        <p:nvPicPr>
          <p:cNvPr id="5" name="Picture 4" descr="dcc_scatter_modis_vs_GOES13+15_intercept0.png"/>
          <p:cNvPicPr>
            <a:picLocks noChangeAspect="1"/>
          </p:cNvPicPr>
          <p:nvPr/>
        </p:nvPicPr>
        <p:blipFill>
          <a:blip r:embed="rId3" cstate="print"/>
          <a:srcRect l="19200" t="3840" r="35520" b="27840"/>
          <a:stretch>
            <a:fillRect/>
          </a:stretch>
        </p:blipFill>
        <p:spPr>
          <a:xfrm>
            <a:off x="4723686" y="533400"/>
            <a:ext cx="4191714" cy="632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10200" y="762000"/>
            <a:ext cx="3254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SCIAMACY = 0.998, STDV=0.25%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GOME = 0.994, STDV=0.27%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Diff =0.4%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152400"/>
            <a:ext cx="93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SBAF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Reflectance Difference from </a:t>
            </a:r>
            <a:r>
              <a:rPr lang="en-US" sz="2400" dirty="0" err="1" smtClean="0"/>
              <a:t>Mcidas</a:t>
            </a:r>
            <a:r>
              <a:rPr lang="en-US" sz="2400" dirty="0" smtClean="0"/>
              <a:t> Raw vs. </a:t>
            </a:r>
            <a:r>
              <a:rPr lang="en-US" sz="2400" dirty="0" err="1" smtClean="0"/>
              <a:t>Albedo</a:t>
            </a:r>
            <a:r>
              <a:rPr lang="en-US" sz="2400" dirty="0" smtClean="0"/>
              <a:t> Outputs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1600200"/>
            <a:ext cx="3124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/>
              <a:t>Both </a:t>
            </a:r>
            <a:r>
              <a:rPr lang="en-US" sz="1400" dirty="0" err="1" smtClean="0"/>
              <a:t>reflectances</a:t>
            </a:r>
            <a:r>
              <a:rPr lang="en-US" sz="1400" dirty="0" smtClean="0"/>
              <a:t> are normalized with solar zenith angle and sun-earth distance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Possible cause of the difference might come from the </a:t>
            </a:r>
            <a:r>
              <a:rPr lang="en-US" sz="1400" dirty="0" err="1" smtClean="0"/>
              <a:t>mcidas</a:t>
            </a:r>
            <a:r>
              <a:rPr lang="en-US" sz="1400" dirty="0" smtClean="0"/>
              <a:t> conversion from raw count to pre-launch radiance/reflectance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Message home: when using the </a:t>
            </a:r>
            <a:r>
              <a:rPr lang="en-US" sz="1400" dirty="0" err="1" smtClean="0"/>
              <a:t>mcidas</a:t>
            </a:r>
            <a:r>
              <a:rPr lang="en-US" sz="1400" dirty="0" smtClean="0"/>
              <a:t>-x function to read the SRF-dependent variables (e.g., </a:t>
            </a:r>
            <a:r>
              <a:rPr lang="en-US" sz="1400" dirty="0" err="1" smtClean="0"/>
              <a:t>albedo</a:t>
            </a:r>
            <a:r>
              <a:rPr lang="en-US" sz="1400" dirty="0" smtClean="0"/>
              <a:t> and Tb ), be sure that the </a:t>
            </a:r>
            <a:r>
              <a:rPr lang="en-US" sz="1400" dirty="0" err="1" smtClean="0"/>
              <a:t>M</a:t>
            </a:r>
            <a:r>
              <a:rPr lang="en-US" sz="1400" b="1" dirty="0" err="1" smtClean="0"/>
              <a:t>cidas</a:t>
            </a:r>
            <a:r>
              <a:rPr lang="en-US" sz="1400" b="1" dirty="0" smtClean="0"/>
              <a:t> version</a:t>
            </a:r>
            <a:r>
              <a:rPr lang="en-US" sz="1400" dirty="0" smtClean="0"/>
              <a:t> installed at the computers are </a:t>
            </a:r>
            <a:r>
              <a:rPr lang="en-US" sz="1400" b="1" dirty="0" smtClean="0"/>
              <a:t>most recently updated</a:t>
            </a:r>
            <a:r>
              <a:rPr lang="en-US" sz="1400" dirty="0" smtClean="0"/>
              <a:t>!</a:t>
            </a:r>
            <a:endParaRPr lang="en-US" sz="1400" dirty="0"/>
          </a:p>
        </p:txBody>
      </p:sp>
      <p:pic>
        <p:nvPicPr>
          <p:cNvPr id="7" name="Picture 6" descr="g13.refl.diff.mcidas2ra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4478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DCC PDF ADM vs. NO ADM</a:t>
            </a:r>
            <a:endParaRPr lang="en-US" dirty="0"/>
          </a:p>
        </p:txBody>
      </p:sp>
      <p:pic>
        <p:nvPicPr>
          <p:cNvPr id="4" name="Content Placeholder 3" descr="g13.pdf2ad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7391400" cy="492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13.dcc.pdf.3months.binsize0.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6750" y="1524000"/>
            <a:ext cx="466725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 size, Median vs. Mode?</a:t>
            </a:r>
            <a:endParaRPr lang="en-US" dirty="0"/>
          </a:p>
        </p:txBody>
      </p:sp>
      <p:pic>
        <p:nvPicPr>
          <p:cNvPr id="4" name="Content Placeholder 3" descr="g13.dcc.pdf.3months.binsize1.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524000"/>
            <a:ext cx="4667250" cy="2667000"/>
          </a:xfrm>
        </p:spPr>
      </p:pic>
      <p:pic>
        <p:nvPicPr>
          <p:cNvPr id="5" name="Picture 4" descr="g13.dcc.pdf.3months.binsize0.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201886"/>
            <a:ext cx="4648200" cy="26561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95465" y="4495800"/>
            <a:ext cx="38795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400" b="1" dirty="0" smtClean="0"/>
              <a:t>Baseline algorithm: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SZN &lt; 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VZN &lt; 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Latitude = [-20,  + 20.]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Longitude = [</a:t>
            </a:r>
            <a:r>
              <a:rPr lang="en-US" sz="1400" b="1" dirty="0" err="1" smtClean="0"/>
              <a:t>nadir_lon</a:t>
            </a:r>
            <a:r>
              <a:rPr lang="en-US" sz="1400" b="1" dirty="0" smtClean="0"/>
              <a:t> – 20., </a:t>
            </a:r>
            <a:r>
              <a:rPr lang="en-US" sz="1400" b="1" dirty="0" err="1" smtClean="0"/>
              <a:t>nadir_lon</a:t>
            </a:r>
            <a:r>
              <a:rPr lang="en-US" sz="1400" b="1" dirty="0" smtClean="0"/>
              <a:t> + 20.]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Tb4 &lt; 205K + 1.15K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STDV(Tb4) &lt; 1K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STDV(</a:t>
            </a:r>
            <a:r>
              <a:rPr lang="en-US" sz="1400" b="1" dirty="0" err="1" smtClean="0"/>
              <a:t>Refl</a:t>
            </a:r>
            <a:r>
              <a:rPr lang="en-US" sz="1400" b="1" dirty="0" smtClean="0"/>
              <a:t>) &lt; 3%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1295400"/>
            <a:ext cx="156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Binsize</a:t>
            </a:r>
            <a:r>
              <a:rPr lang="en-US" dirty="0" smtClean="0"/>
              <a:t> = 1.0%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73551" y="1295400"/>
            <a:ext cx="1506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Binsize</a:t>
            </a:r>
            <a:r>
              <a:rPr lang="en-US" dirty="0" smtClean="0"/>
              <a:t> = 0.5%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4050268"/>
            <a:ext cx="1506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Binsize</a:t>
            </a:r>
            <a:r>
              <a:rPr lang="en-US" dirty="0" smtClean="0"/>
              <a:t> = 0.2%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STDV(Tb10.7um) – Dec11</a:t>
            </a:r>
            <a:endParaRPr lang="en-US" dirty="0"/>
          </a:p>
        </p:txBody>
      </p:sp>
      <p:pic>
        <p:nvPicPr>
          <p:cNvPr id="11" name="Picture 10" descr="g13.tb4stdvsensitivity.pdf.Dec11.binsize1.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5105400" cy="291737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91200" y="1600200"/>
            <a:ext cx="2633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Binsize</a:t>
            </a:r>
            <a:r>
              <a:rPr lang="en-US" b="1" dirty="0" smtClean="0"/>
              <a:t>=1.0, </a:t>
            </a:r>
            <a:r>
              <a:rPr lang="en-US" b="1" dirty="0" err="1" smtClean="0"/>
              <a:t>stdv</a:t>
            </a:r>
            <a:r>
              <a:rPr lang="en-US" b="1" dirty="0" smtClean="0"/>
              <a:t>(</a:t>
            </a:r>
            <a:r>
              <a:rPr lang="en-US" b="1" dirty="0" err="1" smtClean="0"/>
              <a:t>refl</a:t>
            </a:r>
            <a:r>
              <a:rPr lang="en-US" b="1" dirty="0" smtClean="0"/>
              <a:t>)&lt;3%</a:t>
            </a:r>
          </a:p>
          <a:p>
            <a:r>
              <a:rPr lang="en-US" b="1" dirty="0" smtClean="0"/>
              <a:t>Tb4 &lt; 205K</a:t>
            </a:r>
            <a:endParaRPr lang="en-US" b="1" dirty="0"/>
          </a:p>
        </p:txBody>
      </p:sp>
      <p:pic>
        <p:nvPicPr>
          <p:cNvPr id="6" name="Picture 5" descr="g13.tb4stdvsernsitivity.scatterplot.Dec11.binsize1.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3962400"/>
            <a:ext cx="50673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610</Words>
  <Application>Microsoft Office PowerPoint</Application>
  <PresentationFormat>On-screen Show (4:3)</PresentationFormat>
  <Paragraphs>112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GOES-East DCC analysis</vt:lpstr>
      <vt:lpstr>Slide 2</vt:lpstr>
      <vt:lpstr>Slide 3</vt:lpstr>
      <vt:lpstr>GOES Imager SRF</vt:lpstr>
      <vt:lpstr>Slide 5</vt:lpstr>
      <vt:lpstr>Reflectance Difference from Mcidas Raw vs. Albedo Outputs</vt:lpstr>
      <vt:lpstr>DCC PDF ADM vs. NO ADM</vt:lpstr>
      <vt:lpstr>Bin size, Median vs. Mode?</vt:lpstr>
      <vt:lpstr>Sensitivity to STDV(Tb10.7um) – Dec11</vt:lpstr>
      <vt:lpstr>Sensitivity to STDV(Tb10.7um) – Jan12</vt:lpstr>
      <vt:lpstr>Sensitivity to STDV(Tb4) - Feb12</vt:lpstr>
      <vt:lpstr>Sensitivity of GOES GVAR Radiance Count </vt:lpstr>
      <vt:lpstr>Sensitivity to Tb(10.7um) threshold – Dec11</vt:lpstr>
      <vt:lpstr>Sensitivity to Tb(10.7um) threshold – Jan12</vt:lpstr>
      <vt:lpstr>Sensitivity to Tb4 threshold – Feb12</vt:lpstr>
      <vt:lpstr>Conclusions</vt:lpstr>
      <vt:lpstr>Preliminary Results – Comparison of the Vicarious Calibration Methods</vt:lpstr>
      <vt:lpstr>Backup Slides</vt:lpstr>
      <vt:lpstr>Slide 19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analysis</dc:title>
  <dc:creator>fyu</dc:creator>
  <cp:lastModifiedBy>Meixian Liao</cp:lastModifiedBy>
  <cp:revision>158</cp:revision>
  <dcterms:created xsi:type="dcterms:W3CDTF">2012-02-24T18:29:53Z</dcterms:created>
  <dcterms:modified xsi:type="dcterms:W3CDTF">2012-03-06T07:56:50Z</dcterms:modified>
</cp:coreProperties>
</file>