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4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4" r:id="rId5"/>
    <p:sldId id="265" r:id="rId6"/>
    <p:sldId id="296" r:id="rId7"/>
    <p:sldId id="297" r:id="rId8"/>
    <p:sldId id="303" r:id="rId9"/>
    <p:sldId id="300" r:id="rId10"/>
    <p:sldId id="271" r:id="rId11"/>
    <p:sldId id="279" r:id="rId12"/>
    <p:sldId id="278" r:id="rId13"/>
    <p:sldId id="302" r:id="rId14"/>
    <p:sldId id="269" r:id="rId15"/>
    <p:sldId id="272" r:id="rId16"/>
    <p:sldId id="280" r:id="rId17"/>
    <p:sldId id="295" r:id="rId18"/>
    <p:sldId id="293" r:id="rId19"/>
    <p:sldId id="294" r:id="rId20"/>
    <p:sldId id="299" r:id="rId21"/>
    <p:sldId id="283" r:id="rId22"/>
    <p:sldId id="281" r:id="rId23"/>
    <p:sldId id="282" r:id="rId24"/>
    <p:sldId id="285" r:id="rId25"/>
    <p:sldId id="284" r:id="rId26"/>
    <p:sldId id="274" r:id="rId27"/>
    <p:sldId id="287" r:id="rId28"/>
    <p:sldId id="288" r:id="rId29"/>
    <p:sldId id="289" r:id="rId30"/>
    <p:sldId id="290" r:id="rId31"/>
    <p:sldId id="291" r:id="rId32"/>
    <p:sldId id="292" r:id="rId33"/>
    <p:sldId id="304" r:id="rId34"/>
    <p:sldId id="305" r:id="rId3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54" autoAdjust="0"/>
  </p:normalViewPr>
  <p:slideViewPr>
    <p:cSldViewPr>
      <p:cViewPr varScale="1">
        <p:scale>
          <a:sx n="90" d="100"/>
          <a:sy n="9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26908;&#35388;\&#22259;_&#26032;&#26087;&#36611;&#27491;&#12486;&#12540;&#12502;&#12523;&#12391;&#12398;&#12456;&#12450;&#12525;&#12478;&#12523;&#27604;&#36611;_v4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JMA3207.SC\My%20Documents\Vis\&#32094;&#12426;&#36796;&#12415;&#26465;&#20214;&#20877;&#26908;&#35342;\&#30456;&#23550;&#26041;&#20301;&#35282;&#12395;&#12424;&#12427;&#32094;&#12426;&#36796;&#12415;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6611;&#27491;&#20418;&#25968;&#26178;&#31995;&#21015;\&#20840;&#29699;&#21512;&#25104;.xls" TargetMode="External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2094;&#12426;&#36796;&#12415;&#26465;&#20214;&#20877;&#26908;&#35342;\&#32094;&#12426;&#36796;&#12415;&#26465;&#20214;&#12398;&#26908;&#35342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2094;&#12426;&#36796;&#12415;&#26465;&#20214;&#20877;&#26908;&#35342;\&#32094;&#12426;&#36796;&#12415;&#26465;&#20214;&#12398;&#26908;&#35342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2094;&#12426;&#36796;&#12415;&#26465;&#20214;&#20877;&#26908;&#35342;\&#32094;&#12426;&#36796;&#12415;&#26465;&#20214;&#12398;&#26908;&#35342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2094;&#12426;&#36796;&#12415;&#26465;&#20214;&#20877;&#26908;&#35342;\&#32094;&#12426;&#36796;&#12415;&#26465;&#20214;&#12398;&#26908;&#35342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2094;&#12426;&#36796;&#12415;&#26465;&#20214;&#20877;&#26908;&#35342;\&#32094;&#12426;&#36796;&#12415;&#26465;&#20214;&#12398;&#26908;&#35342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2094;&#12426;&#36796;&#12415;&#26465;&#20214;&#20877;&#26908;&#35342;\&#32094;&#12426;&#36796;&#12415;&#26465;&#20214;&#12398;&#26908;&#35342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MA3207.SC\My%20Documents\Vis\&#32094;&#12426;&#36796;&#12415;&#26465;&#20214;&#20877;&#26908;&#35342;\&#32094;&#12426;&#36796;&#12415;&#26465;&#20214;&#12398;&#26908;&#35342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en-US" sz="2000">
                <a:latin typeface="Arial" pitchFamily="34" charset="0"/>
                <a:cs typeface="Arial" pitchFamily="34" charset="0"/>
              </a:rPr>
              <a:t>AOD Comparison (2010/09)</a:t>
            </a:r>
            <a:endParaRPr lang="ja-JP" sz="20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v>nominal</c:v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MT2_2010_06_12_nominal!$E$198:$E$273</c:f>
              <c:numCache>
                <c:formatCode>General</c:formatCode>
                <c:ptCount val="76"/>
                <c:pt idx="0">
                  <c:v>0.43900000000000039</c:v>
                </c:pt>
                <c:pt idx="1">
                  <c:v>4.7000000000000014E-2</c:v>
                </c:pt>
                <c:pt idx="2">
                  <c:v>0.443</c:v>
                </c:pt>
                <c:pt idx="3">
                  <c:v>0.14000000000000001</c:v>
                </c:pt>
                <c:pt idx="4">
                  <c:v>4.1000000000000002E-2</c:v>
                </c:pt>
                <c:pt idx="5">
                  <c:v>4.2000000000000023E-2</c:v>
                </c:pt>
                <c:pt idx="6">
                  <c:v>3.9000000000000014E-2</c:v>
                </c:pt>
                <c:pt idx="7">
                  <c:v>0.05</c:v>
                </c:pt>
                <c:pt idx="8">
                  <c:v>4.8000000000000001E-2</c:v>
                </c:pt>
                <c:pt idx="9">
                  <c:v>3.5999999999999997E-2</c:v>
                </c:pt>
                <c:pt idx="10">
                  <c:v>0.05</c:v>
                </c:pt>
                <c:pt idx="11">
                  <c:v>5.1999999999999998E-2</c:v>
                </c:pt>
                <c:pt idx="12">
                  <c:v>4.3000000000000003E-2</c:v>
                </c:pt>
                <c:pt idx="13">
                  <c:v>4.2000000000000023E-2</c:v>
                </c:pt>
                <c:pt idx="14">
                  <c:v>4.9000000000000064E-2</c:v>
                </c:pt>
                <c:pt idx="15">
                  <c:v>8.4000000000000047E-2</c:v>
                </c:pt>
                <c:pt idx="16">
                  <c:v>7.5999999999999998E-2</c:v>
                </c:pt>
                <c:pt idx="17">
                  <c:v>5.6000000000000001E-2</c:v>
                </c:pt>
                <c:pt idx="18">
                  <c:v>3.5999999999999997E-2</c:v>
                </c:pt>
                <c:pt idx="19">
                  <c:v>3.5999999999999997E-2</c:v>
                </c:pt>
                <c:pt idx="20">
                  <c:v>4.1000000000000002E-2</c:v>
                </c:pt>
                <c:pt idx="21">
                  <c:v>3.7999999999999999E-2</c:v>
                </c:pt>
                <c:pt idx="22">
                  <c:v>3.9000000000000014E-2</c:v>
                </c:pt>
                <c:pt idx="23">
                  <c:v>7.5999999999999998E-2</c:v>
                </c:pt>
                <c:pt idx="24">
                  <c:v>8.8000000000000064E-2</c:v>
                </c:pt>
                <c:pt idx="25">
                  <c:v>4.0000000000000022E-2</c:v>
                </c:pt>
                <c:pt idx="26">
                  <c:v>3.7999999999999999E-2</c:v>
                </c:pt>
                <c:pt idx="27">
                  <c:v>0.10400000000000002</c:v>
                </c:pt>
                <c:pt idx="28">
                  <c:v>0.14600000000000019</c:v>
                </c:pt>
                <c:pt idx="29">
                  <c:v>8.7000000000000022E-2</c:v>
                </c:pt>
                <c:pt idx="30">
                  <c:v>7.9000000000000098E-2</c:v>
                </c:pt>
                <c:pt idx="31">
                  <c:v>9.1000000000000025E-2</c:v>
                </c:pt>
                <c:pt idx="32">
                  <c:v>0.13</c:v>
                </c:pt>
                <c:pt idx="33">
                  <c:v>4.3000000000000003E-2</c:v>
                </c:pt>
                <c:pt idx="34">
                  <c:v>4.8000000000000001E-2</c:v>
                </c:pt>
                <c:pt idx="35">
                  <c:v>5.6000000000000001E-2</c:v>
                </c:pt>
                <c:pt idx="36">
                  <c:v>4.3000000000000003E-2</c:v>
                </c:pt>
                <c:pt idx="37">
                  <c:v>0.12200000000000009</c:v>
                </c:pt>
                <c:pt idx="38">
                  <c:v>6.2000000000000034E-2</c:v>
                </c:pt>
                <c:pt idx="39">
                  <c:v>4.3000000000000003E-2</c:v>
                </c:pt>
                <c:pt idx="40">
                  <c:v>4.3000000000000003E-2</c:v>
                </c:pt>
                <c:pt idx="41">
                  <c:v>4.5000000000000012E-2</c:v>
                </c:pt>
                <c:pt idx="42">
                  <c:v>4.1000000000000002E-2</c:v>
                </c:pt>
                <c:pt idx="43">
                  <c:v>9.2000000000000026E-2</c:v>
                </c:pt>
                <c:pt idx="44">
                  <c:v>0.1230000000000001</c:v>
                </c:pt>
                <c:pt idx="45">
                  <c:v>3.5999999999999997E-2</c:v>
                </c:pt>
                <c:pt idx="46">
                  <c:v>0.15200000000000019</c:v>
                </c:pt>
                <c:pt idx="47">
                  <c:v>0.14600000000000019</c:v>
                </c:pt>
                <c:pt idx="48">
                  <c:v>0.129</c:v>
                </c:pt>
                <c:pt idx="49">
                  <c:v>0.12200000000000009</c:v>
                </c:pt>
                <c:pt idx="50">
                  <c:v>0.15700000000000022</c:v>
                </c:pt>
                <c:pt idx="51">
                  <c:v>7.5000000000000011E-2</c:v>
                </c:pt>
                <c:pt idx="52">
                  <c:v>0.31300000000000039</c:v>
                </c:pt>
                <c:pt idx="53">
                  <c:v>0.31900000000000045</c:v>
                </c:pt>
                <c:pt idx="54">
                  <c:v>6.3E-2</c:v>
                </c:pt>
                <c:pt idx="55">
                  <c:v>7.5999999999999998E-2</c:v>
                </c:pt>
                <c:pt idx="56">
                  <c:v>6.8000000000000019E-2</c:v>
                </c:pt>
                <c:pt idx="57">
                  <c:v>0.10500000000000002</c:v>
                </c:pt>
                <c:pt idx="58">
                  <c:v>0.13600000000000001</c:v>
                </c:pt>
                <c:pt idx="59">
                  <c:v>6.4000000000000098E-2</c:v>
                </c:pt>
                <c:pt idx="60">
                  <c:v>0.10299999999999998</c:v>
                </c:pt>
                <c:pt idx="61">
                  <c:v>0.11</c:v>
                </c:pt>
                <c:pt idx="62">
                  <c:v>0.13200000000000001</c:v>
                </c:pt>
                <c:pt idx="63">
                  <c:v>0.113</c:v>
                </c:pt>
                <c:pt idx="64">
                  <c:v>4.9000000000000064E-2</c:v>
                </c:pt>
                <c:pt idx="65">
                  <c:v>0.10299999999999998</c:v>
                </c:pt>
                <c:pt idx="66">
                  <c:v>9.2000000000000026E-2</c:v>
                </c:pt>
                <c:pt idx="67">
                  <c:v>9.5000000000000043E-2</c:v>
                </c:pt>
                <c:pt idx="68">
                  <c:v>0.16900000000000001</c:v>
                </c:pt>
                <c:pt idx="69">
                  <c:v>9.0000000000000024E-2</c:v>
                </c:pt>
                <c:pt idx="70">
                  <c:v>0.1070000000000001</c:v>
                </c:pt>
                <c:pt idx="71">
                  <c:v>0.12200000000000009</c:v>
                </c:pt>
                <c:pt idx="72">
                  <c:v>5.5000000000000014E-2</c:v>
                </c:pt>
                <c:pt idx="73">
                  <c:v>6.2000000000000034E-2</c:v>
                </c:pt>
                <c:pt idx="74">
                  <c:v>6.1000000000000013E-2</c:v>
                </c:pt>
                <c:pt idx="75">
                  <c:v>0.20200000000000001</c:v>
                </c:pt>
              </c:numCache>
            </c:numRef>
          </c:xVal>
          <c:yVal>
            <c:numRef>
              <c:f>MT2_2010_06_12_nominal!$D$198:$D$273</c:f>
              <c:numCache>
                <c:formatCode>General</c:formatCode>
                <c:ptCount val="76"/>
                <c:pt idx="0">
                  <c:v>0.20300000000000001</c:v>
                </c:pt>
                <c:pt idx="1">
                  <c:v>2.1000000000000012E-2</c:v>
                </c:pt>
                <c:pt idx="2">
                  <c:v>0.37800000000000039</c:v>
                </c:pt>
                <c:pt idx="3">
                  <c:v>0.33300000000000052</c:v>
                </c:pt>
                <c:pt idx="4">
                  <c:v>2.0000000000000031E-3</c:v>
                </c:pt>
                <c:pt idx="5">
                  <c:v>1.6000000000000021E-2</c:v>
                </c:pt>
                <c:pt idx="6">
                  <c:v>1.2E-2</c:v>
                </c:pt>
                <c:pt idx="7">
                  <c:v>1.4E-2</c:v>
                </c:pt>
                <c:pt idx="8">
                  <c:v>3.6999999999999998E-2</c:v>
                </c:pt>
                <c:pt idx="9">
                  <c:v>7.0000000000000071E-3</c:v>
                </c:pt>
                <c:pt idx="10">
                  <c:v>3.3000000000000002E-2</c:v>
                </c:pt>
                <c:pt idx="11">
                  <c:v>3.6999999999999998E-2</c:v>
                </c:pt>
                <c:pt idx="12">
                  <c:v>3.9000000000000014E-2</c:v>
                </c:pt>
                <c:pt idx="13">
                  <c:v>3.4000000000000002E-2</c:v>
                </c:pt>
                <c:pt idx="14">
                  <c:v>2.7000000000000034E-2</c:v>
                </c:pt>
                <c:pt idx="15">
                  <c:v>2.4E-2</c:v>
                </c:pt>
                <c:pt idx="16">
                  <c:v>6.0000000000000071E-3</c:v>
                </c:pt>
                <c:pt idx="17">
                  <c:v>7.0000000000000071E-3</c:v>
                </c:pt>
                <c:pt idx="18">
                  <c:v>5.1000000000000004E-2</c:v>
                </c:pt>
                <c:pt idx="19">
                  <c:v>2.1000000000000012E-2</c:v>
                </c:pt>
                <c:pt idx="20">
                  <c:v>8.000000000000014E-3</c:v>
                </c:pt>
                <c:pt idx="21">
                  <c:v>1.9000000000000024E-2</c:v>
                </c:pt>
                <c:pt idx="22">
                  <c:v>1.7999999999999999E-2</c:v>
                </c:pt>
                <c:pt idx="23">
                  <c:v>0.128</c:v>
                </c:pt>
                <c:pt idx="24">
                  <c:v>0.12100000000000002</c:v>
                </c:pt>
                <c:pt idx="25">
                  <c:v>2.4E-2</c:v>
                </c:pt>
                <c:pt idx="26">
                  <c:v>1.2999999999999998E-2</c:v>
                </c:pt>
                <c:pt idx="27">
                  <c:v>0.10299999999999998</c:v>
                </c:pt>
                <c:pt idx="28">
                  <c:v>0.10600000000000002</c:v>
                </c:pt>
                <c:pt idx="29">
                  <c:v>9.3000000000000166E-2</c:v>
                </c:pt>
                <c:pt idx="30">
                  <c:v>5.1999999999999998E-2</c:v>
                </c:pt>
                <c:pt idx="31">
                  <c:v>4.3999999999999997E-2</c:v>
                </c:pt>
                <c:pt idx="32">
                  <c:v>4.3000000000000003E-2</c:v>
                </c:pt>
                <c:pt idx="33">
                  <c:v>1.7000000000000001E-2</c:v>
                </c:pt>
                <c:pt idx="34">
                  <c:v>1.2E-2</c:v>
                </c:pt>
                <c:pt idx="35">
                  <c:v>9.0000000000000028E-3</c:v>
                </c:pt>
                <c:pt idx="36">
                  <c:v>4.8000000000000001E-2</c:v>
                </c:pt>
                <c:pt idx="37">
                  <c:v>2.0000000000000011E-2</c:v>
                </c:pt>
                <c:pt idx="38">
                  <c:v>2.9000000000000001E-2</c:v>
                </c:pt>
                <c:pt idx="39">
                  <c:v>3.6999999999999998E-2</c:v>
                </c:pt>
                <c:pt idx="40">
                  <c:v>2.3E-2</c:v>
                </c:pt>
                <c:pt idx="41">
                  <c:v>1.0999999999999998E-2</c:v>
                </c:pt>
                <c:pt idx="42">
                  <c:v>3.0000000000000035E-3</c:v>
                </c:pt>
                <c:pt idx="43">
                  <c:v>5.3999999999999999E-2</c:v>
                </c:pt>
                <c:pt idx="44">
                  <c:v>2.4E-2</c:v>
                </c:pt>
                <c:pt idx="45">
                  <c:v>1.0000000000000005E-2</c:v>
                </c:pt>
                <c:pt idx="46">
                  <c:v>0.12000000000000002</c:v>
                </c:pt>
                <c:pt idx="47">
                  <c:v>0.13200000000000001</c:v>
                </c:pt>
                <c:pt idx="48">
                  <c:v>0.128</c:v>
                </c:pt>
                <c:pt idx="49">
                  <c:v>0.11700000000000002</c:v>
                </c:pt>
                <c:pt idx="50">
                  <c:v>0.1</c:v>
                </c:pt>
                <c:pt idx="51">
                  <c:v>4.0000000000000062E-3</c:v>
                </c:pt>
                <c:pt idx="52">
                  <c:v>0.21200000000000019</c:v>
                </c:pt>
                <c:pt idx="53">
                  <c:v>0.21900000000000022</c:v>
                </c:pt>
                <c:pt idx="54">
                  <c:v>7.9000000000000098E-2</c:v>
                </c:pt>
                <c:pt idx="55">
                  <c:v>8.7000000000000022E-2</c:v>
                </c:pt>
                <c:pt idx="56">
                  <c:v>8.2000000000000003E-2</c:v>
                </c:pt>
                <c:pt idx="57">
                  <c:v>2.5999999999999999E-2</c:v>
                </c:pt>
                <c:pt idx="58">
                  <c:v>9.3000000000000166E-2</c:v>
                </c:pt>
                <c:pt idx="59">
                  <c:v>3.2000000000000042E-2</c:v>
                </c:pt>
                <c:pt idx="60">
                  <c:v>5.9000000000000066E-2</c:v>
                </c:pt>
                <c:pt idx="61">
                  <c:v>3.7999999999999999E-2</c:v>
                </c:pt>
                <c:pt idx="62">
                  <c:v>2.8000000000000001E-2</c:v>
                </c:pt>
                <c:pt idx="63">
                  <c:v>1.7000000000000001E-2</c:v>
                </c:pt>
                <c:pt idx="64">
                  <c:v>4.9000000000000064E-2</c:v>
                </c:pt>
                <c:pt idx="65">
                  <c:v>0.14700000000000019</c:v>
                </c:pt>
                <c:pt idx="66">
                  <c:v>0.127</c:v>
                </c:pt>
                <c:pt idx="67">
                  <c:v>0.1090000000000001</c:v>
                </c:pt>
                <c:pt idx="68">
                  <c:v>8.4000000000000047E-2</c:v>
                </c:pt>
                <c:pt idx="69">
                  <c:v>5.9000000000000066E-2</c:v>
                </c:pt>
                <c:pt idx="70">
                  <c:v>5.8000000000000003E-2</c:v>
                </c:pt>
                <c:pt idx="71">
                  <c:v>7.5999999999999998E-2</c:v>
                </c:pt>
                <c:pt idx="72">
                  <c:v>9.6000000000000002E-2</c:v>
                </c:pt>
                <c:pt idx="73">
                  <c:v>4.3999999999999997E-2</c:v>
                </c:pt>
                <c:pt idx="74">
                  <c:v>4.0000000000000062E-3</c:v>
                </c:pt>
                <c:pt idx="75">
                  <c:v>8.8000000000000064E-2</c:v>
                </c:pt>
              </c:numCache>
            </c:numRef>
          </c:yVal>
        </c:ser>
        <c:ser>
          <c:idx val="0"/>
          <c:order val="1"/>
          <c:tx>
            <c:v>calib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'GMS201009_1.1174_-0.0002'!$E$8:$E$85</c:f>
              <c:numCache>
                <c:formatCode>General</c:formatCode>
                <c:ptCount val="78"/>
                <c:pt idx="0">
                  <c:v>0.43900000000000039</c:v>
                </c:pt>
                <c:pt idx="1">
                  <c:v>4.7000000000000014E-2</c:v>
                </c:pt>
                <c:pt idx="2">
                  <c:v>0.443</c:v>
                </c:pt>
                <c:pt idx="3">
                  <c:v>0.14000000000000001</c:v>
                </c:pt>
                <c:pt idx="4">
                  <c:v>4.1000000000000002E-2</c:v>
                </c:pt>
                <c:pt idx="5">
                  <c:v>4.2000000000000023E-2</c:v>
                </c:pt>
                <c:pt idx="6">
                  <c:v>3.9000000000000014E-2</c:v>
                </c:pt>
                <c:pt idx="7">
                  <c:v>0.05</c:v>
                </c:pt>
                <c:pt idx="8">
                  <c:v>4.8000000000000001E-2</c:v>
                </c:pt>
                <c:pt idx="9">
                  <c:v>3.5999999999999997E-2</c:v>
                </c:pt>
                <c:pt idx="10">
                  <c:v>0.05</c:v>
                </c:pt>
                <c:pt idx="11">
                  <c:v>5.1999999999999998E-2</c:v>
                </c:pt>
                <c:pt idx="12">
                  <c:v>4.3000000000000003E-2</c:v>
                </c:pt>
                <c:pt idx="13">
                  <c:v>4.2000000000000023E-2</c:v>
                </c:pt>
                <c:pt idx="14">
                  <c:v>4.9000000000000064E-2</c:v>
                </c:pt>
                <c:pt idx="15">
                  <c:v>8.4000000000000047E-2</c:v>
                </c:pt>
                <c:pt idx="16">
                  <c:v>7.5999999999999998E-2</c:v>
                </c:pt>
                <c:pt idx="17">
                  <c:v>5.6000000000000001E-2</c:v>
                </c:pt>
                <c:pt idx="18">
                  <c:v>3.5999999999999997E-2</c:v>
                </c:pt>
                <c:pt idx="19">
                  <c:v>3.5999999999999997E-2</c:v>
                </c:pt>
                <c:pt idx="20">
                  <c:v>5.3999999999999999E-2</c:v>
                </c:pt>
                <c:pt idx="21">
                  <c:v>4.1000000000000002E-2</c:v>
                </c:pt>
                <c:pt idx="22">
                  <c:v>3.7999999999999999E-2</c:v>
                </c:pt>
                <c:pt idx="23">
                  <c:v>3.9000000000000014E-2</c:v>
                </c:pt>
                <c:pt idx="24">
                  <c:v>7.5999999999999998E-2</c:v>
                </c:pt>
                <c:pt idx="25">
                  <c:v>8.8000000000000064E-2</c:v>
                </c:pt>
                <c:pt idx="26">
                  <c:v>4.0000000000000022E-2</c:v>
                </c:pt>
                <c:pt idx="27">
                  <c:v>3.7999999999999999E-2</c:v>
                </c:pt>
                <c:pt idx="28">
                  <c:v>3.7999999999999999E-2</c:v>
                </c:pt>
                <c:pt idx="29">
                  <c:v>0.10400000000000002</c:v>
                </c:pt>
                <c:pt idx="30">
                  <c:v>0.14600000000000019</c:v>
                </c:pt>
                <c:pt idx="31">
                  <c:v>8.7000000000000022E-2</c:v>
                </c:pt>
                <c:pt idx="32">
                  <c:v>7.9000000000000098E-2</c:v>
                </c:pt>
                <c:pt idx="33">
                  <c:v>9.1000000000000025E-2</c:v>
                </c:pt>
                <c:pt idx="34">
                  <c:v>0.13</c:v>
                </c:pt>
                <c:pt idx="35">
                  <c:v>4.3000000000000003E-2</c:v>
                </c:pt>
                <c:pt idx="36">
                  <c:v>4.8000000000000001E-2</c:v>
                </c:pt>
                <c:pt idx="37">
                  <c:v>5.6000000000000001E-2</c:v>
                </c:pt>
                <c:pt idx="38">
                  <c:v>4.3000000000000003E-2</c:v>
                </c:pt>
                <c:pt idx="39">
                  <c:v>0.12200000000000009</c:v>
                </c:pt>
                <c:pt idx="40">
                  <c:v>6.2000000000000034E-2</c:v>
                </c:pt>
                <c:pt idx="41">
                  <c:v>4.3000000000000003E-2</c:v>
                </c:pt>
                <c:pt idx="42">
                  <c:v>4.3000000000000003E-2</c:v>
                </c:pt>
                <c:pt idx="43">
                  <c:v>4.5000000000000012E-2</c:v>
                </c:pt>
                <c:pt idx="44">
                  <c:v>4.1000000000000002E-2</c:v>
                </c:pt>
                <c:pt idx="45">
                  <c:v>9.2000000000000026E-2</c:v>
                </c:pt>
                <c:pt idx="46">
                  <c:v>0.1230000000000001</c:v>
                </c:pt>
                <c:pt idx="47">
                  <c:v>3.5999999999999997E-2</c:v>
                </c:pt>
                <c:pt idx="48">
                  <c:v>0.15200000000000019</c:v>
                </c:pt>
                <c:pt idx="49">
                  <c:v>0.14600000000000019</c:v>
                </c:pt>
                <c:pt idx="50">
                  <c:v>0.129</c:v>
                </c:pt>
                <c:pt idx="51">
                  <c:v>0.12200000000000009</c:v>
                </c:pt>
                <c:pt idx="52">
                  <c:v>0.15700000000000022</c:v>
                </c:pt>
                <c:pt idx="53">
                  <c:v>7.5000000000000011E-2</c:v>
                </c:pt>
                <c:pt idx="54">
                  <c:v>0.31300000000000039</c:v>
                </c:pt>
                <c:pt idx="55">
                  <c:v>0.31900000000000045</c:v>
                </c:pt>
                <c:pt idx="56">
                  <c:v>6.3E-2</c:v>
                </c:pt>
                <c:pt idx="57">
                  <c:v>7.5999999999999998E-2</c:v>
                </c:pt>
                <c:pt idx="58">
                  <c:v>6.8000000000000019E-2</c:v>
                </c:pt>
                <c:pt idx="59">
                  <c:v>0.10500000000000002</c:v>
                </c:pt>
                <c:pt idx="60">
                  <c:v>0.13600000000000001</c:v>
                </c:pt>
                <c:pt idx="61">
                  <c:v>6.4000000000000098E-2</c:v>
                </c:pt>
                <c:pt idx="62">
                  <c:v>0.10299999999999998</c:v>
                </c:pt>
                <c:pt idx="63">
                  <c:v>0.11</c:v>
                </c:pt>
                <c:pt idx="64">
                  <c:v>0.13200000000000001</c:v>
                </c:pt>
                <c:pt idx="65">
                  <c:v>0.113</c:v>
                </c:pt>
                <c:pt idx="66">
                  <c:v>4.9000000000000064E-2</c:v>
                </c:pt>
                <c:pt idx="67">
                  <c:v>0.10299999999999998</c:v>
                </c:pt>
                <c:pt idx="68">
                  <c:v>9.2000000000000026E-2</c:v>
                </c:pt>
                <c:pt idx="69">
                  <c:v>9.5000000000000043E-2</c:v>
                </c:pt>
                <c:pt idx="70">
                  <c:v>0.16900000000000001</c:v>
                </c:pt>
                <c:pt idx="71">
                  <c:v>9.0000000000000024E-2</c:v>
                </c:pt>
                <c:pt idx="72">
                  <c:v>0.1070000000000001</c:v>
                </c:pt>
                <c:pt idx="73">
                  <c:v>0.12200000000000009</c:v>
                </c:pt>
                <c:pt idx="74">
                  <c:v>5.5000000000000014E-2</c:v>
                </c:pt>
                <c:pt idx="75">
                  <c:v>6.2000000000000034E-2</c:v>
                </c:pt>
                <c:pt idx="76">
                  <c:v>6.1000000000000013E-2</c:v>
                </c:pt>
                <c:pt idx="77">
                  <c:v>0.20200000000000001</c:v>
                </c:pt>
              </c:numCache>
            </c:numRef>
          </c:xVal>
          <c:yVal>
            <c:numRef>
              <c:f>'GMS201009_1.1174_-0.0002'!$D$8:$D$85</c:f>
              <c:numCache>
                <c:formatCode>General</c:formatCode>
                <c:ptCount val="78"/>
                <c:pt idx="0">
                  <c:v>0.24000000000000019</c:v>
                </c:pt>
                <c:pt idx="1">
                  <c:v>6.6000000000000003E-2</c:v>
                </c:pt>
                <c:pt idx="2">
                  <c:v>0.41700000000000031</c:v>
                </c:pt>
                <c:pt idx="3">
                  <c:v>0.37300000000000039</c:v>
                </c:pt>
                <c:pt idx="4">
                  <c:v>4.1000000000000002E-2</c:v>
                </c:pt>
                <c:pt idx="5">
                  <c:v>5.7000000000000023E-2</c:v>
                </c:pt>
                <c:pt idx="6">
                  <c:v>5.9000000000000066E-2</c:v>
                </c:pt>
                <c:pt idx="7">
                  <c:v>5.1999999999999998E-2</c:v>
                </c:pt>
                <c:pt idx="8">
                  <c:v>7.6999999999999999E-2</c:v>
                </c:pt>
                <c:pt idx="9">
                  <c:v>5.3000000000000012E-2</c:v>
                </c:pt>
                <c:pt idx="10">
                  <c:v>7.1999999999999995E-2</c:v>
                </c:pt>
                <c:pt idx="11">
                  <c:v>7.3000000000000009E-2</c:v>
                </c:pt>
                <c:pt idx="12">
                  <c:v>7.3999999999999996E-2</c:v>
                </c:pt>
                <c:pt idx="13">
                  <c:v>7.3999999999999996E-2</c:v>
                </c:pt>
                <c:pt idx="14">
                  <c:v>6.7000000000000004E-2</c:v>
                </c:pt>
                <c:pt idx="15">
                  <c:v>6.3E-2</c:v>
                </c:pt>
                <c:pt idx="16">
                  <c:v>4.8000000000000001E-2</c:v>
                </c:pt>
                <c:pt idx="17">
                  <c:v>4.8000000000000001E-2</c:v>
                </c:pt>
                <c:pt idx="18">
                  <c:v>9.1000000000000025E-2</c:v>
                </c:pt>
                <c:pt idx="19">
                  <c:v>6.2000000000000034E-2</c:v>
                </c:pt>
                <c:pt idx="20">
                  <c:v>3.6999999999999998E-2</c:v>
                </c:pt>
                <c:pt idx="21">
                  <c:v>0.05</c:v>
                </c:pt>
                <c:pt idx="22">
                  <c:v>6.1000000000000013E-2</c:v>
                </c:pt>
                <c:pt idx="23">
                  <c:v>6.6000000000000003E-2</c:v>
                </c:pt>
                <c:pt idx="24">
                  <c:v>0.16200000000000001</c:v>
                </c:pt>
                <c:pt idx="25">
                  <c:v>0.15900000000000022</c:v>
                </c:pt>
                <c:pt idx="26">
                  <c:v>6.9000000000000034E-2</c:v>
                </c:pt>
                <c:pt idx="27">
                  <c:v>6.1000000000000013E-2</c:v>
                </c:pt>
                <c:pt idx="28">
                  <c:v>3.1000000000000034E-2</c:v>
                </c:pt>
                <c:pt idx="29">
                  <c:v>0.13800000000000001</c:v>
                </c:pt>
                <c:pt idx="30">
                  <c:v>0.14200000000000004</c:v>
                </c:pt>
                <c:pt idx="31">
                  <c:v>0.129</c:v>
                </c:pt>
                <c:pt idx="32">
                  <c:v>9.2000000000000026E-2</c:v>
                </c:pt>
                <c:pt idx="33">
                  <c:v>8.4000000000000047E-2</c:v>
                </c:pt>
                <c:pt idx="34">
                  <c:v>8.3000000000000046E-2</c:v>
                </c:pt>
                <c:pt idx="35">
                  <c:v>6.2000000000000034E-2</c:v>
                </c:pt>
                <c:pt idx="36">
                  <c:v>6.2000000000000034E-2</c:v>
                </c:pt>
                <c:pt idx="37">
                  <c:v>5.6000000000000001E-2</c:v>
                </c:pt>
                <c:pt idx="38">
                  <c:v>9.2000000000000026E-2</c:v>
                </c:pt>
                <c:pt idx="39">
                  <c:v>6.7000000000000004E-2</c:v>
                </c:pt>
                <c:pt idx="40">
                  <c:v>6.8000000000000019E-2</c:v>
                </c:pt>
                <c:pt idx="41">
                  <c:v>7.6999999999999999E-2</c:v>
                </c:pt>
                <c:pt idx="42">
                  <c:v>6.8000000000000019E-2</c:v>
                </c:pt>
                <c:pt idx="43">
                  <c:v>6.1000000000000013E-2</c:v>
                </c:pt>
                <c:pt idx="44">
                  <c:v>4.3000000000000003E-2</c:v>
                </c:pt>
                <c:pt idx="45">
                  <c:v>9.4000000000000028E-2</c:v>
                </c:pt>
                <c:pt idx="46">
                  <c:v>6.4000000000000098E-2</c:v>
                </c:pt>
                <c:pt idx="47">
                  <c:v>5.9000000000000066E-2</c:v>
                </c:pt>
                <c:pt idx="48">
                  <c:v>0.15900000000000022</c:v>
                </c:pt>
                <c:pt idx="49">
                  <c:v>0.16400000000000001</c:v>
                </c:pt>
                <c:pt idx="50">
                  <c:v>0.16800000000000001</c:v>
                </c:pt>
                <c:pt idx="51">
                  <c:v>0.15400000000000019</c:v>
                </c:pt>
                <c:pt idx="52">
                  <c:v>0.13900000000000001</c:v>
                </c:pt>
                <c:pt idx="53">
                  <c:v>4.0000000000000022E-2</c:v>
                </c:pt>
                <c:pt idx="54">
                  <c:v>0.25</c:v>
                </c:pt>
                <c:pt idx="55">
                  <c:v>0.25800000000000001</c:v>
                </c:pt>
                <c:pt idx="56">
                  <c:v>0.12200000000000009</c:v>
                </c:pt>
                <c:pt idx="57">
                  <c:v>0.127</c:v>
                </c:pt>
                <c:pt idx="58">
                  <c:v>0.127</c:v>
                </c:pt>
                <c:pt idx="59">
                  <c:v>7.3999999999999996E-2</c:v>
                </c:pt>
                <c:pt idx="60">
                  <c:v>0.13800000000000001</c:v>
                </c:pt>
                <c:pt idx="61">
                  <c:v>8.1000000000000003E-2</c:v>
                </c:pt>
                <c:pt idx="62">
                  <c:v>0.1</c:v>
                </c:pt>
                <c:pt idx="63">
                  <c:v>7.3999999999999996E-2</c:v>
                </c:pt>
                <c:pt idx="64">
                  <c:v>6.8000000000000019E-2</c:v>
                </c:pt>
                <c:pt idx="65">
                  <c:v>5.3000000000000012E-2</c:v>
                </c:pt>
                <c:pt idx="66">
                  <c:v>8.9000000000000065E-2</c:v>
                </c:pt>
                <c:pt idx="67">
                  <c:v>0.18700000000000022</c:v>
                </c:pt>
                <c:pt idx="68">
                  <c:v>0.17</c:v>
                </c:pt>
                <c:pt idx="69">
                  <c:v>0.15200000000000019</c:v>
                </c:pt>
                <c:pt idx="70">
                  <c:v>0.1240000000000001</c:v>
                </c:pt>
                <c:pt idx="71">
                  <c:v>9.9000000000000046E-2</c:v>
                </c:pt>
                <c:pt idx="72">
                  <c:v>9.9000000000000046E-2</c:v>
                </c:pt>
                <c:pt idx="73">
                  <c:v>0.112</c:v>
                </c:pt>
                <c:pt idx="74">
                  <c:v>0.13600000000000001</c:v>
                </c:pt>
                <c:pt idx="75">
                  <c:v>9.3000000000000166E-2</c:v>
                </c:pt>
                <c:pt idx="76">
                  <c:v>5.3999999999999999E-2</c:v>
                </c:pt>
                <c:pt idx="77">
                  <c:v>0.13800000000000001</c:v>
                </c:pt>
              </c:numCache>
            </c:numRef>
          </c:yVal>
        </c:ser>
        <c:axId val="158514176"/>
        <c:axId val="159032448"/>
      </c:scatterChart>
      <c:scatterChart>
        <c:scatterStyle val="smoothMarker"/>
        <c:ser>
          <c:idx val="2"/>
          <c:order val="2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'GMS201006_1.1148_-0.0014'!$K$1:$L$1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xVal>
          <c:yVal>
            <c:numRef>
              <c:f>'GMS201006_1.1148_-0.0014'!$K$1:$L$1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yVal>
          <c:smooth val="1"/>
        </c:ser>
        <c:axId val="158514176"/>
        <c:axId val="159032448"/>
      </c:scatterChart>
      <c:valAx>
        <c:axId val="158514176"/>
        <c:scaling>
          <c:orientation val="minMax"/>
          <c:max val="0.5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Century" pitchFamily="18" charset="0"/>
                  </a:defRPr>
                </a:pPr>
                <a:r>
                  <a:rPr lang="en-US" sz="1400">
                    <a:latin typeface="Century" pitchFamily="18" charset="0"/>
                  </a:rPr>
                  <a:t>Retrieved from Sunphotometer</a:t>
                </a:r>
                <a:endParaRPr lang="ja-JP" sz="1400">
                  <a:latin typeface="Century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ja-JP"/>
          </a:p>
        </c:txPr>
        <c:crossAx val="159032448"/>
        <c:crosses val="autoZero"/>
        <c:crossBetween val="midCat"/>
      </c:valAx>
      <c:valAx>
        <c:axId val="159032448"/>
        <c:scaling>
          <c:orientation val="minMax"/>
          <c:max val="0.5"/>
        </c:scaling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Century" pitchFamily="18" charset="0"/>
                  </a:defRPr>
                </a:pPr>
                <a:r>
                  <a:rPr lang="en-US" sz="1400" dirty="0">
                    <a:latin typeface="Century" pitchFamily="18" charset="0"/>
                  </a:rPr>
                  <a:t>Retrieved from Satellite Observation</a:t>
                </a:r>
                <a:endParaRPr lang="ja-JP" sz="1400" dirty="0">
                  <a:latin typeface="Century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ja-JP"/>
          </a:p>
        </c:txPr>
        <c:crossAx val="158514176"/>
        <c:crosses val="autoZero"/>
        <c:crossBetween val="midCat"/>
        <c:majorUnit val="0.1"/>
      </c:valAx>
      <c:spPr>
        <a:ln w="19050">
          <a:solidFill>
            <a:prstClr val="black"/>
          </a:solidFill>
        </a:ln>
      </c:spPr>
    </c:plotArea>
    <c:plotVisOnly val="1"/>
    <c:dispBlanksAs val="gap"/>
  </c:chart>
  <c:spPr>
    <a:solidFill>
      <a:sysClr val="window" lastClr="FFFFFF"/>
    </a:solidFill>
    <a:ln>
      <a:noFill/>
    </a:ln>
  </c:spPr>
  <c:txPr>
    <a:bodyPr/>
    <a:lstStyle/>
    <a:p>
      <a:pPr>
        <a:defRPr sz="1200"/>
      </a:pPr>
      <a:endParaRPr lang="ja-JP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Slope (GOES-10)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before</c:v>
          </c:tx>
          <c:cat>
            <c:numRef>
              <c:f>'GOES, METEOSAT'!$A$24:$A$35</c:f>
              <c:numCache>
                <c:formatCode>yyyy/m/d;@</c:formatCode>
                <c:ptCount val="12"/>
                <c:pt idx="0" formatCode="yyyy/mm/dd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METEOSAT'!$C$24:$C$35</c:f>
              <c:numCache>
                <c:formatCode>General</c:formatCode>
                <c:ptCount val="12"/>
                <c:pt idx="0">
                  <c:v>0.73120000000000063</c:v>
                </c:pt>
                <c:pt idx="1">
                  <c:v>0.749000000000001</c:v>
                </c:pt>
                <c:pt idx="2">
                  <c:v>0.77200000000000113</c:v>
                </c:pt>
                <c:pt idx="3">
                  <c:v>0.74970000000000125</c:v>
                </c:pt>
                <c:pt idx="4">
                  <c:v>0.79379999999999995</c:v>
                </c:pt>
                <c:pt idx="5">
                  <c:v>0.81810000000000005</c:v>
                </c:pt>
                <c:pt idx="6">
                  <c:v>0.82920000000000005</c:v>
                </c:pt>
                <c:pt idx="7">
                  <c:v>0.81100000000000005</c:v>
                </c:pt>
                <c:pt idx="8">
                  <c:v>0.79430000000000001</c:v>
                </c:pt>
                <c:pt idx="9">
                  <c:v>0.7777000000000015</c:v>
                </c:pt>
                <c:pt idx="10">
                  <c:v>0.73870000000000124</c:v>
                </c:pt>
                <c:pt idx="11">
                  <c:v>0.79059999999999997</c:v>
                </c:pt>
              </c:numCache>
            </c:numRef>
          </c:val>
        </c:ser>
        <c:ser>
          <c:idx val="0"/>
          <c:order val="1"/>
          <c:tx>
            <c:v>after</c:v>
          </c:tx>
          <c:marker>
            <c:symbol val="diamond"/>
            <c:size val="10"/>
          </c:marker>
          <c:cat>
            <c:numRef>
              <c:f>'GOES, METEOSAT'!$A$24:$A$35</c:f>
              <c:numCache>
                <c:formatCode>yyyy/m/d;@</c:formatCode>
                <c:ptCount val="12"/>
                <c:pt idx="0" formatCode="yyyy/mm/dd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METEOSAT'!$E$24:$E$35</c:f>
              <c:numCache>
                <c:formatCode>General</c:formatCode>
                <c:ptCount val="12"/>
                <c:pt idx="0">
                  <c:v>0.77030000000000065</c:v>
                </c:pt>
                <c:pt idx="1">
                  <c:v>0.78110000000000002</c:v>
                </c:pt>
                <c:pt idx="2">
                  <c:v>0.77020000000000099</c:v>
                </c:pt>
                <c:pt idx="3">
                  <c:v>0.7767000000000015</c:v>
                </c:pt>
                <c:pt idx="4">
                  <c:v>0.79579999999999995</c:v>
                </c:pt>
                <c:pt idx="5">
                  <c:v>0.85020000000000062</c:v>
                </c:pt>
                <c:pt idx="6">
                  <c:v>0.81640000000000001</c:v>
                </c:pt>
                <c:pt idx="7">
                  <c:v>0.78269999999999995</c:v>
                </c:pt>
                <c:pt idx="8">
                  <c:v>0.79359999999999997</c:v>
                </c:pt>
                <c:pt idx="9">
                  <c:v>0.78879999999999995</c:v>
                </c:pt>
                <c:pt idx="10">
                  <c:v>0.82750000000000001</c:v>
                </c:pt>
                <c:pt idx="11">
                  <c:v>0.85029999999999994</c:v>
                </c:pt>
              </c:numCache>
            </c:numRef>
          </c:val>
        </c:ser>
        <c:marker val="1"/>
        <c:axId val="159772032"/>
        <c:axId val="159880320"/>
      </c:lineChart>
      <c:dateAx>
        <c:axId val="159772032"/>
        <c:scaling>
          <c:orientation val="minMax"/>
        </c:scaling>
        <c:axPos val="b"/>
        <c:numFmt formatCode="[$-409]d\-mmm\-yyyy;@" sourceLinked="0"/>
        <c:tickLblPos val="nextTo"/>
        <c:crossAx val="159880320"/>
        <c:crosses val="autoZero"/>
        <c:auto val="1"/>
        <c:lblOffset val="100"/>
        <c:majorUnit val="3"/>
        <c:majorTimeUnit val="months"/>
      </c:dateAx>
      <c:valAx>
        <c:axId val="159880320"/>
        <c:scaling>
          <c:orientation val="minMax"/>
          <c:max val="1"/>
          <c:min val="0.70000000000000062"/>
        </c:scaling>
        <c:axPos val="l"/>
        <c:majorGridlines/>
        <c:numFmt formatCode="General" sourceLinked="1"/>
        <c:tickLblPos val="nextTo"/>
        <c:crossAx val="159772032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solidFill>
      <a:sysClr val="window" lastClr="FFFFFF"/>
    </a:solidFill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Slope (GOES-8)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before</c:v>
          </c:tx>
          <c:cat>
            <c:numRef>
              <c:f>'GOES, METEOSAT'!$A$7:$A$18</c:f>
              <c:numCache>
                <c:formatCode>yyyy/m/d;@</c:formatCode>
                <c:ptCount val="12"/>
                <c:pt idx="0" formatCode="yyyy/mm/dd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METEOSAT'!$C$7:$C$18</c:f>
              <c:numCache>
                <c:formatCode>General</c:formatCode>
                <c:ptCount val="12"/>
                <c:pt idx="0">
                  <c:v>0.8841</c:v>
                </c:pt>
                <c:pt idx="1">
                  <c:v>0.82950000000000002</c:v>
                </c:pt>
                <c:pt idx="2">
                  <c:v>0.94599999999999995</c:v>
                </c:pt>
                <c:pt idx="3">
                  <c:v>0.92279999999999995</c:v>
                </c:pt>
                <c:pt idx="4">
                  <c:v>0.946600000000001</c:v>
                </c:pt>
                <c:pt idx="5">
                  <c:v>0.91439999999999999</c:v>
                </c:pt>
                <c:pt idx="6">
                  <c:v>0.95650000000000002</c:v>
                </c:pt>
                <c:pt idx="7">
                  <c:v>0.997</c:v>
                </c:pt>
                <c:pt idx="8">
                  <c:v>0.96020000000000005</c:v>
                </c:pt>
                <c:pt idx="9">
                  <c:v>0.96310000000000062</c:v>
                </c:pt>
                <c:pt idx="10">
                  <c:v>0.95960000000000112</c:v>
                </c:pt>
                <c:pt idx="11">
                  <c:v>0.87470000000000125</c:v>
                </c:pt>
              </c:numCache>
            </c:numRef>
          </c:val>
        </c:ser>
        <c:ser>
          <c:idx val="0"/>
          <c:order val="1"/>
          <c:tx>
            <c:v>after</c:v>
          </c:tx>
          <c:marker>
            <c:symbol val="diamond"/>
            <c:size val="10"/>
          </c:marker>
          <c:cat>
            <c:numRef>
              <c:f>'GOES, METEOSAT'!$A$7:$A$18</c:f>
              <c:numCache>
                <c:formatCode>yyyy/m/d;@</c:formatCode>
                <c:ptCount val="12"/>
                <c:pt idx="0" formatCode="yyyy/mm/dd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METEOSAT'!$E$7:$E$18</c:f>
              <c:numCache>
                <c:formatCode>General</c:formatCode>
                <c:ptCount val="12"/>
                <c:pt idx="0">
                  <c:v>1.0230999999999977</c:v>
                </c:pt>
                <c:pt idx="1">
                  <c:v>1.0053999999999976</c:v>
                </c:pt>
                <c:pt idx="2">
                  <c:v>0.96580000000000099</c:v>
                </c:pt>
                <c:pt idx="3">
                  <c:v>0.97170000000000112</c:v>
                </c:pt>
                <c:pt idx="4">
                  <c:v>1.0217999999999974</c:v>
                </c:pt>
                <c:pt idx="5">
                  <c:v>1.0013999999999976</c:v>
                </c:pt>
                <c:pt idx="6">
                  <c:v>1.0472999999999977</c:v>
                </c:pt>
                <c:pt idx="7">
                  <c:v>1.0305</c:v>
                </c:pt>
                <c:pt idx="8">
                  <c:v>0.99719999999999998</c:v>
                </c:pt>
                <c:pt idx="9">
                  <c:v>1.0516999999999976</c:v>
                </c:pt>
                <c:pt idx="10">
                  <c:v>1.0596999999999976</c:v>
                </c:pt>
                <c:pt idx="11">
                  <c:v>1.0418999999999974</c:v>
                </c:pt>
              </c:numCache>
            </c:numRef>
          </c:val>
        </c:ser>
        <c:marker val="1"/>
        <c:axId val="159909376"/>
        <c:axId val="159910912"/>
      </c:lineChart>
      <c:dateAx>
        <c:axId val="159909376"/>
        <c:scaling>
          <c:orientation val="minMax"/>
        </c:scaling>
        <c:axPos val="b"/>
        <c:numFmt formatCode="[$-409]d\-mmm\-yyyy;@" sourceLinked="0"/>
        <c:tickLblPos val="nextTo"/>
        <c:crossAx val="159910912"/>
        <c:crosses val="autoZero"/>
        <c:auto val="1"/>
        <c:lblOffset val="100"/>
        <c:majorUnit val="3"/>
        <c:majorTimeUnit val="months"/>
      </c:dateAx>
      <c:valAx>
        <c:axId val="159910912"/>
        <c:scaling>
          <c:orientation val="minMax"/>
          <c:max val="1.1000000000000001"/>
          <c:min val="0.75000000000000144"/>
        </c:scaling>
        <c:axPos val="l"/>
        <c:majorGridlines/>
        <c:numFmt formatCode="General" sourceLinked="1"/>
        <c:tickLblPos val="nextTo"/>
        <c:crossAx val="159909376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solidFill>
      <a:sysClr val="window" lastClr="FFFFFF"/>
    </a:solidFill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Intercept (GOES-8)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before</c:v>
          </c:tx>
          <c:cat>
            <c:numRef>
              <c:f>'GOES, METEOSAT'!$A$7:$A$18</c:f>
              <c:numCache>
                <c:formatCode>yyyy/m/d;@</c:formatCode>
                <c:ptCount val="12"/>
                <c:pt idx="0" formatCode="yyyy/mm/dd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METEOSAT'!$D$7:$D$18</c:f>
              <c:numCache>
                <c:formatCode>General</c:formatCode>
                <c:ptCount val="12"/>
                <c:pt idx="0">
                  <c:v>-33.139700000000012</c:v>
                </c:pt>
                <c:pt idx="1">
                  <c:v>-29.294899999999988</c:v>
                </c:pt>
                <c:pt idx="2">
                  <c:v>-35.930100000000003</c:v>
                </c:pt>
                <c:pt idx="3">
                  <c:v>-32.370699999999999</c:v>
                </c:pt>
                <c:pt idx="4">
                  <c:v>-29.184100000000001</c:v>
                </c:pt>
                <c:pt idx="5">
                  <c:v>-25.438399999999962</c:v>
                </c:pt>
                <c:pt idx="6">
                  <c:v>-32.738300000000081</c:v>
                </c:pt>
                <c:pt idx="7">
                  <c:v>-32.856999999999999</c:v>
                </c:pt>
                <c:pt idx="8">
                  <c:v>-35.489000000000004</c:v>
                </c:pt>
                <c:pt idx="9">
                  <c:v>-36.257100000000001</c:v>
                </c:pt>
                <c:pt idx="10">
                  <c:v>-37.253500000000003</c:v>
                </c:pt>
                <c:pt idx="11">
                  <c:v>-30.941400000000002</c:v>
                </c:pt>
              </c:numCache>
            </c:numRef>
          </c:val>
        </c:ser>
        <c:ser>
          <c:idx val="0"/>
          <c:order val="1"/>
          <c:tx>
            <c:v>after</c:v>
          </c:tx>
          <c:marker>
            <c:symbol val="diamond"/>
            <c:size val="10"/>
          </c:marker>
          <c:cat>
            <c:numRef>
              <c:f>'GOES, METEOSAT'!$A$7:$A$18</c:f>
              <c:numCache>
                <c:formatCode>yyyy/m/d;@</c:formatCode>
                <c:ptCount val="12"/>
                <c:pt idx="0" formatCode="yyyy/mm/dd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METEOSAT'!$F$7:$F$18</c:f>
              <c:numCache>
                <c:formatCode>General</c:formatCode>
                <c:ptCount val="12"/>
                <c:pt idx="0">
                  <c:v>-31.425999999999959</c:v>
                </c:pt>
                <c:pt idx="1">
                  <c:v>-29.9575</c:v>
                </c:pt>
                <c:pt idx="2">
                  <c:v>-28.154800000000048</c:v>
                </c:pt>
                <c:pt idx="3">
                  <c:v>-26.1816</c:v>
                </c:pt>
                <c:pt idx="4">
                  <c:v>-28.057300000000001</c:v>
                </c:pt>
                <c:pt idx="5">
                  <c:v>-27.545699999999954</c:v>
                </c:pt>
                <c:pt idx="6">
                  <c:v>-28.989899999999963</c:v>
                </c:pt>
                <c:pt idx="7">
                  <c:v>-26.713999999999999</c:v>
                </c:pt>
                <c:pt idx="8">
                  <c:v>-27.2394</c:v>
                </c:pt>
                <c:pt idx="9">
                  <c:v>-32.278400000000012</c:v>
                </c:pt>
                <c:pt idx="10">
                  <c:v>-32.0914</c:v>
                </c:pt>
                <c:pt idx="11">
                  <c:v>-30.573899999999988</c:v>
                </c:pt>
              </c:numCache>
            </c:numRef>
          </c:val>
        </c:ser>
        <c:marker val="1"/>
        <c:axId val="159948160"/>
        <c:axId val="160003200"/>
      </c:lineChart>
      <c:dateAx>
        <c:axId val="159948160"/>
        <c:scaling>
          <c:orientation val="minMax"/>
        </c:scaling>
        <c:axPos val="b"/>
        <c:numFmt formatCode="[$-409]d\-mmm\-yyyy;@" sourceLinked="0"/>
        <c:tickLblPos val="nextTo"/>
        <c:crossAx val="160003200"/>
        <c:crosses val="autoZero"/>
        <c:auto val="1"/>
        <c:lblOffset val="100"/>
        <c:majorUnit val="3"/>
        <c:majorTimeUnit val="months"/>
      </c:dateAx>
      <c:valAx>
        <c:axId val="160003200"/>
        <c:scaling>
          <c:orientation val="minMax"/>
          <c:max val="-10"/>
          <c:min val="-40"/>
        </c:scaling>
        <c:axPos val="l"/>
        <c:majorGridlines/>
        <c:numFmt formatCode="General" sourceLinked="1"/>
        <c:tickLblPos val="nextTo"/>
        <c:crossAx val="15994816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solidFill>
      <a:sysClr val="window" lastClr="FFFFFF"/>
    </a:solidFill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Intercept (GOES-10)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before</c:v>
          </c:tx>
          <c:cat>
            <c:numRef>
              <c:f>'GOES, METEOSAT'!$A$24:$A$35</c:f>
              <c:numCache>
                <c:formatCode>yyyy/m/d;@</c:formatCode>
                <c:ptCount val="12"/>
                <c:pt idx="0" formatCode="yyyy/mm/dd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METEOSAT'!$D$24:$D$35</c:f>
              <c:numCache>
                <c:formatCode>General</c:formatCode>
                <c:ptCount val="12"/>
                <c:pt idx="0">
                  <c:v>-26.247599999999959</c:v>
                </c:pt>
                <c:pt idx="1">
                  <c:v>-24.559799999999989</c:v>
                </c:pt>
                <c:pt idx="2">
                  <c:v>-24.206099999999989</c:v>
                </c:pt>
                <c:pt idx="3">
                  <c:v>-23.439800000000005</c:v>
                </c:pt>
                <c:pt idx="4">
                  <c:v>-24.678999999999988</c:v>
                </c:pt>
                <c:pt idx="5">
                  <c:v>-21.1525</c:v>
                </c:pt>
                <c:pt idx="6">
                  <c:v>-26.377900000000039</c:v>
                </c:pt>
                <c:pt idx="7">
                  <c:v>-22.629100000000001</c:v>
                </c:pt>
                <c:pt idx="8">
                  <c:v>-23.1435</c:v>
                </c:pt>
                <c:pt idx="9">
                  <c:v>-22.699800000000032</c:v>
                </c:pt>
                <c:pt idx="10">
                  <c:v>-23.7362</c:v>
                </c:pt>
                <c:pt idx="11">
                  <c:v>-28.657299999999999</c:v>
                </c:pt>
              </c:numCache>
            </c:numRef>
          </c:val>
        </c:ser>
        <c:ser>
          <c:idx val="0"/>
          <c:order val="1"/>
          <c:tx>
            <c:v>after</c:v>
          </c:tx>
          <c:marker>
            <c:symbol val="diamond"/>
            <c:size val="10"/>
          </c:marker>
          <c:cat>
            <c:numRef>
              <c:f>'GOES, METEOSAT'!$A$24:$A$35</c:f>
              <c:numCache>
                <c:formatCode>yyyy/m/d;@</c:formatCode>
                <c:ptCount val="12"/>
                <c:pt idx="0" formatCode="yyyy/mm/dd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METEOSAT'!$F$24:$F$35</c:f>
              <c:numCache>
                <c:formatCode>General</c:formatCode>
                <c:ptCount val="12"/>
                <c:pt idx="0">
                  <c:v>-23.692299999999989</c:v>
                </c:pt>
                <c:pt idx="1">
                  <c:v>-24.517800000000044</c:v>
                </c:pt>
                <c:pt idx="2">
                  <c:v>-24.757800000000032</c:v>
                </c:pt>
                <c:pt idx="3">
                  <c:v>-24.609200000000001</c:v>
                </c:pt>
                <c:pt idx="4">
                  <c:v>-25.256699999999963</c:v>
                </c:pt>
                <c:pt idx="5">
                  <c:v>-29.751999999999999</c:v>
                </c:pt>
                <c:pt idx="6">
                  <c:v>-25.2058</c:v>
                </c:pt>
                <c:pt idx="7">
                  <c:v>-21.889099999999967</c:v>
                </c:pt>
                <c:pt idx="8">
                  <c:v>-23.785499999999935</c:v>
                </c:pt>
                <c:pt idx="9">
                  <c:v>-23.824100000000001</c:v>
                </c:pt>
                <c:pt idx="10">
                  <c:v>-26.3202</c:v>
                </c:pt>
                <c:pt idx="11">
                  <c:v>-27.793599999999962</c:v>
                </c:pt>
              </c:numCache>
            </c:numRef>
          </c:val>
        </c:ser>
        <c:marker val="1"/>
        <c:axId val="160011776"/>
        <c:axId val="160013312"/>
      </c:lineChart>
      <c:dateAx>
        <c:axId val="160011776"/>
        <c:scaling>
          <c:orientation val="minMax"/>
        </c:scaling>
        <c:axPos val="b"/>
        <c:numFmt formatCode="[$-409]d\-mmm\-yyyy;@" sourceLinked="0"/>
        <c:tickLblPos val="nextTo"/>
        <c:crossAx val="160013312"/>
        <c:crosses val="autoZero"/>
        <c:auto val="1"/>
        <c:lblOffset val="100"/>
        <c:majorUnit val="3"/>
        <c:majorTimeUnit val="months"/>
      </c:dateAx>
      <c:valAx>
        <c:axId val="160013312"/>
        <c:scaling>
          <c:orientation val="minMax"/>
          <c:max val="-10"/>
          <c:min val="-40"/>
        </c:scaling>
        <c:axPos val="l"/>
        <c:majorGridlines/>
        <c:numFmt formatCode="General" sourceLinked="1"/>
        <c:tickLblPos val="nextTo"/>
        <c:crossAx val="160011776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solidFill>
      <a:sysClr val="window" lastClr="FFFFFF"/>
    </a:solidFill>
  </c:sp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1"/>
          <c:order val="0"/>
          <c:tx>
            <c:v>g　　　</c:v>
          </c:tx>
          <c:marker>
            <c:symbol val="square"/>
            <c:size val="6"/>
          </c:marker>
          <c:val>
            <c:numRef>
              <c:f>Sheet1!$A$1:$A$12</c:f>
              <c:numCache>
                <c:formatCode>General</c:formatCode>
                <c:ptCount val="12"/>
                <c:pt idx="0">
                  <c:v>0.38196406000000238</c:v>
                </c:pt>
                <c:pt idx="1">
                  <c:v>0.95883011799999995</c:v>
                </c:pt>
                <c:pt idx="2">
                  <c:v>0.28956300200000001</c:v>
                </c:pt>
                <c:pt idx="3">
                  <c:v>0.72506861300000325</c:v>
                </c:pt>
                <c:pt idx="4">
                  <c:v>0.67274342800000453</c:v>
                </c:pt>
                <c:pt idx="5">
                  <c:v>0.66526620599999997</c:v>
                </c:pt>
                <c:pt idx="6">
                  <c:v>0.52322190700000004</c:v>
                </c:pt>
                <c:pt idx="7">
                  <c:v>6.2766557000000417E-2</c:v>
                </c:pt>
                <c:pt idx="8">
                  <c:v>0.48225313199999997</c:v>
                </c:pt>
                <c:pt idx="9">
                  <c:v>0.20324830900000102</c:v>
                </c:pt>
                <c:pt idx="10">
                  <c:v>0.94809950899999995</c:v>
                </c:pt>
                <c:pt idx="11">
                  <c:v>0.37400658400000192</c:v>
                </c:pt>
              </c:numCache>
            </c:numRef>
          </c:val>
        </c:ser>
        <c:ser>
          <c:idx val="0"/>
          <c:order val="1"/>
          <c:tx>
            <c:v>f　　　</c:v>
          </c:tx>
          <c:marker>
            <c:symbol val="diamond"/>
            <c:size val="12"/>
          </c:marker>
          <c:val>
            <c:numRef>
              <c:f>Sheet1!$C$1:$C$12</c:f>
              <c:numCache>
                <c:formatCode>General</c:formatCode>
                <c:ptCount val="12"/>
                <c:pt idx="0">
                  <c:v>0.51512999999999998</c:v>
                </c:pt>
                <c:pt idx="1">
                  <c:v>0.62402000000000291</c:v>
                </c:pt>
                <c:pt idx="2">
                  <c:v>0.59972999999999999</c:v>
                </c:pt>
                <c:pt idx="3">
                  <c:v>0.64392000000000338</c:v>
                </c:pt>
                <c:pt idx="4">
                  <c:v>0.64803999999999995</c:v>
                </c:pt>
                <c:pt idx="5">
                  <c:v>0.58472000000000002</c:v>
                </c:pt>
                <c:pt idx="6">
                  <c:v>0.45128000000000001</c:v>
                </c:pt>
                <c:pt idx="7">
                  <c:v>0.32560000000000128</c:v>
                </c:pt>
                <c:pt idx="8">
                  <c:v>0.35748000000000163</c:v>
                </c:pt>
                <c:pt idx="9">
                  <c:v>0.43389000000000127</c:v>
                </c:pt>
                <c:pt idx="10">
                  <c:v>0.56657000000000002</c:v>
                </c:pt>
                <c:pt idx="11">
                  <c:v>0.53663000000000005</c:v>
                </c:pt>
              </c:numCache>
            </c:numRef>
          </c:val>
        </c:ser>
        <c:marker val="1"/>
        <c:axId val="161764096"/>
        <c:axId val="161765632"/>
      </c:lineChart>
      <c:catAx>
        <c:axId val="161764096"/>
        <c:scaling>
          <c:orientation val="minMax"/>
        </c:scaling>
        <c:delete val="1"/>
        <c:axPos val="b"/>
        <c:tickLblPos val="none"/>
        <c:crossAx val="161765632"/>
        <c:crosses val="autoZero"/>
        <c:auto val="1"/>
        <c:lblAlgn val="ctr"/>
        <c:lblOffset val="100"/>
      </c:catAx>
      <c:valAx>
        <c:axId val="1617656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17640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/>
          </a:pPr>
          <a:endParaRPr lang="ja-JP"/>
        </a:p>
      </c:txPr>
    </c:legend>
    <c:plotVisOnly val="1"/>
  </c:chart>
  <c:spPr>
    <a:solidFill>
      <a:sysClr val="window" lastClr="FFFFFF"/>
    </a:solidFill>
  </c:sp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altLang="ja-JP" sz="1800" dirty="0"/>
              <a:t>Spectral</a:t>
            </a:r>
            <a:r>
              <a:rPr lang="en-US" altLang="ja-JP" sz="1800" baseline="0" dirty="0"/>
              <a:t> Response Function</a:t>
            </a:r>
            <a:endParaRPr lang="ja-JP" altLang="en-US" sz="1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004620259365374"/>
          <c:y val="0.32871572042595198"/>
          <c:w val="0.82078095167545662"/>
          <c:h val="0.51893612983978832"/>
        </c:manualLayout>
      </c:layout>
      <c:scatterChart>
        <c:scatterStyle val="smoothMarker"/>
        <c:ser>
          <c:idx val="0"/>
          <c:order val="0"/>
          <c:tx>
            <c:v>Srf_Meteosat-5</c:v>
          </c:tx>
          <c:marker>
            <c:symbol val="none"/>
          </c:marker>
          <c:xVal>
            <c:numRef>
              <c:f>Sheet1!$A$1:$A$61</c:f>
              <c:numCache>
                <c:formatCode>General</c:formatCode>
                <c:ptCount val="61"/>
                <c:pt idx="0">
                  <c:v>0.30000000000000032</c:v>
                </c:pt>
                <c:pt idx="1">
                  <c:v>0.32500000000000051</c:v>
                </c:pt>
                <c:pt idx="2">
                  <c:v>0.35000000000000031</c:v>
                </c:pt>
                <c:pt idx="3">
                  <c:v>0.37500000000000044</c:v>
                </c:pt>
                <c:pt idx="4">
                  <c:v>0.4</c:v>
                </c:pt>
                <c:pt idx="5">
                  <c:v>0.42500000000000032</c:v>
                </c:pt>
                <c:pt idx="6">
                  <c:v>0.45</c:v>
                </c:pt>
                <c:pt idx="7">
                  <c:v>0.46</c:v>
                </c:pt>
                <c:pt idx="8">
                  <c:v>0.47000000000000008</c:v>
                </c:pt>
                <c:pt idx="9">
                  <c:v>0.48000000000000032</c:v>
                </c:pt>
                <c:pt idx="10">
                  <c:v>0.49000000000000032</c:v>
                </c:pt>
                <c:pt idx="11">
                  <c:v>0.5</c:v>
                </c:pt>
                <c:pt idx="12">
                  <c:v>0.51</c:v>
                </c:pt>
                <c:pt idx="13">
                  <c:v>0.52</c:v>
                </c:pt>
                <c:pt idx="14">
                  <c:v>0.53</c:v>
                </c:pt>
                <c:pt idx="15">
                  <c:v>0.54</c:v>
                </c:pt>
                <c:pt idx="16">
                  <c:v>0.55000000000000004</c:v>
                </c:pt>
                <c:pt idx="17">
                  <c:v>0.56000000000000005</c:v>
                </c:pt>
                <c:pt idx="18">
                  <c:v>0.56999999999999995</c:v>
                </c:pt>
                <c:pt idx="19">
                  <c:v>0.58000000000000007</c:v>
                </c:pt>
                <c:pt idx="20">
                  <c:v>0.59</c:v>
                </c:pt>
                <c:pt idx="21">
                  <c:v>0.60000000000000064</c:v>
                </c:pt>
                <c:pt idx="22">
                  <c:v>0.61000000000000065</c:v>
                </c:pt>
                <c:pt idx="23">
                  <c:v>0.62000000000000088</c:v>
                </c:pt>
                <c:pt idx="24">
                  <c:v>0.630000000000001</c:v>
                </c:pt>
                <c:pt idx="25">
                  <c:v>0.64000000000000101</c:v>
                </c:pt>
                <c:pt idx="26">
                  <c:v>0.65000000000000113</c:v>
                </c:pt>
                <c:pt idx="27">
                  <c:v>0.66000000000000114</c:v>
                </c:pt>
                <c:pt idx="28">
                  <c:v>0.67000000000000115</c:v>
                </c:pt>
                <c:pt idx="29">
                  <c:v>0.68</c:v>
                </c:pt>
                <c:pt idx="30">
                  <c:v>0.69000000000000061</c:v>
                </c:pt>
                <c:pt idx="31">
                  <c:v>0.70000000000000062</c:v>
                </c:pt>
                <c:pt idx="32">
                  <c:v>0.71000000000000063</c:v>
                </c:pt>
                <c:pt idx="33">
                  <c:v>0.72000000000000064</c:v>
                </c:pt>
                <c:pt idx="34">
                  <c:v>0.73000000000000065</c:v>
                </c:pt>
                <c:pt idx="35">
                  <c:v>0.74000000000000088</c:v>
                </c:pt>
                <c:pt idx="36">
                  <c:v>0.750000000000001</c:v>
                </c:pt>
                <c:pt idx="37">
                  <c:v>0.76000000000000101</c:v>
                </c:pt>
                <c:pt idx="38">
                  <c:v>0.77000000000000102</c:v>
                </c:pt>
                <c:pt idx="39">
                  <c:v>0.78</c:v>
                </c:pt>
                <c:pt idx="40">
                  <c:v>0.79</c:v>
                </c:pt>
                <c:pt idx="41">
                  <c:v>0.8</c:v>
                </c:pt>
                <c:pt idx="42">
                  <c:v>0.81</c:v>
                </c:pt>
                <c:pt idx="43">
                  <c:v>0.82000000000000062</c:v>
                </c:pt>
                <c:pt idx="44">
                  <c:v>0.83000000000000063</c:v>
                </c:pt>
                <c:pt idx="45">
                  <c:v>0.84000000000000064</c:v>
                </c:pt>
                <c:pt idx="46">
                  <c:v>0.85000000000000064</c:v>
                </c:pt>
                <c:pt idx="47">
                  <c:v>0.86000000000000065</c:v>
                </c:pt>
                <c:pt idx="48">
                  <c:v>0.87000000000000088</c:v>
                </c:pt>
                <c:pt idx="49">
                  <c:v>0.88</c:v>
                </c:pt>
                <c:pt idx="50">
                  <c:v>0.89</c:v>
                </c:pt>
                <c:pt idx="51">
                  <c:v>0.9</c:v>
                </c:pt>
                <c:pt idx="52">
                  <c:v>0.91</c:v>
                </c:pt>
                <c:pt idx="53">
                  <c:v>0.92</c:v>
                </c:pt>
                <c:pt idx="54">
                  <c:v>0.93</c:v>
                </c:pt>
                <c:pt idx="55">
                  <c:v>0.94000000000000061</c:v>
                </c:pt>
                <c:pt idx="56">
                  <c:v>0.95000000000000062</c:v>
                </c:pt>
                <c:pt idx="57">
                  <c:v>0.96000000000000063</c:v>
                </c:pt>
                <c:pt idx="58">
                  <c:v>0.97000000000000064</c:v>
                </c:pt>
                <c:pt idx="59">
                  <c:v>0.98</c:v>
                </c:pt>
                <c:pt idx="60">
                  <c:v>0.99</c:v>
                </c:pt>
              </c:numCache>
            </c:numRef>
          </c:xVal>
          <c:yVal>
            <c:numRef>
              <c:f>Sheet1!$B$1:$B$61</c:f>
              <c:numCache>
                <c:formatCode>General</c:formatCode>
                <c:ptCount val="61"/>
                <c:pt idx="0">
                  <c:v>1.4500000000000001E-2</c:v>
                </c:pt>
                <c:pt idx="1">
                  <c:v>8.0500000000000141E-2</c:v>
                </c:pt>
                <c:pt idx="2">
                  <c:v>0.15850000000000025</c:v>
                </c:pt>
                <c:pt idx="3">
                  <c:v>0.23700000000000004</c:v>
                </c:pt>
                <c:pt idx="4">
                  <c:v>0.31450000000000045</c:v>
                </c:pt>
                <c:pt idx="5">
                  <c:v>0.39250000000000057</c:v>
                </c:pt>
                <c:pt idx="6">
                  <c:v>0.48550000000000032</c:v>
                </c:pt>
                <c:pt idx="7">
                  <c:v>0.51749999999999996</c:v>
                </c:pt>
                <c:pt idx="8">
                  <c:v>0.52349999999999997</c:v>
                </c:pt>
                <c:pt idx="9">
                  <c:v>0.55200000000000005</c:v>
                </c:pt>
                <c:pt idx="10">
                  <c:v>0.57950000000000002</c:v>
                </c:pt>
                <c:pt idx="11">
                  <c:v>0.61400000000000088</c:v>
                </c:pt>
                <c:pt idx="12">
                  <c:v>0.65050000000000063</c:v>
                </c:pt>
                <c:pt idx="13">
                  <c:v>0.69350000000000001</c:v>
                </c:pt>
                <c:pt idx="14">
                  <c:v>0.74250000000000005</c:v>
                </c:pt>
                <c:pt idx="15">
                  <c:v>0.77250000000000063</c:v>
                </c:pt>
                <c:pt idx="16">
                  <c:v>0.76650000000000063</c:v>
                </c:pt>
                <c:pt idx="17">
                  <c:v>0.73600000000000065</c:v>
                </c:pt>
                <c:pt idx="18">
                  <c:v>0.73550000000000004</c:v>
                </c:pt>
                <c:pt idx="19">
                  <c:v>0.76250000000000062</c:v>
                </c:pt>
                <c:pt idx="20">
                  <c:v>0.80100000000000005</c:v>
                </c:pt>
                <c:pt idx="21">
                  <c:v>0.81899999999999995</c:v>
                </c:pt>
                <c:pt idx="22">
                  <c:v>0.83400000000000063</c:v>
                </c:pt>
                <c:pt idx="23">
                  <c:v>0.87450000000000061</c:v>
                </c:pt>
                <c:pt idx="24">
                  <c:v>0.91949999999999998</c:v>
                </c:pt>
                <c:pt idx="25">
                  <c:v>0.96650000000000003</c:v>
                </c:pt>
                <c:pt idx="26">
                  <c:v>0.998</c:v>
                </c:pt>
                <c:pt idx="27">
                  <c:v>0.997</c:v>
                </c:pt>
                <c:pt idx="28">
                  <c:v>0.96600000000000064</c:v>
                </c:pt>
                <c:pt idx="29">
                  <c:v>0.93600000000000005</c:v>
                </c:pt>
                <c:pt idx="30">
                  <c:v>0.92100000000000004</c:v>
                </c:pt>
                <c:pt idx="31">
                  <c:v>0.89600000000000002</c:v>
                </c:pt>
                <c:pt idx="32">
                  <c:v>0.88800000000000001</c:v>
                </c:pt>
                <c:pt idx="33">
                  <c:v>0.875000000000001</c:v>
                </c:pt>
                <c:pt idx="34">
                  <c:v>0.85000000000000064</c:v>
                </c:pt>
                <c:pt idx="35">
                  <c:v>0.83950000000000002</c:v>
                </c:pt>
                <c:pt idx="36">
                  <c:v>0.8165</c:v>
                </c:pt>
                <c:pt idx="37">
                  <c:v>0.78949999999999998</c:v>
                </c:pt>
                <c:pt idx="38">
                  <c:v>0.76750000000000063</c:v>
                </c:pt>
                <c:pt idx="39">
                  <c:v>0.73800000000000088</c:v>
                </c:pt>
                <c:pt idx="40">
                  <c:v>0.71450000000000002</c:v>
                </c:pt>
                <c:pt idx="41">
                  <c:v>0.68899999999999995</c:v>
                </c:pt>
                <c:pt idx="42">
                  <c:v>0.65950000000000064</c:v>
                </c:pt>
                <c:pt idx="43">
                  <c:v>0.63300000000000101</c:v>
                </c:pt>
                <c:pt idx="44">
                  <c:v>0.60200000000000065</c:v>
                </c:pt>
                <c:pt idx="45">
                  <c:v>0.57600000000000062</c:v>
                </c:pt>
                <c:pt idx="46">
                  <c:v>0.55349999999999999</c:v>
                </c:pt>
                <c:pt idx="47">
                  <c:v>0.52800000000000002</c:v>
                </c:pt>
                <c:pt idx="48">
                  <c:v>0.49100000000000038</c:v>
                </c:pt>
                <c:pt idx="49">
                  <c:v>0.46600000000000008</c:v>
                </c:pt>
                <c:pt idx="50">
                  <c:v>0.43200000000000038</c:v>
                </c:pt>
                <c:pt idx="51">
                  <c:v>0.39650000000000057</c:v>
                </c:pt>
                <c:pt idx="52">
                  <c:v>0.36750000000000038</c:v>
                </c:pt>
                <c:pt idx="53">
                  <c:v>0.32750000000000051</c:v>
                </c:pt>
                <c:pt idx="54">
                  <c:v>0.28350000000000031</c:v>
                </c:pt>
                <c:pt idx="55">
                  <c:v>0.255</c:v>
                </c:pt>
                <c:pt idx="56">
                  <c:v>0.21800000000000025</c:v>
                </c:pt>
                <c:pt idx="57">
                  <c:v>0.1915</c:v>
                </c:pt>
                <c:pt idx="58">
                  <c:v>0.16600000000000001</c:v>
                </c:pt>
                <c:pt idx="59">
                  <c:v>0.14200000000000004</c:v>
                </c:pt>
                <c:pt idx="60">
                  <c:v>0.12400000000000011</c:v>
                </c:pt>
              </c:numCache>
            </c:numRef>
          </c:yVal>
          <c:smooth val="1"/>
        </c:ser>
        <c:ser>
          <c:idx val="1"/>
          <c:order val="1"/>
          <c:tx>
            <c:v>Srf_Meteosat-7</c:v>
          </c:tx>
          <c:marker>
            <c:symbol val="none"/>
          </c:marker>
          <c:xVal>
            <c:numRef>
              <c:f>Sheet1!$C$1:$C$76</c:f>
              <c:numCache>
                <c:formatCode>General</c:formatCode>
                <c:ptCount val="76"/>
                <c:pt idx="0">
                  <c:v>0.30000000000000032</c:v>
                </c:pt>
                <c:pt idx="1">
                  <c:v>0.31000000000000044</c:v>
                </c:pt>
                <c:pt idx="2">
                  <c:v>0.32000000000000051</c:v>
                </c:pt>
                <c:pt idx="3">
                  <c:v>0.33000000000000057</c:v>
                </c:pt>
                <c:pt idx="4">
                  <c:v>0.34</c:v>
                </c:pt>
                <c:pt idx="5">
                  <c:v>0.35000000000000031</c:v>
                </c:pt>
                <c:pt idx="6">
                  <c:v>0.36000000000000032</c:v>
                </c:pt>
                <c:pt idx="7">
                  <c:v>0.37000000000000038</c:v>
                </c:pt>
                <c:pt idx="8">
                  <c:v>0.3800000000000005</c:v>
                </c:pt>
                <c:pt idx="9">
                  <c:v>0.39000000000000051</c:v>
                </c:pt>
                <c:pt idx="10">
                  <c:v>0.4</c:v>
                </c:pt>
                <c:pt idx="11">
                  <c:v>0.41000000000000031</c:v>
                </c:pt>
                <c:pt idx="12">
                  <c:v>0.42000000000000032</c:v>
                </c:pt>
                <c:pt idx="13">
                  <c:v>0.43000000000000038</c:v>
                </c:pt>
                <c:pt idx="14">
                  <c:v>0.44</c:v>
                </c:pt>
                <c:pt idx="15">
                  <c:v>0.45</c:v>
                </c:pt>
                <c:pt idx="16">
                  <c:v>0.46</c:v>
                </c:pt>
                <c:pt idx="17">
                  <c:v>0.47000000000000008</c:v>
                </c:pt>
                <c:pt idx="18">
                  <c:v>0.48000000000000032</c:v>
                </c:pt>
                <c:pt idx="19">
                  <c:v>0.49000000000000032</c:v>
                </c:pt>
                <c:pt idx="20">
                  <c:v>0.5</c:v>
                </c:pt>
                <c:pt idx="21">
                  <c:v>0.51</c:v>
                </c:pt>
                <c:pt idx="22">
                  <c:v>0.52</c:v>
                </c:pt>
                <c:pt idx="23">
                  <c:v>0.53</c:v>
                </c:pt>
                <c:pt idx="24">
                  <c:v>0.54</c:v>
                </c:pt>
                <c:pt idx="25">
                  <c:v>0.55000000000000004</c:v>
                </c:pt>
                <c:pt idx="26">
                  <c:v>0.56000000000000005</c:v>
                </c:pt>
                <c:pt idx="27">
                  <c:v>0.56999999999999995</c:v>
                </c:pt>
                <c:pt idx="28">
                  <c:v>0.58000000000000007</c:v>
                </c:pt>
                <c:pt idx="29">
                  <c:v>0.59</c:v>
                </c:pt>
                <c:pt idx="30">
                  <c:v>0.60000000000000064</c:v>
                </c:pt>
                <c:pt idx="31">
                  <c:v>0.61000000000000065</c:v>
                </c:pt>
                <c:pt idx="32">
                  <c:v>0.62000000000000088</c:v>
                </c:pt>
                <c:pt idx="33">
                  <c:v>0.630000000000001</c:v>
                </c:pt>
                <c:pt idx="34">
                  <c:v>0.64000000000000101</c:v>
                </c:pt>
                <c:pt idx="35">
                  <c:v>0.65000000000000113</c:v>
                </c:pt>
                <c:pt idx="36">
                  <c:v>0.66000000000000114</c:v>
                </c:pt>
                <c:pt idx="37">
                  <c:v>0.67000000000000115</c:v>
                </c:pt>
                <c:pt idx="38">
                  <c:v>0.68</c:v>
                </c:pt>
                <c:pt idx="39">
                  <c:v>0.69000000000000061</c:v>
                </c:pt>
                <c:pt idx="40">
                  <c:v>0.70000000000000062</c:v>
                </c:pt>
                <c:pt idx="41">
                  <c:v>0.71000000000000063</c:v>
                </c:pt>
                <c:pt idx="42">
                  <c:v>0.72000000000000064</c:v>
                </c:pt>
                <c:pt idx="43">
                  <c:v>0.73000000000000065</c:v>
                </c:pt>
                <c:pt idx="44">
                  <c:v>0.74000000000000088</c:v>
                </c:pt>
                <c:pt idx="45">
                  <c:v>0.750000000000001</c:v>
                </c:pt>
                <c:pt idx="46">
                  <c:v>0.76000000000000101</c:v>
                </c:pt>
                <c:pt idx="47">
                  <c:v>0.77000000000000102</c:v>
                </c:pt>
                <c:pt idx="48">
                  <c:v>0.78</c:v>
                </c:pt>
                <c:pt idx="49">
                  <c:v>0.79</c:v>
                </c:pt>
                <c:pt idx="50">
                  <c:v>0.8</c:v>
                </c:pt>
                <c:pt idx="51">
                  <c:v>0.81</c:v>
                </c:pt>
                <c:pt idx="52">
                  <c:v>0.82000000000000062</c:v>
                </c:pt>
                <c:pt idx="53">
                  <c:v>0.83000000000000063</c:v>
                </c:pt>
                <c:pt idx="54">
                  <c:v>0.84000000000000064</c:v>
                </c:pt>
                <c:pt idx="55">
                  <c:v>0.85000000000000064</c:v>
                </c:pt>
                <c:pt idx="56">
                  <c:v>0.86000000000000065</c:v>
                </c:pt>
                <c:pt idx="57">
                  <c:v>0.87000000000000088</c:v>
                </c:pt>
                <c:pt idx="58">
                  <c:v>0.88</c:v>
                </c:pt>
                <c:pt idx="59">
                  <c:v>0.89</c:v>
                </c:pt>
                <c:pt idx="60">
                  <c:v>0.9</c:v>
                </c:pt>
                <c:pt idx="61">
                  <c:v>0.91</c:v>
                </c:pt>
                <c:pt idx="62">
                  <c:v>0.92</c:v>
                </c:pt>
                <c:pt idx="63">
                  <c:v>0.93</c:v>
                </c:pt>
                <c:pt idx="64">
                  <c:v>0.94000000000000061</c:v>
                </c:pt>
                <c:pt idx="65">
                  <c:v>0.95000000000000062</c:v>
                </c:pt>
                <c:pt idx="66">
                  <c:v>0.96000000000000063</c:v>
                </c:pt>
                <c:pt idx="67">
                  <c:v>0.97000000000000064</c:v>
                </c:pt>
                <c:pt idx="68">
                  <c:v>0.98</c:v>
                </c:pt>
                <c:pt idx="69">
                  <c:v>0.99</c:v>
                </c:pt>
                <c:pt idx="70">
                  <c:v>1</c:v>
                </c:pt>
                <c:pt idx="71">
                  <c:v>1.01</c:v>
                </c:pt>
                <c:pt idx="72">
                  <c:v>1.02</c:v>
                </c:pt>
                <c:pt idx="73">
                  <c:v>1.03</c:v>
                </c:pt>
                <c:pt idx="74">
                  <c:v>1.04</c:v>
                </c:pt>
                <c:pt idx="75">
                  <c:v>1.05</c:v>
                </c:pt>
              </c:numCache>
            </c:numRef>
          </c:xVal>
          <c:yVal>
            <c:numRef>
              <c:f>Sheet1!$D$1:$D$76</c:f>
              <c:numCache>
                <c:formatCode>General</c:formatCode>
                <c:ptCount val="76"/>
                <c:pt idx="0">
                  <c:v>0</c:v>
                </c:pt>
                <c:pt idx="1">
                  <c:v>1.0000000000000018E-3</c:v>
                </c:pt>
                <c:pt idx="2">
                  <c:v>3.500000000000004E-3</c:v>
                </c:pt>
                <c:pt idx="3">
                  <c:v>1.0999999999999998E-2</c:v>
                </c:pt>
                <c:pt idx="4">
                  <c:v>2.5000000000000001E-2</c:v>
                </c:pt>
                <c:pt idx="5">
                  <c:v>3.0000000000000002E-2</c:v>
                </c:pt>
                <c:pt idx="6">
                  <c:v>2.0500000000000001E-2</c:v>
                </c:pt>
                <c:pt idx="7">
                  <c:v>1.3500000000000021E-2</c:v>
                </c:pt>
                <c:pt idx="8">
                  <c:v>2.35E-2</c:v>
                </c:pt>
                <c:pt idx="9">
                  <c:v>5.8500000000000003E-2</c:v>
                </c:pt>
                <c:pt idx="10">
                  <c:v>0.17050000000000001</c:v>
                </c:pt>
                <c:pt idx="11">
                  <c:v>0.26950000000000002</c:v>
                </c:pt>
                <c:pt idx="12">
                  <c:v>0.35000000000000031</c:v>
                </c:pt>
                <c:pt idx="13">
                  <c:v>0.43750000000000044</c:v>
                </c:pt>
                <c:pt idx="14">
                  <c:v>0.51749999999999996</c:v>
                </c:pt>
                <c:pt idx="15">
                  <c:v>0.59099999999999997</c:v>
                </c:pt>
                <c:pt idx="16">
                  <c:v>0.67400000000000115</c:v>
                </c:pt>
                <c:pt idx="17">
                  <c:v>0.6845</c:v>
                </c:pt>
                <c:pt idx="18">
                  <c:v>0.70500000000000063</c:v>
                </c:pt>
                <c:pt idx="19">
                  <c:v>0.72950000000000004</c:v>
                </c:pt>
                <c:pt idx="20">
                  <c:v>0.75449999999999995</c:v>
                </c:pt>
                <c:pt idx="21">
                  <c:v>0.78700000000000003</c:v>
                </c:pt>
                <c:pt idx="22">
                  <c:v>0.82350000000000001</c:v>
                </c:pt>
                <c:pt idx="23">
                  <c:v>0.86400000000000088</c:v>
                </c:pt>
                <c:pt idx="24">
                  <c:v>0.89749999999999996</c:v>
                </c:pt>
                <c:pt idx="25">
                  <c:v>0.90800000000000003</c:v>
                </c:pt>
                <c:pt idx="26">
                  <c:v>0.9</c:v>
                </c:pt>
                <c:pt idx="27">
                  <c:v>0.89500000000000002</c:v>
                </c:pt>
                <c:pt idx="28">
                  <c:v>0.88800000000000001</c:v>
                </c:pt>
                <c:pt idx="29">
                  <c:v>0.88049999999999951</c:v>
                </c:pt>
                <c:pt idx="30">
                  <c:v>0.87300000000000089</c:v>
                </c:pt>
                <c:pt idx="31">
                  <c:v>0.87250000000000005</c:v>
                </c:pt>
                <c:pt idx="32">
                  <c:v>0.87649999999999995</c:v>
                </c:pt>
                <c:pt idx="33">
                  <c:v>0.87849999999999995</c:v>
                </c:pt>
                <c:pt idx="34">
                  <c:v>0.89100000000000001</c:v>
                </c:pt>
                <c:pt idx="35">
                  <c:v>0.89800000000000002</c:v>
                </c:pt>
                <c:pt idx="36">
                  <c:v>0.90749999999999997</c:v>
                </c:pt>
                <c:pt idx="37">
                  <c:v>0.91400000000000003</c:v>
                </c:pt>
                <c:pt idx="38">
                  <c:v>0.92349999999999999</c:v>
                </c:pt>
                <c:pt idx="39">
                  <c:v>0.93100000000000005</c:v>
                </c:pt>
                <c:pt idx="40">
                  <c:v>0.94299999999999995</c:v>
                </c:pt>
                <c:pt idx="41">
                  <c:v>0.95350000000000001</c:v>
                </c:pt>
                <c:pt idx="42">
                  <c:v>0.96250000000000002</c:v>
                </c:pt>
                <c:pt idx="43">
                  <c:v>0.97150000000000003</c:v>
                </c:pt>
                <c:pt idx="44">
                  <c:v>0.96750000000000003</c:v>
                </c:pt>
                <c:pt idx="45">
                  <c:v>0.97350000000000003</c:v>
                </c:pt>
                <c:pt idx="46">
                  <c:v>0.98</c:v>
                </c:pt>
                <c:pt idx="47">
                  <c:v>0.98849999999999949</c:v>
                </c:pt>
                <c:pt idx="48">
                  <c:v>0.9964999999999995</c:v>
                </c:pt>
                <c:pt idx="49">
                  <c:v>0.9974999999999995</c:v>
                </c:pt>
                <c:pt idx="50">
                  <c:v>1</c:v>
                </c:pt>
                <c:pt idx="51">
                  <c:v>0.9984999999999995</c:v>
                </c:pt>
                <c:pt idx="52">
                  <c:v>0.9974999999999995</c:v>
                </c:pt>
                <c:pt idx="53">
                  <c:v>0.98949999999999949</c:v>
                </c:pt>
                <c:pt idx="54">
                  <c:v>0.97750000000000004</c:v>
                </c:pt>
                <c:pt idx="55">
                  <c:v>0.96400000000000063</c:v>
                </c:pt>
                <c:pt idx="56">
                  <c:v>0.94199999999999995</c:v>
                </c:pt>
                <c:pt idx="57">
                  <c:v>0.91749999999999998</c:v>
                </c:pt>
                <c:pt idx="58">
                  <c:v>0.88649999999999951</c:v>
                </c:pt>
                <c:pt idx="59">
                  <c:v>0.85400000000000065</c:v>
                </c:pt>
                <c:pt idx="60">
                  <c:v>0.81699999999999995</c:v>
                </c:pt>
                <c:pt idx="61">
                  <c:v>0.77800000000000114</c:v>
                </c:pt>
                <c:pt idx="62">
                  <c:v>0.73550000000000004</c:v>
                </c:pt>
                <c:pt idx="63">
                  <c:v>0.68899999999999995</c:v>
                </c:pt>
                <c:pt idx="64">
                  <c:v>0.63300000000000101</c:v>
                </c:pt>
                <c:pt idx="65">
                  <c:v>0.58449999999999958</c:v>
                </c:pt>
                <c:pt idx="66">
                  <c:v>0.53600000000000003</c:v>
                </c:pt>
                <c:pt idx="67">
                  <c:v>0.48450000000000032</c:v>
                </c:pt>
                <c:pt idx="68">
                  <c:v>0.43750000000000044</c:v>
                </c:pt>
                <c:pt idx="69">
                  <c:v>0.38750000000000051</c:v>
                </c:pt>
                <c:pt idx="70">
                  <c:v>0.34550000000000008</c:v>
                </c:pt>
                <c:pt idx="71">
                  <c:v>0.29400000000000032</c:v>
                </c:pt>
                <c:pt idx="72">
                  <c:v>0.253</c:v>
                </c:pt>
                <c:pt idx="73">
                  <c:v>0.21350000000000022</c:v>
                </c:pt>
                <c:pt idx="74">
                  <c:v>0.18100000000000022</c:v>
                </c:pt>
                <c:pt idx="75">
                  <c:v>0</c:v>
                </c:pt>
              </c:numCache>
            </c:numRef>
          </c:yVal>
          <c:smooth val="1"/>
        </c:ser>
        <c:axId val="159370240"/>
        <c:axId val="172045440"/>
      </c:scatterChart>
      <c:valAx>
        <c:axId val="159370240"/>
        <c:scaling>
          <c:orientation val="minMax"/>
          <c:max val="1.1000000000000001"/>
          <c:min val="0.25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/>
                  <a:t>Wave Length (um)</a:t>
                </a:r>
                <a:endParaRPr lang="ja-JP" altLang="en-US" sz="12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172045440"/>
        <c:crosses val="autoZero"/>
        <c:crossBetween val="midCat"/>
      </c:valAx>
      <c:valAx>
        <c:axId val="172045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/>
                  <a:t>SRF</a:t>
                </a:r>
                <a:endParaRPr lang="ja-JP" altLang="en-US" sz="12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159370240"/>
        <c:crosses val="autoZero"/>
        <c:crossBetween val="midCat"/>
      </c:valAx>
    </c:plotArea>
    <c:legend>
      <c:legendPos val="t"/>
      <c:layout/>
      <c:txPr>
        <a:bodyPr/>
        <a:lstStyle/>
        <a:p>
          <a:pPr>
            <a:defRPr sz="1400"/>
          </a:pPr>
          <a:endParaRPr lang="ja-JP"/>
        </a:p>
      </c:txPr>
    </c:legend>
    <c:plotVisOnly val="1"/>
  </c:chart>
  <c:spPr>
    <a:solidFill>
      <a:sysClr val="window" lastClr="FFFFFF"/>
    </a:solidFill>
  </c:sp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GOES-8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'GOES, METEOSAT'!$C$6</c:f>
              <c:strCache>
                <c:ptCount val="1"/>
                <c:pt idx="0">
                  <c:v>Slope</c:v>
                </c:pt>
              </c:strCache>
            </c:strRef>
          </c:tx>
          <c:cat>
            <c:numRef>
              <c:f>'GOES, METEOSAT'!$B$7:$B$18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METEOSAT'!$C$7:$C$18</c:f>
              <c:numCache>
                <c:formatCode>General</c:formatCode>
                <c:ptCount val="12"/>
                <c:pt idx="0">
                  <c:v>0.8841</c:v>
                </c:pt>
                <c:pt idx="1">
                  <c:v>0.82950000000000002</c:v>
                </c:pt>
                <c:pt idx="2">
                  <c:v>0.94599999999999995</c:v>
                </c:pt>
                <c:pt idx="3">
                  <c:v>0.92279999999999995</c:v>
                </c:pt>
                <c:pt idx="4">
                  <c:v>0.946600000000001</c:v>
                </c:pt>
                <c:pt idx="5">
                  <c:v>0.91439999999999999</c:v>
                </c:pt>
                <c:pt idx="6">
                  <c:v>0.95650000000000002</c:v>
                </c:pt>
                <c:pt idx="7">
                  <c:v>0.997</c:v>
                </c:pt>
                <c:pt idx="8">
                  <c:v>0.96020000000000005</c:v>
                </c:pt>
                <c:pt idx="9">
                  <c:v>0.96310000000000062</c:v>
                </c:pt>
                <c:pt idx="10">
                  <c:v>0.95960000000000112</c:v>
                </c:pt>
                <c:pt idx="11">
                  <c:v>0.87470000000000125</c:v>
                </c:pt>
              </c:numCache>
            </c:numRef>
          </c:val>
        </c:ser>
        <c:marker val="1"/>
        <c:axId val="160041216"/>
        <c:axId val="160043008"/>
      </c:lineChart>
      <c:lineChart>
        <c:grouping val="standard"/>
        <c:ser>
          <c:idx val="1"/>
          <c:order val="1"/>
          <c:tx>
            <c:strRef>
              <c:f>'GOES, METEOSAT'!$D$6</c:f>
              <c:strCache>
                <c:ptCount val="1"/>
                <c:pt idx="0">
                  <c:v>Intercept</c:v>
                </c:pt>
              </c:strCache>
            </c:strRef>
          </c:tx>
          <c:val>
            <c:numRef>
              <c:f>'GOES, METEOSAT'!$D$7:$D$18</c:f>
              <c:numCache>
                <c:formatCode>General</c:formatCode>
                <c:ptCount val="12"/>
                <c:pt idx="0">
                  <c:v>-33.139700000000012</c:v>
                </c:pt>
                <c:pt idx="1">
                  <c:v>-29.294899999999988</c:v>
                </c:pt>
                <c:pt idx="2">
                  <c:v>-35.930100000000003</c:v>
                </c:pt>
                <c:pt idx="3">
                  <c:v>-32.370699999999999</c:v>
                </c:pt>
                <c:pt idx="4">
                  <c:v>-29.184100000000001</c:v>
                </c:pt>
                <c:pt idx="5">
                  <c:v>-25.438399999999962</c:v>
                </c:pt>
                <c:pt idx="6">
                  <c:v>-32.738300000000081</c:v>
                </c:pt>
                <c:pt idx="7">
                  <c:v>-32.856999999999999</c:v>
                </c:pt>
                <c:pt idx="8">
                  <c:v>-35.489000000000004</c:v>
                </c:pt>
                <c:pt idx="9">
                  <c:v>-36.257100000000001</c:v>
                </c:pt>
                <c:pt idx="10">
                  <c:v>-37.253500000000003</c:v>
                </c:pt>
                <c:pt idx="11">
                  <c:v>-30.941400000000002</c:v>
                </c:pt>
              </c:numCache>
            </c:numRef>
          </c:val>
        </c:ser>
        <c:marker val="1"/>
        <c:axId val="160055296"/>
        <c:axId val="160044928"/>
      </c:lineChart>
      <c:dateAx>
        <c:axId val="160041216"/>
        <c:scaling>
          <c:orientation val="minMax"/>
        </c:scaling>
        <c:axPos val="b"/>
        <c:numFmt formatCode="[$-409]d\-mmm\-yyyy;@" sourceLinked="1"/>
        <c:tickLblPos val="nextTo"/>
        <c:crossAx val="160043008"/>
        <c:crosses val="autoZero"/>
        <c:auto val="1"/>
        <c:lblOffset val="100"/>
        <c:majorUnit val="3"/>
        <c:majorTimeUnit val="months"/>
      </c:dateAx>
      <c:valAx>
        <c:axId val="160043008"/>
        <c:scaling>
          <c:orientation val="minMax"/>
          <c:max val="2.5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/>
                  <a:t>Slope</a:t>
                </a:r>
                <a:r>
                  <a:rPr lang="en-US" altLang="ja-JP" baseline="0"/>
                  <a:t> (W/m</a:t>
                </a:r>
                <a:r>
                  <a:rPr lang="en-US" altLang="ja-JP" baseline="30000"/>
                  <a:t>2</a:t>
                </a:r>
                <a:r>
                  <a:rPr lang="en-US" altLang="ja-JP" baseline="0"/>
                  <a:t>/sr/um/count)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crossAx val="160041216"/>
        <c:crosses val="autoZero"/>
        <c:crossBetween val="between"/>
        <c:majorUnit val="0.5"/>
      </c:valAx>
      <c:valAx>
        <c:axId val="160044928"/>
        <c:scaling>
          <c:orientation val="minMax"/>
          <c:max val="20"/>
          <c:min val="-5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/>
                  <a:t>Intercept (W/m</a:t>
                </a:r>
                <a:r>
                  <a:rPr lang="en-US" altLang="ja-JP" baseline="30000"/>
                  <a:t>2</a:t>
                </a:r>
                <a:r>
                  <a:rPr lang="en-US" altLang="ja-JP"/>
                  <a:t>/sr/um)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crossAx val="160055296"/>
        <c:crosses val="max"/>
        <c:crossBetween val="between"/>
      </c:valAx>
      <c:catAx>
        <c:axId val="160055296"/>
        <c:scaling>
          <c:orientation val="minMax"/>
        </c:scaling>
        <c:delete val="1"/>
        <c:axPos val="b"/>
        <c:tickLblPos val="none"/>
        <c:crossAx val="160044928"/>
        <c:crosses val="autoZero"/>
        <c:auto val="1"/>
        <c:lblAlgn val="ctr"/>
        <c:lblOffset val="100"/>
      </c:cat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GOES-10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'GOES, METEOSAT'!$C$23</c:f>
              <c:strCache>
                <c:ptCount val="1"/>
                <c:pt idx="0">
                  <c:v>Slope</c:v>
                </c:pt>
              </c:strCache>
            </c:strRef>
          </c:tx>
          <c:cat>
            <c:numRef>
              <c:f>'GOES, METEOSAT'!$B$7:$B$18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METEOSAT'!$C$24:$C$35</c:f>
              <c:numCache>
                <c:formatCode>General</c:formatCode>
                <c:ptCount val="12"/>
                <c:pt idx="0">
                  <c:v>0.73120000000000063</c:v>
                </c:pt>
                <c:pt idx="1">
                  <c:v>0.749000000000001</c:v>
                </c:pt>
                <c:pt idx="2">
                  <c:v>0.77200000000000113</c:v>
                </c:pt>
                <c:pt idx="3">
                  <c:v>0.74970000000000125</c:v>
                </c:pt>
                <c:pt idx="4">
                  <c:v>0.79379999999999995</c:v>
                </c:pt>
                <c:pt idx="5">
                  <c:v>0.81810000000000005</c:v>
                </c:pt>
                <c:pt idx="6">
                  <c:v>0.82920000000000005</c:v>
                </c:pt>
                <c:pt idx="7">
                  <c:v>0.81100000000000005</c:v>
                </c:pt>
                <c:pt idx="8">
                  <c:v>0.79430000000000001</c:v>
                </c:pt>
                <c:pt idx="9">
                  <c:v>0.7777000000000015</c:v>
                </c:pt>
                <c:pt idx="10">
                  <c:v>0.73870000000000124</c:v>
                </c:pt>
                <c:pt idx="11">
                  <c:v>0.79059999999999997</c:v>
                </c:pt>
              </c:numCache>
            </c:numRef>
          </c:val>
        </c:ser>
        <c:marker val="1"/>
        <c:axId val="172099072"/>
        <c:axId val="172100608"/>
      </c:lineChart>
      <c:lineChart>
        <c:grouping val="standard"/>
        <c:ser>
          <c:idx val="1"/>
          <c:order val="1"/>
          <c:tx>
            <c:strRef>
              <c:f>'GOES, METEOSAT'!$D$23</c:f>
              <c:strCache>
                <c:ptCount val="1"/>
                <c:pt idx="0">
                  <c:v>Intercept</c:v>
                </c:pt>
              </c:strCache>
            </c:strRef>
          </c:tx>
          <c:cat>
            <c:numRef>
              <c:f>'GOES, METEOSAT'!$B$24:$B$35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METEOSAT'!$D$24:$D$35</c:f>
              <c:numCache>
                <c:formatCode>General</c:formatCode>
                <c:ptCount val="12"/>
                <c:pt idx="0">
                  <c:v>-26.247599999999959</c:v>
                </c:pt>
                <c:pt idx="1">
                  <c:v>-24.559799999999989</c:v>
                </c:pt>
                <c:pt idx="2">
                  <c:v>-24.206099999999989</c:v>
                </c:pt>
                <c:pt idx="3">
                  <c:v>-23.439800000000005</c:v>
                </c:pt>
                <c:pt idx="4">
                  <c:v>-24.678999999999988</c:v>
                </c:pt>
                <c:pt idx="5">
                  <c:v>-21.1525</c:v>
                </c:pt>
                <c:pt idx="6">
                  <c:v>-26.377900000000039</c:v>
                </c:pt>
                <c:pt idx="7">
                  <c:v>-22.629100000000001</c:v>
                </c:pt>
                <c:pt idx="8">
                  <c:v>-23.1435</c:v>
                </c:pt>
                <c:pt idx="9">
                  <c:v>-22.699800000000032</c:v>
                </c:pt>
                <c:pt idx="10">
                  <c:v>-23.7362</c:v>
                </c:pt>
                <c:pt idx="11">
                  <c:v>-28.657299999999999</c:v>
                </c:pt>
              </c:numCache>
            </c:numRef>
          </c:val>
        </c:ser>
        <c:marker val="1"/>
        <c:axId val="172112896"/>
        <c:axId val="172110976"/>
      </c:lineChart>
      <c:dateAx>
        <c:axId val="172099072"/>
        <c:scaling>
          <c:orientation val="minMax"/>
        </c:scaling>
        <c:axPos val="b"/>
        <c:numFmt formatCode="[$-409]d\-mmm\-yyyy;@" sourceLinked="1"/>
        <c:tickLblPos val="nextTo"/>
        <c:crossAx val="172100608"/>
        <c:crosses val="autoZero"/>
        <c:auto val="1"/>
        <c:lblOffset val="100"/>
        <c:majorUnit val="3"/>
        <c:majorTimeUnit val="months"/>
      </c:dateAx>
      <c:valAx>
        <c:axId val="172100608"/>
        <c:scaling>
          <c:orientation val="minMax"/>
          <c:max val="2.5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/>
                  <a:t>Slope</a:t>
                </a:r>
                <a:r>
                  <a:rPr lang="en-US" altLang="ja-JP" baseline="0"/>
                  <a:t> (W/m</a:t>
                </a:r>
                <a:r>
                  <a:rPr lang="en-US" altLang="ja-JP" baseline="30000"/>
                  <a:t>2</a:t>
                </a:r>
                <a:r>
                  <a:rPr lang="en-US" altLang="ja-JP" baseline="0"/>
                  <a:t>/sr/um/count)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crossAx val="172099072"/>
        <c:crosses val="autoZero"/>
        <c:crossBetween val="between"/>
        <c:majorUnit val="0.5"/>
      </c:valAx>
      <c:valAx>
        <c:axId val="172110976"/>
        <c:scaling>
          <c:orientation val="minMax"/>
          <c:max val="20"/>
          <c:min val="-5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/>
                  <a:t>Intercept (W/m</a:t>
                </a:r>
                <a:r>
                  <a:rPr lang="en-US" altLang="ja-JP" baseline="30000"/>
                  <a:t>2</a:t>
                </a:r>
                <a:r>
                  <a:rPr lang="en-US" altLang="ja-JP"/>
                  <a:t>/sr/um)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crossAx val="172112896"/>
        <c:crosses val="max"/>
        <c:crossBetween val="between"/>
      </c:valAx>
      <c:dateAx>
        <c:axId val="172112896"/>
        <c:scaling>
          <c:orientation val="minMax"/>
        </c:scaling>
        <c:delete val="1"/>
        <c:axPos val="b"/>
        <c:numFmt formatCode="[$-409]d\-mmm\-yyyy;@" sourceLinked="1"/>
        <c:tickLblPos val="none"/>
        <c:crossAx val="172110976"/>
        <c:crosses val="autoZero"/>
        <c:auto val="1"/>
        <c:lblOffset val="100"/>
      </c:date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METEOSAT-5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'GOES, METEOSAT'!$C$40</c:f>
              <c:strCache>
                <c:ptCount val="1"/>
                <c:pt idx="0">
                  <c:v>Slope</c:v>
                </c:pt>
              </c:strCache>
            </c:strRef>
          </c:tx>
          <c:cat>
            <c:numRef>
              <c:f>'GOES, METEOSAT'!$B$7:$B$18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METEOSAT'!$C$41:$C$52</c:f>
              <c:numCache>
                <c:formatCode>General</c:formatCode>
                <c:ptCount val="12"/>
                <c:pt idx="0">
                  <c:v>1.9776</c:v>
                </c:pt>
                <c:pt idx="1">
                  <c:v>1.9540999999999999</c:v>
                </c:pt>
                <c:pt idx="2">
                  <c:v>2.0602</c:v>
                </c:pt>
                <c:pt idx="3">
                  <c:v>2.0535999999999999</c:v>
                </c:pt>
                <c:pt idx="4">
                  <c:v>2.0802</c:v>
                </c:pt>
                <c:pt idx="5">
                  <c:v>2.1941999999999999</c:v>
                </c:pt>
                <c:pt idx="6">
                  <c:v>2.0640999999999998</c:v>
                </c:pt>
                <c:pt idx="7">
                  <c:v>2.1161999999999987</c:v>
                </c:pt>
                <c:pt idx="8">
                  <c:v>2.1644999999999999</c:v>
                </c:pt>
                <c:pt idx="9">
                  <c:v>2.0495000000000001</c:v>
                </c:pt>
                <c:pt idx="10">
                  <c:v>2.0373999999999999</c:v>
                </c:pt>
                <c:pt idx="11">
                  <c:v>1.9612000000000001</c:v>
                </c:pt>
              </c:numCache>
            </c:numRef>
          </c:val>
        </c:ser>
        <c:marker val="1"/>
        <c:axId val="172159744"/>
        <c:axId val="172161280"/>
      </c:lineChart>
      <c:lineChart>
        <c:grouping val="standard"/>
        <c:ser>
          <c:idx val="1"/>
          <c:order val="1"/>
          <c:tx>
            <c:strRef>
              <c:f>'GOES, METEOSAT'!$D$40</c:f>
              <c:strCache>
                <c:ptCount val="1"/>
                <c:pt idx="0">
                  <c:v>Intercept</c:v>
                </c:pt>
              </c:strCache>
            </c:strRef>
          </c:tx>
          <c:cat>
            <c:numRef>
              <c:f>'GOES, METEOSAT'!$B$41:$B$52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METEOSAT'!$D$41:$D$52</c:f>
              <c:numCache>
                <c:formatCode>General</c:formatCode>
                <c:ptCount val="12"/>
                <c:pt idx="0">
                  <c:v>-3.4377</c:v>
                </c:pt>
                <c:pt idx="1">
                  <c:v>-1.3109</c:v>
                </c:pt>
                <c:pt idx="2">
                  <c:v>-4.0234999999999985</c:v>
                </c:pt>
                <c:pt idx="3">
                  <c:v>-2.8275999999999999</c:v>
                </c:pt>
                <c:pt idx="4">
                  <c:v>-3.9495</c:v>
                </c:pt>
                <c:pt idx="5">
                  <c:v>-10.134099999999998</c:v>
                </c:pt>
                <c:pt idx="6">
                  <c:v>-1.8249</c:v>
                </c:pt>
                <c:pt idx="7">
                  <c:v>-3.6040999999999999</c:v>
                </c:pt>
                <c:pt idx="8">
                  <c:v>-5.9053000000000004</c:v>
                </c:pt>
                <c:pt idx="9">
                  <c:v>-2.3309999999999977</c:v>
                </c:pt>
                <c:pt idx="10">
                  <c:v>-3.1194999999999977</c:v>
                </c:pt>
                <c:pt idx="11">
                  <c:v>-4.7671999999999946</c:v>
                </c:pt>
              </c:numCache>
            </c:numRef>
          </c:val>
        </c:ser>
        <c:marker val="1"/>
        <c:axId val="172177664"/>
        <c:axId val="172175744"/>
      </c:lineChart>
      <c:dateAx>
        <c:axId val="172159744"/>
        <c:scaling>
          <c:orientation val="minMax"/>
        </c:scaling>
        <c:axPos val="b"/>
        <c:numFmt formatCode="[$-409]d\-mmm\-yyyy;@" sourceLinked="1"/>
        <c:tickLblPos val="nextTo"/>
        <c:crossAx val="172161280"/>
        <c:crosses val="autoZero"/>
        <c:auto val="1"/>
        <c:lblOffset val="100"/>
        <c:majorUnit val="3"/>
        <c:majorTimeUnit val="months"/>
      </c:dateAx>
      <c:valAx>
        <c:axId val="172161280"/>
        <c:scaling>
          <c:orientation val="minMax"/>
          <c:max val="2.5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/>
                  <a:t>Slope</a:t>
                </a:r>
                <a:r>
                  <a:rPr lang="en-US" altLang="ja-JP" baseline="0"/>
                  <a:t> (W/m</a:t>
                </a:r>
                <a:r>
                  <a:rPr lang="en-US" altLang="ja-JP" baseline="30000"/>
                  <a:t>2</a:t>
                </a:r>
                <a:r>
                  <a:rPr lang="en-US" altLang="ja-JP" baseline="0"/>
                  <a:t>/sr/um/count)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crossAx val="172159744"/>
        <c:crosses val="autoZero"/>
        <c:crossBetween val="between"/>
        <c:majorUnit val="0.5"/>
      </c:valAx>
      <c:valAx>
        <c:axId val="172175744"/>
        <c:scaling>
          <c:orientation val="minMax"/>
          <c:max val="20"/>
          <c:min val="-5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/>
                  <a:t>Intercept (W/m</a:t>
                </a:r>
                <a:r>
                  <a:rPr lang="en-US" altLang="ja-JP" baseline="30000"/>
                  <a:t>2</a:t>
                </a:r>
                <a:r>
                  <a:rPr lang="en-US" altLang="ja-JP"/>
                  <a:t>/sr/um)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crossAx val="172177664"/>
        <c:crosses val="max"/>
        <c:crossBetween val="between"/>
      </c:valAx>
      <c:dateAx>
        <c:axId val="172177664"/>
        <c:scaling>
          <c:orientation val="minMax"/>
        </c:scaling>
        <c:delete val="1"/>
        <c:axPos val="b"/>
        <c:numFmt formatCode="[$-409]d\-mmm\-yyyy;@" sourceLinked="1"/>
        <c:tickLblPos val="none"/>
        <c:crossAx val="172175744"/>
        <c:crosses val="autoZero"/>
        <c:auto val="1"/>
        <c:lblOffset val="100"/>
      </c:date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METEOSAT-7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'GOES, METEOSAT'!$C$57</c:f>
              <c:strCache>
                <c:ptCount val="1"/>
                <c:pt idx="0">
                  <c:v>Slope</c:v>
                </c:pt>
              </c:strCache>
            </c:strRef>
          </c:tx>
          <c:cat>
            <c:numRef>
              <c:f>'GOES, METEOSAT'!$B$7:$B$18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METEOSAT'!$C$58:$C$69</c:f>
              <c:numCache>
                <c:formatCode>General</c:formatCode>
                <c:ptCount val="12"/>
                <c:pt idx="0">
                  <c:v>2.1419000000000001</c:v>
                </c:pt>
                <c:pt idx="1">
                  <c:v>2.1937000000000002</c:v>
                </c:pt>
                <c:pt idx="2">
                  <c:v>2.2161</c:v>
                </c:pt>
                <c:pt idx="3">
                  <c:v>2.3611</c:v>
                </c:pt>
                <c:pt idx="4">
                  <c:v>2.2984</c:v>
                </c:pt>
                <c:pt idx="5">
                  <c:v>2.4239999999999999</c:v>
                </c:pt>
                <c:pt idx="6">
                  <c:v>2.4135999999999997</c:v>
                </c:pt>
                <c:pt idx="7">
                  <c:v>2.4645999999999999</c:v>
                </c:pt>
                <c:pt idx="8">
                  <c:v>2.3935</c:v>
                </c:pt>
                <c:pt idx="9">
                  <c:v>2.2667999999999999</c:v>
                </c:pt>
                <c:pt idx="10">
                  <c:v>2.1869999999999998</c:v>
                </c:pt>
                <c:pt idx="11">
                  <c:v>2.2139000000000002</c:v>
                </c:pt>
              </c:numCache>
            </c:numRef>
          </c:val>
        </c:ser>
        <c:marker val="1"/>
        <c:axId val="172212224"/>
        <c:axId val="172213760"/>
      </c:lineChart>
      <c:lineChart>
        <c:grouping val="standard"/>
        <c:ser>
          <c:idx val="1"/>
          <c:order val="1"/>
          <c:tx>
            <c:strRef>
              <c:f>'GOES, METEOSAT'!$D$57</c:f>
              <c:strCache>
                <c:ptCount val="1"/>
                <c:pt idx="0">
                  <c:v>Intercept</c:v>
                </c:pt>
              </c:strCache>
            </c:strRef>
          </c:tx>
          <c:cat>
            <c:numRef>
              <c:f>'GOES, METEOSAT'!$B$58:$B$69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METEOSAT'!$D$58:$D$69</c:f>
              <c:numCache>
                <c:formatCode>General</c:formatCode>
                <c:ptCount val="12"/>
                <c:pt idx="0">
                  <c:v>-5.8271999999999915</c:v>
                </c:pt>
                <c:pt idx="1">
                  <c:v>-5.9099000000000004</c:v>
                </c:pt>
                <c:pt idx="2">
                  <c:v>-10.0648</c:v>
                </c:pt>
                <c:pt idx="3">
                  <c:v>-10.8863</c:v>
                </c:pt>
                <c:pt idx="4">
                  <c:v>-7.9641999999999955</c:v>
                </c:pt>
                <c:pt idx="5">
                  <c:v>-11.477600000000002</c:v>
                </c:pt>
                <c:pt idx="6">
                  <c:v>-10.133600000000001</c:v>
                </c:pt>
                <c:pt idx="7">
                  <c:v>-12.986500000000017</c:v>
                </c:pt>
                <c:pt idx="8">
                  <c:v>-11.207600000000001</c:v>
                </c:pt>
                <c:pt idx="9">
                  <c:v>-7.7344999999999997</c:v>
                </c:pt>
                <c:pt idx="10">
                  <c:v>-6.9038000000000004</c:v>
                </c:pt>
                <c:pt idx="11">
                  <c:v>-7.6936999999999998</c:v>
                </c:pt>
              </c:numCache>
            </c:numRef>
          </c:val>
        </c:ser>
        <c:marker val="1"/>
        <c:axId val="172217856"/>
        <c:axId val="172215680"/>
      </c:lineChart>
      <c:dateAx>
        <c:axId val="172212224"/>
        <c:scaling>
          <c:orientation val="minMax"/>
        </c:scaling>
        <c:axPos val="b"/>
        <c:numFmt formatCode="[$-409]d\-mmm\-yyyy;@" sourceLinked="1"/>
        <c:tickLblPos val="nextTo"/>
        <c:crossAx val="172213760"/>
        <c:crosses val="autoZero"/>
        <c:auto val="1"/>
        <c:lblOffset val="100"/>
        <c:majorUnit val="3"/>
        <c:majorTimeUnit val="months"/>
      </c:dateAx>
      <c:valAx>
        <c:axId val="172213760"/>
        <c:scaling>
          <c:orientation val="minMax"/>
          <c:max val="2.5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/>
                  <a:t>Slope</a:t>
                </a:r>
                <a:r>
                  <a:rPr lang="en-US" altLang="ja-JP" baseline="0"/>
                  <a:t> (W/m</a:t>
                </a:r>
                <a:r>
                  <a:rPr lang="en-US" altLang="ja-JP" baseline="30000"/>
                  <a:t>2</a:t>
                </a:r>
                <a:r>
                  <a:rPr lang="en-US" altLang="ja-JP" baseline="0"/>
                  <a:t>/sr/um/count)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crossAx val="172212224"/>
        <c:crosses val="autoZero"/>
        <c:crossBetween val="between"/>
        <c:majorUnit val="0.5"/>
      </c:valAx>
      <c:valAx>
        <c:axId val="172215680"/>
        <c:scaling>
          <c:orientation val="minMax"/>
          <c:max val="20"/>
          <c:min val="-5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/>
                  <a:t>Intercept (W/m</a:t>
                </a:r>
                <a:r>
                  <a:rPr lang="en-US" altLang="ja-JP" baseline="30000"/>
                  <a:t>2</a:t>
                </a:r>
                <a:r>
                  <a:rPr lang="en-US" altLang="ja-JP"/>
                  <a:t>/sr/um)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crossAx val="172217856"/>
        <c:crosses val="max"/>
        <c:crossBetween val="between"/>
      </c:valAx>
      <c:dateAx>
        <c:axId val="172217856"/>
        <c:scaling>
          <c:orientation val="minMax"/>
        </c:scaling>
        <c:delete val="1"/>
        <c:axPos val="b"/>
        <c:numFmt formatCode="[$-409]d\-mmm\-yyyy;@" sourceLinked="1"/>
        <c:tickLblPos val="none"/>
        <c:crossAx val="172215680"/>
        <c:crosses val="autoZero"/>
        <c:auto val="1"/>
        <c:lblOffset val="100"/>
      </c:date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Intercept (GOES-8)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before</c:v>
          </c:tx>
          <c:spPr>
            <a:ln>
              <a:solidFill>
                <a:sysClr val="windowText" lastClr="000000"/>
              </a:solidFill>
            </a:ln>
          </c:spPr>
          <c:marker>
            <c:symbol val="square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'GOES, METEOSAT'!$A$7:$A$18</c:f>
              <c:numCache>
                <c:formatCode>yyyy/m/d;@</c:formatCode>
                <c:ptCount val="12"/>
                <c:pt idx="0" formatCode="yyyy/mm/dd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METEOSAT'!$D$7:$D$18</c:f>
              <c:numCache>
                <c:formatCode>General</c:formatCode>
                <c:ptCount val="12"/>
                <c:pt idx="0">
                  <c:v>-33.139700000000012</c:v>
                </c:pt>
                <c:pt idx="1">
                  <c:v>-29.294899999999988</c:v>
                </c:pt>
                <c:pt idx="2">
                  <c:v>-35.930100000000003</c:v>
                </c:pt>
                <c:pt idx="3">
                  <c:v>-32.370699999999999</c:v>
                </c:pt>
                <c:pt idx="4">
                  <c:v>-29.184100000000001</c:v>
                </c:pt>
                <c:pt idx="5">
                  <c:v>-25.438399999999955</c:v>
                </c:pt>
                <c:pt idx="6">
                  <c:v>-32.738300000000095</c:v>
                </c:pt>
                <c:pt idx="7">
                  <c:v>-32.856999999999999</c:v>
                </c:pt>
                <c:pt idx="8">
                  <c:v>-35.489000000000004</c:v>
                </c:pt>
                <c:pt idx="9">
                  <c:v>-36.257100000000001</c:v>
                </c:pt>
                <c:pt idx="10">
                  <c:v>-37.253500000000003</c:v>
                </c:pt>
                <c:pt idx="11">
                  <c:v>-30.941400000000002</c:v>
                </c:pt>
              </c:numCache>
            </c:numRef>
          </c:val>
        </c:ser>
        <c:marker val="1"/>
        <c:axId val="158986240"/>
        <c:axId val="158988160"/>
      </c:lineChart>
      <c:dateAx>
        <c:axId val="158986240"/>
        <c:scaling>
          <c:orientation val="minMax"/>
        </c:scaling>
        <c:axPos val="b"/>
        <c:numFmt formatCode="[$-409]d\-mmm\-yyyy;@" sourceLinked="0"/>
        <c:tickLblPos val="nextTo"/>
        <c:crossAx val="158988160"/>
        <c:crosses val="autoZero"/>
        <c:auto val="1"/>
        <c:lblOffset val="100"/>
        <c:majorUnit val="3"/>
        <c:majorTimeUnit val="months"/>
      </c:dateAx>
      <c:valAx>
        <c:axId val="158988160"/>
        <c:scaling>
          <c:orientation val="minMax"/>
          <c:max val="-10"/>
          <c:min val="-4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Intercept (W/m</a:t>
                </a:r>
                <a:r>
                  <a:rPr lang="en-US" altLang="ja-JP" baseline="30000" dirty="0" smtClean="0"/>
                  <a:t>2</a:t>
                </a:r>
                <a:r>
                  <a:rPr lang="en-US" altLang="ja-JP" dirty="0" smtClean="0"/>
                  <a:t>/</a:t>
                </a:r>
                <a:r>
                  <a:rPr lang="en-US" altLang="ja-JP" dirty="0" err="1" smtClean="0"/>
                  <a:t>sr</a:t>
                </a:r>
                <a:r>
                  <a:rPr lang="en-US" altLang="ja-JP" dirty="0" smtClean="0"/>
                  <a:t>/um)</a:t>
                </a:r>
                <a:endParaRPr lang="ja-JP" altLang="en-US" dirty="0"/>
              </a:p>
            </c:rich>
          </c:tx>
          <c:layout/>
        </c:title>
        <c:numFmt formatCode="General" sourceLinked="1"/>
        <c:tickLblPos val="nextTo"/>
        <c:crossAx val="158986240"/>
        <c:crosses val="autoZero"/>
        <c:crossBetween val="between"/>
      </c:valAx>
    </c:plotArea>
    <c:plotVisOnly val="1"/>
    <c:dispBlanksAs val="gap"/>
  </c:chart>
  <c:spPr>
    <a:solidFill>
      <a:sysClr val="window" lastClr="FFFFFF"/>
    </a:solidFill>
  </c:sp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dirty="0" smtClean="0"/>
              <a:t>Difference</a:t>
            </a:r>
            <a:r>
              <a:rPr lang="en-US" altLang="ja-JP" sz="1600" baseline="0" dirty="0" smtClean="0"/>
              <a:t> of Azimuth Angles (</a:t>
            </a:r>
            <a:r>
              <a:rPr kumimoji="1" lang="el-GR" altLang="ja-JP" sz="1600" b="1" dirty="0" smtClean="0"/>
              <a:t>Δ</a:t>
            </a:r>
            <a:r>
              <a:rPr kumimoji="1" lang="el-GR" altLang="ja-JP" sz="1600" dirty="0" smtClean="0"/>
              <a:t>φ</a:t>
            </a:r>
            <a:r>
              <a:rPr lang="en-US" altLang="ja-JP" sz="1600" baseline="0" dirty="0" smtClean="0"/>
              <a:t>)</a:t>
            </a:r>
            <a:endParaRPr lang="ja-JP" altLang="en-US" sz="1600" dirty="0"/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numRef>
              <c:f>Sheet1_2!$I$5:$I$9</c:f>
              <c:numCache>
                <c:formatCode>General</c:formatCode>
                <c:ptCount val="5"/>
                <c:pt idx="0">
                  <c:v>180</c:v>
                </c:pt>
                <c:pt idx="1">
                  <c:v>90</c:v>
                </c:pt>
                <c:pt idx="2">
                  <c:v>75</c:v>
                </c:pt>
                <c:pt idx="3">
                  <c:v>60</c:v>
                </c:pt>
                <c:pt idx="4">
                  <c:v>45</c:v>
                </c:pt>
              </c:numCache>
            </c:numRef>
          </c:cat>
          <c:val>
            <c:numRef>
              <c:f>Sheet1_2!$L$5:$L$9</c:f>
              <c:numCache>
                <c:formatCode>General</c:formatCode>
                <c:ptCount val="5"/>
                <c:pt idx="0">
                  <c:v>19.334700000000005</c:v>
                </c:pt>
                <c:pt idx="1">
                  <c:v>19.034099999999999</c:v>
                </c:pt>
                <c:pt idx="2">
                  <c:v>17.808900000000001</c:v>
                </c:pt>
                <c:pt idx="3">
                  <c:v>17.175000000000001</c:v>
                </c:pt>
                <c:pt idx="4">
                  <c:v>16.7944</c:v>
                </c:pt>
              </c:numCache>
            </c:numRef>
          </c:val>
        </c:ser>
        <c:marker val="1"/>
        <c:axId val="172255872"/>
        <c:axId val="172434176"/>
      </c:lineChart>
      <c:catAx>
        <c:axId val="172255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 dirty="0" smtClean="0"/>
                  <a:t>threshold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72434176"/>
        <c:crosses val="autoZero"/>
        <c:auto val="1"/>
        <c:lblAlgn val="ctr"/>
        <c:lblOffset val="100"/>
      </c:catAx>
      <c:valAx>
        <c:axId val="172434176"/>
        <c:scaling>
          <c:orientation val="minMax"/>
          <c:max val="25"/>
          <c:min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 b="1" i="0" baseline="0" dirty="0" smtClean="0"/>
                  <a:t>STD (W/m</a:t>
                </a:r>
                <a:r>
                  <a:rPr lang="en-US" altLang="ja-JP" sz="1200" b="1" i="0" baseline="30000" dirty="0" smtClean="0"/>
                  <a:t>2</a:t>
                </a:r>
                <a:r>
                  <a:rPr lang="en-US" altLang="ja-JP" sz="1200" b="1" i="0" baseline="0" dirty="0" smtClean="0"/>
                  <a:t>/</a:t>
                </a:r>
                <a:r>
                  <a:rPr lang="en-US" altLang="ja-JP" sz="1200" b="1" i="0" baseline="0" dirty="0" err="1" smtClean="0"/>
                  <a:t>sr</a:t>
                </a:r>
                <a:r>
                  <a:rPr lang="en-US" altLang="ja-JP" sz="1200" b="1" i="0" baseline="0" dirty="0" smtClean="0"/>
                  <a:t>/</a:t>
                </a:r>
                <a:r>
                  <a:rPr lang="el-GR" altLang="ja-JP" sz="1200" b="1" i="0" baseline="0" dirty="0" smtClean="0"/>
                  <a:t>μ</a:t>
                </a:r>
                <a:r>
                  <a:rPr lang="en-US" altLang="ja-JP" sz="1200" b="1" i="0" baseline="0" dirty="0" smtClean="0"/>
                  <a:t>m)</a:t>
                </a:r>
                <a:endParaRPr lang="ja-JP" altLang="ja-JP" sz="1200" b="1" i="0" baseline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72255872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GOES-8</a:t>
            </a:r>
            <a:r>
              <a:rPr lang="en-US" altLang="ja-JP" baseline="0"/>
              <a:t> (Slope)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Vicarious Calibration</c:v>
          </c:tx>
          <c:cat>
            <c:numRef>
              <c:f>'Dave''s method'!$B$20:$B$31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METEOSAT'!$G$7:$G$18</c:f>
              <c:numCache>
                <c:formatCode>General</c:formatCode>
                <c:ptCount val="12"/>
                <c:pt idx="0">
                  <c:v>1.0012099999999999</c:v>
                </c:pt>
                <c:pt idx="1">
                  <c:v>0.98555999999999999</c:v>
                </c:pt>
                <c:pt idx="2">
                  <c:v>0.97509999999999997</c:v>
                </c:pt>
                <c:pt idx="3">
                  <c:v>0.98255000000000003</c:v>
                </c:pt>
                <c:pt idx="4">
                  <c:v>0.99934999999999996</c:v>
                </c:pt>
                <c:pt idx="5">
                  <c:v>1.00918</c:v>
                </c:pt>
                <c:pt idx="6">
                  <c:v>1.01519</c:v>
                </c:pt>
                <c:pt idx="7">
                  <c:v>1.0119100000000001</c:v>
                </c:pt>
                <c:pt idx="8">
                  <c:v>1.0154300000000001</c:v>
                </c:pt>
                <c:pt idx="9">
                  <c:v>1.0326</c:v>
                </c:pt>
                <c:pt idx="10">
                  <c:v>1.04304</c:v>
                </c:pt>
                <c:pt idx="11">
                  <c:v>1.04749</c:v>
                </c:pt>
              </c:numCache>
            </c:numRef>
          </c:val>
        </c:ser>
        <c:ser>
          <c:idx val="1"/>
          <c:order val="1"/>
          <c:tx>
            <c:v>Dave's method</c:v>
          </c:tx>
          <c:cat>
            <c:numRef>
              <c:f>'Dave''s method'!$B$20:$B$31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'Dave''s method'!$E$20:$E$31</c:f>
              <c:numCache>
                <c:formatCode>General</c:formatCode>
                <c:ptCount val="12"/>
                <c:pt idx="0">
                  <c:v>1.0090519199999999</c:v>
                </c:pt>
                <c:pt idx="1">
                  <c:v>1.0117725358</c:v>
                </c:pt>
                <c:pt idx="2">
                  <c:v>1.0141898878</c:v>
                </c:pt>
                <c:pt idx="3">
                  <c:v>1.01682198</c:v>
                </c:pt>
                <c:pt idx="4">
                  <c:v>1.0193248799999999</c:v>
                </c:pt>
                <c:pt idx="5">
                  <c:v>1.0218654477999998</c:v>
                </c:pt>
                <c:pt idx="6">
                  <c:v>1.0242797758</c:v>
                </c:pt>
                <c:pt idx="7">
                  <c:v>1.0267288191999999</c:v>
                </c:pt>
                <c:pt idx="8">
                  <c:v>1.0291313501999999</c:v>
                </c:pt>
                <c:pt idx="9">
                  <c:v>1.0314120942</c:v>
                </c:pt>
                <c:pt idx="10">
                  <c:v>1.0337231007999998</c:v>
                </c:pt>
                <c:pt idx="11">
                  <c:v>1.0359152728000001</c:v>
                </c:pt>
              </c:numCache>
            </c:numRef>
          </c:val>
        </c:ser>
        <c:marker val="1"/>
        <c:axId val="45590784"/>
        <c:axId val="45597056"/>
      </c:lineChart>
      <c:dateAx>
        <c:axId val="45590784"/>
        <c:scaling>
          <c:orientation val="minMax"/>
        </c:scaling>
        <c:axPos val="b"/>
        <c:numFmt formatCode="[$-409]d\-mmm\-yyyy;@" sourceLinked="1"/>
        <c:tickLblPos val="nextTo"/>
        <c:crossAx val="45597056"/>
        <c:crosses val="autoZero"/>
        <c:auto val="1"/>
        <c:lblOffset val="100"/>
        <c:majorUnit val="3"/>
        <c:majorTimeUnit val="months"/>
      </c:dateAx>
      <c:valAx>
        <c:axId val="45597056"/>
        <c:scaling>
          <c:orientation val="minMax"/>
          <c:max val="1.1000000000000001"/>
          <c:min val="0.9"/>
        </c:scaling>
        <c:axPos val="l"/>
        <c:majorGridlines/>
        <c:numFmt formatCode="General" sourceLinked="1"/>
        <c:tickLblPos val="nextTo"/>
        <c:crossAx val="45590784"/>
        <c:crosses val="autoZero"/>
        <c:crossBetween val="between"/>
      </c:val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GOES-10</a:t>
            </a:r>
            <a:r>
              <a:rPr lang="en-US" altLang="ja-JP" baseline="0"/>
              <a:t> (Slope)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Vicarious Calibration</c:v>
          </c:tx>
          <c:cat>
            <c:numRef>
              <c:f>'Dave''s method'!$B$37:$B$48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METEOSAT'!$G$24:$G$35</c:f>
              <c:numCache>
                <c:formatCode>General</c:formatCode>
                <c:ptCount val="12"/>
                <c:pt idx="0">
                  <c:v>0.75539999999999996</c:v>
                </c:pt>
                <c:pt idx="1">
                  <c:v>0.75521000000000005</c:v>
                </c:pt>
                <c:pt idx="2">
                  <c:v>0.76322999999999996</c:v>
                </c:pt>
                <c:pt idx="3">
                  <c:v>0.77793999999999996</c:v>
                </c:pt>
                <c:pt idx="4">
                  <c:v>0.79669000000000001</c:v>
                </c:pt>
                <c:pt idx="5">
                  <c:v>0.81110000000000004</c:v>
                </c:pt>
                <c:pt idx="6">
                  <c:v>0.80357999999999996</c:v>
                </c:pt>
                <c:pt idx="7">
                  <c:v>0.78664000000000001</c:v>
                </c:pt>
                <c:pt idx="8">
                  <c:v>0.77873000000000003</c:v>
                </c:pt>
                <c:pt idx="9">
                  <c:v>0.77915000000000001</c:v>
                </c:pt>
                <c:pt idx="10">
                  <c:v>0.79557999999999995</c:v>
                </c:pt>
                <c:pt idx="11">
                  <c:v>0.82016</c:v>
                </c:pt>
              </c:numCache>
            </c:numRef>
          </c:val>
        </c:ser>
        <c:ser>
          <c:idx val="1"/>
          <c:order val="1"/>
          <c:tx>
            <c:v>Dave's method</c:v>
          </c:tx>
          <c:cat>
            <c:numRef>
              <c:f>'Dave''s method'!$B$37:$B$48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'Dave''s method'!$E$37:$E$48</c:f>
              <c:numCache>
                <c:formatCode>General</c:formatCode>
                <c:ptCount val="12"/>
                <c:pt idx="0">
                  <c:v>0.78730205440000001</c:v>
                </c:pt>
                <c:pt idx="1">
                  <c:v>0.79103508990000004</c:v>
                </c:pt>
                <c:pt idx="2">
                  <c:v>0.79434920909999995</c:v>
                </c:pt>
                <c:pt idx="3">
                  <c:v>0.7979545804</c:v>
                </c:pt>
                <c:pt idx="4">
                  <c:v>0.80137978239999996</c:v>
                </c:pt>
                <c:pt idx="5">
                  <c:v>0.8048531619</c:v>
                </c:pt>
                <c:pt idx="6">
                  <c:v>0.80815062989999997</c:v>
                </c:pt>
                <c:pt idx="7">
                  <c:v>0.8114920176</c:v>
                </c:pt>
                <c:pt idx="8">
                  <c:v>0.8147663275</c:v>
                </c:pt>
                <c:pt idx="9">
                  <c:v>0.81787114750000001</c:v>
                </c:pt>
                <c:pt idx="10">
                  <c:v>0.82101346559999999</c:v>
                </c:pt>
                <c:pt idx="11">
                  <c:v>0.82399055160000001</c:v>
                </c:pt>
              </c:numCache>
            </c:numRef>
          </c:val>
        </c:ser>
        <c:marker val="1"/>
        <c:axId val="45744128"/>
        <c:axId val="45745664"/>
      </c:lineChart>
      <c:dateAx>
        <c:axId val="45744128"/>
        <c:scaling>
          <c:orientation val="minMax"/>
        </c:scaling>
        <c:axPos val="b"/>
        <c:numFmt formatCode="[$-409]d\-mmm\-yyyy;@" sourceLinked="1"/>
        <c:tickLblPos val="nextTo"/>
        <c:crossAx val="45745664"/>
        <c:crosses val="autoZero"/>
        <c:auto val="1"/>
        <c:lblOffset val="100"/>
        <c:majorUnit val="3"/>
        <c:majorTimeUnit val="months"/>
      </c:dateAx>
      <c:valAx>
        <c:axId val="45745664"/>
        <c:scaling>
          <c:orientation val="minMax"/>
          <c:max val="0.9"/>
          <c:min val="0.70000000000000029"/>
        </c:scaling>
        <c:axPos val="l"/>
        <c:majorGridlines/>
        <c:numFmt formatCode="General" sourceLinked="1"/>
        <c:tickLblPos val="nextTo"/>
        <c:crossAx val="45744128"/>
        <c:crosses val="autoZero"/>
        <c:crossBetween val="between"/>
      </c:val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GOES-8</a:t>
            </a:r>
            <a:r>
              <a:rPr lang="en-US" altLang="ja-JP" baseline="0"/>
              <a:t> (Intercept)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Vicarious Calibration</c:v>
          </c:tx>
          <c:cat>
            <c:numRef>
              <c:f>'Dave''s method'!$B$20:$B$31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METEOSAT'!$H$7:$H$18</c:f>
              <c:numCache>
                <c:formatCode>General</c:formatCode>
                <c:ptCount val="12"/>
                <c:pt idx="0">
                  <c:v>-29.88063</c:v>
                </c:pt>
                <c:pt idx="1">
                  <c:v>-28.706510000000002</c:v>
                </c:pt>
                <c:pt idx="2">
                  <c:v>-27.73537</c:v>
                </c:pt>
                <c:pt idx="3">
                  <c:v>-27.298860000000001</c:v>
                </c:pt>
                <c:pt idx="4">
                  <c:v>-27.412949999999999</c:v>
                </c:pt>
                <c:pt idx="5">
                  <c:v>-27.354289999999999</c:v>
                </c:pt>
                <c:pt idx="6">
                  <c:v>-27.049939999999999</c:v>
                </c:pt>
                <c:pt idx="7">
                  <c:v>-26.744199999999999</c:v>
                </c:pt>
                <c:pt idx="8">
                  <c:v>-27.903829999999999</c:v>
                </c:pt>
                <c:pt idx="9">
                  <c:v>-29.929670000000002</c:v>
                </c:pt>
                <c:pt idx="10">
                  <c:v>-30.856439999999999</c:v>
                </c:pt>
                <c:pt idx="11">
                  <c:v>-31.112010000000001</c:v>
                </c:pt>
              </c:numCache>
            </c:numRef>
          </c:val>
        </c:ser>
        <c:ser>
          <c:idx val="1"/>
          <c:order val="1"/>
          <c:tx>
            <c:v>Dave's method</c:v>
          </c:tx>
          <c:cat>
            <c:numRef>
              <c:f>'Dave''s method'!$B$20:$B$31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'Dave''s method'!$F$20:$F$31</c:f>
              <c:numCache>
                <c:formatCode>General</c:formatCode>
                <c:ptCount val="12"/>
                <c:pt idx="0">
                  <c:v>-31.280609519999995</c:v>
                </c:pt>
                <c:pt idx="1">
                  <c:v>-31.364948609800003</c:v>
                </c:pt>
                <c:pt idx="2">
                  <c:v>-31.439886521799998</c:v>
                </c:pt>
                <c:pt idx="3">
                  <c:v>-31.521481380000001</c:v>
                </c:pt>
                <c:pt idx="4">
                  <c:v>-31.599071279999997</c:v>
                </c:pt>
                <c:pt idx="5">
                  <c:v>-31.677828881799993</c:v>
                </c:pt>
                <c:pt idx="6">
                  <c:v>-31.752673049799998</c:v>
                </c:pt>
                <c:pt idx="7">
                  <c:v>-31.828593395199999</c:v>
                </c:pt>
                <c:pt idx="8">
                  <c:v>-31.903071856199997</c:v>
                </c:pt>
                <c:pt idx="9">
                  <c:v>-31.9737749202</c:v>
                </c:pt>
                <c:pt idx="10">
                  <c:v>-32.045416124799992</c:v>
                </c:pt>
                <c:pt idx="11">
                  <c:v>-32.113373456800005</c:v>
                </c:pt>
              </c:numCache>
            </c:numRef>
          </c:val>
        </c:ser>
        <c:marker val="1"/>
        <c:axId val="45795200"/>
        <c:axId val="45796736"/>
      </c:lineChart>
      <c:dateAx>
        <c:axId val="45795200"/>
        <c:scaling>
          <c:orientation val="minMax"/>
        </c:scaling>
        <c:axPos val="b"/>
        <c:numFmt formatCode="[$-409]d\-mmm\-yyyy;@" sourceLinked="1"/>
        <c:tickLblPos val="nextTo"/>
        <c:crossAx val="45796736"/>
        <c:crosses val="autoZero"/>
        <c:auto val="1"/>
        <c:lblOffset val="100"/>
        <c:majorUnit val="3"/>
        <c:majorTimeUnit val="months"/>
      </c:dateAx>
      <c:valAx>
        <c:axId val="45796736"/>
        <c:scaling>
          <c:orientation val="minMax"/>
          <c:max val="0"/>
          <c:min val="-40"/>
        </c:scaling>
        <c:axPos val="l"/>
        <c:majorGridlines/>
        <c:numFmt formatCode="General" sourceLinked="1"/>
        <c:tickLblPos val="nextTo"/>
        <c:crossAx val="45795200"/>
        <c:crosses val="autoZero"/>
        <c:crossBetween val="between"/>
      </c:val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GOES-10</a:t>
            </a:r>
            <a:r>
              <a:rPr lang="en-US" altLang="ja-JP" baseline="0"/>
              <a:t> (Intercept)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Vicarious Calibration</c:v>
          </c:tx>
          <c:cat>
            <c:numRef>
              <c:f>'Dave''s method'!$B$37:$B$48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METEOSAT'!$H$24:$H$35</c:f>
              <c:numCache>
                <c:formatCode>General</c:formatCode>
                <c:ptCount val="12"/>
                <c:pt idx="0">
                  <c:v>-22.579039999999999</c:v>
                </c:pt>
                <c:pt idx="1">
                  <c:v>-22.477270000000001</c:v>
                </c:pt>
                <c:pt idx="2">
                  <c:v>-23.376169999999998</c:v>
                </c:pt>
                <c:pt idx="3">
                  <c:v>-24.433730000000001</c:v>
                </c:pt>
                <c:pt idx="4">
                  <c:v>-25.435659999999999</c:v>
                </c:pt>
                <c:pt idx="5">
                  <c:v>-25.982569999999999</c:v>
                </c:pt>
                <c:pt idx="6">
                  <c:v>-24.63456</c:v>
                </c:pt>
                <c:pt idx="7">
                  <c:v>-22.86891</c:v>
                </c:pt>
                <c:pt idx="8">
                  <c:v>-22.273810000000001</c:v>
                </c:pt>
                <c:pt idx="9">
                  <c:v>-22.37284</c:v>
                </c:pt>
                <c:pt idx="10">
                  <c:v>-23.584309999999999</c:v>
                </c:pt>
                <c:pt idx="11">
                  <c:v>-25.253730000000001</c:v>
                </c:pt>
              </c:numCache>
            </c:numRef>
          </c:val>
        </c:ser>
        <c:ser>
          <c:idx val="1"/>
          <c:order val="1"/>
          <c:tx>
            <c:v>Dave's method</c:v>
          </c:tx>
          <c:cat>
            <c:numRef>
              <c:f>'Dave''s method'!$B$37:$B$48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'Dave''s method'!$F$37:$F$48</c:f>
              <c:numCache>
                <c:formatCode>General</c:formatCode>
                <c:ptCount val="12"/>
                <c:pt idx="0">
                  <c:v>-26.768269849599999</c:v>
                </c:pt>
                <c:pt idx="1">
                  <c:v>-26.8951930566</c:v>
                </c:pt>
                <c:pt idx="2">
                  <c:v>-27.007873109399998</c:v>
                </c:pt>
                <c:pt idx="3">
                  <c:v>-27.130455733600002</c:v>
                </c:pt>
                <c:pt idx="4">
                  <c:v>-27.246912601599998</c:v>
                </c:pt>
                <c:pt idx="5">
                  <c:v>-27.365007504600001</c:v>
                </c:pt>
                <c:pt idx="6">
                  <c:v>-27.477121416599999</c:v>
                </c:pt>
                <c:pt idx="7">
                  <c:v>-27.590728598399998</c:v>
                </c:pt>
                <c:pt idx="8">
                  <c:v>-27.702055134999998</c:v>
                </c:pt>
                <c:pt idx="9">
                  <c:v>-27.807619015</c:v>
                </c:pt>
                <c:pt idx="10">
                  <c:v>-27.9144578304</c:v>
                </c:pt>
                <c:pt idx="11">
                  <c:v>-28.0156787544</c:v>
                </c:pt>
              </c:numCache>
            </c:numRef>
          </c:val>
        </c:ser>
        <c:marker val="1"/>
        <c:axId val="46424064"/>
        <c:axId val="46425600"/>
      </c:lineChart>
      <c:dateAx>
        <c:axId val="46424064"/>
        <c:scaling>
          <c:orientation val="minMax"/>
        </c:scaling>
        <c:axPos val="b"/>
        <c:numFmt formatCode="[$-409]d\-mmm\-yyyy;@" sourceLinked="1"/>
        <c:tickLblPos val="nextTo"/>
        <c:crossAx val="46425600"/>
        <c:crosses val="autoZero"/>
        <c:auto val="1"/>
        <c:lblOffset val="100"/>
        <c:majorUnit val="3"/>
        <c:majorTimeUnit val="months"/>
      </c:dateAx>
      <c:valAx>
        <c:axId val="46425600"/>
        <c:scaling>
          <c:orientation val="minMax"/>
          <c:max val="0"/>
          <c:min val="-40"/>
        </c:scaling>
        <c:axPos val="l"/>
        <c:majorGridlines/>
        <c:numFmt formatCode="General" sourceLinked="1"/>
        <c:tickLblPos val="nextTo"/>
        <c:crossAx val="46424064"/>
        <c:crosses val="autoZero"/>
        <c:crossBetween val="between"/>
      </c:val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Meteosat-7</a:t>
            </a:r>
            <a:r>
              <a:rPr lang="en-US" altLang="ja-JP" baseline="0"/>
              <a:t> (Slope)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Vicarious Calibration</c:v>
          </c:tx>
          <c:cat>
            <c:numRef>
              <c:f>'Dave''s method'!$B$71:$B$82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METEOSAT'!$E$58:$E$69</c:f>
              <c:numCache>
                <c:formatCode>General</c:formatCode>
                <c:ptCount val="12"/>
                <c:pt idx="0">
                  <c:v>2.3523999999999998</c:v>
                </c:pt>
                <c:pt idx="1">
                  <c:v>2.2281</c:v>
                </c:pt>
                <c:pt idx="2">
                  <c:v>2.2873000000000001</c:v>
                </c:pt>
                <c:pt idx="3">
                  <c:v>2.2357</c:v>
                </c:pt>
                <c:pt idx="4">
                  <c:v>2.2985000000000002</c:v>
                </c:pt>
                <c:pt idx="5">
                  <c:v>2.4239000000000002</c:v>
                </c:pt>
                <c:pt idx="6">
                  <c:v>2.4196</c:v>
                </c:pt>
              </c:numCache>
            </c:numRef>
          </c:val>
        </c:ser>
        <c:ser>
          <c:idx val="1"/>
          <c:order val="1"/>
          <c:tx>
            <c:v>Dave's method</c:v>
          </c:tx>
          <c:cat>
            <c:numRef>
              <c:f>'Dave''s method'!$B$71:$B$82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'Dave''s method'!$E$71:$E$82</c:f>
              <c:numCache>
                <c:formatCode>General</c:formatCode>
                <c:ptCount val="12"/>
                <c:pt idx="0">
                  <c:v>2.5561780000000001</c:v>
                </c:pt>
                <c:pt idx="1">
                  <c:v>2.5617270000000003</c:v>
                </c:pt>
                <c:pt idx="2">
                  <c:v>2.5667390000000001</c:v>
                </c:pt>
                <c:pt idx="3">
                  <c:v>2.5722880000000004</c:v>
                </c:pt>
                <c:pt idx="4">
                  <c:v>2.577658</c:v>
                </c:pt>
                <c:pt idx="5">
                  <c:v>2.5832070000000003</c:v>
                </c:pt>
                <c:pt idx="6">
                  <c:v>2.5885769999999999</c:v>
                </c:pt>
                <c:pt idx="7">
                  <c:v>2.5941260000000002</c:v>
                </c:pt>
                <c:pt idx="8">
                  <c:v>2.599675</c:v>
                </c:pt>
                <c:pt idx="9">
                  <c:v>2.6050450000000001</c:v>
                </c:pt>
                <c:pt idx="10">
                  <c:v>2.6105939999999999</c:v>
                </c:pt>
                <c:pt idx="11">
                  <c:v>2.615964</c:v>
                </c:pt>
              </c:numCache>
            </c:numRef>
          </c:val>
        </c:ser>
        <c:marker val="1"/>
        <c:axId val="44961792"/>
        <c:axId val="44963328"/>
      </c:lineChart>
      <c:dateAx>
        <c:axId val="44961792"/>
        <c:scaling>
          <c:orientation val="minMax"/>
        </c:scaling>
        <c:axPos val="b"/>
        <c:numFmt formatCode="[$-409]d\-mmm\-yyyy;@" sourceLinked="1"/>
        <c:tickLblPos val="nextTo"/>
        <c:crossAx val="44963328"/>
        <c:crosses val="autoZero"/>
        <c:auto val="1"/>
        <c:lblOffset val="100"/>
        <c:majorUnit val="3"/>
        <c:majorTimeUnit val="months"/>
      </c:dateAx>
      <c:valAx>
        <c:axId val="44963328"/>
        <c:scaling>
          <c:orientation val="minMax"/>
        </c:scaling>
        <c:axPos val="l"/>
        <c:majorGridlines/>
        <c:numFmt formatCode="General" sourceLinked="1"/>
        <c:tickLblPos val="nextTo"/>
        <c:crossAx val="44961792"/>
        <c:crosses val="autoZero"/>
        <c:crossBetween val="between"/>
      </c:val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Meteosat-7</a:t>
            </a:r>
            <a:r>
              <a:rPr lang="en-US" altLang="ja-JP" baseline="0"/>
              <a:t> (Intercept)</a:t>
            </a:r>
            <a:endParaRPr lang="ja-JP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Vicarious Calibration</c:v>
          </c:tx>
          <c:cat>
            <c:numRef>
              <c:f>'Dave''s method'!$B$71:$B$82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'GOES, METEOSAT'!$F$58:$F$69</c:f>
              <c:numCache>
                <c:formatCode>General</c:formatCode>
                <c:ptCount val="12"/>
                <c:pt idx="0">
                  <c:v>-9.9839000000000002</c:v>
                </c:pt>
                <c:pt idx="1">
                  <c:v>-6.1357999999999997</c:v>
                </c:pt>
                <c:pt idx="2">
                  <c:v>-7.0677000000000003</c:v>
                </c:pt>
                <c:pt idx="3">
                  <c:v>-6.6984000000000004</c:v>
                </c:pt>
                <c:pt idx="4">
                  <c:v>-8.4382000000000001</c:v>
                </c:pt>
                <c:pt idx="5">
                  <c:v>-11.6089</c:v>
                </c:pt>
                <c:pt idx="6">
                  <c:v>-11.6914</c:v>
                </c:pt>
              </c:numCache>
            </c:numRef>
          </c:val>
        </c:ser>
        <c:ser>
          <c:idx val="1"/>
          <c:order val="1"/>
          <c:tx>
            <c:v>Dave's method</c:v>
          </c:tx>
          <c:cat>
            <c:numRef>
              <c:f>'Dave''s method'!$B$71:$B$82</c:f>
              <c:numCache>
                <c:formatCode>[$-409]d\-mmm\-yyyy;@</c:formatCode>
                <c:ptCount val="1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</c:numCache>
            </c:numRef>
          </c:cat>
          <c:val>
            <c:numRef>
              <c:f>'Dave''s method'!$F$71:$F$82</c:f>
              <c:numCache>
                <c:formatCode>General</c:formatCode>
                <c:ptCount val="12"/>
                <c:pt idx="0">
                  <c:v>-15.337068</c:v>
                </c:pt>
                <c:pt idx="1">
                  <c:v>-15.370362000000002</c:v>
                </c:pt>
                <c:pt idx="2">
                  <c:v>-15.400434000000001</c:v>
                </c:pt>
                <c:pt idx="3">
                  <c:v>-15.433728000000002</c:v>
                </c:pt>
                <c:pt idx="4">
                  <c:v>-15.465948000000001</c:v>
                </c:pt>
                <c:pt idx="5">
                  <c:v>-15.499242000000002</c:v>
                </c:pt>
                <c:pt idx="6">
                  <c:v>-15.531461999999999</c:v>
                </c:pt>
                <c:pt idx="7">
                  <c:v>-15.564756000000001</c:v>
                </c:pt>
                <c:pt idx="8">
                  <c:v>-15.598050000000001</c:v>
                </c:pt>
                <c:pt idx="9">
                  <c:v>-15.630269999999999</c:v>
                </c:pt>
                <c:pt idx="10">
                  <c:v>-15.663563999999999</c:v>
                </c:pt>
                <c:pt idx="11">
                  <c:v>-15.695784</c:v>
                </c:pt>
              </c:numCache>
            </c:numRef>
          </c:val>
        </c:ser>
        <c:marker val="1"/>
        <c:axId val="231172736"/>
        <c:axId val="231499264"/>
      </c:lineChart>
      <c:dateAx>
        <c:axId val="231172736"/>
        <c:scaling>
          <c:orientation val="minMax"/>
        </c:scaling>
        <c:axPos val="b"/>
        <c:numFmt formatCode="[$-409]d\-mmm\-yyyy;@" sourceLinked="1"/>
        <c:tickLblPos val="nextTo"/>
        <c:crossAx val="231499264"/>
        <c:crosses val="autoZero"/>
        <c:auto val="1"/>
        <c:lblOffset val="100"/>
        <c:majorUnit val="3"/>
        <c:majorTimeUnit val="months"/>
      </c:dateAx>
      <c:valAx>
        <c:axId val="231499264"/>
        <c:scaling>
          <c:orientation val="minMax"/>
          <c:min val="-40"/>
        </c:scaling>
        <c:axPos val="l"/>
        <c:majorGridlines/>
        <c:numFmt formatCode="General" sourceLinked="1"/>
        <c:tickLblPos val="nextTo"/>
        <c:crossAx val="231172736"/>
        <c:crosses val="autoZero"/>
        <c:crossBetween val="between"/>
      </c:valAx>
    </c:plotArea>
    <c:legend>
      <c:legendPos val="t"/>
      <c:layout/>
    </c:legend>
    <c:plotVisOnly val="1"/>
  </c:chart>
  <c:spPr>
    <a:solidFill>
      <a:sysClr val="window" lastClr="FFFFFF"/>
    </a:soli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sz="1600" dirty="0" smtClean="0"/>
              <a:t>Cloud</a:t>
            </a:r>
            <a:r>
              <a:rPr lang="en-US" altLang="ja-JP" sz="1600" baseline="0" dirty="0" smtClean="0"/>
              <a:t> optical thickness (</a:t>
            </a:r>
            <a:r>
              <a:rPr kumimoji="1" lang="el-GR" altLang="ja-JP" sz="1800" b="1" i="0" u="none" strike="noStrike" baseline="0" dirty="0" smtClean="0"/>
              <a:t>τ</a:t>
            </a:r>
            <a:r>
              <a:rPr kumimoji="1" lang="en-US" altLang="ja-JP" sz="1800" b="1" i="0" u="none" strike="noStrike" baseline="0" dirty="0" smtClean="0"/>
              <a:t>)</a:t>
            </a:r>
            <a:endParaRPr lang="ja-JP" altLang="en-US" sz="16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Sheet1!$D$2</c:f>
              <c:strCache>
                <c:ptCount val="1"/>
                <c:pt idx="0">
                  <c:v>標準偏差（サンプル-回帰直線）</c:v>
                </c:pt>
              </c:strCache>
            </c:strRef>
          </c:tx>
          <c:cat>
            <c:numRef>
              <c:f>Sheet1!$A$3:$A$6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14.835900000000002</c:v>
                </c:pt>
                <c:pt idx="1">
                  <c:v>13.870100000000004</c:v>
                </c:pt>
                <c:pt idx="2">
                  <c:v>14.4978</c:v>
                </c:pt>
                <c:pt idx="3">
                  <c:v>15.8589</c:v>
                </c:pt>
              </c:numCache>
            </c:numRef>
          </c:val>
        </c:ser>
        <c:marker val="1"/>
        <c:axId val="158994816"/>
        <c:axId val="158231936"/>
      </c:lineChart>
      <c:catAx>
        <c:axId val="158994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 dirty="0" smtClean="0"/>
                  <a:t>threshold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crossAx val="158231936"/>
        <c:crosses val="autoZero"/>
        <c:auto val="1"/>
        <c:lblAlgn val="ctr"/>
        <c:lblOffset val="100"/>
      </c:catAx>
      <c:valAx>
        <c:axId val="158231936"/>
        <c:scaling>
          <c:orientation val="minMax"/>
          <c:max val="27"/>
          <c:min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 dirty="0" smtClean="0"/>
                  <a:t>STD</a:t>
                </a:r>
                <a:r>
                  <a:rPr lang="en-US" altLang="ja-JP" sz="1200" baseline="0" dirty="0" smtClean="0"/>
                  <a:t> </a:t>
                </a:r>
                <a:r>
                  <a:rPr lang="en-US" altLang="ja-JP" sz="1200" dirty="0" smtClean="0"/>
                  <a:t>(W/m</a:t>
                </a:r>
                <a:r>
                  <a:rPr lang="en-US" altLang="ja-JP" sz="1200" baseline="30000" dirty="0" smtClean="0"/>
                  <a:t>2</a:t>
                </a:r>
                <a:r>
                  <a:rPr lang="en-US" altLang="ja-JP" sz="1200" dirty="0" smtClean="0"/>
                  <a:t>/</a:t>
                </a:r>
                <a:r>
                  <a:rPr lang="en-US" altLang="ja-JP" sz="1200" dirty="0" err="1" smtClean="0"/>
                  <a:t>sr</a:t>
                </a:r>
                <a:r>
                  <a:rPr lang="en-US" altLang="ja-JP" sz="1200" dirty="0" smtClean="0"/>
                  <a:t>/</a:t>
                </a:r>
                <a:r>
                  <a:rPr lang="el-GR" altLang="ja-JP" sz="1200" b="1" i="0" u="none" strike="noStrike" baseline="0" dirty="0" smtClean="0"/>
                  <a:t>μ</a:t>
                </a:r>
                <a:r>
                  <a:rPr lang="en-US" altLang="ja-JP" sz="1200" dirty="0" smtClean="0"/>
                  <a:t>m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c:rich>
          </c:tx>
          <c:layout>
            <c:manualLayout>
              <c:xMode val="edge"/>
              <c:yMode val="edge"/>
              <c:x val="4.5117725937428237E-2"/>
              <c:y val="0.2267284682571509"/>
            </c:manualLayout>
          </c:layout>
        </c:title>
        <c:numFmt formatCode="General" sourceLinked="1"/>
        <c:tickLblPos val="nextTo"/>
        <c:crossAx val="158994816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dirty="0" smtClean="0"/>
              <a:t>TBB of IR(10.8</a:t>
            </a:r>
            <a:r>
              <a:rPr lang="el-GR" altLang="ja-JP" sz="1800" dirty="0" smtClean="0"/>
              <a:t>μ</a:t>
            </a:r>
            <a:r>
              <a:rPr lang="en-US" altLang="ja-JP" sz="1600" dirty="0" smtClean="0"/>
              <a:t>m)</a:t>
            </a:r>
            <a:endParaRPr lang="ja-JP" altLang="en-US" sz="16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Sheet1!$D$2</c:f>
              <c:strCache>
                <c:ptCount val="1"/>
                <c:pt idx="0">
                  <c:v>標準偏差（サンプル-回帰直線）</c:v>
                </c:pt>
              </c:strCache>
            </c:strRef>
          </c:tx>
          <c:cat>
            <c:numRef>
              <c:f>Sheet1!$A$10:$A$13</c:f>
              <c:numCache>
                <c:formatCode>General</c:formatCode>
                <c:ptCount val="4"/>
                <c:pt idx="0">
                  <c:v>273</c:v>
                </c:pt>
                <c:pt idx="1">
                  <c:v>278</c:v>
                </c:pt>
                <c:pt idx="2">
                  <c:v>283</c:v>
                </c:pt>
                <c:pt idx="3">
                  <c:v>288</c:v>
                </c:pt>
              </c:numCache>
            </c:num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14.822100000000002</c:v>
                </c:pt>
                <c:pt idx="1">
                  <c:v>14.6547</c:v>
                </c:pt>
                <c:pt idx="2">
                  <c:v>14.666700000000002</c:v>
                </c:pt>
                <c:pt idx="3">
                  <c:v>12.590200000000001</c:v>
                </c:pt>
              </c:numCache>
            </c:numRef>
          </c:val>
        </c:ser>
        <c:marker val="1"/>
        <c:axId val="159530368"/>
        <c:axId val="159573120"/>
      </c:lineChart>
      <c:catAx>
        <c:axId val="159530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sz="1200" dirty="0" smtClean="0"/>
                  <a:t>threshold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crossAx val="159573120"/>
        <c:crosses val="autoZero"/>
        <c:auto val="1"/>
        <c:lblAlgn val="ctr"/>
        <c:lblOffset val="100"/>
      </c:catAx>
      <c:valAx>
        <c:axId val="159573120"/>
        <c:scaling>
          <c:orientation val="minMax"/>
          <c:max val="27"/>
          <c:min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sz="1200" dirty="0" smtClean="0"/>
                  <a:t>STD</a:t>
                </a:r>
                <a:r>
                  <a:rPr lang="en-US" altLang="ja-JP" sz="1200" baseline="0" dirty="0" smtClean="0"/>
                  <a:t> </a:t>
                </a:r>
                <a:r>
                  <a:rPr lang="en-US" altLang="ja-JP" sz="1200" dirty="0" smtClean="0"/>
                  <a:t>(W/m</a:t>
                </a:r>
                <a:r>
                  <a:rPr lang="en-US" altLang="ja-JP" sz="1200" baseline="30000" dirty="0" smtClean="0"/>
                  <a:t>2</a:t>
                </a:r>
                <a:r>
                  <a:rPr lang="en-US" altLang="ja-JP" sz="1200" dirty="0" smtClean="0"/>
                  <a:t>/</a:t>
                </a:r>
                <a:r>
                  <a:rPr lang="en-US" altLang="ja-JP" sz="1200" dirty="0" err="1" smtClean="0"/>
                  <a:t>sr</a:t>
                </a:r>
                <a:r>
                  <a:rPr lang="en-US" altLang="ja-JP" sz="1200" dirty="0" smtClean="0"/>
                  <a:t>/</a:t>
                </a:r>
                <a:r>
                  <a:rPr lang="el-GR" altLang="ja-JP" sz="1000" b="1" i="0" u="none" strike="noStrike" baseline="0" dirty="0" smtClean="0"/>
                  <a:t>μ</a:t>
                </a:r>
                <a:r>
                  <a:rPr lang="en-US" altLang="ja-JP" sz="1200" dirty="0" smtClean="0"/>
                  <a:t>m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c:rich>
          </c:tx>
          <c:layout>
            <c:manualLayout>
              <c:xMode val="edge"/>
              <c:yMode val="edge"/>
              <c:x val="4.9219337386285304E-2"/>
              <c:y val="0.19245621922581418"/>
            </c:manualLayout>
          </c:layout>
        </c:title>
        <c:numFmt formatCode="General" sourceLinked="1"/>
        <c:tickLblPos val="nextTo"/>
        <c:crossAx val="159530368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dirty="0" smtClean="0"/>
              <a:t>Standard</a:t>
            </a:r>
            <a:r>
              <a:rPr lang="en-US" altLang="ja-JP" sz="1200" baseline="0" dirty="0" smtClean="0"/>
              <a:t> deviation of DN (</a:t>
            </a:r>
            <a:r>
              <a:rPr lang="el-GR" altLang="ja-JP" sz="1200" dirty="0" smtClean="0"/>
              <a:t>σ</a:t>
            </a:r>
            <a:r>
              <a:rPr lang="en-US" altLang="ja-JP" sz="1200" baseline="-25000" dirty="0" smtClean="0"/>
              <a:t>DN</a:t>
            </a:r>
            <a:r>
              <a:rPr lang="en-US" altLang="ja-JP" sz="1200" dirty="0" smtClean="0"/>
              <a:t>)</a:t>
            </a:r>
            <a:endParaRPr lang="ja-JP" altLang="en-US" sz="12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Sheet1!$D$2</c:f>
              <c:strCache>
                <c:ptCount val="1"/>
                <c:pt idx="0">
                  <c:v>標準偏差（サンプル-回帰直線）</c:v>
                </c:pt>
              </c:strCache>
            </c:strRef>
          </c:tx>
          <c:cat>
            <c:numRef>
              <c:f>Sheet1!$A$17:$A$20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cat>
          <c:val>
            <c:numRef>
              <c:f>Sheet1!$D$17:$D$20</c:f>
              <c:numCache>
                <c:formatCode>General</c:formatCode>
                <c:ptCount val="4"/>
                <c:pt idx="0">
                  <c:v>14.835900000000002</c:v>
                </c:pt>
                <c:pt idx="1">
                  <c:v>11.632</c:v>
                </c:pt>
                <c:pt idx="2">
                  <c:v>10.201799999999999</c:v>
                </c:pt>
                <c:pt idx="3">
                  <c:v>8.6894000000000027</c:v>
                </c:pt>
              </c:numCache>
            </c:numRef>
          </c:val>
        </c:ser>
        <c:marker val="1"/>
        <c:axId val="159454720"/>
        <c:axId val="159476352"/>
      </c:lineChart>
      <c:catAx>
        <c:axId val="159454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 dirty="0" smtClean="0"/>
                  <a:t>threshold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crossAx val="159476352"/>
        <c:crosses val="autoZero"/>
        <c:auto val="1"/>
        <c:lblAlgn val="ctr"/>
        <c:lblOffset val="100"/>
      </c:catAx>
      <c:valAx>
        <c:axId val="159476352"/>
        <c:scaling>
          <c:orientation val="minMax"/>
          <c:max val="27"/>
          <c:min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 dirty="0" smtClean="0"/>
                  <a:t>STD (W/m</a:t>
                </a:r>
                <a:r>
                  <a:rPr lang="en-US" altLang="ja-JP" sz="1200" baseline="30000" dirty="0" smtClean="0"/>
                  <a:t>2</a:t>
                </a:r>
                <a:r>
                  <a:rPr lang="en-US" altLang="ja-JP" sz="1200" dirty="0" smtClean="0"/>
                  <a:t>/</a:t>
                </a:r>
                <a:r>
                  <a:rPr lang="en-US" altLang="ja-JP" sz="1200" dirty="0" err="1" smtClean="0"/>
                  <a:t>sr</a:t>
                </a:r>
                <a:r>
                  <a:rPr lang="en-US" altLang="ja-JP" sz="1200" dirty="0" smtClean="0"/>
                  <a:t>/</a:t>
                </a:r>
                <a:r>
                  <a:rPr lang="el-GR" altLang="ja-JP" sz="1200" b="1" i="0" u="none" strike="noStrike" baseline="0" dirty="0" smtClean="0"/>
                  <a:t>μ</a:t>
                </a:r>
                <a:r>
                  <a:rPr lang="en-US" altLang="ja-JP" sz="1200" dirty="0" smtClean="0"/>
                  <a:t>m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c:rich>
          </c:tx>
          <c:layout>
            <c:manualLayout>
              <c:xMode val="edge"/>
              <c:yMode val="edge"/>
              <c:x val="4.5117725937428327E-2"/>
              <c:y val="0.21682351842686598"/>
            </c:manualLayout>
          </c:layout>
        </c:title>
        <c:numFmt formatCode="General" sourceLinked="1"/>
        <c:tickLblPos val="nextTo"/>
        <c:crossAx val="159454720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sz="1400" dirty="0" smtClean="0"/>
              <a:t>Sea surface wind speed</a:t>
            </a:r>
            <a:r>
              <a:rPr lang="en-US" altLang="ja-JP" sz="1400" baseline="0" dirty="0" smtClean="0"/>
              <a:t> (</a:t>
            </a:r>
            <a:r>
              <a:rPr lang="en-US" altLang="ja-JP" sz="1400" dirty="0" smtClean="0"/>
              <a:t>WS)</a:t>
            </a:r>
            <a:endParaRPr lang="ja-JP" altLang="en-US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Sheet1!$D$2</c:f>
              <c:strCache>
                <c:ptCount val="1"/>
                <c:pt idx="0">
                  <c:v>標準偏差（サンプル-回帰直線）</c:v>
                </c:pt>
              </c:strCache>
            </c:strRef>
          </c:tx>
          <c:cat>
            <c:numRef>
              <c:f>Sheet1!$A$24:$A$27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</c:numCache>
            </c:numRef>
          </c:cat>
          <c:val>
            <c:numRef>
              <c:f>Sheet1!$D$24:$D$27</c:f>
              <c:numCache>
                <c:formatCode>General</c:formatCode>
                <c:ptCount val="4"/>
                <c:pt idx="0">
                  <c:v>14.713000000000001</c:v>
                </c:pt>
                <c:pt idx="1">
                  <c:v>14.321900000000001</c:v>
                </c:pt>
                <c:pt idx="2">
                  <c:v>12.5603</c:v>
                </c:pt>
                <c:pt idx="3">
                  <c:v>12.057700000000002</c:v>
                </c:pt>
              </c:numCache>
            </c:numRef>
          </c:val>
        </c:ser>
        <c:marker val="1"/>
        <c:axId val="159512832"/>
        <c:axId val="159670656"/>
      </c:lineChart>
      <c:catAx>
        <c:axId val="159512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 dirty="0" smtClean="0"/>
                  <a:t>threshold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crossAx val="159670656"/>
        <c:crosses val="autoZero"/>
        <c:auto val="1"/>
        <c:lblAlgn val="ctr"/>
        <c:lblOffset val="100"/>
      </c:catAx>
      <c:valAx>
        <c:axId val="159670656"/>
        <c:scaling>
          <c:orientation val="minMax"/>
          <c:max val="27"/>
          <c:min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 dirty="0" smtClean="0"/>
                  <a:t>STD</a:t>
                </a:r>
                <a:r>
                  <a:rPr lang="en-US" altLang="ja-JP" sz="1200" baseline="0" dirty="0" smtClean="0"/>
                  <a:t> </a:t>
                </a:r>
                <a:r>
                  <a:rPr lang="en-US" altLang="ja-JP" sz="1200" dirty="0" smtClean="0"/>
                  <a:t>(W/m</a:t>
                </a:r>
                <a:r>
                  <a:rPr lang="en-US" altLang="ja-JP" sz="1200" baseline="30000" dirty="0" smtClean="0"/>
                  <a:t>2</a:t>
                </a:r>
                <a:r>
                  <a:rPr lang="en-US" altLang="ja-JP" sz="1200" dirty="0" smtClean="0"/>
                  <a:t>/</a:t>
                </a:r>
                <a:r>
                  <a:rPr lang="en-US" altLang="ja-JP" sz="1200" dirty="0" err="1" smtClean="0"/>
                  <a:t>sr</a:t>
                </a:r>
                <a:r>
                  <a:rPr lang="en-US" altLang="ja-JP" sz="1200" dirty="0" smtClean="0"/>
                  <a:t>/</a:t>
                </a:r>
                <a:r>
                  <a:rPr lang="el-GR" altLang="ja-JP" sz="1200" b="1" i="0" u="none" strike="noStrike" baseline="0" dirty="0" smtClean="0"/>
                  <a:t>μ</a:t>
                </a:r>
                <a:r>
                  <a:rPr lang="en-US" altLang="ja-JP" sz="1200" dirty="0" smtClean="0"/>
                  <a:t>m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crossAx val="159512832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sz="1600" dirty="0" smtClean="0"/>
              <a:t>Sun zenith angle</a:t>
            </a:r>
            <a:r>
              <a:rPr lang="en-US" altLang="ja-JP" sz="1600" baseline="0" dirty="0" smtClean="0"/>
              <a:t> (</a:t>
            </a:r>
            <a:r>
              <a:rPr lang="en-US" altLang="ja-JP" sz="1600" dirty="0" smtClean="0"/>
              <a:t>SNZ)</a:t>
            </a:r>
            <a:endParaRPr lang="ja-JP" altLang="en-US" sz="16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Sheet1!$D$2</c:f>
              <c:strCache>
                <c:ptCount val="1"/>
                <c:pt idx="0">
                  <c:v>標準偏差（サンプル-回帰直線）</c:v>
                </c:pt>
              </c:strCache>
            </c:strRef>
          </c:tx>
          <c:cat>
            <c:numRef>
              <c:f>Sheet1!$A$31:$A$34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40</c:v>
                </c:pt>
                <c:pt idx="3">
                  <c:v>30</c:v>
                </c:pt>
              </c:numCache>
            </c:numRef>
          </c:cat>
          <c:val>
            <c:numRef>
              <c:f>Sheet1!$D$31:$D$34</c:f>
              <c:numCache>
                <c:formatCode>General</c:formatCode>
                <c:ptCount val="4"/>
                <c:pt idx="0">
                  <c:v>14.835900000000002</c:v>
                </c:pt>
                <c:pt idx="1">
                  <c:v>17.041599999999889</c:v>
                </c:pt>
                <c:pt idx="2">
                  <c:v>22.605599999999889</c:v>
                </c:pt>
                <c:pt idx="3">
                  <c:v>26.0107</c:v>
                </c:pt>
              </c:numCache>
            </c:numRef>
          </c:val>
        </c:ser>
        <c:marker val="1"/>
        <c:axId val="159677440"/>
        <c:axId val="159675520"/>
      </c:lineChart>
      <c:catAx>
        <c:axId val="159677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 dirty="0" smtClean="0"/>
                  <a:t>threshold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crossAx val="159675520"/>
        <c:crosses val="autoZero"/>
        <c:auto val="1"/>
        <c:lblAlgn val="ctr"/>
        <c:lblOffset val="100"/>
      </c:catAx>
      <c:valAx>
        <c:axId val="159675520"/>
        <c:scaling>
          <c:orientation val="minMax"/>
          <c:max val="27"/>
          <c:min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 dirty="0" smtClean="0"/>
                  <a:t>STD (W/m</a:t>
                </a:r>
                <a:r>
                  <a:rPr lang="en-US" altLang="ja-JP" sz="1200" baseline="30000" dirty="0" smtClean="0"/>
                  <a:t>2</a:t>
                </a:r>
                <a:r>
                  <a:rPr lang="en-US" altLang="ja-JP" sz="1200" dirty="0" smtClean="0"/>
                  <a:t>/</a:t>
                </a:r>
                <a:r>
                  <a:rPr lang="en-US" altLang="ja-JP" sz="1200" dirty="0" err="1" smtClean="0"/>
                  <a:t>sr</a:t>
                </a:r>
                <a:r>
                  <a:rPr lang="en-US" altLang="ja-JP" sz="1200" dirty="0" smtClean="0"/>
                  <a:t>/</a:t>
                </a:r>
                <a:r>
                  <a:rPr lang="el-GR" altLang="ja-JP" sz="1200" b="1" i="0" u="none" strike="noStrike" baseline="0" dirty="0" smtClean="0"/>
                  <a:t>μ</a:t>
                </a:r>
                <a:r>
                  <a:rPr lang="en-US" altLang="ja-JP" sz="1200" dirty="0" smtClean="0"/>
                  <a:t>m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c:rich>
          </c:tx>
          <c:layout>
            <c:manualLayout>
              <c:xMode val="edge"/>
              <c:yMode val="edge"/>
              <c:x val="5.3320948835142414E-2"/>
              <c:y val="0.25980091871216232"/>
            </c:manualLayout>
          </c:layout>
        </c:title>
        <c:numFmt formatCode="General" sourceLinked="1"/>
        <c:tickLblPos val="nextTo"/>
        <c:crossAx val="159677440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sz="1600" dirty="0" smtClean="0"/>
              <a:t>Satellite zenith angle</a:t>
            </a:r>
            <a:r>
              <a:rPr lang="en-US" altLang="ja-JP" sz="1600" baseline="0" dirty="0" smtClean="0"/>
              <a:t> (</a:t>
            </a:r>
            <a:r>
              <a:rPr lang="en-US" altLang="ja-JP" sz="1600" dirty="0" smtClean="0"/>
              <a:t>STZ)</a:t>
            </a:r>
            <a:endParaRPr lang="ja-JP" altLang="en-US" sz="16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Sheet1!$D$2</c:f>
              <c:strCache>
                <c:ptCount val="1"/>
                <c:pt idx="0">
                  <c:v>標準偏差（サンプル-回帰直線）</c:v>
                </c:pt>
              </c:strCache>
            </c:strRef>
          </c:tx>
          <c:cat>
            <c:numRef>
              <c:f>Sheet1!$A$38:$A$41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40</c:v>
                </c:pt>
                <c:pt idx="3">
                  <c:v>30</c:v>
                </c:pt>
              </c:numCache>
            </c:numRef>
          </c:cat>
          <c:val>
            <c:numRef>
              <c:f>Sheet1!$D$38:$D$41</c:f>
              <c:numCache>
                <c:formatCode>General</c:formatCode>
                <c:ptCount val="4"/>
                <c:pt idx="0">
                  <c:v>14.835900000000002</c:v>
                </c:pt>
                <c:pt idx="1">
                  <c:v>17.041599999999889</c:v>
                </c:pt>
                <c:pt idx="2">
                  <c:v>22.605599999999889</c:v>
                </c:pt>
                <c:pt idx="3">
                  <c:v>26.0107</c:v>
                </c:pt>
              </c:numCache>
            </c:numRef>
          </c:val>
        </c:ser>
        <c:marker val="1"/>
        <c:axId val="159594368"/>
        <c:axId val="159612288"/>
      </c:lineChart>
      <c:catAx>
        <c:axId val="159594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 dirty="0" smtClean="0"/>
                  <a:t>threshold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crossAx val="159612288"/>
        <c:crosses val="autoZero"/>
        <c:auto val="1"/>
        <c:lblAlgn val="ctr"/>
        <c:lblOffset val="100"/>
      </c:catAx>
      <c:valAx>
        <c:axId val="159612288"/>
        <c:scaling>
          <c:orientation val="minMax"/>
          <c:max val="27"/>
          <c:min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 dirty="0" smtClean="0"/>
                  <a:t>STD</a:t>
                </a:r>
                <a:r>
                  <a:rPr lang="en-US" altLang="ja-JP" sz="1200" baseline="0" dirty="0" smtClean="0"/>
                  <a:t> </a:t>
                </a:r>
                <a:r>
                  <a:rPr lang="en-US" altLang="ja-JP" sz="1200" dirty="0" smtClean="0"/>
                  <a:t>(W/m</a:t>
                </a:r>
                <a:r>
                  <a:rPr lang="en-US" altLang="ja-JP" sz="1200" baseline="30000" dirty="0" smtClean="0"/>
                  <a:t>2</a:t>
                </a:r>
                <a:r>
                  <a:rPr lang="en-US" altLang="ja-JP" sz="1200" dirty="0" smtClean="0"/>
                  <a:t>/</a:t>
                </a:r>
                <a:r>
                  <a:rPr lang="en-US" altLang="ja-JP" sz="1200" dirty="0" err="1" smtClean="0"/>
                  <a:t>sr</a:t>
                </a:r>
                <a:r>
                  <a:rPr lang="en-US" altLang="ja-JP" sz="1200" dirty="0" smtClean="0"/>
                  <a:t>/</a:t>
                </a:r>
                <a:r>
                  <a:rPr lang="el-GR" altLang="ja-JP" sz="1200" b="1" i="0" u="none" strike="noStrike" baseline="0" dirty="0" smtClean="0"/>
                  <a:t>μ</a:t>
                </a:r>
                <a:r>
                  <a:rPr lang="en-US" altLang="ja-JP" sz="1200" dirty="0" smtClean="0"/>
                  <a:t>m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crossAx val="159594368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sz="1400" b="1" i="0" u="none" strike="noStrike" baseline="0" dirty="0" smtClean="0"/>
              <a:t>Observation time difference (</a:t>
            </a:r>
            <a:r>
              <a:rPr lang="el-GR" altLang="ja-JP" sz="1400" b="1" i="0" u="none" strike="noStrike" baseline="0" dirty="0" smtClean="0"/>
              <a:t>Δ</a:t>
            </a:r>
            <a:r>
              <a:rPr lang="en-US" altLang="ja-JP" sz="1400" b="1" i="0" u="none" strike="noStrike" baseline="0" dirty="0" smtClean="0"/>
              <a:t>t)</a:t>
            </a:r>
            <a:endParaRPr lang="ja-JP" altLang="en-US" sz="12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Sheet1!$D$2</c:f>
              <c:strCache>
                <c:ptCount val="1"/>
                <c:pt idx="0">
                  <c:v>標準偏差（サンプル-回帰直線）</c:v>
                </c:pt>
              </c:strCache>
            </c:strRef>
          </c:tx>
          <c:cat>
            <c:numRef>
              <c:f>Sheet1!$A$45:$A$48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</c:numCache>
            </c:numRef>
          </c:cat>
          <c:val>
            <c:numRef>
              <c:f>Sheet1!$D$45:$D$48</c:f>
              <c:numCache>
                <c:formatCode>General</c:formatCode>
                <c:ptCount val="4"/>
                <c:pt idx="0">
                  <c:v>14.835900000000002</c:v>
                </c:pt>
                <c:pt idx="1">
                  <c:v>13.740999999999998</c:v>
                </c:pt>
                <c:pt idx="2">
                  <c:v>14.209999999999999</c:v>
                </c:pt>
                <c:pt idx="3">
                  <c:v>14.059400000000071</c:v>
                </c:pt>
              </c:numCache>
            </c:numRef>
          </c:val>
        </c:ser>
        <c:marker val="1"/>
        <c:axId val="159645056"/>
        <c:axId val="159741056"/>
      </c:lineChart>
      <c:catAx>
        <c:axId val="159645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altLang="ja-JP" sz="1100" dirty="0" smtClean="0"/>
                  <a:t>threshold</a:t>
                </a:r>
                <a:endParaRPr lang="ja-JP" altLang="en-US" sz="1100" dirty="0"/>
              </a:p>
            </c:rich>
          </c:tx>
          <c:layout>
            <c:manualLayout>
              <c:xMode val="edge"/>
              <c:yMode val="edge"/>
              <c:x val="0.46418292024400487"/>
              <c:y val="0.8128735202889017"/>
            </c:manualLayout>
          </c:layout>
        </c:title>
        <c:numFmt formatCode="General" sourceLinked="1"/>
        <c:tickLblPos val="nextTo"/>
        <c:crossAx val="159741056"/>
        <c:crosses val="autoZero"/>
        <c:auto val="1"/>
        <c:lblAlgn val="ctr"/>
        <c:lblOffset val="100"/>
      </c:catAx>
      <c:valAx>
        <c:axId val="159741056"/>
        <c:scaling>
          <c:orientation val="minMax"/>
          <c:max val="27"/>
          <c:min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 dirty="0" smtClean="0"/>
                  <a:t>STD</a:t>
                </a:r>
                <a:r>
                  <a:rPr lang="en-US" altLang="ja-JP" sz="1200" baseline="0" dirty="0" smtClean="0"/>
                  <a:t> </a:t>
                </a:r>
                <a:r>
                  <a:rPr lang="en-US" altLang="ja-JP" sz="1200" dirty="0" smtClean="0"/>
                  <a:t>(W/m</a:t>
                </a:r>
                <a:r>
                  <a:rPr lang="en-US" altLang="ja-JP" sz="1200" baseline="30000" dirty="0" smtClean="0"/>
                  <a:t>2</a:t>
                </a:r>
                <a:r>
                  <a:rPr lang="en-US" altLang="ja-JP" sz="1200" dirty="0" smtClean="0"/>
                  <a:t>/</a:t>
                </a:r>
                <a:r>
                  <a:rPr lang="en-US" altLang="ja-JP" sz="1200" dirty="0" err="1" smtClean="0"/>
                  <a:t>sr</a:t>
                </a:r>
                <a:r>
                  <a:rPr lang="en-US" altLang="ja-JP" sz="1200" dirty="0" smtClean="0"/>
                  <a:t>/</a:t>
                </a:r>
                <a:r>
                  <a:rPr lang="el-GR" altLang="ja-JP" sz="1200" b="1" i="0" u="none" strike="noStrike" baseline="0" dirty="0" smtClean="0"/>
                  <a:t>μ</a:t>
                </a:r>
                <a:r>
                  <a:rPr lang="en-US" altLang="ja-JP" sz="1200" dirty="0" smtClean="0"/>
                  <a:t>m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c:rich>
          </c:tx>
          <c:layout/>
        </c:title>
        <c:numFmt formatCode="General" sourceLinked="1"/>
        <c:tickLblPos val="nextTo"/>
        <c:crossAx val="159645056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0.20468</cdr:y>
    </cdr:from>
    <cdr:to>
      <cdr:x>0.75439</cdr:x>
      <cdr:y>0.32164</cdr:y>
    </cdr:to>
    <cdr:cxnSp macro="">
      <cdr:nvCxnSpPr>
        <cdr:cNvPr id="2" name="直線矢印コネクタ 1"/>
        <cdr:cNvCxnSpPr/>
      </cdr:nvCxnSpPr>
      <cdr:spPr>
        <a:xfrm xmlns:a="http://schemas.openxmlformats.org/drawingml/2006/main">
          <a:off x="1368152" y="504056"/>
          <a:ext cx="1728192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0800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41849-FEC9-4B32-8339-80B2E0C45322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9D926-893A-43E2-8119-1F9214DE493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10CCF-E975-43A5-9088-B4F38AA0817A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1CFAF-DC3F-4AE7-8F78-FAFDB8C278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My name is Yuki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Kosaka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I’ll introduce our visible channel calibration approach for the baseline algorithm.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8F48E5-6B4D-4924-83E6-7154F86999F6}" type="slidenum">
              <a:rPr lang="en-US" altLang="ja-JP" smtClean="0">
                <a:latin typeface="Arial" pitchFamily="34" charset="0"/>
              </a:rPr>
              <a:pPr/>
              <a:t>10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500"/>
            <a:ext cx="5388610" cy="4439841"/>
          </a:xfrm>
          <a:noFill/>
          <a:ln/>
        </p:spPr>
        <p:txBody>
          <a:bodyPr wrap="none" anchor="ctr"/>
          <a:lstStyle/>
          <a:p>
            <a:r>
              <a:rPr lang="en-US" altLang="ja-JP" dirty="0" smtClean="0"/>
              <a:t>For climate investigation</a:t>
            </a:r>
            <a:r>
              <a:rPr lang="en-US" altLang="ja-JP" baseline="0" dirty="0" smtClean="0"/>
              <a:t> and research, globally observed satellite data is necessary.</a:t>
            </a:r>
          </a:p>
          <a:p>
            <a:r>
              <a:rPr lang="en-US" altLang="ja-JP" baseline="0" dirty="0" smtClean="0"/>
              <a:t>And global historical satellite dataset which has homogeneous quality is required.</a:t>
            </a:r>
          </a:p>
          <a:p>
            <a:r>
              <a:rPr lang="en-US" altLang="ja-JP" baseline="0" dirty="0" smtClean="0"/>
              <a:t>But there is problem that data quality is difference among </a:t>
            </a:r>
            <a:r>
              <a:rPr lang="en-US" altLang="ja-JP" baseline="0" dirty="0" smtClean="0"/>
              <a:t>satellites and sensitivity </a:t>
            </a:r>
            <a:r>
              <a:rPr lang="en-US" altLang="ja-JP" baseline="0" dirty="0" smtClean="0"/>
              <a:t>of satellite sensor degrades.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Then, we </a:t>
            </a:r>
            <a:r>
              <a:rPr lang="en-US" altLang="ja-JP" baseline="0" dirty="0" smtClean="0"/>
              <a:t>developed </a:t>
            </a:r>
            <a:r>
              <a:rPr lang="en-US" altLang="ja-JP" baseline="0" dirty="0" smtClean="0"/>
              <a:t>a calibration technique which contributes </a:t>
            </a:r>
            <a:r>
              <a:rPr lang="en-US" altLang="ja-JP" baseline="0" dirty="0" smtClean="0"/>
              <a:t>to make such datasets.</a:t>
            </a:r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66FA41-D927-4C27-90B5-6DF15C5086BD}" type="slidenum">
              <a:rPr lang="en-US" altLang="ja-JP" smtClean="0">
                <a:latin typeface="Arial" pitchFamily="34" charset="0"/>
              </a:rPr>
              <a:pPr/>
              <a:t>11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ln/>
        </p:spPr>
        <p:txBody>
          <a:bodyPr wrap="none" anchor="ctr"/>
          <a:lstStyle/>
          <a:p>
            <a:r>
              <a:rPr lang="en-US" altLang="ja-JP" dirty="0" smtClean="0"/>
              <a:t>To obtain </a:t>
            </a:r>
            <a:r>
              <a:rPr lang="en-US" altLang="ja-JP" baseline="0" dirty="0" smtClean="0"/>
              <a:t>global composite imagery</a:t>
            </a:r>
            <a:r>
              <a:rPr lang="en-US" altLang="ja-JP" dirty="0" smtClean="0"/>
              <a:t>, several geostationary</a:t>
            </a:r>
            <a:r>
              <a:rPr lang="en-US" altLang="ja-JP" baseline="0" dirty="0" smtClean="0"/>
              <a:t> satellites are required.</a:t>
            </a:r>
          </a:p>
          <a:p>
            <a:r>
              <a:rPr lang="en-US" altLang="ja-JP" baseline="0" dirty="0" smtClean="0"/>
              <a:t>we use these five satellites, for example.</a:t>
            </a:r>
            <a:endParaRPr lang="en-US" altLang="ja-JP" dirty="0" smtClean="0"/>
          </a:p>
          <a:p>
            <a:r>
              <a:rPr lang="en-US" altLang="ja-JP" baseline="0" dirty="0" smtClean="0"/>
              <a:t>Then </a:t>
            </a:r>
            <a:r>
              <a:rPr lang="en-US" altLang="ja-JP" baseline="0" dirty="0" smtClean="0"/>
              <a:t>our calibration technique was applied for each satellite.</a:t>
            </a:r>
          </a:p>
          <a:p>
            <a:r>
              <a:rPr lang="en-US" altLang="ja-JP" baseline="0" dirty="0" smtClean="0"/>
              <a:t>Here’s the result.</a:t>
            </a:r>
          </a:p>
          <a:p>
            <a:r>
              <a:rPr lang="en-US" altLang="ja-JP" baseline="0" dirty="0" smtClean="0"/>
              <a:t>It seems that calibration result of each satellite looks fine.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Global</a:t>
            </a:r>
            <a:r>
              <a:rPr kumimoji="1" lang="en-US" altLang="ja-JP" baseline="0" dirty="0" smtClean="0"/>
              <a:t> composite imagery was also made experimentally.</a:t>
            </a:r>
          </a:p>
          <a:p>
            <a:r>
              <a:rPr kumimoji="1" lang="en-US" altLang="ja-JP" baseline="0" dirty="0" smtClean="0"/>
              <a:t>These images are the ones using original calibration table and new one, respectively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In this case, there is two discontinuity, here and here. 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It is found that the </a:t>
            </a:r>
            <a:r>
              <a:rPr kumimoji="1" lang="en-US" altLang="ja-JP" baseline="0" dirty="0" smtClean="0"/>
              <a:t>image using new table shows discontinuity reduced.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Although</a:t>
            </a:r>
            <a:r>
              <a:rPr kumimoji="1" lang="en-US" altLang="ja-JP" baseline="0" dirty="0" smtClean="0"/>
              <a:t> our </a:t>
            </a:r>
            <a:r>
              <a:rPr kumimoji="1" lang="en-US" altLang="ja-JP" baseline="0" dirty="0" smtClean="0"/>
              <a:t>calibration almost performed </a:t>
            </a:r>
            <a:r>
              <a:rPr kumimoji="1" lang="en-US" altLang="ja-JP" baseline="0" dirty="0" smtClean="0"/>
              <a:t>well, there was a little problem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This is an example of calibration coefficient time sequence.</a:t>
            </a:r>
          </a:p>
          <a:p>
            <a:r>
              <a:rPr kumimoji="1" lang="en-US" altLang="ja-JP" baseline="0" dirty="0" smtClean="0"/>
              <a:t>A little fluctuation can be found in this figure.</a:t>
            </a:r>
          </a:p>
          <a:p>
            <a:r>
              <a:rPr kumimoji="1" lang="en-US" altLang="ja-JP" baseline="0" dirty="0" smtClean="0"/>
              <a:t>To mitigate this, </a:t>
            </a:r>
            <a:r>
              <a:rPr kumimoji="1" lang="en-US" altLang="ja-JP" baseline="0" dirty="0" smtClean="0"/>
              <a:t>we optimized target </a:t>
            </a:r>
            <a:r>
              <a:rPr kumimoji="1" lang="en-US" altLang="ja-JP" baseline="0" dirty="0" smtClean="0"/>
              <a:t>selection.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Because it is found that calculation of liquid cloud is more unstable than that of other targets, we brushed up target selection of this.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For target selection of liquid cloud, several</a:t>
            </a:r>
            <a:r>
              <a:rPr kumimoji="1" lang="en-US" altLang="ja-JP" baseline="0" dirty="0" smtClean="0"/>
              <a:t> parameters, such as cloud optical thickness, zenith angles, are used as threshold.</a:t>
            </a:r>
          </a:p>
          <a:p>
            <a:r>
              <a:rPr kumimoji="1" lang="en-US" altLang="ja-JP" baseline="0" dirty="0" smtClean="0"/>
              <a:t>We investigated which parameter is important for target selection.</a:t>
            </a:r>
          </a:p>
          <a:p>
            <a:r>
              <a:rPr kumimoji="1" lang="en-US" altLang="ja-JP" baseline="0" dirty="0" smtClean="0"/>
              <a:t>For more detail, we took standard deviation of liquid cloud sample when threshold of one parameter changes.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Because threshold </a:t>
            </a:r>
            <a:r>
              <a:rPr kumimoji="1" lang="en-US" altLang="ja-JP" baseline="0" dirty="0" smtClean="0"/>
              <a:t>of other parameters were fixed while </a:t>
            </a:r>
            <a:r>
              <a:rPr kumimoji="1" lang="en-US" altLang="ja-JP" baseline="0" dirty="0" smtClean="0"/>
              <a:t>this process, sensitivity </a:t>
            </a:r>
            <a:r>
              <a:rPr kumimoji="1" lang="en-US" altLang="ja-JP" baseline="0" dirty="0" smtClean="0"/>
              <a:t>of one parameter can be </a:t>
            </a:r>
            <a:r>
              <a:rPr kumimoji="1" lang="en-US" altLang="ja-JP" baseline="0" dirty="0" smtClean="0"/>
              <a:t>known.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These</a:t>
            </a:r>
            <a:r>
              <a:rPr kumimoji="1" lang="en-US" altLang="ja-JP" baseline="0" dirty="0" smtClean="0"/>
              <a:t> are the results.</a:t>
            </a:r>
          </a:p>
          <a:p>
            <a:r>
              <a:rPr kumimoji="1" lang="en-US" altLang="ja-JP" baseline="0" dirty="0" smtClean="0"/>
              <a:t>Each figure shows </a:t>
            </a:r>
            <a:r>
              <a:rPr kumimoji="1" lang="en-US" altLang="ja-JP" baseline="0" dirty="0" smtClean="0"/>
              <a:t>how standard </a:t>
            </a:r>
            <a:r>
              <a:rPr kumimoji="1" lang="en-US" altLang="ja-JP" baseline="0" dirty="0" smtClean="0"/>
              <a:t>deviation </a:t>
            </a:r>
            <a:r>
              <a:rPr kumimoji="1" lang="en-US" altLang="ja-JP" baseline="0" dirty="0" smtClean="0"/>
              <a:t>changes when </a:t>
            </a:r>
            <a:r>
              <a:rPr kumimoji="1" lang="en-US" altLang="ja-JP" baseline="0" dirty="0" smtClean="0"/>
              <a:t>threshold of each parameter becomes strict.</a:t>
            </a:r>
          </a:p>
          <a:p>
            <a:r>
              <a:rPr kumimoji="1" lang="en-US" altLang="ja-JP" baseline="0" dirty="0" smtClean="0"/>
              <a:t>It is found that </a:t>
            </a:r>
            <a:r>
              <a:rPr kumimoji="1" lang="en-US" altLang="ja-JP" baseline="0" dirty="0" smtClean="0"/>
              <a:t>it </a:t>
            </a:r>
            <a:r>
              <a:rPr kumimoji="1" lang="en-US" altLang="ja-JP" baseline="0" dirty="0" smtClean="0"/>
              <a:t>decreases remarkably when threshold of </a:t>
            </a:r>
            <a:r>
              <a:rPr lang="el-GR" altLang="ja-JP" dirty="0" smtClean="0"/>
              <a:t>σ</a:t>
            </a:r>
            <a:r>
              <a:rPr lang="en-US" altLang="ja-JP" baseline="-25000" dirty="0" smtClean="0"/>
              <a:t>DN</a:t>
            </a:r>
            <a:r>
              <a:rPr lang="en-US" altLang="ja-JP" baseline="0" dirty="0" smtClean="0"/>
              <a:t> becomes strict</a:t>
            </a:r>
            <a:r>
              <a:rPr lang="en-US" altLang="ja-JP" baseline="0" dirty="0" smtClean="0"/>
              <a:t>.</a:t>
            </a:r>
          </a:p>
          <a:p>
            <a:r>
              <a:rPr lang="en-US" altLang="ja-JP" baseline="0" dirty="0" smtClean="0"/>
              <a:t>Then it can be say that this parameter, which means spatial uniformity of target, is the most important for calibration accuracy.</a:t>
            </a:r>
            <a:endParaRPr lang="en-US" altLang="ja-JP" baseline="0" dirty="0" smtClean="0"/>
          </a:p>
          <a:p>
            <a:r>
              <a:rPr kumimoji="1" lang="en-US" altLang="ja-JP" dirty="0" smtClean="0"/>
              <a:t>We modified each parameter’s threshold based on this result.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B290BB-F2F4-4336-9CE1-7CCF4352B0F4}" type="slidenum">
              <a:rPr lang="en-US" altLang="ja-JP">
                <a:solidFill>
                  <a:prstClr val="white"/>
                </a:solidFill>
                <a:latin typeface="Arial" pitchFamily="34" charset="0"/>
              </a:rPr>
              <a:pPr/>
              <a:t>16</a:t>
            </a:fld>
            <a:endParaRPr lang="en-US" altLang="ja-JP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500"/>
            <a:ext cx="5388610" cy="4439841"/>
          </a:xfrm>
          <a:noFill/>
          <a:ln/>
        </p:spPr>
        <p:txBody>
          <a:bodyPr wrap="none" anchor="ctr"/>
          <a:lstStyle/>
          <a:p>
            <a:r>
              <a:rPr lang="en-US" altLang="ja-JP" dirty="0" smtClean="0"/>
              <a:t>These</a:t>
            </a:r>
            <a:r>
              <a:rPr lang="en-US" altLang="ja-JP" baseline="0" dirty="0" smtClean="0"/>
              <a:t> are the results of </a:t>
            </a:r>
            <a:r>
              <a:rPr lang="en-US" altLang="ja-JP" baseline="0" dirty="0" smtClean="0"/>
              <a:t>GOES-8 </a:t>
            </a:r>
            <a:r>
              <a:rPr lang="en-US" altLang="ja-JP" baseline="0" dirty="0" smtClean="0"/>
              <a:t>and </a:t>
            </a:r>
            <a:r>
              <a:rPr lang="en-US" altLang="ja-JP" baseline="0" dirty="0" smtClean="0"/>
              <a:t>GOES-10 calibration.</a:t>
            </a:r>
          </a:p>
          <a:p>
            <a:r>
              <a:rPr lang="en-US" altLang="ja-JP" baseline="0" dirty="0" smtClean="0"/>
              <a:t>It is confirmed </a:t>
            </a:r>
            <a:r>
              <a:rPr lang="en-US" altLang="ja-JP" baseline="0" dirty="0" smtClean="0"/>
              <a:t>that calibration coefficients become more stable by this modification.</a:t>
            </a:r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Regarding stability</a:t>
            </a:r>
            <a:r>
              <a:rPr kumimoji="1" lang="en-US" altLang="ja-JP" baseline="0" dirty="0" smtClean="0"/>
              <a:t> of time sequence, we are investigating to introduce a mathematical smoothing process.</a:t>
            </a:r>
          </a:p>
          <a:p>
            <a:r>
              <a:rPr kumimoji="1" lang="en-US" altLang="ja-JP" baseline="0" dirty="0" smtClean="0"/>
              <a:t>This method is based on Phillips and </a:t>
            </a:r>
            <a:r>
              <a:rPr kumimoji="1" lang="en-US" altLang="ja-JP" baseline="0" dirty="0" err="1" smtClean="0"/>
              <a:t>Twomey</a:t>
            </a:r>
            <a:r>
              <a:rPr kumimoji="1" lang="en-US" altLang="ja-JP" baseline="0" dirty="0" smtClean="0"/>
              <a:t>, so please refer these documents </a:t>
            </a:r>
            <a:r>
              <a:rPr kumimoji="1" lang="en-US" altLang="ja-JP" baseline="0" dirty="0" smtClean="0"/>
              <a:t>for more </a:t>
            </a:r>
            <a:r>
              <a:rPr kumimoji="1" lang="en-US" altLang="ja-JP" baseline="0" dirty="0" smtClean="0"/>
              <a:t>detail.</a:t>
            </a:r>
          </a:p>
          <a:p>
            <a:r>
              <a:rPr kumimoji="1" lang="en-US" altLang="ja-JP" baseline="0" dirty="0" smtClean="0"/>
              <a:t>It assumes calculated time sequence has some error, and ideal one is smooth.</a:t>
            </a:r>
          </a:p>
          <a:p>
            <a:r>
              <a:rPr kumimoji="1" lang="en-US" altLang="ja-JP" baseline="0" dirty="0" smtClean="0"/>
              <a:t>Then calculate ideal time sequence “f” by Lagrange multipliers method which minimizes following expression.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I talk about Meteosat-5’s spectral response function problem.</a:t>
            </a:r>
          </a:p>
          <a:p>
            <a:r>
              <a:rPr kumimoji="1" lang="en-US" altLang="ja-JP" baseline="0" dirty="0" smtClean="0"/>
              <a:t>According to this document, SRF </a:t>
            </a:r>
            <a:r>
              <a:rPr kumimoji="1" lang="en-US" altLang="ja-JP" baseline="0" dirty="0" smtClean="0"/>
              <a:t>of Meteosat-5 is unreliable.</a:t>
            </a:r>
          </a:p>
          <a:p>
            <a:r>
              <a:rPr kumimoji="1" lang="en-US" altLang="ja-JP" baseline="0" dirty="0" smtClean="0"/>
              <a:t>Specifically, </a:t>
            </a:r>
            <a:r>
              <a:rPr kumimoji="1" lang="en-US" altLang="ja-JP" baseline="0" dirty="0" smtClean="0"/>
              <a:t>pre-launch measurement technique at that time was not very accurate, and more consistent result was obtained by substituting </a:t>
            </a:r>
            <a:r>
              <a:rPr kumimoji="1" lang="en-US" altLang="ja-JP" baseline="0" dirty="0" smtClean="0"/>
              <a:t>Meteosat-5 </a:t>
            </a:r>
            <a:r>
              <a:rPr kumimoji="1" lang="en-US" altLang="ja-JP" baseline="0" dirty="0" smtClean="0"/>
              <a:t>SRF by Meteosat-7 one.</a:t>
            </a:r>
          </a:p>
          <a:p>
            <a:r>
              <a:rPr kumimoji="1" lang="en-US" altLang="ja-JP" baseline="0" dirty="0" smtClean="0"/>
              <a:t>So we </a:t>
            </a:r>
            <a:r>
              <a:rPr kumimoji="1" lang="en-US" altLang="ja-JP" baseline="0" dirty="0" smtClean="0"/>
              <a:t>also investigated </a:t>
            </a:r>
            <a:r>
              <a:rPr kumimoji="1" lang="en-US" altLang="ja-JP" baseline="0" dirty="0" smtClean="0"/>
              <a:t>impact of this substitution by applying to our visible channel calibration process.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There are the calibration results.</a:t>
            </a:r>
          </a:p>
          <a:p>
            <a:r>
              <a:rPr kumimoji="1" lang="en-US" altLang="ja-JP" dirty="0" smtClean="0"/>
              <a:t>Left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smtClean="0"/>
              <a:t>figure is original result, and right one is the result </a:t>
            </a:r>
            <a:r>
              <a:rPr kumimoji="1" lang="en-US" altLang="ja-JP" baseline="0" dirty="0" smtClean="0"/>
              <a:t>of using </a:t>
            </a:r>
            <a:r>
              <a:rPr kumimoji="1" lang="en-US" altLang="ja-JP" baseline="0" dirty="0" smtClean="0"/>
              <a:t>Meteosat-7 SRF.</a:t>
            </a:r>
          </a:p>
          <a:p>
            <a:r>
              <a:rPr kumimoji="1" lang="en-US" altLang="ja-JP" baseline="0" dirty="0" smtClean="0"/>
              <a:t>In the left figure, There </a:t>
            </a:r>
            <a:r>
              <a:rPr kumimoji="1" lang="en-US" altLang="ja-JP" baseline="0" dirty="0" smtClean="0"/>
              <a:t>is a </a:t>
            </a:r>
            <a:r>
              <a:rPr kumimoji="1" lang="en-US" altLang="ja-JP" baseline="0" dirty="0" smtClean="0"/>
              <a:t>little </a:t>
            </a:r>
            <a:r>
              <a:rPr kumimoji="1" lang="en-US" altLang="ja-JP" baseline="0" dirty="0" smtClean="0"/>
              <a:t>inconsistency between land target calculation and those of ocean and liquid cloud ones.</a:t>
            </a:r>
          </a:p>
          <a:p>
            <a:r>
              <a:rPr kumimoji="1" lang="en-US" altLang="ja-JP" baseline="0" dirty="0" smtClean="0"/>
              <a:t>But this </a:t>
            </a:r>
            <a:r>
              <a:rPr kumimoji="1" lang="en-US" altLang="ja-JP" baseline="0" dirty="0" smtClean="0"/>
              <a:t>inconsistency </a:t>
            </a:r>
            <a:r>
              <a:rPr kumimoji="1" lang="en-US" altLang="ja-JP" baseline="0" dirty="0" smtClean="0"/>
              <a:t>can not be seen in the </a:t>
            </a:r>
            <a:r>
              <a:rPr kumimoji="1" lang="en-US" altLang="ja-JP" baseline="0" dirty="0" smtClean="0"/>
              <a:t>right figure, which is same result as previous </a:t>
            </a:r>
            <a:r>
              <a:rPr kumimoji="1" lang="en-US" altLang="ja-JP" baseline="0" smtClean="0"/>
              <a:t>report.</a:t>
            </a:r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For</a:t>
            </a:r>
            <a:r>
              <a:rPr kumimoji="1" lang="en-US" altLang="ja-JP" baseline="0" dirty="0" smtClean="0"/>
              <a:t> visible channel calibration, we have </a:t>
            </a:r>
            <a:r>
              <a:rPr kumimoji="1" lang="en-US" altLang="ja-JP" baseline="0" dirty="0" smtClean="0"/>
              <a:t>developed </a:t>
            </a:r>
            <a:r>
              <a:rPr kumimoji="1" lang="en-US" altLang="ja-JP" baseline="0" dirty="0" smtClean="0"/>
              <a:t>a vicarious calibration method which rebuilds calibration table by referring </a:t>
            </a:r>
            <a:r>
              <a:rPr kumimoji="1" lang="en-US" altLang="ja-JP" baseline="0" dirty="0" err="1" smtClean="0"/>
              <a:t>radiative</a:t>
            </a:r>
            <a:r>
              <a:rPr kumimoji="1" lang="en-US" altLang="ja-JP" baseline="0" dirty="0" smtClean="0"/>
              <a:t> transfer calculation.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Detailed process is as follows.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Following </a:t>
            </a:r>
            <a:r>
              <a:rPr kumimoji="1" lang="en-US" altLang="ja-JP" baseline="0" dirty="0" smtClean="0"/>
              <a:t>four targets are adopted to cover wide range of brightness to obtain reliable regression line.</a:t>
            </a:r>
          </a:p>
          <a:p>
            <a:r>
              <a:rPr kumimoji="1" lang="en-US" altLang="ja-JP" baseline="0" dirty="0" smtClean="0"/>
              <a:t>And as </a:t>
            </a:r>
            <a:r>
              <a:rPr kumimoji="1" lang="en-US" altLang="ja-JP" baseline="0" dirty="0" smtClean="0"/>
              <a:t>for </a:t>
            </a:r>
            <a:r>
              <a:rPr kumimoji="1" lang="en-US" altLang="ja-JP" baseline="0" dirty="0" err="1" smtClean="0"/>
              <a:t>radiative</a:t>
            </a:r>
            <a:r>
              <a:rPr kumimoji="1" lang="en-US" altLang="ja-JP" baseline="0" dirty="0" smtClean="0"/>
              <a:t> transfer model, RSTAR which has been developed by University of Tokyo is employed</a:t>
            </a:r>
          </a:p>
          <a:p>
            <a:r>
              <a:rPr kumimoji="1" lang="en-US" altLang="ja-JP" baseline="0" dirty="0" smtClean="0"/>
              <a:t>Input </a:t>
            </a:r>
            <a:r>
              <a:rPr kumimoji="1" lang="en-US" altLang="ja-JP" baseline="0" dirty="0" smtClean="0"/>
              <a:t>data of RT is independent from GEO data.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Finally,</a:t>
            </a:r>
            <a:r>
              <a:rPr kumimoji="1" lang="en-US" altLang="ja-JP" baseline="0" dirty="0" smtClean="0"/>
              <a:t> I summarize.</a:t>
            </a:r>
          </a:p>
          <a:p>
            <a:r>
              <a:rPr kumimoji="1" lang="en-US" altLang="ja-JP" baseline="0" dirty="0" smtClean="0"/>
              <a:t>JMA has developed visible channel vicarious calibration technique using </a:t>
            </a:r>
            <a:r>
              <a:rPr kumimoji="1" lang="en-US" altLang="ja-JP" baseline="0" dirty="0" err="1" smtClean="0"/>
              <a:t>radiative</a:t>
            </a:r>
            <a:r>
              <a:rPr kumimoji="1" lang="en-US" altLang="ja-JP" baseline="0" dirty="0" smtClean="0"/>
              <a:t> transfer model.</a:t>
            </a:r>
          </a:p>
          <a:p>
            <a:r>
              <a:rPr kumimoji="1" lang="en-US" altLang="ja-JP" baseline="0" dirty="0" smtClean="0"/>
              <a:t>JMA would like to compare our method with the Dave’s result to support DCC technique.</a:t>
            </a:r>
          </a:p>
          <a:p>
            <a:r>
              <a:rPr kumimoji="1" lang="en-US" altLang="ja-JP" baseline="0" dirty="0" smtClean="0"/>
              <a:t>Global composite imagery is one of the application of calibration technique, and it performs well.</a:t>
            </a:r>
          </a:p>
          <a:p>
            <a:r>
              <a:rPr kumimoji="1" lang="en-US" altLang="ja-JP" baseline="0" dirty="0" smtClean="0"/>
              <a:t>And calibration method for Pre-MODIS period is current issue.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Thank you for your attention.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475A98-532A-47BF-BA67-953B72EB4D2A}" type="slidenum">
              <a:rPr lang="en-US" altLang="ja-JP" smtClean="0">
                <a:latin typeface="Arial" pitchFamily="34" charset="0"/>
              </a:rPr>
              <a:pPr/>
              <a:t>24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99A6F90-E900-475E-A02A-540C773C02E3}" type="slidenum">
              <a:rPr kumimoji="0" lang="en-US" altLang="ja-JP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kumimoji="0" lang="en-US" altLang="ja-JP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29188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499"/>
            <a:ext cx="4939560" cy="4438128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ja-JP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B9D7C4-C083-4E69-8060-BD582C27B7E5}" type="slidenum">
              <a:rPr lang="en-US" altLang="ja-JP" smtClean="0">
                <a:latin typeface="Arial" pitchFamily="34" charset="0"/>
              </a:rPr>
              <a:pPr/>
              <a:t>27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F10454-E78A-4E1A-B732-CE1D75D9F0D9}" type="slidenum">
              <a:rPr lang="en-US" altLang="ja-JP" smtClean="0">
                <a:latin typeface="Arial" pitchFamily="34" charset="0"/>
              </a:rPr>
              <a:pPr/>
              <a:t>28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768A41-C24A-4547-A6FD-9D37E572277A}" type="slidenum">
              <a:rPr lang="en-US" altLang="ja-JP" smtClean="0">
                <a:latin typeface="Arial" pitchFamily="34" charset="0"/>
              </a:rPr>
              <a:pPr/>
              <a:t>29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F5FF44-AB3C-47A6-BE94-A69A2768E7A2}" type="slidenum">
              <a:rPr lang="en-US" altLang="ja-JP" smtClean="0">
                <a:latin typeface="Arial" pitchFamily="34" charset="0"/>
              </a:rPr>
              <a:pPr/>
              <a:t>30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13B688-D5A6-433F-8DCE-BD4F218E1112}" type="slidenum">
              <a:rPr lang="en-US" altLang="ja-JP" smtClean="0">
                <a:latin typeface="Arial" pitchFamily="34" charset="0"/>
              </a:rPr>
              <a:pPr/>
              <a:t>31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797905-477A-4392-80A6-3BA90BE2AD93}" type="slidenum">
              <a:rPr lang="en-US" altLang="ja-JP" smtClean="0">
                <a:latin typeface="Arial" pitchFamily="34" charset="0"/>
              </a:rPr>
              <a:pPr/>
              <a:t>32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For</a:t>
            </a:r>
            <a:r>
              <a:rPr kumimoji="1" lang="en-US" altLang="ja-JP" baseline="0" dirty="0" smtClean="0"/>
              <a:t> ocean target, cloud-free and spatially uniform area is selected using visible and IR observation.</a:t>
            </a:r>
          </a:p>
          <a:p>
            <a:r>
              <a:rPr kumimoji="1" lang="en-US" altLang="ja-JP" baseline="0" dirty="0" smtClean="0"/>
              <a:t>And conditions where RSTAR can hardly simulate are excluded.</a:t>
            </a:r>
          </a:p>
          <a:p>
            <a:r>
              <a:rPr kumimoji="1" lang="en-US" altLang="ja-JP" baseline="0" dirty="0" smtClean="0"/>
              <a:t>Input parameters are retrieved from such data as MODIS, JCDAS.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For DCC target, spatially uniform</a:t>
            </a:r>
            <a:r>
              <a:rPr kumimoji="1" lang="en-US" altLang="ja-JP" baseline="0" dirty="0" smtClean="0"/>
              <a:t> ice cloud top is selected by using visible and IR observation.</a:t>
            </a:r>
          </a:p>
          <a:p>
            <a:r>
              <a:rPr kumimoji="1" lang="en-US" altLang="ja-JP" baseline="0" dirty="0" smtClean="0"/>
              <a:t>Also, only targets which cloud optical thickness is adequately large are adopted to minimize RT calculation error.</a:t>
            </a:r>
          </a:p>
          <a:p>
            <a:r>
              <a:rPr kumimoji="1" lang="en-US" altLang="ja-JP" baseline="0" dirty="0" smtClean="0"/>
              <a:t>As for ice crystal shape, hexagonal column based on Yang et al(2000) is adopted.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DCC RT calculation, there was one problem.</a:t>
            </a:r>
          </a:p>
          <a:p>
            <a:r>
              <a:rPr kumimoji="1" lang="en-US" altLang="ja-JP" baseline="0" dirty="0" smtClean="0"/>
              <a:t>Large uncertainty in RT radiance calculation </a:t>
            </a:r>
            <a:r>
              <a:rPr kumimoji="1" lang="en-US" altLang="ja-JP" baseline="0" dirty="0" smtClean="0"/>
              <a:t>exists which caused </a:t>
            </a:r>
            <a:r>
              <a:rPr kumimoji="1" lang="en-US" altLang="ja-JP" baseline="0" dirty="0" smtClean="0"/>
              <a:t>by the difference of hexagonal and spherical shape particle phase function.</a:t>
            </a:r>
          </a:p>
          <a:p>
            <a:r>
              <a:rPr kumimoji="1" lang="en-US" altLang="ja-JP" baseline="0" dirty="0" smtClean="0"/>
              <a:t>We introduce the geometrical condition, where difference between phase function of hexagonal shape and that of spherical one is small ,to minimize error.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These</a:t>
            </a:r>
            <a:r>
              <a:rPr kumimoji="1" lang="en-US" altLang="ja-JP" baseline="0" dirty="0" smtClean="0"/>
              <a:t> are the calibration result of MTSAT-2.</a:t>
            </a:r>
          </a:p>
          <a:p>
            <a:r>
              <a:rPr kumimoji="1" lang="en-US" altLang="ja-JP" baseline="0" dirty="0" smtClean="0"/>
              <a:t>Calculation of four targets looks consistent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8D8D9-7D70-4935-B3DA-4D442AF9AE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1B70C-65FC-46B9-B8A9-99072F9B6378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1363"/>
            <a:ext cx="4927600" cy="36972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499"/>
            <a:ext cx="4939560" cy="4438128"/>
          </a:xfrm>
        </p:spPr>
        <p:txBody>
          <a:bodyPr/>
          <a:lstStyle/>
          <a:p>
            <a:pPr algn="just"/>
            <a:r>
              <a:rPr lang="en-US" altLang="ja-JP" dirty="0" smtClean="0">
                <a:latin typeface="ＭＳ Ｐゴシック" charset="-128"/>
              </a:rPr>
              <a:t>Calibration accuracy was also validated</a:t>
            </a:r>
            <a:r>
              <a:rPr lang="en-US" altLang="ja-JP" baseline="0" dirty="0" smtClean="0">
                <a:latin typeface="ＭＳ Ｐゴシック" charset="-128"/>
              </a:rPr>
              <a:t> </a:t>
            </a:r>
            <a:r>
              <a:rPr lang="en-US" altLang="ja-JP" baseline="0" dirty="0" smtClean="0">
                <a:latin typeface="ＭＳ Ｐゴシック" charset="-128"/>
              </a:rPr>
              <a:t>by comparing aerosol optical thickness retrieved from satellite observation to ground observation</a:t>
            </a:r>
            <a:r>
              <a:rPr lang="en-US" altLang="ja-JP" baseline="0" dirty="0" smtClean="0">
                <a:latin typeface="ＭＳ Ｐゴシック" charset="-128"/>
              </a:rPr>
              <a:t>.</a:t>
            </a:r>
          </a:p>
          <a:p>
            <a:pPr algn="just"/>
            <a:r>
              <a:rPr lang="en-US" altLang="ja-JP" baseline="0" dirty="0" smtClean="0">
                <a:latin typeface="ＭＳ Ｐゴシック" charset="-128"/>
              </a:rPr>
              <a:t>Ground observation sites of JMA were used for this process.</a:t>
            </a:r>
            <a:endParaRPr lang="en-US" altLang="ja-JP" baseline="0" dirty="0" smtClean="0">
              <a:latin typeface="ＭＳ Ｐゴシック" charset="-128"/>
            </a:endParaRPr>
          </a:p>
          <a:p>
            <a:pPr algn="just"/>
            <a:r>
              <a:rPr lang="en-US" altLang="ja-JP" baseline="0" dirty="0" smtClean="0">
                <a:latin typeface="ＭＳ Ｐゴシック" charset="-128"/>
              </a:rPr>
              <a:t>It is confirmed that underestimation of AOT is improved by using new calibration table.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 I</a:t>
            </a:r>
            <a:r>
              <a:rPr kumimoji="1" lang="en-US" altLang="ja-JP" baseline="0" dirty="0" smtClean="0"/>
              <a:t> explain our plan of </a:t>
            </a:r>
            <a:r>
              <a:rPr kumimoji="1" lang="en-US" altLang="ja-JP" baseline="0" dirty="0" smtClean="0"/>
              <a:t>reprocessing </a:t>
            </a:r>
            <a:r>
              <a:rPr kumimoji="1" lang="en-US" altLang="ja-JP" baseline="0" dirty="0" smtClean="0"/>
              <a:t>past satellites.</a:t>
            </a:r>
          </a:p>
          <a:p>
            <a:r>
              <a:rPr kumimoji="1" lang="en-US" altLang="ja-JP" baseline="0" dirty="0" smtClean="0"/>
              <a:t>Calibration of past satellites data is </a:t>
            </a:r>
            <a:r>
              <a:rPr kumimoji="1" lang="en-US" altLang="ja-JP" baseline="0" dirty="0" smtClean="0"/>
              <a:t>mainly required </a:t>
            </a:r>
            <a:r>
              <a:rPr kumimoji="1" lang="en-US" altLang="ja-JP" baseline="0" dirty="0" smtClean="0"/>
              <a:t>for </a:t>
            </a:r>
            <a:r>
              <a:rPr kumimoji="1" lang="en-US" altLang="ja-JP" baseline="0" dirty="0" err="1" smtClean="0"/>
              <a:t>climatological</a:t>
            </a:r>
            <a:r>
              <a:rPr kumimoji="1" lang="en-US" altLang="ja-JP" baseline="0" dirty="0" smtClean="0"/>
              <a:t> use.</a:t>
            </a:r>
          </a:p>
          <a:p>
            <a:r>
              <a:rPr kumimoji="1" lang="en-US" altLang="ja-JP" baseline="0" dirty="0" smtClean="0"/>
              <a:t>But our calibration method can’t be applied before 2000, because MODIS data isn’t exist.</a:t>
            </a:r>
          </a:p>
          <a:p>
            <a:r>
              <a:rPr kumimoji="1" lang="en-US" altLang="ja-JP" baseline="0" dirty="0" smtClean="0"/>
              <a:t>Therefore we </a:t>
            </a:r>
            <a:r>
              <a:rPr kumimoji="1" lang="en-US" altLang="ja-JP" baseline="0" dirty="0" smtClean="0"/>
              <a:t>are planning to develop calibration method for that period.</a:t>
            </a:r>
          </a:p>
          <a:p>
            <a:r>
              <a:rPr kumimoji="1" lang="en-US" altLang="ja-JP" baseline="0" dirty="0" smtClean="0"/>
              <a:t>Our current plan is to find conditions where </a:t>
            </a:r>
            <a:r>
              <a:rPr kumimoji="1" lang="en-US" altLang="ja-JP" baseline="0" dirty="0" smtClean="0"/>
              <a:t>RT calculation error </a:t>
            </a:r>
            <a:r>
              <a:rPr kumimoji="1" lang="en-US" altLang="ja-JP" baseline="0" dirty="0" smtClean="0"/>
              <a:t>caused by </a:t>
            </a:r>
            <a:r>
              <a:rPr kumimoji="1" lang="en-US" altLang="ja-JP" baseline="0" dirty="0" smtClean="0"/>
              <a:t>input parameter uncertainty is </a:t>
            </a:r>
            <a:r>
              <a:rPr kumimoji="1" lang="en-US" altLang="ja-JP" baseline="0" dirty="0" smtClean="0"/>
              <a:t>small.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 have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just explained our calibration method and result.</a:t>
            </a:r>
          </a:p>
          <a:p>
            <a:r>
              <a:rPr kumimoji="1" lang="en-US" altLang="ja-JP" dirty="0" smtClean="0"/>
              <a:t>Next I introduce an</a:t>
            </a:r>
            <a:r>
              <a:rPr kumimoji="1" lang="en-US" altLang="ja-JP" baseline="0" dirty="0" smtClean="0"/>
              <a:t> application of our calibration technique, that is global composite imagery.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1CFAF-DC3F-4AE7-8F78-FAFDB8C278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48339C-88EC-41A2-AD8A-69572D43AFE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822F64-7544-4AAB-82B5-08D95E69A6BC}" type="datetimeFigureOut">
              <a:rPr kumimoji="1" lang="ja-JP" altLang="en-US" smtClean="0"/>
              <a:pPr/>
              <a:t>2012/3/2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2CF76E-45CD-4305-B554-B6A65F96D2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world.com/smpp/65318105-28909263/content~db=all~content=a71386001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Relationship Id="rId14" Type="http://schemas.openxmlformats.org/officeDocument/2006/relationships/image" Target="../media/image9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229600" cy="216712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Visible channel Calibration approach for the baseline algorithm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347864" y="3717032"/>
            <a:ext cx="5393432" cy="1795264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Japan Meteorological Agency</a:t>
            </a:r>
          </a:p>
          <a:p>
            <a:r>
              <a:rPr kumimoji="1" lang="en-US" altLang="ja-JP" sz="2400" dirty="0" smtClean="0"/>
              <a:t>Meteorological Satellite </a:t>
            </a:r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enter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Yuki </a:t>
            </a:r>
            <a:r>
              <a:rPr kumimoji="1" lang="en-US" altLang="ja-JP" sz="2400" dirty="0" err="1" smtClean="0"/>
              <a:t>Kosaka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AC5501-F1AE-448B-84A1-BC955B10D4D2}" type="slidenum">
              <a:rPr kumimoji="0" lang="en-US" altLang="ja-JP" sz="1200">
                <a:solidFill>
                  <a:srgbClr val="045C75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kumimoji="0" lang="en-US" altLang="ja-JP" sz="1200">
              <a:solidFill>
                <a:srgbClr val="045C75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6360"/>
          </a:xfrm>
        </p:spPr>
        <p:txBody>
          <a:bodyPr/>
          <a:lstStyle/>
          <a:p>
            <a:r>
              <a:rPr lang="en-US" altLang="ja-JP" dirty="0" smtClean="0"/>
              <a:t>Objectives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Background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For climate investigation and research, globally observed satellite data is necessary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Global historical satellite dataset which has homogeneous quality is required</a:t>
            </a:r>
            <a:endParaRPr kumimoji="1" lang="en-US" altLang="ja-JP" dirty="0" smtClean="0"/>
          </a:p>
          <a:p>
            <a:r>
              <a:rPr lang="en-US" altLang="ja-JP" dirty="0" smtClean="0"/>
              <a:t>Problem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Data quality is different among satellites</a:t>
            </a:r>
          </a:p>
          <a:p>
            <a:pPr lvl="1"/>
            <a:r>
              <a:rPr lang="en-US" altLang="ja-JP" dirty="0" smtClean="0"/>
              <a:t>Sensitivity of satellite sensor degrades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Objectives</a:t>
            </a:r>
          </a:p>
          <a:p>
            <a:pPr lvl="1"/>
            <a:r>
              <a:rPr lang="en-US" altLang="ja-JP" dirty="0" smtClean="0"/>
              <a:t>Establish  visible channel calibration technique which contributes  climate investigation and research</a:t>
            </a:r>
            <a:endParaRPr kumimoji="1" lang="en-US" altLang="ja-JP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284984"/>
            <a:ext cx="2164500" cy="21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59" name="Text Box 4"/>
          <p:cNvSpPr txBox="1">
            <a:spLocks noChangeArrowheads="1"/>
          </p:cNvSpPr>
          <p:nvPr/>
        </p:nvSpPr>
        <p:spPr bwMode="auto">
          <a:xfrm>
            <a:off x="251520" y="0"/>
            <a:ext cx="8656638" cy="9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10F8D0-2E94-4816-9AC3-76EC2121D561}" type="slidenum">
              <a:rPr kumimoji="0" lang="en-US" altLang="ja-JP" sz="1200">
                <a:solidFill>
                  <a:srgbClr val="045C75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kumimoji="0" lang="en-US" altLang="ja-JP" sz="1200">
              <a:solidFill>
                <a:srgbClr val="045C75"/>
              </a:solidFill>
            </a:endParaRP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70992"/>
            <a:ext cx="2141984" cy="2141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216024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052736"/>
            <a:ext cx="2164500" cy="21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467544" y="2924944"/>
            <a:ext cx="2016224" cy="34073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1600" dirty="0">
                <a:solidFill>
                  <a:srgbClr val="000000"/>
                </a:solidFill>
              </a:rPr>
              <a:t>DN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 flipV="1">
            <a:off x="107504" y="1177909"/>
            <a:ext cx="427979" cy="208823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eaVert" wrap="square" lIns="90000" tIns="46800" rIns="90000" bIns="46800">
            <a:spAutoFit/>
          </a:bodyPr>
          <a:lstStyle/>
          <a:p>
            <a:pPr rtl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1600" dirty="0" smtClean="0">
                <a:solidFill>
                  <a:srgbClr val="000000"/>
                </a:solidFill>
              </a:rPr>
              <a:t>Radiance(W/m</a:t>
            </a:r>
            <a:r>
              <a:rPr kumimoji="0" lang="en-US" altLang="ja-JP" sz="1600" baseline="30000" dirty="0" smtClean="0">
                <a:solidFill>
                  <a:srgbClr val="000000"/>
                </a:solidFill>
              </a:rPr>
              <a:t>2</a:t>
            </a:r>
            <a:r>
              <a:rPr kumimoji="0" lang="en-US" altLang="ja-JP" sz="1600" dirty="0" smtClean="0">
                <a:solidFill>
                  <a:srgbClr val="000000"/>
                </a:solidFill>
              </a:rPr>
              <a:t>/</a:t>
            </a:r>
            <a:r>
              <a:rPr kumimoji="0" lang="en-US" altLang="ja-JP" sz="1600" dirty="0" err="1" smtClean="0">
                <a:solidFill>
                  <a:srgbClr val="000000"/>
                </a:solidFill>
              </a:rPr>
              <a:t>sr</a:t>
            </a:r>
            <a:r>
              <a:rPr kumimoji="0" lang="en-US" altLang="ja-JP" sz="1600" dirty="0" smtClean="0">
                <a:solidFill>
                  <a:schemeClr val="bg1"/>
                </a:solidFill>
              </a:rPr>
              <a:t>/</a:t>
            </a:r>
            <a:r>
              <a:rPr lang="el-GR" altLang="ja-JP" sz="1600" dirty="0" smtClean="0">
                <a:solidFill>
                  <a:schemeClr val="bg1"/>
                </a:solidFill>
              </a:rPr>
              <a:t>μ</a:t>
            </a:r>
            <a:r>
              <a:rPr kumimoji="0" lang="en-US" altLang="ja-JP" sz="1600" dirty="0" smtClean="0">
                <a:solidFill>
                  <a:srgbClr val="000000"/>
                </a:solidFill>
              </a:rPr>
              <a:t>m</a:t>
            </a:r>
            <a:r>
              <a:rPr kumimoji="0" lang="en-US" altLang="ja-JP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1115616" y="2098409"/>
            <a:ext cx="13335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1600" b="1" dirty="0" smtClean="0">
                <a:solidFill>
                  <a:srgbClr val="FF0000"/>
                </a:solidFill>
              </a:rPr>
              <a:t>Liquid Cloud</a:t>
            </a:r>
            <a:endParaRPr kumimoji="0" lang="en-US" sz="1600" b="1" dirty="0">
              <a:solidFill>
                <a:srgbClr val="FF0000"/>
              </a:solidFill>
            </a:endParaRP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1043211" y="2405746"/>
            <a:ext cx="115252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1600" b="1" dirty="0" smtClean="0">
                <a:solidFill>
                  <a:srgbClr val="006600"/>
                </a:solidFill>
              </a:rPr>
              <a:t>Land</a:t>
            </a:r>
            <a:endParaRPr kumimoji="0" lang="en-US" sz="1600" b="1" dirty="0">
              <a:solidFill>
                <a:srgbClr val="006600"/>
              </a:solidFill>
            </a:endParaRP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899592" y="2602465"/>
            <a:ext cx="115252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1600" b="1" dirty="0" smtClean="0">
                <a:solidFill>
                  <a:srgbClr val="1903BD"/>
                </a:solidFill>
              </a:rPr>
              <a:t>Ocean</a:t>
            </a:r>
            <a:endParaRPr kumimoji="0" lang="en-US" sz="1600" b="1" dirty="0">
              <a:solidFill>
                <a:srgbClr val="1903BD"/>
              </a:solidFill>
            </a:endParaRP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3347864" y="908720"/>
            <a:ext cx="223227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000" dirty="0" smtClean="0"/>
              <a:t>September 2002</a:t>
            </a:r>
            <a:endParaRPr kumimoji="0" lang="en-US" sz="2000" dirty="0"/>
          </a:p>
        </p:txBody>
      </p:sp>
      <p:sp>
        <p:nvSpPr>
          <p:cNvPr id="20" name="タイトル 3"/>
          <p:cNvSpPr txBox="1">
            <a:spLocks/>
          </p:cNvSpPr>
          <p:nvPr/>
        </p:nvSpPr>
        <p:spPr>
          <a:xfrm>
            <a:off x="467544" y="116632"/>
            <a:ext cx="8229600" cy="7886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Calibration</a:t>
            </a:r>
            <a:r>
              <a:rPr kumimoji="1" lang="en-US" altLang="ja-JP" sz="4800" b="1" i="0" u="none" strike="noStrike" kern="1200" cap="none" spc="0" normalizeH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Result</a:t>
            </a:r>
            <a:endParaRPr kumimoji="1" lang="ja-JP" alt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C:\Documents and Settings\JMA3207.SC\デスクトップ\図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340768"/>
            <a:ext cx="4838605" cy="2705182"/>
          </a:xfrm>
          <a:prstGeom prst="rect">
            <a:avLst/>
          </a:prstGeom>
          <a:noFill/>
        </p:spPr>
      </p:pic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6876256" y="908720"/>
            <a:ext cx="2160240" cy="368300"/>
          </a:xfrm>
          <a:prstGeom prst="rect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Meteosat-7</a:t>
            </a:r>
            <a:endParaRPr kumimoji="0" lang="en-US" altLang="ja-JP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395536" y="908720"/>
            <a:ext cx="2160240" cy="3683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GOES-8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395536" y="3276724"/>
            <a:ext cx="2160240" cy="368300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GOES-10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6876256" y="3212976"/>
            <a:ext cx="2160240" cy="3683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Meteosat-5</a:t>
            </a:r>
            <a:endParaRPr kumimoji="0" lang="en-US" altLang="ja-JP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4" name="コンテンツ プレースホルダ 27"/>
          <p:cNvSpPr txBox="1">
            <a:spLocks/>
          </p:cNvSpPr>
          <p:nvPr/>
        </p:nvSpPr>
        <p:spPr>
          <a:xfrm>
            <a:off x="251520" y="5733256"/>
            <a:ext cx="8568952" cy="10081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altLang="ja-JP" sz="3000" dirty="0" smtClean="0"/>
              <a:t>Apply developed calibration technique to GOES, </a:t>
            </a:r>
            <a:r>
              <a:rPr lang="en-US" altLang="ja-JP" sz="3000" dirty="0" err="1" smtClean="0"/>
              <a:t>Meteosat</a:t>
            </a:r>
            <a:endParaRPr lang="en-US" altLang="ja-JP" sz="3000" dirty="0" smtClean="0"/>
          </a:p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/>
            </a:pPr>
            <a:r>
              <a:rPr lang="en-US" altLang="ja-JP" sz="3000" dirty="0" smtClean="0"/>
              <a:t>Calibration result of each satellite looks fine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2" descr="C:\Documents and Settings\JMA3207.SC\デスクトップ\GOES8_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394390"/>
            <a:ext cx="1466850" cy="1133475"/>
          </a:xfrm>
          <a:prstGeom prst="rect">
            <a:avLst/>
          </a:prstGeom>
          <a:noFill/>
        </p:spPr>
      </p:pic>
      <p:pic>
        <p:nvPicPr>
          <p:cNvPr id="56" name="Picture 3" descr="C:\Documents and Settings\JMA3207.SC\デスクトップ\METEOSAT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8998" y="4159713"/>
            <a:ext cx="917258" cy="12858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792088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Example of Global Composite Imagery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96136" y="1124744"/>
            <a:ext cx="3168352" cy="4968552"/>
          </a:xfrm>
        </p:spPr>
        <p:txBody>
          <a:bodyPr>
            <a:normAutofit/>
          </a:bodyPr>
          <a:lstStyle/>
          <a:p>
            <a:pPr marL="320040" lvl="1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Visible vicarious calibration is examined to GMS-5 and GOES-10(W) and -8(W)</a:t>
            </a:r>
          </a:p>
          <a:p>
            <a:pPr marL="320040" lvl="1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Composite image shows discontinuity reduced</a:t>
            </a:r>
          </a:p>
          <a:p>
            <a:pPr marL="320040" lvl="1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composite data is expected to be used for climate study</a:t>
            </a:r>
            <a:endParaRPr lang="ja-JP" altLang="en-US" sz="2400" dirty="0" smtClean="0"/>
          </a:p>
          <a:p>
            <a:endParaRPr kumimoji="1" lang="ja-JP" altLang="en-US" sz="3200" dirty="0"/>
          </a:p>
        </p:txBody>
      </p:sp>
      <p:pic>
        <p:nvPicPr>
          <p:cNvPr id="4" name="Picture 8" descr="http://aslin2.dpc.kishou.go.jp/~msysen19/Vis/100407_composite2002/Composite/Oldtbl/200209052100_latlon.png"/>
          <p:cNvPicPr>
            <a:picLocks noChangeAspect="1" noChangeArrowheads="1"/>
          </p:cNvPicPr>
          <p:nvPr/>
        </p:nvPicPr>
        <p:blipFill>
          <a:blip r:embed="rId3" cstate="print"/>
          <a:srcRect l="25908" t="18567" b="13354"/>
          <a:stretch>
            <a:fillRect/>
          </a:stretch>
        </p:blipFill>
        <p:spPr bwMode="auto">
          <a:xfrm>
            <a:off x="134776" y="3759423"/>
            <a:ext cx="5589352" cy="226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aslin2.dpc.kishou.go.jp/~msysen19/Vis/100407_composite2002/Composite/Newtbl/200209052100_latlon.png"/>
          <p:cNvPicPr>
            <a:picLocks noChangeAspect="1" noChangeArrowheads="1"/>
          </p:cNvPicPr>
          <p:nvPr/>
        </p:nvPicPr>
        <p:blipFill>
          <a:blip r:embed="rId4" cstate="print"/>
          <a:srcRect l="25908" t="18567" b="13354"/>
          <a:stretch>
            <a:fillRect/>
          </a:stretch>
        </p:blipFill>
        <p:spPr bwMode="auto">
          <a:xfrm>
            <a:off x="134776" y="1383159"/>
            <a:ext cx="5589352" cy="226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上矢印 5"/>
          <p:cNvSpPr/>
          <p:nvPr/>
        </p:nvSpPr>
        <p:spPr>
          <a:xfrm>
            <a:off x="1709427" y="5775647"/>
            <a:ext cx="249673" cy="504056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矢印 6"/>
          <p:cNvSpPr/>
          <p:nvPr/>
        </p:nvSpPr>
        <p:spPr>
          <a:xfrm>
            <a:off x="2943088" y="5775647"/>
            <a:ext cx="249673" cy="504056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5856" y="5991671"/>
            <a:ext cx="201622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Discontinuity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1311151"/>
            <a:ext cx="24482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New Calibration Table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3687415"/>
            <a:ext cx="27363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Original</a:t>
            </a:r>
            <a:r>
              <a:rPr kumimoji="1" lang="en-US" altLang="ja-JP" dirty="0" smtClean="0">
                <a:solidFill>
                  <a:schemeClr val="bg1"/>
                </a:solidFill>
              </a:rPr>
              <a:t> Calibration Table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GOES-10</a:t>
            </a:r>
            <a:endParaRPr kumimoji="1" lang="ja-JP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5856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GOES-8</a:t>
            </a:r>
            <a:endParaRPr kumimoji="1" lang="ja-JP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GMS-5</a:t>
            </a:r>
            <a:endParaRPr kumimoji="1" lang="ja-JP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9712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GOES-10</a:t>
            </a:r>
            <a:endParaRPr kumimoji="1" lang="ja-JP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75856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GOES-8</a:t>
            </a:r>
            <a:endParaRPr kumimoji="1" lang="ja-JP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27584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GMS-5</a:t>
            </a:r>
            <a:endParaRPr kumimoji="1" lang="ja-JP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グラフ 10"/>
          <p:cNvGraphicFramePr>
            <a:graphicFrameLocks/>
          </p:cNvGraphicFramePr>
          <p:nvPr/>
        </p:nvGraphicFramePr>
        <p:xfrm>
          <a:off x="5364088" y="1196752"/>
          <a:ext cx="3672408" cy="263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Brush Up of Target Selection</a:t>
            </a:r>
            <a:endParaRPr kumimoji="1" lang="ja-JP" altLang="en-US" dirty="0"/>
          </a:p>
        </p:txBody>
      </p:sp>
      <p:sp>
        <p:nvSpPr>
          <p:cNvPr id="8" name="コンテンツ プレースホルダ 27"/>
          <p:cNvSpPr txBox="1">
            <a:spLocks/>
          </p:cNvSpPr>
          <p:nvPr/>
        </p:nvSpPr>
        <p:spPr>
          <a:xfrm>
            <a:off x="0" y="1052736"/>
            <a:ext cx="5652120" cy="54006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</a:p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altLang="ja-JP" sz="3000" dirty="0" smtClean="0"/>
              <a:t>Calibration coefficient time sequence has fluctuation</a:t>
            </a:r>
          </a:p>
          <a:p>
            <a:pPr marL="320040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endParaRPr kumimoji="1" lang="en-US" altLang="ja-JP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kumimoji="1" lang="en-US" altLang="ja-JP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</a:t>
            </a:r>
          </a:p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altLang="ja-JP" sz="3000" noProof="0" dirty="0" smtClean="0"/>
              <a:t>optimize target selection </a:t>
            </a:r>
            <a:r>
              <a:rPr lang="en-US" altLang="ja-JP" sz="3000" dirty="0" smtClean="0"/>
              <a:t>to improve</a:t>
            </a:r>
            <a:r>
              <a:rPr lang="en-US" altLang="ja-JP" sz="3000" noProof="0" dirty="0" smtClean="0"/>
              <a:t> calibration accuracy </a:t>
            </a:r>
            <a:endParaRPr kumimoji="1" lang="en-US" altLang="ja-JP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kumimoji="1" lang="en-US" altLang="ja-JP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</a:t>
            </a:r>
          </a:p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kumimoji="1" lang="en-US" altLang="ja-JP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Brush up target</a:t>
            </a:r>
            <a:r>
              <a:rPr kumimoji="1" lang="en-US" altLang="ja-JP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selection of liquid cloud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~1\JMA3207.SC\LOCALS~1\Temp\ffftp796\ref_ref_dnstdev30cnpt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7718"/>
            <a:ext cx="2286000" cy="2286000"/>
          </a:xfrm>
          <a:prstGeom prst="rect">
            <a:avLst/>
          </a:prstGeom>
          <a:noFill/>
        </p:spPr>
      </p:pic>
      <p:pic>
        <p:nvPicPr>
          <p:cNvPr id="3075" name="Picture 3" descr="C:\DOCUME~1\JMA3207.SC\LOCALS~1\Temp\ffftp796\ref_ref_dnstdev30cnpt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514" y="980728"/>
            <a:ext cx="2286000" cy="2286000"/>
          </a:xfrm>
          <a:prstGeom prst="rect">
            <a:avLst/>
          </a:prstGeom>
          <a:noFill/>
        </p:spPr>
      </p:pic>
      <p:pic>
        <p:nvPicPr>
          <p:cNvPr id="3076" name="Picture 4" descr="C:\DOCUME~1\JMA3207.SC\LOCALS~1\Temp\ffftp796\ref_ref_dnstdev30cnpt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504" y="980728"/>
            <a:ext cx="2286000" cy="2286000"/>
          </a:xfrm>
          <a:prstGeom prst="rect">
            <a:avLst/>
          </a:prstGeom>
          <a:noFill/>
        </p:spPr>
      </p:pic>
      <p:pic>
        <p:nvPicPr>
          <p:cNvPr id="3077" name="Picture 5" descr="C:\DOCUME~1\JMA3207.SC\LOCALS~1\Temp\ffftp796\ref_ref_dnstdev30cnpt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744" y="980728"/>
            <a:ext cx="2286000" cy="2286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76470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Investigate liquid cloud target</a:t>
            </a:r>
            <a:endParaRPr kumimoji="1" lang="ja-JP" altLang="en-US" dirty="0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idx="1"/>
          </p:nvPr>
        </p:nvSpPr>
        <p:spPr>
          <a:xfrm>
            <a:off x="144016" y="5805264"/>
            <a:ext cx="8820472" cy="93610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Investigate standard deviation of liquid cloud sample when threshold of each parameter changes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56784" y="1359024"/>
            <a:ext cx="936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altLang="ja-JP" dirty="0" smtClean="0">
                <a:solidFill>
                  <a:schemeClr val="bg1"/>
                </a:solidFill>
              </a:rPr>
              <a:t>τ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 &gt;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4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0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0040" y="1359024"/>
            <a:ext cx="936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altLang="ja-JP" dirty="0" smtClean="0">
                <a:solidFill>
                  <a:schemeClr val="bg1"/>
                </a:solidFill>
              </a:rPr>
              <a:t>τ 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&gt;10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92288" y="1340768"/>
            <a:ext cx="936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altLang="ja-JP" dirty="0" smtClean="0">
                <a:solidFill>
                  <a:schemeClr val="bg1"/>
                </a:solidFill>
              </a:rPr>
              <a:t>τ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 &gt;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20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96544" y="1412776"/>
            <a:ext cx="936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altLang="ja-JP" dirty="0" smtClean="0">
                <a:solidFill>
                  <a:schemeClr val="bg1"/>
                </a:solidFill>
              </a:rPr>
              <a:t>τ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 &gt;30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512168" y="1844824"/>
            <a:ext cx="0" cy="432048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79512" y="836712"/>
            <a:ext cx="65527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Sensitivity of cloud optical thickness (</a:t>
            </a:r>
            <a:r>
              <a:rPr lang="el-GR" altLang="ja-JP" dirty="0" smtClean="0">
                <a:solidFill>
                  <a:schemeClr val="bg1"/>
                </a:solidFill>
              </a:rPr>
              <a:t>τ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395536" y="3140968"/>
            <a:ext cx="847789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771800" y="2924944"/>
            <a:ext cx="26642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Threshold becomes strict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9" name="Picture 2" descr="C:\DOCUME~1\JMA3207.SC\LOCALS~1\Temp\ffftp796\ref_ref_dnstdev30snz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286000" cy="2286000"/>
          </a:xfrm>
          <a:prstGeom prst="rect">
            <a:avLst/>
          </a:prstGeom>
          <a:noFill/>
        </p:spPr>
      </p:pic>
      <p:pic>
        <p:nvPicPr>
          <p:cNvPr id="30" name="Picture 3" descr="C:\DOCUME~1\JMA3207.SC\LOCALS~1\Temp\ffftp796\ref_ref_dnstdev30snz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2990" y="3429000"/>
            <a:ext cx="2286000" cy="2286000"/>
          </a:xfrm>
          <a:prstGeom prst="rect">
            <a:avLst/>
          </a:prstGeom>
          <a:noFill/>
        </p:spPr>
      </p:pic>
      <p:pic>
        <p:nvPicPr>
          <p:cNvPr id="31" name="Picture 4" descr="C:\DOCUME~1\JMA3207.SC\LOCALS~1\Temp\ffftp796\ref_ref_dnstdev30snz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4760" y="3438839"/>
            <a:ext cx="2286000" cy="2286000"/>
          </a:xfrm>
          <a:prstGeom prst="rect">
            <a:avLst/>
          </a:prstGeom>
          <a:noFill/>
        </p:spPr>
      </p:pic>
      <p:pic>
        <p:nvPicPr>
          <p:cNvPr id="32" name="Picture 5" descr="C:\DOCUME~1\JMA3207.SC\LOCALS~1\Temp\ffftp796\ref_ref_dnstdev30snz3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1290" y="3438839"/>
            <a:ext cx="2286000" cy="2286000"/>
          </a:xfrm>
          <a:prstGeom prst="rect">
            <a:avLst/>
          </a:prstGeom>
          <a:noFill/>
        </p:spPr>
      </p:pic>
      <p:sp>
        <p:nvSpPr>
          <p:cNvPr id="33" name="テキスト ボックス 32"/>
          <p:cNvSpPr txBox="1"/>
          <p:nvPr/>
        </p:nvSpPr>
        <p:spPr>
          <a:xfrm>
            <a:off x="7039322" y="3734494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SNZ&gt;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4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0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5536" y="3735288"/>
            <a:ext cx="1008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SNZ&gt;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10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27784" y="371703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SNZ&gt;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20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60032" y="380650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SNZ&gt;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</a:rPr>
              <a:t>30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9512" y="3284984"/>
            <a:ext cx="65527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Sensitivity of sun zenith angle(SNZ)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10344"/>
          </a:xfrm>
        </p:spPr>
        <p:txBody>
          <a:bodyPr/>
          <a:lstStyle/>
          <a:p>
            <a:r>
              <a:rPr lang="en-US" altLang="ja-JP" dirty="0" smtClean="0"/>
              <a:t>Sensitivity by each parameter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6021288"/>
            <a:ext cx="8964488" cy="93610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Calibration accuracy improves when spatial uniformity of target(“</a:t>
            </a:r>
            <a:r>
              <a:rPr lang="el-GR" altLang="ja-JP" dirty="0" smtClean="0"/>
              <a:t>σ</a:t>
            </a:r>
            <a:r>
              <a:rPr lang="en-US" altLang="ja-JP" baseline="-25000" dirty="0" smtClean="0"/>
              <a:t>DN</a:t>
            </a:r>
            <a:r>
              <a:rPr lang="en-US" altLang="ja-JP" dirty="0" smtClean="0"/>
              <a:t>”) becomes small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0" y="836712"/>
          <a:ext cx="3096344" cy="185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/>
        </p:nvGraphicFramePr>
        <p:xfrm>
          <a:off x="2987824" y="836712"/>
          <a:ext cx="3096344" cy="185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グラフ 5"/>
          <p:cNvGraphicFramePr/>
          <p:nvPr/>
        </p:nvGraphicFramePr>
        <p:xfrm>
          <a:off x="6047656" y="836712"/>
          <a:ext cx="3096344" cy="185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グラフ 6"/>
          <p:cNvGraphicFramePr/>
          <p:nvPr/>
        </p:nvGraphicFramePr>
        <p:xfrm>
          <a:off x="0" y="2492896"/>
          <a:ext cx="3096344" cy="185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グラフ 7"/>
          <p:cNvGraphicFramePr/>
          <p:nvPr/>
        </p:nvGraphicFramePr>
        <p:xfrm>
          <a:off x="2987824" y="2492896"/>
          <a:ext cx="3096344" cy="185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グラフ 8"/>
          <p:cNvGraphicFramePr/>
          <p:nvPr/>
        </p:nvGraphicFramePr>
        <p:xfrm>
          <a:off x="6047656" y="2492896"/>
          <a:ext cx="3096344" cy="185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グラフ 9"/>
          <p:cNvGraphicFramePr/>
          <p:nvPr/>
        </p:nvGraphicFramePr>
        <p:xfrm>
          <a:off x="2987824" y="4221088"/>
          <a:ext cx="3096344" cy="185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6084168" y="836712"/>
            <a:ext cx="3059832" cy="17281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2200" y="620688"/>
            <a:ext cx="2771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Scattering of sample reduced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043608" y="1556792"/>
            <a:ext cx="1656184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55576" y="1196752"/>
            <a:ext cx="216024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Threshold becomes strict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092280" y="1268760"/>
            <a:ext cx="1728192" cy="2880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Text Box 3"/>
          <p:cNvSpPr txBox="1">
            <a:spLocks noChangeArrowheads="1"/>
          </p:cNvSpPr>
          <p:nvPr/>
        </p:nvSpPr>
        <p:spPr bwMode="auto">
          <a:xfrm>
            <a:off x="0" y="-171400"/>
            <a:ext cx="8693151" cy="993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mtClean="0">
              <a:solidFill>
                <a:prstClr val="white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D89BFD5-8777-4FAA-8FE1-9BF3B464579D}" type="slidenum">
              <a:rPr kumimoji="0" lang="en-US" altLang="ja-JP" sz="1200" smtClean="0">
                <a:solidFill>
                  <a:srgbClr val="045C75"/>
                </a:solidFill>
                <a:latin typeface="Tahoma" pitchFamily="34" charset="0"/>
                <a:ea typeface="ＭＳ Ｐゴシック" pitchFamily="50" charset="-128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kumimoji="0" lang="en-US" altLang="ja-JP" sz="1200" smtClean="0">
              <a:solidFill>
                <a:srgbClr val="045C75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95536" y="6237312"/>
            <a:ext cx="8229600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ja-JP" sz="2600" dirty="0" smtClean="0"/>
              <a:t>Calibration coefficients become more stable</a:t>
            </a:r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0" y="0"/>
            <a:ext cx="9144000" cy="860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Time sequence of calibration coefficients</a:t>
            </a:r>
            <a:endParaRPr kumimoji="1" lang="ja-JP" altLang="en-US" sz="40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/>
        </p:nvGraphicFramePr>
        <p:xfrm>
          <a:off x="115062" y="3502571"/>
          <a:ext cx="4384930" cy="263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グラフ 16"/>
          <p:cNvGraphicFramePr>
            <a:graphicFrameLocks/>
          </p:cNvGraphicFramePr>
          <p:nvPr/>
        </p:nvGraphicFramePr>
        <p:xfrm>
          <a:off x="115062" y="692696"/>
          <a:ext cx="4384930" cy="263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/>
        </p:nvGraphicFramePr>
        <p:xfrm>
          <a:off x="4591050" y="692696"/>
          <a:ext cx="4384930" cy="263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グラフ 18"/>
          <p:cNvGraphicFramePr>
            <a:graphicFrameLocks/>
          </p:cNvGraphicFramePr>
          <p:nvPr/>
        </p:nvGraphicFramePr>
        <p:xfrm>
          <a:off x="4581525" y="3483521"/>
          <a:ext cx="4384930" cy="263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円/楕円 21"/>
          <p:cNvSpPr/>
          <p:nvPr/>
        </p:nvSpPr>
        <p:spPr>
          <a:xfrm>
            <a:off x="4932040" y="1844824"/>
            <a:ext cx="1368152" cy="136815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51520" y="1556792"/>
            <a:ext cx="1368152" cy="136815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864096"/>
            <a:ext cx="8964488" cy="580526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Introduce mathematical smoothing process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Method </a:t>
            </a:r>
          </a:p>
          <a:p>
            <a:pPr lvl="1"/>
            <a:r>
              <a:rPr lang="en-US" altLang="ja-JP" dirty="0" smtClean="0"/>
              <a:t>Based on </a:t>
            </a:r>
            <a:r>
              <a:rPr kumimoji="1" lang="en-US" altLang="ja-JP" dirty="0" smtClean="0"/>
              <a:t>Phillips(1962),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Twomey</a:t>
            </a:r>
            <a:r>
              <a:rPr kumimoji="1" lang="en-US" altLang="ja-JP" dirty="0" smtClean="0"/>
              <a:t>(1963)</a:t>
            </a:r>
          </a:p>
          <a:p>
            <a:pPr lvl="1"/>
            <a:r>
              <a:rPr lang="en-US" altLang="ja-JP" dirty="0" smtClean="0"/>
              <a:t>Assume calculated time sequence (g) has some error, and real one (f) is smooth</a:t>
            </a:r>
          </a:p>
          <a:p>
            <a:pPr lvl="1"/>
            <a:r>
              <a:rPr lang="en-US" altLang="ja-JP" dirty="0" smtClean="0"/>
              <a:t>Calculate function “f” by Lagrange multipliers method which minimizes  following expression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93836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Smoothing of Time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equence</a:t>
            </a:r>
            <a:endParaRPr kumimoji="1" lang="ja-JP" altLang="en-US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5652120" y="4725144"/>
            <a:ext cx="3366120" cy="2019672"/>
            <a:chOff x="5652120" y="4509120"/>
            <a:chExt cx="3366120" cy="2019672"/>
          </a:xfrm>
        </p:grpSpPr>
        <p:graphicFrame>
          <p:nvGraphicFramePr>
            <p:cNvPr id="33" name="グラフ 32"/>
            <p:cNvGraphicFramePr/>
            <p:nvPr/>
          </p:nvGraphicFramePr>
          <p:xfrm>
            <a:off x="5652120" y="4509120"/>
            <a:ext cx="3366120" cy="2019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テキスト ボックス 29"/>
            <p:cNvSpPr txBox="1"/>
            <p:nvPr/>
          </p:nvSpPr>
          <p:spPr>
            <a:xfrm>
              <a:off x="6642992" y="4509120"/>
              <a:ext cx="395536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chemeClr val="bg1"/>
                  </a:solidFill>
                </a:rPr>
                <a:t>g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614592" y="4509120"/>
              <a:ext cx="432048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f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6516216" y="5733256"/>
            <a:ext cx="347509" cy="387846"/>
          </p:xfrm>
          <a:graphic>
            <a:graphicData uri="http://schemas.openxmlformats.org/presentationml/2006/ole">
              <p:oleObj spid="_x0000_s28678" name="数式" r:id="rId5" imgW="114120" imgH="126720" progId="Equation.3">
                <p:embed/>
              </p:oleObj>
            </a:graphicData>
          </a:graphic>
        </p:graphicFrame>
        <p:cxnSp>
          <p:nvCxnSpPr>
            <p:cNvPr id="20" name="直線矢印コネクタ 19"/>
            <p:cNvCxnSpPr/>
            <p:nvPr/>
          </p:nvCxnSpPr>
          <p:spPr>
            <a:xfrm>
              <a:off x="6444208" y="5661248"/>
              <a:ext cx="0" cy="387846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827584" y="4680520"/>
          <a:ext cx="3080675" cy="720080"/>
        </p:xfrm>
        <a:graphic>
          <a:graphicData uri="http://schemas.openxmlformats.org/presentationml/2006/ole">
            <p:oleObj spid="_x0000_s28683" name="数式" r:id="rId6" imgW="1587240" imgH="368280" progId="Equation.3">
              <p:embed/>
            </p:oleObj>
          </a:graphicData>
        </a:graphic>
      </p:graphicFrame>
      <p:cxnSp>
        <p:nvCxnSpPr>
          <p:cNvPr id="16" name="直線コネクタ 15"/>
          <p:cNvCxnSpPr/>
          <p:nvPr/>
        </p:nvCxnSpPr>
        <p:spPr>
          <a:xfrm>
            <a:off x="1331640" y="5472608"/>
            <a:ext cx="1656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上矢印 16"/>
          <p:cNvSpPr/>
          <p:nvPr/>
        </p:nvSpPr>
        <p:spPr>
          <a:xfrm>
            <a:off x="1763688" y="5544616"/>
            <a:ext cx="648072" cy="360040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47664" y="590465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“f” is smooth function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827584" y="5472608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上矢印 25"/>
          <p:cNvSpPr/>
          <p:nvPr/>
        </p:nvSpPr>
        <p:spPr>
          <a:xfrm>
            <a:off x="575048" y="5544616"/>
            <a:ext cx="648072" cy="360040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6024" y="5904656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Lagrangian</a:t>
            </a:r>
            <a:r>
              <a:rPr lang="en-US" altLang="ja-JP" dirty="0" smtClean="0"/>
              <a:t> multiplier</a:t>
            </a:r>
            <a:endParaRPr kumimoji="1" lang="ja-JP" altLang="en-US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3563888" y="5472608"/>
            <a:ext cx="2160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上矢印 33"/>
          <p:cNvSpPr/>
          <p:nvPr/>
        </p:nvSpPr>
        <p:spPr>
          <a:xfrm>
            <a:off x="3347864" y="5546357"/>
            <a:ext cx="648072" cy="360040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75856" y="590639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Magnitude of </a:t>
            </a:r>
            <a:r>
              <a:rPr lang="el-GR" altLang="ja-JP" dirty="0" smtClean="0"/>
              <a:t>ε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1602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Meteosat-5 SRF Problem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0" y="1124744"/>
            <a:ext cx="5508104" cy="5328592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SRF of Meteosat-5 is unreliable (GOVAERTS.Y.M, 1999) </a:t>
            </a:r>
          </a:p>
          <a:p>
            <a:pPr lvl="1"/>
            <a:r>
              <a:rPr lang="en-US" altLang="ja-JP" dirty="0" smtClean="0"/>
              <a:t>pre-launch measurement technique was not very accurate</a:t>
            </a:r>
          </a:p>
          <a:p>
            <a:pPr lvl="1"/>
            <a:r>
              <a:rPr lang="en-US" altLang="ja-JP" dirty="0" smtClean="0"/>
              <a:t>More consistent result was obtained by substituting Meteosat-5 SRF by Meteosat-7 one</a:t>
            </a:r>
          </a:p>
          <a:p>
            <a:pPr lvl="1"/>
            <a:endParaRPr lang="en-US" altLang="ja-JP" dirty="0" smtClean="0">
              <a:hlinkClick r:id="rId3"/>
            </a:endParaRPr>
          </a:p>
          <a:p>
            <a:r>
              <a:rPr lang="en-US" altLang="ja-JP" dirty="0" smtClean="0"/>
              <a:t>Investigate impact of SRF substitution</a:t>
            </a:r>
          </a:p>
          <a:p>
            <a:pPr lvl="1"/>
            <a:r>
              <a:rPr lang="en-US" altLang="ja-JP" dirty="0" smtClean="0"/>
              <a:t>Apply to our visible channel calibration process</a:t>
            </a:r>
          </a:p>
        </p:txBody>
      </p:sp>
      <p:graphicFrame>
        <p:nvGraphicFramePr>
          <p:cNvPr id="6" name="グラフ 5"/>
          <p:cNvGraphicFramePr/>
          <p:nvPr/>
        </p:nvGraphicFramePr>
        <p:xfrm>
          <a:off x="5292080" y="1628800"/>
          <a:ext cx="37079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940152" y="20515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Meteosat-5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24328" y="20515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Meteosat-7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~1\JMA3207.SC\LOCALS~1\Temp\ffftp1240\dn_rad.png"/>
          <p:cNvPicPr>
            <a:picLocks noChangeAspect="1" noChangeArrowheads="1"/>
          </p:cNvPicPr>
          <p:nvPr/>
        </p:nvPicPr>
        <p:blipFill>
          <a:blip r:embed="rId3" cstate="print"/>
          <a:srcRect t="35825" r="35825"/>
          <a:stretch>
            <a:fillRect/>
          </a:stretch>
        </p:blipFill>
        <p:spPr bwMode="auto">
          <a:xfrm>
            <a:off x="395536" y="1337511"/>
            <a:ext cx="4107713" cy="4107713"/>
          </a:xfrm>
          <a:prstGeom prst="rect">
            <a:avLst/>
          </a:prstGeom>
          <a:noFill/>
        </p:spPr>
      </p:pic>
      <p:pic>
        <p:nvPicPr>
          <p:cNvPr id="78851" name="Picture 3" descr="C:\DOCUME~1\JMA3207.SC\LOCALS~1\Temp\ffftp1240\dn_rad.png"/>
          <p:cNvPicPr>
            <a:picLocks noChangeAspect="1" noChangeArrowheads="1"/>
          </p:cNvPicPr>
          <p:nvPr/>
        </p:nvPicPr>
        <p:blipFill>
          <a:blip r:embed="rId4" cstate="print"/>
          <a:srcRect t="35825" r="35825"/>
          <a:stretch>
            <a:fillRect/>
          </a:stretch>
        </p:blipFill>
        <p:spPr bwMode="auto">
          <a:xfrm>
            <a:off x="4640751" y="1340768"/>
            <a:ext cx="4107713" cy="4107713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1115616" y="908720"/>
            <a:ext cx="25922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Using Meteosat-5 SRF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80112" y="908720"/>
            <a:ext cx="25922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Using Meteosat-7</a:t>
            </a:r>
            <a:r>
              <a:rPr kumimoji="1" lang="ja-JP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dirty="0" smtClean="0">
                <a:solidFill>
                  <a:schemeClr val="bg1"/>
                </a:solidFill>
              </a:rPr>
              <a:t>SRF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563888" y="2214877"/>
            <a:ext cx="13335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000" b="1" dirty="0" smtClean="0">
                <a:solidFill>
                  <a:srgbClr val="FF0000"/>
                </a:solidFill>
              </a:rPr>
              <a:t>Liquid Cloud</a:t>
            </a:r>
            <a:endParaRPr kumimoji="0"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55776" y="3140968"/>
            <a:ext cx="115252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000" b="1" dirty="0" smtClean="0">
                <a:solidFill>
                  <a:srgbClr val="006600"/>
                </a:solidFill>
              </a:rPr>
              <a:t>Land</a:t>
            </a:r>
            <a:endParaRPr kumimoji="0" lang="en-US" sz="2000" b="1" dirty="0">
              <a:solidFill>
                <a:srgbClr val="0066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763688" y="3962813"/>
            <a:ext cx="115252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000" b="1" dirty="0" smtClean="0">
                <a:solidFill>
                  <a:srgbClr val="1903BD"/>
                </a:solidFill>
              </a:rPr>
              <a:t>Ocean</a:t>
            </a:r>
            <a:endParaRPr kumimoji="0" lang="en-US" sz="2000" b="1" dirty="0">
              <a:solidFill>
                <a:srgbClr val="1903BD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699792" y="1700808"/>
            <a:ext cx="504056" cy="50405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835696" y="2420888"/>
            <a:ext cx="1440160" cy="14401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084168" y="2492896"/>
            <a:ext cx="1440160" cy="14401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>
          <a:xfrm>
            <a:off x="251520" y="5445224"/>
            <a:ext cx="8568952" cy="1196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ja-JP" sz="2600" dirty="0" smtClean="0"/>
              <a:t>More consistent result is obtained by using Meteosat-7 SRF</a:t>
            </a: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39552" y="-99392"/>
            <a:ext cx="7992888" cy="938368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Calibration Result</a:t>
            </a:r>
            <a:endParaRPr kumimoji="1" lang="ja-JP" altLang="en-US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23728" y="4941168"/>
            <a:ext cx="237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Observation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flipV="1">
            <a:off x="323528" y="1340768"/>
            <a:ext cx="461665" cy="2376264"/>
          </a:xfrm>
          <a:prstGeom prst="rect">
            <a:avLst/>
          </a:prstGeom>
          <a:solidFill>
            <a:schemeClr val="tx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RT Calculation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72200" y="4941168"/>
            <a:ext cx="237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Observation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flipV="1">
            <a:off x="4572000" y="1340768"/>
            <a:ext cx="461665" cy="2376264"/>
          </a:xfrm>
          <a:prstGeom prst="rect">
            <a:avLst/>
          </a:prstGeom>
          <a:solidFill>
            <a:schemeClr val="tx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RT Calculation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51920" y="9087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January, 2002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kumimoji="1" lang="en-US" altLang="ja-JP" dirty="0" smtClean="0"/>
              <a:t>Methodology 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-36512" y="1052736"/>
            <a:ext cx="8208912" cy="547260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Vicarious calibration</a:t>
            </a:r>
          </a:p>
          <a:p>
            <a:pPr lvl="1"/>
            <a:r>
              <a:rPr kumimoji="1" lang="en-US" altLang="ja-JP" dirty="0" smtClean="0"/>
              <a:t>Rebuilds calibration table by referring </a:t>
            </a:r>
            <a:r>
              <a:rPr lang="en-US" altLang="ja-JP" dirty="0" err="1" smtClean="0"/>
              <a:t>radiative</a:t>
            </a:r>
            <a:r>
              <a:rPr lang="en-US" altLang="ja-JP" dirty="0" smtClean="0"/>
              <a:t> transfer calculation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Target selection</a:t>
            </a:r>
          </a:p>
          <a:p>
            <a:pPr marL="825246" lvl="1" indent="-514350"/>
            <a:r>
              <a:rPr lang="en-US" altLang="ja-JP" dirty="0" smtClean="0"/>
              <a:t>Adopt following targets to cover wide range of brightness to obtain reliable regression line</a:t>
            </a:r>
          </a:p>
          <a:p>
            <a:pPr marL="1117854" lvl="2" indent="-514350"/>
            <a:r>
              <a:rPr kumimoji="1" lang="en-US" altLang="ja-JP" dirty="0" smtClean="0"/>
              <a:t>Cloud-free ocean, Cloud-free land, Liquid cloud, DCC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/>
              <a:t>Radiative</a:t>
            </a:r>
            <a:r>
              <a:rPr lang="en-US" altLang="ja-JP" dirty="0" smtClean="0"/>
              <a:t> transfer calculation</a:t>
            </a:r>
          </a:p>
          <a:p>
            <a:pPr marL="825246" lvl="1" indent="-514350"/>
            <a:r>
              <a:rPr lang="en-US" altLang="ja-JP" dirty="0" smtClean="0"/>
              <a:t>RSTAR (Nakajima and Tanaka [1986,1988])</a:t>
            </a:r>
            <a:endParaRPr kumimoji="1" lang="en-US" altLang="ja-JP" dirty="0" smtClean="0"/>
          </a:p>
          <a:p>
            <a:pPr marL="825246" lvl="1" indent="-514350"/>
            <a:r>
              <a:rPr kumimoji="1" lang="en-US" altLang="ja-JP" dirty="0" smtClean="0"/>
              <a:t>Input data is independent from GEO data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133083" y="764704"/>
            <a:ext cx="1903413" cy="2513013"/>
            <a:chOff x="4080" y="1632"/>
            <a:chExt cx="1199" cy="1583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080" y="2688"/>
              <a:ext cx="1200" cy="528"/>
            </a:xfrm>
            <a:prstGeom prst="parallelogram">
              <a:avLst>
                <a:gd name="adj" fmla="val 18645"/>
              </a:avLst>
            </a:prstGeom>
            <a:solidFill>
              <a:srgbClr val="008000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DBF5F9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4305" y="2721"/>
              <a:ext cx="871" cy="371"/>
            </a:xfrm>
            <a:prstGeom prst="cube">
              <a:avLst>
                <a:gd name="adj" fmla="val 75926"/>
              </a:avLst>
            </a:prstGeom>
            <a:solidFill>
              <a:srgbClr val="CCFFCC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4305" y="2633"/>
              <a:ext cx="871" cy="371"/>
            </a:xfrm>
            <a:prstGeom prst="cube">
              <a:avLst>
                <a:gd name="adj" fmla="val 75926"/>
              </a:avLst>
            </a:prstGeom>
            <a:solidFill>
              <a:srgbClr val="FFFFCC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305" y="2545"/>
              <a:ext cx="871" cy="371"/>
            </a:xfrm>
            <a:prstGeom prst="cube">
              <a:avLst>
                <a:gd name="adj" fmla="val 75926"/>
              </a:avLst>
            </a:prstGeom>
            <a:solidFill>
              <a:srgbClr val="CCFFFF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305" y="2457"/>
              <a:ext cx="871" cy="371"/>
            </a:xfrm>
            <a:prstGeom prst="cube">
              <a:avLst>
                <a:gd name="adj" fmla="val 75926"/>
              </a:avLst>
            </a:prstGeom>
            <a:solidFill>
              <a:srgbClr val="CCCCFF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4305" y="2369"/>
              <a:ext cx="871" cy="372"/>
            </a:xfrm>
            <a:prstGeom prst="cube">
              <a:avLst>
                <a:gd name="adj" fmla="val 75926"/>
              </a:avLst>
            </a:prstGeom>
            <a:solidFill>
              <a:srgbClr val="99CCFF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305" y="2276"/>
              <a:ext cx="871" cy="372"/>
            </a:xfrm>
            <a:prstGeom prst="cube">
              <a:avLst>
                <a:gd name="adj" fmla="val 75926"/>
              </a:avLst>
            </a:prstGeom>
            <a:solidFill>
              <a:srgbClr val="CCECFF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5040" y="1632"/>
              <a:ext cx="192" cy="192"/>
            </a:xfrm>
            <a:prstGeom prst="sun">
              <a:avLst>
                <a:gd name="adj" fmla="val 2500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272" y="1872"/>
            <a:ext cx="268" cy="336"/>
          </p:xfrm>
          <a:graphic>
            <a:graphicData uri="http://schemas.openxmlformats.org/presentationml/2006/ole">
              <p:oleObj spid="_x0000_s69633" r:id="rId5" imgW="2133898" imgH="2676899" progId="">
                <p:embed/>
              </p:oleObj>
            </a:graphicData>
          </a:graphic>
        </p:graphicFrame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4895" y="1872"/>
              <a:ext cx="194" cy="528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4703" y="2400"/>
              <a:ext cx="194" cy="576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512" y="2400"/>
              <a:ext cx="144" cy="672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464" y="2160"/>
              <a:ext cx="48" cy="240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864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169693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JMA has developed visible channel vicarious calibration technique using </a:t>
            </a:r>
            <a:r>
              <a:rPr lang="en-US" altLang="ja-JP" sz="2800" dirty="0" err="1" smtClean="0"/>
              <a:t>radiative</a:t>
            </a:r>
            <a:r>
              <a:rPr lang="en-US" altLang="ja-JP" sz="2800" dirty="0" smtClean="0"/>
              <a:t> transfer model</a:t>
            </a:r>
          </a:p>
          <a:p>
            <a:pPr lvl="1"/>
            <a:r>
              <a:rPr lang="en-US" altLang="ja-JP" sz="2400" dirty="0" smtClean="0"/>
              <a:t>JMA would like to compare our method with the Dave’s result to support </a:t>
            </a:r>
            <a:r>
              <a:rPr lang="en-US" altLang="ja-JP" sz="2400" smtClean="0"/>
              <a:t>DCC technique</a:t>
            </a:r>
            <a:endParaRPr lang="en-US" altLang="ja-JP" sz="2400" dirty="0" smtClean="0"/>
          </a:p>
          <a:p>
            <a:pPr lvl="1"/>
            <a:endParaRPr lang="en-US" altLang="ja-JP" sz="2800" dirty="0" smtClean="0"/>
          </a:p>
          <a:p>
            <a:r>
              <a:rPr lang="en-US" altLang="ja-JP" sz="2800" dirty="0" smtClean="0"/>
              <a:t>Global composite imagery is one of the application of  calibration technique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Calibration method for Pre-MODIS period is current issue</a:t>
            </a:r>
          </a:p>
        </p:txBody>
      </p:sp>
      <p:pic>
        <p:nvPicPr>
          <p:cNvPr id="77825" name="Picture 1" descr="\\Sc-svdebnas1\システム管理課\共用\お天気フェアの資料\2009年度\はれるん画像\背景透明版\20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297" y="5074225"/>
            <a:ext cx="1727143" cy="166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93037" cy="76768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Cloud-Free Land Target </a:t>
            </a:r>
            <a:endParaRPr lang="ja-JP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764704"/>
            <a:ext cx="7344816" cy="23042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smtClean="0"/>
              <a:t>Target selection</a:t>
            </a:r>
            <a:endParaRPr lang="ja-JP" altLang="en-US" sz="2400" dirty="0"/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Cloud-free and spatially uniform land</a:t>
            </a:r>
          </a:p>
          <a:p>
            <a:pPr lvl="2">
              <a:lnSpc>
                <a:spcPct val="90000"/>
              </a:lnSpc>
            </a:pPr>
            <a:r>
              <a:rPr lang="en-US" altLang="ja-JP" sz="1600" dirty="0" smtClean="0"/>
              <a:t>Desert </a:t>
            </a:r>
          </a:p>
          <a:p>
            <a:pPr lvl="2">
              <a:lnSpc>
                <a:spcPct val="90000"/>
              </a:lnSpc>
            </a:pPr>
            <a:r>
              <a:rPr lang="en-US" altLang="ja-JP" sz="1600" dirty="0" smtClean="0"/>
              <a:t>Standard deviation of DN is small</a:t>
            </a:r>
          </a:p>
          <a:p>
            <a:pPr lvl="2">
              <a:lnSpc>
                <a:spcPct val="90000"/>
              </a:lnSpc>
            </a:pPr>
            <a:r>
              <a:rPr lang="en-US" altLang="ja-JP" sz="1600" dirty="0" smtClean="0"/>
              <a:t>TBB(10.8um)  &gt; 273K</a:t>
            </a:r>
            <a:endParaRPr lang="ja-JP" altLang="en-US" sz="1600" dirty="0"/>
          </a:p>
          <a:p>
            <a:pPr lvl="1">
              <a:lnSpc>
                <a:spcPct val="90000"/>
              </a:lnSpc>
              <a:defRPr/>
            </a:pPr>
            <a:r>
              <a:rPr lang="en-US" altLang="ja-JP" sz="2000" dirty="0" smtClean="0"/>
              <a:t>Geometrical condition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ja-JP" sz="1600" dirty="0" smtClean="0"/>
              <a:t>Sun zenith angle, satellite zenith angle are &lt; 60°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ja-JP" sz="1600" dirty="0" smtClean="0"/>
              <a:t>Exclude near </a:t>
            </a:r>
            <a:r>
              <a:rPr lang="en-US" altLang="ja-JP" sz="1600" dirty="0" err="1" smtClean="0"/>
              <a:t>sunglint</a:t>
            </a:r>
            <a:r>
              <a:rPr lang="en-US" altLang="ja-JP" sz="1600" dirty="0" smtClean="0"/>
              <a:t>  area 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Aerosol optical depth &lt; 0.3</a:t>
            </a:r>
            <a:endParaRPr lang="ja-JP" alt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sz="2000" dirty="0"/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395535" y="3573016"/>
          <a:ext cx="6696745" cy="307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795"/>
                <a:gridCol w="4045950"/>
              </a:tblGrid>
              <a:tr h="449643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Item</a:t>
                      </a:r>
                      <a:endParaRPr kumimoji="1" lang="ja-JP" altLang="en-US" sz="16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Input parameters</a:t>
                      </a:r>
                      <a:r>
                        <a:rPr kumimoji="1" lang="en-US" altLang="ja-JP" sz="16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of </a:t>
                      </a:r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RSTAR</a:t>
                      </a:r>
                      <a:endParaRPr kumimoji="1" lang="ja-JP" altLang="en-US" sz="16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77449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Geometrical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Solar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zenith and azimuth angle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Satellite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zenith and azimuth angle</a:t>
                      </a:r>
                      <a:endParaRPr kumimoji="1" lang="ja-JP" altLang="en-US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Visible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channel sensor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47092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Atmospheric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profile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Pressure,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temperature, and moisture (JCDAS)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Surface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condition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Surface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latin typeface="Century" pitchFamily="18" charset="0"/>
                          <a:ea typeface="ＭＳ ゴシック" pitchFamily="49" charset="-128"/>
                        </a:rPr>
                        <a:t>albedo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(Terra/MODIS BRDF)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951639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Atmospheric gas</a:t>
                      </a:r>
                      <a:endParaRPr kumimoji="1" lang="en-US" altLang="ja-JP" sz="1400" baseline="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Aerosols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Column ozone amount (Earth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Prove/TOMS)</a:t>
                      </a:r>
                    </a:p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Aerosol optical parameters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(</a:t>
                      </a:r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monthly climatic value)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グループ化 36"/>
          <p:cNvGrpSpPr/>
          <p:nvPr/>
        </p:nvGrpSpPr>
        <p:grpSpPr>
          <a:xfrm>
            <a:off x="7164288" y="1772816"/>
            <a:ext cx="1691680" cy="2761779"/>
            <a:chOff x="7164288" y="1772816"/>
            <a:chExt cx="1691680" cy="2761779"/>
          </a:xfrm>
        </p:grpSpPr>
        <p:pic>
          <p:nvPicPr>
            <p:cNvPr id="27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4288" y="3717032"/>
              <a:ext cx="1691680" cy="8175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236296" y="1772816"/>
              <a:ext cx="1605580" cy="2753323"/>
              <a:chOff x="4298" y="1431"/>
              <a:chExt cx="1273" cy="2183"/>
            </a:xfrm>
          </p:grpSpPr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4656" y="3372"/>
                <a:ext cx="915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kumimoji="0" lang="en-US" altLang="ja-JP" sz="2400" b="1" dirty="0">
                    <a:solidFill>
                      <a:schemeClr val="bg1"/>
                    </a:solidFill>
                    <a:latin typeface="Arial" charset="0"/>
                  </a:rPr>
                  <a:t>BRDF</a:t>
                </a:r>
              </a:p>
            </p:txBody>
          </p:sp>
          <p:pic>
            <p:nvPicPr>
              <p:cNvPr id="30" name="Picture 8" descr="gms-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3EFEF"/>
                  </a:clrFrom>
                  <a:clrTo>
                    <a:srgbClr val="F3EFE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8" y="1431"/>
                <a:ext cx="426" cy="623"/>
              </a:xfrm>
              <a:prstGeom prst="rect">
                <a:avLst/>
              </a:prstGeom>
              <a:noFill/>
            </p:spPr>
          </p:pic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>
                <a:off x="5019" y="1487"/>
                <a:ext cx="462" cy="485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tint val="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32" name="AutoShape 10"/>
              <p:cNvSpPr>
                <a:spLocks noChangeArrowheads="1"/>
              </p:cNvSpPr>
              <p:nvPr/>
            </p:nvSpPr>
            <p:spPr bwMode="auto">
              <a:xfrm rot="6828051">
                <a:off x="4917" y="2016"/>
                <a:ext cx="401" cy="40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385" y="2430"/>
                <a:ext cx="1057" cy="322"/>
                <a:chOff x="4513" y="2614"/>
                <a:chExt cx="1057" cy="322"/>
              </a:xfrm>
            </p:grpSpPr>
            <p:sp>
              <p:nvSpPr>
                <p:cNvPr id="35" name="AutoShape 12" descr="ひな形"/>
                <p:cNvSpPr>
                  <a:spLocks noChangeArrowheads="1"/>
                </p:cNvSpPr>
                <p:nvPr/>
              </p:nvSpPr>
              <p:spPr bwMode="auto">
                <a:xfrm>
                  <a:off x="4513" y="2618"/>
                  <a:ext cx="1057" cy="318"/>
                </a:xfrm>
                <a:prstGeom prst="cloudCallout">
                  <a:avLst>
                    <a:gd name="adj1" fmla="val -41106"/>
                    <a:gd name="adj2" fmla="val -10690"/>
                  </a:avLst>
                </a:pr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kumimoji="0" lang="ja-JP" altLang="ja-JP">
                    <a:solidFill>
                      <a:srgbClr val="000066"/>
                    </a:solidFill>
                    <a:latin typeface="Arial" charset="0"/>
                  </a:endParaRPr>
                </a:p>
              </p:txBody>
            </p:sp>
            <p:sp>
              <p:nvSpPr>
                <p:cNvPr id="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03" y="2614"/>
                  <a:ext cx="874" cy="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0" lang="en-US" altLang="ja-JP" sz="1400" b="1" dirty="0" smtClean="0">
                      <a:solidFill>
                        <a:schemeClr val="bg1"/>
                      </a:solidFill>
                      <a:latin typeface="Arial" charset="0"/>
                    </a:rPr>
                    <a:t>Aerosol</a:t>
                  </a:r>
                  <a:endParaRPr kumimoji="0" lang="ja-JP" altLang="en-US" sz="1400" b="1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 rot="15711149">
                <a:off x="4340" y="2057"/>
                <a:ext cx="401" cy="383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93037" cy="76768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Liquid Cloud Target </a:t>
            </a:r>
            <a:endParaRPr lang="ja-JP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764704"/>
            <a:ext cx="7344816" cy="23042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smtClean="0"/>
              <a:t>Target selection</a:t>
            </a:r>
            <a:endParaRPr lang="ja-JP" altLang="en-US" sz="2400" dirty="0"/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Spatially uniform cloud top</a:t>
            </a:r>
            <a:endParaRPr lang="en-US" altLang="ja-JP" sz="1600" dirty="0" smtClean="0"/>
          </a:p>
          <a:p>
            <a:pPr lvl="2">
              <a:lnSpc>
                <a:spcPct val="90000"/>
              </a:lnSpc>
            </a:pPr>
            <a:r>
              <a:rPr lang="en-US" altLang="ja-JP" sz="1600" dirty="0" smtClean="0"/>
              <a:t>Standard deviation of DN is small</a:t>
            </a:r>
          </a:p>
          <a:p>
            <a:pPr lvl="2">
              <a:lnSpc>
                <a:spcPct val="90000"/>
              </a:lnSpc>
            </a:pPr>
            <a:r>
              <a:rPr lang="en-US" altLang="ja-JP" sz="1600" dirty="0" smtClean="0"/>
              <a:t>TBB(10.8um)  &gt; 273K</a:t>
            </a:r>
            <a:endParaRPr lang="ja-JP" altLang="en-US" sz="1600" dirty="0"/>
          </a:p>
          <a:p>
            <a:pPr lvl="1">
              <a:lnSpc>
                <a:spcPct val="90000"/>
              </a:lnSpc>
              <a:defRPr/>
            </a:pPr>
            <a:r>
              <a:rPr lang="en-US" altLang="ja-JP" sz="2000" dirty="0" smtClean="0"/>
              <a:t>Geometrical condition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ja-JP" sz="1600" dirty="0" smtClean="0"/>
              <a:t>Sun zenith angle, satellite zenith angle are &lt; 60°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ja-JP" sz="1600" dirty="0" smtClean="0"/>
              <a:t>Exclude near </a:t>
            </a:r>
            <a:r>
              <a:rPr lang="en-US" altLang="ja-JP" sz="1600" dirty="0" err="1" smtClean="0"/>
              <a:t>sunglint</a:t>
            </a:r>
            <a:r>
              <a:rPr lang="en-US" altLang="ja-JP" sz="1600" dirty="0" smtClean="0"/>
              <a:t>  area 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10 &lt; Cloud optical depth &lt; 40</a:t>
            </a:r>
          </a:p>
          <a:p>
            <a:pPr lvl="1">
              <a:lnSpc>
                <a:spcPct val="90000"/>
              </a:lnSpc>
            </a:pPr>
            <a:endParaRPr lang="ja-JP" alt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sz="2000" dirty="0"/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395536" y="3446193"/>
          <a:ext cx="6624736" cy="325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291"/>
                <a:gridCol w="4002445"/>
              </a:tblGrid>
              <a:tr h="35316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Item</a:t>
                      </a:r>
                      <a:endParaRPr kumimoji="1" lang="ja-JP" altLang="en-US" sz="16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Input parameters</a:t>
                      </a:r>
                      <a:r>
                        <a:rPr kumimoji="1" lang="en-US" altLang="ja-JP" sz="16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of </a:t>
                      </a:r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RSTAR</a:t>
                      </a:r>
                      <a:endParaRPr kumimoji="1" lang="ja-JP" altLang="en-US" sz="16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71538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Geometrical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Solar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zenith and azimuth angle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Satellite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zenith and azimuth angle</a:t>
                      </a:r>
                      <a:endParaRPr kumimoji="1" lang="ja-JP" altLang="en-US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Visible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channel sensor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91238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Atmospheric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profile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Pressure,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temperature, and moisture (JCDAS)</a:t>
                      </a:r>
                    </a:p>
                    <a:p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Cloud optical depth (Terra/MODIS L1B)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51198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Surface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condition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Sea surface wind speed (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JCDAS)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74745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Atmospheric gas</a:t>
                      </a:r>
                      <a:endParaRPr kumimoji="1" lang="en-US" altLang="ja-JP" sz="1400" baseline="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Aerosols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Column ozone amount (Earth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Prove/TOMS)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36149" y="1484784"/>
            <a:ext cx="2007847" cy="2808014"/>
            <a:chOff x="3788" y="1695"/>
            <a:chExt cx="1621" cy="2267"/>
          </a:xfrm>
        </p:grpSpPr>
        <p:pic>
          <p:nvPicPr>
            <p:cNvPr id="16" name="Picture 5" descr="gms-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3EFEF"/>
                </a:clrFrom>
                <a:clrTo>
                  <a:srgbClr val="F3EF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62" y="1695"/>
              <a:ext cx="426" cy="623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88" y="2827"/>
              <a:ext cx="1596" cy="1135"/>
              <a:chOff x="3916" y="2016"/>
              <a:chExt cx="1534" cy="1364"/>
            </a:xfrm>
          </p:grpSpPr>
          <p:sp>
            <p:nvSpPr>
              <p:cNvPr id="26" name="AutoShape 7" descr="しずく"/>
              <p:cNvSpPr>
                <a:spLocks noChangeArrowheads="1"/>
              </p:cNvSpPr>
              <p:nvPr/>
            </p:nvSpPr>
            <p:spPr bwMode="auto">
              <a:xfrm>
                <a:off x="3916" y="2534"/>
                <a:ext cx="1534" cy="846"/>
              </a:xfrm>
              <a:prstGeom prst="parallelogram">
                <a:avLst>
                  <a:gd name="adj" fmla="val 45331"/>
                </a:avLst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28" name="Picture 8" descr="j022837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28" y="2016"/>
                <a:ext cx="1032" cy="1203"/>
              </a:xfrm>
              <a:prstGeom prst="rect">
                <a:avLst/>
              </a:prstGeom>
              <a:noFill/>
            </p:spPr>
          </p:pic>
        </p:grp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4947" y="1759"/>
              <a:ext cx="462" cy="485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tint val="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 rot="6828051">
              <a:off x="4797" y="2224"/>
              <a:ext cx="401" cy="4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985" y="2722"/>
              <a:ext cx="1361" cy="318"/>
              <a:chOff x="3785" y="2754"/>
              <a:chExt cx="1361" cy="318"/>
            </a:xfrm>
          </p:grpSpPr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>
                <a:off x="3821" y="2754"/>
                <a:ext cx="1325" cy="318"/>
              </a:xfrm>
              <a:prstGeom prst="cloudCallout">
                <a:avLst>
                  <a:gd name="adj1" fmla="val -43282"/>
                  <a:gd name="adj2" fmla="val -30505"/>
                </a:avLst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kumimoji="0" lang="ja-JP" altLang="ja-JP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25" name="Text Box 13"/>
              <p:cNvSpPr txBox="1">
                <a:spLocks noChangeArrowheads="1"/>
              </p:cNvSpPr>
              <p:nvPr/>
            </p:nvSpPr>
            <p:spPr bwMode="auto">
              <a:xfrm>
                <a:off x="3785" y="2774"/>
                <a:ext cx="1221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en-US" altLang="ja-JP" sz="1400" b="1" dirty="0" smtClean="0">
                    <a:solidFill>
                      <a:schemeClr val="bg1"/>
                    </a:solidFill>
                    <a:latin typeface="Arial" charset="0"/>
                  </a:rPr>
                  <a:t>Liquid Cloud</a:t>
                </a:r>
                <a:endParaRPr kumimoji="0" lang="ja-JP" altLang="en-US" sz="14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3985" y="3039"/>
              <a:ext cx="1329" cy="49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ja-JP" sz="1400" b="1" dirty="0" smtClean="0">
                  <a:solidFill>
                    <a:srgbClr val="000066"/>
                  </a:solidFill>
                  <a:latin typeface="Arial" charset="0"/>
                </a:rPr>
                <a:t>Wind speed</a:t>
              </a:r>
              <a:endParaRPr kumimoji="0" lang="ja-JP" altLang="en-US" sz="14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 rot="15711149">
              <a:off x="4220" y="2265"/>
              <a:ext cx="401" cy="38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268504-C697-45FC-9FE2-493E24CC45E3}" type="slidenum">
              <a:rPr kumimoji="0" lang="en-US" altLang="ja-JP" sz="1200">
                <a:solidFill>
                  <a:srgbClr val="045C75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kumimoji="0" lang="en-US" altLang="ja-JP" sz="1200">
              <a:solidFill>
                <a:srgbClr val="045C75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200" y="4245123"/>
            <a:ext cx="3810000" cy="160020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DBF5F9"/>
            </a:outerShdw>
          </a:effectLst>
        </p:spPr>
        <p:txBody>
          <a:bodyPr lIns="90000" tIns="46800" rIns="90000" bIns="46800"/>
          <a:lstStyle/>
          <a:p>
            <a:pPr marL="342900" indent="-341313">
              <a:buSzPct val="8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n-US" sz="2000" b="1" dirty="0">
                <a:solidFill>
                  <a:srgbClr val="000000"/>
                </a:solidFill>
                <a:latin typeface="Arial" charset="0"/>
              </a:rPr>
              <a:t>Input</a:t>
            </a:r>
          </a:p>
          <a:p>
            <a:pPr marL="342900" indent="-341313">
              <a:buClr>
                <a:srgbClr val="04617B"/>
              </a:buClr>
              <a:buSzPct val="80000"/>
              <a:buFont typeface="Wingdings" pitchFamily="2" charset="2"/>
              <a:buChar char="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n-US" b="1" dirty="0">
                <a:solidFill>
                  <a:srgbClr val="000000"/>
                </a:solidFill>
                <a:latin typeface="Arial" charset="0"/>
              </a:rPr>
              <a:t>Sun and view angles</a:t>
            </a:r>
          </a:p>
          <a:p>
            <a:pPr marL="342900" indent="-341313">
              <a:buClr>
                <a:srgbClr val="04617B"/>
              </a:buClr>
              <a:buSzPct val="80000"/>
              <a:buFont typeface="Wingdings" pitchFamily="2" charset="2"/>
              <a:buChar char="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n-US" b="1" dirty="0">
                <a:solidFill>
                  <a:srgbClr val="000000"/>
                </a:solidFill>
                <a:latin typeface="Arial" charset="0"/>
              </a:rPr>
              <a:t>Sensor's response function </a:t>
            </a:r>
          </a:p>
          <a:p>
            <a:pPr marL="342900" indent="-341313">
              <a:buClr>
                <a:srgbClr val="04617B"/>
              </a:buClr>
              <a:buSzPct val="80000"/>
              <a:buFont typeface="Wingdings" pitchFamily="2" charset="2"/>
              <a:buChar char="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n-US" b="1" dirty="0">
                <a:solidFill>
                  <a:srgbClr val="000000"/>
                </a:solidFill>
                <a:latin typeface="Arial" charset="0"/>
              </a:rPr>
              <a:t>Atmosphere profile</a:t>
            </a:r>
          </a:p>
          <a:p>
            <a:pPr marL="342900" indent="-341313">
              <a:buClr>
                <a:srgbClr val="04617B"/>
              </a:buClr>
              <a:buSzPct val="80000"/>
              <a:buFont typeface="Wingdings" pitchFamily="2" charset="2"/>
              <a:buChar char="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n-US" b="1" dirty="0">
                <a:solidFill>
                  <a:srgbClr val="000000"/>
                </a:solidFill>
                <a:latin typeface="Arial" charset="0"/>
              </a:rPr>
              <a:t>Surface condition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77000" y="3025923"/>
            <a:ext cx="1903413" cy="2513013"/>
            <a:chOff x="4080" y="1632"/>
            <a:chExt cx="1199" cy="1583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4080" y="2688"/>
              <a:ext cx="1200" cy="528"/>
            </a:xfrm>
            <a:prstGeom prst="parallelogram">
              <a:avLst>
                <a:gd name="adj" fmla="val 18645"/>
              </a:avLst>
            </a:prstGeom>
            <a:solidFill>
              <a:srgbClr val="008000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DBF5F9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kumimoji="0" lang="ja-JP" altLang="en-US"/>
            </a:p>
          </p:txBody>
        </p:sp>
        <p:sp>
          <p:nvSpPr>
            <p:cNvPr id="1034" name="AutoShape 5"/>
            <p:cNvSpPr>
              <a:spLocks noChangeArrowheads="1"/>
            </p:cNvSpPr>
            <p:nvPr/>
          </p:nvSpPr>
          <p:spPr bwMode="auto">
            <a:xfrm>
              <a:off x="4305" y="2721"/>
              <a:ext cx="871" cy="371"/>
            </a:xfrm>
            <a:prstGeom prst="cube">
              <a:avLst>
                <a:gd name="adj" fmla="val 75926"/>
              </a:avLst>
            </a:prstGeom>
            <a:solidFill>
              <a:srgbClr val="CCFFCC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1035" name="AutoShape 6"/>
            <p:cNvSpPr>
              <a:spLocks noChangeArrowheads="1"/>
            </p:cNvSpPr>
            <p:nvPr/>
          </p:nvSpPr>
          <p:spPr bwMode="auto">
            <a:xfrm>
              <a:off x="4305" y="2633"/>
              <a:ext cx="871" cy="371"/>
            </a:xfrm>
            <a:prstGeom prst="cube">
              <a:avLst>
                <a:gd name="adj" fmla="val 75926"/>
              </a:avLst>
            </a:prstGeom>
            <a:solidFill>
              <a:srgbClr val="FFFFCC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1036" name="AutoShape 7"/>
            <p:cNvSpPr>
              <a:spLocks noChangeArrowheads="1"/>
            </p:cNvSpPr>
            <p:nvPr/>
          </p:nvSpPr>
          <p:spPr bwMode="auto">
            <a:xfrm>
              <a:off x="4305" y="2545"/>
              <a:ext cx="871" cy="371"/>
            </a:xfrm>
            <a:prstGeom prst="cube">
              <a:avLst>
                <a:gd name="adj" fmla="val 75926"/>
              </a:avLst>
            </a:prstGeom>
            <a:solidFill>
              <a:srgbClr val="CCFFFF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1037" name="AutoShape 8"/>
            <p:cNvSpPr>
              <a:spLocks noChangeArrowheads="1"/>
            </p:cNvSpPr>
            <p:nvPr/>
          </p:nvSpPr>
          <p:spPr bwMode="auto">
            <a:xfrm>
              <a:off x="4305" y="2457"/>
              <a:ext cx="871" cy="371"/>
            </a:xfrm>
            <a:prstGeom prst="cube">
              <a:avLst>
                <a:gd name="adj" fmla="val 75926"/>
              </a:avLst>
            </a:prstGeom>
            <a:solidFill>
              <a:srgbClr val="CCCCFF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1038" name="AutoShape 9"/>
            <p:cNvSpPr>
              <a:spLocks noChangeArrowheads="1"/>
            </p:cNvSpPr>
            <p:nvPr/>
          </p:nvSpPr>
          <p:spPr bwMode="auto">
            <a:xfrm>
              <a:off x="4305" y="2369"/>
              <a:ext cx="871" cy="372"/>
            </a:xfrm>
            <a:prstGeom prst="cube">
              <a:avLst>
                <a:gd name="adj" fmla="val 75926"/>
              </a:avLst>
            </a:prstGeom>
            <a:solidFill>
              <a:srgbClr val="99CCFF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1039" name="AutoShape 10"/>
            <p:cNvSpPr>
              <a:spLocks noChangeArrowheads="1"/>
            </p:cNvSpPr>
            <p:nvPr/>
          </p:nvSpPr>
          <p:spPr bwMode="auto">
            <a:xfrm>
              <a:off x="4305" y="2276"/>
              <a:ext cx="871" cy="372"/>
            </a:xfrm>
            <a:prstGeom prst="cube">
              <a:avLst>
                <a:gd name="adj" fmla="val 75926"/>
              </a:avLst>
            </a:prstGeom>
            <a:solidFill>
              <a:srgbClr val="CCECFF"/>
            </a:solid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1040" name="AutoShape 11"/>
            <p:cNvSpPr>
              <a:spLocks noChangeArrowheads="1"/>
            </p:cNvSpPr>
            <p:nvPr/>
          </p:nvSpPr>
          <p:spPr bwMode="auto">
            <a:xfrm>
              <a:off x="5040" y="1632"/>
              <a:ext cx="192" cy="192"/>
            </a:xfrm>
            <a:prstGeom prst="sun">
              <a:avLst>
                <a:gd name="adj" fmla="val 2500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360">
              <a:solidFill>
                <a:srgbClr val="DBF5F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4272" y="1872"/>
            <a:ext cx="268" cy="336"/>
          </p:xfrm>
          <a:graphic>
            <a:graphicData uri="http://schemas.openxmlformats.org/presentationml/2006/ole">
              <p:oleObj spid="_x0000_s26626" r:id="rId5" imgW="2133898" imgH="2676899" progId="">
                <p:embed/>
              </p:oleObj>
            </a:graphicData>
          </a:graphic>
        </p:graphicFrame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H="1">
              <a:off x="4895" y="1872"/>
              <a:ext cx="194" cy="528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>
              <a:off x="4703" y="2400"/>
              <a:ext cx="194" cy="576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>
              <a:off x="4512" y="2400"/>
              <a:ext cx="144" cy="672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" name="Line 16"/>
            <p:cNvSpPr>
              <a:spLocks noChangeShapeType="1"/>
            </p:cNvSpPr>
            <p:nvPr/>
          </p:nvSpPr>
          <p:spPr bwMode="auto">
            <a:xfrm>
              <a:off x="4464" y="2160"/>
              <a:ext cx="48" cy="240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5008" y="303312"/>
            <a:ext cx="8928992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838200" indent="-836613">
              <a:spcBef>
                <a:spcPct val="0"/>
              </a:spcBef>
              <a:buSzPct val="100000"/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/>
            </a:pPr>
            <a:r>
              <a:rPr lang="en-US" altLang="ja-JP" sz="44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“ RSTAR” – </a:t>
            </a:r>
            <a:r>
              <a:rPr lang="en-US" altLang="ja-JP" sz="4400" b="1" dirty="0" err="1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Radiative</a:t>
            </a:r>
            <a:r>
              <a:rPr lang="en-US" altLang="ja-JP" sz="44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 Transfer Code</a:t>
            </a: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395536" y="908720"/>
            <a:ext cx="7829550" cy="3312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Clr>
                <a:schemeClr val="accent2"/>
              </a:buClr>
              <a:buSzPct val="80000"/>
              <a:buFont typeface="Wingdings" pitchFamily="2" charset="2"/>
              <a:buChar char="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kumimoji="0" lang="en-US" altLang="ja-JP" sz="2000" dirty="0">
                <a:latin typeface="Arial" pitchFamily="34" charset="0"/>
              </a:rPr>
              <a:t>Developed by Dr. NAKAJIMA</a:t>
            </a:r>
            <a:r>
              <a:rPr kumimoji="0" lang="en-US" altLang="ja-JP" sz="2000" dirty="0">
                <a:latin typeface="Times New Roman" pitchFamily="18" charset="0"/>
              </a:rPr>
              <a:t>’</a:t>
            </a:r>
            <a:r>
              <a:rPr kumimoji="0" lang="en-US" altLang="ja-JP" sz="2000" dirty="0">
                <a:latin typeface="Arial" pitchFamily="34" charset="0"/>
              </a:rPr>
              <a:t>s Lab. (AORI, Univ. of Tokyo</a:t>
            </a:r>
            <a:r>
              <a:rPr kumimoji="0" lang="en-US" altLang="ja-JP" sz="2000" dirty="0" smtClean="0">
                <a:latin typeface="Arial" pitchFamily="34" charset="0"/>
              </a:rPr>
              <a:t>)</a:t>
            </a:r>
          </a:p>
          <a:p>
            <a:pPr marL="741363" lvl="1" indent="-284163">
              <a:spcBef>
                <a:spcPts val="45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kumimoji="0" lang="en-US" altLang="ja-JP" dirty="0">
                <a:latin typeface="Arial" pitchFamily="34" charset="0"/>
              </a:rPr>
              <a:t>Algorithm is based on Nakajima and Tanaka [1986,1988</a:t>
            </a:r>
            <a:r>
              <a:rPr kumimoji="0" lang="en-US" altLang="ja-JP" dirty="0" smtClean="0">
                <a:latin typeface="Arial" pitchFamily="34" charset="0"/>
              </a:rPr>
              <a:t>]</a:t>
            </a:r>
          </a:p>
          <a:p>
            <a:pPr marL="741363" lvl="1" indent="-284163">
              <a:spcBef>
                <a:spcPts val="45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kumimoji="0" lang="en-US" altLang="ja-JP" dirty="0" smtClean="0">
                <a:latin typeface="Arial" pitchFamily="34" charset="0"/>
              </a:rPr>
              <a:t>http://www.ccsr.u-tokyo.ac.jp/~clastr/</a:t>
            </a:r>
            <a:endParaRPr kumimoji="0" lang="en-US" altLang="ja-JP" dirty="0">
              <a:latin typeface="Arial" pitchFamily="34" charset="0"/>
            </a:endParaRPr>
          </a:p>
          <a:p>
            <a:pPr marL="341313" indent="-341313">
              <a:spcBef>
                <a:spcPts val="500"/>
              </a:spcBef>
              <a:buClr>
                <a:schemeClr val="accent2"/>
              </a:buClr>
              <a:buSzPct val="80000"/>
              <a:buFont typeface="Wingdings" pitchFamily="2" charset="2"/>
              <a:buChar char="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kumimoji="0" lang="en-US" altLang="ja-JP" sz="2000" dirty="0">
                <a:latin typeface="Arial" pitchFamily="34" charset="0"/>
                <a:ea typeface="ＭＳ 明朝" pitchFamily="17" charset="-128"/>
              </a:rPr>
              <a:t>General package for simulating radiation fields</a:t>
            </a:r>
          </a:p>
          <a:p>
            <a:pPr marL="741363" lvl="1" indent="-284163">
              <a:spcBef>
                <a:spcPts val="45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kumimoji="0" lang="en-US" altLang="ja-JP" dirty="0">
                <a:latin typeface="Arial" pitchFamily="34" charset="0"/>
              </a:rPr>
              <a:t>k - distribution method</a:t>
            </a:r>
          </a:p>
          <a:p>
            <a:pPr marL="741363" lvl="1" indent="-284163">
              <a:spcBef>
                <a:spcPts val="45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kumimoji="0" lang="en-US" altLang="ja-JP" dirty="0">
                <a:latin typeface="Arial" pitchFamily="34" charset="0"/>
                <a:ea typeface="ＭＳ 明朝" pitchFamily="17" charset="-128"/>
              </a:rPr>
              <a:t>HITRAN2004 database</a:t>
            </a:r>
          </a:p>
          <a:p>
            <a:pPr marL="741363" lvl="1" indent="-284163">
              <a:spcBef>
                <a:spcPts val="45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kumimoji="0" lang="en-US" altLang="ja-JP" dirty="0">
                <a:latin typeface="Arial" pitchFamily="34" charset="0"/>
                <a:ea typeface="ＭＳ 明朝" pitchFamily="17" charset="-128"/>
              </a:rPr>
              <a:t>Wavelengths between </a:t>
            </a:r>
            <a:r>
              <a:rPr kumimoji="0" lang="en-US" altLang="ja-JP" dirty="0">
                <a:latin typeface="Arial" pitchFamily="34" charset="0"/>
              </a:rPr>
              <a:t>0.2</a:t>
            </a:r>
            <a:r>
              <a:rPr kumimoji="0" lang="en-US" altLang="ja-JP" dirty="0">
                <a:latin typeface="Symbol" pitchFamily="18" charset="2"/>
              </a:rPr>
              <a:t></a:t>
            </a:r>
            <a:r>
              <a:rPr kumimoji="0" lang="en-US" altLang="ja-JP" dirty="0">
                <a:latin typeface="Arial" pitchFamily="34" charset="0"/>
              </a:rPr>
              <a:t>m</a:t>
            </a:r>
            <a:r>
              <a:rPr kumimoji="0" lang="en-US" altLang="ja-JP" dirty="0">
                <a:latin typeface="Arial" pitchFamily="34" charset="0"/>
                <a:ea typeface="ＭＳ 明朝" pitchFamily="17" charset="-128"/>
              </a:rPr>
              <a:t> to</a:t>
            </a:r>
            <a:r>
              <a:rPr kumimoji="0" lang="en-US" altLang="ja-JP" dirty="0">
                <a:latin typeface="Arial" pitchFamily="34" charset="0"/>
              </a:rPr>
              <a:t> 200</a:t>
            </a:r>
            <a:r>
              <a:rPr kumimoji="0" lang="en-US" altLang="ja-JP" dirty="0">
                <a:latin typeface="Symbol" pitchFamily="18" charset="2"/>
              </a:rPr>
              <a:t></a:t>
            </a:r>
            <a:r>
              <a:rPr kumimoji="0" lang="en-US" altLang="ja-JP" dirty="0">
                <a:latin typeface="Arial" pitchFamily="34" charset="0"/>
              </a:rPr>
              <a:t>m</a:t>
            </a:r>
          </a:p>
          <a:p>
            <a:pPr marL="741363" lvl="1" indent="-284163">
              <a:spcBef>
                <a:spcPts val="45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kumimoji="0" lang="en-US" altLang="ja-JP" dirty="0">
                <a:latin typeface="Arial" pitchFamily="34" charset="0"/>
                <a:ea typeface="ＭＳ 明朝" pitchFamily="17" charset="-128"/>
              </a:rPr>
              <a:t>Absorption and scattering schemes</a:t>
            </a:r>
          </a:p>
          <a:p>
            <a:pPr marL="741363" lvl="1" indent="-284163">
              <a:spcBef>
                <a:spcPts val="45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kumimoji="0" lang="en-US" altLang="ja-JP" dirty="0">
                <a:latin typeface="Arial" pitchFamily="34" charset="0"/>
                <a:ea typeface="ＭＳ 明朝" pitchFamily="17" charset="-128"/>
              </a:rPr>
              <a:t>Parallel atmosphere divided into sub-layers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572000" y="5721498"/>
            <a:ext cx="3810000" cy="731838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DBF5F9"/>
            </a:outerShdw>
          </a:effectLst>
        </p:spPr>
        <p:txBody>
          <a:bodyPr lIns="90000" tIns="46800" rIns="90000" bIns="46800"/>
          <a:lstStyle/>
          <a:p>
            <a:pPr marL="342900" indent="-341313">
              <a:buSzPct val="8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n-US" sz="2000" b="1">
                <a:solidFill>
                  <a:srgbClr val="000000"/>
                </a:solidFill>
                <a:latin typeface="Arial" charset="0"/>
              </a:rPr>
              <a:t>Output</a:t>
            </a:r>
          </a:p>
          <a:p>
            <a:pPr marL="342900" indent="-341313">
              <a:buClr>
                <a:srgbClr val="04617B"/>
              </a:buClr>
              <a:buSzPct val="80000"/>
              <a:buFont typeface="Wingdings" pitchFamily="2" charset="2"/>
              <a:buChar char="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Radiance, irradiance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86064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Time sequence of calibratio</a:t>
            </a:r>
            <a:r>
              <a:rPr lang="en-US" altLang="ja-JP" sz="4000" dirty="0" smtClean="0"/>
              <a:t>n coefficients</a:t>
            </a:r>
            <a:endParaRPr kumimoji="1" lang="ja-JP" altLang="en-US" sz="4000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395536" y="5949280"/>
            <a:ext cx="8229600" cy="777205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Monthly and seasonal changes of calibration coefficients exist.</a:t>
            </a:r>
            <a:endParaRPr kumimoji="1" lang="ja-JP" altLang="en-US" dirty="0"/>
          </a:p>
        </p:txBody>
      </p:sp>
      <p:graphicFrame>
        <p:nvGraphicFramePr>
          <p:cNvPr id="32" name="グラフ 31"/>
          <p:cNvGraphicFramePr/>
          <p:nvPr/>
        </p:nvGraphicFramePr>
        <p:xfrm>
          <a:off x="395536" y="908720"/>
          <a:ext cx="4086200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グラフ 32"/>
          <p:cNvGraphicFramePr/>
          <p:nvPr/>
        </p:nvGraphicFramePr>
        <p:xfrm>
          <a:off x="4572000" y="908720"/>
          <a:ext cx="4086200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グラフ 33"/>
          <p:cNvGraphicFramePr/>
          <p:nvPr/>
        </p:nvGraphicFramePr>
        <p:xfrm>
          <a:off x="395536" y="3429000"/>
          <a:ext cx="4086200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グラフ 34"/>
          <p:cNvGraphicFramePr/>
          <p:nvPr/>
        </p:nvGraphicFramePr>
        <p:xfrm>
          <a:off x="4572000" y="3429000"/>
          <a:ext cx="4086200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008" y="42360"/>
            <a:ext cx="8928992" cy="650336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Introduce new parameter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5906616"/>
            <a:ext cx="8640960" cy="95138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3200" b="1" dirty="0" smtClean="0"/>
              <a:t>calibration accuracy improves when “Difference of Azimuth Angles” (</a:t>
            </a:r>
            <a:r>
              <a:rPr lang="el-GR" altLang="ja-JP" sz="3200" b="1" dirty="0" smtClean="0"/>
              <a:t>Δ</a:t>
            </a:r>
            <a:r>
              <a:rPr lang="el-GR" altLang="ja-JP" sz="3200" dirty="0" smtClean="0"/>
              <a:t>φ</a:t>
            </a:r>
            <a:r>
              <a:rPr lang="en-US" altLang="ja-JP" sz="3200" dirty="0" smtClean="0"/>
              <a:t>) becomes small</a:t>
            </a:r>
            <a:endParaRPr lang="ja-JP" altLang="en-US" dirty="0" smtClean="0"/>
          </a:p>
          <a:p>
            <a:endParaRPr kumimoji="1" lang="ja-JP" altLang="en-US" dirty="0"/>
          </a:p>
        </p:txBody>
      </p:sp>
      <p:pic>
        <p:nvPicPr>
          <p:cNvPr id="1032" name="Picture 8" descr="C:\DOCUME~1\JMA3207.SC\LOCALS~1\Temp\ffftp5200\ref_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196752"/>
            <a:ext cx="2286000" cy="2286000"/>
          </a:xfrm>
          <a:prstGeom prst="rect">
            <a:avLst/>
          </a:prstGeom>
          <a:noFill/>
        </p:spPr>
      </p:pic>
      <p:pic>
        <p:nvPicPr>
          <p:cNvPr id="1033" name="Picture 9" descr="C:\DOCUME~1\JMA3207.SC\LOCALS~1\Temp\ffftp5200\ref_r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2286000" cy="2286000"/>
          </a:xfrm>
          <a:prstGeom prst="rect">
            <a:avLst/>
          </a:prstGeom>
          <a:noFill/>
        </p:spPr>
      </p:pic>
      <p:pic>
        <p:nvPicPr>
          <p:cNvPr id="1035" name="Picture 11" descr="C:\DOCUME~1\JMA3207.SC\LOCALS~1\Temp\ffftp5200\ref_re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196752"/>
            <a:ext cx="2286000" cy="2286000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2699792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X&lt;=90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36096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X&lt;=60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64288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X&lt;=45</a:t>
            </a:r>
            <a:endParaRPr kumimoji="1" lang="ja-JP" altLang="en-US" dirty="0"/>
          </a:p>
        </p:txBody>
      </p:sp>
      <p:pic>
        <p:nvPicPr>
          <p:cNvPr id="1036" name="Picture 12" descr="C:\DOCUME~1\JMA3207.SC\LOCALS~1\Temp\ffftp5200\ref_re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2286000" cy="2286000"/>
          </a:xfrm>
          <a:prstGeom prst="rect">
            <a:avLst/>
          </a:prstGeom>
          <a:noFill/>
        </p:spPr>
      </p:pic>
      <p:sp>
        <p:nvSpPr>
          <p:cNvPr id="27" name="テキスト ボックス 26"/>
          <p:cNvSpPr txBox="1"/>
          <p:nvPr/>
        </p:nvSpPr>
        <p:spPr>
          <a:xfrm>
            <a:off x="323528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X&lt;=180</a:t>
            </a:r>
            <a:endParaRPr kumimoji="1" lang="ja-JP" altLang="en-US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1547664" y="2060848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グラフ 16"/>
          <p:cNvGraphicFramePr/>
          <p:nvPr/>
        </p:nvGraphicFramePr>
        <p:xfrm>
          <a:off x="4211960" y="3429000"/>
          <a:ext cx="4104456" cy="246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4" name="直線矢印コネクタ 13"/>
          <p:cNvCxnSpPr/>
          <p:nvPr/>
        </p:nvCxnSpPr>
        <p:spPr>
          <a:xfrm>
            <a:off x="323528" y="1340768"/>
            <a:ext cx="847789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203848" y="1124744"/>
            <a:ext cx="30243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Threshold becomes strict</a:t>
            </a:r>
            <a:endParaRPr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5004048" y="5157192"/>
            <a:ext cx="3024336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364088" y="4725144"/>
            <a:ext cx="223224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Threshold becomes strict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23528" y="3574283"/>
            <a:ext cx="2135438" cy="1726925"/>
            <a:chOff x="4932040" y="476672"/>
            <a:chExt cx="2135438" cy="1726925"/>
          </a:xfrm>
        </p:grpSpPr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932040" y="476672"/>
              <a:ext cx="2135438" cy="1726925"/>
            </a:xfrm>
            <a:prstGeom prst="rect">
              <a:avLst/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1" name="グループ化 457"/>
            <p:cNvGrpSpPr/>
            <p:nvPr/>
          </p:nvGrpSpPr>
          <p:grpSpPr>
            <a:xfrm>
              <a:off x="5004048" y="620688"/>
              <a:ext cx="1923796" cy="1512168"/>
              <a:chOff x="5004048" y="620688"/>
              <a:chExt cx="1923796" cy="1512168"/>
            </a:xfrm>
          </p:grpSpPr>
          <p:sp>
            <p:nvSpPr>
              <p:cNvPr id="23" name="Freeform 104"/>
              <p:cNvSpPr>
                <a:spLocks/>
              </p:cNvSpPr>
              <p:nvPr/>
            </p:nvSpPr>
            <p:spPr bwMode="auto">
              <a:xfrm rot="20582484">
                <a:off x="6444208" y="1988840"/>
                <a:ext cx="483636" cy="11470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Freeform 104"/>
              <p:cNvSpPr>
                <a:spLocks/>
              </p:cNvSpPr>
              <p:nvPr/>
            </p:nvSpPr>
            <p:spPr bwMode="auto">
              <a:xfrm rot="20391581">
                <a:off x="5724128" y="1988840"/>
                <a:ext cx="648072" cy="14401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 rot="1449933">
                <a:off x="5004048" y="1988840"/>
                <a:ext cx="483636" cy="11470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04"/>
              <p:cNvSpPr>
                <a:spLocks/>
              </p:cNvSpPr>
              <p:nvPr/>
            </p:nvSpPr>
            <p:spPr bwMode="auto">
              <a:xfrm rot="972513">
                <a:off x="6012160" y="1700808"/>
                <a:ext cx="648072" cy="21602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04"/>
              <p:cNvSpPr>
                <a:spLocks/>
              </p:cNvSpPr>
              <p:nvPr/>
            </p:nvSpPr>
            <p:spPr bwMode="auto">
              <a:xfrm rot="20166846">
                <a:off x="5220072" y="1772816"/>
                <a:ext cx="483636" cy="11470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04"/>
              <p:cNvSpPr>
                <a:spLocks/>
              </p:cNvSpPr>
              <p:nvPr/>
            </p:nvSpPr>
            <p:spPr bwMode="auto">
              <a:xfrm rot="20010387">
                <a:off x="5076056" y="620688"/>
                <a:ext cx="483636" cy="11470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auto">
              <a:xfrm rot="1206613">
                <a:off x="6300192" y="620688"/>
                <a:ext cx="576064" cy="14401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Freeform 104"/>
              <p:cNvSpPr>
                <a:spLocks/>
              </p:cNvSpPr>
              <p:nvPr/>
            </p:nvSpPr>
            <p:spPr bwMode="auto">
              <a:xfrm rot="20808403">
                <a:off x="5580112" y="764704"/>
                <a:ext cx="864096" cy="14401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Freeform 104"/>
              <p:cNvSpPr>
                <a:spLocks/>
              </p:cNvSpPr>
              <p:nvPr/>
            </p:nvSpPr>
            <p:spPr bwMode="auto">
              <a:xfrm rot="1159348">
                <a:off x="5148064" y="1052736"/>
                <a:ext cx="483636" cy="11470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04"/>
              <p:cNvSpPr>
                <a:spLocks/>
              </p:cNvSpPr>
              <p:nvPr/>
            </p:nvSpPr>
            <p:spPr bwMode="auto">
              <a:xfrm rot="19948500">
                <a:off x="6444208" y="1052736"/>
                <a:ext cx="483636" cy="11470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Freeform 104"/>
              <p:cNvSpPr>
                <a:spLocks/>
              </p:cNvSpPr>
              <p:nvPr/>
            </p:nvSpPr>
            <p:spPr bwMode="auto">
              <a:xfrm rot="750507">
                <a:off x="5868144" y="1196752"/>
                <a:ext cx="483636" cy="114705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Freeform 104"/>
              <p:cNvSpPr>
                <a:spLocks/>
              </p:cNvSpPr>
              <p:nvPr/>
            </p:nvSpPr>
            <p:spPr bwMode="auto">
              <a:xfrm>
                <a:off x="5220072" y="1412776"/>
                <a:ext cx="648072" cy="14401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8" y="24"/>
                  </a:cxn>
                  <a:cxn ang="0">
                    <a:pos x="24" y="11"/>
                  </a:cxn>
                  <a:cxn ang="0">
                    <a:pos x="52" y="3"/>
                  </a:cxn>
                  <a:cxn ang="0">
                    <a:pos x="82" y="1"/>
                  </a:cxn>
                  <a:cxn ang="0">
                    <a:pos x="105" y="4"/>
                  </a:cxn>
                  <a:cxn ang="0">
                    <a:pos x="132" y="15"/>
                  </a:cxn>
                  <a:cxn ang="0">
                    <a:pos x="164" y="27"/>
                  </a:cxn>
                  <a:cxn ang="0">
                    <a:pos x="190" y="29"/>
                  </a:cxn>
                  <a:cxn ang="0">
                    <a:pos x="212" y="27"/>
                  </a:cxn>
                  <a:cxn ang="0">
                    <a:pos x="245" y="15"/>
                  </a:cxn>
                  <a:cxn ang="0">
                    <a:pos x="277" y="5"/>
                  </a:cxn>
                  <a:cxn ang="0">
                    <a:pos x="304" y="3"/>
                  </a:cxn>
                  <a:cxn ang="0">
                    <a:pos x="328" y="5"/>
                  </a:cxn>
                  <a:cxn ang="0">
                    <a:pos x="354" y="11"/>
                  </a:cxn>
                  <a:cxn ang="0">
                    <a:pos x="375" y="24"/>
                  </a:cxn>
                  <a:cxn ang="0">
                    <a:pos x="388" y="38"/>
                  </a:cxn>
                  <a:cxn ang="0">
                    <a:pos x="388" y="57"/>
                  </a:cxn>
                  <a:cxn ang="0">
                    <a:pos x="376" y="71"/>
                  </a:cxn>
                  <a:cxn ang="0">
                    <a:pos x="362" y="76"/>
                  </a:cxn>
                  <a:cxn ang="0">
                    <a:pos x="343" y="73"/>
                  </a:cxn>
                  <a:cxn ang="0">
                    <a:pos x="335" y="64"/>
                  </a:cxn>
                  <a:cxn ang="0">
                    <a:pos x="351" y="58"/>
                  </a:cxn>
                  <a:cxn ang="0">
                    <a:pos x="356" y="53"/>
                  </a:cxn>
                  <a:cxn ang="0">
                    <a:pos x="354" y="44"/>
                  </a:cxn>
                  <a:cxn ang="0">
                    <a:pos x="346" y="37"/>
                  </a:cxn>
                  <a:cxn ang="0">
                    <a:pos x="330" y="34"/>
                  </a:cxn>
                  <a:cxn ang="0">
                    <a:pos x="310" y="39"/>
                  </a:cxn>
                  <a:cxn ang="0">
                    <a:pos x="301" y="50"/>
                  </a:cxn>
                  <a:cxn ang="0">
                    <a:pos x="306" y="61"/>
                  </a:cxn>
                  <a:cxn ang="0">
                    <a:pos x="304" y="75"/>
                  </a:cxn>
                  <a:cxn ang="0">
                    <a:pos x="294" y="84"/>
                  </a:cxn>
                  <a:cxn ang="0">
                    <a:pos x="282" y="89"/>
                  </a:cxn>
                  <a:cxn ang="0">
                    <a:pos x="265" y="90"/>
                  </a:cxn>
                  <a:cxn ang="0">
                    <a:pos x="241" y="80"/>
                  </a:cxn>
                  <a:cxn ang="0">
                    <a:pos x="262" y="69"/>
                  </a:cxn>
                  <a:cxn ang="0">
                    <a:pos x="264" y="60"/>
                  </a:cxn>
                  <a:cxn ang="0">
                    <a:pos x="259" y="54"/>
                  </a:cxn>
                  <a:cxn ang="0">
                    <a:pos x="243" y="46"/>
                  </a:cxn>
                  <a:cxn ang="0">
                    <a:pos x="232" y="45"/>
                  </a:cxn>
                  <a:cxn ang="0">
                    <a:pos x="208" y="50"/>
                  </a:cxn>
                  <a:cxn ang="0">
                    <a:pos x="180" y="53"/>
                  </a:cxn>
                  <a:cxn ang="0">
                    <a:pos x="158" y="49"/>
                  </a:cxn>
                  <a:cxn ang="0">
                    <a:pos x="129" y="38"/>
                  </a:cxn>
                  <a:cxn ang="0">
                    <a:pos x="92" y="21"/>
                  </a:cxn>
                  <a:cxn ang="0">
                    <a:pos x="71" y="16"/>
                  </a:cxn>
                  <a:cxn ang="0">
                    <a:pos x="48" y="17"/>
                  </a:cxn>
                  <a:cxn ang="0">
                    <a:pos x="29" y="23"/>
                  </a:cxn>
                  <a:cxn ang="0">
                    <a:pos x="11" y="35"/>
                  </a:cxn>
                  <a:cxn ang="0">
                    <a:pos x="0" y="50"/>
                  </a:cxn>
                </a:cxnLst>
                <a:rect l="0" t="0" r="r" b="b"/>
                <a:pathLst>
                  <a:path w="389" h="90">
                    <a:moveTo>
                      <a:pt x="0" y="50"/>
                    </a:move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5" y="28"/>
                    </a:lnTo>
                    <a:lnTo>
                      <a:pt x="8" y="24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32" y="8"/>
                    </a:lnTo>
                    <a:lnTo>
                      <a:pt x="40" y="5"/>
                    </a:lnTo>
                    <a:lnTo>
                      <a:pt x="52" y="3"/>
                    </a:lnTo>
                    <a:lnTo>
                      <a:pt x="64" y="1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4"/>
                    </a:lnTo>
                    <a:lnTo>
                      <a:pt x="109" y="6"/>
                    </a:lnTo>
                    <a:lnTo>
                      <a:pt x="121" y="10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6" y="25"/>
                    </a:lnTo>
                    <a:lnTo>
                      <a:pt x="164" y="27"/>
                    </a:lnTo>
                    <a:lnTo>
                      <a:pt x="174" y="28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8" y="29"/>
                    </a:lnTo>
                    <a:lnTo>
                      <a:pt x="206" y="28"/>
                    </a:lnTo>
                    <a:lnTo>
                      <a:pt x="212" y="27"/>
                    </a:lnTo>
                    <a:lnTo>
                      <a:pt x="219" y="25"/>
                    </a:lnTo>
                    <a:lnTo>
                      <a:pt x="232" y="20"/>
                    </a:lnTo>
                    <a:lnTo>
                      <a:pt x="245" y="15"/>
                    </a:lnTo>
                    <a:lnTo>
                      <a:pt x="259" y="9"/>
                    </a:lnTo>
                    <a:lnTo>
                      <a:pt x="267" y="7"/>
                    </a:lnTo>
                    <a:lnTo>
                      <a:pt x="277" y="5"/>
                    </a:lnTo>
                    <a:lnTo>
                      <a:pt x="286" y="4"/>
                    </a:lnTo>
                    <a:lnTo>
                      <a:pt x="296" y="3"/>
                    </a:lnTo>
                    <a:lnTo>
                      <a:pt x="304" y="3"/>
                    </a:lnTo>
                    <a:lnTo>
                      <a:pt x="312" y="3"/>
                    </a:lnTo>
                    <a:lnTo>
                      <a:pt x="320" y="4"/>
                    </a:lnTo>
                    <a:lnTo>
                      <a:pt x="328" y="5"/>
                    </a:lnTo>
                    <a:lnTo>
                      <a:pt x="338" y="7"/>
                    </a:lnTo>
                    <a:lnTo>
                      <a:pt x="346" y="9"/>
                    </a:lnTo>
                    <a:lnTo>
                      <a:pt x="354" y="11"/>
                    </a:lnTo>
                    <a:lnTo>
                      <a:pt x="362" y="15"/>
                    </a:lnTo>
                    <a:lnTo>
                      <a:pt x="368" y="19"/>
                    </a:lnTo>
                    <a:lnTo>
                      <a:pt x="375" y="24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8" y="38"/>
                    </a:lnTo>
                    <a:lnTo>
                      <a:pt x="389" y="45"/>
                    </a:lnTo>
                    <a:lnTo>
                      <a:pt x="389" y="50"/>
                    </a:lnTo>
                    <a:lnTo>
                      <a:pt x="388" y="57"/>
                    </a:lnTo>
                    <a:lnTo>
                      <a:pt x="384" y="64"/>
                    </a:lnTo>
                    <a:lnTo>
                      <a:pt x="380" y="68"/>
                    </a:lnTo>
                    <a:lnTo>
                      <a:pt x="376" y="71"/>
                    </a:lnTo>
                    <a:lnTo>
                      <a:pt x="372" y="74"/>
                    </a:lnTo>
                    <a:lnTo>
                      <a:pt x="367" y="75"/>
                    </a:lnTo>
                    <a:lnTo>
                      <a:pt x="362" y="76"/>
                    </a:lnTo>
                    <a:lnTo>
                      <a:pt x="357" y="76"/>
                    </a:lnTo>
                    <a:lnTo>
                      <a:pt x="352" y="75"/>
                    </a:lnTo>
                    <a:lnTo>
                      <a:pt x="343" y="73"/>
                    </a:lnTo>
                    <a:lnTo>
                      <a:pt x="335" y="69"/>
                    </a:lnTo>
                    <a:lnTo>
                      <a:pt x="328" y="65"/>
                    </a:lnTo>
                    <a:lnTo>
                      <a:pt x="335" y="64"/>
                    </a:lnTo>
                    <a:lnTo>
                      <a:pt x="339" y="64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4" y="57"/>
                    </a:lnTo>
                    <a:lnTo>
                      <a:pt x="356" y="55"/>
                    </a:lnTo>
                    <a:lnTo>
                      <a:pt x="356" y="53"/>
                    </a:lnTo>
                    <a:lnTo>
                      <a:pt x="357" y="50"/>
                    </a:lnTo>
                    <a:lnTo>
                      <a:pt x="356" y="47"/>
                    </a:lnTo>
                    <a:lnTo>
                      <a:pt x="354" y="44"/>
                    </a:lnTo>
                    <a:lnTo>
                      <a:pt x="352" y="41"/>
                    </a:lnTo>
                    <a:lnTo>
                      <a:pt x="349" y="39"/>
                    </a:lnTo>
                    <a:lnTo>
                      <a:pt x="346" y="37"/>
                    </a:lnTo>
                    <a:lnTo>
                      <a:pt x="343" y="36"/>
                    </a:lnTo>
                    <a:lnTo>
                      <a:pt x="336" y="35"/>
                    </a:lnTo>
                    <a:lnTo>
                      <a:pt x="330" y="34"/>
                    </a:lnTo>
                    <a:lnTo>
                      <a:pt x="323" y="35"/>
                    </a:lnTo>
                    <a:lnTo>
                      <a:pt x="317" y="37"/>
                    </a:lnTo>
                    <a:lnTo>
                      <a:pt x="310" y="39"/>
                    </a:lnTo>
                    <a:lnTo>
                      <a:pt x="306" y="43"/>
                    </a:lnTo>
                    <a:lnTo>
                      <a:pt x="302" y="47"/>
                    </a:lnTo>
                    <a:lnTo>
                      <a:pt x="301" y="50"/>
                    </a:lnTo>
                    <a:lnTo>
                      <a:pt x="302" y="54"/>
                    </a:lnTo>
                    <a:lnTo>
                      <a:pt x="304" y="58"/>
                    </a:lnTo>
                    <a:lnTo>
                      <a:pt x="306" y="61"/>
                    </a:lnTo>
                    <a:lnTo>
                      <a:pt x="307" y="66"/>
                    </a:lnTo>
                    <a:lnTo>
                      <a:pt x="307" y="70"/>
                    </a:lnTo>
                    <a:lnTo>
                      <a:pt x="304" y="75"/>
                    </a:lnTo>
                    <a:lnTo>
                      <a:pt x="301" y="78"/>
                    </a:lnTo>
                    <a:lnTo>
                      <a:pt x="298" y="81"/>
                    </a:lnTo>
                    <a:lnTo>
                      <a:pt x="294" y="84"/>
                    </a:lnTo>
                    <a:lnTo>
                      <a:pt x="291" y="87"/>
                    </a:lnTo>
                    <a:lnTo>
                      <a:pt x="286" y="88"/>
                    </a:lnTo>
                    <a:lnTo>
                      <a:pt x="282" y="89"/>
                    </a:lnTo>
                    <a:lnTo>
                      <a:pt x="278" y="90"/>
                    </a:lnTo>
                    <a:lnTo>
                      <a:pt x="273" y="90"/>
                    </a:lnTo>
                    <a:lnTo>
                      <a:pt x="265" y="90"/>
                    </a:lnTo>
                    <a:lnTo>
                      <a:pt x="257" y="88"/>
                    </a:lnTo>
                    <a:lnTo>
                      <a:pt x="248" y="85"/>
                    </a:lnTo>
                    <a:lnTo>
                      <a:pt x="241" y="80"/>
                    </a:lnTo>
                    <a:lnTo>
                      <a:pt x="251" y="77"/>
                    </a:lnTo>
                    <a:lnTo>
                      <a:pt x="257" y="74"/>
                    </a:lnTo>
                    <a:lnTo>
                      <a:pt x="262" y="69"/>
                    </a:lnTo>
                    <a:lnTo>
                      <a:pt x="264" y="65"/>
                    </a:lnTo>
                    <a:lnTo>
                      <a:pt x="265" y="63"/>
                    </a:lnTo>
                    <a:lnTo>
                      <a:pt x="264" y="60"/>
                    </a:lnTo>
                    <a:lnTo>
                      <a:pt x="264" y="58"/>
                    </a:lnTo>
                    <a:lnTo>
                      <a:pt x="262" y="56"/>
                    </a:lnTo>
                    <a:lnTo>
                      <a:pt x="259" y="54"/>
                    </a:lnTo>
                    <a:lnTo>
                      <a:pt x="256" y="51"/>
                    </a:lnTo>
                    <a:lnTo>
                      <a:pt x="248" y="47"/>
                    </a:lnTo>
                    <a:lnTo>
                      <a:pt x="243" y="46"/>
                    </a:lnTo>
                    <a:lnTo>
                      <a:pt x="240" y="45"/>
                    </a:lnTo>
                    <a:lnTo>
                      <a:pt x="235" y="45"/>
                    </a:lnTo>
                    <a:lnTo>
                      <a:pt x="232" y="45"/>
                    </a:lnTo>
                    <a:lnTo>
                      <a:pt x="224" y="46"/>
                    </a:lnTo>
                    <a:lnTo>
                      <a:pt x="217" y="48"/>
                    </a:lnTo>
                    <a:lnTo>
                      <a:pt x="208" y="50"/>
                    </a:lnTo>
                    <a:lnTo>
                      <a:pt x="198" y="53"/>
                    </a:lnTo>
                    <a:lnTo>
                      <a:pt x="187" y="54"/>
                    </a:lnTo>
                    <a:lnTo>
                      <a:pt x="180" y="53"/>
                    </a:lnTo>
                    <a:lnTo>
                      <a:pt x="174" y="53"/>
                    </a:lnTo>
                    <a:lnTo>
                      <a:pt x="166" y="51"/>
                    </a:lnTo>
                    <a:lnTo>
                      <a:pt x="158" y="49"/>
                    </a:lnTo>
                    <a:lnTo>
                      <a:pt x="150" y="47"/>
                    </a:lnTo>
                    <a:lnTo>
                      <a:pt x="143" y="45"/>
                    </a:lnTo>
                    <a:lnTo>
                      <a:pt x="129" y="38"/>
                    </a:lnTo>
                    <a:lnTo>
                      <a:pt x="114" y="31"/>
                    </a:lnTo>
                    <a:lnTo>
                      <a:pt x="100" y="25"/>
                    </a:lnTo>
                    <a:lnTo>
                      <a:pt x="92" y="21"/>
                    </a:lnTo>
                    <a:lnTo>
                      <a:pt x="85" y="19"/>
                    </a:lnTo>
                    <a:lnTo>
                      <a:pt x="77" y="17"/>
                    </a:lnTo>
                    <a:lnTo>
                      <a:pt x="71" y="16"/>
                    </a:lnTo>
                    <a:lnTo>
                      <a:pt x="63" y="16"/>
                    </a:lnTo>
                    <a:lnTo>
                      <a:pt x="55" y="16"/>
                    </a:lnTo>
                    <a:lnTo>
                      <a:pt x="48" y="17"/>
                    </a:lnTo>
                    <a:lnTo>
                      <a:pt x="42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4" y="26"/>
                    </a:lnTo>
                    <a:lnTo>
                      <a:pt x="19" y="28"/>
                    </a:lnTo>
                    <a:lnTo>
                      <a:pt x="11" y="35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2014" y="3573016"/>
            <a:ext cx="785850" cy="53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1974" y="5373216"/>
            <a:ext cx="515219" cy="650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" name="雲 40"/>
          <p:cNvSpPr/>
          <p:nvPr/>
        </p:nvSpPr>
        <p:spPr>
          <a:xfrm>
            <a:off x="401774" y="3573016"/>
            <a:ext cx="2088232" cy="1656184"/>
          </a:xfrm>
          <a:prstGeom prst="cloud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>
            <a:endCxn id="39" idx="1"/>
          </p:cNvCxnSpPr>
          <p:nvPr/>
        </p:nvCxnSpPr>
        <p:spPr>
          <a:xfrm flipV="1">
            <a:off x="1481894" y="3840359"/>
            <a:ext cx="1080120" cy="524745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40" idx="1"/>
          </p:cNvCxnSpPr>
          <p:nvPr/>
        </p:nvCxnSpPr>
        <p:spPr>
          <a:xfrm flipH="1" flipV="1">
            <a:off x="1481894" y="4365104"/>
            <a:ext cx="720080" cy="1333416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弧 43"/>
          <p:cNvSpPr/>
          <p:nvPr/>
        </p:nvSpPr>
        <p:spPr>
          <a:xfrm>
            <a:off x="1193862" y="4005064"/>
            <a:ext cx="792088" cy="792088"/>
          </a:xfrm>
          <a:prstGeom prst="arc">
            <a:avLst>
              <a:gd name="adj1" fmla="val 19039775"/>
              <a:gd name="adj2" fmla="val 4469968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979712" y="4293096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err="1" smtClean="0">
                <a:solidFill>
                  <a:schemeClr val="bg1"/>
                </a:solidFill>
                <a:latin typeface="+mn-ea"/>
              </a:rPr>
              <a:t>Δφ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33338" y="4354513"/>
            <a:ext cx="55880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METEOSAT-5(31.5E~101.5E)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302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5302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15302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302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351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9302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9302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0" y="131763"/>
            <a:ext cx="5757863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METEOSAT-7(322.5E~31.5E)</a:t>
            </a:r>
          </a:p>
        </p:txBody>
      </p:sp>
      <p:pic>
        <p:nvPicPr>
          <p:cNvPr id="41995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8538" y="933450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6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7209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27209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169863" y="4845050"/>
            <a:ext cx="7354887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  Solar Village       Pune</a:t>
            </a:r>
            <a:r>
              <a:rPr kumimoji="0" lang="ja-JP" altLang="en-US">
                <a:solidFill>
                  <a:srgbClr val="000000"/>
                </a:solidFill>
                <a:latin typeface="KacstDigital"/>
              </a:rPr>
              <a:t>　　</a:t>
            </a: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             Dunhuang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450850" y="604838"/>
            <a:ext cx="14319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Carpentras</a:t>
            </a: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433388" y="2411413"/>
            <a:ext cx="16319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Tamanrasset</a:t>
            </a:r>
          </a:p>
        </p:txBody>
      </p:sp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4979988" y="633413"/>
            <a:ext cx="10731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Payerne</a:t>
            </a:r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7248525" y="608013"/>
            <a:ext cx="14366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Lindenberg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2673350" y="612775"/>
            <a:ext cx="930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De Aar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2663825" y="2398713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Toravere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4949825" y="2405063"/>
            <a:ext cx="13382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Camborne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33338" y="4348163"/>
            <a:ext cx="55880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METEOSAT-5(31.5E~101.5E)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9538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89538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189538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52500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63" y="276066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952500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952500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954088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9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743200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20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2743200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0" y="131763"/>
            <a:ext cx="5757863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METEOSAT-7(322.5E~31.5E)</a:t>
            </a:r>
          </a:p>
        </p:txBody>
      </p:sp>
      <p:sp>
        <p:nvSpPr>
          <p:cNvPr id="43022" name="Text Box 13"/>
          <p:cNvSpPr txBox="1">
            <a:spLocks noChangeArrowheads="1"/>
          </p:cNvSpPr>
          <p:nvPr/>
        </p:nvSpPr>
        <p:spPr bwMode="auto">
          <a:xfrm>
            <a:off x="450850" y="604838"/>
            <a:ext cx="14319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Carpentras</a:t>
            </a:r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4979988" y="633413"/>
            <a:ext cx="10731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Payerne</a:t>
            </a:r>
          </a:p>
        </p:txBody>
      </p:sp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7248525" y="608013"/>
            <a:ext cx="14366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Lindenberg</a:t>
            </a:r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2673350" y="612775"/>
            <a:ext cx="930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De Aar</a:t>
            </a:r>
          </a:p>
        </p:txBody>
      </p:sp>
      <p:sp>
        <p:nvSpPr>
          <p:cNvPr id="43026" name="Text Box 17"/>
          <p:cNvSpPr txBox="1">
            <a:spLocks noChangeArrowheads="1"/>
          </p:cNvSpPr>
          <p:nvPr/>
        </p:nvSpPr>
        <p:spPr bwMode="auto">
          <a:xfrm>
            <a:off x="433388" y="2411413"/>
            <a:ext cx="16319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Tamanrasset</a:t>
            </a:r>
          </a:p>
        </p:txBody>
      </p:sp>
      <p:sp>
        <p:nvSpPr>
          <p:cNvPr id="43027" name="Text Box 18"/>
          <p:cNvSpPr txBox="1">
            <a:spLocks noChangeArrowheads="1"/>
          </p:cNvSpPr>
          <p:nvPr/>
        </p:nvSpPr>
        <p:spPr bwMode="auto">
          <a:xfrm>
            <a:off x="2663825" y="2398713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Toravere</a:t>
            </a:r>
          </a:p>
        </p:txBody>
      </p:sp>
      <p:sp>
        <p:nvSpPr>
          <p:cNvPr id="43028" name="Text Box 19"/>
          <p:cNvSpPr txBox="1">
            <a:spLocks noChangeArrowheads="1"/>
          </p:cNvSpPr>
          <p:nvPr/>
        </p:nvSpPr>
        <p:spPr bwMode="auto">
          <a:xfrm>
            <a:off x="4949825" y="2405063"/>
            <a:ext cx="13382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Camborne</a:t>
            </a:r>
          </a:p>
        </p:txBody>
      </p:sp>
      <p:sp>
        <p:nvSpPr>
          <p:cNvPr id="43029" name="Text Box 20"/>
          <p:cNvSpPr txBox="1">
            <a:spLocks noChangeArrowheads="1"/>
          </p:cNvSpPr>
          <p:nvPr/>
        </p:nvSpPr>
        <p:spPr bwMode="auto">
          <a:xfrm>
            <a:off x="169863" y="4845050"/>
            <a:ext cx="6773862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ja-JP" altLang="en-US">
                <a:solidFill>
                  <a:srgbClr val="000000"/>
                </a:solidFill>
                <a:latin typeface="KacstDigital"/>
              </a:rPr>
              <a:t>　</a:t>
            </a: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Solar Village     </a:t>
            </a:r>
            <a:r>
              <a:rPr kumimoji="0" lang="ja-JP" altLang="en-US">
                <a:solidFill>
                  <a:srgbClr val="000000"/>
                </a:solidFill>
                <a:latin typeface="KacstDigital"/>
              </a:rPr>
              <a:t>　　</a:t>
            </a: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Pune                Dunhuang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-7938" y="66675"/>
            <a:ext cx="4741863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GMS5(101.5E~182.5E)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914400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14400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914400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0538" y="3008313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4538" y="3008313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08313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008313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3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102225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4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102225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5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102225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6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5102225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47" name="Text Box 14"/>
          <p:cNvSpPr txBox="1">
            <a:spLocks noChangeArrowheads="1"/>
          </p:cNvSpPr>
          <p:nvPr/>
        </p:nvSpPr>
        <p:spPr bwMode="auto">
          <a:xfrm>
            <a:off x="406400" y="4814888"/>
            <a:ext cx="1066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Momote</a:t>
            </a:r>
          </a:p>
        </p:txBody>
      </p:sp>
      <p:sp>
        <p:nvSpPr>
          <p:cNvPr id="44048" name="Text Box 15"/>
          <p:cNvSpPr txBox="1">
            <a:spLocks noChangeArrowheads="1"/>
          </p:cNvSpPr>
          <p:nvPr/>
        </p:nvSpPr>
        <p:spPr bwMode="auto">
          <a:xfrm>
            <a:off x="2695575" y="4816475"/>
            <a:ext cx="16986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Nauru Island </a:t>
            </a:r>
          </a:p>
        </p:txBody>
      </p:sp>
      <p:sp>
        <p:nvSpPr>
          <p:cNvPr id="44049" name="Text Box 16"/>
          <p:cNvSpPr txBox="1">
            <a:spLocks noChangeArrowheads="1"/>
          </p:cNvSpPr>
          <p:nvPr/>
        </p:nvSpPr>
        <p:spPr bwMode="auto">
          <a:xfrm>
            <a:off x="4995863" y="4808538"/>
            <a:ext cx="12636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Kwajalein</a:t>
            </a:r>
          </a:p>
        </p:txBody>
      </p:sp>
      <p:sp>
        <p:nvSpPr>
          <p:cNvPr id="44050" name="Text Box 17"/>
          <p:cNvSpPr txBox="1">
            <a:spLocks noChangeArrowheads="1"/>
          </p:cNvSpPr>
          <p:nvPr/>
        </p:nvSpPr>
        <p:spPr bwMode="auto">
          <a:xfrm>
            <a:off x="7234238" y="4797425"/>
            <a:ext cx="9683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Lauder</a:t>
            </a:r>
          </a:p>
        </p:txBody>
      </p:sp>
      <p:sp>
        <p:nvSpPr>
          <p:cNvPr id="44051" name="Text Box 18"/>
          <p:cNvSpPr txBox="1">
            <a:spLocks noChangeArrowheads="1"/>
          </p:cNvSpPr>
          <p:nvPr/>
        </p:nvSpPr>
        <p:spPr bwMode="auto">
          <a:xfrm>
            <a:off x="7267575" y="2717800"/>
            <a:ext cx="9953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Darwin</a:t>
            </a:r>
          </a:p>
        </p:txBody>
      </p:sp>
      <p:sp>
        <p:nvSpPr>
          <p:cNvPr id="44052" name="Text Box 19"/>
          <p:cNvSpPr txBox="1">
            <a:spLocks noChangeArrowheads="1"/>
          </p:cNvSpPr>
          <p:nvPr/>
        </p:nvSpPr>
        <p:spPr bwMode="auto">
          <a:xfrm>
            <a:off x="5005388" y="2725738"/>
            <a:ext cx="172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Alice Springs</a:t>
            </a:r>
          </a:p>
        </p:txBody>
      </p:sp>
      <p:sp>
        <p:nvSpPr>
          <p:cNvPr id="44053" name="Text Box 20"/>
          <p:cNvSpPr txBox="1">
            <a:spLocks noChangeArrowheads="1"/>
          </p:cNvSpPr>
          <p:nvPr/>
        </p:nvSpPr>
        <p:spPr bwMode="auto">
          <a:xfrm>
            <a:off x="407988" y="2736850"/>
            <a:ext cx="8413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Chiba</a:t>
            </a:r>
          </a:p>
        </p:txBody>
      </p:sp>
      <p:sp>
        <p:nvSpPr>
          <p:cNvPr id="44054" name="Text Box 21"/>
          <p:cNvSpPr txBox="1">
            <a:spLocks noChangeArrowheads="1"/>
          </p:cNvSpPr>
          <p:nvPr/>
        </p:nvSpPr>
        <p:spPr bwMode="auto">
          <a:xfrm>
            <a:off x="2703513" y="2725738"/>
            <a:ext cx="9382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Tateno</a:t>
            </a:r>
          </a:p>
        </p:txBody>
      </p:sp>
      <p:sp>
        <p:nvSpPr>
          <p:cNvPr id="44055" name="Text Box 22"/>
          <p:cNvSpPr txBox="1">
            <a:spLocks noChangeArrowheads="1"/>
          </p:cNvSpPr>
          <p:nvPr/>
        </p:nvSpPr>
        <p:spPr bwMode="auto">
          <a:xfrm>
            <a:off x="447675" y="647700"/>
            <a:ext cx="125253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Yinchuan</a:t>
            </a:r>
          </a:p>
        </p:txBody>
      </p:sp>
      <p:sp>
        <p:nvSpPr>
          <p:cNvPr id="44056" name="Text Box 23"/>
          <p:cNvSpPr txBox="1">
            <a:spLocks noChangeArrowheads="1"/>
          </p:cNvSpPr>
          <p:nvPr/>
        </p:nvSpPr>
        <p:spPr bwMode="auto">
          <a:xfrm>
            <a:off x="2706688" y="647700"/>
            <a:ext cx="145573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Mandalgovi</a:t>
            </a:r>
          </a:p>
        </p:txBody>
      </p:sp>
      <p:sp>
        <p:nvSpPr>
          <p:cNvPr id="44057" name="Text Box 24"/>
          <p:cNvSpPr txBox="1">
            <a:spLocks noChangeArrowheads="1"/>
          </p:cNvSpPr>
          <p:nvPr/>
        </p:nvSpPr>
        <p:spPr bwMode="auto">
          <a:xfrm>
            <a:off x="5005388" y="649288"/>
            <a:ext cx="8620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Hefei</a:t>
            </a:r>
          </a:p>
        </p:txBody>
      </p:sp>
      <p:sp>
        <p:nvSpPr>
          <p:cNvPr id="44058" name="Text Box 25"/>
          <p:cNvSpPr txBox="1">
            <a:spLocks noChangeArrowheads="1"/>
          </p:cNvSpPr>
          <p:nvPr/>
        </p:nvSpPr>
        <p:spPr bwMode="auto">
          <a:xfrm>
            <a:off x="7296150" y="636588"/>
            <a:ext cx="9715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Amami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93037" cy="76768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Cloud-Free Ocean Target </a:t>
            </a:r>
            <a:endParaRPr lang="ja-JP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92696"/>
            <a:ext cx="7344816" cy="32403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800" dirty="0" smtClean="0"/>
              <a:t>Target selection</a:t>
            </a:r>
            <a:endParaRPr lang="ja-JP" altLang="en-US" sz="2800" dirty="0"/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Cloud-free and spatially uniform sea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 smtClean="0"/>
              <a:t>Standard deviation of DN is small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 smtClean="0"/>
              <a:t>TBB(10.8um)  &gt; 273K</a:t>
            </a:r>
            <a:endParaRPr lang="ja-JP" altLang="en-US" sz="1800" dirty="0"/>
          </a:p>
          <a:p>
            <a:pPr lvl="1">
              <a:lnSpc>
                <a:spcPct val="90000"/>
              </a:lnSpc>
              <a:defRPr/>
            </a:pPr>
            <a:r>
              <a:rPr lang="en-US" altLang="ja-JP" sz="2400" dirty="0" smtClean="0"/>
              <a:t>Geometrical condition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ja-JP" sz="1800" dirty="0" smtClean="0"/>
              <a:t>Sun zenith angle, satellite zenith angle &lt; 60°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ja-JP" sz="1800" dirty="0" smtClean="0"/>
              <a:t>Exclude near </a:t>
            </a:r>
            <a:r>
              <a:rPr lang="en-US" altLang="ja-JP" sz="1800" dirty="0" err="1" smtClean="0"/>
              <a:t>sunglint</a:t>
            </a:r>
            <a:r>
              <a:rPr lang="en-US" altLang="ja-JP" sz="1800" dirty="0" smtClean="0"/>
              <a:t>  area 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Aerosol optical thickness is thin (&lt; 0.3)</a:t>
            </a:r>
            <a:endParaRPr lang="ja-JP" altLang="en-US" sz="2400" dirty="0"/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Sea surface wind speed is low (&lt; 7m/s)</a:t>
            </a:r>
            <a:endParaRPr lang="ja-JP" alt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4288" y="962060"/>
            <a:ext cx="1823572" cy="2755924"/>
            <a:chOff x="3786" y="804"/>
            <a:chExt cx="1596" cy="2412"/>
          </a:xfrm>
        </p:grpSpPr>
        <p:pic>
          <p:nvPicPr>
            <p:cNvPr id="30725" name="Picture 5" descr="gms-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3EFEF"/>
                </a:clrFrom>
                <a:clrTo>
                  <a:srgbClr val="F3EF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804"/>
              <a:ext cx="426" cy="623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86" y="2081"/>
              <a:ext cx="1596" cy="1135"/>
              <a:chOff x="3961" y="1021"/>
              <a:chExt cx="1534" cy="1363"/>
            </a:xfrm>
          </p:grpSpPr>
          <p:sp>
            <p:nvSpPr>
              <p:cNvPr id="30727" name="AutoShape 7" descr="しずく"/>
              <p:cNvSpPr>
                <a:spLocks noChangeArrowheads="1"/>
              </p:cNvSpPr>
              <p:nvPr/>
            </p:nvSpPr>
            <p:spPr bwMode="auto">
              <a:xfrm>
                <a:off x="3961" y="1538"/>
                <a:ext cx="1534" cy="846"/>
              </a:xfrm>
              <a:prstGeom prst="parallelogram">
                <a:avLst>
                  <a:gd name="adj" fmla="val 45331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30728" name="Picture 8" descr="j022837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23" y="1021"/>
                <a:ext cx="1032" cy="1203"/>
              </a:xfrm>
              <a:prstGeom prst="rect">
                <a:avLst/>
              </a:prstGeom>
              <a:noFill/>
            </p:spPr>
          </p:pic>
        </p:grpSp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>
              <a:off x="4759" y="860"/>
              <a:ext cx="462" cy="485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tint val="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 rot="6828051">
              <a:off x="4657" y="1389"/>
              <a:ext cx="401" cy="4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4038" y="1892"/>
              <a:ext cx="1057" cy="318"/>
              <a:chOff x="4286" y="1732"/>
              <a:chExt cx="1057" cy="318"/>
            </a:xfrm>
          </p:grpSpPr>
          <p:sp>
            <p:nvSpPr>
              <p:cNvPr id="30732" name="AutoShape 12" descr="ひな形"/>
              <p:cNvSpPr>
                <a:spLocks noChangeArrowheads="1"/>
              </p:cNvSpPr>
              <p:nvPr/>
            </p:nvSpPr>
            <p:spPr bwMode="auto">
              <a:xfrm>
                <a:off x="4286" y="1732"/>
                <a:ext cx="1057" cy="318"/>
              </a:xfrm>
              <a:prstGeom prst="cloudCallout">
                <a:avLst>
                  <a:gd name="adj1" fmla="val -41106"/>
                  <a:gd name="adj2" fmla="val -10690"/>
                </a:avLst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kumimoji="0" lang="ja-JP" altLang="ja-JP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30733" name="Text Box 13"/>
              <p:cNvSpPr txBox="1">
                <a:spLocks noChangeArrowheads="1"/>
              </p:cNvSpPr>
              <p:nvPr/>
            </p:nvSpPr>
            <p:spPr bwMode="auto">
              <a:xfrm>
                <a:off x="4369" y="1779"/>
                <a:ext cx="93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en-US" altLang="ja-JP" sz="1400" b="1" dirty="0" smtClean="0">
                    <a:solidFill>
                      <a:schemeClr val="bg1"/>
                    </a:solidFill>
                    <a:latin typeface="Arial" charset="0"/>
                  </a:rPr>
                  <a:t>Aerosol</a:t>
                </a:r>
                <a:endParaRPr kumimoji="0" lang="ja-JP" altLang="en-US" sz="14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30734" name="AutoShape 14"/>
            <p:cNvSpPr>
              <a:spLocks noChangeArrowheads="1"/>
            </p:cNvSpPr>
            <p:nvPr/>
          </p:nvSpPr>
          <p:spPr bwMode="auto">
            <a:xfrm>
              <a:off x="4101" y="2298"/>
              <a:ext cx="1273" cy="48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ja-JP" sz="1200" b="1" dirty="0" smtClean="0">
                  <a:solidFill>
                    <a:srgbClr val="000066"/>
                  </a:solidFill>
                  <a:latin typeface="Arial" charset="0"/>
                </a:rPr>
                <a:t>Wind speed</a:t>
              </a:r>
              <a:endParaRPr kumimoji="0" lang="ja-JP" altLang="en-US" sz="12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0735" name="AutoShape 15"/>
            <p:cNvSpPr>
              <a:spLocks noChangeArrowheads="1"/>
            </p:cNvSpPr>
            <p:nvPr/>
          </p:nvSpPr>
          <p:spPr bwMode="auto">
            <a:xfrm rot="15711149">
              <a:off x="4080" y="1430"/>
              <a:ext cx="401" cy="38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395536" y="4005064"/>
          <a:ext cx="6984776" cy="265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808"/>
                <a:gridCol w="4219968"/>
              </a:tblGrid>
              <a:tr h="355483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Item</a:t>
                      </a:r>
                      <a:endParaRPr kumimoji="1" lang="ja-JP" altLang="en-US" sz="16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Input parameters</a:t>
                      </a:r>
                      <a:r>
                        <a:rPr kumimoji="1" lang="en-US" altLang="ja-JP" sz="16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to </a:t>
                      </a:r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RSTAR</a:t>
                      </a:r>
                      <a:endParaRPr kumimoji="1" lang="ja-JP" altLang="en-US" sz="16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676581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Geometrical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Solar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zenith and azimuth angle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Satellite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zenith and azimuth angle</a:t>
                      </a:r>
                      <a:endParaRPr kumimoji="1" lang="ja-JP" altLang="en-US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Visible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channel sensor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409651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Atmospheric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profile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Pressure,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temperature, and moisture (JCDAS)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409651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Surface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condition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Sea surface wind speed (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JCDAS)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75235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Atmospheric gas</a:t>
                      </a:r>
                      <a:endParaRPr kumimoji="1" lang="en-US" altLang="ja-JP" sz="1400" baseline="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Aerosols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Column ozone amount (Earth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Prove/TOMS)</a:t>
                      </a:r>
                    </a:p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Aerosol optical parameters (Terra/MODIS L1B)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-7938" y="66675"/>
            <a:ext cx="4741863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GMS5(101.5E~182.5E)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914400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14400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914400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3008313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4538" y="3008313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08313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008313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7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102225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8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102225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9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102225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70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5102225"/>
            <a:ext cx="2286000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449263" y="647700"/>
            <a:ext cx="125253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Yinchuan</a:t>
            </a:r>
          </a:p>
        </p:txBody>
      </p:sp>
      <p:sp>
        <p:nvSpPr>
          <p:cNvPr id="45072" name="Text Box 15"/>
          <p:cNvSpPr txBox="1">
            <a:spLocks noChangeArrowheads="1"/>
          </p:cNvSpPr>
          <p:nvPr/>
        </p:nvSpPr>
        <p:spPr bwMode="auto">
          <a:xfrm>
            <a:off x="2708275" y="647700"/>
            <a:ext cx="145573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Mandalgovi</a:t>
            </a:r>
          </a:p>
        </p:txBody>
      </p:sp>
      <p:sp>
        <p:nvSpPr>
          <p:cNvPr id="45073" name="Text Box 16"/>
          <p:cNvSpPr txBox="1">
            <a:spLocks noChangeArrowheads="1"/>
          </p:cNvSpPr>
          <p:nvPr/>
        </p:nvSpPr>
        <p:spPr bwMode="auto">
          <a:xfrm>
            <a:off x="5005388" y="649288"/>
            <a:ext cx="8620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Hefei</a:t>
            </a:r>
          </a:p>
        </p:txBody>
      </p:sp>
      <p:sp>
        <p:nvSpPr>
          <p:cNvPr id="45074" name="Text Box 17"/>
          <p:cNvSpPr txBox="1">
            <a:spLocks noChangeArrowheads="1"/>
          </p:cNvSpPr>
          <p:nvPr/>
        </p:nvSpPr>
        <p:spPr bwMode="auto">
          <a:xfrm>
            <a:off x="7297738" y="636588"/>
            <a:ext cx="9715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Amami</a:t>
            </a:r>
          </a:p>
        </p:txBody>
      </p:sp>
      <p:sp>
        <p:nvSpPr>
          <p:cNvPr id="45075" name="Text Box 18"/>
          <p:cNvSpPr txBox="1">
            <a:spLocks noChangeArrowheads="1"/>
          </p:cNvSpPr>
          <p:nvPr/>
        </p:nvSpPr>
        <p:spPr bwMode="auto">
          <a:xfrm>
            <a:off x="7267575" y="2717800"/>
            <a:ext cx="9953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Darwin</a:t>
            </a:r>
          </a:p>
        </p:txBody>
      </p:sp>
      <p:sp>
        <p:nvSpPr>
          <p:cNvPr id="45076" name="Text Box 19"/>
          <p:cNvSpPr txBox="1">
            <a:spLocks noChangeArrowheads="1"/>
          </p:cNvSpPr>
          <p:nvPr/>
        </p:nvSpPr>
        <p:spPr bwMode="auto">
          <a:xfrm>
            <a:off x="5005388" y="2725738"/>
            <a:ext cx="172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Alice Springs</a:t>
            </a:r>
          </a:p>
        </p:txBody>
      </p:sp>
      <p:sp>
        <p:nvSpPr>
          <p:cNvPr id="45077" name="Text Box 20"/>
          <p:cNvSpPr txBox="1">
            <a:spLocks noChangeArrowheads="1"/>
          </p:cNvSpPr>
          <p:nvPr/>
        </p:nvSpPr>
        <p:spPr bwMode="auto">
          <a:xfrm>
            <a:off x="407988" y="2736850"/>
            <a:ext cx="8413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Chiba</a:t>
            </a:r>
          </a:p>
        </p:txBody>
      </p:sp>
      <p:sp>
        <p:nvSpPr>
          <p:cNvPr id="45078" name="Text Box 21"/>
          <p:cNvSpPr txBox="1">
            <a:spLocks noChangeArrowheads="1"/>
          </p:cNvSpPr>
          <p:nvPr/>
        </p:nvSpPr>
        <p:spPr bwMode="auto">
          <a:xfrm>
            <a:off x="2703513" y="2725738"/>
            <a:ext cx="9382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Tateno</a:t>
            </a:r>
          </a:p>
        </p:txBody>
      </p: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406400" y="4816475"/>
            <a:ext cx="1066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Momote</a:t>
            </a:r>
          </a:p>
        </p:txBody>
      </p:sp>
      <p:sp>
        <p:nvSpPr>
          <p:cNvPr id="45080" name="Text Box 23"/>
          <p:cNvSpPr txBox="1">
            <a:spLocks noChangeArrowheads="1"/>
          </p:cNvSpPr>
          <p:nvPr/>
        </p:nvSpPr>
        <p:spPr bwMode="auto">
          <a:xfrm>
            <a:off x="2695575" y="4816475"/>
            <a:ext cx="16986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Nauru Island </a:t>
            </a:r>
          </a:p>
        </p:txBody>
      </p:sp>
      <p:sp>
        <p:nvSpPr>
          <p:cNvPr id="45081" name="Text Box 24"/>
          <p:cNvSpPr txBox="1">
            <a:spLocks noChangeArrowheads="1"/>
          </p:cNvSpPr>
          <p:nvPr/>
        </p:nvSpPr>
        <p:spPr bwMode="auto">
          <a:xfrm>
            <a:off x="4995863" y="4808538"/>
            <a:ext cx="12636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Kwajalein</a:t>
            </a:r>
          </a:p>
        </p:txBody>
      </p:sp>
      <p:sp>
        <p:nvSpPr>
          <p:cNvPr id="45082" name="Text Box 25"/>
          <p:cNvSpPr txBox="1">
            <a:spLocks noChangeArrowheads="1"/>
          </p:cNvSpPr>
          <p:nvPr/>
        </p:nvSpPr>
        <p:spPr bwMode="auto">
          <a:xfrm>
            <a:off x="7234238" y="4797425"/>
            <a:ext cx="9683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Lauder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0" y="-1588"/>
            <a:ext cx="5418138" cy="676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GOES-8(225E~345E)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38" y="836613"/>
            <a:ext cx="2286001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1075" y="83661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83661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075" y="83661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3338" y="2741613"/>
            <a:ext cx="2286001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1075" y="274161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7075" y="274161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3075" y="274161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6350" y="4413250"/>
            <a:ext cx="5418138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GOES-10(165E~285E)</a:t>
            </a:r>
          </a:p>
        </p:txBody>
      </p:sp>
      <p:pic>
        <p:nvPicPr>
          <p:cNvPr id="46092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736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3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2736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4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2736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5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52736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96" name="Text Box 15"/>
          <p:cNvSpPr txBox="1">
            <a:spLocks noChangeArrowheads="1"/>
          </p:cNvSpPr>
          <p:nvPr/>
        </p:nvSpPr>
        <p:spPr bwMode="auto">
          <a:xfrm>
            <a:off x="382588" y="4981575"/>
            <a:ext cx="151606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Desert Rock</a:t>
            </a:r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2668588" y="4984750"/>
            <a:ext cx="17081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Boulder(BOS)</a:t>
            </a:r>
          </a:p>
        </p:txBody>
      </p:sp>
      <p:sp>
        <p:nvSpPr>
          <p:cNvPr id="46098" name="Text Box 17"/>
          <p:cNvSpPr txBox="1">
            <a:spLocks noChangeArrowheads="1"/>
          </p:cNvSpPr>
          <p:nvPr/>
        </p:nvSpPr>
        <p:spPr bwMode="auto">
          <a:xfrm>
            <a:off x="4964113" y="4981575"/>
            <a:ext cx="13303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Fort Peck  </a:t>
            </a:r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7237413" y="4986338"/>
            <a:ext cx="173513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Boulder(BOU)</a:t>
            </a:r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373063" y="544513"/>
            <a:ext cx="9413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Regina</a:t>
            </a:r>
          </a:p>
        </p:txBody>
      </p:sp>
      <p:sp>
        <p:nvSpPr>
          <p:cNvPr id="46101" name="Text Box 20"/>
          <p:cNvSpPr txBox="1">
            <a:spLocks noChangeArrowheads="1"/>
          </p:cNvSpPr>
          <p:nvPr/>
        </p:nvSpPr>
        <p:spPr bwMode="auto">
          <a:xfrm>
            <a:off x="2673350" y="539750"/>
            <a:ext cx="1751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Billings             </a:t>
            </a:r>
          </a:p>
        </p:txBody>
      </p:sp>
      <p:sp>
        <p:nvSpPr>
          <p:cNvPr id="46102" name="Text Box 21"/>
          <p:cNvSpPr txBox="1">
            <a:spLocks noChangeArrowheads="1"/>
          </p:cNvSpPr>
          <p:nvPr/>
        </p:nvSpPr>
        <p:spPr bwMode="auto">
          <a:xfrm>
            <a:off x="4897438" y="546100"/>
            <a:ext cx="19319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S.Great Plaints  </a:t>
            </a:r>
          </a:p>
        </p:txBody>
      </p:sp>
      <p:sp>
        <p:nvSpPr>
          <p:cNvPr id="46103" name="Text Box 22"/>
          <p:cNvSpPr txBox="1">
            <a:spLocks noChangeArrowheads="1"/>
          </p:cNvSpPr>
          <p:nvPr/>
        </p:nvSpPr>
        <p:spPr bwMode="auto">
          <a:xfrm>
            <a:off x="7151688" y="549275"/>
            <a:ext cx="18637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Goodwin Creek</a:t>
            </a:r>
          </a:p>
        </p:txBody>
      </p:sp>
      <p:sp>
        <p:nvSpPr>
          <p:cNvPr id="46104" name="Text Box 23"/>
          <p:cNvSpPr txBox="1">
            <a:spLocks noChangeArrowheads="1"/>
          </p:cNvSpPr>
          <p:nvPr/>
        </p:nvSpPr>
        <p:spPr bwMode="auto">
          <a:xfrm>
            <a:off x="384175" y="2428875"/>
            <a:ext cx="12160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Bondville</a:t>
            </a:r>
          </a:p>
        </p:txBody>
      </p:sp>
      <p:sp>
        <p:nvSpPr>
          <p:cNvPr id="46105" name="Text Box 24"/>
          <p:cNvSpPr txBox="1">
            <a:spLocks noChangeArrowheads="1"/>
          </p:cNvSpPr>
          <p:nvPr/>
        </p:nvSpPr>
        <p:spPr bwMode="auto">
          <a:xfrm>
            <a:off x="2625725" y="2432050"/>
            <a:ext cx="16414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Rock Springs</a:t>
            </a:r>
          </a:p>
        </p:txBody>
      </p:sp>
      <p:sp>
        <p:nvSpPr>
          <p:cNvPr id="46106" name="Text Box 25"/>
          <p:cNvSpPr txBox="1">
            <a:spLocks noChangeArrowheads="1"/>
          </p:cNvSpPr>
          <p:nvPr/>
        </p:nvSpPr>
        <p:spPr bwMode="auto">
          <a:xfrm>
            <a:off x="4748213" y="2424113"/>
            <a:ext cx="21447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Chesapeake Light</a:t>
            </a:r>
          </a:p>
        </p:txBody>
      </p:sp>
      <p:sp>
        <p:nvSpPr>
          <p:cNvPr id="46107" name="Text Box 26"/>
          <p:cNvSpPr txBox="1">
            <a:spLocks noChangeArrowheads="1"/>
          </p:cNvSpPr>
          <p:nvPr/>
        </p:nvSpPr>
        <p:spPr bwMode="auto">
          <a:xfrm>
            <a:off x="7194550" y="2425700"/>
            <a:ext cx="12176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Bermuda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0" y="-1588"/>
            <a:ext cx="5418138" cy="676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GOES-8(225E~345E)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0" y="81756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663" y="81756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8663" y="81756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4663" y="81756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0" y="272256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2663" y="272256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8663" y="272256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4663" y="2722563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6350" y="4413250"/>
            <a:ext cx="5418138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800">
                <a:solidFill>
                  <a:srgbClr val="000000"/>
                </a:solidFill>
                <a:latin typeface="KacstDigital"/>
              </a:rPr>
              <a:t>・</a:t>
            </a:r>
            <a:r>
              <a:rPr kumimoji="0" lang="en-US" altLang="ja-JP" sz="2800">
                <a:solidFill>
                  <a:srgbClr val="000000"/>
                </a:solidFill>
                <a:latin typeface="KacstDigital"/>
              </a:rPr>
              <a:t>GOES-10(165E~285E)</a:t>
            </a:r>
          </a:p>
        </p:txBody>
      </p:sp>
      <p:pic>
        <p:nvPicPr>
          <p:cNvPr id="47116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736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2736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8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2736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9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5273675"/>
            <a:ext cx="2286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382588" y="4981575"/>
            <a:ext cx="151606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Desert Rock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2668588" y="4984750"/>
            <a:ext cx="17081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Boulder(BOS)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4964113" y="4981575"/>
            <a:ext cx="13303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Fort Peck  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7237413" y="4987925"/>
            <a:ext cx="173513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Boulder(BOU)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374650" y="525463"/>
            <a:ext cx="9413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Regina</a:t>
            </a:r>
          </a:p>
        </p:txBody>
      </p:sp>
      <p:sp>
        <p:nvSpPr>
          <p:cNvPr id="47125" name="Text Box 20"/>
          <p:cNvSpPr txBox="1">
            <a:spLocks noChangeArrowheads="1"/>
          </p:cNvSpPr>
          <p:nvPr/>
        </p:nvSpPr>
        <p:spPr bwMode="auto">
          <a:xfrm>
            <a:off x="2676525" y="522288"/>
            <a:ext cx="1751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Billings             </a:t>
            </a:r>
          </a:p>
        </p:txBody>
      </p:sp>
      <p:sp>
        <p:nvSpPr>
          <p:cNvPr id="47126" name="Text Box 21"/>
          <p:cNvSpPr txBox="1">
            <a:spLocks noChangeArrowheads="1"/>
          </p:cNvSpPr>
          <p:nvPr/>
        </p:nvSpPr>
        <p:spPr bwMode="auto">
          <a:xfrm>
            <a:off x="4899025" y="528638"/>
            <a:ext cx="19319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S.Great Plaints  </a:t>
            </a:r>
          </a:p>
        </p:txBody>
      </p:sp>
      <p:sp>
        <p:nvSpPr>
          <p:cNvPr id="47127" name="Text Box 22"/>
          <p:cNvSpPr txBox="1">
            <a:spLocks noChangeArrowheads="1"/>
          </p:cNvSpPr>
          <p:nvPr/>
        </p:nvSpPr>
        <p:spPr bwMode="auto">
          <a:xfrm>
            <a:off x="7153275" y="530225"/>
            <a:ext cx="18637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Goodwin Creek</a:t>
            </a:r>
          </a:p>
        </p:txBody>
      </p:sp>
      <p:sp>
        <p:nvSpPr>
          <p:cNvPr id="47128" name="Text Box 23"/>
          <p:cNvSpPr txBox="1">
            <a:spLocks noChangeArrowheads="1"/>
          </p:cNvSpPr>
          <p:nvPr/>
        </p:nvSpPr>
        <p:spPr bwMode="auto">
          <a:xfrm>
            <a:off x="387350" y="2409825"/>
            <a:ext cx="12160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Bondville</a:t>
            </a:r>
          </a:p>
        </p:txBody>
      </p:sp>
      <p:sp>
        <p:nvSpPr>
          <p:cNvPr id="47129" name="Text Box 24"/>
          <p:cNvSpPr txBox="1">
            <a:spLocks noChangeArrowheads="1"/>
          </p:cNvSpPr>
          <p:nvPr/>
        </p:nvSpPr>
        <p:spPr bwMode="auto">
          <a:xfrm>
            <a:off x="2627313" y="2413000"/>
            <a:ext cx="16414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Rock Springs</a:t>
            </a:r>
          </a:p>
        </p:txBody>
      </p:sp>
      <p:sp>
        <p:nvSpPr>
          <p:cNvPr id="47130" name="Text Box 25"/>
          <p:cNvSpPr txBox="1">
            <a:spLocks noChangeArrowheads="1"/>
          </p:cNvSpPr>
          <p:nvPr/>
        </p:nvSpPr>
        <p:spPr bwMode="auto">
          <a:xfrm>
            <a:off x="4749800" y="2406650"/>
            <a:ext cx="21447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Chesapeake Light</a:t>
            </a:r>
          </a:p>
        </p:txBody>
      </p:sp>
      <p:sp>
        <p:nvSpPr>
          <p:cNvPr id="47131" name="Text Box 26"/>
          <p:cNvSpPr txBox="1">
            <a:spLocks noChangeArrowheads="1"/>
          </p:cNvSpPr>
          <p:nvPr/>
        </p:nvSpPr>
        <p:spPr bwMode="auto">
          <a:xfrm>
            <a:off x="7196138" y="2406650"/>
            <a:ext cx="12176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>
                <a:solidFill>
                  <a:srgbClr val="000000"/>
                </a:solidFill>
                <a:latin typeface="KacstDigital"/>
              </a:rPr>
              <a:t>Bermuda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/>
          <p:nvPr/>
        </p:nvGraphicFramePr>
        <p:xfrm>
          <a:off x="0" y="548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/>
          <p:nvPr/>
        </p:nvGraphicFramePr>
        <p:xfrm>
          <a:off x="0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/>
          <p:nvPr/>
        </p:nvGraphicFramePr>
        <p:xfrm>
          <a:off x="4572000" y="548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グラフ 9"/>
          <p:cNvGraphicFramePr/>
          <p:nvPr/>
        </p:nvGraphicFramePr>
        <p:xfrm>
          <a:off x="4572000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/>
        </p:nvGraphicFramePr>
        <p:xfrm>
          <a:off x="-9525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/>
          <p:cNvGraphicFramePr/>
          <p:nvPr/>
        </p:nvGraphicFramePr>
        <p:xfrm>
          <a:off x="4581525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74984"/>
            <a:ext cx="7793037" cy="76768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DCC Target </a:t>
            </a:r>
            <a:endParaRPr lang="ja-JP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688"/>
            <a:ext cx="9144000" cy="33843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800" dirty="0" smtClean="0"/>
              <a:t>Target selection</a:t>
            </a:r>
            <a:endParaRPr lang="ja-JP" altLang="en-US" sz="2800" dirty="0"/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Spatially uniform ice cloud top</a:t>
            </a:r>
            <a:endParaRPr lang="en-US" altLang="ja-JP" sz="1800" dirty="0" smtClean="0"/>
          </a:p>
          <a:p>
            <a:pPr lvl="2">
              <a:lnSpc>
                <a:spcPct val="90000"/>
              </a:lnSpc>
            </a:pPr>
            <a:r>
              <a:rPr lang="en-US" altLang="ja-JP" sz="1800" dirty="0" smtClean="0"/>
              <a:t>Standard deviation of DN is small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 smtClean="0"/>
              <a:t>TBB(10.8um)  &lt; 205K</a:t>
            </a:r>
            <a:endParaRPr lang="ja-JP" altLang="en-US" sz="1800" dirty="0"/>
          </a:p>
          <a:p>
            <a:pPr lvl="1">
              <a:lnSpc>
                <a:spcPct val="90000"/>
              </a:lnSpc>
              <a:defRPr/>
            </a:pPr>
            <a:r>
              <a:rPr lang="en-US" altLang="ja-JP" sz="2400" dirty="0" smtClean="0"/>
              <a:t>Geometrical condition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ja-JP" sz="1800" dirty="0" smtClean="0"/>
              <a:t>Sun zenith angle, satellite zenith angle are &lt; 60°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ja-JP" sz="1800" dirty="0" smtClean="0"/>
              <a:t>Exclude near </a:t>
            </a:r>
            <a:r>
              <a:rPr lang="en-US" altLang="ja-JP" sz="1800" dirty="0" err="1" smtClean="0"/>
              <a:t>sunglint</a:t>
            </a:r>
            <a:r>
              <a:rPr lang="en-US" altLang="ja-JP" sz="1800" dirty="0" smtClean="0"/>
              <a:t>  area 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Cloud optical thickness is adequately large (&gt; 150)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Adopt hexagonal column for ice crystal shape based on Yang et al(2000)</a:t>
            </a:r>
          </a:p>
          <a:p>
            <a:pPr lvl="1">
              <a:lnSpc>
                <a:spcPct val="90000"/>
              </a:lnSpc>
            </a:pPr>
            <a:endParaRPr lang="ja-JP" alt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sz="2400" dirty="0"/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467544" y="4149079"/>
          <a:ext cx="6912768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4176464"/>
              </a:tblGrid>
              <a:tr h="34932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Item</a:t>
                      </a:r>
                      <a:endParaRPr kumimoji="1" lang="ja-JP" altLang="en-US" sz="16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Input parameters</a:t>
                      </a:r>
                      <a:r>
                        <a:rPr kumimoji="1" lang="en-US" altLang="ja-JP" sz="16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to </a:t>
                      </a:r>
                      <a:r>
                        <a:rPr kumimoji="1" lang="en-US" altLang="ja-JP" sz="1600" dirty="0" smtClean="0">
                          <a:latin typeface="Century" pitchFamily="18" charset="0"/>
                          <a:ea typeface="ＭＳ ゴシック" pitchFamily="49" charset="-128"/>
                        </a:rPr>
                        <a:t>RSTAR</a:t>
                      </a:r>
                      <a:endParaRPr kumimoji="1" lang="ja-JP" altLang="en-US" sz="16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76215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Geometrical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Solar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zenith and azimuth angle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Satellite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zenith and azimuth angle</a:t>
                      </a:r>
                      <a:endParaRPr kumimoji="1" lang="ja-JP" altLang="en-US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Visible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channel sensor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62338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Atmospheric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profile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Pressure,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temperature, and moisture (JCDAS)</a:t>
                      </a:r>
                    </a:p>
                    <a:p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Cloud optical depth (Terra/MODIS L1B)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31756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Surface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condition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Sea surface wind speed (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JCDAS)</a:t>
                      </a:r>
                      <a:endParaRPr kumimoji="1" lang="en-US" altLang="ja-JP" sz="140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53986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Atmospheric gas</a:t>
                      </a:r>
                      <a:endParaRPr kumimoji="1" lang="en-US" altLang="ja-JP" sz="1400" baseline="0" dirty="0" smtClean="0">
                        <a:latin typeface="Century" pitchFamily="18" charset="0"/>
                        <a:ea typeface="ＭＳ ゴシック" pitchFamily="49" charset="-128"/>
                      </a:endParaRPr>
                    </a:p>
                    <a:p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Aerosols</a:t>
                      </a:r>
                      <a:endParaRPr kumimoji="1" lang="ja-JP" altLang="en-US" sz="1400" dirty="0">
                        <a:latin typeface="Century" pitchFamily="18" charset="0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entury" pitchFamily="18" charset="0"/>
                          <a:ea typeface="ＭＳ ゴシック" pitchFamily="49" charset="-128"/>
                        </a:rPr>
                        <a:t>Column ozone amount (Earth</a:t>
                      </a:r>
                      <a:r>
                        <a:rPr kumimoji="1" lang="en-US" altLang="ja-JP" sz="1400" baseline="0" dirty="0" smtClean="0">
                          <a:latin typeface="Century" pitchFamily="18" charset="0"/>
                          <a:ea typeface="ＭＳ ゴシック" pitchFamily="49" charset="-128"/>
                        </a:rPr>
                        <a:t> Prove/TOMS)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5" descr="gms-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FEF"/>
              </a:clrFrom>
              <a:clrTo>
                <a:srgbClr val="F3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04664"/>
            <a:ext cx="527664" cy="771677"/>
          </a:xfrm>
          <a:prstGeom prst="rect">
            <a:avLst/>
          </a:prstGeom>
          <a:noFill/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236296" y="1951127"/>
            <a:ext cx="1976881" cy="1405865"/>
            <a:chOff x="3916" y="2016"/>
            <a:chExt cx="1534" cy="1364"/>
          </a:xfrm>
        </p:grpSpPr>
        <p:sp>
          <p:nvSpPr>
            <p:cNvPr id="26" name="AutoShape 7" descr="しずく"/>
            <p:cNvSpPr>
              <a:spLocks noChangeArrowheads="1"/>
            </p:cNvSpPr>
            <p:nvPr/>
          </p:nvSpPr>
          <p:spPr bwMode="auto">
            <a:xfrm>
              <a:off x="3916" y="2534"/>
              <a:ext cx="1534" cy="846"/>
            </a:xfrm>
            <a:prstGeom prst="parallelogram">
              <a:avLst>
                <a:gd name="adj" fmla="val 45331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8" name="Picture 8" descr="j022837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2016"/>
              <a:ext cx="1032" cy="1203"/>
            </a:xfrm>
            <a:prstGeom prst="rect">
              <a:avLst/>
            </a:prstGeom>
            <a:noFill/>
          </p:spPr>
        </p:pic>
      </p:grp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8571741" y="555945"/>
            <a:ext cx="572255" cy="600744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6828051">
            <a:off x="8398918" y="1057615"/>
            <a:ext cx="496698" cy="50412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7380312" y="2384884"/>
            <a:ext cx="1656334" cy="61138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400" b="1" dirty="0" smtClean="0">
                <a:solidFill>
                  <a:srgbClr val="000066"/>
                </a:solidFill>
                <a:latin typeface="Arial" charset="0"/>
              </a:rPr>
              <a:t>Wind speed</a:t>
            </a:r>
            <a:endParaRPr kumimoji="0" lang="ja-JP" altLang="en-US" sz="14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467297" y="1556776"/>
            <a:ext cx="1641207" cy="1080102"/>
            <a:chOff x="3785" y="2599"/>
            <a:chExt cx="1325" cy="872"/>
          </a:xfrm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3785" y="2599"/>
              <a:ext cx="1325" cy="872"/>
            </a:xfrm>
            <a:prstGeom prst="cloudCallout">
              <a:avLst>
                <a:gd name="adj1" fmla="val -43282"/>
                <a:gd name="adj2" fmla="val -30505"/>
              </a:avLst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kumimoji="0" lang="ja-JP" altLang="ja-JP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843" y="2890"/>
              <a:ext cx="122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ja-JP" sz="1400" b="1" dirty="0" smtClean="0">
                  <a:solidFill>
                    <a:schemeClr val="bg1"/>
                  </a:solidFill>
                  <a:latin typeface="Arial" charset="0"/>
                </a:rPr>
                <a:t>DCC</a:t>
              </a:r>
              <a:endParaRPr kumimoji="0" lang="ja-JP" alt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" name="AutoShape 15"/>
          <p:cNvSpPr>
            <a:spLocks noChangeArrowheads="1"/>
          </p:cNvSpPr>
          <p:nvPr/>
        </p:nvSpPr>
        <p:spPr bwMode="auto">
          <a:xfrm rot="15711149">
            <a:off x="7545982" y="1094994"/>
            <a:ext cx="496698" cy="47440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-27384"/>
            <a:ext cx="9071992" cy="767680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Minimize Influence of Ice Crystal Shape Uncertainty</a:t>
            </a:r>
            <a:endParaRPr lang="ja-JP" altLang="en-US" sz="32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5904656" cy="5616624"/>
          </a:xfrm>
        </p:spPr>
        <p:txBody>
          <a:bodyPr>
            <a:normAutofit/>
          </a:bodyPr>
          <a:lstStyle/>
          <a:p>
            <a:pPr marL="274320" lvl="1">
              <a:buClr>
                <a:schemeClr val="accent3"/>
              </a:buClr>
              <a:buSzPct val="95000"/>
            </a:pPr>
            <a:r>
              <a:rPr lang="en-US" altLang="ja-JP" sz="2800" b="1" dirty="0" smtClean="0">
                <a:solidFill>
                  <a:srgbClr val="92D050"/>
                </a:solidFill>
              </a:rPr>
              <a:t>Influence of non-spherical shape crystals was minimized in RT radiance simulation</a:t>
            </a:r>
          </a:p>
          <a:p>
            <a:pPr lvl="1"/>
            <a:r>
              <a:rPr lang="en-US" altLang="ja-JP" dirty="0" smtClean="0"/>
              <a:t>Large uncertainty in RT radiance calculation is caused by the difference of hexagonal and spherical shape particle phase function</a:t>
            </a:r>
          </a:p>
          <a:p>
            <a:pPr lvl="1"/>
            <a:r>
              <a:rPr lang="en-US" altLang="ja-JP" dirty="0" smtClean="0"/>
              <a:t>We introduce the geometrical condition, where difference between phase function of hexagonal shape and that of spherical one is small, to minimize error</a:t>
            </a:r>
          </a:p>
        </p:txBody>
      </p:sp>
      <p:pic>
        <p:nvPicPr>
          <p:cNvPr id="21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454" y="1412776"/>
            <a:ext cx="2534053" cy="327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6516216" y="900009"/>
            <a:ext cx="2542059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bg1"/>
                </a:solidFill>
              </a:rPr>
              <a:t>Example of crystal 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shape (</a:t>
            </a:r>
            <a:r>
              <a:rPr lang="en-US" altLang="ja-JP" sz="1600" b="1" dirty="0" err="1" smtClean="0">
                <a:solidFill>
                  <a:schemeClr val="bg1"/>
                </a:solidFill>
              </a:rPr>
              <a:t>Heymsfield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, 2002)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 flipV="1">
            <a:off x="6422723" y="1412776"/>
            <a:ext cx="29628" cy="3405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16200000">
            <a:off x="5536067" y="3113006"/>
            <a:ext cx="14347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/>
              <a:t>Height</a:t>
            </a:r>
          </a:p>
        </p:txBody>
      </p:sp>
      <p:sp>
        <p:nvSpPr>
          <p:cNvPr id="32" name="Line 52"/>
          <p:cNvSpPr>
            <a:spLocks noChangeShapeType="1"/>
          </p:cNvSpPr>
          <p:nvPr/>
        </p:nvSpPr>
        <p:spPr bwMode="auto">
          <a:xfrm flipV="1">
            <a:off x="6422723" y="4797152"/>
            <a:ext cx="26277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7027420" y="4818638"/>
            <a:ext cx="1483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/>
              <a:t>Particle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~1\JMA3207.SC\LOCALS~1\Temp\ffftp2344\ref_r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71436"/>
            <a:ext cx="3200400" cy="3200400"/>
          </a:xfrm>
          <a:prstGeom prst="rect">
            <a:avLst/>
          </a:prstGeom>
          <a:noFill/>
        </p:spPr>
      </p:pic>
      <p:pic>
        <p:nvPicPr>
          <p:cNvPr id="1030" name="Picture 6" descr="C:\DOCUME~1\JMA3207.SC\LOCALS~1\Temp\ffftp2344\ref_re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371436"/>
            <a:ext cx="3200400" cy="3200400"/>
          </a:xfrm>
          <a:prstGeom prst="rect">
            <a:avLst/>
          </a:prstGeom>
          <a:noFill/>
        </p:spPr>
      </p:pic>
      <p:pic>
        <p:nvPicPr>
          <p:cNvPr id="1031" name="Picture 7" descr="C:\DOCUME~1\JMA3207.SC\LOCALS~1\Temp\ffftp2344\ref_re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64" y="1371436"/>
            <a:ext cx="3200400" cy="32004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66360"/>
          </a:xfrm>
        </p:spPr>
        <p:txBody>
          <a:bodyPr/>
          <a:lstStyle/>
          <a:p>
            <a:r>
              <a:rPr kumimoji="1" lang="en-US" altLang="ja-JP" dirty="0" smtClean="0"/>
              <a:t>Calibration result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51216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alibration result of MTSAT-2</a:t>
            </a:r>
          </a:p>
          <a:p>
            <a:pPr lvl="1"/>
            <a:r>
              <a:rPr kumimoji="1" lang="en-US" altLang="ja-JP" dirty="0" smtClean="0"/>
              <a:t>Calculation of four targets looks consistent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37797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Ocean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34917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</a:rPr>
              <a:t>Land 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29783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Liquid Cloud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1760" y="21235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DCC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4283804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Observation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flipV="1">
            <a:off x="35496" y="1763524"/>
            <a:ext cx="461665" cy="2304256"/>
          </a:xfrm>
          <a:prstGeom prst="rect">
            <a:avLst/>
          </a:prstGeom>
          <a:solidFill>
            <a:schemeClr val="tx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RT Calculation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183553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July,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2010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91880" y="183553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August, 2010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44208" y="183553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September, 2010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グラフ 21"/>
          <p:cNvGraphicFramePr/>
          <p:nvPr/>
        </p:nvGraphicFramePr>
        <p:xfrm>
          <a:off x="4499992" y="980728"/>
          <a:ext cx="3693895" cy="377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9FF0-3A89-4BC1-8638-E56245CE545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5157192"/>
            <a:ext cx="8893175" cy="143988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Compare AOT retrieved from satellite observation to ground observation</a:t>
            </a:r>
            <a:endParaRPr lang="ja-JP" altLang="en-US" sz="2400" dirty="0"/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Underestimation of aerosol optical thickness is improved</a:t>
            </a:r>
            <a:endParaRPr lang="ja-JP" altLang="en-US" sz="2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536" y="1484784"/>
            <a:ext cx="3552825" cy="3732213"/>
            <a:chOff x="204" y="1933"/>
            <a:chExt cx="2238" cy="2351"/>
          </a:xfrm>
        </p:grpSpPr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249" y="3838"/>
              <a:ext cx="205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ja-JP" sz="2000" dirty="0" smtClean="0">
                  <a:latin typeface="Arial" charset="0"/>
                </a:rPr>
                <a:t>Ground observation </a:t>
              </a:r>
              <a:r>
                <a:rPr kumimoji="0" lang="en-US" altLang="ja-JP" sz="2000" dirty="0" smtClean="0">
                  <a:latin typeface="Arial" charset="0"/>
                </a:rPr>
                <a:t>sites </a:t>
              </a:r>
              <a:r>
                <a:rPr kumimoji="0" lang="en-US" altLang="ja-JP" sz="2000" dirty="0" smtClean="0">
                  <a:latin typeface="Arial" charset="0"/>
                </a:rPr>
                <a:t>of JMA</a:t>
              </a:r>
              <a:endParaRPr kumimoji="0" lang="ja-JP" altLang="en-US" sz="2000" dirty="0">
                <a:latin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4" y="1933"/>
              <a:ext cx="2238" cy="1881"/>
              <a:chOff x="474" y="1496"/>
              <a:chExt cx="2238" cy="1881"/>
            </a:xfrm>
          </p:grpSpPr>
          <p:pic>
            <p:nvPicPr>
              <p:cNvPr id="49158" name="Picture 6" descr="kanmap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4" y="1496"/>
                <a:ext cx="2238" cy="1881"/>
              </a:xfrm>
              <a:prstGeom prst="rect">
                <a:avLst/>
              </a:prstGeom>
              <a:noFill/>
            </p:spPr>
          </p:pic>
          <p:sp>
            <p:nvSpPr>
              <p:cNvPr id="49159" name="Rectangle 7"/>
              <p:cNvSpPr>
                <a:spLocks noChangeArrowheads="1"/>
              </p:cNvSpPr>
              <p:nvPr/>
            </p:nvSpPr>
            <p:spPr bwMode="auto">
              <a:xfrm>
                <a:off x="938" y="2975"/>
                <a:ext cx="80" cy="9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/>
            </p:nvSpPr>
            <p:spPr bwMode="auto">
              <a:xfrm>
                <a:off x="1736" y="2256"/>
                <a:ext cx="79" cy="9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/>
            </p:nvSpPr>
            <p:spPr bwMode="auto">
              <a:xfrm>
                <a:off x="2258" y="2986"/>
                <a:ext cx="80" cy="9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00963" cy="11430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altLang="ja-JP" sz="5400" dirty="0" smtClean="0"/>
              <a:t>Validation</a:t>
            </a:r>
            <a:endParaRPr lang="ja-JP" altLang="en-US" sz="5400" dirty="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292726" y="4365104"/>
            <a:ext cx="2807666" cy="366713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b="1" dirty="0" smtClean="0">
                <a:solidFill>
                  <a:srgbClr val="000066"/>
                </a:solidFill>
                <a:latin typeface="Arial" charset="0"/>
              </a:rPr>
              <a:t>Ground Observation</a:t>
            </a:r>
            <a:endParaRPr kumimoji="0" lang="ja-JP" altLang="en-US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 rot="16200000">
            <a:off x="3455877" y="2848288"/>
            <a:ext cx="2808311" cy="36933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b="1" dirty="0" smtClean="0">
                <a:solidFill>
                  <a:srgbClr val="000066"/>
                </a:solidFill>
                <a:latin typeface="Arial" charset="0"/>
              </a:rPr>
              <a:t>Retrieved from Satellite</a:t>
            </a:r>
            <a:endParaRPr kumimoji="0" lang="ja-JP" altLang="en-US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967288" y="1116608"/>
            <a:ext cx="3132138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 dirty="0" smtClean="0">
                <a:solidFill>
                  <a:schemeClr val="bg1"/>
                </a:solidFill>
                <a:latin typeface="Arial" charset="0"/>
              </a:rPr>
              <a:t>Aerosol Optical Thickness</a:t>
            </a:r>
            <a:r>
              <a:rPr lang="ja-JP" altLang="en-US" sz="1600" b="1" dirty="0" smtClean="0">
                <a:solidFill>
                  <a:schemeClr val="bg1"/>
                </a:solidFill>
                <a:latin typeface="Arial" charset="0"/>
              </a:rPr>
              <a:t>（</a:t>
            </a:r>
            <a:r>
              <a:rPr lang="en-US" altLang="ja-JP" sz="1600" b="1" dirty="0" smtClean="0">
                <a:solidFill>
                  <a:schemeClr val="bg1"/>
                </a:solidFill>
                <a:latin typeface="Arial" charset="0"/>
              </a:rPr>
              <a:t>September, 2010</a:t>
            </a:r>
            <a:r>
              <a:rPr lang="ja-JP" altLang="en-US" sz="1600" b="1" dirty="0" smtClean="0">
                <a:solidFill>
                  <a:schemeClr val="bg1"/>
                </a:solidFill>
                <a:latin typeface="Arial" charset="0"/>
              </a:rPr>
              <a:t>）</a:t>
            </a:r>
            <a:endParaRPr lang="ja-JP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580112" y="191683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solidFill>
                  <a:schemeClr val="accent6"/>
                </a:solidFill>
              </a:rPr>
              <a:t>New Table</a:t>
            </a:r>
            <a:endParaRPr lang="ja-JP" altLang="en-US" sz="2000" b="1" dirty="0">
              <a:solidFill>
                <a:schemeClr val="accent6"/>
              </a:solidFill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732240" y="3356992"/>
            <a:ext cx="1224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solidFill>
                  <a:schemeClr val="accent1"/>
                </a:solidFill>
              </a:rPr>
              <a:t>Original Table</a:t>
            </a:r>
            <a:endParaRPr lang="ja-JP" alt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648072"/>
          </a:xfrm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Plan of Reprocessing Past </a:t>
            </a:r>
            <a:r>
              <a:rPr lang="en-US" altLang="ja-JP" sz="4400" dirty="0" smtClean="0"/>
              <a:t>S</a:t>
            </a:r>
            <a:r>
              <a:rPr kumimoji="1" lang="en-US" altLang="ja-JP" sz="4400" dirty="0" smtClean="0"/>
              <a:t>atellites</a:t>
            </a:r>
            <a:endParaRPr kumimoji="1"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72608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Background</a:t>
            </a:r>
          </a:p>
          <a:p>
            <a:pPr lvl="1"/>
            <a:r>
              <a:rPr lang="en-US" altLang="ja-JP" dirty="0" smtClean="0"/>
              <a:t>Calibration of past satellites data is required for </a:t>
            </a:r>
            <a:r>
              <a:rPr lang="en-US" altLang="ja-JP" dirty="0" err="1" smtClean="0"/>
              <a:t>climatological</a:t>
            </a:r>
            <a:r>
              <a:rPr lang="en-US" altLang="ja-JP" dirty="0" smtClean="0"/>
              <a:t> use</a:t>
            </a:r>
            <a:endParaRPr kumimoji="1" lang="en-US" altLang="ja-JP" dirty="0" smtClean="0"/>
          </a:p>
          <a:p>
            <a:r>
              <a:rPr kumimoji="1" lang="en-US" altLang="ja-JP" dirty="0" smtClean="0"/>
              <a:t>Problem</a:t>
            </a:r>
          </a:p>
          <a:p>
            <a:pPr lvl="1"/>
            <a:r>
              <a:rPr lang="en-US" altLang="ja-JP" dirty="0" smtClean="0"/>
              <a:t>Developed calibration method can’t be applied before 2000, because MODIS data isn’t exist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Plan</a:t>
            </a:r>
          </a:p>
          <a:p>
            <a:pPr lvl="1"/>
            <a:r>
              <a:rPr lang="en-US" altLang="ja-JP" dirty="0" smtClean="0"/>
              <a:t>For ocean target, find conditions where aerosol optical thickness is small</a:t>
            </a:r>
          </a:p>
          <a:p>
            <a:pPr lvl="1"/>
            <a:r>
              <a:rPr lang="en-US" altLang="ja-JP" dirty="0" smtClean="0"/>
              <a:t>For DCC target, find conditions where optical parameter uncertainty is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Global Composite Imagery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Application of visible channel calibration technique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デラックス</Template>
  <TotalTime>3553</TotalTime>
  <Words>2686</Words>
  <Application>Microsoft Office PowerPoint</Application>
  <PresentationFormat>画面に合わせる (4:3)</PresentationFormat>
  <Paragraphs>532</Paragraphs>
  <Slides>34</Slides>
  <Notes>29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6" baseType="lpstr">
      <vt:lpstr>Deluxe</vt:lpstr>
      <vt:lpstr>数式</vt:lpstr>
      <vt:lpstr>Visible channel Calibration approach for the baseline algorithm</vt:lpstr>
      <vt:lpstr>Methodology </vt:lpstr>
      <vt:lpstr>Cloud-Free Ocean Target </vt:lpstr>
      <vt:lpstr>DCC Target </vt:lpstr>
      <vt:lpstr>Minimize Influence of Ice Crystal Shape Uncertainty</vt:lpstr>
      <vt:lpstr>Calibration result</vt:lpstr>
      <vt:lpstr>Validation</vt:lpstr>
      <vt:lpstr>Plan of Reprocessing Past Satellites</vt:lpstr>
      <vt:lpstr>Global Composite Imagery</vt:lpstr>
      <vt:lpstr>Objectives</vt:lpstr>
      <vt:lpstr>スライド 11</vt:lpstr>
      <vt:lpstr>Example of Global Composite Imagery</vt:lpstr>
      <vt:lpstr>Brush Up of Target Selection</vt:lpstr>
      <vt:lpstr>Investigate liquid cloud target</vt:lpstr>
      <vt:lpstr>Sensitivity by each parameter </vt:lpstr>
      <vt:lpstr>スライド 16</vt:lpstr>
      <vt:lpstr>Smoothing of Time Sequence</vt:lpstr>
      <vt:lpstr>Meteosat-5 SRF Problem</vt:lpstr>
      <vt:lpstr>スライド 19</vt:lpstr>
      <vt:lpstr>Summary</vt:lpstr>
      <vt:lpstr>Backup</vt:lpstr>
      <vt:lpstr>Cloud-Free Land Target </vt:lpstr>
      <vt:lpstr>Liquid Cloud Target </vt:lpstr>
      <vt:lpstr>スライド 24</vt:lpstr>
      <vt:lpstr>Time sequence of calibration coefficients</vt:lpstr>
      <vt:lpstr>Introduce new parameter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</vt:vector>
  </TitlesOfParts>
  <Company>JMA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JMA</dc:creator>
  <cp:lastModifiedBy>JMA</cp:lastModifiedBy>
  <cp:revision>444</cp:revision>
  <dcterms:created xsi:type="dcterms:W3CDTF">2012-02-21T01:38:15Z</dcterms:created>
  <dcterms:modified xsi:type="dcterms:W3CDTF">2012-03-02T09:07:36Z</dcterms:modified>
</cp:coreProperties>
</file>