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6" r:id="rId1"/>
  </p:sldMasterIdLst>
  <p:notesMasterIdLst>
    <p:notesMasterId r:id="rId7"/>
  </p:notesMasterIdLst>
  <p:sldIdLst>
    <p:sldId id="258" r:id="rId2"/>
    <p:sldId id="424" r:id="rId3"/>
    <p:sldId id="421" r:id="rId4"/>
    <p:sldId id="422" r:id="rId5"/>
    <p:sldId id="423" r:id="rId6"/>
  </p:sldIdLst>
  <p:sldSz cx="9144000" cy="6858000" type="screen4x3"/>
  <p:notesSz cx="6735763" cy="9866313"/>
  <p:embeddedFontLst>
    <p:embeddedFont>
      <p:font typeface="Calibri" pitchFamily="34" charset="0"/>
      <p:regular r:id="rId8"/>
      <p:bold r:id="rId9"/>
      <p:italic r:id="rId10"/>
      <p:boldItalic r:id="rId11"/>
    </p:embeddedFont>
  </p:embeddedFont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006600"/>
    <a:srgbClr val="FF0000"/>
    <a:srgbClr val="EDA1FF"/>
    <a:srgbClr val="CC00FF"/>
    <a:srgbClr val="6600CC"/>
    <a:srgbClr val="FFFFA1"/>
    <a:srgbClr val="FFBFB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27" autoAdjust="0"/>
    <p:restoredTop sz="88350" autoAdjust="0"/>
  </p:normalViewPr>
  <p:slideViewPr>
    <p:cSldViewPr snapToGrid="0">
      <p:cViewPr varScale="1">
        <p:scale>
          <a:sx n="93" d="100"/>
          <a:sy n="93" d="100"/>
        </p:scale>
        <p:origin x="-4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6F81A1F-E41E-4E88-B155-74606EF866A3}" type="datetimeFigureOut">
              <a:rPr lang="en-US"/>
              <a:pPr>
                <a:defRPr/>
              </a:pPr>
              <a:t>3/2/2012</a:t>
            </a:fld>
            <a:endParaRPr 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CAF12E1-8832-42C5-BE0A-68F8E2EE4345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ＭＳ Ｐゴシック" pitchFamily="50" charset="-128"/>
        <a:ea typeface="Calibri" pitchFamily="34" charset="0"/>
        <a:cs typeface="Calibri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ＭＳ Ｐゴシック" pitchFamily="50" charset="-128"/>
        <a:ea typeface="Calibri" pitchFamily="34" charset="0"/>
        <a:cs typeface="Calibri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ＭＳ Ｐゴシック" pitchFamily="50" charset="-128"/>
        <a:ea typeface="Calibri" pitchFamily="34" charset="0"/>
        <a:cs typeface="Calibri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ＭＳ Ｐゴシック" pitchFamily="50" charset="-128"/>
        <a:ea typeface="Calibri" pitchFamily="34" charset="0"/>
        <a:cs typeface="Calibri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ＭＳ Ｐゴシック" pitchFamily="50" charset="-128"/>
        <a:ea typeface="Calibri" pitchFamily="34" charset="0"/>
        <a:cs typeface="Calibri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1" lang="ja-JP" altLang="en-US" smtClean="0">
              <a:ea typeface="ＭＳ Ｐゴシック" pitchFamily="50" charset="-128"/>
            </a:endParaRPr>
          </a:p>
        </p:txBody>
      </p:sp>
      <p:sp>
        <p:nvSpPr>
          <p:cNvPr id="2765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5B2487-C130-42B1-9760-302A9EB960CD}" type="slidenum">
              <a:rPr lang="en-US" altLang="ja-JP" smtClean="0">
                <a:ea typeface="ＭＳ Ｐゴシック" pitchFamily="50" charset="-128"/>
              </a:rPr>
              <a:pPr/>
              <a:t>1</a:t>
            </a:fld>
            <a:endParaRPr lang="en-US" altLang="ja-JP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AF12E1-8832-42C5-BE0A-68F8E2EE434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AF12E1-8832-42C5-BE0A-68F8E2EE434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AF12E1-8832-42C5-BE0A-68F8E2EE434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AF12E1-8832-42C5-BE0A-68F8E2EE434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MA325C\デスクトップ\新しい画像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88" y="0"/>
            <a:ext cx="914241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296144"/>
          </a:xfr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EC662-494E-4F59-A4A3-A5A48A8C5D3B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3F2CA-5B31-48D1-9394-C050D8FCAC69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85AF0-FF57-4ADF-A6E7-D698197C9660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492AA-C3C1-4BEB-9A3C-582C5CA7896A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75221-FB07-4152-8C44-178EE373927B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D147D-14A4-4538-B759-E37AFFB38271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5B41B-C849-4287-BBB3-54F2CB3F4A26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A8681-6AF3-4814-8416-AA26EF245CA5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E35C4-19CD-44C7-BF41-4EFCB78C0459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06FBE-1783-422C-88D2-837039233070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A0D89-2B2E-4A0D-99FA-C6F8B713A541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">
              <a:schemeClr val="accent1">
                <a:lumMod val="40000"/>
                <a:lumOff val="60000"/>
              </a:schemeClr>
            </a:gs>
            <a:gs pos="25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C:\Documents and Settings\JMA3214\デスクトップ\図\下枠JMA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47625" y="5911850"/>
            <a:ext cx="9096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8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411413" y="6381750"/>
            <a:ext cx="4408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804025" y="6381750"/>
            <a:ext cx="19177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898989"/>
                </a:solidFill>
                <a:latin typeface="ＭＳ Ｐゴシック" pitchFamily="50" charset="-128"/>
              </a:defRPr>
            </a:lvl1pPr>
          </a:lstStyle>
          <a:p>
            <a:pPr>
              <a:defRPr/>
            </a:pPr>
            <a:fld id="{81E374AC-0E76-4DE0-8916-BA49820493EC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7" r:id="rId1"/>
    <p:sldLayoutId id="2147484957" r:id="rId2"/>
    <p:sldLayoutId id="2147484958" r:id="rId3"/>
    <p:sldLayoutId id="2147484959" r:id="rId4"/>
    <p:sldLayoutId id="2147484960" r:id="rId5"/>
    <p:sldLayoutId id="2147484961" r:id="rId6"/>
    <p:sldLayoutId id="2147484962" r:id="rId7"/>
    <p:sldLayoutId id="2147484963" r:id="rId8"/>
    <p:sldLayoutId id="2147484964" r:id="rId9"/>
    <p:sldLayoutId id="2147484965" r:id="rId10"/>
    <p:sldLayoutId id="2147484966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ＭＳ Ｐゴシック" pitchFamily="50" charset="-128"/>
          <a:ea typeface="Calibri" pitchFamily="34" charset="0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ＭＳ Ｐゴシック" pitchFamily="50" charset="-128"/>
          <a:ea typeface="Calibri" pitchFamily="34" charset="0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ＭＳ Ｐゴシック" pitchFamily="50" charset="-128"/>
          <a:ea typeface="Calibri" pitchFamily="34" charset="0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ＭＳ Ｐゴシック" pitchFamily="50" charset="-128"/>
          <a:ea typeface="Calibri" pitchFamily="34" charset="0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ＭＳ Ｐゴシック" pitchFamily="50" charset="-128"/>
          <a:ea typeface="Calibri" pitchFamily="34" charset="0"/>
          <a:cs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ＭＳ Ｐゴシック" pitchFamily="50" charset="-128"/>
          <a:ea typeface="Calibri" pitchFamily="34" charset="0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ＭＳ Ｐゴシック" pitchFamily="50" charset="-128"/>
          <a:ea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ＭＳ Ｐゴシック" pitchFamily="50" charset="-128"/>
          <a:ea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ＭＳ Ｐゴシック" pitchFamily="50" charset="-128"/>
          <a:ea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ＭＳ Ｐゴシック" pitchFamily="50" charset="-128"/>
          <a:ea typeface="Calibri" pitchFamily="34" charset="0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6"/>
          <p:cNvSpPr>
            <a:spLocks noGrp="1"/>
          </p:cNvSpPr>
          <p:nvPr>
            <p:ph type="ctrTitle"/>
          </p:nvPr>
        </p:nvSpPr>
        <p:spPr>
          <a:xfrm>
            <a:off x="323850" y="2849736"/>
            <a:ext cx="8496300" cy="1803400"/>
          </a:xfrm>
        </p:spPr>
        <p:txBody>
          <a:bodyPr/>
          <a:lstStyle/>
          <a:p>
            <a:pPr eaLnBrk="1" hangingPunct="1"/>
            <a:r>
              <a:rPr lang="en-US" altLang="ja-JP" dirty="0" smtClean="0">
                <a:ea typeface="ＭＳ Ｐゴシック" pitchFamily="50" charset="-128"/>
              </a:rPr>
              <a:t>Lunar calibration trial in JMA</a:t>
            </a:r>
          </a:p>
        </p:txBody>
      </p:sp>
      <p:sp>
        <p:nvSpPr>
          <p:cNvPr id="4099" name="サブタイトル 7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1512664"/>
          </a:xfrm>
        </p:spPr>
        <p:txBody>
          <a:bodyPr/>
          <a:lstStyle/>
          <a:p>
            <a:pPr eaLnBrk="1" hangingPunct="1"/>
            <a:r>
              <a:rPr lang="en-US" altLang="ja-JP" dirty="0" err="1" smtClean="0">
                <a:ea typeface="ＭＳ Ｐゴシック" pitchFamily="50" charset="-128"/>
              </a:rPr>
              <a:t>Arata</a:t>
            </a:r>
            <a:r>
              <a:rPr lang="en-US" altLang="ja-JP" dirty="0" smtClean="0">
                <a:ea typeface="ＭＳ Ｐゴシック" pitchFamily="50" charset="-128"/>
              </a:rPr>
              <a:t> OKUYAMA</a:t>
            </a:r>
          </a:p>
          <a:p>
            <a:pPr eaLnBrk="1" hangingPunct="1"/>
            <a:r>
              <a:rPr lang="en-US" altLang="ja-JP" sz="2400" dirty="0" smtClean="0">
                <a:ea typeface="ＭＳ Ｐゴシック" pitchFamily="50" charset="-128"/>
              </a:rPr>
              <a:t>Meteorological Satellite Center,</a:t>
            </a:r>
          </a:p>
          <a:p>
            <a:pPr eaLnBrk="1" hangingPunct="1"/>
            <a:r>
              <a:rPr lang="en-US" altLang="ja-JP" sz="2400" dirty="0" smtClean="0">
                <a:ea typeface="ＭＳ Ｐゴシック" pitchFamily="50" charset="-128"/>
              </a:rPr>
              <a:t>Japan Meteorological Agency</a:t>
            </a:r>
          </a:p>
        </p:txBody>
      </p:sp>
      <p:sp>
        <p:nvSpPr>
          <p:cNvPr id="4100" name="スライド番号プレースホルダ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666D7E-D5D2-479A-90F4-4001E761ECA6}" type="slidenum">
              <a:rPr lang="ja-JP" altLang="en-US" smtClean="0"/>
              <a:pPr/>
              <a:t>1</a:t>
            </a:fld>
            <a:endParaRPr lang="ja-JP" altLang="en-US" smtClean="0"/>
          </a:p>
        </p:txBody>
      </p:sp>
      <p:sp>
        <p:nvSpPr>
          <p:cNvPr id="4101" name="テキスト ボックス 6"/>
          <p:cNvSpPr txBox="1">
            <a:spLocks noChangeArrowheads="1"/>
          </p:cNvSpPr>
          <p:nvPr/>
        </p:nvSpPr>
        <p:spPr bwMode="auto">
          <a:xfrm>
            <a:off x="2051720" y="6453188"/>
            <a:ext cx="51845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 smtClean="0"/>
              <a:t>2012/03/07 GSICS GDWG&amp;GRWG joint meeting in Beijing</a:t>
            </a:r>
            <a:endParaRPr lang="ja-JP" altLang="en-US" sz="1400" dirty="0"/>
          </a:p>
        </p:txBody>
      </p:sp>
      <p:pic>
        <p:nvPicPr>
          <p:cNvPr id="6" name="Picture 2" descr="H:\MY DOCUMENTS\GSICS\logo\GSICS500px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27784" y="1412776"/>
            <a:ext cx="3600400" cy="146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ja-JP" dirty="0" smtClean="0"/>
              <a:t>GMS-5 Lunar calibration trial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33591"/>
            <a:ext cx="3837398" cy="4492572"/>
          </a:xfrm>
        </p:spPr>
        <p:txBody>
          <a:bodyPr/>
          <a:lstStyle/>
          <a:p>
            <a:r>
              <a:rPr kumimoji="1" lang="en-US" altLang="ja-JP" sz="2400" dirty="0" smtClean="0"/>
              <a:t>GMS-5 captures moon images in full disk observations. (10 times per year or so)</a:t>
            </a:r>
          </a:p>
          <a:p>
            <a:r>
              <a:rPr lang="en-US" altLang="ja-JP" sz="2400" dirty="0" smtClean="0"/>
              <a:t>Moon irradiance of GMS-5 VIS is compared with the ROLO model irradiance calculated by Dr. Tom Stone in USGS.</a:t>
            </a:r>
            <a:endParaRPr kumimoji="1" lang="ja-JP" altLang="en-US" sz="24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8492AA-C3C1-4BEB-9A3C-582C5CA7896A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  <p:pic>
        <p:nvPicPr>
          <p:cNvPr id="2052" name="Picture 4" descr="E:\●Projects\●可視再解析\GMS-5\作業\月（その２）_071212\再検証_201202_Final\変換 ～ 19990430_0300.png"/>
          <p:cNvPicPr>
            <a:picLocks noChangeAspect="1" noChangeArrowheads="1"/>
          </p:cNvPicPr>
          <p:nvPr/>
        </p:nvPicPr>
        <p:blipFill>
          <a:blip r:embed="rId3" cstate="screen"/>
          <a:srcRect l="58961" t="53625" b="7956"/>
          <a:stretch>
            <a:fillRect/>
          </a:stretch>
        </p:blipFill>
        <p:spPr bwMode="auto">
          <a:xfrm>
            <a:off x="4356242" y="1812540"/>
            <a:ext cx="4589969" cy="3540296"/>
          </a:xfrm>
          <a:prstGeom prst="rect">
            <a:avLst/>
          </a:prstGeom>
          <a:noFill/>
        </p:spPr>
      </p:pic>
      <p:pic>
        <p:nvPicPr>
          <p:cNvPr id="2050" name="Picture 2" descr="E:\●Projects\●可視再解析\GMS-5\作業\月（その２）_071212\画像_月\moon.199904300300.png"/>
          <p:cNvPicPr>
            <a:picLocks noChangeAspect="1" noChangeArrowheads="1"/>
          </p:cNvPicPr>
          <p:nvPr/>
        </p:nvPicPr>
        <p:blipFill>
          <a:blip r:embed="rId4" cstate="screen"/>
          <a:srcRect l="32235" t="26302" r="32455" b="31473"/>
          <a:stretch>
            <a:fillRect/>
          </a:stretch>
        </p:blipFill>
        <p:spPr bwMode="auto">
          <a:xfrm>
            <a:off x="6706965" y="1941815"/>
            <a:ext cx="2097987" cy="167256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●Projects\●可視再解析\GMS-5\作業\月（その２）_071212\画像_月\moon.199809060300.png"/>
          <p:cNvPicPr>
            <a:picLocks noChangeAspect="1" noChangeArrowheads="1"/>
          </p:cNvPicPr>
          <p:nvPr/>
        </p:nvPicPr>
        <p:blipFill>
          <a:blip r:embed="rId3" cstate="screen"/>
          <a:srcRect l="31677" t="26084" r="30930" b="24441"/>
          <a:stretch>
            <a:fillRect/>
          </a:stretch>
        </p:blipFill>
        <p:spPr bwMode="auto">
          <a:xfrm>
            <a:off x="4880227" y="3852808"/>
            <a:ext cx="1813985" cy="1500027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 smtClean="0"/>
              <a:t>GMS-5 Lunar calibration trial (cont.)</a:t>
            </a:r>
            <a:endParaRPr kumimoji="1" lang="ja-JP" altLang="en-US" sz="40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61672"/>
            <a:ext cx="4114800" cy="4564491"/>
          </a:xfrm>
        </p:spPr>
        <p:txBody>
          <a:bodyPr/>
          <a:lstStyle/>
          <a:p>
            <a:r>
              <a:rPr kumimoji="1" lang="en-US" altLang="ja-JP" sz="2800" dirty="0" smtClean="0"/>
              <a:t>Calibration coefficients, ROLO/GMS-5, is consistent with the coefficients by the vicarious calibration approach.</a:t>
            </a:r>
          </a:p>
          <a:p>
            <a:r>
              <a:rPr lang="en-US" altLang="ja-JP" sz="2800" dirty="0" smtClean="0"/>
              <a:t>Small phase angle is preferable, but good sample is very limited.</a:t>
            </a:r>
            <a:endParaRPr kumimoji="1" lang="ja-JP" altLang="en-US" sz="28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8492AA-C3C1-4BEB-9A3C-582C5CA7896A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  <p:pic>
        <p:nvPicPr>
          <p:cNvPr id="1027" name="Picture 3" descr="E:\●Projects\●可視再解析\GMS-5\作業\月（その２）_071212\画像_月（欠け有り）\moon.199802160700.png"/>
          <p:cNvPicPr>
            <a:picLocks noChangeAspect="1" noChangeArrowheads="1"/>
          </p:cNvPicPr>
          <p:nvPr/>
        </p:nvPicPr>
        <p:blipFill>
          <a:blip r:embed="rId4" cstate="screen"/>
          <a:srcRect l="21838" t="19115" r="21367" b="26672"/>
          <a:stretch>
            <a:fillRect/>
          </a:stretch>
        </p:blipFill>
        <p:spPr bwMode="auto">
          <a:xfrm>
            <a:off x="7006973" y="3832261"/>
            <a:ext cx="1582221" cy="1510301"/>
          </a:xfrm>
          <a:prstGeom prst="rect">
            <a:avLst/>
          </a:prstGeom>
          <a:noFill/>
        </p:spPr>
      </p:pic>
      <p:sp>
        <p:nvSpPr>
          <p:cNvPr id="9" name="スマイル 8"/>
          <p:cNvSpPr/>
          <p:nvPr/>
        </p:nvSpPr>
        <p:spPr>
          <a:xfrm>
            <a:off x="4726114" y="3637052"/>
            <a:ext cx="482885" cy="482885"/>
          </a:xfrm>
          <a:prstGeom prst="smileyFace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スマイル 9"/>
          <p:cNvSpPr/>
          <p:nvPr/>
        </p:nvSpPr>
        <p:spPr>
          <a:xfrm>
            <a:off x="8289531" y="3717532"/>
            <a:ext cx="482885" cy="482885"/>
          </a:xfrm>
          <a:prstGeom prst="smileyFace">
            <a:avLst>
              <a:gd name="adj" fmla="val -4653"/>
            </a:avLst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87198" y="1810893"/>
            <a:ext cx="4330772" cy="160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テキスト ボックス 13"/>
          <p:cNvSpPr txBox="1"/>
          <p:nvPr/>
        </p:nvSpPr>
        <p:spPr>
          <a:xfrm>
            <a:off x="5815174" y="1551398"/>
            <a:ext cx="2804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dirty="0" smtClean="0"/>
              <a:t>Phase angle &lt; 25[deg]</a:t>
            </a:r>
            <a:endParaRPr kumimoji="1" lang="ja-JP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yDocument\imagedat.pn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2945" y="1325366"/>
            <a:ext cx="1519750" cy="1519750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4935" y="53752"/>
            <a:ext cx="8959065" cy="1143000"/>
          </a:xfrm>
        </p:spPr>
        <p:txBody>
          <a:bodyPr/>
          <a:lstStyle/>
          <a:p>
            <a:r>
              <a:rPr lang="en-US" altLang="ja-JP" sz="3600" dirty="0" smtClean="0"/>
              <a:t>Feasibility of the Lunar calibration for JMA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90762" y="1232906"/>
            <a:ext cx="6560049" cy="4931595"/>
          </a:xfrm>
        </p:spPr>
        <p:txBody>
          <a:bodyPr/>
          <a:lstStyle/>
          <a:p>
            <a:r>
              <a:rPr kumimoji="1" lang="en-US" altLang="ja-JP" sz="2800" dirty="0" smtClean="0"/>
              <a:t>MTSAT-1R</a:t>
            </a:r>
          </a:p>
          <a:p>
            <a:pPr lvl="1"/>
            <a:r>
              <a:rPr lang="en-US" altLang="ja-JP" sz="2400" dirty="0" smtClean="0"/>
              <a:t>can not capture moon images because of its scan pattern.</a:t>
            </a:r>
          </a:p>
          <a:p>
            <a:r>
              <a:rPr lang="en-US" altLang="ja-JP" sz="2800" dirty="0" smtClean="0"/>
              <a:t>MTSAT-2</a:t>
            </a:r>
          </a:p>
          <a:p>
            <a:pPr lvl="1"/>
            <a:r>
              <a:rPr lang="en-US" altLang="ja-JP" sz="2400" dirty="0" smtClean="0"/>
              <a:t>can take the same approach as GMS-5.</a:t>
            </a:r>
          </a:p>
          <a:p>
            <a:r>
              <a:rPr kumimoji="1" lang="en-US" altLang="ja-JP" sz="2800" dirty="0" err="1" smtClean="0"/>
              <a:t>Himawari</a:t>
            </a:r>
            <a:r>
              <a:rPr kumimoji="1" lang="en-US" altLang="ja-JP" sz="2800" dirty="0" smtClean="0"/>
              <a:t>-8/-9</a:t>
            </a:r>
          </a:p>
          <a:p>
            <a:pPr lvl="1"/>
            <a:r>
              <a:rPr kumimoji="1" lang="en-US" altLang="ja-JP" sz="2400" dirty="0" smtClean="0"/>
              <a:t>have a plan of lunar observation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to support solar channel calibration.</a:t>
            </a:r>
          </a:p>
          <a:p>
            <a:r>
              <a:rPr kumimoji="1" lang="en-US" altLang="ja-JP" sz="2800" dirty="0" smtClean="0"/>
              <a:t>It would be much appreciated if ROLO lunar data for </a:t>
            </a:r>
            <a:r>
              <a:rPr kumimoji="1" lang="en-US" altLang="ja-JP" sz="2800" dirty="0" err="1" smtClean="0"/>
              <a:t>Himawari</a:t>
            </a:r>
            <a:r>
              <a:rPr kumimoji="1" lang="en-US" altLang="ja-JP" sz="2800" dirty="0" smtClean="0"/>
              <a:t>-8/-9 and GMS-1 to -4 could be available.</a:t>
            </a:r>
            <a:endParaRPr kumimoji="1" lang="ja-JP" altLang="en-US" sz="28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8492AA-C3C1-4BEB-9A3C-582C5CA7896A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  <p:pic>
        <p:nvPicPr>
          <p:cNvPr id="6" name="Picture 325" descr="\\Jz200822\衛星課共有\[ 班 ]運用管理班\90　ポンチ絵素材\無題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47470" y="3863063"/>
            <a:ext cx="1100656" cy="117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25" descr="\\Jz200822\衛星課共有\[ 班 ]運用管理班\90　ポンチ絵素材\無題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17315" y="3863062"/>
            <a:ext cx="1100656" cy="117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正方形/長方形 10"/>
          <p:cNvSpPr/>
          <p:nvPr/>
        </p:nvSpPr>
        <p:spPr>
          <a:xfrm>
            <a:off x="7602876" y="1335640"/>
            <a:ext cx="852755" cy="1883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7419976" y="1523319"/>
            <a:ext cx="1257300" cy="1959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7347857" y="1718582"/>
            <a:ext cx="1415143" cy="1959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7291389" y="1913843"/>
            <a:ext cx="1533524" cy="1959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7341507" y="2109107"/>
            <a:ext cx="1415143" cy="1959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109716" y="2774021"/>
            <a:ext cx="1859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/>
              <a:t>MTSAT-1R scan concept</a:t>
            </a:r>
            <a:endParaRPr kumimoji="1" lang="ja-JP" alt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8845" y="2601743"/>
            <a:ext cx="8229600" cy="1143000"/>
          </a:xfrm>
        </p:spPr>
        <p:txBody>
          <a:bodyPr/>
          <a:lstStyle/>
          <a:p>
            <a:r>
              <a:rPr kumimoji="1" lang="en-US" altLang="ja-JP" b="1" i="1" dirty="0" smtClean="0"/>
              <a:t>Thank you!</a:t>
            </a:r>
            <a:endParaRPr kumimoji="1" lang="ja-JP" altLang="en-US" b="1" i="1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8492AA-C3C1-4BEB-9A3C-582C5CA7896A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89738" y="2347913"/>
            <a:ext cx="1833562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プレゼン標準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プレゼン標準テンプレート</Template>
  <TotalTime>8197</TotalTime>
  <Words>185</Words>
  <Application>Microsoft Office PowerPoint</Application>
  <PresentationFormat>画面に合わせる (4:3)</PresentationFormat>
  <Paragraphs>32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Arial</vt:lpstr>
      <vt:lpstr>ＭＳ Ｐゴシック</vt:lpstr>
      <vt:lpstr>Calibri</vt:lpstr>
      <vt:lpstr>プレゼン標準テンプレート</vt:lpstr>
      <vt:lpstr>Lunar calibration trial in JMA</vt:lpstr>
      <vt:lpstr>GMS-5 Lunar calibration trial</vt:lpstr>
      <vt:lpstr>GMS-5 Lunar calibration trial (cont.)</vt:lpstr>
      <vt:lpstr>Feasibility of the Lunar calibration for JMA</vt:lpstr>
      <vt:lpstr>Thank you!</vt:lpstr>
    </vt:vector>
  </TitlesOfParts>
  <Company>JMA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JMA</dc:creator>
  <cp:lastModifiedBy>JMA</cp:lastModifiedBy>
  <cp:revision>47</cp:revision>
  <dcterms:created xsi:type="dcterms:W3CDTF">2011-02-25T02:45:52Z</dcterms:created>
  <dcterms:modified xsi:type="dcterms:W3CDTF">2012-03-02T09:16:02Z</dcterms:modified>
</cp:coreProperties>
</file>