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2" r:id="rId3"/>
    <p:sldId id="260" r:id="rId4"/>
    <p:sldId id="261" r:id="rId5"/>
    <p:sldId id="267" r:id="rId6"/>
    <p:sldId id="283" r:id="rId7"/>
    <p:sldId id="268" r:id="rId8"/>
    <p:sldId id="284" r:id="rId9"/>
    <p:sldId id="269" r:id="rId10"/>
    <p:sldId id="285" r:id="rId11"/>
    <p:sldId id="270" r:id="rId12"/>
    <p:sldId id="266" r:id="rId13"/>
    <p:sldId id="273" r:id="rId14"/>
    <p:sldId id="289" r:id="rId15"/>
    <p:sldId id="290" r:id="rId16"/>
    <p:sldId id="291" r:id="rId17"/>
    <p:sldId id="292" r:id="rId18"/>
    <p:sldId id="293" r:id="rId19"/>
    <p:sldId id="286" r:id="rId20"/>
    <p:sldId id="295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37" autoAdjust="0"/>
  </p:normalViewPr>
  <p:slideViewPr>
    <p:cSldViewPr>
      <p:cViewPr varScale="1">
        <p:scale>
          <a:sx n="56" d="100"/>
          <a:sy n="56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94B2B-F345-4D81-98D3-CF283058E60A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AC27B-B9FC-41DF-993A-B645A0495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ATBD, data usability and format should be reviewed at least one outsider of the GSICS community, while</a:t>
            </a:r>
            <a:r>
              <a:rPr lang="en-US" baseline="0" dirty="0" smtClean="0"/>
              <a:t> the product supporting RTM and cal/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 measurement descriptions can be reviewed by GPAT only.  That is right?</a:t>
            </a:r>
          </a:p>
          <a:p>
            <a:r>
              <a:rPr lang="en-US" baseline="0" dirty="0" smtClean="0"/>
              <a:t>2. What should be accounted as product quality indicator?  Missing data? Product uncertainty?</a:t>
            </a:r>
          </a:p>
          <a:p>
            <a:r>
              <a:rPr lang="en-US" dirty="0" smtClean="0"/>
              <a:t>3.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AC27B-B9FC-41DF-993A-B645A04953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AC27B-B9FC-41DF-993A-B645A04953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AC27B-B9FC-41DF-993A-B645A04953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2D04-681D-4BAA-8FF2-3CB09C23B01E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F731-7FB0-4BE5-8EB2-E66E931FC20C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2F89-5DAC-4275-8E49-A2CEAA2E1627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F205-CDF0-4A73-8AF3-0DFCC82144EB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803-229C-4DF0-912D-4AFF66018BA8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9E0-D4A5-4733-9BBD-A0101AA1CA4F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1980-9065-46D1-B996-04E76A33E14F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9D6E-A2E7-47F7-9FF6-15452DE68905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C7CC-6D40-4354-8CB3-53727809D000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409-61B1-49A3-B606-72BCCDAA327B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62F9-88EC-4158-B2E6-3D8320FAD37F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6B54-CC29-4DB1-A6F8-305AA273E663}" type="datetime1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SICS100px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" y="304800"/>
            <a:ext cx="1672683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GppaWorkflo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the GSICS Procedure for Product Acceptance (GPPA)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GCC</a:t>
            </a:r>
          </a:p>
          <a:p>
            <a:endParaRPr lang="en-US" dirty="0"/>
          </a:p>
          <a:p>
            <a:r>
              <a:rPr lang="en-US" sz="1400" dirty="0" smtClean="0"/>
              <a:t>04/17/2012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4191000"/>
            <a:ext cx="7315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Operational Phase </a:t>
            </a:r>
          </a:p>
        </p:txBody>
      </p:sp>
      <p:pic>
        <p:nvPicPr>
          <p:cNvPr id="5" name="Picture 4" descr="Moon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7724" y="1854200"/>
            <a:ext cx="2763540" cy="241300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81354" y="1546232"/>
            <a:ext cx="5509846" cy="127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Goal: </a:t>
            </a:r>
            <a:r>
              <a:rPr lang="en-US" sz="16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endParaRPr lang="en-US" sz="16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Product is fully accepted by GSICS Executive Panel (EP) and maintained within GSICS and distributed to the public.</a:t>
            </a: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11018" y="3371853"/>
            <a:ext cx="540726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Periodic Reviews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211018" y="4648207"/>
            <a:ext cx="871317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Milestones: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Times New Roman" pitchFamily="18" charset="0"/>
              </a:rPr>
              <a:t>The following are made available by the product provider to the GCC and the GPAT for periodic inspection and review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Product logs and usage reports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Updated documentation/software as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6172200"/>
            <a:ext cx="7315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GPPA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Five Potential Products in Demonstration Phase and one in potential Submission Phase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GSICS Correction for EUMETSAT SEVIRI IR Channels based on IASI</a:t>
            </a:r>
            <a:endParaRPr lang="en-US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GSICS Correction for GOES Imager IR Channels based on AIRS and IASI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GSICS Correction for MTSAT Imager IR Channels based on AIRS and IASI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Patmos-X AVHRR solar reflective channel corrections based on MODIS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NOAA MSU/AMSU/SSU inter-calibration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GSICS Correction for GOES Sounder IR Channels based on AIRS and IASI</a:t>
            </a:r>
            <a:r>
              <a:rPr lang="en-US" dirty="0"/>
              <a:t> </a:t>
            </a:r>
            <a:r>
              <a:rPr lang="en-US" dirty="0" smtClean="0"/>
              <a:t>(not submitted the GPAF yet)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86144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352800" y="381000"/>
            <a:ext cx="3209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Current GPPA Status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37132" y="4229101"/>
            <a:ext cx="2074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Feedback from GSICS Product Acceptance Team is overdue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GPPA: Road to Pre-Operational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46892" y="1339850"/>
            <a:ext cx="8982808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Examine the submitted documents (ATBD and product traceability to standards)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 Who: GPAT and product users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Remediate any document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Due: One month after receiving GPAT feedback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Complete documents associated with GPAF Sections III.2.A 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transfer models) and III.2.B (cal/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supporting measurements)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Product provider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Collect and disseminate user feedback regarding product's data usability and format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Who: Product users,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Examine the submitted documents 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transfer models and cal/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supporting measurements).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GPAT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Remediate any document or data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receiving GPAT feedback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GPPA: Road to Pre-Operational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46892" y="1339850"/>
            <a:ext cx="8982808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Examine the submitted documents (ATBD and product traceability to standards)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GPAT and product users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Remediate any document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  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  Due: One month after receiving GPAT feedback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Complete documents associated with GPAF Sections III.2.A 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transfer models) and III.2.B (cal/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supporting measurements)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Product provider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Collect and disseminate user feedback regarding product's data usability and format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Who: Product users,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Examine the submitted documents 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transfer models and cal/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supporting measurements).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GPAT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Remediate any document or data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receiving GPAT feedback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GPPA: Road to Pre-Operational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46892" y="1339850"/>
            <a:ext cx="8982808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Examine the submitted documents (ATBD and product traceability to standards)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GPAT and product users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Remediate any document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Due: One month after receiving GPAT feedback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Complete documents associated with GPAF Sections III.2.A (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transfer models) and III.2.B (cal/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supporting measurements)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Who: Product provider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Collect and disseminate user feedback regarding product's data usability and format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Who: Product users,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Examine the submitted documents 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transfer models and cal/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supporting measurements).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GPAT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Remediate any document or data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receiving GPAT feedback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GPPA: Road to Pre-Operational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46892" y="1339850"/>
            <a:ext cx="8982808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Examine the submitted documents (ATBD and product traceability to standards)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GPAT and product users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Remediate any document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 Due: One month after receiving GPAT feedback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Complete documents associated with GPAF Sections III.2.A 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transfer models) and III.2.B (cal/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supporting measurements)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Product provider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Collect and disseminate user feedback regarding product's data usability and format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  Who: Product users,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Due: Six months after entering the Demonstration phase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Examine the submitted documents (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radiative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transfer models and cal/</a:t>
            </a:r>
            <a:r>
              <a:rPr lang="en-US" sz="18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val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supporting measurements).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Who: GPAT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GCC received the documents </a:t>
            </a:r>
          </a:p>
          <a:p>
            <a:pPr marL="228600" indent="-228600">
              <a:lnSpc>
                <a:spcPct val="90000"/>
              </a:lnSpc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Remediate any document or data issues according to the GPAT and user feedback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Who: Product provider, GCC Director </a:t>
            </a:r>
          </a:p>
          <a:p>
            <a:pPr marL="457200" indent="-228600"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Due: One month after receiving GPAT feedback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Impediments to Pre-Operational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EUMETSAT </a:t>
            </a:r>
            <a:r>
              <a:rPr lang="en-US" dirty="0" err="1" smtClean="0"/>
              <a:t>Meteosat</a:t>
            </a:r>
            <a:r>
              <a:rPr lang="en-US" dirty="0" smtClean="0"/>
              <a:t>/SEVIRI GEO-LEO IR product</a:t>
            </a:r>
          </a:p>
          <a:p>
            <a:pPr lvl="1"/>
            <a:r>
              <a:rPr lang="en-US" dirty="0" smtClean="0"/>
              <a:t>Two positive reviews from the product users on the ATBD, data usability and reliability</a:t>
            </a:r>
          </a:p>
          <a:p>
            <a:pPr lvl="1"/>
            <a:r>
              <a:rPr lang="en-US" dirty="0" smtClean="0"/>
              <a:t>Waiting </a:t>
            </a:r>
            <a:r>
              <a:rPr lang="en-US" dirty="0" smtClean="0"/>
              <a:t>for the consensus decision from </a:t>
            </a:r>
            <a:r>
              <a:rPr lang="en-US" dirty="0" smtClean="0"/>
              <a:t>GPAT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NOAA GOES Imager GEO-LEO IR product</a:t>
            </a:r>
          </a:p>
          <a:p>
            <a:pPr lvl="1"/>
            <a:r>
              <a:rPr lang="en-US" dirty="0" smtClean="0"/>
              <a:t>Need the traceability/uncertainty analysis documentation</a:t>
            </a:r>
          </a:p>
          <a:p>
            <a:pPr lvl="1"/>
            <a:r>
              <a:rPr lang="en-US" dirty="0" smtClean="0"/>
              <a:t>Limited feedback from the users on the data availability/format.</a:t>
            </a:r>
          </a:p>
          <a:p>
            <a:pPr lvl="1"/>
            <a:r>
              <a:rPr lang="en-US" dirty="0" smtClean="0"/>
              <a:t>Have the problem to get the feedbacks from the product users outside the GSICS developing community </a:t>
            </a:r>
          </a:p>
          <a:p>
            <a:endParaRPr lang="en-US" dirty="0" smtClean="0"/>
          </a:p>
          <a:p>
            <a:r>
              <a:rPr lang="en-US" dirty="0" smtClean="0"/>
              <a:t>JMA MTSAT Imager GEO-LEO IR product</a:t>
            </a:r>
          </a:p>
          <a:p>
            <a:pPr lvl="1"/>
            <a:r>
              <a:rPr lang="en-US" dirty="0" smtClean="0"/>
              <a:t>Need the traceability /uncertainty analysis documentation</a:t>
            </a:r>
          </a:p>
          <a:p>
            <a:pPr lvl="1"/>
            <a:r>
              <a:rPr lang="en-US" dirty="0" smtClean="0"/>
              <a:t>So far have two reviewers’ comments on the ATBD and data usability and reliability.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the GPPA</a:t>
            </a:r>
          </a:p>
          <a:p>
            <a:endParaRPr lang="en-US" dirty="0" smtClean="0"/>
          </a:p>
          <a:p>
            <a:r>
              <a:rPr lang="en-US" dirty="0" smtClean="0"/>
              <a:t>Current status of GPPA</a:t>
            </a:r>
          </a:p>
          <a:p>
            <a:endParaRPr lang="en-US" dirty="0" smtClean="0"/>
          </a:p>
          <a:p>
            <a:r>
              <a:rPr lang="en-GB" dirty="0" smtClean="0"/>
              <a:t>Impediments to Pre-Operational Phase</a:t>
            </a:r>
          </a:p>
          <a:p>
            <a:endParaRPr lang="en-GB" dirty="0" smtClean="0"/>
          </a:p>
          <a:p>
            <a:r>
              <a:rPr lang="en-GB" dirty="0" smtClean="0"/>
              <a:t>Discussion of potential solution to impediments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Impediments to Pre-Operational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NOAA AVHRR PATMOS-X</a:t>
            </a:r>
          </a:p>
          <a:p>
            <a:pPr lvl="1"/>
            <a:r>
              <a:rPr lang="en-US" dirty="0" smtClean="0"/>
              <a:t>Peer reviews on the ATBD and uncertainty analysis completed </a:t>
            </a:r>
          </a:p>
          <a:p>
            <a:pPr lvl="1"/>
            <a:r>
              <a:rPr lang="en-US" dirty="0" smtClean="0"/>
              <a:t>Yet no feedback from the product provides on the review comments</a:t>
            </a:r>
          </a:p>
          <a:p>
            <a:pPr lvl="1"/>
            <a:r>
              <a:rPr lang="en-US" dirty="0" smtClean="0"/>
              <a:t>No feedback from the users on the data usability, format, and reliability part yet.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NOAA MSU/AMSU Level1C product</a:t>
            </a:r>
          </a:p>
          <a:p>
            <a:pPr lvl="1"/>
            <a:r>
              <a:rPr lang="en-US" dirty="0" smtClean="0"/>
              <a:t>Journal publications of ATBD and uncertainty analysis</a:t>
            </a:r>
          </a:p>
          <a:p>
            <a:pPr lvl="1"/>
            <a:r>
              <a:rPr lang="en-US" dirty="0" smtClean="0"/>
              <a:t>Limited feedback from GPAT on the GPAF.</a:t>
            </a:r>
          </a:p>
          <a:p>
            <a:pPr lvl="1"/>
            <a:r>
              <a:rPr lang="en-US" dirty="0" smtClean="0"/>
              <a:t>No feedback from the users on the data usability, format, and reliability part yet.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of the issues may be solved as the GCC resumes its normal function</a:t>
            </a:r>
          </a:p>
          <a:p>
            <a:pPr lvl="1"/>
            <a:r>
              <a:rPr lang="en-US" dirty="0" smtClean="0"/>
              <a:t>Remind or resend the GPAF to GPAT</a:t>
            </a:r>
          </a:p>
          <a:p>
            <a:endParaRPr lang="en-US" dirty="0" smtClean="0"/>
          </a:p>
          <a:p>
            <a:r>
              <a:rPr lang="en-US" dirty="0" smtClean="0"/>
              <a:t>Volunteer from the product users to review the documents and data usability and dissemination</a:t>
            </a:r>
          </a:p>
          <a:p>
            <a:pPr lvl="1"/>
            <a:r>
              <a:rPr lang="en-US" dirty="0" smtClean="0"/>
              <a:t>Strongly encourage the peer-review paper publications for the ATBD and the product quality analysis </a:t>
            </a:r>
          </a:p>
          <a:p>
            <a:pPr lvl="2"/>
            <a:r>
              <a:rPr lang="en-US" dirty="0" smtClean="0"/>
              <a:t>It takes time to get published in a journal and some ATBD may not be suitable for the journal publication.</a:t>
            </a:r>
          </a:p>
          <a:p>
            <a:pPr lvl="1"/>
            <a:r>
              <a:rPr lang="en-US" dirty="0" smtClean="0"/>
              <a:t>Call for volunteering in the GSICS users’ workshop</a:t>
            </a:r>
          </a:p>
          <a:p>
            <a:pPr lvl="1"/>
            <a:r>
              <a:rPr lang="en-US" dirty="0" smtClean="0"/>
              <a:t>Any other options?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Other issues?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Capabilities of GPPA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GPPA was originally developed by Dr. Bob </a:t>
            </a:r>
            <a:r>
              <a:rPr lang="en-US" dirty="0" err="1" smtClean="0"/>
              <a:t>Iacovazzi</a:t>
            </a:r>
            <a:r>
              <a:rPr lang="en-US" dirty="0" smtClean="0"/>
              <a:t>, following the QA4EO guidelines</a:t>
            </a:r>
          </a:p>
          <a:p>
            <a:endParaRPr lang="en-US" dirty="0" smtClean="0"/>
          </a:p>
          <a:p>
            <a:r>
              <a:rPr lang="en-US" dirty="0" smtClean="0"/>
              <a:t>The GPPA is the GSICS:</a:t>
            </a:r>
          </a:p>
          <a:p>
            <a:pPr lvl="1"/>
            <a:r>
              <a:rPr lang="en-US" dirty="0" smtClean="0"/>
              <a:t>Product developers pathway to obtain a “Stamp of Approval” for a potential product</a:t>
            </a:r>
          </a:p>
          <a:p>
            <a:pPr lvl="1"/>
            <a:r>
              <a:rPr lang="en-US" dirty="0" smtClean="0"/>
              <a:t>Data users window to GSICS product quality and “fitness for purpose”</a:t>
            </a:r>
          </a:p>
          <a:p>
            <a:pPr lvl="1"/>
            <a:r>
              <a:rPr lang="en-US" dirty="0" smtClean="0"/>
              <a:t>Governing body reference for judging GSICS product fitness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GPPA defines and documents:</a:t>
            </a:r>
          </a:p>
          <a:p>
            <a:pPr lvl="1"/>
            <a:r>
              <a:rPr lang="en-US" dirty="0" smtClean="0"/>
              <a:t>Scope of product within the GSICS product portfolio – correction of level1b data</a:t>
            </a:r>
          </a:p>
          <a:p>
            <a:pPr lvl="1"/>
            <a:r>
              <a:rPr lang="en-US" dirty="0" smtClean="0"/>
              <a:t>Theoretical basis, traceability, and implementation and distribution strategy</a:t>
            </a:r>
          </a:p>
          <a:p>
            <a:pPr lvl="1"/>
            <a:r>
              <a:rPr lang="en-US" dirty="0" smtClean="0"/>
              <a:t> Product quality (uncertainty, quality indicators, data user’s guide, etc)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GSICS Product Acceptance Form (GPAF) is available at GSICS wiki</a:t>
            </a:r>
          </a:p>
          <a:p>
            <a:pPr lvl="1"/>
            <a:r>
              <a:rPr lang="en-US" dirty="0" smtClean="0">
                <a:hlinkClick r:id="rId2"/>
              </a:rPr>
              <a:t>https://gsics.nesdis.noaa.gov/wiki/Development/GppaWorkflow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Product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 Phase</a:t>
            </a:r>
          </a:p>
          <a:p>
            <a:endParaRPr lang="en-US" dirty="0" smtClean="0"/>
          </a:p>
          <a:p>
            <a:r>
              <a:rPr lang="en-US" dirty="0" smtClean="0"/>
              <a:t>Demonstration Phase</a:t>
            </a:r>
          </a:p>
          <a:p>
            <a:endParaRPr lang="en-US" dirty="0" smtClean="0"/>
          </a:p>
          <a:p>
            <a:r>
              <a:rPr lang="en-US" dirty="0" smtClean="0"/>
              <a:t>Pre-operational Phase</a:t>
            </a:r>
          </a:p>
          <a:p>
            <a:endParaRPr lang="en-US" dirty="0" smtClean="0"/>
          </a:p>
          <a:p>
            <a:r>
              <a:rPr lang="en-US" dirty="0" smtClean="0"/>
              <a:t>Operational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Submission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228600" y="1295400"/>
            <a:ext cx="6137033" cy="203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Progress: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GSICS Product Acceptance Form (GPAF)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is satisfactory,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Sample data files conform to GSICS file and parameter naming and format standards,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Verified to be within GSICS scope, and 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Theoretical basis is understood at a high-level. 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6" name="Picture 5" descr="463px-Apollo_17_Pre-Launch_-_GPN-2000-000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399" y="1347276"/>
            <a:ext cx="1702777" cy="2386524"/>
          </a:xfrm>
          <a:prstGeom prst="rect">
            <a:avLst/>
          </a:prstGeom>
        </p:spPr>
      </p:pic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152400" y="5943600"/>
            <a:ext cx="42203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90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352800"/>
            <a:ext cx="885092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GCC:</a:t>
            </a:r>
            <a:endParaRPr lang="en-US" sz="24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GPAF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sections that detail product name, POC, brief description, and relevance to GSICS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Preliminary version of the product algorithm theoretical basis document (ATBD)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Sample product files that adhere to GSICS file and parameter naming conventions</a:t>
            </a: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140680" y="5257800"/>
            <a:ext cx="9003320" cy="67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GSICS Product Acceptance Team (GPAT)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90600" y="152400"/>
            <a:ext cx="7086600" cy="213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Demonstration Phase </a:t>
            </a:r>
          </a:p>
        </p:txBody>
      </p:sp>
      <p:pic>
        <p:nvPicPr>
          <p:cNvPr id="5" name="Picture 4" descr="750px-Apollo_16_Launch_-_GPN-2000-0006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6954" y="1346200"/>
            <a:ext cx="2051538" cy="177800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28600" y="1295400"/>
            <a:ext cx="6629400" cy="223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progress:</a:t>
            </a:r>
            <a:endParaRPr lang="en-US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Founding concepts, supporting models and measurements, and implementation are documented and fully understood, 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Traceability to community reference standard is documented,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Quality Indicator is documented and well-defined,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Tested and reviewed by potential product users, and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Data released to GSICS members and potential users.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/>
            </a:endParaRP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152400" y="6324600"/>
            <a:ext cx="474198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365 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211015" y="3657600"/>
            <a:ext cx="893298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GCC: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Routine product upload to a GSICS data server and agree on file retention policy.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Baseline versions of four documents critical to product quality assurance –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Algorithm Theoretical Basis Document,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Document describing product traceability to standards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Product supporting 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radiative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transfer model and cal/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val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supporting measurements description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Product quality indicator description and justification 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140680" y="5791200"/>
            <a:ext cx="9003320" cy="5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GPAT &amp; potential product users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0" y="2362200"/>
            <a:ext cx="69342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Pre-operational Phase </a:t>
            </a:r>
          </a:p>
        </p:txBody>
      </p:sp>
      <p:pic>
        <p:nvPicPr>
          <p:cNvPr id="5" name="Picture 4" descr="546px-Apollo_16_Command_and_Service_Module_Over_the_Moon_-_GPN-2002-000069.jpg"/>
          <p:cNvPicPr>
            <a:picLocks noChangeAspect="1"/>
          </p:cNvPicPr>
          <p:nvPr/>
        </p:nvPicPr>
        <p:blipFill>
          <a:blip r:embed="rId2" cstate="print"/>
          <a:srcRect t="17647" r="12928"/>
          <a:stretch>
            <a:fillRect/>
          </a:stretch>
        </p:blipFill>
        <p:spPr>
          <a:xfrm>
            <a:off x="6477000" y="1371601"/>
            <a:ext cx="1852297" cy="208561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28600" y="12954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</a:t>
            </a:r>
            <a:r>
              <a:rPr lang="en-US" sz="2400" b="1" i="1" dirty="0" smtClean="0">
                <a:solidFill>
                  <a:srgbClr val="000000"/>
                </a:solidFill>
                <a:cs typeface="Times New Roman" pitchFamily="18" charset="0"/>
              </a:rPr>
              <a:t>progress:</a:t>
            </a:r>
            <a:endParaRPr lang="en-US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Generation, distribution, version control and archive strategies are fully documented and implemented.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Users’ Guide with clear implementation instructions made available to data users,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Data released to public with disclaimer.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/>
            </a:endParaRP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28600" y="6172200"/>
            <a:ext cx="45016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180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733800"/>
            <a:ext cx="858129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Documents associated with product data stewardship in an operational environment to GCC: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product version control plan, 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operations and distribution plan, and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data user's guide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52400" y="5651507"/>
            <a:ext cx="9003320" cy="5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GPAT &amp; GSICS Executive Panel (EP)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1168</Words>
  <Application>Microsoft Office PowerPoint</Application>
  <PresentationFormat>On-screen Show (4:3)</PresentationFormat>
  <Paragraphs>221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Update on the GSICS Procedure for Product Acceptance (GPPA)</vt:lpstr>
      <vt:lpstr>Outline</vt:lpstr>
      <vt:lpstr>Fundamental Capabilities of GPPA</vt:lpstr>
      <vt:lpstr>Four Product Phases</vt:lpstr>
      <vt:lpstr>GPPA: Submission Phase</vt:lpstr>
      <vt:lpstr>Slide 6</vt:lpstr>
      <vt:lpstr>GPPA: Demonstration Phase </vt:lpstr>
      <vt:lpstr>Slide 8</vt:lpstr>
      <vt:lpstr>GPPA: Pre-operational Phase </vt:lpstr>
      <vt:lpstr>Slide 10</vt:lpstr>
      <vt:lpstr>GPPA: Operational Phase </vt:lpstr>
      <vt:lpstr>Slide 12</vt:lpstr>
      <vt:lpstr>Current GPPA Status</vt:lpstr>
      <vt:lpstr>Slide 14</vt:lpstr>
      <vt:lpstr>GPPA: Road to Pre-Operational Phase</vt:lpstr>
      <vt:lpstr>GPPA: Road to Pre-Operational Phase</vt:lpstr>
      <vt:lpstr>GPPA: Road to Pre-Operational Phase</vt:lpstr>
      <vt:lpstr>GPPA: Road to Pre-Operational Phase</vt:lpstr>
      <vt:lpstr>Impediments to Pre-Operational Phase</vt:lpstr>
      <vt:lpstr>Impediments to Pre-Operational Phase</vt:lpstr>
      <vt:lpstr>Potential Solutions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143</cp:revision>
  <dcterms:created xsi:type="dcterms:W3CDTF">2012-04-15T03:16:56Z</dcterms:created>
  <dcterms:modified xsi:type="dcterms:W3CDTF">2012-04-18T19:42:17Z</dcterms:modified>
</cp:coreProperties>
</file>