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33912-CDA9-4C62-90CB-F7BD0484C549}"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3912-CDA9-4C62-90CB-F7BD0484C549}"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3912-CDA9-4C62-90CB-F7BD0484C549}"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3912-CDA9-4C62-90CB-F7BD0484C549}"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33912-CDA9-4C62-90CB-F7BD0484C549}" type="datetimeFigureOut">
              <a:rPr lang="en-US" smtClean="0"/>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33912-CDA9-4C62-90CB-F7BD0484C549}"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33912-CDA9-4C62-90CB-F7BD0484C549}" type="datetimeFigureOut">
              <a:rPr lang="en-US" smtClean="0"/>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33912-CDA9-4C62-90CB-F7BD0484C549}" type="datetimeFigureOut">
              <a:rPr lang="en-US" smtClean="0"/>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33912-CDA9-4C62-90CB-F7BD0484C549}" type="datetimeFigureOut">
              <a:rPr lang="en-US" smtClean="0"/>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33912-CDA9-4C62-90CB-F7BD0484C549}"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33912-CDA9-4C62-90CB-F7BD0484C549}" type="datetimeFigureOut">
              <a:rPr lang="en-US" smtClean="0"/>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2FCD7-6BBF-4748-9D3A-0ABBB6DA42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33912-CDA9-4C62-90CB-F7BD0484C549}" type="datetimeFigureOut">
              <a:rPr lang="en-US" smtClean="0"/>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2FCD7-6BBF-4748-9D3A-0ABBB6DA4273}" type="slidenum">
              <a:rPr lang="en-US" smtClean="0"/>
              <a:t>‹#›</a:t>
            </a:fld>
            <a:endParaRPr lang="en-US"/>
          </a:p>
        </p:txBody>
      </p:sp>
      <p:cxnSp>
        <p:nvCxnSpPr>
          <p:cNvPr id="8" name="Straight Connector 7"/>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8" descr="GSICS100px.png"/>
          <p:cNvPicPr>
            <a:picLocks noChangeAspect="1"/>
          </p:cNvPicPr>
          <p:nvPr userDrawn="1"/>
        </p:nvPicPr>
        <p:blipFill>
          <a:blip r:embed="rId13" cstate="print"/>
          <a:stretch>
            <a:fillRect/>
          </a:stretch>
        </p:blipFill>
        <p:spPr>
          <a:xfrm>
            <a:off x="0" y="304800"/>
            <a:ext cx="1300976"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 on the NIST Lunar Calibration Workshop to GRWG</a:t>
            </a:r>
            <a:endParaRPr lang="en-US" dirty="0"/>
          </a:p>
        </p:txBody>
      </p:sp>
      <p:sp>
        <p:nvSpPr>
          <p:cNvPr id="3" name="Subtitle 2"/>
          <p:cNvSpPr>
            <a:spLocks noGrp="1"/>
          </p:cNvSpPr>
          <p:nvPr>
            <p:ph type="subTitle" idx="1"/>
          </p:nvPr>
        </p:nvSpPr>
        <p:spPr>
          <a:xfrm>
            <a:off x="1371600" y="4495800"/>
            <a:ext cx="6400800" cy="914400"/>
          </a:xfrm>
        </p:spPr>
        <p:txBody>
          <a:bodyPr/>
          <a:lstStyle/>
          <a:p>
            <a:r>
              <a:rPr lang="en-US" dirty="0" err="1" smtClean="0"/>
              <a:t>Fangfang</a:t>
            </a:r>
            <a:r>
              <a:rPr lang="en-US" dirty="0" smtClean="0"/>
              <a:t> Yu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smtClean="0"/>
              <a:t>NIST Lunar Calibration Workshop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Goal: </a:t>
            </a:r>
            <a:r>
              <a:rPr lang="en-US" dirty="0" smtClean="0"/>
              <a:t>establish the Moon as an absolute calibration standard , SI traceable for satellite sensor calibration target through the inter-agency efforts with the cut-edge technologies. </a:t>
            </a:r>
          </a:p>
          <a:p>
            <a:endParaRPr lang="en-US" dirty="0" smtClean="0">
              <a:solidFill>
                <a:srgbClr val="FF0000"/>
              </a:solidFill>
            </a:endParaRPr>
          </a:p>
          <a:p>
            <a:r>
              <a:rPr lang="en-US" dirty="0" smtClean="0">
                <a:solidFill>
                  <a:srgbClr val="FF0000"/>
                </a:solidFill>
              </a:rPr>
              <a:t>Where: </a:t>
            </a:r>
            <a:r>
              <a:rPr lang="en-US" dirty="0" smtClean="0"/>
              <a:t>NIST, Gaithersburg, MD</a:t>
            </a:r>
          </a:p>
          <a:p>
            <a:endParaRPr lang="en-US" dirty="0" smtClean="0"/>
          </a:p>
          <a:p>
            <a:r>
              <a:rPr lang="en-US" dirty="0" smtClean="0">
                <a:solidFill>
                  <a:srgbClr val="FF0000"/>
                </a:solidFill>
              </a:rPr>
              <a:t>Time:</a:t>
            </a:r>
            <a:r>
              <a:rPr lang="en-US" dirty="0" smtClean="0"/>
              <a:t> May 14-15, 2012</a:t>
            </a:r>
          </a:p>
          <a:p>
            <a:endParaRPr lang="en-US" dirty="0" smtClean="0"/>
          </a:p>
          <a:p>
            <a:r>
              <a:rPr lang="en-US" dirty="0" smtClean="0"/>
              <a:t>http://www.nist.gov/pml/div685/sc/lunar_workshop.cfm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Government agencies: NASA/NIST/NOAA/USGS</a:t>
            </a:r>
          </a:p>
          <a:p>
            <a:r>
              <a:rPr lang="en-US" dirty="0" smtClean="0"/>
              <a:t>Institutions: UMBC, University of New Mexico,  Dartmouth College, University of Wisconsin at Madison, JPL etc.</a:t>
            </a:r>
          </a:p>
          <a:p>
            <a:r>
              <a:rPr lang="en-US" b="1" dirty="0" smtClean="0">
                <a:solidFill>
                  <a:srgbClr val="FF0000"/>
                </a:solidFill>
              </a:rPr>
              <a:t>&gt;15 </a:t>
            </a:r>
            <a:r>
              <a:rPr lang="en-US" dirty="0" smtClean="0"/>
              <a:t>talks on the satellite, ground-based, balloon and aircraft measurements of the Moon, as well as the NIST stars from the astronomy community – current technologies and achievements, ongoing goals and the challenges for the SI traceable for the climate studies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Talks &amp; Discussions – (1)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Theme: What are the calibration needs?</a:t>
            </a:r>
          </a:p>
          <a:p>
            <a:r>
              <a:rPr lang="en-US" dirty="0" smtClean="0"/>
              <a:t>Talk 1: Overview of lunar calibration by Kurt </a:t>
            </a:r>
            <a:r>
              <a:rPr lang="en-US" dirty="0" err="1" smtClean="0"/>
              <a:t>Thome</a:t>
            </a:r>
            <a:r>
              <a:rPr lang="en-US" dirty="0"/>
              <a:t> </a:t>
            </a:r>
            <a:r>
              <a:rPr lang="en-US" dirty="0" smtClean="0"/>
              <a:t>(NASA)</a:t>
            </a:r>
          </a:p>
          <a:p>
            <a:pPr lvl="1"/>
            <a:r>
              <a:rPr lang="en-US" dirty="0" smtClean="0"/>
              <a:t>Calibration needs for commercial sensors, operational sensor and climate studies.</a:t>
            </a:r>
          </a:p>
          <a:p>
            <a:pPr lvl="1"/>
            <a:r>
              <a:rPr lang="en-US" dirty="0" smtClean="0"/>
              <a:t>Why on orbit &amp; vicarious calibrations</a:t>
            </a:r>
          </a:p>
          <a:p>
            <a:pPr lvl="1"/>
            <a:r>
              <a:rPr lang="en-US" dirty="0" smtClean="0"/>
              <a:t>Why the Moon?</a:t>
            </a:r>
          </a:p>
          <a:p>
            <a:pPr lvl="1"/>
            <a:r>
              <a:rPr lang="en-US" dirty="0" smtClean="0"/>
              <a:t>How well is needed – better than we do now</a:t>
            </a:r>
          </a:p>
          <a:p>
            <a:pPr lvl="2"/>
            <a:r>
              <a:rPr lang="en-US" dirty="0" smtClean="0"/>
              <a:t>Commercial sensors – &lt;5% (k=2) absolute calibration uncertainty; 1-2 processing during the mission</a:t>
            </a:r>
          </a:p>
          <a:p>
            <a:pPr lvl="2"/>
            <a:r>
              <a:rPr lang="en-US" dirty="0" smtClean="0"/>
              <a:t>Operational sensors – precision &lt;0.1% variability with absolute calibration uncertainty &lt;3%</a:t>
            </a:r>
          </a:p>
          <a:p>
            <a:pPr lvl="2"/>
            <a:r>
              <a:rPr lang="en-US" dirty="0" smtClean="0"/>
              <a:t>Climate study – precision &lt;0.1%(k=2) and abs. &lt;0.2%</a:t>
            </a:r>
          </a:p>
          <a:p>
            <a:pPr lvl="1"/>
            <a:r>
              <a:rPr lang="en-US" dirty="0" smtClean="0"/>
              <a:t>Future lunar calibration should be integrated pieces – meet the requirements for multiple types of sensors</a:t>
            </a:r>
          </a:p>
          <a:p>
            <a:pPr lvl="1"/>
            <a:r>
              <a:rPr lang="en-US" dirty="0" smtClean="0"/>
              <a:t>Discussion: why not the stars? Star is more stable than the Moon (from the astronomy community).  It is pointed out that not all the satellite sensors can view the star (from the satellite agencies).  </a:t>
            </a:r>
          </a:p>
          <a:p>
            <a:pPr lvl="1"/>
            <a:endParaRPr lang="en-US" dirty="0" smtClean="0"/>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Talks &amp; Discussions –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current state of lunar calibration and the ROLO model by Tom Stone (USGS)</a:t>
            </a:r>
          </a:p>
          <a:p>
            <a:pPr lvl="1"/>
            <a:r>
              <a:rPr lang="en-US" dirty="0" smtClean="0"/>
              <a:t>The USGS ROLO irradiance model is very useful in sensor trending;  &lt;1% in the mean absolute fitting residual over all 32 bands.</a:t>
            </a:r>
          </a:p>
          <a:p>
            <a:pPr lvl="2"/>
            <a:r>
              <a:rPr lang="en-US" dirty="0" smtClean="0"/>
              <a:t>Oversampling correction is the key factor</a:t>
            </a:r>
          </a:p>
          <a:p>
            <a:pPr lvl="1"/>
            <a:r>
              <a:rPr lang="en-US" dirty="0" smtClean="0"/>
              <a:t>Absolute calibration uncertainty 5-10%, mainly due to measurement uncertainty of Vega (stellar image processing), atm. Opacity correction, PSF etc.</a:t>
            </a:r>
          </a:p>
          <a:p>
            <a:pPr lvl="1"/>
            <a:r>
              <a:rPr lang="en-US" dirty="0" smtClean="0"/>
              <a:t>Use of 32 bands to interpolate the satellite sensor SRFs</a:t>
            </a:r>
          </a:p>
          <a:p>
            <a:pPr lvl="1"/>
            <a:r>
              <a:rPr lang="en-US" dirty="0" smtClean="0"/>
              <a:t>Need &gt;3 years of observations to simulate the libration impact.</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Talks &amp; Discussions – (3)</a:t>
            </a:r>
            <a:endParaRPr lang="en-US" dirty="0"/>
          </a:p>
        </p:txBody>
      </p:sp>
      <p:sp>
        <p:nvSpPr>
          <p:cNvPr id="3" name="Content Placeholder 2"/>
          <p:cNvSpPr>
            <a:spLocks noGrp="1"/>
          </p:cNvSpPr>
          <p:nvPr>
            <p:ph idx="1"/>
          </p:nvPr>
        </p:nvSpPr>
        <p:spPr>
          <a:xfrm>
            <a:off x="457200" y="1600200"/>
            <a:ext cx="8382000" cy="4953000"/>
          </a:xfrm>
        </p:spPr>
        <p:txBody>
          <a:bodyPr>
            <a:normAutofit fontScale="47500" lnSpcReduction="20000"/>
          </a:bodyPr>
          <a:lstStyle/>
          <a:p>
            <a:r>
              <a:rPr lang="en-US" dirty="0" smtClean="0"/>
              <a:t>Lunar calibrations in remote sensing and climate sciences</a:t>
            </a:r>
          </a:p>
          <a:p>
            <a:pPr lvl="1"/>
            <a:r>
              <a:rPr lang="en-US" dirty="0" smtClean="0"/>
              <a:t>Overview by James </a:t>
            </a:r>
            <a:r>
              <a:rPr lang="en-US" dirty="0" err="1" smtClean="0"/>
              <a:t>Bulter</a:t>
            </a:r>
            <a:r>
              <a:rPr lang="en-US" dirty="0"/>
              <a:t> </a:t>
            </a:r>
            <a:r>
              <a:rPr lang="en-US" dirty="0" smtClean="0"/>
              <a:t>(NASA)</a:t>
            </a:r>
          </a:p>
          <a:p>
            <a:pPr lvl="1"/>
            <a:r>
              <a:rPr lang="en-US" dirty="0" smtClean="0"/>
              <a:t>MODIS &amp; VIIRS</a:t>
            </a:r>
          </a:p>
          <a:p>
            <a:pPr lvl="1"/>
            <a:r>
              <a:rPr lang="en-US" dirty="0" err="1" smtClean="0"/>
              <a:t>SeaWiFS</a:t>
            </a:r>
            <a:endParaRPr lang="en-US" dirty="0" smtClean="0"/>
          </a:p>
          <a:p>
            <a:pPr lvl="1"/>
            <a:r>
              <a:rPr lang="en-US" dirty="0" smtClean="0"/>
              <a:t>GOES-R</a:t>
            </a:r>
          </a:p>
          <a:p>
            <a:pPr lvl="1"/>
            <a:r>
              <a:rPr lang="en-US" dirty="0" smtClean="0"/>
              <a:t>Lunar photometry</a:t>
            </a:r>
          </a:p>
          <a:p>
            <a:pPr lvl="1"/>
            <a:r>
              <a:rPr lang="en-US" dirty="0" smtClean="0"/>
              <a:t>GOES</a:t>
            </a:r>
          </a:p>
          <a:p>
            <a:r>
              <a:rPr lang="en-US" dirty="0" err="1" smtClean="0"/>
              <a:t>SeaWiFS</a:t>
            </a:r>
            <a:r>
              <a:rPr lang="en-US" dirty="0" smtClean="0"/>
              <a:t>, MODIS/VIIRS results show that ROLO model is very useful in trending at certain phase angles, yet significant phase angle dependent uncertainty &gt;1% can be observed at some phase ranges which can be observed at both MODIS and </a:t>
            </a:r>
            <a:r>
              <a:rPr lang="en-US" dirty="0" err="1" smtClean="0"/>
              <a:t>SeaWiFS</a:t>
            </a:r>
            <a:r>
              <a:rPr lang="en-US" dirty="0" smtClean="0"/>
              <a:t> sensors.</a:t>
            </a:r>
          </a:p>
          <a:p>
            <a:r>
              <a:rPr lang="en-US" dirty="0" smtClean="0"/>
              <a:t>Jim </a:t>
            </a:r>
            <a:r>
              <a:rPr lang="en-US" dirty="0" err="1" smtClean="0"/>
              <a:t>Bulter</a:t>
            </a:r>
            <a:r>
              <a:rPr lang="en-US" dirty="0" smtClean="0"/>
              <a:t> as a member in the GSICS Executive panel pointed out the need of ROLO model in the international GEO satellite inter-calibration.  Tom Stone then mentioned the use of ROLO model in the foreign satellites should go through certain channel as the model development is supported by the US government agencies.</a:t>
            </a:r>
          </a:p>
          <a:p>
            <a:r>
              <a:rPr lang="en-US" dirty="0" smtClean="0"/>
              <a:t>In the GOES-R ABI talk,  in addition to the inter-comparisons between Hyperion, ROLO, GOES and model simulations, some examples of lunar calibration at thermal IR spectral ranges were also demonstrated.</a:t>
            </a:r>
          </a:p>
          <a:p>
            <a:r>
              <a:rPr lang="en-US" dirty="0" smtClean="0"/>
              <a:t>Fred and me gave the talk of GOES lunar calibration at NOAA in which the motivation of lunar calibration in GSICS was included and presented.  It is pointed out that GEO can view the moon at a large variety of phase angles and many of the unscheduled moon images are clipped.  Therefore, an radiance model will be very useful.  The practical effort to anchor the absolute calibration uncertainty &lt;3% will significantly improve the operational  GEO calibration.  Fred also put the request to extend the spectral range to UV down to 300 or 320nm.</a:t>
            </a:r>
          </a:p>
          <a:p>
            <a:r>
              <a:rPr lang="en-US" dirty="0" smtClean="0"/>
              <a:t>Hubble – space telescope for SI traceable for Vega measurement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Two Talks &amp; Discussions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Ground-based lunar calibrations and atmospheric monitoring</a:t>
            </a:r>
          </a:p>
          <a:p>
            <a:pPr lvl="1"/>
            <a:r>
              <a:rPr lang="en-US" dirty="0" smtClean="0"/>
              <a:t>NIST lunar calibration</a:t>
            </a:r>
          </a:p>
          <a:p>
            <a:pPr lvl="1"/>
            <a:r>
              <a:rPr lang="en-US" dirty="0" err="1" smtClean="0"/>
              <a:t>Lidar</a:t>
            </a:r>
            <a:r>
              <a:rPr lang="en-US" dirty="0" smtClean="0"/>
              <a:t> for atmospheric extinction</a:t>
            </a:r>
          </a:p>
          <a:p>
            <a:pPr lvl="1"/>
            <a:r>
              <a:rPr lang="en-US" dirty="0" smtClean="0"/>
              <a:t>Stellar photometry and the atmosphere</a:t>
            </a:r>
          </a:p>
          <a:p>
            <a:r>
              <a:rPr lang="en-US" dirty="0" smtClean="0"/>
              <a:t>Aerosol effect is the key issue</a:t>
            </a:r>
          </a:p>
          <a:p>
            <a:r>
              <a:rPr lang="en-US" dirty="0" smtClean="0"/>
              <a:t>Goal: abs. accuracy &lt;0.5% (k=1) with spectral resolution ~0.3%</a:t>
            </a:r>
          </a:p>
          <a:p>
            <a:r>
              <a:rPr lang="en-US" dirty="0" smtClean="0"/>
              <a:t>Current: 2-3% (k=1) of abs. accuracy, </a:t>
            </a:r>
            <a:r>
              <a:rPr lang="en-US" dirty="0" err="1" smtClean="0"/>
              <a:t>disployment</a:t>
            </a:r>
            <a:r>
              <a:rPr lang="en-US" dirty="0" smtClean="0"/>
              <a:t> at Mt. Hopkins</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Two Talks &amp; Discussions –(2)</a:t>
            </a:r>
            <a:endParaRPr lang="en-US" dirty="0"/>
          </a:p>
        </p:txBody>
      </p:sp>
      <p:sp>
        <p:nvSpPr>
          <p:cNvPr id="3" name="Content Placeholder 2"/>
          <p:cNvSpPr>
            <a:spLocks noGrp="1"/>
          </p:cNvSpPr>
          <p:nvPr>
            <p:ph idx="1"/>
          </p:nvPr>
        </p:nvSpPr>
        <p:spPr/>
        <p:txBody>
          <a:bodyPr/>
          <a:lstStyle/>
          <a:p>
            <a:r>
              <a:rPr lang="en-US" dirty="0" smtClean="0"/>
              <a:t>Measurements above the atm.</a:t>
            </a:r>
          </a:p>
          <a:p>
            <a:pPr lvl="1"/>
            <a:r>
              <a:rPr lang="en-US" dirty="0" smtClean="0"/>
              <a:t>Balloon-borne optical sources</a:t>
            </a:r>
          </a:p>
          <a:p>
            <a:pPr lvl="1"/>
            <a:r>
              <a:rPr lang="en-US" dirty="0" smtClean="0"/>
              <a:t>Balloon-borne telescopes</a:t>
            </a:r>
          </a:p>
          <a:p>
            <a:pPr lvl="1"/>
            <a:r>
              <a:rPr lang="en-US" dirty="0" smtClean="0"/>
              <a:t>The aircraft platform</a:t>
            </a:r>
          </a:p>
          <a:p>
            <a:r>
              <a:rPr lang="en-US" dirty="0" smtClean="0"/>
              <a:t>Above ~95% of atm.</a:t>
            </a:r>
          </a:p>
          <a:p>
            <a:r>
              <a:rPr lang="en-US" dirty="0" smtClean="0"/>
              <a:t>Goal is for 1% abs. , current 3% abs. accuracy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Discussions, Suggestions &amp; Conclusions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ROLO model should be maintained and improved</a:t>
            </a:r>
          </a:p>
          <a:p>
            <a:r>
              <a:rPr lang="en-US" dirty="0" smtClean="0"/>
              <a:t>Turn ROLO model into institutional standard </a:t>
            </a:r>
          </a:p>
          <a:p>
            <a:r>
              <a:rPr lang="en-US" dirty="0" smtClean="0"/>
              <a:t>Gate-keepers for the future lunar model, ITAR issue, version control, written documentations</a:t>
            </a:r>
          </a:p>
          <a:p>
            <a:r>
              <a:rPr lang="en-US" dirty="0" smtClean="0"/>
              <a:t>Extend irradiance model to radiance model at certain level of accuracy</a:t>
            </a:r>
          </a:p>
          <a:p>
            <a:r>
              <a:rPr lang="en-US" dirty="0" smtClean="0"/>
              <a:t>Extend the spectra to UV and Thermal IR range</a:t>
            </a:r>
          </a:p>
          <a:p>
            <a:r>
              <a:rPr lang="en-US" dirty="0" smtClean="0"/>
              <a:t>NOAA as the operational agency will use whatever the existing resource while the institutional agencies will explore the new technology for the goals.</a:t>
            </a:r>
          </a:p>
          <a:p>
            <a:r>
              <a:rPr lang="en-US" dirty="0" smtClean="0"/>
              <a:t>NIST should lead the inter-agency effort to improve the lunar model to meet the SI traceable absolute calibration accuracy goal.</a:t>
            </a:r>
          </a:p>
          <a:p>
            <a:r>
              <a:rPr lang="en-US" dirty="0" smtClean="0"/>
              <a:t>The workshop report will be available in 3 months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892</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Report on the NIST Lunar Calibration Workshop to GRWG</vt:lpstr>
      <vt:lpstr>NIST Lunar Calibration Workshop</vt:lpstr>
      <vt:lpstr>Representatives</vt:lpstr>
      <vt:lpstr>Day One Talks &amp; Discussions – (1)</vt:lpstr>
      <vt:lpstr>Day One Talks &amp; Discussions – (2)</vt:lpstr>
      <vt:lpstr>Day One Talks &amp; Discussions – (3)</vt:lpstr>
      <vt:lpstr>Day Two Talks &amp; Discussions –(1)</vt:lpstr>
      <vt:lpstr>Day Two Talks &amp; Discussions –(2)</vt:lpstr>
      <vt:lpstr>Discussions, Suggestions &amp; Conclusions</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fyu</dc:creator>
  <cp:lastModifiedBy>fyu</cp:lastModifiedBy>
  <cp:revision>76</cp:revision>
  <dcterms:created xsi:type="dcterms:W3CDTF">2012-05-15T22:52:02Z</dcterms:created>
  <dcterms:modified xsi:type="dcterms:W3CDTF">2012-05-16T03:42:08Z</dcterms:modified>
</cp:coreProperties>
</file>