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embeddings/Microsoft_Equation2.bin" ContentType="application/vnd.openxmlformats-officedocument.oleObject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slides/slide17.xml" ContentType="application/vnd.openxmlformats-officedocument.presentationml.slide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embeddings/Microsoft_Equation1.bin" ContentType="application/vnd.openxmlformats-officedocument.oleObject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9" r:id="rId3"/>
    <p:sldId id="285" r:id="rId4"/>
    <p:sldId id="286" r:id="rId5"/>
    <p:sldId id="287" r:id="rId6"/>
    <p:sldId id="257" r:id="rId7"/>
    <p:sldId id="271" r:id="rId8"/>
    <p:sldId id="258" r:id="rId9"/>
    <p:sldId id="263" r:id="rId10"/>
    <p:sldId id="259" r:id="rId11"/>
    <p:sldId id="272" r:id="rId12"/>
    <p:sldId id="260" r:id="rId13"/>
    <p:sldId id="273" r:id="rId14"/>
    <p:sldId id="261" r:id="rId15"/>
    <p:sldId id="288" r:id="rId16"/>
    <p:sldId id="274" r:id="rId17"/>
    <p:sldId id="265" r:id="rId18"/>
    <p:sldId id="28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81" autoAdjust="0"/>
    <p:restoredTop sz="99884" autoAdjust="0"/>
  </p:normalViewPr>
  <p:slideViewPr>
    <p:cSldViewPr snapToGrid="0" snapToObjects="1">
      <p:cViewPr varScale="1">
        <p:scale>
          <a:sx n="111" d="100"/>
          <a:sy n="111" d="100"/>
        </p:scale>
        <p:origin x="-5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ict"/><Relationship Id="rId2" Type="http://schemas.openxmlformats.org/officeDocument/2006/relationships/image" Target="../media/image28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6887-9BE2-0F43-9A91-43D851B299A7}" type="datetimeFigureOut">
              <a:rPr lang="en-US" smtClean="0"/>
              <a:pPr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E0D8-94B5-5B46-BF8B-9A164D853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6887-9BE2-0F43-9A91-43D851B299A7}" type="datetimeFigureOut">
              <a:rPr lang="en-US" smtClean="0"/>
              <a:pPr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E0D8-94B5-5B46-BF8B-9A164D853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6887-9BE2-0F43-9A91-43D851B299A7}" type="datetimeFigureOut">
              <a:rPr lang="en-US" smtClean="0"/>
              <a:pPr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E0D8-94B5-5B46-BF8B-9A164D853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6887-9BE2-0F43-9A91-43D851B299A7}" type="datetimeFigureOut">
              <a:rPr lang="en-US" smtClean="0"/>
              <a:pPr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E0D8-94B5-5B46-BF8B-9A164D853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6887-9BE2-0F43-9A91-43D851B299A7}" type="datetimeFigureOut">
              <a:rPr lang="en-US" smtClean="0"/>
              <a:pPr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E0D8-94B5-5B46-BF8B-9A164D853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6887-9BE2-0F43-9A91-43D851B299A7}" type="datetimeFigureOut">
              <a:rPr lang="en-US" smtClean="0"/>
              <a:pPr/>
              <a:t>10/30/12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E0D8-94B5-5B46-BF8B-9A164D853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6887-9BE2-0F43-9A91-43D851B299A7}" type="datetimeFigureOut">
              <a:rPr lang="en-US" smtClean="0"/>
              <a:pPr/>
              <a:t>10/30/12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E0D8-94B5-5B46-BF8B-9A164D853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6887-9BE2-0F43-9A91-43D851B299A7}" type="datetimeFigureOut">
              <a:rPr lang="en-US" smtClean="0"/>
              <a:pPr/>
              <a:t>10/30/12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E0D8-94B5-5B46-BF8B-9A164D853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6887-9BE2-0F43-9A91-43D851B299A7}" type="datetimeFigureOut">
              <a:rPr lang="en-US" smtClean="0"/>
              <a:pPr/>
              <a:t>10/30/12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E0D8-94B5-5B46-BF8B-9A164D853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6887-9BE2-0F43-9A91-43D851B299A7}" type="datetimeFigureOut">
              <a:rPr lang="en-US" smtClean="0"/>
              <a:pPr/>
              <a:t>10/30/12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E0D8-94B5-5B46-BF8B-9A164D853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6887-9BE2-0F43-9A91-43D851B299A7}" type="datetimeFigureOut">
              <a:rPr lang="en-US" smtClean="0"/>
              <a:pPr/>
              <a:t>10/30/12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E0D8-94B5-5B46-BF8B-9A164D853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A6887-9BE2-0F43-9A91-43D851B299A7}" type="datetimeFigureOut">
              <a:rPr lang="en-US" smtClean="0"/>
              <a:pPr/>
              <a:t>10/30/12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CE0D8-94B5-5B46-BF8B-9A164D8531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df"/><Relationship Id="rId4" Type="http://schemas.openxmlformats.org/officeDocument/2006/relationships/image" Target="../media/image26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GSICS DCC </a:t>
            </a:r>
            <a:r>
              <a:rPr lang="en-US" dirty="0" err="1" smtClean="0"/>
              <a:t>telecon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Oct</a:t>
            </a:r>
            <a:r>
              <a:rPr lang="en-US" dirty="0" smtClean="0"/>
              <a:t> 30, 2012</a:t>
            </a:r>
          </a:p>
          <a:p>
            <a:endParaRPr lang="en-US" dirty="0" smtClean="0"/>
          </a:p>
          <a:p>
            <a:r>
              <a:rPr lang="en-US" dirty="0" smtClean="0"/>
              <a:t>NASA-Langley</a:t>
            </a:r>
          </a:p>
          <a:p>
            <a:r>
              <a:rPr lang="en-US" dirty="0" smtClean="0"/>
              <a:t>David Doelling, Dan </a:t>
            </a:r>
            <a:r>
              <a:rPr lang="en-US" dirty="0" err="1" smtClean="0"/>
              <a:t>Morstad</a:t>
            </a:r>
            <a:r>
              <a:rPr lang="en-US" dirty="0" smtClean="0"/>
              <a:t>, Ben </a:t>
            </a:r>
            <a:r>
              <a:rPr lang="en-US" dirty="0" err="1" smtClean="0"/>
              <a:t>Scarino</a:t>
            </a:r>
            <a:r>
              <a:rPr lang="en-US" dirty="0" smtClean="0"/>
              <a:t>, </a:t>
            </a:r>
            <a:r>
              <a:rPr lang="en-US" dirty="0" err="1" smtClean="0"/>
              <a:t>Sebastien</a:t>
            </a:r>
            <a:r>
              <a:rPr lang="en-US" dirty="0" smtClean="0"/>
              <a:t> Wagner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1" y="3444584"/>
            <a:ext cx="6990712" cy="995701"/>
          </a:xfrm>
          <a:prstGeom prst="rect">
            <a:avLst/>
          </a:prstGeom>
          <a:solidFill>
            <a:srgbClr val="EEEC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2: Convert DCC counts to overhead sun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202694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For each month save the DCC identified pixels</a:t>
            </a:r>
          </a:p>
          <a:p>
            <a:pPr lvl="1"/>
            <a:r>
              <a:rPr lang="en-US" sz="2000" dirty="0" smtClean="0"/>
              <a:t>CNT, sza, vza, raz, BT</a:t>
            </a:r>
            <a:r>
              <a:rPr lang="en-US" sz="2000" baseline="-25000" dirty="0" smtClean="0"/>
              <a:t>11µm</a:t>
            </a:r>
            <a:r>
              <a:rPr lang="en-US" sz="2000" dirty="0" smtClean="0"/>
              <a:t> ,</a:t>
            </a:r>
            <a:r>
              <a:rPr lang="en-US" sz="2000" dirty="0" smtClean="0">
                <a:latin typeface="Symbol"/>
              </a:rPr>
              <a:t>s</a:t>
            </a:r>
            <a:r>
              <a:rPr lang="en-US" sz="2000" dirty="0" smtClean="0"/>
              <a:t> BT</a:t>
            </a:r>
            <a:r>
              <a:rPr lang="en-US" sz="2000" baseline="-25000" dirty="0" smtClean="0"/>
              <a:t>11µm</a:t>
            </a:r>
            <a:r>
              <a:rPr lang="en-US" sz="2000" dirty="0" smtClean="0"/>
              <a:t>,</a:t>
            </a:r>
            <a:r>
              <a:rPr lang="en-US" sz="2000" dirty="0" smtClean="0">
                <a:latin typeface="Symbol"/>
              </a:rPr>
              <a:t>s</a:t>
            </a:r>
            <a:r>
              <a:rPr lang="en-US" sz="2000" dirty="0" smtClean="0"/>
              <a:t> CNT, …</a:t>
            </a:r>
          </a:p>
          <a:p>
            <a:pPr lvl="1"/>
            <a:r>
              <a:rPr lang="en-US" sz="2000" dirty="0" smtClean="0"/>
              <a:t>Usually 100K to 1000K pixels saved per month</a:t>
            </a:r>
          </a:p>
          <a:p>
            <a:r>
              <a:rPr lang="en-US" sz="2400" dirty="0" smtClean="0"/>
              <a:t>Convert the DCC counts to overhead sun </a:t>
            </a:r>
          </a:p>
          <a:p>
            <a:pPr lvl="1"/>
            <a:r>
              <a:rPr lang="en-US" sz="2000" dirty="0" smtClean="0"/>
              <a:t>Use</a:t>
            </a:r>
            <a:r>
              <a:rPr lang="en-US" sz="2000" dirty="0" smtClean="0"/>
              <a:t> </a:t>
            </a:r>
            <a:r>
              <a:rPr lang="en-US" sz="2000" dirty="0" err="1" smtClean="0"/>
              <a:t>Hu</a:t>
            </a:r>
            <a:r>
              <a:rPr lang="en-US" sz="2000" dirty="0" smtClean="0"/>
              <a:t> </a:t>
            </a:r>
            <a:r>
              <a:rPr lang="en-US" sz="2000" dirty="0" smtClean="0"/>
              <a:t>DCC </a:t>
            </a:r>
            <a:r>
              <a:rPr lang="en-US" sz="2000" dirty="0" smtClean="0"/>
              <a:t>BDRF model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r="15514"/>
              <a:stretch>
                <a:fillRect/>
              </a:stretch>
            </p:blipFill>
          </mc:Choice>
          <mc:Fallback>
            <p:blipFill>
              <a:blip r:embed="rId3"/>
              <a:srcRect r="15514"/>
              <a:stretch>
                <a:fillRect/>
              </a:stretch>
            </p:blipFill>
          </mc:Fallback>
        </mc:AlternateContent>
        <p:spPr>
          <a:xfrm>
            <a:off x="827474" y="3444584"/>
            <a:ext cx="6220013" cy="81313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4568193"/>
            <a:ext cx="8229600" cy="2026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 up a frequency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histogram </a:t>
            </a:r>
            <a:r>
              <a:rPr lang="en-US" sz="2000" dirty="0" smtClean="0"/>
              <a:t>using suggested count increment (P</a:t>
            </a:r>
            <a:r>
              <a:rPr lang="en-US" sz="2000" baseline="-25000" dirty="0" smtClean="0"/>
              <a:t>del</a:t>
            </a:r>
            <a:r>
              <a:rPr lang="en-US" sz="2000" dirty="0" smtClean="0"/>
              <a:t>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/>
              <a:t>Determine mode of histogram using bin with the most counts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the monthly CNT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nadir</a:t>
            </a:r>
            <a:endParaRPr kumimoji="0" lang="en-US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3: Find mode of DCC nadir radiance over month</a:t>
            </a:r>
            <a:endParaRPr lang="en-US" dirty="0"/>
          </a:p>
        </p:txBody>
      </p:sp>
      <p:pic>
        <p:nvPicPr>
          <p:cNvPr id="4" name="Picture 3" descr="Screen shot 2011-10-20 at 6.50.05 PM.png"/>
          <p:cNvPicPr>
            <a:picLocks noChangeAspect="1"/>
          </p:cNvPicPr>
          <p:nvPr/>
        </p:nvPicPr>
        <p:blipFill>
          <a:blip r:embed="rId2"/>
          <a:srcRect l="2528" r="42568"/>
          <a:stretch>
            <a:fillRect/>
          </a:stretch>
        </p:blipFill>
        <p:spPr>
          <a:xfrm>
            <a:off x="4869065" y="1931925"/>
            <a:ext cx="3223223" cy="31893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8328" y="1747259"/>
            <a:ext cx="314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Aqua-MODIS over GEO  domain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68130" y="1747259"/>
            <a:ext cx="2855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GOES</a:t>
            </a:r>
            <a:r>
              <a:rPr lang="en-US" dirty="0" smtClean="0"/>
              <a:t>-13 over GEO  domain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9749" y="5148373"/>
            <a:ext cx="7012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CERES BRDF for both GEO and Aqua-MODIS DCC radiances to derive DCC nadir radiance and GEO count (count unit proportional to radiance)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749" y="2072901"/>
            <a:ext cx="3087687" cy="289104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del</a:t>
            </a:r>
            <a:r>
              <a:rPr lang="en-US" dirty="0" smtClean="0"/>
              <a:t> increments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285" y="1417638"/>
            <a:ext cx="4366281" cy="44729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50" y="1417637"/>
            <a:ext cx="4267835" cy="44729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0693" y="5890551"/>
            <a:ext cx="2172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del</a:t>
            </a:r>
            <a:r>
              <a:rPr lang="en-US" dirty="0" smtClean="0"/>
              <a:t> too small (500)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88746" y="5890551"/>
            <a:ext cx="124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del</a:t>
            </a:r>
            <a:r>
              <a:rPr lang="en-US" baseline="-25000" dirty="0" smtClean="0"/>
              <a:t>  </a:t>
            </a:r>
            <a:r>
              <a:rPr lang="en-US" dirty="0" smtClean="0"/>
              <a:t>=1500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4: Use Aqua DCC radiance to derive GEO gain</a:t>
            </a:r>
            <a:endParaRPr lang="en-US" dirty="0"/>
          </a:p>
        </p:txBody>
      </p:sp>
      <p:pic>
        <p:nvPicPr>
          <p:cNvPr id="8" name="Picture 7" descr="Screen shot 2011-10-20 at 6.51.2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174" y="2049386"/>
            <a:ext cx="2617278" cy="28277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52694" y="1717844"/>
            <a:ext cx="105750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G-13 gains</a:t>
            </a:r>
            <a:endParaRPr lang="en-US" sz="16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1" y="487710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 The gain is factor needed to produce the Aqua DCC radiance with the GEO DCC nadir </a:t>
            </a:r>
            <a:r>
              <a:rPr lang="en-US" dirty="0" smtClean="0"/>
              <a:t>count</a:t>
            </a:r>
          </a:p>
          <a:p>
            <a:r>
              <a:rPr lang="en-US" dirty="0" smtClean="0"/>
              <a:t>• The Aqua </a:t>
            </a:r>
            <a:r>
              <a:rPr lang="en-US" dirty="0" err="1" smtClean="0"/>
              <a:t>Rad</a:t>
            </a:r>
            <a:r>
              <a:rPr lang="en-US" baseline="-25000" dirty="0" err="1" smtClean="0"/>
              <a:t>nadir</a:t>
            </a:r>
            <a:r>
              <a:rPr lang="en-US" baseline="-25000" dirty="0" smtClean="0"/>
              <a:t> </a:t>
            </a:r>
            <a:r>
              <a:rPr lang="en-US" dirty="0" smtClean="0"/>
              <a:t>has no seasonal cycle but is dependent on MODIS stability. Jack claims that the MODIS calibration is best known in the first 3-years after launch.</a:t>
            </a:r>
          </a:p>
          <a:p>
            <a:r>
              <a:rPr lang="en-US" dirty="0" smtClean="0"/>
              <a:t>•</a:t>
            </a:r>
            <a:r>
              <a:rPr lang="en-US" dirty="0" smtClean="0"/>
              <a:t> Use a 3-year or lifetime mean Aqua </a:t>
            </a:r>
            <a:r>
              <a:rPr lang="en-US" dirty="0" err="1" smtClean="0"/>
              <a:t>Rad</a:t>
            </a:r>
            <a:r>
              <a:rPr lang="en-US" baseline="-25000" dirty="0" err="1" smtClean="0"/>
              <a:t>nadir</a:t>
            </a:r>
            <a:r>
              <a:rPr lang="en-US" dirty="0" smtClean="0"/>
              <a:t> to base GEO gain 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802" y="1858924"/>
            <a:ext cx="2392457" cy="3018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22476" y="1759624"/>
            <a:ext cx="1261884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G-13 CNT</a:t>
            </a:r>
            <a:r>
              <a:rPr lang="en-US" sz="1600" baseline="-25000" dirty="0" smtClean="0"/>
              <a:t>nadir</a:t>
            </a:r>
            <a:endParaRPr lang="en-US" sz="1600" baseline="-25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544" y="1842699"/>
            <a:ext cx="2331774" cy="30093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5735" y="1759624"/>
            <a:ext cx="1575042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Aqua Rad</a:t>
            </a:r>
            <a:r>
              <a:rPr lang="en-US" sz="1600" baseline="-25000" dirty="0" smtClean="0"/>
              <a:t>nadir</a:t>
            </a:r>
            <a:endParaRPr lang="en-US" sz="16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35544" y="1078094"/>
            <a:ext cx="6705048" cy="621274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455"/>
            <a:ext cx="8229600" cy="1143000"/>
          </a:xfrm>
        </p:spPr>
        <p:txBody>
          <a:bodyPr/>
          <a:lstStyle/>
          <a:p>
            <a:r>
              <a:rPr lang="en-US" dirty="0" smtClean="0"/>
              <a:t>Solve for monthly gain</a:t>
            </a:r>
            <a:endParaRPr lang="en-US" dirty="0"/>
          </a:p>
        </p:txBody>
      </p:sp>
      <p:pic>
        <p:nvPicPr>
          <p:cNvPr id="6" name="Picture 5" descr="Screen shot 2011-10-20 at 5.33.5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350" y="2034033"/>
            <a:ext cx="3338106" cy="31938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17934" y="1792721"/>
            <a:ext cx="2422658" cy="369332"/>
          </a:xfrm>
          <a:prstGeom prst="rect">
            <a:avLst/>
          </a:prstGeom>
          <a:solidFill>
            <a:srgbClr val="DCE6F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GOES-13 Monthly Gains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266625" y="1184586"/>
            <a:ext cx="6183516" cy="39191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76895" y="3195094"/>
            <a:ext cx="2533029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DCC does have natural variability, assume linear temporal degradation function and solve for the coefficients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24185" y="5241966"/>
            <a:ext cx="2880103" cy="1200329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Standard error about degradation function is the uncertainty due to DCC natural variability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625" y="1925405"/>
            <a:ext cx="2628983" cy="33165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5544" y="1849483"/>
            <a:ext cx="328016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GOES-13 monthly </a:t>
            </a:r>
            <a:r>
              <a:rPr lang="en-US" dirty="0" err="1" smtClean="0"/>
              <a:t>CNT</a:t>
            </a:r>
            <a:r>
              <a:rPr lang="en-US" baseline="-25000" dirty="0" err="1" smtClean="0"/>
              <a:t>nadir</a:t>
            </a:r>
            <a:r>
              <a:rPr lang="en-US" dirty="0" err="1" smtClean="0"/>
              <a:t>(mode</a:t>
            </a:r>
            <a:r>
              <a:rPr lang="en-US" dirty="0" smtClean="0"/>
              <a:t>)</a:t>
            </a:r>
            <a:r>
              <a:rPr lang="en-US" baseline="-25000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1" y="4244950"/>
            <a:ext cx="8089024" cy="995701"/>
          </a:xfrm>
          <a:prstGeom prst="rect">
            <a:avLst/>
          </a:prstGeom>
          <a:solidFill>
            <a:srgbClr val="EEEC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Aqua calibration transfer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71611" y="1663511"/>
            <a:ext cx="7974614" cy="995701"/>
            <a:chOff x="571611" y="1337544"/>
            <a:chExt cx="7974614" cy="995701"/>
          </a:xfrm>
        </p:grpSpPr>
        <p:sp>
          <p:nvSpPr>
            <p:cNvPr id="5" name="Rectangle 4"/>
            <p:cNvSpPr/>
            <p:nvPr/>
          </p:nvSpPr>
          <p:spPr>
            <a:xfrm>
              <a:off x="571611" y="1337544"/>
              <a:ext cx="7974614" cy="995701"/>
            </a:xfrm>
            <a:prstGeom prst="rect">
              <a:avLst/>
            </a:prstGeom>
            <a:solidFill>
              <a:srgbClr val="EEECE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41986" name="Object 2"/>
            <p:cNvGraphicFramePr>
              <a:graphicFrameLocks noChangeAspect="1"/>
            </p:cNvGraphicFramePr>
            <p:nvPr/>
          </p:nvGraphicFramePr>
          <p:xfrm>
            <a:off x="1046516" y="1417638"/>
            <a:ext cx="7189332" cy="743724"/>
          </p:xfrm>
          <a:graphic>
            <a:graphicData uri="http://schemas.openxmlformats.org/presentationml/2006/ole">
              <p:oleObj spid="_x0000_s41986" name="Equation" r:id="rId3" imgW="4419600" imgH="457200" progId="Equation.3">
                <p:embed/>
              </p:oleObj>
            </a:graphicData>
          </a:graphic>
        </p:graphicFrame>
      </p:grpSp>
      <p:sp>
        <p:nvSpPr>
          <p:cNvPr id="7" name="TextBox 6"/>
          <p:cNvSpPr txBox="1"/>
          <p:nvPr/>
        </p:nvSpPr>
        <p:spPr>
          <a:xfrm>
            <a:off x="457200" y="1294179"/>
            <a:ext cx="3361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using an </a:t>
            </a:r>
            <a:r>
              <a:rPr lang="en-US" dirty="0" err="1" smtClean="0"/>
              <a:t>Apriori</a:t>
            </a:r>
            <a:r>
              <a:rPr lang="en-US" dirty="0" smtClean="0"/>
              <a:t> DCC model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611" y="2659212"/>
            <a:ext cx="8280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• Calibration transfer assumes that the same DCC are captured between Aqua and GEO</a:t>
            </a:r>
          </a:p>
          <a:p>
            <a:r>
              <a:rPr lang="en-US" dirty="0" smtClean="0"/>
              <a:t>• Not necessarily the same angular matches</a:t>
            </a:r>
          </a:p>
          <a:p>
            <a:r>
              <a:rPr lang="en-US" dirty="0" smtClean="0"/>
              <a:t>• Need to validate by using DCC ray-matching</a:t>
            </a:r>
            <a:endParaRPr lang="en-US" dirty="0"/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571610" y="4347928"/>
          <a:ext cx="7740795" cy="709399"/>
        </p:xfrm>
        <a:graphic>
          <a:graphicData uri="http://schemas.openxmlformats.org/presentationml/2006/ole">
            <p:oleObj spid="_x0000_s41987" name="Equation" r:id="rId4" imgW="4711700" imgH="43180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57201" y="3875618"/>
            <a:ext cx="555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using an Aqua-MODIS collection 6 DCC BRDF model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1" y="5240651"/>
            <a:ext cx="8089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 Calibration transfer assumes that the GEO count in a angular bin should equal the Aqua BRDF model radiance</a:t>
            </a:r>
          </a:p>
          <a:p>
            <a:r>
              <a:rPr lang="en-US" dirty="0" smtClean="0"/>
              <a:t>• Only angles that are used in the Aqua BRDF model are used</a:t>
            </a:r>
          </a:p>
          <a:p>
            <a:r>
              <a:rPr lang="en-US" dirty="0" smtClean="0"/>
              <a:t>• Need to build over each GEO domain with first 3-years of data</a:t>
            </a:r>
          </a:p>
          <a:p>
            <a:r>
              <a:rPr lang="en-US" dirty="0" smtClean="0"/>
              <a:t>• Need to validate by using DCC ray-matching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SCIAMACHY to spectrally adjust the Aqua radiance to GEO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0163" y="5135108"/>
            <a:ext cx="83738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 SCIAMACHY is a hyper-spectral imager designed for trace gas studies</a:t>
            </a:r>
          </a:p>
          <a:p>
            <a:r>
              <a:rPr lang="en-US" dirty="0" smtClean="0"/>
              <a:t>• SCIAMACHY calibration is stable against MODIS</a:t>
            </a:r>
          </a:p>
          <a:p>
            <a:r>
              <a:rPr lang="en-US" dirty="0" smtClean="0"/>
              <a:t>• Derive the GEO and Aqua-MODIS pseudo radiance based on convolved SCIAMACHY hyper-spectral radiances and derive the spectral band adjustment factor</a:t>
            </a:r>
          </a:p>
          <a:p>
            <a:r>
              <a:rPr lang="en-US" dirty="0" smtClean="0"/>
              <a:t>• The adjustment factor is nearly linear across the radiance dynamic range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63" y="1975111"/>
            <a:ext cx="3820031" cy="2883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806" y="1606173"/>
            <a:ext cx="3256124" cy="352893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DCC selection table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71411" y="1721556"/>
          <a:ext cx="7619999" cy="3510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9191"/>
                <a:gridCol w="1928175"/>
                <a:gridCol w="1705695"/>
                <a:gridCol w="181693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err="1" smtClean="0"/>
                        <a:t>Pdel</a:t>
                      </a:r>
                      <a:endParaRPr lang="en-US" baseline="0" dirty="0" smtClean="0"/>
                    </a:p>
                    <a:p>
                      <a:r>
                        <a:rPr lang="en-US" baseline="0" dirty="0" err="1" smtClean="0"/>
                        <a:t>cnts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Aqua DCC radiance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Wm</a:t>
                      </a:r>
                      <a:r>
                        <a:rPr lang="en-US" baseline="30000" dirty="0" smtClean="0"/>
                        <a:t>-2</a:t>
                      </a:r>
                      <a:r>
                        <a:rPr lang="en-US" baseline="0" dirty="0" smtClean="0"/>
                        <a:t>sr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baseline="0" dirty="0" smtClean="0"/>
                        <a:t>µm</a:t>
                      </a:r>
                      <a:r>
                        <a:rPr lang="en-US" baseline="30000" dirty="0" smtClean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Aqua DCC radiance*SBAF</a:t>
                      </a:r>
                      <a:endParaRPr lang="en-US" baseline="-250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Wm</a:t>
                      </a:r>
                      <a:r>
                        <a:rPr lang="en-US" baseline="30000" dirty="0" smtClean="0"/>
                        <a:t>-2</a:t>
                      </a:r>
                      <a:r>
                        <a:rPr lang="en-US" baseline="0" dirty="0" smtClean="0"/>
                        <a:t>sr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baseline="0" dirty="0" smtClean="0"/>
                        <a:t>µm</a:t>
                      </a:r>
                      <a:r>
                        <a:rPr lang="en-US" baseline="30000" dirty="0" smtClean="0"/>
                        <a:t>-1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FY2-D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1300.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--------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-------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FY2-E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1500.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712.3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609.5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GOES-11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717.5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701.9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GOES-13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716.9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746.0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MET-7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714.8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624.7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MET-9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718.1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730.8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MTSAT-2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713.2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668.7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6061" y="5543032"/>
            <a:ext cx="8470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Aqua DCC radiance is within 0.8% across all </a:t>
            </a:r>
            <a:r>
              <a:rPr lang="en-US" dirty="0" err="1" smtClean="0"/>
              <a:t>GEOs</a:t>
            </a:r>
            <a:endParaRPr lang="en-US" dirty="0" smtClean="0"/>
          </a:p>
          <a:p>
            <a:r>
              <a:rPr lang="en-US" dirty="0" smtClean="0"/>
              <a:t>The 10-year Aqua DCC monthly radiance trend is between -0.5% to -1.0% across all </a:t>
            </a:r>
            <a:r>
              <a:rPr lang="en-US" dirty="0" err="1" smtClean="0"/>
              <a:t>GEOs</a:t>
            </a:r>
            <a:r>
              <a:rPr lang="en-US" dirty="0" smtClean="0"/>
              <a:t> and the standard error is between 0.6% and 1.2% validating that both DCC and Aqua are stable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8399"/>
          </a:xfrm>
        </p:spPr>
        <p:txBody>
          <a:bodyPr/>
          <a:lstStyle/>
          <a:p>
            <a:r>
              <a:rPr lang="en-US" dirty="0" smtClean="0"/>
              <a:t>Derive GEO gain uncertainty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71409" y="1382125"/>
          <a:ext cx="6359406" cy="3474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628"/>
                <a:gridCol w="1495778"/>
                <a:gridCol w="1270000"/>
                <a:gridCol w="1175924"/>
                <a:gridCol w="13640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GEO</a:t>
                      </a:r>
                    </a:p>
                    <a:p>
                      <a:r>
                        <a:rPr lang="en-US" dirty="0" smtClean="0"/>
                        <a:t>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Aqua-MODIS absolute calibration*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SBAF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Trend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Uncertainty</a:t>
                      </a:r>
                      <a:endParaRPr lang="en-US" dirty="0"/>
                    </a:p>
                  </a:txBody>
                  <a:tcPr/>
                </a:tc>
              </a:tr>
              <a:tr h="348148">
                <a:tc>
                  <a:txBody>
                    <a:bodyPr/>
                    <a:lstStyle/>
                    <a:p>
                      <a:r>
                        <a:rPr lang="en-US" dirty="0" smtClean="0"/>
                        <a:t>FY2-D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1.64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</a:tr>
              <a:tr h="348148">
                <a:tc>
                  <a:txBody>
                    <a:bodyPr/>
                    <a:lstStyle/>
                    <a:p>
                      <a:r>
                        <a:rPr lang="en-US" dirty="0" smtClean="0"/>
                        <a:t>FY2-E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1.64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</a:tr>
              <a:tr h="348148">
                <a:tc>
                  <a:txBody>
                    <a:bodyPr/>
                    <a:lstStyle/>
                    <a:p>
                      <a:r>
                        <a:rPr lang="en-US" dirty="0" smtClean="0"/>
                        <a:t>GOES-11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1.64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</a:tr>
              <a:tr h="348148">
                <a:tc>
                  <a:txBody>
                    <a:bodyPr/>
                    <a:lstStyle/>
                    <a:p>
                      <a:r>
                        <a:rPr lang="en-US" dirty="0" smtClean="0"/>
                        <a:t>GOES-13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1.64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</a:t>
                      </a:r>
                      <a:endParaRPr lang="en-US" dirty="0"/>
                    </a:p>
                  </a:txBody>
                  <a:tcPr/>
                </a:tc>
              </a:tr>
              <a:tr h="348148">
                <a:tc>
                  <a:txBody>
                    <a:bodyPr/>
                    <a:lstStyle/>
                    <a:p>
                      <a:r>
                        <a:rPr lang="en-US" dirty="0" smtClean="0"/>
                        <a:t>MET-7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1.64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</a:t>
                      </a:r>
                      <a:endParaRPr lang="en-US" dirty="0"/>
                    </a:p>
                  </a:txBody>
                  <a:tcPr/>
                </a:tc>
              </a:tr>
              <a:tr h="348148">
                <a:tc>
                  <a:txBody>
                    <a:bodyPr/>
                    <a:lstStyle/>
                    <a:p>
                      <a:r>
                        <a:rPr lang="en-US" dirty="0" smtClean="0"/>
                        <a:t>MET-9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1.64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</a:t>
                      </a:r>
                      <a:endParaRPr lang="en-US" dirty="0"/>
                    </a:p>
                  </a:txBody>
                  <a:tcPr/>
                </a:tc>
              </a:tr>
              <a:tr h="348148">
                <a:tc>
                  <a:txBody>
                    <a:bodyPr/>
                    <a:lstStyle/>
                    <a:p>
                      <a:r>
                        <a:rPr lang="en-US" dirty="0" smtClean="0"/>
                        <a:t>MTSAT-2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1.64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1410" y="5131165"/>
            <a:ext cx="6359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 Trend </a:t>
            </a:r>
            <a:r>
              <a:rPr lang="en-US" dirty="0" smtClean="0"/>
              <a:t>is based on the standard</a:t>
            </a:r>
            <a:r>
              <a:rPr lang="en-US" dirty="0" smtClean="0"/>
              <a:t> error </a:t>
            </a:r>
            <a:r>
              <a:rPr lang="en-US" dirty="0" smtClean="0"/>
              <a:t>from monthly </a:t>
            </a:r>
            <a:r>
              <a:rPr lang="en-US" dirty="0" smtClean="0"/>
              <a:t>gains provides the DCC natural variability over the GEO domain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1410" y="5777496"/>
            <a:ext cx="569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• Aqua</a:t>
            </a:r>
            <a:r>
              <a:rPr lang="en-US" b="1" dirty="0" smtClean="0"/>
              <a:t>-MODIS absolute calibration uncertainty</a:t>
            </a:r>
            <a:endParaRPr lang="en-US" dirty="0" smtClean="0"/>
          </a:p>
          <a:p>
            <a:r>
              <a:rPr lang="en-US" dirty="0" smtClean="0"/>
              <a:t>Based </a:t>
            </a:r>
            <a:r>
              <a:rPr lang="en-US" dirty="0" err="1" smtClean="0"/>
              <a:t>Xiong</a:t>
            </a:r>
            <a:r>
              <a:rPr lang="en-US" dirty="0" smtClean="0"/>
              <a:t> et al during GSICS 2011 annual meeting 1.64%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Way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 with </a:t>
            </a:r>
            <a:r>
              <a:rPr lang="en-US" dirty="0" err="1" smtClean="0"/>
              <a:t>Sebastien</a:t>
            </a:r>
            <a:r>
              <a:rPr lang="en-US" dirty="0" smtClean="0"/>
              <a:t> to </a:t>
            </a:r>
            <a:r>
              <a:rPr lang="en-US" dirty="0" smtClean="0"/>
              <a:t>settle on</a:t>
            </a:r>
            <a:r>
              <a:rPr lang="en-US" dirty="0" smtClean="0"/>
              <a:t> a baseline algorithm</a:t>
            </a:r>
          </a:p>
          <a:p>
            <a:r>
              <a:rPr lang="en-US" dirty="0" smtClean="0"/>
              <a:t>Obtain the Met-9 gain using </a:t>
            </a:r>
            <a:r>
              <a:rPr lang="en-US" dirty="0" err="1" smtClean="0"/>
              <a:t>Hu</a:t>
            </a:r>
            <a:r>
              <a:rPr lang="en-US" dirty="0" smtClean="0"/>
              <a:t> DCC BRDF, MODIS DCC BRDF, and ray-matching to determine uncertainty in the Aqua-MODIS calibration transfer using DCC</a:t>
            </a:r>
          </a:p>
          <a:p>
            <a:r>
              <a:rPr lang="en-US" dirty="0" smtClean="0"/>
              <a:t>Hopefully in a month or two finalize method with </a:t>
            </a:r>
            <a:r>
              <a:rPr lang="en-US" dirty="0" err="1" smtClean="0"/>
              <a:t>Sebastien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26444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DCC are bright, </a:t>
            </a:r>
            <a:r>
              <a:rPr lang="en-US" dirty="0" err="1" smtClean="0"/>
              <a:t>tropopause</a:t>
            </a:r>
            <a:r>
              <a:rPr lang="en-US" dirty="0" smtClean="0"/>
              <a:t> level clouds, solar diffusers, near the equator, offering the brightest earth invariant targets</a:t>
            </a:r>
          </a:p>
          <a:p>
            <a:pPr lvl="1"/>
            <a:r>
              <a:rPr lang="en-US" dirty="0" smtClean="0"/>
              <a:t>Very little water vapor absorption above </a:t>
            </a:r>
            <a:r>
              <a:rPr lang="en-US" dirty="0" err="1" smtClean="0"/>
              <a:t>tropopause</a:t>
            </a:r>
            <a:endParaRPr lang="en-US" dirty="0" smtClean="0"/>
          </a:p>
          <a:p>
            <a:pPr lvl="1"/>
            <a:r>
              <a:rPr lang="en-US" dirty="0" smtClean="0"/>
              <a:t>Predictable and nearly Lambertion BRDF, when used as a large ensemble</a:t>
            </a:r>
          </a:p>
          <a:p>
            <a:pPr lvl="1"/>
            <a:r>
              <a:rPr lang="en-US" dirty="0" smtClean="0"/>
              <a:t>Little inter-annual and seasonal natural variability</a:t>
            </a:r>
          </a:p>
          <a:p>
            <a:pPr lvl="1"/>
            <a:r>
              <a:rPr lang="en-US" dirty="0" smtClean="0"/>
              <a:t>Found over all GEO domains with slight spatial brightness </a:t>
            </a:r>
            <a:r>
              <a:rPr lang="en-US" dirty="0" smtClean="0"/>
              <a:t>variations</a:t>
            </a:r>
          </a:p>
          <a:p>
            <a:pPr lvl="1"/>
            <a:r>
              <a:rPr lang="en-US" dirty="0" smtClean="0"/>
              <a:t>Diurnal variations found over land</a:t>
            </a:r>
            <a:endParaRPr lang="en-US" dirty="0" smtClean="0"/>
          </a:p>
          <a:p>
            <a:r>
              <a:rPr lang="en-US" dirty="0" smtClean="0"/>
              <a:t>Use Aqua-MODIS</a:t>
            </a:r>
            <a:r>
              <a:rPr lang="en-US" dirty="0" smtClean="0"/>
              <a:t> Collection-6 as </a:t>
            </a:r>
            <a:r>
              <a:rPr lang="en-US" dirty="0" smtClean="0"/>
              <a:t>calibration reference</a:t>
            </a:r>
          </a:p>
          <a:p>
            <a:pPr lvl="1"/>
            <a:r>
              <a:rPr lang="en-US" dirty="0" smtClean="0"/>
              <a:t>Aqua-MODIS more stable than Terra-MODIS</a:t>
            </a:r>
          </a:p>
          <a:p>
            <a:pPr lvl="1"/>
            <a:r>
              <a:rPr lang="en-US" dirty="0" smtClean="0"/>
              <a:t>Use same identification and BRDF for both GEO and Aqua-MODIS to ensure proper calibration transfer</a:t>
            </a:r>
          </a:p>
          <a:p>
            <a:pPr lvl="1"/>
            <a:r>
              <a:rPr lang="en-US" dirty="0" smtClean="0"/>
              <a:t>Nearly spectrally flat, but use SCIAMACHY pseudo radiance for spectral band adjustment factor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3613" y="2120900"/>
            <a:ext cx="310038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9"/>
          <p:cNvSpPr txBox="1">
            <a:spLocks noChangeArrowheads="1"/>
          </p:cNvSpPr>
          <p:nvPr/>
        </p:nvSpPr>
        <p:spPr bwMode="auto">
          <a:xfrm>
            <a:off x="6223000" y="1498600"/>
            <a:ext cx="25781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August 2004</a:t>
            </a:r>
          </a:p>
        </p:txBody>
      </p:sp>
      <p:sp>
        <p:nvSpPr>
          <p:cNvPr id="19460" name="Text Box 8"/>
          <p:cNvSpPr txBox="1">
            <a:spLocks noChangeArrowheads="1"/>
          </p:cNvSpPr>
          <p:nvPr/>
        </p:nvSpPr>
        <p:spPr bwMode="auto">
          <a:xfrm>
            <a:off x="6202363" y="1876425"/>
            <a:ext cx="2941637" cy="277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Month # Mean Mode Kurtosis Skewness</a:t>
            </a:r>
          </a:p>
        </p:txBody>
      </p:sp>
      <p:sp>
        <p:nvSpPr>
          <p:cNvPr id="19461" name="Title 1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07400" cy="762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IR Temperature Threshold for DCC Identification</a:t>
            </a:r>
          </a:p>
        </p:txBody>
      </p:sp>
      <p:sp>
        <p:nvSpPr>
          <p:cNvPr id="19462" name="TextBox 12"/>
          <p:cNvSpPr txBox="1">
            <a:spLocks noChangeArrowheads="1"/>
          </p:cNvSpPr>
          <p:nvPr/>
        </p:nvSpPr>
        <p:spPr bwMode="auto">
          <a:xfrm>
            <a:off x="109538" y="5194300"/>
            <a:ext cx="7956024" cy="1323439"/>
          </a:xfrm>
          <a:prstGeom prst="rect">
            <a:avLst/>
          </a:prstGeom>
          <a:solidFill>
            <a:srgbClr val="D2DAB6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• 2%, </a:t>
            </a:r>
            <a:r>
              <a:rPr lang="en-US" sz="2000" dirty="0">
                <a:solidFill>
                  <a:srgbClr val="FF0000"/>
                </a:solidFill>
              </a:rPr>
              <a:t>0.6%</a:t>
            </a:r>
            <a:r>
              <a:rPr lang="en-US" sz="2000" dirty="0"/>
              <a:t> increase in the mean, </a:t>
            </a:r>
            <a:r>
              <a:rPr lang="en-US" sz="2000" dirty="0">
                <a:solidFill>
                  <a:srgbClr val="FF0000"/>
                </a:solidFill>
              </a:rPr>
              <a:t>mode</a:t>
            </a:r>
            <a:r>
              <a:rPr lang="en-US" sz="2000" dirty="0"/>
              <a:t> PDF </a:t>
            </a:r>
            <a:r>
              <a:rPr lang="en-US" sz="2000" dirty="0" err="1"/>
              <a:t>Rad</a:t>
            </a:r>
            <a:r>
              <a:rPr lang="en-US" sz="2000" baseline="-25000" dirty="0" err="1"/>
              <a:t>AC</a:t>
            </a:r>
            <a:r>
              <a:rPr lang="en-US" sz="2000" dirty="0"/>
              <a:t> with each 5° decrease</a:t>
            </a:r>
          </a:p>
          <a:p>
            <a:r>
              <a:rPr lang="en-US" sz="2000" dirty="0"/>
              <a:t>• 64%, </a:t>
            </a:r>
            <a:r>
              <a:rPr lang="en-US" sz="2000" dirty="0">
                <a:solidFill>
                  <a:srgbClr val="FF0000"/>
                </a:solidFill>
              </a:rPr>
              <a:t>94%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00D9"/>
                </a:solidFill>
              </a:rPr>
              <a:t>99.7%</a:t>
            </a:r>
            <a:r>
              <a:rPr lang="en-US" sz="2000" dirty="0"/>
              <a:t> data reduction between 205°K and 200°K, </a:t>
            </a:r>
            <a:r>
              <a:rPr lang="en-US" sz="2000" dirty="0">
                <a:solidFill>
                  <a:srgbClr val="FF0000"/>
                </a:solidFill>
              </a:rPr>
              <a:t>195°K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0000D9"/>
                </a:solidFill>
              </a:rPr>
              <a:t>190°K</a:t>
            </a:r>
          </a:p>
          <a:p>
            <a:r>
              <a:rPr lang="en-US" sz="2000" dirty="0"/>
              <a:t>• Sufficient samples with IR threshold between 205°K and 195°</a:t>
            </a:r>
            <a:r>
              <a:rPr lang="en-US" sz="2000" dirty="0" smtClean="0"/>
              <a:t>K</a:t>
            </a:r>
          </a:p>
          <a:p>
            <a:r>
              <a:rPr lang="en-US" sz="2000" dirty="0" smtClean="0"/>
              <a:t>• Use 205°K for baseline</a:t>
            </a:r>
            <a:endParaRPr lang="en-US" sz="2000" dirty="0"/>
          </a:p>
        </p:txBody>
      </p:sp>
      <p:pic>
        <p:nvPicPr>
          <p:cNvPr id="19463" name="Picture 7" descr="Screen shot 2012-03-05 at 3.28.06 P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55800"/>
            <a:ext cx="59563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" y="1341438"/>
            <a:ext cx="299085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8900" y="1339850"/>
            <a:ext cx="3005138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9" descr="Screen shot 2012-03-05 at 1.17.39 AM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9800" y="4171950"/>
            <a:ext cx="43942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0" descr="Screen shot 2012-03-05 at 1.17.30 AM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33850"/>
            <a:ext cx="45593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830263" y="1127125"/>
            <a:ext cx="2941637" cy="277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Month # Mean Mode Kurtosis Skewness</a:t>
            </a: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5199063" y="1101725"/>
            <a:ext cx="2941637" cy="2778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/>
              <a:t>Month # Mean Mode Kurtosis Skewness</a:t>
            </a:r>
          </a:p>
        </p:txBody>
      </p:sp>
      <p:sp>
        <p:nvSpPr>
          <p:cNvPr id="20488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Spatial Thresholds for DCC Identification</a:t>
            </a:r>
          </a:p>
        </p:txBody>
      </p:sp>
      <p:sp>
        <p:nvSpPr>
          <p:cNvPr id="20489" name="TextBox 14"/>
          <p:cNvSpPr txBox="1">
            <a:spLocks noChangeArrowheads="1"/>
          </p:cNvSpPr>
          <p:nvPr/>
        </p:nvSpPr>
        <p:spPr bwMode="auto">
          <a:xfrm>
            <a:off x="5765800" y="2209800"/>
            <a:ext cx="20955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SymbolProp BT" charset="0"/>
              </a:rPr>
              <a:t>s</a:t>
            </a:r>
            <a:r>
              <a:rPr lang="en-US" sz="1800"/>
              <a:t>IR, August 2004</a:t>
            </a:r>
          </a:p>
        </p:txBody>
      </p:sp>
      <p:sp>
        <p:nvSpPr>
          <p:cNvPr id="20490" name="TextBox 15"/>
          <p:cNvSpPr txBox="1">
            <a:spLocks noChangeArrowheads="1"/>
          </p:cNvSpPr>
          <p:nvPr/>
        </p:nvSpPr>
        <p:spPr bwMode="auto">
          <a:xfrm>
            <a:off x="1422400" y="2146300"/>
            <a:ext cx="21336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SymbolProp BT" charset="0"/>
              </a:rPr>
              <a:t>s</a:t>
            </a:r>
            <a:r>
              <a:rPr lang="en-US" sz="1800"/>
              <a:t>VIS, August 2004</a:t>
            </a:r>
          </a:p>
        </p:txBody>
      </p:sp>
      <p:sp>
        <p:nvSpPr>
          <p:cNvPr id="20491" name="TextBox 16"/>
          <p:cNvSpPr txBox="1">
            <a:spLocks noChangeArrowheads="1"/>
          </p:cNvSpPr>
          <p:nvPr/>
        </p:nvSpPr>
        <p:spPr bwMode="auto">
          <a:xfrm>
            <a:off x="304800" y="5594350"/>
            <a:ext cx="6811405" cy="1200329"/>
          </a:xfrm>
          <a:prstGeom prst="rect">
            <a:avLst/>
          </a:prstGeom>
          <a:solidFill>
            <a:srgbClr val="D2DAB6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• 1.6%, </a:t>
            </a:r>
            <a:r>
              <a:rPr lang="en-US" dirty="0">
                <a:solidFill>
                  <a:srgbClr val="FF0000"/>
                </a:solidFill>
              </a:rPr>
              <a:t>0.4%</a:t>
            </a:r>
            <a:r>
              <a:rPr lang="en-US" dirty="0"/>
              <a:t> increase in the mean, </a:t>
            </a:r>
            <a:r>
              <a:rPr lang="en-US" dirty="0">
                <a:solidFill>
                  <a:srgbClr val="FF0000"/>
                </a:solidFill>
              </a:rPr>
              <a:t>mode</a:t>
            </a:r>
            <a:r>
              <a:rPr lang="en-US" dirty="0"/>
              <a:t> PDF </a:t>
            </a:r>
            <a:r>
              <a:rPr lang="en-US" dirty="0" err="1"/>
              <a:t>Rad</a:t>
            </a:r>
            <a:r>
              <a:rPr lang="en-US" baseline="-25000" dirty="0" err="1"/>
              <a:t>AC</a:t>
            </a:r>
            <a:r>
              <a:rPr lang="en-US" dirty="0"/>
              <a:t> with visible spatial</a:t>
            </a:r>
          </a:p>
          <a:p>
            <a:r>
              <a:rPr lang="en-US" dirty="0"/>
              <a:t>• 0.8%, </a:t>
            </a:r>
            <a:r>
              <a:rPr lang="en-US" dirty="0">
                <a:solidFill>
                  <a:srgbClr val="FF0000"/>
                </a:solidFill>
              </a:rPr>
              <a:t>0.6%</a:t>
            </a:r>
            <a:r>
              <a:rPr lang="en-US" dirty="0"/>
              <a:t> increase in the mean, </a:t>
            </a:r>
            <a:r>
              <a:rPr lang="en-US" dirty="0">
                <a:solidFill>
                  <a:srgbClr val="FF0000"/>
                </a:solidFill>
              </a:rPr>
              <a:t>mode</a:t>
            </a:r>
            <a:r>
              <a:rPr lang="en-US" dirty="0"/>
              <a:t> PDF </a:t>
            </a:r>
            <a:r>
              <a:rPr lang="en-US" dirty="0" err="1"/>
              <a:t>Rad</a:t>
            </a:r>
            <a:r>
              <a:rPr lang="en-US" baseline="-25000" dirty="0" err="1"/>
              <a:t>AC</a:t>
            </a:r>
            <a:r>
              <a:rPr lang="en-US" dirty="0"/>
              <a:t> with IR spatial</a:t>
            </a:r>
          </a:p>
          <a:p>
            <a:r>
              <a:rPr lang="en-US" dirty="0"/>
              <a:t>• 56% data reduction when applying both spatial </a:t>
            </a:r>
            <a:r>
              <a:rPr lang="en-US" dirty="0" smtClean="0"/>
              <a:t>thresholds</a:t>
            </a:r>
          </a:p>
          <a:p>
            <a:r>
              <a:rPr lang="en-US" dirty="0" smtClean="0"/>
              <a:t>• If there are too few samples this criteria can be eliminated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663" y="1420813"/>
            <a:ext cx="2243137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0300" y="1447800"/>
            <a:ext cx="2243138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8838" y="1446213"/>
            <a:ext cx="2217737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02450" y="1449388"/>
            <a:ext cx="217805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itl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DCC </a:t>
            </a:r>
            <a:r>
              <a:rPr lang="en-US" dirty="0" err="1" smtClean="0"/>
              <a:t>ADMs</a:t>
            </a:r>
            <a:endParaRPr lang="en-US" dirty="0" smtClean="0"/>
          </a:p>
        </p:txBody>
      </p:sp>
      <p:sp>
        <p:nvSpPr>
          <p:cNvPr id="26655" name="TextBox 15"/>
          <p:cNvSpPr txBox="1">
            <a:spLocks noChangeArrowheads="1"/>
          </p:cNvSpPr>
          <p:nvPr/>
        </p:nvSpPr>
        <p:spPr bwMode="auto">
          <a:xfrm>
            <a:off x="88900" y="1062038"/>
            <a:ext cx="2192338" cy="369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800"/>
              <a:t>No BRDF Model</a:t>
            </a:r>
          </a:p>
        </p:txBody>
      </p:sp>
      <p:sp>
        <p:nvSpPr>
          <p:cNvPr id="26656" name="TextBox 16"/>
          <p:cNvSpPr txBox="1">
            <a:spLocks noChangeArrowheads="1"/>
          </p:cNvSpPr>
          <p:nvPr/>
        </p:nvSpPr>
        <p:spPr bwMode="auto">
          <a:xfrm>
            <a:off x="2557463" y="1062038"/>
            <a:ext cx="1811337" cy="369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800"/>
              <a:t>Hu Model</a:t>
            </a:r>
          </a:p>
        </p:txBody>
      </p:sp>
      <p:sp>
        <p:nvSpPr>
          <p:cNvPr id="26657" name="TextBox 18"/>
          <p:cNvSpPr txBox="1">
            <a:spLocks noChangeArrowheads="1"/>
          </p:cNvSpPr>
          <p:nvPr/>
        </p:nvSpPr>
        <p:spPr bwMode="auto">
          <a:xfrm>
            <a:off x="7175500" y="1074738"/>
            <a:ext cx="1778000" cy="369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800"/>
              <a:t>MODIS based  </a:t>
            </a:r>
          </a:p>
        </p:txBody>
      </p:sp>
      <p:sp>
        <p:nvSpPr>
          <p:cNvPr id="26658" name="TextBox 19"/>
          <p:cNvSpPr txBox="1">
            <a:spLocks noChangeArrowheads="1"/>
          </p:cNvSpPr>
          <p:nvPr/>
        </p:nvSpPr>
        <p:spPr bwMode="auto">
          <a:xfrm>
            <a:off x="4522788" y="1063625"/>
            <a:ext cx="2513012" cy="369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800"/>
              <a:t>CERES - Broadband</a:t>
            </a:r>
          </a:p>
        </p:txBody>
      </p:sp>
      <p:sp>
        <p:nvSpPr>
          <p:cNvPr id="21515" name="TextBox 14"/>
          <p:cNvSpPr txBox="1">
            <a:spLocks noChangeArrowheads="1"/>
          </p:cNvSpPr>
          <p:nvPr/>
        </p:nvSpPr>
        <p:spPr bwMode="auto">
          <a:xfrm>
            <a:off x="152400" y="5534561"/>
            <a:ext cx="8674100" cy="1323439"/>
          </a:xfrm>
          <a:prstGeom prst="rect">
            <a:avLst/>
          </a:prstGeom>
          <a:solidFill>
            <a:srgbClr val="D2DAB6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• The DCC ADM is nearly isotropic within 40° SZA and VZA</a:t>
            </a:r>
          </a:p>
          <a:p>
            <a:r>
              <a:rPr lang="en-US" sz="2000" dirty="0"/>
              <a:t>•</a:t>
            </a:r>
            <a:r>
              <a:rPr lang="en-US" sz="2000" dirty="0" smtClean="0"/>
              <a:t> Seasonal spatial distributions in DCC reflectance and seasonal angular sampling variations should be annually repeatable in sun-synch and GEO orbits</a:t>
            </a:r>
          </a:p>
          <a:p>
            <a:r>
              <a:rPr lang="en-US" sz="2000" dirty="0" smtClean="0"/>
              <a:t>• Use either </a:t>
            </a:r>
            <a:r>
              <a:rPr lang="en-US" sz="2000" dirty="0" err="1" smtClean="0"/>
              <a:t>Hu</a:t>
            </a:r>
            <a:r>
              <a:rPr lang="en-US" sz="2000" dirty="0" smtClean="0"/>
              <a:t> or MODIS</a:t>
            </a:r>
            <a:endParaRPr lang="en-US" sz="2000" dirty="0"/>
          </a:p>
        </p:txBody>
      </p:sp>
      <p:pic>
        <p:nvPicPr>
          <p:cNvPr id="21516" name="Picture 12" descr="Screen shot 2012-03-05 at 3.30.31 PM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3450" y="3549650"/>
            <a:ext cx="461645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8232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Step #1: Identify</a:t>
            </a:r>
            <a:r>
              <a:rPr lang="en-US" dirty="0" smtClean="0"/>
              <a:t> GEO DCC </a:t>
            </a:r>
            <a:r>
              <a:rPr lang="en-US" dirty="0" smtClean="0"/>
              <a:t>pixels on a monthly basis</a:t>
            </a:r>
            <a:endParaRPr lang="en-US" dirty="0" smtClean="0"/>
          </a:p>
          <a:p>
            <a:pPr lvl="1"/>
            <a:r>
              <a:rPr lang="en-US" dirty="0" smtClean="0"/>
              <a:t>The DCC thresholds were designed to match the Aqua sampling time and domain</a:t>
            </a:r>
          </a:p>
          <a:p>
            <a:pPr lvl="1"/>
            <a:r>
              <a:rPr lang="en-US" dirty="0" smtClean="0"/>
              <a:t>Not necessary to actually coincidently match Aqua DCC (DCC ray-matching)</a:t>
            </a:r>
            <a:endParaRPr lang="en-US" dirty="0" smtClean="0"/>
          </a:p>
          <a:p>
            <a:r>
              <a:rPr lang="en-US" dirty="0" smtClean="0"/>
              <a:t>Step #2: Convert CNT</a:t>
            </a:r>
            <a:r>
              <a:rPr lang="en-US" baseline="-25000" dirty="0" smtClean="0"/>
              <a:t>DCC</a:t>
            </a:r>
            <a:r>
              <a:rPr lang="en-US" dirty="0" smtClean="0"/>
              <a:t> to overhead sun CNT</a:t>
            </a:r>
            <a:r>
              <a:rPr lang="en-US" baseline="-25000" dirty="0" smtClean="0"/>
              <a:t>DCCsz=0°</a:t>
            </a:r>
          </a:p>
          <a:p>
            <a:pPr lvl="1"/>
            <a:r>
              <a:rPr lang="en-US" dirty="0" smtClean="0"/>
              <a:t>Use</a:t>
            </a:r>
            <a:r>
              <a:rPr lang="en-US" dirty="0" smtClean="0"/>
              <a:t> </a:t>
            </a:r>
            <a:r>
              <a:rPr lang="en-US" dirty="0" err="1" smtClean="0"/>
              <a:t>Hu</a:t>
            </a:r>
            <a:r>
              <a:rPr lang="en-US" dirty="0" smtClean="0"/>
              <a:t> </a:t>
            </a:r>
            <a:r>
              <a:rPr lang="en-US" dirty="0" smtClean="0"/>
              <a:t>DCC bidirectional model</a:t>
            </a:r>
            <a:endParaRPr lang="en-US" baseline="-25000" dirty="0" smtClean="0"/>
          </a:p>
          <a:p>
            <a:r>
              <a:rPr lang="en-US" dirty="0" smtClean="0"/>
              <a:t>Step #3: Determine mode of CNT</a:t>
            </a:r>
            <a:r>
              <a:rPr lang="en-US" baseline="-25000" dirty="0" smtClean="0"/>
              <a:t>DCCsz=0°</a:t>
            </a:r>
          </a:p>
          <a:p>
            <a:pPr lvl="1"/>
            <a:r>
              <a:rPr lang="en-US" dirty="0" smtClean="0"/>
              <a:t>Need to empirically determine count increment</a:t>
            </a:r>
            <a:endParaRPr lang="en-US" baseline="-25000" dirty="0" smtClean="0"/>
          </a:p>
          <a:p>
            <a:r>
              <a:rPr lang="en-US" dirty="0" smtClean="0"/>
              <a:t>Step #4: Solve for gain, based on Aqua DCC radiance, which is spectrally adjusted to the GEO SRF</a:t>
            </a:r>
          </a:p>
          <a:p>
            <a:pPr lvl="1"/>
            <a:r>
              <a:rPr lang="en-US" dirty="0" smtClean="0"/>
              <a:t>Aqua MODIS is the calibration reference</a:t>
            </a:r>
          </a:p>
          <a:p>
            <a:pPr lvl="1"/>
            <a:r>
              <a:rPr lang="en-US" dirty="0" smtClean="0"/>
              <a:t>Assume a temporal degradation function and solve for the coefficients</a:t>
            </a:r>
            <a:endParaRPr lang="en-US" dirty="0" smtClean="0"/>
          </a:p>
          <a:p>
            <a:r>
              <a:rPr lang="en-US" dirty="0" smtClean="0"/>
              <a:t>Step </a:t>
            </a:r>
            <a:r>
              <a:rPr lang="en-US" dirty="0" smtClean="0"/>
              <a:t>#5: Derive the calibration uncertainty</a:t>
            </a:r>
          </a:p>
          <a:p>
            <a:pPr lvl="1"/>
            <a:r>
              <a:rPr lang="en-US" dirty="0" smtClean="0"/>
              <a:t>Based on Aqua-MODIS calibration uncertainty, SBAF correction uncertainty, trend standard error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Identify DCC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61836" y="1513959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GOES-13 DCC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1018" y="1513959"/>
            <a:ext cx="4261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Aqua-MODIS DCC, coincident with GOES-13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8785" y="5097574"/>
            <a:ext cx="2107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MODIS</a:t>
            </a:r>
            <a:r>
              <a:rPr lang="en-US" dirty="0" smtClean="0"/>
              <a:t>&lt;205°K in cyan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8565" y="5611112"/>
            <a:ext cx="7958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</a:t>
            </a:r>
            <a:r>
              <a:rPr lang="en-US" dirty="0" smtClean="0"/>
              <a:t> To illustrate that same DCC </a:t>
            </a:r>
            <a:r>
              <a:rPr lang="en-US" dirty="0" smtClean="0"/>
              <a:t>cells are being captured in both Aqua and GEO</a:t>
            </a:r>
            <a:endParaRPr lang="en-US" dirty="0" smtClean="0"/>
          </a:p>
          <a:p>
            <a:r>
              <a:rPr lang="en-US" dirty="0" smtClean="0"/>
              <a:t>• Loop through all lines and pixels over</a:t>
            </a:r>
            <a:r>
              <a:rPr lang="en-US" dirty="0" smtClean="0"/>
              <a:t> GEO DCC </a:t>
            </a:r>
            <a:r>
              <a:rPr lang="en-US" dirty="0" smtClean="0"/>
              <a:t>domain to capture all DCC pixels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565" y="1862517"/>
            <a:ext cx="3573285" cy="31952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90396" y="5097574"/>
            <a:ext cx="2344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GOES13</a:t>
            </a:r>
            <a:r>
              <a:rPr lang="en-US" dirty="0" smtClean="0"/>
              <a:t>&lt;206.5°K in cyan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557" y="1883291"/>
            <a:ext cx="3559480" cy="31745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718820" y="4120510"/>
            <a:ext cx="4522888" cy="2737490"/>
          </a:xfrm>
          <a:prstGeom prst="rect">
            <a:avLst/>
          </a:prstGeom>
          <a:solidFill>
            <a:srgbClr val="EEEC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DCC pixels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545"/>
            <a:ext cx="8229600" cy="3147742"/>
          </a:xfrm>
        </p:spPr>
        <p:txBody>
          <a:bodyPr>
            <a:normAutofit fontScale="92500" lnSpcReduction="20000"/>
          </a:bodyPr>
          <a:lstStyle/>
          <a:p>
            <a:r>
              <a:rPr lang="en-US" sz="2595" dirty="0" smtClean="0"/>
              <a:t>Try to match the Aqua identified DCCs in order to use the Aqua MODIS DCC radiance</a:t>
            </a:r>
          </a:p>
          <a:p>
            <a:pPr lvl="1"/>
            <a:r>
              <a:rPr lang="en-US" sz="2162" dirty="0" smtClean="0"/>
              <a:t>Cycle through the images during the specified GMT range using all days of the month</a:t>
            </a:r>
          </a:p>
          <a:p>
            <a:pPr lvl="1"/>
            <a:r>
              <a:rPr lang="en-US" sz="2162" dirty="0" smtClean="0"/>
              <a:t>Restrict the pixel selection by spatial domain, </a:t>
            </a:r>
            <a:r>
              <a:rPr lang="en-US" sz="2000" dirty="0"/>
              <a:t>20°N to 20°</a:t>
            </a:r>
            <a:r>
              <a:rPr lang="en-US" sz="2000" dirty="0" smtClean="0"/>
              <a:t>S and specified longitude, include both ocean and land</a:t>
            </a:r>
            <a:endParaRPr lang="en-US" sz="2162" dirty="0" smtClean="0"/>
          </a:p>
          <a:p>
            <a:pPr lvl="1"/>
            <a:r>
              <a:rPr lang="en-US" sz="2162" dirty="0" smtClean="0"/>
              <a:t>BT</a:t>
            </a:r>
            <a:r>
              <a:rPr lang="en-US" sz="2162" baseline="-25000" dirty="0" smtClean="0"/>
              <a:t>11µm</a:t>
            </a:r>
            <a:r>
              <a:rPr lang="en-US" sz="2162" dirty="0" smtClean="0"/>
              <a:t> &lt; 205°K – (T</a:t>
            </a:r>
            <a:r>
              <a:rPr lang="en-US" sz="2162" baseline="-25000" dirty="0" smtClean="0"/>
              <a:t>bias</a:t>
            </a:r>
            <a:r>
              <a:rPr lang="en-US" sz="2162" dirty="0" smtClean="0"/>
              <a:t>)</a:t>
            </a:r>
          </a:p>
          <a:p>
            <a:pPr lvl="1"/>
            <a:r>
              <a:rPr lang="en-US" sz="2162" dirty="0" smtClean="0">
                <a:latin typeface="Symbol"/>
              </a:rPr>
              <a:t>s</a:t>
            </a:r>
            <a:r>
              <a:rPr lang="en-US" sz="2162" dirty="0" smtClean="0"/>
              <a:t> BT</a:t>
            </a:r>
            <a:r>
              <a:rPr lang="en-US" sz="2162" baseline="-25000" dirty="0" smtClean="0"/>
              <a:t>11µm</a:t>
            </a:r>
            <a:r>
              <a:rPr lang="en-US" sz="2162" dirty="0" smtClean="0"/>
              <a:t> &lt; 1°K </a:t>
            </a:r>
          </a:p>
          <a:p>
            <a:pPr lvl="1"/>
            <a:r>
              <a:rPr lang="en-US" sz="2162" dirty="0" smtClean="0">
                <a:latin typeface="Symbol"/>
              </a:rPr>
              <a:t>s</a:t>
            </a:r>
            <a:r>
              <a:rPr lang="en-US" sz="2162" dirty="0" smtClean="0"/>
              <a:t> CNT/CNT &lt; 3% </a:t>
            </a:r>
          </a:p>
          <a:p>
            <a:pPr lvl="1"/>
            <a:r>
              <a:rPr lang="en-US" sz="2162" dirty="0" smtClean="0"/>
              <a:t>SZA&lt;40°, VZA&lt;40°</a:t>
            </a:r>
          </a:p>
          <a:p>
            <a:pPr lvl="1"/>
            <a:endParaRPr lang="en-US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986555" y="4786299"/>
            <a:ext cx="2608557" cy="1773869"/>
            <a:chOff x="986555" y="4786299"/>
            <a:chExt cx="2608557" cy="1773869"/>
          </a:xfrm>
        </p:grpSpPr>
        <p:sp>
          <p:nvSpPr>
            <p:cNvPr id="20" name="Rectangle 19"/>
            <p:cNvSpPr/>
            <p:nvPr/>
          </p:nvSpPr>
          <p:spPr>
            <a:xfrm>
              <a:off x="986555" y="4786299"/>
              <a:ext cx="2466387" cy="1773869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437851" y="4959825"/>
              <a:ext cx="188915" cy="18334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626766" y="4959825"/>
              <a:ext cx="188915" cy="18334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15681" y="4959825"/>
              <a:ext cx="188915" cy="18334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437851" y="5143172"/>
              <a:ext cx="188915" cy="18334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26763" y="5143172"/>
              <a:ext cx="188915" cy="183347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15681" y="5143172"/>
              <a:ext cx="188915" cy="18334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37851" y="5326519"/>
              <a:ext cx="188915" cy="18334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26766" y="5326519"/>
              <a:ext cx="188915" cy="18334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15681" y="5326519"/>
              <a:ext cx="188915" cy="18334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Arrow Connector 15"/>
            <p:cNvCxnSpPr>
              <a:endCxn id="9" idx="3"/>
            </p:cNvCxnSpPr>
            <p:nvPr/>
          </p:nvCxnSpPr>
          <p:spPr>
            <a:xfrm rot="10800000">
              <a:off x="1815679" y="5234847"/>
              <a:ext cx="398823" cy="9167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214502" y="5143172"/>
              <a:ext cx="1060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DCC pixel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11908" y="5703741"/>
              <a:ext cx="22832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Standard deviation based on all 9 pixels</a:t>
              </a:r>
              <a:endParaRPr lang="en-US" dirty="0"/>
            </a:p>
          </p:txBody>
        </p:sp>
      </p:grpSp>
      <p:pic>
        <p:nvPicPr>
          <p:cNvPr id="22" name="Picture 21" descr="Screen shot 2011-10-20 at 4.43.5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952" y="4679286"/>
            <a:ext cx="4199588" cy="204891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120142" y="4120510"/>
            <a:ext cx="197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</a:t>
            </a:r>
            <a:r>
              <a:rPr lang="en-US" sz="1400" baseline="-25000" dirty="0"/>
              <a:t>A</a:t>
            </a:r>
            <a:r>
              <a:rPr lang="en-US" sz="1400" baseline="-25000" dirty="0" smtClean="0"/>
              <a:t>qua</a:t>
            </a:r>
            <a:r>
              <a:rPr lang="en-US" sz="1400" dirty="0" smtClean="0"/>
              <a:t> = slope*T</a:t>
            </a:r>
            <a:r>
              <a:rPr lang="en-US" sz="1400" baseline="-25000" dirty="0" smtClean="0"/>
              <a:t>GEO</a:t>
            </a:r>
            <a:r>
              <a:rPr lang="en-US" sz="1400" dirty="0" smtClean="0"/>
              <a:t>- offset</a:t>
            </a:r>
            <a:r>
              <a:rPr lang="en-US" sz="1400" baseline="-25000" dirty="0" smtClean="0"/>
              <a:t> </a:t>
            </a:r>
            <a:endParaRPr lang="en-US" sz="1400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3718820" y="4371509"/>
            <a:ext cx="2621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</a:t>
            </a:r>
            <a:r>
              <a:rPr lang="en-US" sz="1400" baseline="-25000" dirty="0" smtClean="0"/>
              <a:t>GEO</a:t>
            </a:r>
            <a:r>
              <a:rPr lang="en-US" sz="1400" dirty="0" smtClean="0"/>
              <a:t> = [T</a:t>
            </a:r>
            <a:r>
              <a:rPr lang="en-US" sz="1400" baseline="-25000" dirty="0" smtClean="0"/>
              <a:t>aqua </a:t>
            </a:r>
            <a:r>
              <a:rPr lang="en-US" sz="1400" dirty="0" smtClean="0"/>
              <a:t>(205°K)+offset]/slope</a:t>
            </a:r>
            <a:r>
              <a:rPr lang="en-US" sz="1400" baseline="-25000" dirty="0" smtClean="0"/>
              <a:t> </a:t>
            </a:r>
            <a:endParaRPr lang="en-US" sz="14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6542197" y="4428287"/>
            <a:ext cx="1330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</a:t>
            </a:r>
            <a:r>
              <a:rPr lang="en-US" sz="1400" baseline="-25000" dirty="0" smtClean="0"/>
              <a:t>bias</a:t>
            </a:r>
            <a:r>
              <a:rPr lang="en-US" sz="1400" dirty="0" smtClean="0"/>
              <a:t> = T</a:t>
            </a:r>
            <a:r>
              <a:rPr lang="en-US" sz="1400" baseline="-25000" dirty="0" smtClean="0"/>
              <a:t>GEO</a:t>
            </a:r>
            <a:r>
              <a:rPr lang="en-US" sz="1400" dirty="0" smtClean="0"/>
              <a:t>-T</a:t>
            </a:r>
            <a:r>
              <a:rPr lang="en-US" sz="1400" baseline="-25000" dirty="0" smtClean="0"/>
              <a:t>Aqua 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DCC domain selection </a:t>
            </a:r>
            <a:r>
              <a:rPr lang="en-US" dirty="0"/>
              <a:t>t</a:t>
            </a:r>
            <a:r>
              <a:rPr lang="en-US" dirty="0" smtClean="0"/>
              <a:t>able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71411" y="1721556"/>
          <a:ext cx="7620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444"/>
                <a:gridCol w="1089286"/>
                <a:gridCol w="963600"/>
                <a:gridCol w="1026444"/>
                <a:gridCol w="1078812"/>
                <a:gridCol w="1099761"/>
                <a:gridCol w="113665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long</a:t>
                      </a:r>
                      <a:r>
                        <a:rPr lang="en-US" baseline="-25000" dirty="0" smtClean="0"/>
                        <a:t>SAT</a:t>
                      </a:r>
                    </a:p>
                    <a:p>
                      <a:pPr algn="ctr"/>
                      <a:r>
                        <a:rPr lang="en-US" baseline="-25000" dirty="0" smtClean="0"/>
                        <a:t> </a:t>
                      </a:r>
                      <a:r>
                        <a:rPr lang="en-US" baseline="0" dirty="0" smtClean="0"/>
                        <a:t>(°)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long</a:t>
                      </a:r>
                      <a:r>
                        <a:rPr lang="en-US" baseline="-25000" dirty="0" smtClean="0"/>
                        <a:t>MIN</a:t>
                      </a:r>
                      <a:r>
                        <a:rPr lang="en-US" baseline="0" dirty="0" smtClean="0"/>
                        <a:t>(°)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long</a:t>
                      </a:r>
                      <a:r>
                        <a:rPr lang="en-US" baseline="-25000" dirty="0" smtClean="0"/>
                        <a:t>MAX</a:t>
                      </a:r>
                      <a:r>
                        <a:rPr lang="en-US" baseline="0" dirty="0" smtClean="0"/>
                        <a:t>(°)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GMT</a:t>
                      </a:r>
                      <a:r>
                        <a:rPr lang="en-US" baseline="-25000" dirty="0" smtClean="0"/>
                        <a:t>MIN</a:t>
                      </a:r>
                      <a:r>
                        <a:rPr lang="en-US" baseline="0" dirty="0" smtClean="0"/>
                        <a:t>(hour)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GMT</a:t>
                      </a:r>
                      <a:r>
                        <a:rPr lang="en-US" baseline="-25000" dirty="0" smtClean="0"/>
                        <a:t>MAX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(hour)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(GEO)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(K°)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FY2-D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4:31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8:31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FY2-E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4:31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8:31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GOES-11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206.6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GOES-13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17:15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19:45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206.5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MET-7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203.6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MET-9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11:15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13:15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205.4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MTSAT-2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~3:30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205.2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2257</TotalTime>
  <Words>1579</Words>
  <Application>Microsoft Macintosh PowerPoint</Application>
  <PresentationFormat>On-screen Show (4:3)</PresentationFormat>
  <Paragraphs>271</Paragraphs>
  <Slides>19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Microsoft Equation</vt:lpstr>
      <vt:lpstr>GSICS DCC telecon</vt:lpstr>
      <vt:lpstr>Background</vt:lpstr>
      <vt:lpstr>IR Temperature Threshold for DCC Identification</vt:lpstr>
      <vt:lpstr>Spatial Thresholds for DCC Identification</vt:lpstr>
      <vt:lpstr>DCC ADMs</vt:lpstr>
      <vt:lpstr>Implementation</vt:lpstr>
      <vt:lpstr>Step 1: Identify DCC</vt:lpstr>
      <vt:lpstr>Identify DCC pixels</vt:lpstr>
      <vt:lpstr>DCC domain selection table</vt:lpstr>
      <vt:lpstr>Step 2: Convert DCC counts to overhead sun</vt:lpstr>
      <vt:lpstr>Step 3: Find mode of DCC nadir radiance over month</vt:lpstr>
      <vt:lpstr>Example of Pdel increments</vt:lpstr>
      <vt:lpstr>Step 4: Use Aqua DCC radiance to derive GEO gain</vt:lpstr>
      <vt:lpstr>Solve for monthly gain</vt:lpstr>
      <vt:lpstr>Aqua calibration transfer</vt:lpstr>
      <vt:lpstr>Use SCIAMACHY to spectrally adjust the Aqua radiance to GEO</vt:lpstr>
      <vt:lpstr>DCC selection table</vt:lpstr>
      <vt:lpstr>Derive GEO gain uncertainty</vt:lpstr>
      <vt:lpstr>Suggested Way Forward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GSICS DCC telecon</dc:title>
  <dc:creator>ODIN</dc:creator>
  <cp:lastModifiedBy>ODIN</cp:lastModifiedBy>
  <cp:revision>55</cp:revision>
  <dcterms:created xsi:type="dcterms:W3CDTF">2012-10-31T02:59:15Z</dcterms:created>
  <dcterms:modified xsi:type="dcterms:W3CDTF">2012-10-31T05:01:08Z</dcterms:modified>
</cp:coreProperties>
</file>