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2" r:id="rId4"/>
    <p:sldId id="260" r:id="rId5"/>
    <p:sldId id="258" r:id="rId6"/>
    <p:sldId id="261" r:id="rId7"/>
    <p:sldId id="262" r:id="rId8"/>
    <p:sldId id="270" r:id="rId9"/>
    <p:sldId id="276" r:id="rId10"/>
    <p:sldId id="263" r:id="rId11"/>
    <p:sldId id="265" r:id="rId12"/>
    <p:sldId id="279" r:id="rId13"/>
    <p:sldId id="267" r:id="rId14"/>
    <p:sldId id="277" r:id="rId15"/>
    <p:sldId id="278" r:id="rId16"/>
    <p:sldId id="264" r:id="rId17"/>
    <p:sldId id="275" r:id="rId18"/>
    <p:sldId id="269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BE6A-8D0D-44BC-903F-84874A3DFFDC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6067-18E2-40A7-8734-CF3397F95C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BE6A-8D0D-44BC-903F-84874A3DFFDC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6067-18E2-40A7-8734-CF3397F95C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BE6A-8D0D-44BC-903F-84874A3DFFDC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6067-18E2-40A7-8734-CF3397F95C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BE6A-8D0D-44BC-903F-84874A3DFFDC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6067-18E2-40A7-8734-CF3397F95C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BE6A-8D0D-44BC-903F-84874A3DFFDC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6067-18E2-40A7-8734-CF3397F95C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BE6A-8D0D-44BC-903F-84874A3DFFDC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6067-18E2-40A7-8734-CF3397F95C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BE6A-8D0D-44BC-903F-84874A3DFFDC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6067-18E2-40A7-8734-CF3397F95C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BE6A-8D0D-44BC-903F-84874A3DFFDC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6067-18E2-40A7-8734-CF3397F95C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BE6A-8D0D-44BC-903F-84874A3DFFDC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6067-18E2-40A7-8734-CF3397F95C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BE6A-8D0D-44BC-903F-84874A3DFFDC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6067-18E2-40A7-8734-CF3397F95C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BE6A-8D0D-44BC-903F-84874A3DFFDC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6067-18E2-40A7-8734-CF3397F95C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DBE6A-8D0D-44BC-903F-84874A3DFFDC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96067-18E2-40A7-8734-CF3397F95C7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oaalogo1.gi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762000" cy="755073"/>
          </a:xfrm>
          <a:prstGeom prst="rect">
            <a:avLst/>
          </a:prstGeom>
        </p:spPr>
      </p:pic>
      <p:pic>
        <p:nvPicPr>
          <p:cNvPr id="8" name="Picture 7" descr="GSICS_LOGO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696200" y="0"/>
            <a:ext cx="1447800" cy="58877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2192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.nesdis.noaa.gov/smcd/spb/fwu/homepage/GOES_Imager_Vis_OpCal.php" TargetMode="External"/><Relationship Id="rId2" Type="http://schemas.openxmlformats.org/officeDocument/2006/relationships/hyperlink" Target="http://www.oso.noaa.gov/goes/goes-calibration/vicarious-calibration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o.noaa.gov/goes/goes-calibration/vicarious-calibration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Characterization of </a:t>
            </a:r>
            <a:r>
              <a:rPr lang="en-US" dirty="0" err="1" smtClean="0"/>
              <a:t>Sonoran</a:t>
            </a:r>
            <a:r>
              <a:rPr lang="en-US" dirty="0" smtClean="0"/>
              <a:t> Desert for GOES Imager </a:t>
            </a:r>
            <a:r>
              <a:rPr lang="en-US" dirty="0"/>
              <a:t>V</a:t>
            </a:r>
            <a:r>
              <a:rPr lang="en-US" dirty="0" smtClean="0"/>
              <a:t>isible Vicarious Calibration</a:t>
            </a:r>
            <a:br>
              <a:rPr lang="en-US" dirty="0" smtClean="0"/>
            </a:br>
            <a:r>
              <a:rPr lang="en-US" dirty="0" smtClean="0"/>
              <a:t>- Some Early Results and lessons learned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419600"/>
            <a:ext cx="8077200" cy="7620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Fangfang</a:t>
            </a:r>
            <a:r>
              <a:rPr lang="en-US" sz="2400" dirty="0" smtClean="0"/>
              <a:t> Yu, </a:t>
            </a:r>
            <a:r>
              <a:rPr lang="en-US" sz="2400" dirty="0" err="1" smtClean="0"/>
              <a:t>Xiangqian</a:t>
            </a:r>
            <a:r>
              <a:rPr lang="en-US" sz="2400" dirty="0" smtClean="0"/>
              <a:t> Wu and </a:t>
            </a:r>
            <a:r>
              <a:rPr lang="en-US" sz="2400" dirty="0" err="1" smtClean="0"/>
              <a:t>Haifeng</a:t>
            </a:r>
            <a:r>
              <a:rPr lang="en-US" sz="2400" dirty="0" smtClean="0"/>
              <a:t> </a:t>
            </a:r>
            <a:r>
              <a:rPr lang="en-US" sz="2400" dirty="0" err="1" smtClean="0"/>
              <a:t>Qian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Screening of Vegetation and Cloud contaminated pixels</a:t>
            </a:r>
            <a:endParaRPr lang="en-US" dirty="0"/>
          </a:p>
        </p:txBody>
      </p:sp>
      <p:pic>
        <p:nvPicPr>
          <p:cNvPr id="4" name="Content Placeholder 3" descr="g12.histogram.veg.cld.threshold.subare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8250" y="1958181"/>
            <a:ext cx="6667500" cy="3810000"/>
          </a:xfrm>
        </p:spPr>
      </p:pic>
      <p:sp>
        <p:nvSpPr>
          <p:cNvPr id="5" name="TextBox 4"/>
          <p:cNvSpPr txBox="1"/>
          <p:nvPr/>
        </p:nvSpPr>
        <p:spPr>
          <a:xfrm>
            <a:off x="5486400" y="5943600"/>
            <a:ext cx="2440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Yu and Wu, 2008, JTECH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BRDF Correction – Impact of SZN </a:t>
            </a:r>
            <a:endParaRPr lang="en-US" dirty="0"/>
          </a:p>
        </p:txBody>
      </p:sp>
      <p:pic>
        <p:nvPicPr>
          <p:cNvPr id="4" name="Content Placeholder 3" descr="modis.refl_factor.vs.solzenith.subarea.goes_eas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918857"/>
            <a:ext cx="4114800" cy="2939143"/>
          </a:xfrm>
        </p:spPr>
      </p:pic>
      <p:pic>
        <p:nvPicPr>
          <p:cNvPr id="5" name="Picture 4" descr="modis.refl_factor.vs.solzenith.subarea.goes_we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862350"/>
            <a:ext cx="4193910" cy="2995650"/>
          </a:xfrm>
          <a:prstGeom prst="rect">
            <a:avLst/>
          </a:prstGeom>
        </p:spPr>
      </p:pic>
      <p:pic>
        <p:nvPicPr>
          <p:cNvPr id="6" name="Picture 5" descr="modis.refl_factor.vs.solzenith.subarea.nadi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1143000"/>
            <a:ext cx="4193910" cy="29956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28600" y="3962400"/>
            <a:ext cx="12192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43400" y="4038600"/>
            <a:ext cx="12192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GOES Imager Visible SRFs and Atm. Trans.</a:t>
            </a:r>
            <a:endParaRPr lang="en-US" dirty="0"/>
          </a:p>
        </p:txBody>
      </p:sp>
      <p:pic>
        <p:nvPicPr>
          <p:cNvPr id="4" name="Content Placeholder 3" descr="g08g15.modis.visSRF.veg.atmTran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905000"/>
            <a:ext cx="4457700" cy="2971800"/>
          </a:xfrm>
        </p:spPr>
      </p:pic>
      <p:pic>
        <p:nvPicPr>
          <p:cNvPr id="5" name="Picture 4" descr="SRF_refl_ty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447800"/>
            <a:ext cx="36576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Sensitivity to Dynamic Atmospheric Components</a:t>
            </a:r>
            <a:endParaRPr lang="en-US" sz="3200" dirty="0"/>
          </a:p>
        </p:txBody>
      </p:sp>
      <p:pic>
        <p:nvPicPr>
          <p:cNvPr id="4" name="Content Placeholder 3" descr="modis.tbdiff.vs.refl.subarea.goes_eas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962400"/>
            <a:ext cx="4087650" cy="2919750"/>
          </a:xfrm>
        </p:spPr>
      </p:pic>
      <p:pic>
        <p:nvPicPr>
          <p:cNvPr id="5" name="Picture 4" descr="modis.tbdiff.vs.refl.subarea.goes_we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4014750"/>
            <a:ext cx="3980550" cy="2843250"/>
          </a:xfrm>
          <a:prstGeom prst="rect">
            <a:avLst/>
          </a:prstGeom>
        </p:spPr>
      </p:pic>
      <p:pic>
        <p:nvPicPr>
          <p:cNvPr id="6" name="Picture 5" descr="modis.tbdiff.vs.refl.subarea.nadi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1195350"/>
            <a:ext cx="3980550" cy="28432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Seasonal Variation</a:t>
            </a:r>
            <a:endParaRPr lang="en-US" dirty="0"/>
          </a:p>
        </p:txBody>
      </p:sp>
      <p:pic>
        <p:nvPicPr>
          <p:cNvPr id="4" name="Content Placeholder 3" descr="sonoran.spatial.unifor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5200" y="2133600"/>
            <a:ext cx="1905000" cy="3810000"/>
          </a:xfrm>
        </p:spPr>
      </p:pic>
      <p:sp>
        <p:nvSpPr>
          <p:cNvPr id="5" name="TextBox 4"/>
          <p:cNvSpPr txBox="1"/>
          <p:nvPr/>
        </p:nvSpPr>
        <p:spPr>
          <a:xfrm>
            <a:off x="3124200" y="1676400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Aqua MODIS C6 in 2008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/>
          <p:cNvCxnSpPr/>
          <p:nvPr/>
        </p:nvCxnSpPr>
        <p:spPr>
          <a:xfrm>
            <a:off x="6705600" y="30480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Uniformity</a:t>
            </a:r>
            <a:endParaRPr lang="en-US" dirty="0"/>
          </a:p>
        </p:txBody>
      </p:sp>
      <p:pic>
        <p:nvPicPr>
          <p:cNvPr id="4" name="Content Placeholder 3" descr="g10.spatial.uniform.subare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514600"/>
            <a:ext cx="4495800" cy="2569029"/>
          </a:xfrm>
        </p:spPr>
      </p:pic>
      <p:sp>
        <p:nvSpPr>
          <p:cNvPr id="5" name="TextBox 4"/>
          <p:cNvSpPr txBox="1"/>
          <p:nvPr/>
        </p:nvSpPr>
        <p:spPr>
          <a:xfrm>
            <a:off x="1600200" y="1981200"/>
            <a:ext cx="1003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GOES-10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2133600"/>
            <a:ext cx="103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Wet year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1" y="54864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Cause of sudden change of surface spatial heterogeneity in late 2002, instrument, desert surface or atm. change?</a:t>
            </a:r>
            <a:endParaRPr lang="en-US" dirty="0"/>
          </a:p>
        </p:txBody>
      </p:sp>
      <p:pic>
        <p:nvPicPr>
          <p:cNvPr id="9" name="Picture 8" descr="g12.spatial.uniform.subare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514600"/>
            <a:ext cx="4495800" cy="25690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16840" y="1981200"/>
            <a:ext cx="1003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GOES-12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505200" y="2590800"/>
            <a:ext cx="609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953000" y="2438400"/>
            <a:ext cx="609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57400" y="2743200"/>
            <a:ext cx="0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05000" y="2362200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?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Long-term stability</a:t>
            </a:r>
            <a:endParaRPr lang="en-US" dirty="0"/>
          </a:p>
        </p:txBody>
      </p:sp>
      <p:pic>
        <p:nvPicPr>
          <p:cNvPr id="4" name="Content Placeholder 3" descr="sonoran.modis.median.refl.longterm.subare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33600"/>
            <a:ext cx="4400550" cy="2514600"/>
          </a:xfrm>
        </p:spPr>
      </p:pic>
      <p:pic>
        <p:nvPicPr>
          <p:cNvPr id="5" name="Picture 4" descr="sonoran.modis.median.refl.sznnormal.longterm.subare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2133600"/>
            <a:ext cx="4324350" cy="24710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1676400"/>
            <a:ext cx="2369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BRDF correction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79490" y="1676400"/>
            <a:ext cx="2224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BRDF correction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GOES Imager Visible SRFs and Atm. Trans.</a:t>
            </a:r>
            <a:endParaRPr lang="en-US" dirty="0"/>
          </a:p>
        </p:txBody>
      </p:sp>
      <p:pic>
        <p:nvPicPr>
          <p:cNvPr id="4" name="Content Placeholder 3" descr="g08g15.modis.visSRF.veg.atmTran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905000"/>
            <a:ext cx="4457700" cy="2971800"/>
          </a:xfrm>
        </p:spPr>
      </p:pic>
      <p:pic>
        <p:nvPicPr>
          <p:cNvPr id="5" name="Picture 4" descr="SRF_refl_ty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447800"/>
            <a:ext cx="36576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noran_box.png"/>
          <p:cNvPicPr>
            <a:picLocks noChangeAspect="1"/>
          </p:cNvPicPr>
          <p:nvPr/>
        </p:nvPicPr>
        <p:blipFill>
          <a:blip r:embed="rId2" cstate="print"/>
          <a:srcRect l="14400" r="6720"/>
          <a:stretch>
            <a:fillRect/>
          </a:stretch>
        </p:blipFill>
        <p:spPr>
          <a:xfrm>
            <a:off x="685800" y="1447800"/>
            <a:ext cx="5973100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533400"/>
            <a:ext cx="7982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GOME and SCIAMACHY are not appropriate to generate SBAF at the </a:t>
            </a:r>
            <a:r>
              <a:rPr lang="en-US" dirty="0" err="1" smtClean="0"/>
              <a:t>Sonoran</a:t>
            </a:r>
            <a:r>
              <a:rPr lang="en-US" dirty="0" smtClean="0"/>
              <a:t> Desert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5943600"/>
            <a:ext cx="3618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working with the Hyperion data</a:t>
            </a:r>
            <a:endParaRPr lang="en-US" dirty="0"/>
          </a:p>
        </p:txBody>
      </p:sp>
      <p:pic>
        <p:nvPicPr>
          <p:cNvPr id="6" name="Picture 5" descr="convolute_2_gome2_modis_vs_gos12_2010-20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752600"/>
            <a:ext cx="32766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 of the sub-area [32.05-32.37N, 114.4-114.8W] as the reference</a:t>
            </a:r>
          </a:p>
          <a:p>
            <a:pPr lvl="1"/>
            <a:r>
              <a:rPr lang="en-US" dirty="0" smtClean="0"/>
              <a:t>Low seasonal variation, avoid of </a:t>
            </a:r>
            <a:r>
              <a:rPr lang="en-US" dirty="0" err="1" smtClean="0"/>
              <a:t>vegeted</a:t>
            </a:r>
            <a:r>
              <a:rPr lang="en-US" dirty="0" smtClean="0"/>
              <a:t> pixels</a:t>
            </a:r>
          </a:p>
          <a:p>
            <a:r>
              <a:rPr lang="en-US" dirty="0" err="1" smtClean="0"/>
              <a:t>Sonoran</a:t>
            </a:r>
            <a:r>
              <a:rPr lang="en-US" dirty="0" smtClean="0"/>
              <a:t> desert (sub-area) is long-term stable</a:t>
            </a:r>
          </a:p>
          <a:p>
            <a:r>
              <a:rPr lang="en-US" dirty="0" smtClean="0"/>
              <a:t>Sudden change of spatial uniformity pattern can be found in 2002.</a:t>
            </a:r>
          </a:p>
          <a:p>
            <a:pPr lvl="1"/>
            <a:r>
              <a:rPr lang="en-US" dirty="0" smtClean="0"/>
              <a:t>Root cause unknown </a:t>
            </a:r>
          </a:p>
          <a:p>
            <a:r>
              <a:rPr lang="en-US" dirty="0" smtClean="0"/>
              <a:t>Hyperion data should be used to generate the spectral band adjustment factor</a:t>
            </a:r>
          </a:p>
          <a:p>
            <a:r>
              <a:rPr lang="en-US" dirty="0" smtClean="0"/>
              <a:t>An accurate BRDF model is needed to account for the impact of different viewing geometry.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Sonoran</a:t>
            </a:r>
            <a:r>
              <a:rPr lang="en-US" dirty="0" smtClean="0"/>
              <a:t> Desert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only desert that can be observed by both GOES-West (135W) and GOES-East (75W)</a:t>
            </a:r>
          </a:p>
          <a:p>
            <a:endParaRPr lang="en-US" dirty="0" smtClean="0"/>
          </a:p>
          <a:p>
            <a:r>
              <a:rPr lang="en-US" dirty="0" smtClean="0"/>
              <a:t>Served as the operational calibration target for GOES-8 and 10 Imager visible channels</a:t>
            </a:r>
          </a:p>
          <a:p>
            <a:pPr lvl="1"/>
            <a:r>
              <a:rPr lang="en-US" sz="1800" dirty="0" smtClean="0">
                <a:hlinkClick r:id="rId2"/>
              </a:rPr>
              <a:t>http://www.oso.noaa.gov/goes/goes-calibration/vicarious-calibration.htm</a:t>
            </a:r>
            <a:endParaRPr lang="en-US" sz="1800" dirty="0" smtClean="0"/>
          </a:p>
          <a:p>
            <a:endParaRPr lang="en-US" dirty="0" smtClean="0"/>
          </a:p>
          <a:p>
            <a:r>
              <a:rPr lang="en-US" dirty="0" smtClean="0"/>
              <a:t>The operational target switched to Terra MODIS in 2004</a:t>
            </a:r>
          </a:p>
          <a:p>
            <a:pPr lvl="1"/>
            <a:r>
              <a:rPr lang="en-US" sz="2000" dirty="0" smtClean="0">
                <a:hlinkClick r:id="rId3"/>
              </a:rPr>
              <a:t>http://www.star.nesdis.noaa.gov/smcd/spb/fwu/homepage/GOES_Imager_Vis_OpCal.php</a:t>
            </a:r>
          </a:p>
          <a:p>
            <a:pPr lvl="1"/>
            <a:r>
              <a:rPr lang="en-US" sz="2000" dirty="0" smtClean="0"/>
              <a:t>ENSO effect </a:t>
            </a:r>
          </a:p>
          <a:p>
            <a:endParaRPr lang="en-US" dirty="0" smtClean="0"/>
          </a:p>
          <a:p>
            <a:r>
              <a:rPr lang="en-US" dirty="0" smtClean="0"/>
              <a:t>Revisit the </a:t>
            </a:r>
            <a:r>
              <a:rPr lang="en-US" dirty="0" err="1" smtClean="0"/>
              <a:t>Sonoran</a:t>
            </a:r>
            <a:r>
              <a:rPr lang="en-US" dirty="0" smtClean="0"/>
              <a:t> desert calibration in 2012 for the GSICS project </a:t>
            </a:r>
          </a:p>
          <a:p>
            <a:pPr lvl="1"/>
            <a:r>
              <a:rPr lang="en-US" sz="2000" dirty="0" smtClean="0"/>
              <a:t>Traceable to Aqua MODIS C6</a:t>
            </a:r>
          </a:p>
          <a:p>
            <a:pPr lvl="1"/>
            <a:r>
              <a:rPr lang="en-US" sz="2000" dirty="0" smtClean="0"/>
              <a:t>Combined method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5181600"/>
            <a:ext cx="14638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goes_satellit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6248400"/>
            <a:ext cx="553250" cy="609600"/>
          </a:xfrm>
          <a:prstGeom prst="rect">
            <a:avLst/>
          </a:prstGeom>
        </p:spPr>
      </p:pic>
      <p:pic>
        <p:nvPicPr>
          <p:cNvPr id="6" name="Picture 5" descr="goes_satellit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0" y="6347883"/>
            <a:ext cx="462963" cy="5101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Target characterizations for trending purpose; predictable and traceable to Aqua MODIS C6 data</a:t>
            </a:r>
          </a:p>
          <a:p>
            <a:pPr lvl="1"/>
            <a:r>
              <a:rPr lang="en-US" sz="1900" b="1" dirty="0" smtClean="0"/>
              <a:t>Spatial – spatial distribution observed by the instrument; fixed boundary vs. moving boundary</a:t>
            </a:r>
          </a:p>
          <a:p>
            <a:pPr lvl="1"/>
            <a:r>
              <a:rPr lang="en-US" sz="1900" b="1" dirty="0" smtClean="0"/>
              <a:t>Temporal -  diurnal/seasonal/long-term observations</a:t>
            </a:r>
          </a:p>
          <a:p>
            <a:pPr lvl="1"/>
            <a:r>
              <a:rPr lang="en-US" sz="1900" b="1" dirty="0" smtClean="0"/>
              <a:t>Spectral – hyper-spectral data for the SBAF</a:t>
            </a:r>
          </a:p>
          <a:p>
            <a:pPr lvl="1"/>
            <a:r>
              <a:rPr lang="en-US" sz="1900" b="1" dirty="0" smtClean="0"/>
              <a:t>Directional – BRDF model/measurements</a:t>
            </a:r>
          </a:p>
          <a:p>
            <a:pPr lvl="1"/>
            <a:r>
              <a:rPr lang="en-US" sz="1900" b="1" dirty="0" smtClean="0"/>
              <a:t>Image processing – determine the reflectance/radiance/irradiance to represent the target</a:t>
            </a:r>
            <a:endParaRPr lang="en-US" sz="1900" dirty="0" smtClean="0"/>
          </a:p>
          <a:p>
            <a:r>
              <a:rPr lang="en-US" dirty="0" smtClean="0"/>
              <a:t>Target reflectance, traceable to Aqua MODIS C6</a:t>
            </a:r>
          </a:p>
          <a:p>
            <a:pPr lvl="1"/>
            <a:r>
              <a:rPr lang="en-US" sz="1900" b="1" dirty="0" smtClean="0"/>
              <a:t>Spectral band adjustment factor (SBAF)</a:t>
            </a:r>
          </a:p>
          <a:p>
            <a:pPr lvl="1"/>
            <a:r>
              <a:rPr lang="en-US" sz="1900" b="1" dirty="0" smtClean="0"/>
              <a:t>Bidirectional reflectance distribution faction (BRDF)</a:t>
            </a:r>
            <a:endParaRPr lang="en-US" dirty="0" smtClean="0"/>
          </a:p>
          <a:p>
            <a:r>
              <a:rPr lang="en-US" dirty="0" smtClean="0"/>
              <a:t>Degradation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9D5330-3554-4BFE-B927-E905360215D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Sonoran</a:t>
            </a:r>
            <a:r>
              <a:rPr lang="en-US" dirty="0" smtClean="0"/>
              <a:t> Desert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Operational calibration for GOES-8/10 Imager visible channels</a:t>
            </a:r>
          </a:p>
          <a:p>
            <a:pPr lvl="1"/>
            <a:r>
              <a:rPr lang="en-US" sz="2000" dirty="0" smtClean="0"/>
              <a:t>34.0N, 114.1W (</a:t>
            </a:r>
            <a:r>
              <a:rPr lang="en-US" sz="2000" dirty="0" err="1" smtClean="0"/>
              <a:t>Rao</a:t>
            </a:r>
            <a:r>
              <a:rPr lang="en-US" sz="2000" dirty="0" smtClean="0"/>
              <a:t>, 2001, </a:t>
            </a:r>
            <a:r>
              <a:rPr lang="en-US" sz="2000" dirty="0" smtClean="0">
                <a:hlinkClick r:id="rId2"/>
              </a:rPr>
              <a:t>http://www.oso.noaa.gov/goes/goes-calibration/vicarious-calibration.htm</a:t>
            </a:r>
            <a:r>
              <a:rPr lang="en-US" sz="2000" dirty="0" smtClean="0"/>
              <a:t>)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GOES-R ABI risk-reduce project</a:t>
            </a:r>
          </a:p>
          <a:p>
            <a:pPr lvl="1"/>
            <a:r>
              <a:rPr lang="en-US" sz="2000" dirty="0" smtClean="0"/>
              <a:t>32.0N, 114.39W, ROI: 20kmx20km (</a:t>
            </a:r>
            <a:r>
              <a:rPr lang="en-US" sz="2000" dirty="0" err="1" smtClean="0"/>
              <a:t>Uprety</a:t>
            </a:r>
            <a:r>
              <a:rPr lang="en-US" sz="2000" dirty="0" smtClean="0"/>
              <a:t> and Cao, 2012, JARS)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MODIS vicarious calibration project</a:t>
            </a:r>
          </a:p>
          <a:p>
            <a:pPr lvl="1"/>
            <a:r>
              <a:rPr lang="en-US" sz="2000" dirty="0" smtClean="0"/>
              <a:t>32.25N, 114.65W, ROI:15kmx15km (</a:t>
            </a:r>
            <a:r>
              <a:rPr lang="en-US" sz="2000" dirty="0" err="1" smtClean="0"/>
              <a:t>Angal</a:t>
            </a:r>
            <a:r>
              <a:rPr lang="en-US" sz="2000" dirty="0" smtClean="0"/>
              <a:t> et al. 2010, JARS)</a:t>
            </a:r>
            <a:endParaRPr lang="en-US" sz="2000" dirty="0"/>
          </a:p>
          <a:p>
            <a:pPr lvl="1"/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4000" cy="1143000"/>
          </a:xfrm>
        </p:spPr>
        <p:txBody>
          <a:bodyPr/>
          <a:lstStyle/>
          <a:p>
            <a:r>
              <a:rPr lang="en-US" dirty="0" err="1" smtClean="0"/>
              <a:t>Sonoran</a:t>
            </a:r>
            <a:r>
              <a:rPr lang="en-US" dirty="0" smtClean="0"/>
              <a:t> Desert</a:t>
            </a:r>
            <a:endParaRPr lang="en-US" dirty="0"/>
          </a:p>
        </p:txBody>
      </p:sp>
      <p:pic>
        <p:nvPicPr>
          <p:cNvPr id="4" name="Content Placeholder 3" descr="sonoran.google_boundar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76400"/>
            <a:ext cx="4206156" cy="4525963"/>
          </a:xfrm>
        </p:spPr>
      </p:pic>
      <p:pic>
        <p:nvPicPr>
          <p:cNvPr id="5" name="Picture 4" descr="sonoran.spatial.unifor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0"/>
            <a:ext cx="1905000" cy="3810000"/>
          </a:xfrm>
          <a:prstGeom prst="rect">
            <a:avLst/>
          </a:prstGeom>
        </p:spPr>
      </p:pic>
      <p:pic>
        <p:nvPicPr>
          <p:cNvPr id="6" name="Picture 5" descr="g10.sonora.2002d171h19.ch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4495800"/>
            <a:ext cx="1905000" cy="18669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1905000" y="2438400"/>
            <a:ext cx="3581400" cy="2057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971800" y="2438400"/>
            <a:ext cx="4419600" cy="2057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905000" y="4267200"/>
            <a:ext cx="3505200" cy="2057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971800" y="4267200"/>
            <a:ext cx="2514600" cy="1447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905000" y="32766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57800" y="4114800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[32.05N-32.65N,  114.4W-114.8W]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410200" y="1154668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[32.05N-32.37N,  114.4W-114.8W]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19800" y="6324600"/>
            <a:ext cx="1331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50x49 </a:t>
            </a:r>
            <a:r>
              <a:rPr lang="en-US" dirty="0" smtClean="0"/>
              <a:t>pixels</a:t>
            </a:r>
            <a:endParaRPr lang="en-US" dirty="0"/>
          </a:p>
        </p:txBody>
      </p:sp>
      <p:sp>
        <p:nvSpPr>
          <p:cNvPr id="24" name="Right Brace 23"/>
          <p:cNvSpPr/>
          <p:nvPr/>
        </p:nvSpPr>
        <p:spPr>
          <a:xfrm>
            <a:off x="7467600" y="5257800"/>
            <a:ext cx="152400" cy="1066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848600" y="5638800"/>
            <a:ext cx="99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 pixels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239000" y="2971800"/>
            <a:ext cx="1589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Seasonal variability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24400" y="6324600"/>
            <a:ext cx="1321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GOES image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867400" y="381000"/>
            <a:ext cx="2434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MODIS image: 50x50km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" y="6400800"/>
            <a:ext cx="321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Subset data available since 1998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743200" y="2362200"/>
            <a:ext cx="37338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Viewing Geometry - GOES</a:t>
            </a:r>
            <a:endParaRPr lang="en-US" dirty="0"/>
          </a:p>
        </p:txBody>
      </p:sp>
      <p:pic>
        <p:nvPicPr>
          <p:cNvPr id="4" name="Picture 3" descr="sonoran.g12.satzenith.histogr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650" y="2024743"/>
            <a:ext cx="3657600" cy="2090057"/>
          </a:xfrm>
          <a:prstGeom prst="rect">
            <a:avLst/>
          </a:prstGeom>
        </p:spPr>
      </p:pic>
      <p:pic>
        <p:nvPicPr>
          <p:cNvPr id="5" name="Picture 4" descr="sonoran.g10.satzenith.histogr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4850" y="1981200"/>
            <a:ext cx="3867150" cy="2209800"/>
          </a:xfrm>
          <a:prstGeom prst="rect">
            <a:avLst/>
          </a:prstGeom>
        </p:spPr>
      </p:pic>
      <p:pic>
        <p:nvPicPr>
          <p:cNvPr id="6" name="Picture 5" descr="sonoran.g12.azimuth.histogra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256314"/>
            <a:ext cx="3581400" cy="2046514"/>
          </a:xfrm>
          <a:prstGeom prst="rect">
            <a:avLst/>
          </a:prstGeom>
        </p:spPr>
      </p:pic>
      <p:pic>
        <p:nvPicPr>
          <p:cNvPr id="7" name="Picture 6" descr="sonoran.g10.azimuth.histogra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4191000"/>
            <a:ext cx="3962400" cy="2264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1676400"/>
            <a:ext cx="115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GOES-East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1600200"/>
            <a:ext cx="124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GOES-West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Geometry – Aqua MODIS</a:t>
            </a:r>
            <a:endParaRPr lang="en-US" dirty="0"/>
          </a:p>
        </p:txBody>
      </p:sp>
      <p:pic>
        <p:nvPicPr>
          <p:cNvPr id="6" name="Content Placeholder 5" descr="sonoran.aqua.modis.azimuth.histogra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3962400"/>
            <a:ext cx="4114800" cy="2351315"/>
          </a:xfrm>
        </p:spPr>
      </p:pic>
      <p:pic>
        <p:nvPicPr>
          <p:cNvPr id="7" name="Picture 6" descr="sonoran.modis.satzenith.histogr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371600"/>
            <a:ext cx="3790950" cy="216625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676400"/>
            <a:ext cx="2337227" cy="182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goes_satellit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3810000"/>
            <a:ext cx="691563" cy="762000"/>
          </a:xfrm>
          <a:prstGeom prst="rect">
            <a:avLst/>
          </a:prstGeom>
        </p:spPr>
      </p:pic>
      <p:pic>
        <p:nvPicPr>
          <p:cNvPr id="10" name="Picture 9" descr="goes_satellit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53400" y="3733800"/>
            <a:ext cx="691563" cy="762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6248400" y="2514600"/>
            <a:ext cx="838200" cy="76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Time Difference</a:t>
            </a:r>
            <a:endParaRPr lang="en-US" dirty="0"/>
          </a:p>
        </p:txBody>
      </p:sp>
      <p:pic>
        <p:nvPicPr>
          <p:cNvPr id="4" name="Content Placeholder 3" descr="sonoran.modis.time.histogra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295400"/>
            <a:ext cx="4343400" cy="2481943"/>
          </a:xfrm>
        </p:spPr>
      </p:pic>
      <p:pic>
        <p:nvPicPr>
          <p:cNvPr id="5" name="Picture 4" descr="sonoran.g12.time.histogr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57600"/>
            <a:ext cx="4476750" cy="2558143"/>
          </a:xfrm>
          <a:prstGeom prst="rect">
            <a:avLst/>
          </a:prstGeom>
        </p:spPr>
      </p:pic>
      <p:pic>
        <p:nvPicPr>
          <p:cNvPr id="6" name="Picture 5" descr="sonoran.g10.time.histogra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3900" y="3657600"/>
            <a:ext cx="4400550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6324600"/>
            <a:ext cx="362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&gt; 1 hour observation time difference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3581400"/>
            <a:ext cx="124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GOES-West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91400" y="3581400"/>
            <a:ext cx="115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GOES-East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Ray-matching method?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Cannot apply strict ray-matching threshold for the collocations</a:t>
            </a:r>
          </a:p>
          <a:p>
            <a:pPr lvl="1"/>
            <a:r>
              <a:rPr lang="en-US" dirty="0" smtClean="0"/>
              <a:t>Small viewing zenith angle difference</a:t>
            </a:r>
          </a:p>
          <a:p>
            <a:pPr lvl="1"/>
            <a:r>
              <a:rPr lang="en-US" dirty="0" smtClean="0"/>
              <a:t>1-2 hours difference  -&gt; large solar zenith angle difference</a:t>
            </a:r>
          </a:p>
          <a:p>
            <a:pPr lvl="1"/>
            <a:r>
              <a:rPr lang="en-US" dirty="0" smtClean="0"/>
              <a:t>Azimuth angle difference can be relatively small at GOES-East, yet relative viewing azimuth angle ~60</a:t>
            </a:r>
            <a:r>
              <a:rPr lang="en-US" baseline="30000" dirty="0" smtClean="0"/>
              <a:t>o </a:t>
            </a:r>
            <a:r>
              <a:rPr lang="en-US" dirty="0" smtClean="0"/>
              <a:t>at GOES-West</a:t>
            </a:r>
          </a:p>
          <a:p>
            <a:pPr lvl="1"/>
            <a:r>
              <a:rPr lang="en-US" dirty="0" smtClean="0"/>
              <a:t>BRDF correction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499</Words>
  <Application>Microsoft Office PowerPoint</Application>
  <PresentationFormat>On-screen Show (4:3)</PresentationFormat>
  <Paragraphs>86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Characterization of Sonoran Desert for GOES Imager Visible Vicarious Calibration - Some Early Results and lessons learned</vt:lpstr>
      <vt:lpstr>Sonoran Desert</vt:lpstr>
      <vt:lpstr>Challenges</vt:lpstr>
      <vt:lpstr>Sonoran Desert</vt:lpstr>
      <vt:lpstr>Sonoran Desert</vt:lpstr>
      <vt:lpstr>Viewing Geometry - GOES</vt:lpstr>
      <vt:lpstr>Viewing Geometry – Aqua MODIS</vt:lpstr>
      <vt:lpstr>Observation Time Difference</vt:lpstr>
      <vt:lpstr>Ray-matching method?</vt:lpstr>
      <vt:lpstr>Screening of Vegetation and Cloud contaminated pixels</vt:lpstr>
      <vt:lpstr>BRDF Correction – Impact of SZN </vt:lpstr>
      <vt:lpstr>GOES Imager Visible SRFs and Atm. Trans.</vt:lpstr>
      <vt:lpstr>Sensitivity to Dynamic Atmospheric Components</vt:lpstr>
      <vt:lpstr>Seasonal Variation</vt:lpstr>
      <vt:lpstr>Spatial Uniformity</vt:lpstr>
      <vt:lpstr>Long-term stability</vt:lpstr>
      <vt:lpstr>GOES Imager Visible SRFs and Atm. Trans.</vt:lpstr>
      <vt:lpstr>PowerPoint Presentation</vt:lpstr>
      <vt:lpstr>Summary</vt:lpstr>
    </vt:vector>
  </TitlesOfParts>
  <Company>NOAA / NESDIS / STAR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fyu</dc:creator>
  <cp:lastModifiedBy>Alison</cp:lastModifiedBy>
  <cp:revision>152</cp:revision>
  <dcterms:created xsi:type="dcterms:W3CDTF">2012-11-26T20:32:03Z</dcterms:created>
  <dcterms:modified xsi:type="dcterms:W3CDTF">2012-11-28T11:17:00Z</dcterms:modified>
</cp:coreProperties>
</file>