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2" r:id="rId1"/>
  </p:sldMasterIdLst>
  <p:notesMasterIdLst>
    <p:notesMasterId r:id="rId27"/>
  </p:notesMasterIdLst>
  <p:handoutMasterIdLst>
    <p:handoutMasterId r:id="rId28"/>
  </p:handoutMasterIdLst>
  <p:sldIdLst>
    <p:sldId id="256" r:id="rId2"/>
    <p:sldId id="257" r:id="rId3"/>
    <p:sldId id="258" r:id="rId4"/>
    <p:sldId id="259" r:id="rId5"/>
    <p:sldId id="263" r:id="rId6"/>
    <p:sldId id="260" r:id="rId7"/>
    <p:sldId id="261" r:id="rId8"/>
    <p:sldId id="262" r:id="rId9"/>
    <p:sldId id="264" r:id="rId10"/>
    <p:sldId id="265" r:id="rId11"/>
    <p:sldId id="271" r:id="rId12"/>
    <p:sldId id="267" r:id="rId13"/>
    <p:sldId id="269" r:id="rId14"/>
    <p:sldId id="270" r:id="rId15"/>
    <p:sldId id="272" r:id="rId16"/>
    <p:sldId id="273" r:id="rId17"/>
    <p:sldId id="274" r:id="rId18"/>
    <p:sldId id="275" r:id="rId19"/>
    <p:sldId id="276" r:id="rId20"/>
    <p:sldId id="277" r:id="rId21"/>
    <p:sldId id="279" r:id="rId22"/>
    <p:sldId id="280" r:id="rId23"/>
    <p:sldId id="281" r:id="rId24"/>
    <p:sldId id="278" r:id="rId25"/>
    <p:sldId id="282" r:id="rId26"/>
  </p:sldIdLst>
  <p:sldSz cx="9906000" cy="6858000" type="A4"/>
  <p:notesSz cx="6794500" cy="9906000"/>
  <p:defaultTextStyle>
    <a:defPPr>
      <a:defRPr lang="en-GB"/>
    </a:defPPr>
    <a:lvl1pPr algn="l" rtl="0" eaLnBrk="0" fontAlgn="base" hangingPunct="0">
      <a:spcBef>
        <a:spcPct val="50000"/>
      </a:spcBef>
      <a:spcAft>
        <a:spcPct val="0"/>
      </a:spcAft>
      <a:defRPr sz="900" b="1" kern="1200">
        <a:solidFill>
          <a:schemeClr val="bg1"/>
        </a:solidFill>
        <a:latin typeface="Tahoma" pitchFamily="34" charset="0"/>
        <a:ea typeface="+mn-ea"/>
        <a:cs typeface="+mn-cs"/>
      </a:defRPr>
    </a:lvl1pPr>
    <a:lvl2pPr marL="457200" algn="l" rtl="0" eaLnBrk="0" fontAlgn="base" hangingPunct="0">
      <a:spcBef>
        <a:spcPct val="50000"/>
      </a:spcBef>
      <a:spcAft>
        <a:spcPct val="0"/>
      </a:spcAft>
      <a:defRPr sz="900" b="1" kern="1200">
        <a:solidFill>
          <a:schemeClr val="bg1"/>
        </a:solidFill>
        <a:latin typeface="Tahoma" pitchFamily="34" charset="0"/>
        <a:ea typeface="+mn-ea"/>
        <a:cs typeface="+mn-cs"/>
      </a:defRPr>
    </a:lvl2pPr>
    <a:lvl3pPr marL="914400" algn="l" rtl="0" eaLnBrk="0" fontAlgn="base" hangingPunct="0">
      <a:spcBef>
        <a:spcPct val="50000"/>
      </a:spcBef>
      <a:spcAft>
        <a:spcPct val="0"/>
      </a:spcAft>
      <a:defRPr sz="900" b="1" kern="1200">
        <a:solidFill>
          <a:schemeClr val="bg1"/>
        </a:solidFill>
        <a:latin typeface="Tahoma" pitchFamily="34" charset="0"/>
        <a:ea typeface="+mn-ea"/>
        <a:cs typeface="+mn-cs"/>
      </a:defRPr>
    </a:lvl3pPr>
    <a:lvl4pPr marL="1371600" algn="l" rtl="0" eaLnBrk="0" fontAlgn="base" hangingPunct="0">
      <a:spcBef>
        <a:spcPct val="50000"/>
      </a:spcBef>
      <a:spcAft>
        <a:spcPct val="0"/>
      </a:spcAft>
      <a:defRPr sz="900" b="1" kern="1200">
        <a:solidFill>
          <a:schemeClr val="bg1"/>
        </a:solidFill>
        <a:latin typeface="Tahoma" pitchFamily="34" charset="0"/>
        <a:ea typeface="+mn-ea"/>
        <a:cs typeface="+mn-cs"/>
      </a:defRPr>
    </a:lvl4pPr>
    <a:lvl5pPr marL="1828800" algn="l" rtl="0" eaLnBrk="0" fontAlgn="base" hangingPunct="0">
      <a:spcBef>
        <a:spcPct val="5000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EE2D24"/>
    <a:srgbClr val="00B5EF"/>
    <a:srgbClr val="000000"/>
    <a:srgbClr val="C7A775"/>
    <a:srgbClr val="A2DADE"/>
    <a:srgbClr val="CDE3A0"/>
    <a:srgbClr val="4E0B55"/>
    <a:srgbClr val="EFC8DF"/>
    <a:srgbClr val="FFF0A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41" autoAdjust="0"/>
    <p:restoredTop sz="94900" autoAdjust="0"/>
  </p:normalViewPr>
  <p:slideViewPr>
    <p:cSldViewPr snapToGrid="0">
      <p:cViewPr>
        <p:scale>
          <a:sx n="100" d="100"/>
          <a:sy n="100" d="100"/>
        </p:scale>
        <p:origin x="-768" y="-444"/>
      </p:cViewPr>
      <p:guideLst>
        <p:guide orient="horz" pos="1164"/>
        <p:guide orient="horz" pos="1410"/>
        <p:guide orient="horz" pos="2715"/>
        <p:guide orient="horz" pos="2389"/>
        <p:guide orient="horz" pos="2064"/>
        <p:guide orient="horz" pos="1735"/>
        <p:guide orient="horz" pos="3369"/>
        <p:guide orient="horz" pos="3698"/>
        <p:guide pos="4214"/>
        <p:guide pos="358"/>
        <p:guide pos="912"/>
        <p:guide pos="4879"/>
        <p:guide pos="5556"/>
        <p:guide pos="1423"/>
        <p:guide pos="402"/>
        <p:guide pos="17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86"/>
    </p:cViewPr>
  </p:sorterViewPr>
  <p:notesViewPr>
    <p:cSldViewPr snapToGrid="0">
      <p:cViewPr varScale="1">
        <p:scale>
          <a:sx n="52" d="100"/>
          <a:sy n="52" d="100"/>
        </p:scale>
        <p:origin x="-1848" y="-78"/>
      </p:cViewPr>
      <p:guideLst>
        <p:guide orient="horz" pos="3120"/>
        <p:guide pos="2139"/>
      </p:guideLst>
    </p:cSldViewPr>
  </p:notes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573088"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19163">
              <a:spcBef>
                <a:spcPct val="0"/>
              </a:spcBef>
              <a:defRPr sz="12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6097588" y="0"/>
            <a:ext cx="731837"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19163">
              <a:spcBef>
                <a:spcPct val="0"/>
              </a:spcBef>
              <a:defRPr sz="1200" b="0">
                <a:solidFill>
                  <a:srgbClr val="000000"/>
                </a:solidFill>
                <a:latin typeface="Helvetica" pitchFamily="34" charset="0"/>
              </a:defRPr>
            </a:lvl1pPr>
          </a:lstStyle>
          <a:p>
            <a:pPr>
              <a:defRPr/>
            </a:pPr>
            <a:endParaRPr lang="de-DE"/>
          </a:p>
        </p:txBody>
      </p:sp>
      <p:sp>
        <p:nvSpPr>
          <p:cNvPr id="126980" name="Rectangle 4"/>
          <p:cNvSpPr>
            <a:spLocks noGrp="1" noChangeArrowheads="1"/>
          </p:cNvSpPr>
          <p:nvPr>
            <p:ph type="ftr" sz="quarter" idx="2"/>
          </p:nvPr>
        </p:nvSpPr>
        <p:spPr bwMode="auto">
          <a:xfrm>
            <a:off x="0" y="9715500"/>
            <a:ext cx="492125"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19163">
              <a:spcBef>
                <a:spcPct val="0"/>
              </a:spcBef>
              <a:defRPr sz="12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6643688" y="9715500"/>
            <a:ext cx="185737"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9163">
              <a:spcBef>
                <a:spcPct val="0"/>
              </a:spcBef>
              <a:defRPr sz="1200" b="0">
                <a:solidFill>
                  <a:srgbClr val="000000"/>
                </a:solidFill>
                <a:latin typeface="Helvetica" pitchFamily="34" charset="0"/>
              </a:defRPr>
            </a:lvl1pPr>
          </a:lstStyle>
          <a:p>
            <a:pPr>
              <a:defRPr/>
            </a:pPr>
            <a:fld id="{A2BDBF30-4AF1-4AE5-85E3-E03753FF54F4}"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3225" cy="495300"/>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defTabSz="919163">
              <a:spcBef>
                <a:spcPct val="0"/>
              </a:spcBef>
              <a:defRPr sz="12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851275" y="0"/>
            <a:ext cx="2943225" cy="495300"/>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algn="r" defTabSz="919163">
              <a:spcBef>
                <a:spcPct val="0"/>
              </a:spcBef>
              <a:defRPr sz="1200" b="0">
                <a:solidFill>
                  <a:schemeClr val="tx1"/>
                </a:solidFill>
                <a:latin typeface="Times New Roman" pitchFamily="18" charset="0"/>
              </a:defRPr>
            </a:lvl1pPr>
          </a:lstStyle>
          <a:p>
            <a:pPr>
              <a:defRPr/>
            </a:pPr>
            <a:endParaRPr lang="de-DE"/>
          </a:p>
        </p:txBody>
      </p:sp>
      <p:sp>
        <p:nvSpPr>
          <p:cNvPr id="8196" name="Rectangle 4"/>
          <p:cNvSpPr>
            <a:spLocks noGrp="1" noRot="1" noChangeAspect="1" noChangeArrowheads="1" noTextEdit="1"/>
          </p:cNvSpPr>
          <p:nvPr>
            <p:ph type="sldImg" idx="2"/>
          </p:nvPr>
        </p:nvSpPr>
        <p:spPr bwMode="auto">
          <a:xfrm>
            <a:off x="714375" y="741363"/>
            <a:ext cx="5365750" cy="37147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4875" y="4703763"/>
            <a:ext cx="4984750" cy="4460875"/>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410700"/>
            <a:ext cx="2943225" cy="495300"/>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defTabSz="919163">
              <a:spcBef>
                <a:spcPct val="0"/>
              </a:spcBef>
              <a:defRPr sz="12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851275" y="9410700"/>
            <a:ext cx="2943225" cy="495300"/>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algn="r" defTabSz="919163">
              <a:spcBef>
                <a:spcPct val="0"/>
              </a:spcBef>
              <a:defRPr sz="1200" b="0">
                <a:solidFill>
                  <a:schemeClr val="tx1"/>
                </a:solidFill>
                <a:latin typeface="Times New Roman" pitchFamily="18" charset="0"/>
              </a:defRPr>
            </a:lvl1pPr>
          </a:lstStyle>
          <a:p>
            <a:pPr>
              <a:defRPr/>
            </a:pPr>
            <a:fld id="{3EA3033E-1535-433F-97B6-2209687E54A1}"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AutoShape 5"/>
          <p:cNvSpPr>
            <a:spLocks noChangeAspect="1" noChangeArrowheads="1" noTextEdit="1"/>
          </p:cNvSpPr>
          <p:nvPr/>
        </p:nvSpPr>
        <p:spPr bwMode="auto">
          <a:xfrm>
            <a:off x="0" y="3244850"/>
            <a:ext cx="9906000" cy="288925"/>
          </a:xfrm>
          <a:prstGeom prst="rect">
            <a:avLst/>
          </a:prstGeom>
          <a:noFill/>
          <a:ln w="9525">
            <a:noFill/>
            <a:miter lim="800000"/>
            <a:headEnd/>
            <a:tailEnd/>
          </a:ln>
        </p:spPr>
        <p:txBody>
          <a:bodyPr/>
          <a:lstStyle/>
          <a:p>
            <a:pPr>
              <a:defRPr/>
            </a:pPr>
            <a:endParaRPr lang="en-GB"/>
          </a:p>
        </p:txBody>
      </p:sp>
      <p:grpSp>
        <p:nvGrpSpPr>
          <p:cNvPr id="5" name="Group 6"/>
          <p:cNvGrpSpPr>
            <a:grpSpLocks/>
          </p:cNvGrpSpPr>
          <p:nvPr/>
        </p:nvGrpSpPr>
        <p:grpSpPr bwMode="auto">
          <a:xfrm>
            <a:off x="4763" y="3098800"/>
            <a:ext cx="9901237" cy="128588"/>
            <a:chOff x="3" y="2044"/>
            <a:chExt cx="6237" cy="179"/>
          </a:xfrm>
        </p:grpSpPr>
        <p:sp>
          <p:nvSpPr>
            <p:cNvPr id="6" name="Rectangle 7"/>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a:defRPr/>
              </a:pPr>
              <a:endParaRPr lang="en-GB"/>
            </a:p>
          </p:txBody>
        </p:sp>
        <p:sp>
          <p:nvSpPr>
            <p:cNvPr id="7" name="Rectangle 8"/>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a:defRPr/>
              </a:pPr>
              <a:endParaRPr lang="en-GB"/>
            </a:p>
          </p:txBody>
        </p:sp>
        <p:sp>
          <p:nvSpPr>
            <p:cNvPr id="8" name="Rectangle 9"/>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a:defRPr/>
              </a:pPr>
              <a:endParaRPr lang="en-GB"/>
            </a:p>
          </p:txBody>
        </p:sp>
        <p:sp>
          <p:nvSpPr>
            <p:cNvPr id="9" name="Rectangle 10"/>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a:defRPr/>
              </a:pPr>
              <a:endParaRPr lang="en-GB"/>
            </a:p>
          </p:txBody>
        </p:sp>
        <p:sp>
          <p:nvSpPr>
            <p:cNvPr id="10" name="Rectangle 11"/>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a:defRPr/>
              </a:pPr>
              <a:endParaRPr lang="en-GB"/>
            </a:p>
          </p:txBody>
        </p:sp>
      </p:grpSp>
      <p:grpSp>
        <p:nvGrpSpPr>
          <p:cNvPr id="11" name="Group 53"/>
          <p:cNvGrpSpPr>
            <a:grpSpLocks noChangeAspect="1"/>
          </p:cNvGrpSpPr>
          <p:nvPr userDrawn="1"/>
        </p:nvGrpSpPr>
        <p:grpSpPr bwMode="auto">
          <a:xfrm>
            <a:off x="7737475" y="6307138"/>
            <a:ext cx="1814513" cy="447675"/>
            <a:chOff x="4874" y="3973"/>
            <a:chExt cx="1143" cy="282"/>
          </a:xfrm>
        </p:grpSpPr>
        <p:sp>
          <p:nvSpPr>
            <p:cNvPr id="12" name="AutoShape 52"/>
            <p:cNvSpPr>
              <a:spLocks noChangeAspect="1" noChangeArrowheads="1" noTextEdit="1"/>
            </p:cNvSpPr>
            <p:nvPr userDrawn="1"/>
          </p:nvSpPr>
          <p:spPr bwMode="auto">
            <a:xfrm>
              <a:off x="4874" y="3973"/>
              <a:ext cx="1143" cy="282"/>
            </a:xfrm>
            <a:prstGeom prst="rect">
              <a:avLst/>
            </a:prstGeom>
            <a:noFill/>
            <a:ln w="9525">
              <a:noFill/>
              <a:miter lim="800000"/>
              <a:headEnd/>
              <a:tailEnd/>
            </a:ln>
          </p:spPr>
          <p:txBody>
            <a:bodyPr/>
            <a:lstStyle/>
            <a:p>
              <a:pPr>
                <a:defRPr/>
              </a:pPr>
              <a:endParaRPr lang="en-GB"/>
            </a:p>
          </p:txBody>
        </p:sp>
        <p:sp>
          <p:nvSpPr>
            <p:cNvPr id="13" name="Freeform 54"/>
            <p:cNvSpPr>
              <a:spLocks noEditPoints="1"/>
            </p:cNvSpPr>
            <p:nvPr userDrawn="1"/>
          </p:nvSpPr>
          <p:spPr bwMode="auto">
            <a:xfrm>
              <a:off x="5774" y="4079"/>
              <a:ext cx="100" cy="103"/>
            </a:xfrm>
            <a:custGeom>
              <a:avLst/>
              <a:gdLst/>
              <a:ahLst/>
              <a:cxnLst>
                <a:cxn ang="0">
                  <a:pos x="128" y="0"/>
                </a:cxn>
                <a:cxn ang="0">
                  <a:pos x="76" y="0"/>
                </a:cxn>
                <a:cxn ang="0">
                  <a:pos x="0" y="207"/>
                </a:cxn>
                <a:cxn ang="0">
                  <a:pos x="54" y="207"/>
                </a:cxn>
                <a:cxn ang="0">
                  <a:pos x="69" y="163"/>
                </a:cxn>
                <a:cxn ang="0">
                  <a:pos x="130" y="163"/>
                </a:cxn>
                <a:cxn ang="0">
                  <a:pos x="146" y="207"/>
                </a:cxn>
                <a:cxn ang="0">
                  <a:pos x="200" y="207"/>
                </a:cxn>
                <a:cxn ang="0">
                  <a:pos x="128" y="0"/>
                </a:cxn>
                <a:cxn ang="0">
                  <a:pos x="81" y="125"/>
                </a:cxn>
                <a:cxn ang="0">
                  <a:pos x="100" y="57"/>
                </a:cxn>
                <a:cxn ang="0">
                  <a:pos x="119" y="125"/>
                </a:cxn>
                <a:cxn ang="0">
                  <a:pos x="81" y="125"/>
                </a:cxn>
              </a:cxnLst>
              <a:rect l="0" t="0" r="r" b="b"/>
              <a:pathLst>
                <a:path w="200" h="207">
                  <a:moveTo>
                    <a:pt x="128" y="0"/>
                  </a:moveTo>
                  <a:cubicBezTo>
                    <a:pt x="76" y="0"/>
                    <a:pt x="76" y="0"/>
                    <a:pt x="76" y="0"/>
                  </a:cubicBezTo>
                  <a:cubicBezTo>
                    <a:pt x="0" y="207"/>
                    <a:pt x="0" y="207"/>
                    <a:pt x="0" y="207"/>
                  </a:cubicBezTo>
                  <a:cubicBezTo>
                    <a:pt x="54" y="207"/>
                    <a:pt x="54" y="207"/>
                    <a:pt x="54" y="207"/>
                  </a:cubicBezTo>
                  <a:cubicBezTo>
                    <a:pt x="69" y="163"/>
                    <a:pt x="69" y="163"/>
                    <a:pt x="69" y="163"/>
                  </a:cubicBezTo>
                  <a:cubicBezTo>
                    <a:pt x="130" y="163"/>
                    <a:pt x="130" y="163"/>
                    <a:pt x="130" y="163"/>
                  </a:cubicBezTo>
                  <a:cubicBezTo>
                    <a:pt x="146" y="207"/>
                    <a:pt x="146" y="207"/>
                    <a:pt x="146" y="207"/>
                  </a:cubicBezTo>
                  <a:cubicBezTo>
                    <a:pt x="200" y="207"/>
                    <a:pt x="200" y="207"/>
                    <a:pt x="200" y="207"/>
                  </a:cubicBezTo>
                  <a:lnTo>
                    <a:pt x="128" y="0"/>
                  </a:lnTo>
                  <a:close/>
                  <a:moveTo>
                    <a:pt x="81" y="125"/>
                  </a:moveTo>
                  <a:cubicBezTo>
                    <a:pt x="87" y="103"/>
                    <a:pt x="96" y="78"/>
                    <a:pt x="100" y="57"/>
                  </a:cubicBezTo>
                  <a:cubicBezTo>
                    <a:pt x="104" y="78"/>
                    <a:pt x="113" y="103"/>
                    <a:pt x="119" y="125"/>
                  </a:cubicBezTo>
                  <a:lnTo>
                    <a:pt x="81" y="125"/>
                  </a:lnTo>
                  <a:close/>
                </a:path>
              </a:pathLst>
            </a:custGeom>
            <a:solidFill>
              <a:srgbClr val="002664"/>
            </a:solidFill>
            <a:ln w="9525">
              <a:noFill/>
              <a:round/>
              <a:headEnd/>
              <a:tailEnd/>
            </a:ln>
          </p:spPr>
          <p:txBody>
            <a:bodyPr/>
            <a:lstStyle/>
            <a:p>
              <a:pPr>
                <a:defRPr/>
              </a:pPr>
              <a:endParaRPr lang="en-GB"/>
            </a:p>
          </p:txBody>
        </p:sp>
        <p:sp>
          <p:nvSpPr>
            <p:cNvPr id="14" name="Freeform 55"/>
            <p:cNvSpPr>
              <a:spLocks/>
            </p:cNvSpPr>
            <p:nvPr userDrawn="1"/>
          </p:nvSpPr>
          <p:spPr bwMode="auto">
            <a:xfrm>
              <a:off x="5676" y="4077"/>
              <a:ext cx="85" cy="107"/>
            </a:xfrm>
            <a:custGeom>
              <a:avLst/>
              <a:gdLst/>
              <a:ahLst/>
              <a:cxnLst>
                <a:cxn ang="0">
                  <a:pos x="113" y="84"/>
                </a:cxn>
                <a:cxn ang="0">
                  <a:pos x="86" y="78"/>
                </a:cxn>
                <a:cxn ang="0">
                  <a:pos x="65" y="60"/>
                </a:cxn>
                <a:cxn ang="0">
                  <a:pos x="92" y="41"/>
                </a:cxn>
                <a:cxn ang="0">
                  <a:pos x="145" y="56"/>
                </a:cxn>
                <a:cxn ang="0">
                  <a:pos x="168" y="21"/>
                </a:cxn>
                <a:cxn ang="0">
                  <a:pos x="91" y="0"/>
                </a:cxn>
                <a:cxn ang="0">
                  <a:pos x="8" y="65"/>
                </a:cxn>
                <a:cxn ang="0">
                  <a:pos x="17" y="96"/>
                </a:cxn>
                <a:cxn ang="0">
                  <a:pos x="61" y="125"/>
                </a:cxn>
                <a:cxn ang="0">
                  <a:pos x="87" y="131"/>
                </a:cxn>
                <a:cxn ang="0">
                  <a:pos x="113" y="153"/>
                </a:cxn>
                <a:cxn ang="0">
                  <a:pos x="77" y="173"/>
                </a:cxn>
                <a:cxn ang="0">
                  <a:pos x="17" y="158"/>
                </a:cxn>
                <a:cxn ang="0">
                  <a:pos x="0" y="197"/>
                </a:cxn>
                <a:cxn ang="0">
                  <a:pos x="74" y="214"/>
                </a:cxn>
                <a:cxn ang="0">
                  <a:pos x="170" y="143"/>
                </a:cxn>
                <a:cxn ang="0">
                  <a:pos x="113" y="84"/>
                </a:cxn>
              </a:cxnLst>
              <a:rect l="0" t="0" r="r" b="b"/>
              <a:pathLst>
                <a:path w="170" h="214">
                  <a:moveTo>
                    <a:pt x="113" y="84"/>
                  </a:moveTo>
                  <a:cubicBezTo>
                    <a:pt x="86" y="78"/>
                    <a:pt x="86" y="78"/>
                    <a:pt x="86" y="78"/>
                  </a:cubicBezTo>
                  <a:cubicBezTo>
                    <a:pt x="69" y="74"/>
                    <a:pt x="65" y="69"/>
                    <a:pt x="65" y="60"/>
                  </a:cubicBezTo>
                  <a:cubicBezTo>
                    <a:pt x="65" y="48"/>
                    <a:pt x="76" y="41"/>
                    <a:pt x="92" y="41"/>
                  </a:cubicBezTo>
                  <a:cubicBezTo>
                    <a:pt x="108" y="41"/>
                    <a:pt x="125" y="46"/>
                    <a:pt x="145" y="56"/>
                  </a:cubicBezTo>
                  <a:cubicBezTo>
                    <a:pt x="168" y="21"/>
                    <a:pt x="168" y="21"/>
                    <a:pt x="168" y="21"/>
                  </a:cubicBezTo>
                  <a:cubicBezTo>
                    <a:pt x="149" y="9"/>
                    <a:pt x="118" y="0"/>
                    <a:pt x="91" y="0"/>
                  </a:cubicBezTo>
                  <a:cubicBezTo>
                    <a:pt x="42" y="0"/>
                    <a:pt x="8" y="28"/>
                    <a:pt x="8" y="65"/>
                  </a:cubicBezTo>
                  <a:cubicBezTo>
                    <a:pt x="8" y="76"/>
                    <a:pt x="11" y="86"/>
                    <a:pt x="17" y="96"/>
                  </a:cubicBezTo>
                  <a:cubicBezTo>
                    <a:pt x="25" y="110"/>
                    <a:pt x="39" y="120"/>
                    <a:pt x="61" y="125"/>
                  </a:cubicBezTo>
                  <a:cubicBezTo>
                    <a:pt x="87" y="131"/>
                    <a:pt x="87" y="131"/>
                    <a:pt x="87" y="131"/>
                  </a:cubicBezTo>
                  <a:cubicBezTo>
                    <a:pt x="105" y="135"/>
                    <a:pt x="113" y="143"/>
                    <a:pt x="113" y="153"/>
                  </a:cubicBezTo>
                  <a:cubicBezTo>
                    <a:pt x="113" y="167"/>
                    <a:pt x="101" y="173"/>
                    <a:pt x="77" y="173"/>
                  </a:cubicBezTo>
                  <a:cubicBezTo>
                    <a:pt x="55" y="173"/>
                    <a:pt x="38" y="167"/>
                    <a:pt x="17" y="158"/>
                  </a:cubicBezTo>
                  <a:cubicBezTo>
                    <a:pt x="0" y="197"/>
                    <a:pt x="0" y="197"/>
                    <a:pt x="0" y="197"/>
                  </a:cubicBezTo>
                  <a:cubicBezTo>
                    <a:pt x="25" y="208"/>
                    <a:pt x="50" y="214"/>
                    <a:pt x="74" y="214"/>
                  </a:cubicBezTo>
                  <a:cubicBezTo>
                    <a:pt x="132" y="214"/>
                    <a:pt x="170" y="186"/>
                    <a:pt x="170" y="143"/>
                  </a:cubicBezTo>
                  <a:cubicBezTo>
                    <a:pt x="170" y="112"/>
                    <a:pt x="148" y="92"/>
                    <a:pt x="113" y="84"/>
                  </a:cubicBezTo>
                  <a:close/>
                </a:path>
              </a:pathLst>
            </a:custGeom>
            <a:solidFill>
              <a:srgbClr val="002664"/>
            </a:solidFill>
            <a:ln w="9525">
              <a:noFill/>
              <a:round/>
              <a:headEnd/>
              <a:tailEnd/>
            </a:ln>
          </p:spPr>
          <p:txBody>
            <a:bodyPr/>
            <a:lstStyle/>
            <a:p>
              <a:pPr>
                <a:defRPr/>
              </a:pPr>
              <a:endParaRPr lang="en-GB"/>
            </a:p>
          </p:txBody>
        </p:sp>
        <p:sp>
          <p:nvSpPr>
            <p:cNvPr id="15" name="Freeform 56"/>
            <p:cNvSpPr>
              <a:spLocks/>
            </p:cNvSpPr>
            <p:nvPr userDrawn="1"/>
          </p:nvSpPr>
          <p:spPr bwMode="auto">
            <a:xfrm>
              <a:off x="5356" y="4079"/>
              <a:ext cx="121" cy="103"/>
            </a:xfrm>
            <a:custGeom>
              <a:avLst/>
              <a:gdLst/>
              <a:ahLst/>
              <a:cxnLst>
                <a:cxn ang="0">
                  <a:pos x="158" y="0"/>
                </a:cxn>
                <a:cxn ang="0">
                  <a:pos x="131" y="94"/>
                </a:cxn>
                <a:cxn ang="0">
                  <a:pos x="122" y="133"/>
                </a:cxn>
                <a:cxn ang="0">
                  <a:pos x="113" y="96"/>
                </a:cxn>
                <a:cxn ang="0">
                  <a:pos x="87" y="0"/>
                </a:cxn>
                <a:cxn ang="0">
                  <a:pos x="22" y="0"/>
                </a:cxn>
                <a:cxn ang="0">
                  <a:pos x="0" y="207"/>
                </a:cxn>
                <a:cxn ang="0">
                  <a:pos x="52" y="207"/>
                </a:cxn>
                <a:cxn ang="0">
                  <a:pos x="58" y="106"/>
                </a:cxn>
                <a:cxn ang="0">
                  <a:pos x="60" y="62"/>
                </a:cxn>
                <a:cxn ang="0">
                  <a:pos x="70" y="106"/>
                </a:cxn>
                <a:cxn ang="0">
                  <a:pos x="98" y="207"/>
                </a:cxn>
                <a:cxn ang="0">
                  <a:pos x="142" y="207"/>
                </a:cxn>
                <a:cxn ang="0">
                  <a:pos x="173" y="103"/>
                </a:cxn>
                <a:cxn ang="0">
                  <a:pos x="183" y="66"/>
                </a:cxn>
                <a:cxn ang="0">
                  <a:pos x="186" y="104"/>
                </a:cxn>
                <a:cxn ang="0">
                  <a:pos x="192" y="207"/>
                </a:cxn>
                <a:cxn ang="0">
                  <a:pos x="243" y="207"/>
                </a:cxn>
                <a:cxn ang="0">
                  <a:pos x="222" y="0"/>
                </a:cxn>
                <a:cxn ang="0">
                  <a:pos x="158" y="0"/>
                </a:cxn>
              </a:cxnLst>
              <a:rect l="0" t="0" r="r" b="b"/>
              <a:pathLst>
                <a:path w="243" h="207">
                  <a:moveTo>
                    <a:pt x="158" y="0"/>
                  </a:moveTo>
                  <a:cubicBezTo>
                    <a:pt x="131" y="94"/>
                    <a:pt x="131" y="94"/>
                    <a:pt x="131" y="94"/>
                  </a:cubicBezTo>
                  <a:cubicBezTo>
                    <a:pt x="127" y="106"/>
                    <a:pt x="124" y="121"/>
                    <a:pt x="122" y="133"/>
                  </a:cubicBezTo>
                  <a:cubicBezTo>
                    <a:pt x="119" y="120"/>
                    <a:pt x="117" y="110"/>
                    <a:pt x="113" y="96"/>
                  </a:cubicBezTo>
                  <a:cubicBezTo>
                    <a:pt x="87" y="0"/>
                    <a:pt x="87" y="0"/>
                    <a:pt x="87" y="0"/>
                  </a:cubicBezTo>
                  <a:cubicBezTo>
                    <a:pt x="22" y="0"/>
                    <a:pt x="22" y="0"/>
                    <a:pt x="22" y="0"/>
                  </a:cubicBezTo>
                  <a:cubicBezTo>
                    <a:pt x="0" y="207"/>
                    <a:pt x="0" y="207"/>
                    <a:pt x="0" y="207"/>
                  </a:cubicBezTo>
                  <a:cubicBezTo>
                    <a:pt x="52" y="207"/>
                    <a:pt x="52" y="207"/>
                    <a:pt x="52" y="207"/>
                  </a:cubicBezTo>
                  <a:cubicBezTo>
                    <a:pt x="58" y="106"/>
                    <a:pt x="58" y="106"/>
                    <a:pt x="58" y="106"/>
                  </a:cubicBezTo>
                  <a:cubicBezTo>
                    <a:pt x="59" y="93"/>
                    <a:pt x="60" y="76"/>
                    <a:pt x="60" y="62"/>
                  </a:cubicBezTo>
                  <a:cubicBezTo>
                    <a:pt x="63" y="79"/>
                    <a:pt x="67" y="97"/>
                    <a:pt x="70" y="106"/>
                  </a:cubicBezTo>
                  <a:cubicBezTo>
                    <a:pt x="98" y="207"/>
                    <a:pt x="98" y="207"/>
                    <a:pt x="98" y="207"/>
                  </a:cubicBezTo>
                  <a:cubicBezTo>
                    <a:pt x="142" y="207"/>
                    <a:pt x="142" y="207"/>
                    <a:pt x="142" y="207"/>
                  </a:cubicBezTo>
                  <a:cubicBezTo>
                    <a:pt x="173" y="103"/>
                    <a:pt x="173" y="103"/>
                    <a:pt x="173" y="103"/>
                  </a:cubicBezTo>
                  <a:cubicBezTo>
                    <a:pt x="176" y="92"/>
                    <a:pt x="181" y="78"/>
                    <a:pt x="183" y="66"/>
                  </a:cubicBezTo>
                  <a:cubicBezTo>
                    <a:pt x="184" y="81"/>
                    <a:pt x="185" y="93"/>
                    <a:pt x="186" y="104"/>
                  </a:cubicBezTo>
                  <a:cubicBezTo>
                    <a:pt x="192" y="207"/>
                    <a:pt x="192" y="207"/>
                    <a:pt x="192" y="207"/>
                  </a:cubicBezTo>
                  <a:cubicBezTo>
                    <a:pt x="243" y="207"/>
                    <a:pt x="243" y="207"/>
                    <a:pt x="243" y="207"/>
                  </a:cubicBezTo>
                  <a:cubicBezTo>
                    <a:pt x="222" y="0"/>
                    <a:pt x="222" y="0"/>
                    <a:pt x="222" y="0"/>
                  </a:cubicBezTo>
                  <a:lnTo>
                    <a:pt x="158" y="0"/>
                  </a:lnTo>
                  <a:close/>
                </a:path>
              </a:pathLst>
            </a:custGeom>
            <a:solidFill>
              <a:srgbClr val="002664"/>
            </a:solidFill>
            <a:ln w="9525">
              <a:noFill/>
              <a:round/>
              <a:headEnd/>
              <a:tailEnd/>
            </a:ln>
          </p:spPr>
          <p:txBody>
            <a:bodyPr/>
            <a:lstStyle/>
            <a:p>
              <a:pPr>
                <a:defRPr/>
              </a:pPr>
              <a:endParaRPr lang="en-GB"/>
            </a:p>
          </p:txBody>
        </p:sp>
        <p:sp>
          <p:nvSpPr>
            <p:cNvPr id="16" name="Freeform 57"/>
            <p:cNvSpPr>
              <a:spLocks/>
            </p:cNvSpPr>
            <p:nvPr userDrawn="1"/>
          </p:nvSpPr>
          <p:spPr bwMode="auto">
            <a:xfrm>
              <a:off x="5250" y="4079"/>
              <a:ext cx="84" cy="105"/>
            </a:xfrm>
            <a:custGeom>
              <a:avLst/>
              <a:gdLst/>
              <a:ahLst/>
              <a:cxnLst>
                <a:cxn ang="0">
                  <a:pos x="115" y="131"/>
                </a:cxn>
                <a:cxn ang="0">
                  <a:pos x="108" y="161"/>
                </a:cxn>
                <a:cxn ang="0">
                  <a:pos x="84" y="170"/>
                </a:cxn>
                <a:cxn ang="0">
                  <a:pos x="57" y="159"/>
                </a:cxn>
                <a:cxn ang="0">
                  <a:pos x="53" y="135"/>
                </a:cxn>
                <a:cxn ang="0">
                  <a:pos x="53" y="0"/>
                </a:cxn>
                <a:cxn ang="0">
                  <a:pos x="0" y="0"/>
                </a:cxn>
                <a:cxn ang="0">
                  <a:pos x="0" y="141"/>
                </a:cxn>
                <a:cxn ang="0">
                  <a:pos x="12" y="184"/>
                </a:cxn>
                <a:cxn ang="0">
                  <a:pos x="86" y="211"/>
                </a:cxn>
                <a:cxn ang="0">
                  <a:pos x="150" y="189"/>
                </a:cxn>
                <a:cxn ang="0">
                  <a:pos x="168" y="138"/>
                </a:cxn>
                <a:cxn ang="0">
                  <a:pos x="168" y="0"/>
                </a:cxn>
                <a:cxn ang="0">
                  <a:pos x="115" y="0"/>
                </a:cxn>
                <a:cxn ang="0">
                  <a:pos x="115" y="131"/>
                </a:cxn>
              </a:cxnLst>
              <a:rect l="0" t="0" r="r" b="b"/>
              <a:pathLst>
                <a:path w="168" h="211">
                  <a:moveTo>
                    <a:pt x="115" y="131"/>
                  </a:moveTo>
                  <a:cubicBezTo>
                    <a:pt x="115" y="152"/>
                    <a:pt x="112" y="158"/>
                    <a:pt x="108" y="161"/>
                  </a:cubicBezTo>
                  <a:cubicBezTo>
                    <a:pt x="103" y="166"/>
                    <a:pt x="94" y="170"/>
                    <a:pt x="84" y="170"/>
                  </a:cubicBezTo>
                  <a:cubicBezTo>
                    <a:pt x="72" y="170"/>
                    <a:pt x="62" y="166"/>
                    <a:pt x="57" y="159"/>
                  </a:cubicBezTo>
                  <a:cubicBezTo>
                    <a:pt x="53" y="154"/>
                    <a:pt x="53" y="147"/>
                    <a:pt x="53" y="135"/>
                  </a:cubicBezTo>
                  <a:cubicBezTo>
                    <a:pt x="53" y="0"/>
                    <a:pt x="53" y="0"/>
                    <a:pt x="53" y="0"/>
                  </a:cubicBezTo>
                  <a:cubicBezTo>
                    <a:pt x="0" y="0"/>
                    <a:pt x="0" y="0"/>
                    <a:pt x="0" y="0"/>
                  </a:cubicBezTo>
                  <a:cubicBezTo>
                    <a:pt x="0" y="141"/>
                    <a:pt x="0" y="141"/>
                    <a:pt x="0" y="141"/>
                  </a:cubicBezTo>
                  <a:cubicBezTo>
                    <a:pt x="0" y="160"/>
                    <a:pt x="3" y="173"/>
                    <a:pt x="12" y="184"/>
                  </a:cubicBezTo>
                  <a:cubicBezTo>
                    <a:pt x="25" y="202"/>
                    <a:pt x="52" y="211"/>
                    <a:pt x="86" y="211"/>
                  </a:cubicBezTo>
                  <a:cubicBezTo>
                    <a:pt x="118" y="211"/>
                    <a:pt x="139" y="200"/>
                    <a:pt x="150" y="189"/>
                  </a:cubicBezTo>
                  <a:cubicBezTo>
                    <a:pt x="162" y="178"/>
                    <a:pt x="168" y="168"/>
                    <a:pt x="168" y="138"/>
                  </a:cubicBezTo>
                  <a:cubicBezTo>
                    <a:pt x="168" y="0"/>
                    <a:pt x="168" y="0"/>
                    <a:pt x="168" y="0"/>
                  </a:cubicBezTo>
                  <a:cubicBezTo>
                    <a:pt x="115" y="0"/>
                    <a:pt x="115" y="0"/>
                    <a:pt x="115" y="0"/>
                  </a:cubicBezTo>
                  <a:lnTo>
                    <a:pt x="115" y="131"/>
                  </a:lnTo>
                  <a:close/>
                </a:path>
              </a:pathLst>
            </a:custGeom>
            <a:solidFill>
              <a:srgbClr val="002664"/>
            </a:solidFill>
            <a:ln w="9525">
              <a:noFill/>
              <a:round/>
              <a:headEnd/>
              <a:tailEnd/>
            </a:ln>
          </p:spPr>
          <p:txBody>
            <a:bodyPr/>
            <a:lstStyle/>
            <a:p>
              <a:pPr>
                <a:defRPr/>
              </a:pPr>
              <a:endParaRPr lang="en-GB"/>
            </a:p>
          </p:txBody>
        </p:sp>
        <p:sp>
          <p:nvSpPr>
            <p:cNvPr id="17" name="Freeform 58"/>
            <p:cNvSpPr>
              <a:spLocks/>
            </p:cNvSpPr>
            <p:nvPr userDrawn="1"/>
          </p:nvSpPr>
          <p:spPr bwMode="auto">
            <a:xfrm>
              <a:off x="5878" y="4079"/>
              <a:ext cx="84" cy="103"/>
            </a:xfrm>
            <a:custGeom>
              <a:avLst/>
              <a:gdLst/>
              <a:ahLst/>
              <a:cxnLst>
                <a:cxn ang="0">
                  <a:pos x="0" y="0"/>
                </a:cxn>
                <a:cxn ang="0">
                  <a:pos x="0" y="41"/>
                </a:cxn>
                <a:cxn ang="0">
                  <a:pos x="53" y="41"/>
                </a:cxn>
                <a:cxn ang="0">
                  <a:pos x="53" y="207"/>
                </a:cxn>
                <a:cxn ang="0">
                  <a:pos x="106" y="207"/>
                </a:cxn>
                <a:cxn ang="0">
                  <a:pos x="106" y="41"/>
                </a:cxn>
                <a:cxn ang="0">
                  <a:pos x="147" y="41"/>
                </a:cxn>
                <a:cxn ang="0">
                  <a:pos x="167" y="0"/>
                </a:cxn>
                <a:cxn ang="0">
                  <a:pos x="0" y="0"/>
                </a:cxn>
              </a:cxnLst>
              <a:rect l="0" t="0" r="r" b="b"/>
              <a:pathLst>
                <a:path w="167" h="207">
                  <a:moveTo>
                    <a:pt x="0" y="0"/>
                  </a:moveTo>
                  <a:cubicBezTo>
                    <a:pt x="0" y="41"/>
                    <a:pt x="0" y="41"/>
                    <a:pt x="0" y="41"/>
                  </a:cubicBezTo>
                  <a:cubicBezTo>
                    <a:pt x="53" y="41"/>
                    <a:pt x="53" y="41"/>
                    <a:pt x="53" y="41"/>
                  </a:cubicBezTo>
                  <a:cubicBezTo>
                    <a:pt x="53" y="207"/>
                    <a:pt x="53" y="207"/>
                    <a:pt x="53" y="207"/>
                  </a:cubicBezTo>
                  <a:cubicBezTo>
                    <a:pt x="106" y="207"/>
                    <a:pt x="106" y="207"/>
                    <a:pt x="106" y="207"/>
                  </a:cubicBezTo>
                  <a:cubicBezTo>
                    <a:pt x="106" y="41"/>
                    <a:pt x="106" y="41"/>
                    <a:pt x="106" y="41"/>
                  </a:cubicBezTo>
                  <a:cubicBezTo>
                    <a:pt x="147" y="41"/>
                    <a:pt x="147" y="41"/>
                    <a:pt x="147" y="41"/>
                  </a:cubicBezTo>
                  <a:cubicBezTo>
                    <a:pt x="159" y="33"/>
                    <a:pt x="167" y="0"/>
                    <a:pt x="167" y="0"/>
                  </a:cubicBezTo>
                  <a:lnTo>
                    <a:pt x="0" y="0"/>
                  </a:lnTo>
                  <a:close/>
                </a:path>
              </a:pathLst>
            </a:custGeom>
            <a:solidFill>
              <a:srgbClr val="002664"/>
            </a:solidFill>
            <a:ln w="9525">
              <a:noFill/>
              <a:round/>
              <a:headEnd/>
              <a:tailEnd/>
            </a:ln>
          </p:spPr>
          <p:txBody>
            <a:bodyPr/>
            <a:lstStyle/>
            <a:p>
              <a:pPr>
                <a:defRPr/>
              </a:pPr>
              <a:endParaRPr lang="en-GB"/>
            </a:p>
          </p:txBody>
        </p:sp>
        <p:sp>
          <p:nvSpPr>
            <p:cNvPr id="18" name="Freeform 59"/>
            <p:cNvSpPr>
              <a:spLocks/>
            </p:cNvSpPr>
            <p:nvPr userDrawn="1"/>
          </p:nvSpPr>
          <p:spPr bwMode="auto">
            <a:xfrm>
              <a:off x="5160" y="4079"/>
              <a:ext cx="67" cy="103"/>
            </a:xfrm>
            <a:custGeom>
              <a:avLst/>
              <a:gdLst/>
              <a:ahLst/>
              <a:cxnLst>
                <a:cxn ang="0">
                  <a:pos x="52" y="119"/>
                </a:cxn>
                <a:cxn ang="0">
                  <a:pos x="112" y="119"/>
                </a:cxn>
                <a:cxn ang="0">
                  <a:pos x="112" y="79"/>
                </a:cxn>
                <a:cxn ang="0">
                  <a:pos x="51" y="79"/>
                </a:cxn>
                <a:cxn ang="0">
                  <a:pos x="51" y="40"/>
                </a:cxn>
                <a:cxn ang="0">
                  <a:pos x="112" y="40"/>
                </a:cxn>
                <a:cxn ang="0">
                  <a:pos x="130" y="4"/>
                </a:cxn>
                <a:cxn ang="0">
                  <a:pos x="131" y="0"/>
                </a:cxn>
                <a:cxn ang="0">
                  <a:pos x="0" y="0"/>
                </a:cxn>
                <a:cxn ang="0">
                  <a:pos x="0" y="207"/>
                </a:cxn>
                <a:cxn ang="0">
                  <a:pos x="133" y="207"/>
                </a:cxn>
                <a:cxn ang="0">
                  <a:pos x="133" y="165"/>
                </a:cxn>
                <a:cxn ang="0">
                  <a:pos x="52" y="165"/>
                </a:cxn>
                <a:cxn ang="0">
                  <a:pos x="52" y="119"/>
                </a:cxn>
              </a:cxnLst>
              <a:rect l="0" t="0" r="r" b="b"/>
              <a:pathLst>
                <a:path w="133" h="207">
                  <a:moveTo>
                    <a:pt x="52" y="119"/>
                  </a:moveTo>
                  <a:cubicBezTo>
                    <a:pt x="112" y="119"/>
                    <a:pt x="112" y="119"/>
                    <a:pt x="112" y="119"/>
                  </a:cubicBezTo>
                  <a:cubicBezTo>
                    <a:pt x="112" y="79"/>
                    <a:pt x="112" y="79"/>
                    <a:pt x="112" y="79"/>
                  </a:cubicBezTo>
                  <a:cubicBezTo>
                    <a:pt x="51" y="79"/>
                    <a:pt x="51" y="79"/>
                    <a:pt x="51" y="79"/>
                  </a:cubicBezTo>
                  <a:cubicBezTo>
                    <a:pt x="51" y="40"/>
                    <a:pt x="51" y="40"/>
                    <a:pt x="51" y="40"/>
                  </a:cubicBezTo>
                  <a:cubicBezTo>
                    <a:pt x="112" y="40"/>
                    <a:pt x="112" y="40"/>
                    <a:pt x="112" y="40"/>
                  </a:cubicBezTo>
                  <a:cubicBezTo>
                    <a:pt x="121" y="33"/>
                    <a:pt x="128" y="13"/>
                    <a:pt x="130" y="4"/>
                  </a:cubicBezTo>
                  <a:cubicBezTo>
                    <a:pt x="131" y="0"/>
                    <a:pt x="131" y="0"/>
                    <a:pt x="131" y="0"/>
                  </a:cubicBezTo>
                  <a:cubicBezTo>
                    <a:pt x="0" y="0"/>
                    <a:pt x="0" y="0"/>
                    <a:pt x="0" y="0"/>
                  </a:cubicBezTo>
                  <a:cubicBezTo>
                    <a:pt x="0" y="207"/>
                    <a:pt x="0" y="207"/>
                    <a:pt x="0" y="207"/>
                  </a:cubicBezTo>
                  <a:cubicBezTo>
                    <a:pt x="133" y="207"/>
                    <a:pt x="133" y="207"/>
                    <a:pt x="133" y="207"/>
                  </a:cubicBezTo>
                  <a:cubicBezTo>
                    <a:pt x="133" y="165"/>
                    <a:pt x="133" y="165"/>
                    <a:pt x="133" y="165"/>
                  </a:cubicBezTo>
                  <a:cubicBezTo>
                    <a:pt x="52" y="165"/>
                    <a:pt x="52" y="165"/>
                    <a:pt x="52" y="165"/>
                  </a:cubicBezTo>
                  <a:lnTo>
                    <a:pt x="52" y="119"/>
                  </a:lnTo>
                  <a:close/>
                </a:path>
              </a:pathLst>
            </a:custGeom>
            <a:solidFill>
              <a:srgbClr val="002664"/>
            </a:solidFill>
            <a:ln w="9525">
              <a:noFill/>
              <a:round/>
              <a:headEnd/>
              <a:tailEnd/>
            </a:ln>
          </p:spPr>
          <p:txBody>
            <a:bodyPr/>
            <a:lstStyle/>
            <a:p>
              <a:pPr>
                <a:defRPr/>
              </a:pPr>
              <a:endParaRPr lang="en-GB"/>
            </a:p>
          </p:txBody>
        </p:sp>
        <p:sp>
          <p:nvSpPr>
            <p:cNvPr id="19" name="Freeform 60"/>
            <p:cNvSpPr>
              <a:spLocks/>
            </p:cNvSpPr>
            <p:nvPr userDrawn="1"/>
          </p:nvSpPr>
          <p:spPr bwMode="auto">
            <a:xfrm>
              <a:off x="5503" y="4079"/>
              <a:ext cx="67" cy="103"/>
            </a:xfrm>
            <a:custGeom>
              <a:avLst/>
              <a:gdLst/>
              <a:ahLst/>
              <a:cxnLst>
                <a:cxn ang="0">
                  <a:pos x="52" y="119"/>
                </a:cxn>
                <a:cxn ang="0">
                  <a:pos x="112" y="119"/>
                </a:cxn>
                <a:cxn ang="0">
                  <a:pos x="112" y="79"/>
                </a:cxn>
                <a:cxn ang="0">
                  <a:pos x="52" y="79"/>
                </a:cxn>
                <a:cxn ang="0">
                  <a:pos x="52" y="40"/>
                </a:cxn>
                <a:cxn ang="0">
                  <a:pos x="112" y="40"/>
                </a:cxn>
                <a:cxn ang="0">
                  <a:pos x="131" y="4"/>
                </a:cxn>
                <a:cxn ang="0">
                  <a:pos x="131" y="0"/>
                </a:cxn>
                <a:cxn ang="0">
                  <a:pos x="0" y="0"/>
                </a:cxn>
                <a:cxn ang="0">
                  <a:pos x="0" y="207"/>
                </a:cxn>
                <a:cxn ang="0">
                  <a:pos x="134" y="207"/>
                </a:cxn>
                <a:cxn ang="0">
                  <a:pos x="134" y="165"/>
                </a:cxn>
                <a:cxn ang="0">
                  <a:pos x="52" y="165"/>
                </a:cxn>
                <a:cxn ang="0">
                  <a:pos x="52" y="119"/>
                </a:cxn>
              </a:cxnLst>
              <a:rect l="0" t="0" r="r" b="b"/>
              <a:pathLst>
                <a:path w="134" h="207">
                  <a:moveTo>
                    <a:pt x="52" y="119"/>
                  </a:moveTo>
                  <a:cubicBezTo>
                    <a:pt x="112" y="119"/>
                    <a:pt x="112" y="119"/>
                    <a:pt x="112" y="119"/>
                  </a:cubicBezTo>
                  <a:cubicBezTo>
                    <a:pt x="112" y="79"/>
                    <a:pt x="112" y="79"/>
                    <a:pt x="112" y="79"/>
                  </a:cubicBezTo>
                  <a:cubicBezTo>
                    <a:pt x="52" y="79"/>
                    <a:pt x="52" y="79"/>
                    <a:pt x="52" y="79"/>
                  </a:cubicBezTo>
                  <a:cubicBezTo>
                    <a:pt x="52" y="40"/>
                    <a:pt x="52" y="40"/>
                    <a:pt x="52" y="40"/>
                  </a:cubicBezTo>
                  <a:cubicBezTo>
                    <a:pt x="112" y="40"/>
                    <a:pt x="112" y="40"/>
                    <a:pt x="112" y="40"/>
                  </a:cubicBezTo>
                  <a:cubicBezTo>
                    <a:pt x="121" y="33"/>
                    <a:pt x="128" y="13"/>
                    <a:pt x="131" y="4"/>
                  </a:cubicBezTo>
                  <a:cubicBezTo>
                    <a:pt x="131" y="0"/>
                    <a:pt x="131" y="0"/>
                    <a:pt x="131" y="0"/>
                  </a:cubicBezTo>
                  <a:cubicBezTo>
                    <a:pt x="0" y="0"/>
                    <a:pt x="0" y="0"/>
                    <a:pt x="0" y="0"/>
                  </a:cubicBezTo>
                  <a:cubicBezTo>
                    <a:pt x="0" y="207"/>
                    <a:pt x="0" y="207"/>
                    <a:pt x="0" y="207"/>
                  </a:cubicBezTo>
                  <a:cubicBezTo>
                    <a:pt x="134" y="207"/>
                    <a:pt x="134" y="207"/>
                    <a:pt x="134" y="207"/>
                  </a:cubicBezTo>
                  <a:cubicBezTo>
                    <a:pt x="134" y="165"/>
                    <a:pt x="134" y="165"/>
                    <a:pt x="134" y="165"/>
                  </a:cubicBezTo>
                  <a:cubicBezTo>
                    <a:pt x="52" y="165"/>
                    <a:pt x="52" y="165"/>
                    <a:pt x="52" y="165"/>
                  </a:cubicBezTo>
                  <a:lnTo>
                    <a:pt x="52" y="119"/>
                  </a:lnTo>
                  <a:close/>
                </a:path>
              </a:pathLst>
            </a:custGeom>
            <a:solidFill>
              <a:srgbClr val="002664"/>
            </a:solidFill>
            <a:ln w="9525">
              <a:noFill/>
              <a:round/>
              <a:headEnd/>
              <a:tailEnd/>
            </a:ln>
          </p:spPr>
          <p:txBody>
            <a:bodyPr/>
            <a:lstStyle/>
            <a:p>
              <a:pPr>
                <a:defRPr/>
              </a:pPr>
              <a:endParaRPr lang="en-GB"/>
            </a:p>
          </p:txBody>
        </p:sp>
        <p:sp>
          <p:nvSpPr>
            <p:cNvPr id="20" name="Freeform 61"/>
            <p:cNvSpPr>
              <a:spLocks/>
            </p:cNvSpPr>
            <p:nvPr userDrawn="1"/>
          </p:nvSpPr>
          <p:spPr bwMode="auto">
            <a:xfrm>
              <a:off x="5586" y="4079"/>
              <a:ext cx="83" cy="103"/>
            </a:xfrm>
            <a:custGeom>
              <a:avLst/>
              <a:gdLst/>
              <a:ahLst/>
              <a:cxnLst>
                <a:cxn ang="0">
                  <a:pos x="0" y="0"/>
                </a:cxn>
                <a:cxn ang="0">
                  <a:pos x="0" y="41"/>
                </a:cxn>
                <a:cxn ang="0">
                  <a:pos x="54" y="41"/>
                </a:cxn>
                <a:cxn ang="0">
                  <a:pos x="54" y="207"/>
                </a:cxn>
                <a:cxn ang="0">
                  <a:pos x="106" y="207"/>
                </a:cxn>
                <a:cxn ang="0">
                  <a:pos x="106" y="41"/>
                </a:cxn>
                <a:cxn ang="0">
                  <a:pos x="147" y="41"/>
                </a:cxn>
                <a:cxn ang="0">
                  <a:pos x="168" y="0"/>
                </a:cxn>
                <a:cxn ang="0">
                  <a:pos x="0" y="0"/>
                </a:cxn>
              </a:cxnLst>
              <a:rect l="0" t="0" r="r" b="b"/>
              <a:pathLst>
                <a:path w="168" h="207">
                  <a:moveTo>
                    <a:pt x="0" y="0"/>
                  </a:moveTo>
                  <a:cubicBezTo>
                    <a:pt x="0" y="41"/>
                    <a:pt x="0" y="41"/>
                    <a:pt x="0" y="41"/>
                  </a:cubicBezTo>
                  <a:cubicBezTo>
                    <a:pt x="54" y="41"/>
                    <a:pt x="54" y="41"/>
                    <a:pt x="54" y="41"/>
                  </a:cubicBezTo>
                  <a:cubicBezTo>
                    <a:pt x="54" y="207"/>
                    <a:pt x="54" y="207"/>
                    <a:pt x="54" y="207"/>
                  </a:cubicBezTo>
                  <a:cubicBezTo>
                    <a:pt x="106" y="207"/>
                    <a:pt x="106" y="207"/>
                    <a:pt x="106" y="207"/>
                  </a:cubicBezTo>
                  <a:cubicBezTo>
                    <a:pt x="106" y="41"/>
                    <a:pt x="106" y="41"/>
                    <a:pt x="106" y="41"/>
                  </a:cubicBezTo>
                  <a:cubicBezTo>
                    <a:pt x="147" y="41"/>
                    <a:pt x="147" y="41"/>
                    <a:pt x="147" y="41"/>
                  </a:cubicBezTo>
                  <a:cubicBezTo>
                    <a:pt x="159" y="33"/>
                    <a:pt x="168" y="0"/>
                    <a:pt x="168" y="0"/>
                  </a:cubicBezTo>
                  <a:lnTo>
                    <a:pt x="0" y="0"/>
                  </a:lnTo>
                  <a:close/>
                </a:path>
              </a:pathLst>
            </a:custGeom>
            <a:solidFill>
              <a:srgbClr val="002664"/>
            </a:solidFill>
            <a:ln w="9525">
              <a:noFill/>
              <a:round/>
              <a:headEnd/>
              <a:tailEnd/>
            </a:ln>
          </p:spPr>
          <p:txBody>
            <a:bodyPr/>
            <a:lstStyle/>
            <a:p>
              <a:pPr>
                <a:defRPr/>
              </a:pPr>
              <a:endParaRPr lang="en-GB"/>
            </a:p>
          </p:txBody>
        </p:sp>
        <p:pic>
          <p:nvPicPr>
            <p:cNvPr id="21" name="Picture 62"/>
            <p:cNvPicPr>
              <a:picLocks noChangeAspect="1" noChangeArrowheads="1"/>
            </p:cNvPicPr>
            <p:nvPr userDrawn="1"/>
          </p:nvPicPr>
          <p:blipFill>
            <a:blip r:embed="rId3" cstate="print"/>
            <a:srcRect/>
            <a:stretch>
              <a:fillRect/>
            </a:stretch>
          </p:blipFill>
          <p:spPr bwMode="auto">
            <a:xfrm>
              <a:off x="4929" y="4026"/>
              <a:ext cx="176" cy="176"/>
            </a:xfrm>
            <a:prstGeom prst="rect">
              <a:avLst/>
            </a:prstGeom>
            <a:noFill/>
            <a:ln w="9525">
              <a:noFill/>
              <a:miter lim="800000"/>
              <a:headEnd/>
              <a:tailEnd/>
            </a:ln>
          </p:spPr>
        </p:pic>
      </p:grpSp>
      <p:sp>
        <p:nvSpPr>
          <p:cNvPr id="22" name="Rectangle 21"/>
          <p:cNvSpPr/>
          <p:nvPr userDrawn="1"/>
        </p:nvSpPr>
        <p:spPr>
          <a:xfrm>
            <a:off x="933450" y="6159500"/>
            <a:ext cx="4953000" cy="584200"/>
          </a:xfrm>
          <a:prstGeom prst="rect">
            <a:avLst/>
          </a:prstGeom>
        </p:spPr>
        <p:txBody>
          <a:bodyPr>
            <a:spAutoFit/>
          </a:bodyPr>
          <a:lstStyle/>
          <a:p>
            <a:pPr>
              <a:defRPr/>
            </a:pPr>
            <a:r>
              <a:rPr lang="en-GB" sz="800" dirty="0">
                <a:solidFill>
                  <a:schemeClr val="tx1"/>
                </a:solidFill>
              </a:rPr>
              <a:t>EUM/</a:t>
            </a:r>
          </a:p>
          <a:p>
            <a:pPr>
              <a:defRPr/>
            </a:pPr>
            <a:r>
              <a:rPr lang="en-GB" sz="800" dirty="0">
                <a:solidFill>
                  <a:schemeClr val="tx1"/>
                </a:solidFill>
              </a:rPr>
              <a:t>Issue &lt;No.&gt;</a:t>
            </a:r>
          </a:p>
          <a:p>
            <a:pPr>
              <a:defRPr/>
            </a:pPr>
            <a:r>
              <a:rPr lang="en-GB" sz="800" dirty="0">
                <a:solidFill>
                  <a:schemeClr val="tx1"/>
                </a:solidFill>
              </a:rPr>
              <a:t>&lt;Date&gt;</a:t>
            </a:r>
          </a:p>
        </p:txBody>
      </p:sp>
      <p:sp>
        <p:nvSpPr>
          <p:cNvPr id="328706" name="Rectangle 2"/>
          <p:cNvSpPr>
            <a:spLocks noGrp="1" noChangeArrowheads="1"/>
          </p:cNvSpPr>
          <p:nvPr>
            <p:ph type="ctrTitle" sz="quarter"/>
          </p:nvPr>
        </p:nvSpPr>
        <p:spPr>
          <a:xfrm>
            <a:off x="3965575" y="666750"/>
            <a:ext cx="5676900" cy="1319213"/>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3956050" y="1992313"/>
            <a:ext cx="5694363" cy="1093787"/>
          </a:xfrm>
        </p:spPr>
        <p:txBody>
          <a:bodyPr/>
          <a:lstStyle>
            <a:lvl1pPr marL="0" indent="0">
              <a:defRPr sz="1800">
                <a:solidFill>
                  <a:schemeClr val="bg1"/>
                </a:solidFill>
                <a:latin typeface="Century Gothic" pitchFamily="34" charset="0"/>
              </a:defRPr>
            </a:lvl1pPr>
          </a:lstStyle>
          <a:p>
            <a:r>
              <a:rPr lang="en-GB"/>
              <a:t>Click to edit Master subtitle style</a:t>
            </a:r>
          </a:p>
        </p:txBody>
      </p:sp>
      <p:sp>
        <p:nvSpPr>
          <p:cNvPr id="23" name="Rectangle 65"/>
          <p:cNvSpPr>
            <a:spLocks noGrp="1" noChangeArrowheads="1"/>
          </p:cNvSpPr>
          <p:nvPr>
            <p:ph type="sldNum" sz="quarter" idx="10"/>
          </p:nvPr>
        </p:nvSpPr>
        <p:spPr>
          <a:xfrm>
            <a:off x="242888" y="6477000"/>
            <a:ext cx="711200" cy="381000"/>
          </a:xfrm>
        </p:spPr>
        <p:txBody>
          <a:bodyPr/>
          <a:lstStyle>
            <a:lvl1pPr>
              <a:defRPr/>
            </a:lvl1pPr>
          </a:lstStyle>
          <a:p>
            <a:pPr>
              <a:defRPr/>
            </a:pPr>
            <a:r>
              <a:rPr lang="en-GB"/>
              <a:t>Slide: </a:t>
            </a:r>
            <a:fld id="{29347A93-4F02-403C-BE5C-3F9848ADF109}" type="slidenum">
              <a:rPr lang="en-GB"/>
              <a:pPr>
                <a:defRPr/>
              </a:pPr>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52"/>
          <p:cNvGrpSpPr>
            <a:grpSpLocks/>
          </p:cNvGrpSpPr>
          <p:nvPr userDrawn="1"/>
        </p:nvGrpSpPr>
        <p:grpSpPr bwMode="auto">
          <a:xfrm>
            <a:off x="4763" y="1090613"/>
            <a:ext cx="9901237" cy="128587"/>
            <a:chOff x="3" y="2044"/>
            <a:chExt cx="6237" cy="179"/>
          </a:xfrm>
        </p:grpSpPr>
        <p:sp>
          <p:nvSpPr>
            <p:cNvPr id="5"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a:defRPr/>
              </a:pPr>
              <a:endParaRPr lang="en-GB"/>
            </a:p>
          </p:txBody>
        </p:sp>
        <p:sp>
          <p:nvSpPr>
            <p:cNvPr id="6"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a:defRPr/>
              </a:pPr>
              <a:endParaRPr lang="en-GB"/>
            </a:p>
          </p:txBody>
        </p:sp>
        <p:sp>
          <p:nvSpPr>
            <p:cNvPr id="7"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a:defRPr/>
              </a:pPr>
              <a:endParaRPr lang="en-GB"/>
            </a:p>
          </p:txBody>
        </p:sp>
        <p:sp>
          <p:nvSpPr>
            <p:cNvPr id="8"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a:defRPr/>
              </a:pPr>
              <a:endParaRPr lang="en-GB"/>
            </a:p>
          </p:txBody>
        </p:sp>
        <p:sp>
          <p:nvSpPr>
            <p:cNvPr id="9"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a:defRPr/>
              </a:pPr>
              <a:endParaRPr lang="en-GB"/>
            </a:p>
          </p:txBody>
        </p:sp>
      </p:grpSp>
      <p:sp>
        <p:nvSpPr>
          <p:cNvPr id="10" name="Rectangle 9"/>
          <p:cNvSpPr/>
          <p:nvPr userDrawn="1"/>
        </p:nvSpPr>
        <p:spPr>
          <a:xfrm>
            <a:off x="933450" y="6153150"/>
            <a:ext cx="4953000" cy="584200"/>
          </a:xfrm>
          <a:prstGeom prst="rect">
            <a:avLst/>
          </a:prstGeom>
        </p:spPr>
        <p:txBody>
          <a:bodyPr>
            <a:spAutoFit/>
          </a:bodyPr>
          <a:lstStyle/>
          <a:p>
            <a:pPr>
              <a:defRPr/>
            </a:pPr>
            <a:r>
              <a:rPr lang="en-GB" sz="800" dirty="0">
                <a:solidFill>
                  <a:schemeClr val="tx1"/>
                </a:solidFill>
              </a:rPr>
              <a:t>EUM/</a:t>
            </a:r>
          </a:p>
          <a:p>
            <a:pPr>
              <a:defRPr/>
            </a:pPr>
            <a:r>
              <a:rPr lang="en-GB" sz="800" dirty="0">
                <a:solidFill>
                  <a:schemeClr val="tx1"/>
                </a:solidFill>
              </a:rPr>
              <a:t>Issue &lt;No.&gt;</a:t>
            </a:r>
          </a:p>
          <a:p>
            <a:pPr>
              <a:defRPr/>
            </a:pPr>
            <a:r>
              <a:rPr lang="en-GB" sz="800" dirty="0">
                <a:solidFill>
                  <a:schemeClr val="tx1"/>
                </a:solidFill>
              </a:rPr>
              <a:t>&lt;Date&gt;</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Slide Number Placeholder 3"/>
          <p:cNvSpPr>
            <a:spLocks noGrp="1"/>
          </p:cNvSpPr>
          <p:nvPr>
            <p:ph type="sldNum" sz="quarter" idx="10"/>
          </p:nvPr>
        </p:nvSpPr>
        <p:spPr/>
        <p:txBody>
          <a:bodyPr/>
          <a:lstStyle>
            <a:lvl1pPr>
              <a:defRPr/>
            </a:lvl1pPr>
          </a:lstStyle>
          <a:p>
            <a:pPr>
              <a:defRPr/>
            </a:pPr>
            <a:r>
              <a:rPr lang="en-GB"/>
              <a:t>Slide: </a:t>
            </a:r>
            <a:fld id="{DCF5A681-F170-42EA-8638-38521F2976A0}" type="slidenum">
              <a:rPr lang="en-GB"/>
              <a:pPr>
                <a:defRPr/>
              </a:pPr>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2"/>
          <p:cNvGrpSpPr>
            <a:grpSpLocks/>
          </p:cNvGrpSpPr>
          <p:nvPr userDrawn="1"/>
        </p:nvGrpSpPr>
        <p:grpSpPr bwMode="auto">
          <a:xfrm>
            <a:off x="4763" y="1090613"/>
            <a:ext cx="9901237"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a:defRPr/>
              </a:pPr>
              <a:endParaRPr lang="en-GB"/>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a:defRPr/>
              </a:pPr>
              <a:endParaRPr lang="en-GB"/>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a:defRPr/>
              </a:pPr>
              <a:endParaRPr lang="en-GB"/>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a:defRPr/>
              </a:pPr>
              <a:endParaRPr lang="en-GB"/>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a:defRPr/>
              </a:pPr>
              <a:endParaRPr lang="en-GB"/>
            </a:p>
          </p:txBody>
        </p:sp>
      </p:grpSp>
      <p:sp>
        <p:nvSpPr>
          <p:cNvPr id="9" name="Rectangle 8"/>
          <p:cNvSpPr/>
          <p:nvPr userDrawn="1"/>
        </p:nvSpPr>
        <p:spPr>
          <a:xfrm>
            <a:off x="933450" y="6153150"/>
            <a:ext cx="4953000" cy="584200"/>
          </a:xfrm>
          <a:prstGeom prst="rect">
            <a:avLst/>
          </a:prstGeom>
        </p:spPr>
        <p:txBody>
          <a:bodyPr>
            <a:spAutoFit/>
          </a:bodyPr>
          <a:lstStyle/>
          <a:p>
            <a:pPr>
              <a:defRPr/>
            </a:pPr>
            <a:r>
              <a:rPr lang="en-GB" sz="800" dirty="0">
                <a:solidFill>
                  <a:schemeClr val="tx1"/>
                </a:solidFill>
              </a:rPr>
              <a:t>EUM/</a:t>
            </a:r>
          </a:p>
          <a:p>
            <a:pPr>
              <a:defRPr/>
            </a:pPr>
            <a:r>
              <a:rPr lang="en-GB" sz="800" dirty="0">
                <a:solidFill>
                  <a:schemeClr val="tx1"/>
                </a:solidFill>
              </a:rPr>
              <a:t>Issue &lt;No.&gt;</a:t>
            </a:r>
          </a:p>
          <a:p>
            <a:pPr>
              <a:defRPr/>
            </a:pPr>
            <a:r>
              <a:rPr lang="en-GB" sz="800" dirty="0">
                <a:solidFill>
                  <a:schemeClr val="tx1"/>
                </a:solidFill>
              </a:rPr>
              <a:t>&lt;Date&gt;</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10" name="Slide Number Placeholder 2"/>
          <p:cNvSpPr>
            <a:spLocks noGrp="1"/>
          </p:cNvSpPr>
          <p:nvPr>
            <p:ph type="sldNum" sz="quarter" idx="10"/>
          </p:nvPr>
        </p:nvSpPr>
        <p:spPr/>
        <p:txBody>
          <a:bodyPr/>
          <a:lstStyle>
            <a:lvl1pPr>
              <a:defRPr/>
            </a:lvl1pPr>
          </a:lstStyle>
          <a:p>
            <a:pPr>
              <a:defRPr/>
            </a:pPr>
            <a:r>
              <a:rPr lang="en-GB"/>
              <a:t>Slide: </a:t>
            </a:r>
            <a:fld id="{8B3BAA75-1CDD-434B-BCEB-4E915F0DFB09}" type="slidenum">
              <a:rPr lang="en-GB"/>
              <a:pPr>
                <a:defRPr/>
              </a:pPr>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4763" y="1090613"/>
            <a:ext cx="9901237" cy="128587"/>
            <a:chOff x="3" y="2044"/>
            <a:chExt cx="6237" cy="179"/>
          </a:xfrm>
        </p:grpSpPr>
        <p:sp>
          <p:nvSpPr>
            <p:cNvPr id="3"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a:defRPr/>
              </a:pPr>
              <a:endParaRPr lang="en-GB"/>
            </a:p>
          </p:txBody>
        </p:sp>
        <p:sp>
          <p:nvSpPr>
            <p:cNvPr id="4"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a:defRPr/>
              </a:pPr>
              <a:endParaRPr lang="en-GB"/>
            </a:p>
          </p:txBody>
        </p:sp>
        <p:sp>
          <p:nvSpPr>
            <p:cNvPr id="5"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a:defRPr/>
              </a:pPr>
              <a:endParaRPr lang="en-GB"/>
            </a:p>
          </p:txBody>
        </p:sp>
        <p:sp>
          <p:nvSpPr>
            <p:cNvPr id="6"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a:defRPr/>
              </a:pPr>
              <a:endParaRPr lang="en-GB"/>
            </a:p>
          </p:txBody>
        </p:sp>
        <p:sp>
          <p:nvSpPr>
            <p:cNvPr id="7"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a:defRPr/>
              </a:pPr>
              <a:endParaRPr lang="en-GB"/>
            </a:p>
          </p:txBody>
        </p:sp>
      </p:grpSp>
      <p:sp>
        <p:nvSpPr>
          <p:cNvPr id="8" name="Rectangle 7"/>
          <p:cNvSpPr/>
          <p:nvPr userDrawn="1"/>
        </p:nvSpPr>
        <p:spPr>
          <a:xfrm>
            <a:off x="933450" y="6153150"/>
            <a:ext cx="4953000" cy="584200"/>
          </a:xfrm>
          <a:prstGeom prst="rect">
            <a:avLst/>
          </a:prstGeom>
        </p:spPr>
        <p:txBody>
          <a:bodyPr>
            <a:spAutoFit/>
          </a:bodyPr>
          <a:lstStyle/>
          <a:p>
            <a:pPr>
              <a:defRPr/>
            </a:pPr>
            <a:r>
              <a:rPr lang="en-GB" sz="800" dirty="0">
                <a:solidFill>
                  <a:schemeClr val="tx1"/>
                </a:solidFill>
              </a:rPr>
              <a:t>EUM/</a:t>
            </a:r>
          </a:p>
          <a:p>
            <a:pPr>
              <a:defRPr/>
            </a:pPr>
            <a:r>
              <a:rPr lang="en-GB" sz="800" dirty="0">
                <a:solidFill>
                  <a:schemeClr val="tx1"/>
                </a:solidFill>
              </a:rPr>
              <a:t>Issue &lt;No.&gt;</a:t>
            </a:r>
          </a:p>
          <a:p>
            <a:pPr>
              <a:defRPr/>
            </a:pPr>
            <a:r>
              <a:rPr lang="en-GB" sz="800" dirty="0">
                <a:solidFill>
                  <a:schemeClr val="tx1"/>
                </a:solidFill>
              </a:rPr>
              <a:t>&lt;Date&gt;</a:t>
            </a:r>
          </a:p>
        </p:txBody>
      </p:sp>
      <p:sp>
        <p:nvSpPr>
          <p:cNvPr id="9" name="Slide Number Placeholder 1"/>
          <p:cNvSpPr>
            <a:spLocks noGrp="1"/>
          </p:cNvSpPr>
          <p:nvPr>
            <p:ph type="sldNum" sz="quarter" idx="10"/>
          </p:nvPr>
        </p:nvSpPr>
        <p:spPr/>
        <p:txBody>
          <a:bodyPr/>
          <a:lstStyle>
            <a:lvl1pPr>
              <a:defRPr/>
            </a:lvl1pPr>
          </a:lstStyle>
          <a:p>
            <a:pPr>
              <a:defRPr/>
            </a:pPr>
            <a:r>
              <a:rPr lang="en-GB"/>
              <a:t>Slide: </a:t>
            </a:r>
            <a:fld id="{66415357-DE0B-4C87-9C1E-3B2E42CA7353}" type="slidenum">
              <a:rPr lang="en-GB"/>
              <a:pPr>
                <a:defRPr/>
              </a:pPr>
              <a:t>‹#›</a:t>
            </a:fld>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5438" y="238125"/>
            <a:ext cx="9150350" cy="8397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grpSp>
        <p:nvGrpSpPr>
          <p:cNvPr id="1027" name="Group 41"/>
          <p:cNvGrpSpPr>
            <a:grpSpLocks noChangeAspect="1"/>
          </p:cNvGrpSpPr>
          <p:nvPr userDrawn="1"/>
        </p:nvGrpSpPr>
        <p:grpSpPr bwMode="auto">
          <a:xfrm>
            <a:off x="7737475" y="6307138"/>
            <a:ext cx="1814513" cy="447675"/>
            <a:chOff x="4874" y="3973"/>
            <a:chExt cx="1143" cy="282"/>
          </a:xfrm>
        </p:grpSpPr>
        <p:sp>
          <p:nvSpPr>
            <p:cNvPr id="327722" name="AutoShape 42"/>
            <p:cNvSpPr>
              <a:spLocks noChangeAspect="1" noChangeArrowheads="1" noTextEdit="1"/>
            </p:cNvSpPr>
            <p:nvPr userDrawn="1"/>
          </p:nvSpPr>
          <p:spPr bwMode="auto">
            <a:xfrm>
              <a:off x="4874" y="3973"/>
              <a:ext cx="1143" cy="282"/>
            </a:xfrm>
            <a:prstGeom prst="rect">
              <a:avLst/>
            </a:prstGeom>
            <a:noFill/>
            <a:ln w="9525">
              <a:noFill/>
              <a:miter lim="800000"/>
              <a:headEnd/>
              <a:tailEnd/>
            </a:ln>
          </p:spPr>
          <p:txBody>
            <a:bodyPr/>
            <a:lstStyle/>
            <a:p>
              <a:pPr>
                <a:defRPr/>
              </a:pPr>
              <a:endParaRPr lang="en-GB"/>
            </a:p>
          </p:txBody>
        </p:sp>
        <p:sp>
          <p:nvSpPr>
            <p:cNvPr id="327723" name="Freeform 43"/>
            <p:cNvSpPr>
              <a:spLocks noEditPoints="1"/>
            </p:cNvSpPr>
            <p:nvPr userDrawn="1"/>
          </p:nvSpPr>
          <p:spPr bwMode="auto">
            <a:xfrm>
              <a:off x="5774" y="4079"/>
              <a:ext cx="100" cy="103"/>
            </a:xfrm>
            <a:custGeom>
              <a:avLst/>
              <a:gdLst/>
              <a:ahLst/>
              <a:cxnLst>
                <a:cxn ang="0">
                  <a:pos x="128" y="0"/>
                </a:cxn>
                <a:cxn ang="0">
                  <a:pos x="76" y="0"/>
                </a:cxn>
                <a:cxn ang="0">
                  <a:pos x="0" y="207"/>
                </a:cxn>
                <a:cxn ang="0">
                  <a:pos x="54" y="207"/>
                </a:cxn>
                <a:cxn ang="0">
                  <a:pos x="69" y="163"/>
                </a:cxn>
                <a:cxn ang="0">
                  <a:pos x="130" y="163"/>
                </a:cxn>
                <a:cxn ang="0">
                  <a:pos x="146" y="207"/>
                </a:cxn>
                <a:cxn ang="0">
                  <a:pos x="200" y="207"/>
                </a:cxn>
                <a:cxn ang="0">
                  <a:pos x="128" y="0"/>
                </a:cxn>
                <a:cxn ang="0">
                  <a:pos x="81" y="125"/>
                </a:cxn>
                <a:cxn ang="0">
                  <a:pos x="100" y="57"/>
                </a:cxn>
                <a:cxn ang="0">
                  <a:pos x="119" y="125"/>
                </a:cxn>
                <a:cxn ang="0">
                  <a:pos x="81" y="125"/>
                </a:cxn>
              </a:cxnLst>
              <a:rect l="0" t="0" r="r" b="b"/>
              <a:pathLst>
                <a:path w="200" h="207">
                  <a:moveTo>
                    <a:pt x="128" y="0"/>
                  </a:moveTo>
                  <a:cubicBezTo>
                    <a:pt x="76" y="0"/>
                    <a:pt x="76" y="0"/>
                    <a:pt x="76" y="0"/>
                  </a:cubicBezTo>
                  <a:cubicBezTo>
                    <a:pt x="0" y="207"/>
                    <a:pt x="0" y="207"/>
                    <a:pt x="0" y="207"/>
                  </a:cubicBezTo>
                  <a:cubicBezTo>
                    <a:pt x="54" y="207"/>
                    <a:pt x="54" y="207"/>
                    <a:pt x="54" y="207"/>
                  </a:cubicBezTo>
                  <a:cubicBezTo>
                    <a:pt x="69" y="163"/>
                    <a:pt x="69" y="163"/>
                    <a:pt x="69" y="163"/>
                  </a:cubicBezTo>
                  <a:cubicBezTo>
                    <a:pt x="130" y="163"/>
                    <a:pt x="130" y="163"/>
                    <a:pt x="130" y="163"/>
                  </a:cubicBezTo>
                  <a:cubicBezTo>
                    <a:pt x="146" y="207"/>
                    <a:pt x="146" y="207"/>
                    <a:pt x="146" y="207"/>
                  </a:cubicBezTo>
                  <a:cubicBezTo>
                    <a:pt x="200" y="207"/>
                    <a:pt x="200" y="207"/>
                    <a:pt x="200" y="207"/>
                  </a:cubicBezTo>
                  <a:lnTo>
                    <a:pt x="128" y="0"/>
                  </a:lnTo>
                  <a:close/>
                  <a:moveTo>
                    <a:pt x="81" y="125"/>
                  </a:moveTo>
                  <a:cubicBezTo>
                    <a:pt x="87" y="103"/>
                    <a:pt x="96" y="78"/>
                    <a:pt x="100" y="57"/>
                  </a:cubicBezTo>
                  <a:cubicBezTo>
                    <a:pt x="104" y="78"/>
                    <a:pt x="113" y="103"/>
                    <a:pt x="119" y="125"/>
                  </a:cubicBezTo>
                  <a:lnTo>
                    <a:pt x="81" y="125"/>
                  </a:lnTo>
                  <a:close/>
                </a:path>
              </a:pathLst>
            </a:custGeom>
            <a:solidFill>
              <a:srgbClr val="002664"/>
            </a:solidFill>
            <a:ln w="9525">
              <a:noFill/>
              <a:round/>
              <a:headEnd/>
              <a:tailEnd/>
            </a:ln>
          </p:spPr>
          <p:txBody>
            <a:bodyPr/>
            <a:lstStyle/>
            <a:p>
              <a:pPr>
                <a:defRPr/>
              </a:pPr>
              <a:endParaRPr lang="en-GB"/>
            </a:p>
          </p:txBody>
        </p:sp>
        <p:sp>
          <p:nvSpPr>
            <p:cNvPr id="327724" name="Freeform 44"/>
            <p:cNvSpPr>
              <a:spLocks/>
            </p:cNvSpPr>
            <p:nvPr userDrawn="1"/>
          </p:nvSpPr>
          <p:spPr bwMode="auto">
            <a:xfrm>
              <a:off x="5676" y="4077"/>
              <a:ext cx="85" cy="107"/>
            </a:xfrm>
            <a:custGeom>
              <a:avLst/>
              <a:gdLst/>
              <a:ahLst/>
              <a:cxnLst>
                <a:cxn ang="0">
                  <a:pos x="113" y="84"/>
                </a:cxn>
                <a:cxn ang="0">
                  <a:pos x="86" y="78"/>
                </a:cxn>
                <a:cxn ang="0">
                  <a:pos x="65" y="60"/>
                </a:cxn>
                <a:cxn ang="0">
                  <a:pos x="92" y="41"/>
                </a:cxn>
                <a:cxn ang="0">
                  <a:pos x="145" y="56"/>
                </a:cxn>
                <a:cxn ang="0">
                  <a:pos x="168" y="21"/>
                </a:cxn>
                <a:cxn ang="0">
                  <a:pos x="91" y="0"/>
                </a:cxn>
                <a:cxn ang="0">
                  <a:pos x="8" y="65"/>
                </a:cxn>
                <a:cxn ang="0">
                  <a:pos x="17" y="96"/>
                </a:cxn>
                <a:cxn ang="0">
                  <a:pos x="61" y="125"/>
                </a:cxn>
                <a:cxn ang="0">
                  <a:pos x="87" y="131"/>
                </a:cxn>
                <a:cxn ang="0">
                  <a:pos x="113" y="153"/>
                </a:cxn>
                <a:cxn ang="0">
                  <a:pos x="77" y="173"/>
                </a:cxn>
                <a:cxn ang="0">
                  <a:pos x="17" y="158"/>
                </a:cxn>
                <a:cxn ang="0">
                  <a:pos x="0" y="197"/>
                </a:cxn>
                <a:cxn ang="0">
                  <a:pos x="74" y="214"/>
                </a:cxn>
                <a:cxn ang="0">
                  <a:pos x="170" y="143"/>
                </a:cxn>
                <a:cxn ang="0">
                  <a:pos x="113" y="84"/>
                </a:cxn>
              </a:cxnLst>
              <a:rect l="0" t="0" r="r" b="b"/>
              <a:pathLst>
                <a:path w="170" h="214">
                  <a:moveTo>
                    <a:pt x="113" y="84"/>
                  </a:moveTo>
                  <a:cubicBezTo>
                    <a:pt x="86" y="78"/>
                    <a:pt x="86" y="78"/>
                    <a:pt x="86" y="78"/>
                  </a:cubicBezTo>
                  <a:cubicBezTo>
                    <a:pt x="69" y="74"/>
                    <a:pt x="65" y="69"/>
                    <a:pt x="65" y="60"/>
                  </a:cubicBezTo>
                  <a:cubicBezTo>
                    <a:pt x="65" y="48"/>
                    <a:pt x="76" y="41"/>
                    <a:pt x="92" y="41"/>
                  </a:cubicBezTo>
                  <a:cubicBezTo>
                    <a:pt x="108" y="41"/>
                    <a:pt x="125" y="46"/>
                    <a:pt x="145" y="56"/>
                  </a:cubicBezTo>
                  <a:cubicBezTo>
                    <a:pt x="168" y="21"/>
                    <a:pt x="168" y="21"/>
                    <a:pt x="168" y="21"/>
                  </a:cubicBezTo>
                  <a:cubicBezTo>
                    <a:pt x="149" y="9"/>
                    <a:pt x="118" y="0"/>
                    <a:pt x="91" y="0"/>
                  </a:cubicBezTo>
                  <a:cubicBezTo>
                    <a:pt x="42" y="0"/>
                    <a:pt x="8" y="28"/>
                    <a:pt x="8" y="65"/>
                  </a:cubicBezTo>
                  <a:cubicBezTo>
                    <a:pt x="8" y="76"/>
                    <a:pt x="11" y="86"/>
                    <a:pt x="17" y="96"/>
                  </a:cubicBezTo>
                  <a:cubicBezTo>
                    <a:pt x="25" y="110"/>
                    <a:pt x="39" y="120"/>
                    <a:pt x="61" y="125"/>
                  </a:cubicBezTo>
                  <a:cubicBezTo>
                    <a:pt x="87" y="131"/>
                    <a:pt x="87" y="131"/>
                    <a:pt x="87" y="131"/>
                  </a:cubicBezTo>
                  <a:cubicBezTo>
                    <a:pt x="105" y="135"/>
                    <a:pt x="113" y="143"/>
                    <a:pt x="113" y="153"/>
                  </a:cubicBezTo>
                  <a:cubicBezTo>
                    <a:pt x="113" y="167"/>
                    <a:pt x="101" y="173"/>
                    <a:pt x="77" y="173"/>
                  </a:cubicBezTo>
                  <a:cubicBezTo>
                    <a:pt x="55" y="173"/>
                    <a:pt x="38" y="167"/>
                    <a:pt x="17" y="158"/>
                  </a:cubicBezTo>
                  <a:cubicBezTo>
                    <a:pt x="0" y="197"/>
                    <a:pt x="0" y="197"/>
                    <a:pt x="0" y="197"/>
                  </a:cubicBezTo>
                  <a:cubicBezTo>
                    <a:pt x="25" y="208"/>
                    <a:pt x="50" y="214"/>
                    <a:pt x="74" y="214"/>
                  </a:cubicBezTo>
                  <a:cubicBezTo>
                    <a:pt x="132" y="214"/>
                    <a:pt x="170" y="186"/>
                    <a:pt x="170" y="143"/>
                  </a:cubicBezTo>
                  <a:cubicBezTo>
                    <a:pt x="170" y="112"/>
                    <a:pt x="148" y="92"/>
                    <a:pt x="113" y="84"/>
                  </a:cubicBezTo>
                  <a:close/>
                </a:path>
              </a:pathLst>
            </a:custGeom>
            <a:solidFill>
              <a:srgbClr val="002664"/>
            </a:solidFill>
            <a:ln w="9525">
              <a:noFill/>
              <a:round/>
              <a:headEnd/>
              <a:tailEnd/>
            </a:ln>
          </p:spPr>
          <p:txBody>
            <a:bodyPr/>
            <a:lstStyle/>
            <a:p>
              <a:pPr>
                <a:defRPr/>
              </a:pPr>
              <a:endParaRPr lang="en-GB"/>
            </a:p>
          </p:txBody>
        </p:sp>
        <p:sp>
          <p:nvSpPr>
            <p:cNvPr id="327725" name="Freeform 45"/>
            <p:cNvSpPr>
              <a:spLocks/>
            </p:cNvSpPr>
            <p:nvPr userDrawn="1"/>
          </p:nvSpPr>
          <p:spPr bwMode="auto">
            <a:xfrm>
              <a:off x="5356" y="4079"/>
              <a:ext cx="121" cy="103"/>
            </a:xfrm>
            <a:custGeom>
              <a:avLst/>
              <a:gdLst/>
              <a:ahLst/>
              <a:cxnLst>
                <a:cxn ang="0">
                  <a:pos x="158" y="0"/>
                </a:cxn>
                <a:cxn ang="0">
                  <a:pos x="131" y="94"/>
                </a:cxn>
                <a:cxn ang="0">
                  <a:pos x="122" y="133"/>
                </a:cxn>
                <a:cxn ang="0">
                  <a:pos x="113" y="96"/>
                </a:cxn>
                <a:cxn ang="0">
                  <a:pos x="87" y="0"/>
                </a:cxn>
                <a:cxn ang="0">
                  <a:pos x="22" y="0"/>
                </a:cxn>
                <a:cxn ang="0">
                  <a:pos x="0" y="207"/>
                </a:cxn>
                <a:cxn ang="0">
                  <a:pos x="52" y="207"/>
                </a:cxn>
                <a:cxn ang="0">
                  <a:pos x="58" y="106"/>
                </a:cxn>
                <a:cxn ang="0">
                  <a:pos x="60" y="62"/>
                </a:cxn>
                <a:cxn ang="0">
                  <a:pos x="70" y="106"/>
                </a:cxn>
                <a:cxn ang="0">
                  <a:pos x="98" y="207"/>
                </a:cxn>
                <a:cxn ang="0">
                  <a:pos x="142" y="207"/>
                </a:cxn>
                <a:cxn ang="0">
                  <a:pos x="173" y="103"/>
                </a:cxn>
                <a:cxn ang="0">
                  <a:pos x="183" y="66"/>
                </a:cxn>
                <a:cxn ang="0">
                  <a:pos x="186" y="104"/>
                </a:cxn>
                <a:cxn ang="0">
                  <a:pos x="192" y="207"/>
                </a:cxn>
                <a:cxn ang="0">
                  <a:pos x="243" y="207"/>
                </a:cxn>
                <a:cxn ang="0">
                  <a:pos x="222" y="0"/>
                </a:cxn>
                <a:cxn ang="0">
                  <a:pos x="158" y="0"/>
                </a:cxn>
              </a:cxnLst>
              <a:rect l="0" t="0" r="r" b="b"/>
              <a:pathLst>
                <a:path w="243" h="207">
                  <a:moveTo>
                    <a:pt x="158" y="0"/>
                  </a:moveTo>
                  <a:cubicBezTo>
                    <a:pt x="131" y="94"/>
                    <a:pt x="131" y="94"/>
                    <a:pt x="131" y="94"/>
                  </a:cubicBezTo>
                  <a:cubicBezTo>
                    <a:pt x="127" y="106"/>
                    <a:pt x="124" y="121"/>
                    <a:pt x="122" y="133"/>
                  </a:cubicBezTo>
                  <a:cubicBezTo>
                    <a:pt x="119" y="120"/>
                    <a:pt x="117" y="110"/>
                    <a:pt x="113" y="96"/>
                  </a:cubicBezTo>
                  <a:cubicBezTo>
                    <a:pt x="87" y="0"/>
                    <a:pt x="87" y="0"/>
                    <a:pt x="87" y="0"/>
                  </a:cubicBezTo>
                  <a:cubicBezTo>
                    <a:pt x="22" y="0"/>
                    <a:pt x="22" y="0"/>
                    <a:pt x="22" y="0"/>
                  </a:cubicBezTo>
                  <a:cubicBezTo>
                    <a:pt x="0" y="207"/>
                    <a:pt x="0" y="207"/>
                    <a:pt x="0" y="207"/>
                  </a:cubicBezTo>
                  <a:cubicBezTo>
                    <a:pt x="52" y="207"/>
                    <a:pt x="52" y="207"/>
                    <a:pt x="52" y="207"/>
                  </a:cubicBezTo>
                  <a:cubicBezTo>
                    <a:pt x="58" y="106"/>
                    <a:pt x="58" y="106"/>
                    <a:pt x="58" y="106"/>
                  </a:cubicBezTo>
                  <a:cubicBezTo>
                    <a:pt x="59" y="93"/>
                    <a:pt x="60" y="76"/>
                    <a:pt x="60" y="62"/>
                  </a:cubicBezTo>
                  <a:cubicBezTo>
                    <a:pt x="63" y="79"/>
                    <a:pt x="67" y="97"/>
                    <a:pt x="70" y="106"/>
                  </a:cubicBezTo>
                  <a:cubicBezTo>
                    <a:pt x="98" y="207"/>
                    <a:pt x="98" y="207"/>
                    <a:pt x="98" y="207"/>
                  </a:cubicBezTo>
                  <a:cubicBezTo>
                    <a:pt x="142" y="207"/>
                    <a:pt x="142" y="207"/>
                    <a:pt x="142" y="207"/>
                  </a:cubicBezTo>
                  <a:cubicBezTo>
                    <a:pt x="173" y="103"/>
                    <a:pt x="173" y="103"/>
                    <a:pt x="173" y="103"/>
                  </a:cubicBezTo>
                  <a:cubicBezTo>
                    <a:pt x="176" y="92"/>
                    <a:pt x="181" y="78"/>
                    <a:pt x="183" y="66"/>
                  </a:cubicBezTo>
                  <a:cubicBezTo>
                    <a:pt x="184" y="81"/>
                    <a:pt x="185" y="93"/>
                    <a:pt x="186" y="104"/>
                  </a:cubicBezTo>
                  <a:cubicBezTo>
                    <a:pt x="192" y="207"/>
                    <a:pt x="192" y="207"/>
                    <a:pt x="192" y="207"/>
                  </a:cubicBezTo>
                  <a:cubicBezTo>
                    <a:pt x="243" y="207"/>
                    <a:pt x="243" y="207"/>
                    <a:pt x="243" y="207"/>
                  </a:cubicBezTo>
                  <a:cubicBezTo>
                    <a:pt x="222" y="0"/>
                    <a:pt x="222" y="0"/>
                    <a:pt x="222" y="0"/>
                  </a:cubicBezTo>
                  <a:lnTo>
                    <a:pt x="158" y="0"/>
                  </a:lnTo>
                  <a:close/>
                </a:path>
              </a:pathLst>
            </a:custGeom>
            <a:solidFill>
              <a:srgbClr val="002664"/>
            </a:solidFill>
            <a:ln w="9525">
              <a:noFill/>
              <a:round/>
              <a:headEnd/>
              <a:tailEnd/>
            </a:ln>
          </p:spPr>
          <p:txBody>
            <a:bodyPr/>
            <a:lstStyle/>
            <a:p>
              <a:pPr>
                <a:defRPr/>
              </a:pPr>
              <a:endParaRPr lang="en-GB"/>
            </a:p>
          </p:txBody>
        </p:sp>
        <p:sp>
          <p:nvSpPr>
            <p:cNvPr id="327726" name="Freeform 46"/>
            <p:cNvSpPr>
              <a:spLocks/>
            </p:cNvSpPr>
            <p:nvPr userDrawn="1"/>
          </p:nvSpPr>
          <p:spPr bwMode="auto">
            <a:xfrm>
              <a:off x="5250" y="4079"/>
              <a:ext cx="84" cy="105"/>
            </a:xfrm>
            <a:custGeom>
              <a:avLst/>
              <a:gdLst/>
              <a:ahLst/>
              <a:cxnLst>
                <a:cxn ang="0">
                  <a:pos x="115" y="131"/>
                </a:cxn>
                <a:cxn ang="0">
                  <a:pos x="108" y="161"/>
                </a:cxn>
                <a:cxn ang="0">
                  <a:pos x="84" y="170"/>
                </a:cxn>
                <a:cxn ang="0">
                  <a:pos x="57" y="159"/>
                </a:cxn>
                <a:cxn ang="0">
                  <a:pos x="53" y="135"/>
                </a:cxn>
                <a:cxn ang="0">
                  <a:pos x="53" y="0"/>
                </a:cxn>
                <a:cxn ang="0">
                  <a:pos x="0" y="0"/>
                </a:cxn>
                <a:cxn ang="0">
                  <a:pos x="0" y="141"/>
                </a:cxn>
                <a:cxn ang="0">
                  <a:pos x="12" y="184"/>
                </a:cxn>
                <a:cxn ang="0">
                  <a:pos x="86" y="211"/>
                </a:cxn>
                <a:cxn ang="0">
                  <a:pos x="150" y="189"/>
                </a:cxn>
                <a:cxn ang="0">
                  <a:pos x="168" y="138"/>
                </a:cxn>
                <a:cxn ang="0">
                  <a:pos x="168" y="0"/>
                </a:cxn>
                <a:cxn ang="0">
                  <a:pos x="115" y="0"/>
                </a:cxn>
                <a:cxn ang="0">
                  <a:pos x="115" y="131"/>
                </a:cxn>
              </a:cxnLst>
              <a:rect l="0" t="0" r="r" b="b"/>
              <a:pathLst>
                <a:path w="168" h="211">
                  <a:moveTo>
                    <a:pt x="115" y="131"/>
                  </a:moveTo>
                  <a:cubicBezTo>
                    <a:pt x="115" y="152"/>
                    <a:pt x="112" y="158"/>
                    <a:pt x="108" y="161"/>
                  </a:cubicBezTo>
                  <a:cubicBezTo>
                    <a:pt x="103" y="166"/>
                    <a:pt x="94" y="170"/>
                    <a:pt x="84" y="170"/>
                  </a:cubicBezTo>
                  <a:cubicBezTo>
                    <a:pt x="72" y="170"/>
                    <a:pt x="62" y="166"/>
                    <a:pt x="57" y="159"/>
                  </a:cubicBezTo>
                  <a:cubicBezTo>
                    <a:pt x="53" y="154"/>
                    <a:pt x="53" y="147"/>
                    <a:pt x="53" y="135"/>
                  </a:cubicBezTo>
                  <a:cubicBezTo>
                    <a:pt x="53" y="0"/>
                    <a:pt x="53" y="0"/>
                    <a:pt x="53" y="0"/>
                  </a:cubicBezTo>
                  <a:cubicBezTo>
                    <a:pt x="0" y="0"/>
                    <a:pt x="0" y="0"/>
                    <a:pt x="0" y="0"/>
                  </a:cubicBezTo>
                  <a:cubicBezTo>
                    <a:pt x="0" y="141"/>
                    <a:pt x="0" y="141"/>
                    <a:pt x="0" y="141"/>
                  </a:cubicBezTo>
                  <a:cubicBezTo>
                    <a:pt x="0" y="160"/>
                    <a:pt x="3" y="173"/>
                    <a:pt x="12" y="184"/>
                  </a:cubicBezTo>
                  <a:cubicBezTo>
                    <a:pt x="25" y="202"/>
                    <a:pt x="52" y="211"/>
                    <a:pt x="86" y="211"/>
                  </a:cubicBezTo>
                  <a:cubicBezTo>
                    <a:pt x="118" y="211"/>
                    <a:pt x="139" y="200"/>
                    <a:pt x="150" y="189"/>
                  </a:cubicBezTo>
                  <a:cubicBezTo>
                    <a:pt x="162" y="178"/>
                    <a:pt x="168" y="168"/>
                    <a:pt x="168" y="138"/>
                  </a:cubicBezTo>
                  <a:cubicBezTo>
                    <a:pt x="168" y="0"/>
                    <a:pt x="168" y="0"/>
                    <a:pt x="168" y="0"/>
                  </a:cubicBezTo>
                  <a:cubicBezTo>
                    <a:pt x="115" y="0"/>
                    <a:pt x="115" y="0"/>
                    <a:pt x="115" y="0"/>
                  </a:cubicBezTo>
                  <a:lnTo>
                    <a:pt x="115" y="131"/>
                  </a:lnTo>
                  <a:close/>
                </a:path>
              </a:pathLst>
            </a:custGeom>
            <a:solidFill>
              <a:srgbClr val="002664"/>
            </a:solidFill>
            <a:ln w="9525">
              <a:noFill/>
              <a:round/>
              <a:headEnd/>
              <a:tailEnd/>
            </a:ln>
          </p:spPr>
          <p:txBody>
            <a:bodyPr/>
            <a:lstStyle/>
            <a:p>
              <a:pPr>
                <a:defRPr/>
              </a:pPr>
              <a:endParaRPr lang="en-GB"/>
            </a:p>
          </p:txBody>
        </p:sp>
        <p:sp>
          <p:nvSpPr>
            <p:cNvPr id="327727" name="Freeform 47"/>
            <p:cNvSpPr>
              <a:spLocks/>
            </p:cNvSpPr>
            <p:nvPr userDrawn="1"/>
          </p:nvSpPr>
          <p:spPr bwMode="auto">
            <a:xfrm>
              <a:off x="5878" y="4079"/>
              <a:ext cx="84" cy="103"/>
            </a:xfrm>
            <a:custGeom>
              <a:avLst/>
              <a:gdLst/>
              <a:ahLst/>
              <a:cxnLst>
                <a:cxn ang="0">
                  <a:pos x="0" y="0"/>
                </a:cxn>
                <a:cxn ang="0">
                  <a:pos x="0" y="41"/>
                </a:cxn>
                <a:cxn ang="0">
                  <a:pos x="53" y="41"/>
                </a:cxn>
                <a:cxn ang="0">
                  <a:pos x="53" y="207"/>
                </a:cxn>
                <a:cxn ang="0">
                  <a:pos x="106" y="207"/>
                </a:cxn>
                <a:cxn ang="0">
                  <a:pos x="106" y="41"/>
                </a:cxn>
                <a:cxn ang="0">
                  <a:pos x="147" y="41"/>
                </a:cxn>
                <a:cxn ang="0">
                  <a:pos x="167" y="0"/>
                </a:cxn>
                <a:cxn ang="0">
                  <a:pos x="0" y="0"/>
                </a:cxn>
              </a:cxnLst>
              <a:rect l="0" t="0" r="r" b="b"/>
              <a:pathLst>
                <a:path w="167" h="207">
                  <a:moveTo>
                    <a:pt x="0" y="0"/>
                  </a:moveTo>
                  <a:cubicBezTo>
                    <a:pt x="0" y="41"/>
                    <a:pt x="0" y="41"/>
                    <a:pt x="0" y="41"/>
                  </a:cubicBezTo>
                  <a:cubicBezTo>
                    <a:pt x="53" y="41"/>
                    <a:pt x="53" y="41"/>
                    <a:pt x="53" y="41"/>
                  </a:cubicBezTo>
                  <a:cubicBezTo>
                    <a:pt x="53" y="207"/>
                    <a:pt x="53" y="207"/>
                    <a:pt x="53" y="207"/>
                  </a:cubicBezTo>
                  <a:cubicBezTo>
                    <a:pt x="106" y="207"/>
                    <a:pt x="106" y="207"/>
                    <a:pt x="106" y="207"/>
                  </a:cubicBezTo>
                  <a:cubicBezTo>
                    <a:pt x="106" y="41"/>
                    <a:pt x="106" y="41"/>
                    <a:pt x="106" y="41"/>
                  </a:cubicBezTo>
                  <a:cubicBezTo>
                    <a:pt x="147" y="41"/>
                    <a:pt x="147" y="41"/>
                    <a:pt x="147" y="41"/>
                  </a:cubicBezTo>
                  <a:cubicBezTo>
                    <a:pt x="159" y="33"/>
                    <a:pt x="167" y="0"/>
                    <a:pt x="167" y="0"/>
                  </a:cubicBezTo>
                  <a:lnTo>
                    <a:pt x="0" y="0"/>
                  </a:lnTo>
                  <a:close/>
                </a:path>
              </a:pathLst>
            </a:custGeom>
            <a:solidFill>
              <a:srgbClr val="002664"/>
            </a:solidFill>
            <a:ln w="9525">
              <a:noFill/>
              <a:round/>
              <a:headEnd/>
              <a:tailEnd/>
            </a:ln>
          </p:spPr>
          <p:txBody>
            <a:bodyPr/>
            <a:lstStyle/>
            <a:p>
              <a:pPr>
                <a:defRPr/>
              </a:pPr>
              <a:endParaRPr lang="en-GB"/>
            </a:p>
          </p:txBody>
        </p:sp>
        <p:sp>
          <p:nvSpPr>
            <p:cNvPr id="327728" name="Freeform 48"/>
            <p:cNvSpPr>
              <a:spLocks/>
            </p:cNvSpPr>
            <p:nvPr userDrawn="1"/>
          </p:nvSpPr>
          <p:spPr bwMode="auto">
            <a:xfrm>
              <a:off x="5160" y="4079"/>
              <a:ext cx="67" cy="103"/>
            </a:xfrm>
            <a:custGeom>
              <a:avLst/>
              <a:gdLst/>
              <a:ahLst/>
              <a:cxnLst>
                <a:cxn ang="0">
                  <a:pos x="52" y="119"/>
                </a:cxn>
                <a:cxn ang="0">
                  <a:pos x="112" y="119"/>
                </a:cxn>
                <a:cxn ang="0">
                  <a:pos x="112" y="79"/>
                </a:cxn>
                <a:cxn ang="0">
                  <a:pos x="51" y="79"/>
                </a:cxn>
                <a:cxn ang="0">
                  <a:pos x="51" y="40"/>
                </a:cxn>
                <a:cxn ang="0">
                  <a:pos x="112" y="40"/>
                </a:cxn>
                <a:cxn ang="0">
                  <a:pos x="130" y="4"/>
                </a:cxn>
                <a:cxn ang="0">
                  <a:pos x="131" y="0"/>
                </a:cxn>
                <a:cxn ang="0">
                  <a:pos x="0" y="0"/>
                </a:cxn>
                <a:cxn ang="0">
                  <a:pos x="0" y="207"/>
                </a:cxn>
                <a:cxn ang="0">
                  <a:pos x="133" y="207"/>
                </a:cxn>
                <a:cxn ang="0">
                  <a:pos x="133" y="165"/>
                </a:cxn>
                <a:cxn ang="0">
                  <a:pos x="52" y="165"/>
                </a:cxn>
                <a:cxn ang="0">
                  <a:pos x="52" y="119"/>
                </a:cxn>
              </a:cxnLst>
              <a:rect l="0" t="0" r="r" b="b"/>
              <a:pathLst>
                <a:path w="133" h="207">
                  <a:moveTo>
                    <a:pt x="52" y="119"/>
                  </a:moveTo>
                  <a:cubicBezTo>
                    <a:pt x="112" y="119"/>
                    <a:pt x="112" y="119"/>
                    <a:pt x="112" y="119"/>
                  </a:cubicBezTo>
                  <a:cubicBezTo>
                    <a:pt x="112" y="79"/>
                    <a:pt x="112" y="79"/>
                    <a:pt x="112" y="79"/>
                  </a:cubicBezTo>
                  <a:cubicBezTo>
                    <a:pt x="51" y="79"/>
                    <a:pt x="51" y="79"/>
                    <a:pt x="51" y="79"/>
                  </a:cubicBezTo>
                  <a:cubicBezTo>
                    <a:pt x="51" y="40"/>
                    <a:pt x="51" y="40"/>
                    <a:pt x="51" y="40"/>
                  </a:cubicBezTo>
                  <a:cubicBezTo>
                    <a:pt x="112" y="40"/>
                    <a:pt x="112" y="40"/>
                    <a:pt x="112" y="40"/>
                  </a:cubicBezTo>
                  <a:cubicBezTo>
                    <a:pt x="121" y="33"/>
                    <a:pt x="128" y="13"/>
                    <a:pt x="130" y="4"/>
                  </a:cubicBezTo>
                  <a:cubicBezTo>
                    <a:pt x="131" y="0"/>
                    <a:pt x="131" y="0"/>
                    <a:pt x="131" y="0"/>
                  </a:cubicBezTo>
                  <a:cubicBezTo>
                    <a:pt x="0" y="0"/>
                    <a:pt x="0" y="0"/>
                    <a:pt x="0" y="0"/>
                  </a:cubicBezTo>
                  <a:cubicBezTo>
                    <a:pt x="0" y="207"/>
                    <a:pt x="0" y="207"/>
                    <a:pt x="0" y="207"/>
                  </a:cubicBezTo>
                  <a:cubicBezTo>
                    <a:pt x="133" y="207"/>
                    <a:pt x="133" y="207"/>
                    <a:pt x="133" y="207"/>
                  </a:cubicBezTo>
                  <a:cubicBezTo>
                    <a:pt x="133" y="165"/>
                    <a:pt x="133" y="165"/>
                    <a:pt x="133" y="165"/>
                  </a:cubicBezTo>
                  <a:cubicBezTo>
                    <a:pt x="52" y="165"/>
                    <a:pt x="52" y="165"/>
                    <a:pt x="52" y="165"/>
                  </a:cubicBezTo>
                  <a:lnTo>
                    <a:pt x="52" y="119"/>
                  </a:lnTo>
                  <a:close/>
                </a:path>
              </a:pathLst>
            </a:custGeom>
            <a:solidFill>
              <a:srgbClr val="002664"/>
            </a:solidFill>
            <a:ln w="9525">
              <a:noFill/>
              <a:round/>
              <a:headEnd/>
              <a:tailEnd/>
            </a:ln>
          </p:spPr>
          <p:txBody>
            <a:bodyPr/>
            <a:lstStyle/>
            <a:p>
              <a:pPr>
                <a:defRPr/>
              </a:pPr>
              <a:endParaRPr lang="en-GB"/>
            </a:p>
          </p:txBody>
        </p:sp>
        <p:sp>
          <p:nvSpPr>
            <p:cNvPr id="327729" name="Freeform 49"/>
            <p:cNvSpPr>
              <a:spLocks/>
            </p:cNvSpPr>
            <p:nvPr userDrawn="1"/>
          </p:nvSpPr>
          <p:spPr bwMode="auto">
            <a:xfrm>
              <a:off x="5503" y="4079"/>
              <a:ext cx="67" cy="103"/>
            </a:xfrm>
            <a:custGeom>
              <a:avLst/>
              <a:gdLst/>
              <a:ahLst/>
              <a:cxnLst>
                <a:cxn ang="0">
                  <a:pos x="52" y="119"/>
                </a:cxn>
                <a:cxn ang="0">
                  <a:pos x="112" y="119"/>
                </a:cxn>
                <a:cxn ang="0">
                  <a:pos x="112" y="79"/>
                </a:cxn>
                <a:cxn ang="0">
                  <a:pos x="52" y="79"/>
                </a:cxn>
                <a:cxn ang="0">
                  <a:pos x="52" y="40"/>
                </a:cxn>
                <a:cxn ang="0">
                  <a:pos x="112" y="40"/>
                </a:cxn>
                <a:cxn ang="0">
                  <a:pos x="131" y="4"/>
                </a:cxn>
                <a:cxn ang="0">
                  <a:pos x="131" y="0"/>
                </a:cxn>
                <a:cxn ang="0">
                  <a:pos x="0" y="0"/>
                </a:cxn>
                <a:cxn ang="0">
                  <a:pos x="0" y="207"/>
                </a:cxn>
                <a:cxn ang="0">
                  <a:pos x="134" y="207"/>
                </a:cxn>
                <a:cxn ang="0">
                  <a:pos x="134" y="165"/>
                </a:cxn>
                <a:cxn ang="0">
                  <a:pos x="52" y="165"/>
                </a:cxn>
                <a:cxn ang="0">
                  <a:pos x="52" y="119"/>
                </a:cxn>
              </a:cxnLst>
              <a:rect l="0" t="0" r="r" b="b"/>
              <a:pathLst>
                <a:path w="134" h="207">
                  <a:moveTo>
                    <a:pt x="52" y="119"/>
                  </a:moveTo>
                  <a:cubicBezTo>
                    <a:pt x="112" y="119"/>
                    <a:pt x="112" y="119"/>
                    <a:pt x="112" y="119"/>
                  </a:cubicBezTo>
                  <a:cubicBezTo>
                    <a:pt x="112" y="79"/>
                    <a:pt x="112" y="79"/>
                    <a:pt x="112" y="79"/>
                  </a:cubicBezTo>
                  <a:cubicBezTo>
                    <a:pt x="52" y="79"/>
                    <a:pt x="52" y="79"/>
                    <a:pt x="52" y="79"/>
                  </a:cubicBezTo>
                  <a:cubicBezTo>
                    <a:pt x="52" y="40"/>
                    <a:pt x="52" y="40"/>
                    <a:pt x="52" y="40"/>
                  </a:cubicBezTo>
                  <a:cubicBezTo>
                    <a:pt x="112" y="40"/>
                    <a:pt x="112" y="40"/>
                    <a:pt x="112" y="40"/>
                  </a:cubicBezTo>
                  <a:cubicBezTo>
                    <a:pt x="121" y="33"/>
                    <a:pt x="128" y="13"/>
                    <a:pt x="131" y="4"/>
                  </a:cubicBezTo>
                  <a:cubicBezTo>
                    <a:pt x="131" y="0"/>
                    <a:pt x="131" y="0"/>
                    <a:pt x="131" y="0"/>
                  </a:cubicBezTo>
                  <a:cubicBezTo>
                    <a:pt x="0" y="0"/>
                    <a:pt x="0" y="0"/>
                    <a:pt x="0" y="0"/>
                  </a:cubicBezTo>
                  <a:cubicBezTo>
                    <a:pt x="0" y="207"/>
                    <a:pt x="0" y="207"/>
                    <a:pt x="0" y="207"/>
                  </a:cubicBezTo>
                  <a:cubicBezTo>
                    <a:pt x="134" y="207"/>
                    <a:pt x="134" y="207"/>
                    <a:pt x="134" y="207"/>
                  </a:cubicBezTo>
                  <a:cubicBezTo>
                    <a:pt x="134" y="165"/>
                    <a:pt x="134" y="165"/>
                    <a:pt x="134" y="165"/>
                  </a:cubicBezTo>
                  <a:cubicBezTo>
                    <a:pt x="52" y="165"/>
                    <a:pt x="52" y="165"/>
                    <a:pt x="52" y="165"/>
                  </a:cubicBezTo>
                  <a:lnTo>
                    <a:pt x="52" y="119"/>
                  </a:lnTo>
                  <a:close/>
                </a:path>
              </a:pathLst>
            </a:custGeom>
            <a:solidFill>
              <a:srgbClr val="002664"/>
            </a:solidFill>
            <a:ln w="9525">
              <a:noFill/>
              <a:round/>
              <a:headEnd/>
              <a:tailEnd/>
            </a:ln>
          </p:spPr>
          <p:txBody>
            <a:bodyPr/>
            <a:lstStyle/>
            <a:p>
              <a:pPr>
                <a:defRPr/>
              </a:pPr>
              <a:endParaRPr lang="en-GB"/>
            </a:p>
          </p:txBody>
        </p:sp>
        <p:sp>
          <p:nvSpPr>
            <p:cNvPr id="327730" name="Freeform 50"/>
            <p:cNvSpPr>
              <a:spLocks/>
            </p:cNvSpPr>
            <p:nvPr userDrawn="1"/>
          </p:nvSpPr>
          <p:spPr bwMode="auto">
            <a:xfrm>
              <a:off x="5586" y="4079"/>
              <a:ext cx="83" cy="103"/>
            </a:xfrm>
            <a:custGeom>
              <a:avLst/>
              <a:gdLst/>
              <a:ahLst/>
              <a:cxnLst>
                <a:cxn ang="0">
                  <a:pos x="0" y="0"/>
                </a:cxn>
                <a:cxn ang="0">
                  <a:pos x="0" y="41"/>
                </a:cxn>
                <a:cxn ang="0">
                  <a:pos x="54" y="41"/>
                </a:cxn>
                <a:cxn ang="0">
                  <a:pos x="54" y="207"/>
                </a:cxn>
                <a:cxn ang="0">
                  <a:pos x="106" y="207"/>
                </a:cxn>
                <a:cxn ang="0">
                  <a:pos x="106" y="41"/>
                </a:cxn>
                <a:cxn ang="0">
                  <a:pos x="147" y="41"/>
                </a:cxn>
                <a:cxn ang="0">
                  <a:pos x="168" y="0"/>
                </a:cxn>
                <a:cxn ang="0">
                  <a:pos x="0" y="0"/>
                </a:cxn>
              </a:cxnLst>
              <a:rect l="0" t="0" r="r" b="b"/>
              <a:pathLst>
                <a:path w="168" h="207">
                  <a:moveTo>
                    <a:pt x="0" y="0"/>
                  </a:moveTo>
                  <a:cubicBezTo>
                    <a:pt x="0" y="41"/>
                    <a:pt x="0" y="41"/>
                    <a:pt x="0" y="41"/>
                  </a:cubicBezTo>
                  <a:cubicBezTo>
                    <a:pt x="54" y="41"/>
                    <a:pt x="54" y="41"/>
                    <a:pt x="54" y="41"/>
                  </a:cubicBezTo>
                  <a:cubicBezTo>
                    <a:pt x="54" y="207"/>
                    <a:pt x="54" y="207"/>
                    <a:pt x="54" y="207"/>
                  </a:cubicBezTo>
                  <a:cubicBezTo>
                    <a:pt x="106" y="207"/>
                    <a:pt x="106" y="207"/>
                    <a:pt x="106" y="207"/>
                  </a:cubicBezTo>
                  <a:cubicBezTo>
                    <a:pt x="106" y="41"/>
                    <a:pt x="106" y="41"/>
                    <a:pt x="106" y="41"/>
                  </a:cubicBezTo>
                  <a:cubicBezTo>
                    <a:pt x="147" y="41"/>
                    <a:pt x="147" y="41"/>
                    <a:pt x="147" y="41"/>
                  </a:cubicBezTo>
                  <a:cubicBezTo>
                    <a:pt x="159" y="33"/>
                    <a:pt x="168" y="0"/>
                    <a:pt x="168" y="0"/>
                  </a:cubicBezTo>
                  <a:lnTo>
                    <a:pt x="0" y="0"/>
                  </a:lnTo>
                  <a:close/>
                </a:path>
              </a:pathLst>
            </a:custGeom>
            <a:solidFill>
              <a:srgbClr val="002664"/>
            </a:solidFill>
            <a:ln w="9525">
              <a:noFill/>
              <a:round/>
              <a:headEnd/>
              <a:tailEnd/>
            </a:ln>
          </p:spPr>
          <p:txBody>
            <a:bodyPr/>
            <a:lstStyle/>
            <a:p>
              <a:pPr>
                <a:defRPr/>
              </a:pPr>
              <a:endParaRPr lang="en-GB"/>
            </a:p>
          </p:txBody>
        </p:sp>
        <p:pic>
          <p:nvPicPr>
            <p:cNvPr id="1040" name="Picture 51"/>
            <p:cNvPicPr>
              <a:picLocks noChangeAspect="1" noChangeArrowheads="1"/>
            </p:cNvPicPr>
            <p:nvPr userDrawn="1"/>
          </p:nvPicPr>
          <p:blipFill>
            <a:blip r:embed="rId7" cstate="print"/>
            <a:srcRect/>
            <a:stretch>
              <a:fillRect/>
            </a:stretch>
          </p:blipFill>
          <p:spPr bwMode="auto">
            <a:xfrm>
              <a:off x="4929" y="4026"/>
              <a:ext cx="176" cy="176"/>
            </a:xfrm>
            <a:prstGeom prst="rect">
              <a:avLst/>
            </a:prstGeom>
            <a:noFill/>
            <a:ln w="9525">
              <a:noFill/>
              <a:miter lim="800000"/>
              <a:headEnd/>
              <a:tailEnd/>
            </a:ln>
          </p:spPr>
        </p:pic>
      </p:grpSp>
      <p:sp>
        <p:nvSpPr>
          <p:cNvPr id="1028" name="Rectangle 58"/>
          <p:cNvSpPr>
            <a:spLocks noGrp="1" noChangeArrowheads="1"/>
          </p:cNvSpPr>
          <p:nvPr>
            <p:ph type="body" idx="1"/>
          </p:nvPr>
        </p:nvSpPr>
        <p:spPr bwMode="auto">
          <a:xfrm>
            <a:off x="322263" y="1401763"/>
            <a:ext cx="9148762" cy="4781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27743" name="Rectangle 63"/>
          <p:cNvSpPr>
            <a:spLocks noGrp="1" noChangeArrowheads="1"/>
          </p:cNvSpPr>
          <p:nvPr>
            <p:ph type="sldNum" sz="quarter" idx="4"/>
          </p:nvPr>
        </p:nvSpPr>
        <p:spPr bwMode="auto">
          <a:xfrm>
            <a:off x="242888" y="6477000"/>
            <a:ext cx="711200" cy="266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b="0">
                <a:solidFill>
                  <a:schemeClr val="bg2"/>
                </a:solidFill>
                <a:latin typeface="+mj-lt"/>
              </a:defRPr>
            </a:lvl1pPr>
          </a:lstStyle>
          <a:p>
            <a:pPr>
              <a:defRPr/>
            </a:pPr>
            <a:r>
              <a:rPr lang="en-GB"/>
              <a:t>Slide: </a:t>
            </a:r>
            <a:fld id="{908D198B-5589-4A26-9D39-31FF1B5C91CD}" type="slidenum">
              <a:rPr lang="en-GB"/>
              <a:pPr>
                <a:defRPr/>
              </a:pPr>
              <a:t>‹#›</a:t>
            </a:fld>
            <a:endParaRPr lang="en-GB"/>
          </a:p>
        </p:txBody>
      </p:sp>
      <p:sp>
        <p:nvSpPr>
          <p:cNvPr id="17" name="Rectangle 66"/>
          <p:cNvSpPr>
            <a:spLocks noGrp="1" noChangeArrowheads="1"/>
          </p:cNvSpPr>
          <p:nvPr>
            <p:ph type="ftr" sz="quarter" idx="3"/>
          </p:nvPr>
        </p:nvSpPr>
        <p:spPr>
          <a:xfrm>
            <a:off x="936625" y="6156325"/>
            <a:ext cx="6616700" cy="542925"/>
          </a:xfrm>
          <a:prstGeom prst="rect">
            <a:avLst/>
          </a:prstGeom>
        </p:spPr>
        <p:txBody>
          <a:bodyPr/>
          <a:lstStyle>
            <a:lvl1pPr>
              <a:defRPr sz="800" b="1" dirty="0" smtClean="0">
                <a:solidFill>
                  <a:schemeClr val="tx1"/>
                </a:solidFill>
              </a:defRPr>
            </a:lvl1pPr>
          </a:lstStyle>
          <a:p>
            <a:pPr>
              <a:defRPr/>
            </a:pPr>
            <a:r>
              <a:rPr lang="en-GB"/>
              <a:t>EUM/</a:t>
            </a:r>
          </a:p>
          <a:p>
            <a:pPr>
              <a:defRPr/>
            </a:pPr>
            <a:r>
              <a:rPr lang="en-GB"/>
              <a:t>Issue &lt;No.&gt;</a:t>
            </a:r>
          </a:p>
          <a:p>
            <a:pPr>
              <a:defRPr/>
            </a:pPr>
            <a:r>
              <a:rPr lang="en-GB"/>
              <a:t>&lt;Date&gt;</a:t>
            </a: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Lst>
  <p:transition/>
  <p:hf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Century Gothic" pitchFamily="34" charset="0"/>
        </a:defRPr>
      </a:lvl2pPr>
      <a:lvl3pPr algn="l" rtl="0" eaLnBrk="0" fontAlgn="base" hangingPunct="0">
        <a:spcBef>
          <a:spcPct val="0"/>
        </a:spcBef>
        <a:spcAft>
          <a:spcPct val="0"/>
        </a:spcAft>
        <a:defRPr sz="2800" b="1">
          <a:solidFill>
            <a:schemeClr val="bg1"/>
          </a:solidFill>
          <a:latin typeface="Century Gothic" pitchFamily="34" charset="0"/>
        </a:defRPr>
      </a:lvl3pPr>
      <a:lvl4pPr algn="l" rtl="0" eaLnBrk="0" fontAlgn="base" hangingPunct="0">
        <a:spcBef>
          <a:spcPct val="0"/>
        </a:spcBef>
        <a:spcAft>
          <a:spcPct val="0"/>
        </a:spcAft>
        <a:defRPr sz="2800" b="1">
          <a:solidFill>
            <a:schemeClr val="bg1"/>
          </a:solidFill>
          <a:latin typeface="Century Gothic" pitchFamily="34" charset="0"/>
        </a:defRPr>
      </a:lvl4pPr>
      <a:lvl5pPr algn="l" rtl="0" eaLnBrk="0" fontAlgn="base" hangingPunct="0">
        <a:spcBef>
          <a:spcPct val="0"/>
        </a:spcBef>
        <a:spcAft>
          <a:spcPct val="0"/>
        </a:spcAft>
        <a:defRPr sz="2800" b="1">
          <a:solidFill>
            <a:schemeClr val="bg1"/>
          </a:solidFill>
          <a:latin typeface="Century Gothic" pitchFamily="34" charset="0"/>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defRPr sz="2400">
          <a:solidFill>
            <a:schemeClr val="tx2"/>
          </a:solidFill>
          <a:latin typeface="+mn-lt"/>
          <a:ea typeface="+mn-ea"/>
          <a:cs typeface="+mn-cs"/>
        </a:defRPr>
      </a:lvl1pPr>
      <a:lvl2pPr marL="742950" indent="-285750" algn="l" rtl="0" eaLnBrk="0" fontAlgn="base" hangingPunct="0">
        <a:spcBef>
          <a:spcPct val="20000"/>
        </a:spcBef>
        <a:spcAft>
          <a:spcPct val="0"/>
        </a:spcAft>
        <a:defRPr sz="2400">
          <a:solidFill>
            <a:schemeClr val="tx2"/>
          </a:solidFill>
          <a:latin typeface="+mn-lt"/>
        </a:defRPr>
      </a:lvl2pPr>
      <a:lvl3pPr marL="1143000" indent="-228600" algn="l" rtl="0" eaLnBrk="0" fontAlgn="base" hangingPunct="0">
        <a:spcBef>
          <a:spcPct val="20000"/>
        </a:spcBef>
        <a:spcAft>
          <a:spcPct val="0"/>
        </a:spcAft>
        <a:defRPr sz="2400">
          <a:solidFill>
            <a:schemeClr val="tx2"/>
          </a:solidFill>
          <a:latin typeface="+mn-lt"/>
        </a:defRPr>
      </a:lvl3pPr>
      <a:lvl4pPr marL="1600200" indent="-228600" algn="l" rtl="0" eaLnBrk="0" fontAlgn="base" hangingPunct="0">
        <a:spcBef>
          <a:spcPct val="20000"/>
        </a:spcBef>
        <a:spcAft>
          <a:spcPct val="0"/>
        </a:spcAft>
        <a:defRPr sz="2400">
          <a:solidFill>
            <a:schemeClr val="tx2"/>
          </a:solidFill>
          <a:latin typeface="+mn-lt"/>
        </a:defRPr>
      </a:lvl4pPr>
      <a:lvl5pPr marL="2057400" indent="-228600" algn="l" rtl="0" eaLnBrk="0" fontAlgn="base" hangingPunct="0">
        <a:spcBef>
          <a:spcPct val="20000"/>
        </a:spcBef>
        <a:spcAft>
          <a:spcPct val="0"/>
        </a:spcAft>
        <a:defRPr sz="2400">
          <a:solidFill>
            <a:schemeClr val="tx2"/>
          </a:solidFill>
          <a:latin typeface="+mn-lt"/>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sz="quarter"/>
          </p:nvPr>
        </p:nvSpPr>
        <p:spPr/>
        <p:txBody>
          <a:bodyPr/>
          <a:lstStyle/>
          <a:p>
            <a:r>
              <a:rPr lang="en-US" dirty="0" smtClean="0"/>
              <a:t>Extraction of Moon “</a:t>
            </a:r>
            <a:r>
              <a:rPr lang="en-US" dirty="0" err="1" smtClean="0"/>
              <a:t>imagettes</a:t>
            </a:r>
            <a:r>
              <a:rPr lang="en-US" dirty="0" smtClean="0"/>
              <a:t>” from MSG data	</a:t>
            </a:r>
          </a:p>
        </p:txBody>
      </p:sp>
      <p:sp>
        <p:nvSpPr>
          <p:cNvPr id="6147" name="Subtitle 2"/>
          <p:cNvSpPr>
            <a:spLocks noGrp="1"/>
          </p:cNvSpPr>
          <p:nvPr>
            <p:ph type="subTitle" sz="quarter" idx="1"/>
          </p:nvPr>
        </p:nvSpPr>
        <p:spPr/>
        <p:txBody>
          <a:bodyPr/>
          <a:lstStyle/>
          <a:p>
            <a:r>
              <a:rPr lang="en-US" dirty="0" smtClean="0">
                <a:latin typeface="+mj-lt"/>
              </a:rPr>
              <a:t>Current Status</a:t>
            </a:r>
          </a:p>
          <a:p>
            <a:endParaRPr lang="en-US" dirty="0" smtClean="0">
              <a:latin typeface="+mj-lt"/>
            </a:endParaRPr>
          </a:p>
          <a:p>
            <a:r>
              <a:rPr lang="en-US" sz="1400" dirty="0" smtClean="0">
                <a:latin typeface="+mj-lt"/>
              </a:rPr>
              <a:t>Bartolomeo </a:t>
            </a:r>
            <a:r>
              <a:rPr lang="en-US" sz="1400" dirty="0" err="1" smtClean="0">
                <a:latin typeface="+mj-lt"/>
              </a:rPr>
              <a:t>Viticchiè</a:t>
            </a:r>
            <a:r>
              <a:rPr lang="en-US" sz="1400" dirty="0" smtClean="0">
                <a:latin typeface="+mj-lt"/>
              </a:rPr>
              <a:t>, Tim Hewison, and Sebastien Wagner</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Moon extraction: an example [MSG1 20050114</a:t>
            </a:r>
            <a:r>
              <a:rPr lang="en-GB" dirty="0" smtClean="0">
                <a:solidFill>
                  <a:srgbClr val="FF0000"/>
                </a:solidFill>
              </a:rPr>
              <a:t>0430</a:t>
            </a:r>
            <a:r>
              <a:rPr lang="en-GB" dirty="0" smtClean="0"/>
              <a:t>]</a:t>
            </a:r>
            <a:endParaRPr lang="en-GB" dirty="0"/>
          </a:p>
        </p:txBody>
      </p:sp>
      <p:sp>
        <p:nvSpPr>
          <p:cNvPr id="4" name="Slide Number Placeholder 3"/>
          <p:cNvSpPr>
            <a:spLocks noGrp="1"/>
          </p:cNvSpPr>
          <p:nvPr>
            <p:ph type="sldNum" sz="quarter" idx="10"/>
          </p:nvPr>
        </p:nvSpPr>
        <p:spPr/>
        <p:txBody>
          <a:bodyPr/>
          <a:lstStyle/>
          <a:p>
            <a:pPr>
              <a:defRPr/>
            </a:pPr>
            <a:r>
              <a:rPr lang="en-GB" smtClean="0"/>
              <a:t>Slide: </a:t>
            </a:r>
            <a:fld id="{DCF5A681-F170-42EA-8638-38521F2976A0}" type="slidenum">
              <a:rPr lang="en-GB" smtClean="0"/>
              <a:pPr>
                <a:defRPr/>
              </a:pPr>
              <a:t>10</a:t>
            </a:fld>
            <a:endParaRPr lang="en-GB"/>
          </a:p>
        </p:txBody>
      </p:sp>
      <p:pic>
        <p:nvPicPr>
          <p:cNvPr id="8" name="Picture 7" descr="Moon_MSG1_200501140430_VIS06_LowResHRVIS.gif"/>
          <p:cNvPicPr>
            <a:picLocks noChangeAspect="1"/>
          </p:cNvPicPr>
          <p:nvPr/>
        </p:nvPicPr>
        <p:blipFill>
          <a:blip r:embed="rId2" cstate="print"/>
          <a:stretch>
            <a:fillRect/>
          </a:stretch>
        </p:blipFill>
        <p:spPr>
          <a:xfrm>
            <a:off x="4635115" y="1362447"/>
            <a:ext cx="4194559" cy="4914527"/>
          </a:xfrm>
          <a:prstGeom prst="rect">
            <a:avLst/>
          </a:prstGeom>
        </p:spPr>
        <p:style>
          <a:lnRef idx="3">
            <a:schemeClr val="lt1"/>
          </a:lnRef>
          <a:fillRef idx="1">
            <a:schemeClr val="accent3"/>
          </a:fillRef>
          <a:effectRef idx="1">
            <a:schemeClr val="accent3"/>
          </a:effectRef>
          <a:fontRef idx="minor">
            <a:schemeClr val="lt1"/>
          </a:fontRef>
        </p:style>
      </p:pic>
      <p:cxnSp>
        <p:nvCxnSpPr>
          <p:cNvPr id="9" name="Straight Arrow Connector 8"/>
          <p:cNvCxnSpPr/>
          <p:nvPr/>
        </p:nvCxnSpPr>
        <p:spPr bwMode="auto">
          <a:xfrm rot="10800000" flipV="1">
            <a:off x="3714753" y="2638425"/>
            <a:ext cx="2428874" cy="1790700"/>
          </a:xfrm>
          <a:prstGeom prst="straightConnector1">
            <a:avLst/>
          </a:prstGeom>
          <a:solidFill>
            <a:schemeClr val="bg2"/>
          </a:solidFill>
          <a:ln w="28575" cap="flat" cmpd="sng" algn="ctr">
            <a:solidFill>
              <a:srgbClr val="EE2D24"/>
            </a:solidFill>
            <a:prstDash val="solid"/>
            <a:round/>
            <a:headEnd type="arrow" w="med" len="med"/>
            <a:tailEnd type="none" w="med" len="med"/>
          </a:ln>
          <a:effectLst/>
        </p:spPr>
      </p:cxnSp>
      <p:cxnSp>
        <p:nvCxnSpPr>
          <p:cNvPr id="11" name="Straight Arrow Connector 10"/>
          <p:cNvCxnSpPr/>
          <p:nvPr/>
        </p:nvCxnSpPr>
        <p:spPr bwMode="auto">
          <a:xfrm flipV="1">
            <a:off x="3724275" y="4476750"/>
            <a:ext cx="3086100" cy="38100"/>
          </a:xfrm>
          <a:prstGeom prst="straightConnector1">
            <a:avLst/>
          </a:prstGeom>
          <a:solidFill>
            <a:schemeClr val="bg2"/>
          </a:solidFill>
          <a:ln w="28575" cap="flat" cmpd="sng" algn="ctr">
            <a:solidFill>
              <a:srgbClr val="EE2D24"/>
            </a:solidFill>
            <a:prstDash val="solid"/>
            <a:round/>
            <a:headEnd type="none" w="med" len="med"/>
            <a:tailEnd type="arrow"/>
          </a:ln>
          <a:effectLst/>
        </p:spPr>
      </p:cxnSp>
      <p:cxnSp>
        <p:nvCxnSpPr>
          <p:cNvPr id="12" name="Straight Arrow Connector 11"/>
          <p:cNvCxnSpPr/>
          <p:nvPr/>
        </p:nvCxnSpPr>
        <p:spPr bwMode="auto">
          <a:xfrm>
            <a:off x="3695700" y="4619625"/>
            <a:ext cx="4200525" cy="1276350"/>
          </a:xfrm>
          <a:prstGeom prst="straightConnector1">
            <a:avLst/>
          </a:prstGeom>
          <a:solidFill>
            <a:schemeClr val="bg2"/>
          </a:solidFill>
          <a:ln w="28575" cap="flat" cmpd="sng" algn="ctr">
            <a:solidFill>
              <a:srgbClr val="EE2D24"/>
            </a:solidFill>
            <a:prstDash val="solid"/>
            <a:round/>
            <a:headEnd type="none" w="med" len="med"/>
            <a:tailEnd type="arrow"/>
          </a:ln>
          <a:effectLst/>
        </p:spPr>
      </p:cxnSp>
      <p:cxnSp>
        <p:nvCxnSpPr>
          <p:cNvPr id="17" name="Straight Connector 16"/>
          <p:cNvCxnSpPr/>
          <p:nvPr/>
        </p:nvCxnSpPr>
        <p:spPr bwMode="auto">
          <a:xfrm flipV="1">
            <a:off x="5200650" y="5972175"/>
            <a:ext cx="2714625" cy="28576"/>
          </a:xfrm>
          <a:prstGeom prst="line">
            <a:avLst/>
          </a:prstGeom>
          <a:solidFill>
            <a:schemeClr val="bg2"/>
          </a:solidFill>
          <a:ln w="19050" cap="flat" cmpd="sng" algn="ctr">
            <a:solidFill>
              <a:srgbClr val="00B0F0"/>
            </a:solidFill>
            <a:prstDash val="sysDash"/>
            <a:round/>
            <a:headEnd type="none" w="med" len="med"/>
            <a:tailEnd type="none" w="med" len="med"/>
          </a:ln>
          <a:effectLst/>
        </p:spPr>
      </p:cxnSp>
      <p:cxnSp>
        <p:nvCxnSpPr>
          <p:cNvPr id="23" name="Straight Arrow Connector 22"/>
          <p:cNvCxnSpPr/>
          <p:nvPr/>
        </p:nvCxnSpPr>
        <p:spPr bwMode="auto">
          <a:xfrm rot="16200000" flipH="1">
            <a:off x="3686175" y="4629150"/>
            <a:ext cx="1276350" cy="1257300"/>
          </a:xfrm>
          <a:prstGeom prst="straightConnector1">
            <a:avLst/>
          </a:prstGeom>
          <a:solidFill>
            <a:schemeClr val="bg2"/>
          </a:solidFill>
          <a:ln w="28575" cap="flat" cmpd="sng" algn="ctr">
            <a:solidFill>
              <a:srgbClr val="EE2D24"/>
            </a:solidFill>
            <a:prstDash val="sysDash"/>
            <a:round/>
            <a:headEnd type="none" w="med" len="med"/>
            <a:tailEnd type="arrow"/>
          </a:ln>
          <a:effectLst/>
        </p:spPr>
      </p:cxnSp>
      <p:sp>
        <p:nvSpPr>
          <p:cNvPr id="24" name="TextBox 23"/>
          <p:cNvSpPr txBox="1"/>
          <p:nvPr/>
        </p:nvSpPr>
        <p:spPr>
          <a:xfrm>
            <a:off x="0" y="1428750"/>
            <a:ext cx="4509655" cy="738664"/>
          </a:xfrm>
          <a:prstGeom prst="rect">
            <a:avLst/>
          </a:prstGeom>
          <a:noFill/>
        </p:spPr>
        <p:txBody>
          <a:bodyPr wrap="square" rtlCol="0">
            <a:spAutoFit/>
          </a:bodyPr>
          <a:lstStyle/>
          <a:p>
            <a:pPr algn="r"/>
            <a:r>
              <a:rPr lang="en-GB" sz="1400" dirty="0" smtClean="0">
                <a:solidFill>
                  <a:schemeClr val="tx2"/>
                </a:solidFill>
                <a:latin typeface="+mj-lt"/>
              </a:rPr>
              <a:t>HRVIS frames and Moon “</a:t>
            </a:r>
            <a:r>
              <a:rPr lang="en-GB" sz="1400" dirty="0" err="1" smtClean="0">
                <a:solidFill>
                  <a:schemeClr val="tx2"/>
                </a:solidFill>
                <a:latin typeface="+mj-lt"/>
              </a:rPr>
              <a:t>imagette</a:t>
            </a:r>
            <a:r>
              <a:rPr lang="en-GB" sz="1400" dirty="0" smtClean="0">
                <a:solidFill>
                  <a:schemeClr val="tx2"/>
                </a:solidFill>
                <a:latin typeface="+mj-lt"/>
              </a:rPr>
              <a:t>” on MSG1/SEVIRI VIS 06 data clipped between [min(Image), max(Image)/5]</a:t>
            </a:r>
          </a:p>
        </p:txBody>
      </p:sp>
      <p:sp>
        <p:nvSpPr>
          <p:cNvPr id="26" name="TextBox 25"/>
          <p:cNvSpPr txBox="1"/>
          <p:nvPr/>
        </p:nvSpPr>
        <p:spPr>
          <a:xfrm>
            <a:off x="0" y="4143375"/>
            <a:ext cx="3695700" cy="1600438"/>
          </a:xfrm>
          <a:prstGeom prst="rect">
            <a:avLst/>
          </a:prstGeom>
          <a:noFill/>
        </p:spPr>
        <p:txBody>
          <a:bodyPr wrap="square" rtlCol="0">
            <a:spAutoFit/>
          </a:bodyPr>
          <a:lstStyle/>
          <a:p>
            <a:pPr algn="r"/>
            <a:r>
              <a:rPr lang="en-GB" sz="1400" dirty="0" smtClean="0">
                <a:solidFill>
                  <a:srgbClr val="FF0000"/>
                </a:solidFill>
                <a:latin typeface="+mj-lt"/>
              </a:rPr>
              <a:t>By using the information available in the header we can evaluate whether the Moon is in the available in the HRVIS</a:t>
            </a:r>
          </a:p>
          <a:p>
            <a:pPr algn="r"/>
            <a:endParaRPr lang="en-GB" sz="1400" dirty="0" smtClean="0">
              <a:solidFill>
                <a:srgbClr val="FF0000"/>
              </a:solidFill>
              <a:latin typeface="+mj-lt"/>
            </a:endParaRPr>
          </a:p>
          <a:p>
            <a:pPr algn="r"/>
            <a:r>
              <a:rPr lang="en-GB" sz="1400" dirty="0" smtClean="0">
                <a:solidFill>
                  <a:srgbClr val="FF0000"/>
                </a:solidFill>
                <a:latin typeface="+mj-lt"/>
              </a:rPr>
              <a:t>ONE HOUR LATER THE MOON IS AVAILABLE IN THE HRVIS BOTTOM FRAME!</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GB" smtClean="0"/>
              <a:t>Slide: </a:t>
            </a:r>
            <a:fld id="{DCF5A681-F170-42EA-8638-38521F2976A0}" type="slidenum">
              <a:rPr lang="en-GB" smtClean="0"/>
              <a:pPr>
                <a:defRPr/>
              </a:pPr>
              <a:t>11</a:t>
            </a:fld>
            <a:endParaRPr lang="en-GB"/>
          </a:p>
        </p:txBody>
      </p:sp>
      <p:sp>
        <p:nvSpPr>
          <p:cNvPr id="5" name="Title 1"/>
          <p:cNvSpPr>
            <a:spLocks noGrp="1"/>
          </p:cNvSpPr>
          <p:nvPr>
            <p:ph type="title"/>
          </p:nvPr>
        </p:nvSpPr>
        <p:spPr>
          <a:xfrm>
            <a:off x="325438" y="238125"/>
            <a:ext cx="9150350" cy="839788"/>
          </a:xfrm>
        </p:spPr>
        <p:txBody>
          <a:bodyPr/>
          <a:lstStyle/>
          <a:p>
            <a:r>
              <a:rPr lang="en-GB" dirty="0" smtClean="0"/>
              <a:t>Moon extraction: an example [MSG1 20050114</a:t>
            </a:r>
            <a:r>
              <a:rPr lang="en-GB" dirty="0" smtClean="0">
                <a:solidFill>
                  <a:srgbClr val="FF0000"/>
                </a:solidFill>
              </a:rPr>
              <a:t>0430</a:t>
            </a:r>
            <a:r>
              <a:rPr lang="en-GB" dirty="0" smtClean="0"/>
              <a:t>]</a:t>
            </a:r>
            <a:endParaRPr lang="en-GB" dirty="0"/>
          </a:p>
        </p:txBody>
      </p:sp>
      <p:pic>
        <p:nvPicPr>
          <p:cNvPr id="6" name="Picture 5" descr="Moon_MSG1_200501140430_HRVISOrig.gif"/>
          <p:cNvPicPr>
            <a:picLocks noChangeAspect="1"/>
          </p:cNvPicPr>
          <p:nvPr/>
        </p:nvPicPr>
        <p:blipFill>
          <a:blip r:embed="rId2" cstate="print"/>
          <a:stretch>
            <a:fillRect/>
          </a:stretch>
        </p:blipFill>
        <p:spPr>
          <a:xfrm>
            <a:off x="719510" y="1295400"/>
            <a:ext cx="2434712" cy="4733925"/>
          </a:xfrm>
          <a:prstGeom prst="rect">
            <a:avLst/>
          </a:prstGeom>
        </p:spPr>
        <p:style>
          <a:lnRef idx="3">
            <a:schemeClr val="lt1"/>
          </a:lnRef>
          <a:fillRef idx="1">
            <a:schemeClr val="accent3"/>
          </a:fillRef>
          <a:effectRef idx="1">
            <a:schemeClr val="accent3"/>
          </a:effectRef>
          <a:fontRef idx="minor">
            <a:schemeClr val="lt1"/>
          </a:fontRef>
        </p:style>
      </p:pic>
      <p:cxnSp>
        <p:nvCxnSpPr>
          <p:cNvPr id="8" name="Straight Arrow Connector 7"/>
          <p:cNvCxnSpPr/>
          <p:nvPr/>
        </p:nvCxnSpPr>
        <p:spPr bwMode="auto">
          <a:xfrm rot="10800000" flipV="1">
            <a:off x="2428875" y="5238750"/>
            <a:ext cx="514350" cy="342900"/>
          </a:xfrm>
          <a:prstGeom prst="straightConnector1">
            <a:avLst/>
          </a:prstGeom>
          <a:solidFill>
            <a:schemeClr val="bg2"/>
          </a:solidFill>
          <a:ln w="28575" cap="flat" cmpd="sng" algn="ctr">
            <a:solidFill>
              <a:srgbClr val="FF0000"/>
            </a:solidFill>
            <a:prstDash val="solid"/>
            <a:round/>
            <a:headEnd type="none" w="med" len="med"/>
            <a:tailEnd type="arrow"/>
          </a:ln>
          <a:effectLst/>
        </p:spPr>
      </p:cxnSp>
      <p:pic>
        <p:nvPicPr>
          <p:cNvPr id="9" name="Picture 8" descr="Moon_MSG1_200501140430_HRVISExtr.gif"/>
          <p:cNvPicPr>
            <a:picLocks noChangeAspect="1"/>
          </p:cNvPicPr>
          <p:nvPr/>
        </p:nvPicPr>
        <p:blipFill>
          <a:blip r:embed="rId3" cstate="print"/>
          <a:stretch>
            <a:fillRect/>
          </a:stretch>
        </p:blipFill>
        <p:spPr>
          <a:xfrm>
            <a:off x="3352800" y="1914524"/>
            <a:ext cx="6267450" cy="3133725"/>
          </a:xfrm>
          <a:prstGeom prst="rect">
            <a:avLst/>
          </a:prstGeom>
        </p:spPr>
        <p:style>
          <a:lnRef idx="3">
            <a:schemeClr val="lt1"/>
          </a:lnRef>
          <a:fillRef idx="1">
            <a:schemeClr val="accent3"/>
          </a:fillRef>
          <a:effectRef idx="1">
            <a:schemeClr val="accent3"/>
          </a:effectRef>
          <a:fontRef idx="minor">
            <a:schemeClr val="lt1"/>
          </a:fontRef>
        </p:style>
      </p:pic>
      <p:sp>
        <p:nvSpPr>
          <p:cNvPr id="10" name="TextBox 9"/>
          <p:cNvSpPr txBox="1"/>
          <p:nvPr/>
        </p:nvSpPr>
        <p:spPr>
          <a:xfrm>
            <a:off x="6481064" y="5148671"/>
            <a:ext cx="3126651" cy="646331"/>
          </a:xfrm>
          <a:prstGeom prst="rect">
            <a:avLst/>
          </a:prstGeom>
          <a:noFill/>
        </p:spPr>
        <p:txBody>
          <a:bodyPr wrap="square" rtlCol="0">
            <a:spAutoFit/>
          </a:bodyPr>
          <a:lstStyle/>
          <a:p>
            <a:pPr algn="ctr"/>
            <a:r>
              <a:rPr lang="en-GB" sz="1200" dirty="0" smtClean="0">
                <a:solidFill>
                  <a:srgbClr val="FF0000"/>
                </a:solidFill>
                <a:latin typeface="+mj-lt"/>
              </a:rPr>
              <a:t>Effect of the re-alignment for the relative motion between the Moon and MSG1</a:t>
            </a:r>
            <a:endParaRPr lang="en-GB" sz="1200" dirty="0">
              <a:solidFill>
                <a:srgbClr val="FF0000"/>
              </a:solidFill>
              <a:latin typeface="+mj-lt"/>
            </a:endParaRPr>
          </a:p>
        </p:txBody>
      </p:sp>
      <p:sp>
        <p:nvSpPr>
          <p:cNvPr id="11" name="TextBox 10"/>
          <p:cNvSpPr txBox="1"/>
          <p:nvPr/>
        </p:nvSpPr>
        <p:spPr>
          <a:xfrm>
            <a:off x="3356864" y="1915304"/>
            <a:ext cx="3126651" cy="738664"/>
          </a:xfrm>
          <a:prstGeom prst="rect">
            <a:avLst/>
          </a:prstGeom>
          <a:noFill/>
        </p:spPr>
        <p:txBody>
          <a:bodyPr wrap="square" rtlCol="0">
            <a:spAutoFit/>
          </a:bodyPr>
          <a:lstStyle/>
          <a:p>
            <a:r>
              <a:rPr lang="en-GB" sz="1400" dirty="0" smtClean="0">
                <a:latin typeface="+mj-lt"/>
              </a:rPr>
              <a:t>MSG1/SEVIRI HRVIS Moon “</a:t>
            </a:r>
            <a:r>
              <a:rPr lang="en-GB" sz="1400" dirty="0" err="1" smtClean="0">
                <a:latin typeface="+mj-lt"/>
              </a:rPr>
              <a:t>imagette</a:t>
            </a:r>
            <a:r>
              <a:rPr lang="en-GB" sz="1400" dirty="0" smtClean="0">
                <a:latin typeface="+mj-lt"/>
              </a:rPr>
              <a:t>” (after Moon re-alignment)</a:t>
            </a:r>
          </a:p>
        </p:txBody>
      </p:sp>
      <p:sp>
        <p:nvSpPr>
          <p:cNvPr id="12" name="TextBox 11"/>
          <p:cNvSpPr txBox="1"/>
          <p:nvPr/>
        </p:nvSpPr>
        <p:spPr>
          <a:xfrm>
            <a:off x="3171825" y="5343525"/>
            <a:ext cx="3248025" cy="738664"/>
          </a:xfrm>
          <a:prstGeom prst="rect">
            <a:avLst/>
          </a:prstGeom>
          <a:noFill/>
        </p:spPr>
        <p:txBody>
          <a:bodyPr wrap="square" rtlCol="0">
            <a:spAutoFit/>
          </a:bodyPr>
          <a:lstStyle/>
          <a:p>
            <a:r>
              <a:rPr lang="en-GB" sz="1400" dirty="0" smtClean="0">
                <a:solidFill>
                  <a:schemeClr val="tx2"/>
                </a:solidFill>
                <a:latin typeface="+mj-lt"/>
              </a:rPr>
              <a:t>MSG1/SEVIRI HRVIS data clipped between [min(Image),max(Image)/5]</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Moon extraction: an example [MSG1 20050114</a:t>
            </a:r>
            <a:r>
              <a:rPr lang="en-GB" dirty="0" smtClean="0">
                <a:solidFill>
                  <a:srgbClr val="FF0000"/>
                </a:solidFill>
              </a:rPr>
              <a:t>0430</a:t>
            </a:r>
            <a:r>
              <a:rPr lang="en-GB" dirty="0" smtClean="0"/>
              <a:t>]</a:t>
            </a:r>
            <a:endParaRPr lang="en-GB" dirty="0"/>
          </a:p>
        </p:txBody>
      </p:sp>
      <p:sp>
        <p:nvSpPr>
          <p:cNvPr id="4" name="Slide Number Placeholder 3"/>
          <p:cNvSpPr>
            <a:spLocks noGrp="1"/>
          </p:cNvSpPr>
          <p:nvPr>
            <p:ph type="sldNum" sz="quarter" idx="10"/>
          </p:nvPr>
        </p:nvSpPr>
        <p:spPr/>
        <p:txBody>
          <a:bodyPr/>
          <a:lstStyle/>
          <a:p>
            <a:pPr>
              <a:defRPr/>
            </a:pPr>
            <a:r>
              <a:rPr lang="en-GB" smtClean="0"/>
              <a:t>Slide: </a:t>
            </a:r>
            <a:fld id="{DCF5A681-F170-42EA-8638-38521F2976A0}" type="slidenum">
              <a:rPr lang="en-GB" smtClean="0"/>
              <a:pPr>
                <a:defRPr/>
              </a:pPr>
              <a:t>12</a:t>
            </a:fld>
            <a:endParaRPr lang="en-GB"/>
          </a:p>
        </p:txBody>
      </p:sp>
      <p:pic>
        <p:nvPicPr>
          <p:cNvPr id="15" name="Picture 14" descr="Moon_MSG1_200501140430_HRVISExtr.gif"/>
          <p:cNvPicPr>
            <a:picLocks noChangeAspect="1"/>
          </p:cNvPicPr>
          <p:nvPr/>
        </p:nvPicPr>
        <p:blipFill>
          <a:blip r:embed="rId2" cstate="print"/>
          <a:stretch>
            <a:fillRect/>
          </a:stretch>
        </p:blipFill>
        <p:spPr>
          <a:xfrm>
            <a:off x="847725" y="1471612"/>
            <a:ext cx="8439149" cy="4219575"/>
          </a:xfrm>
          <a:prstGeom prst="rect">
            <a:avLst/>
          </a:prstGeom>
        </p:spPr>
        <p:style>
          <a:lnRef idx="3">
            <a:schemeClr val="lt1"/>
          </a:lnRef>
          <a:fillRef idx="1">
            <a:schemeClr val="accent3"/>
          </a:fillRef>
          <a:effectRef idx="1">
            <a:schemeClr val="accent3"/>
          </a:effectRef>
          <a:fontRef idx="minor">
            <a:schemeClr val="lt1"/>
          </a:fontRef>
        </p:style>
      </p:pic>
      <p:sp>
        <p:nvSpPr>
          <p:cNvPr id="7" name="Oval 6"/>
          <p:cNvSpPr/>
          <p:nvPr/>
        </p:nvSpPr>
        <p:spPr bwMode="auto">
          <a:xfrm>
            <a:off x="1857372" y="2381250"/>
            <a:ext cx="2628000" cy="2628000"/>
          </a:xfrm>
          <a:prstGeom prst="ellipse">
            <a:avLst/>
          </a:prstGeom>
          <a:noFill/>
          <a:ln w="19050" cap="flat" cmpd="sng" algn="ctr">
            <a:solidFill>
              <a:srgbClr val="00B5EF"/>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9" name="TextBox 8"/>
          <p:cNvSpPr txBox="1"/>
          <p:nvPr/>
        </p:nvSpPr>
        <p:spPr>
          <a:xfrm>
            <a:off x="5067300" y="5762625"/>
            <a:ext cx="4210050" cy="461665"/>
          </a:xfrm>
          <a:prstGeom prst="rect">
            <a:avLst/>
          </a:prstGeom>
          <a:noFill/>
        </p:spPr>
        <p:txBody>
          <a:bodyPr wrap="square" rtlCol="0">
            <a:spAutoFit/>
          </a:bodyPr>
          <a:lstStyle/>
          <a:p>
            <a:pPr algn="ctr"/>
            <a:r>
              <a:rPr lang="en-GB" sz="1200" dirty="0" smtClean="0">
                <a:solidFill>
                  <a:srgbClr val="FF0000"/>
                </a:solidFill>
                <a:latin typeface="+mj-lt"/>
              </a:rPr>
              <a:t>Effect of the re-alignment for the relative motion between the Moon and MSG1</a:t>
            </a:r>
            <a:endParaRPr lang="en-GB" sz="1200" dirty="0">
              <a:solidFill>
                <a:srgbClr val="FF0000"/>
              </a:solidFill>
              <a:latin typeface="+mj-lt"/>
            </a:endParaRPr>
          </a:p>
        </p:txBody>
      </p:sp>
      <p:sp>
        <p:nvSpPr>
          <p:cNvPr id="10" name="TextBox 9"/>
          <p:cNvSpPr txBox="1"/>
          <p:nvPr/>
        </p:nvSpPr>
        <p:spPr>
          <a:xfrm>
            <a:off x="847725" y="1476375"/>
            <a:ext cx="4210050" cy="523220"/>
          </a:xfrm>
          <a:prstGeom prst="rect">
            <a:avLst/>
          </a:prstGeom>
          <a:noFill/>
        </p:spPr>
        <p:txBody>
          <a:bodyPr wrap="square" rtlCol="0">
            <a:spAutoFit/>
          </a:bodyPr>
          <a:lstStyle/>
          <a:p>
            <a:r>
              <a:rPr lang="en-GB" sz="1400" dirty="0" smtClean="0">
                <a:latin typeface="+mj-lt"/>
              </a:rPr>
              <a:t>MSG1/SEVIRI HRVIS Moon “</a:t>
            </a:r>
            <a:r>
              <a:rPr lang="en-GB" sz="1400" dirty="0" err="1" smtClean="0">
                <a:latin typeface="+mj-lt"/>
              </a:rPr>
              <a:t>imagette</a:t>
            </a:r>
            <a:r>
              <a:rPr lang="en-GB" sz="1400" dirty="0" smtClean="0">
                <a:latin typeface="+mj-lt"/>
              </a:rPr>
              <a:t>” (after Moon re-alignment)</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Moon in 2005 for MSG1</a:t>
            </a:r>
            <a:endParaRPr lang="en-GB" dirty="0"/>
          </a:p>
        </p:txBody>
      </p:sp>
      <p:sp>
        <p:nvSpPr>
          <p:cNvPr id="4" name="Slide Number Placeholder 3"/>
          <p:cNvSpPr>
            <a:spLocks noGrp="1"/>
          </p:cNvSpPr>
          <p:nvPr>
            <p:ph type="sldNum" sz="quarter" idx="10"/>
          </p:nvPr>
        </p:nvSpPr>
        <p:spPr/>
        <p:txBody>
          <a:bodyPr/>
          <a:lstStyle/>
          <a:p>
            <a:pPr>
              <a:defRPr/>
            </a:pPr>
            <a:r>
              <a:rPr lang="en-GB" smtClean="0"/>
              <a:t>Slide: </a:t>
            </a:r>
            <a:fld id="{DCF5A681-F170-42EA-8638-38521F2976A0}" type="slidenum">
              <a:rPr lang="en-GB" smtClean="0"/>
              <a:pPr>
                <a:defRPr/>
              </a:pPr>
              <a:t>13</a:t>
            </a:fld>
            <a:endParaRPr lang="en-GB"/>
          </a:p>
        </p:txBody>
      </p:sp>
      <p:pic>
        <p:nvPicPr>
          <p:cNvPr id="5" name="Picture 4" descr="Moons_LowRes.bmp"/>
          <p:cNvPicPr>
            <a:picLocks noChangeAspect="1"/>
          </p:cNvPicPr>
          <p:nvPr/>
        </p:nvPicPr>
        <p:blipFill>
          <a:blip r:embed="rId2" cstate="print"/>
          <a:stretch>
            <a:fillRect/>
          </a:stretch>
        </p:blipFill>
        <p:spPr>
          <a:xfrm>
            <a:off x="2857500" y="1447801"/>
            <a:ext cx="4590092" cy="5281034"/>
          </a:xfrm>
          <a:prstGeom prst="rect">
            <a:avLst/>
          </a:prstGeom>
        </p:spPr>
        <p:style>
          <a:lnRef idx="3">
            <a:schemeClr val="lt1"/>
          </a:lnRef>
          <a:fillRef idx="1">
            <a:schemeClr val="accent3"/>
          </a:fillRef>
          <a:effectRef idx="1">
            <a:schemeClr val="accent3"/>
          </a:effectRef>
          <a:fontRef idx="minor">
            <a:schemeClr val="lt1"/>
          </a:fontRef>
        </p:style>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Moon in 2005 for MSG1</a:t>
            </a:r>
            <a:endParaRPr lang="en-GB" dirty="0"/>
          </a:p>
        </p:txBody>
      </p:sp>
      <p:sp>
        <p:nvSpPr>
          <p:cNvPr id="4" name="Slide Number Placeholder 3"/>
          <p:cNvSpPr>
            <a:spLocks noGrp="1"/>
          </p:cNvSpPr>
          <p:nvPr>
            <p:ph type="sldNum" sz="quarter" idx="10"/>
          </p:nvPr>
        </p:nvSpPr>
        <p:spPr/>
        <p:txBody>
          <a:bodyPr/>
          <a:lstStyle/>
          <a:p>
            <a:pPr>
              <a:defRPr/>
            </a:pPr>
            <a:r>
              <a:rPr lang="en-GB" smtClean="0"/>
              <a:t>Slide: </a:t>
            </a:r>
            <a:fld id="{DCF5A681-F170-42EA-8638-38521F2976A0}" type="slidenum">
              <a:rPr lang="en-GB" smtClean="0"/>
              <a:pPr>
                <a:defRPr/>
              </a:pPr>
              <a:t>14</a:t>
            </a:fld>
            <a:endParaRPr lang="en-GB"/>
          </a:p>
        </p:txBody>
      </p:sp>
      <p:pic>
        <p:nvPicPr>
          <p:cNvPr id="5" name="Picture 4" descr="Moons_LowRes.bmp"/>
          <p:cNvPicPr>
            <a:picLocks noChangeAspect="1"/>
          </p:cNvPicPr>
          <p:nvPr/>
        </p:nvPicPr>
        <p:blipFill>
          <a:blip r:embed="rId2" cstate="print"/>
          <a:stretch>
            <a:fillRect/>
          </a:stretch>
        </p:blipFill>
        <p:spPr>
          <a:xfrm>
            <a:off x="2857500" y="1447801"/>
            <a:ext cx="4590092" cy="5281034"/>
          </a:xfrm>
          <a:prstGeom prst="rect">
            <a:avLst/>
          </a:prstGeom>
        </p:spPr>
        <p:style>
          <a:lnRef idx="3">
            <a:schemeClr val="lt1"/>
          </a:lnRef>
          <a:fillRef idx="1">
            <a:schemeClr val="accent3"/>
          </a:fillRef>
          <a:effectRef idx="1">
            <a:schemeClr val="accent3"/>
          </a:effectRef>
          <a:fontRef idx="minor">
            <a:schemeClr val="lt1"/>
          </a:fontRef>
        </p:style>
      </p:pic>
      <p:sp>
        <p:nvSpPr>
          <p:cNvPr id="6" name="Oval 5"/>
          <p:cNvSpPr/>
          <p:nvPr/>
        </p:nvSpPr>
        <p:spPr bwMode="auto">
          <a:xfrm>
            <a:off x="3524251" y="2628901"/>
            <a:ext cx="3543300" cy="3562350"/>
          </a:xfrm>
          <a:prstGeom prst="ellipse">
            <a:avLst/>
          </a:prstGeom>
          <a:noFill/>
          <a:ln w="28575" cap="flat" cmpd="sng" algn="ctr">
            <a:solidFill>
              <a:srgbClr val="92D050"/>
            </a:solidFill>
            <a:prstDash val="dash"/>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cxnSp>
        <p:nvCxnSpPr>
          <p:cNvPr id="8" name="Straight Arrow Connector 7"/>
          <p:cNvCxnSpPr/>
          <p:nvPr/>
        </p:nvCxnSpPr>
        <p:spPr bwMode="auto">
          <a:xfrm rot="10800000">
            <a:off x="7343775" y="3838576"/>
            <a:ext cx="1200150" cy="276225"/>
          </a:xfrm>
          <a:prstGeom prst="straightConnector1">
            <a:avLst/>
          </a:prstGeom>
          <a:solidFill>
            <a:schemeClr val="bg2"/>
          </a:solidFill>
          <a:ln w="28575" cap="flat" cmpd="sng" algn="ctr">
            <a:solidFill>
              <a:srgbClr val="FF0000"/>
            </a:solidFill>
            <a:prstDash val="solid"/>
            <a:round/>
            <a:headEnd type="none" w="med" len="med"/>
            <a:tailEnd type="arrow"/>
          </a:ln>
          <a:effectLst/>
        </p:spPr>
      </p:cxnSp>
      <p:cxnSp>
        <p:nvCxnSpPr>
          <p:cNvPr id="10" name="Straight Arrow Connector 9"/>
          <p:cNvCxnSpPr/>
          <p:nvPr/>
        </p:nvCxnSpPr>
        <p:spPr bwMode="auto">
          <a:xfrm rot="10800000" flipV="1">
            <a:off x="7162803" y="4267200"/>
            <a:ext cx="1438273" cy="1228724"/>
          </a:xfrm>
          <a:prstGeom prst="straightConnector1">
            <a:avLst/>
          </a:prstGeom>
          <a:solidFill>
            <a:schemeClr val="bg2"/>
          </a:solidFill>
          <a:ln w="28575" cap="flat" cmpd="sng" algn="ctr">
            <a:solidFill>
              <a:srgbClr val="FF0000"/>
            </a:solidFill>
            <a:prstDash val="solid"/>
            <a:round/>
            <a:headEnd type="none" w="med" len="med"/>
            <a:tailEnd type="arrow"/>
          </a:ln>
          <a:effectLst/>
        </p:spPr>
      </p:cxnSp>
      <p:sp>
        <p:nvSpPr>
          <p:cNvPr id="12" name="Oval 11"/>
          <p:cNvSpPr/>
          <p:nvPr/>
        </p:nvSpPr>
        <p:spPr bwMode="auto">
          <a:xfrm>
            <a:off x="6248400" y="2390775"/>
            <a:ext cx="476250" cy="447675"/>
          </a:xfrm>
          <a:prstGeom prst="ellipse">
            <a:avLst/>
          </a:prstGeom>
          <a:noFill/>
          <a:ln w="28575" cap="flat" cmpd="sng" algn="ctr">
            <a:solidFill>
              <a:srgbClr val="FF0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13" name="TextBox 12"/>
          <p:cNvSpPr txBox="1"/>
          <p:nvPr/>
        </p:nvSpPr>
        <p:spPr>
          <a:xfrm>
            <a:off x="8582025" y="3771900"/>
            <a:ext cx="1323975" cy="738664"/>
          </a:xfrm>
          <a:prstGeom prst="rect">
            <a:avLst/>
          </a:prstGeom>
          <a:noFill/>
        </p:spPr>
        <p:txBody>
          <a:bodyPr wrap="square" rtlCol="0">
            <a:spAutoFit/>
          </a:bodyPr>
          <a:lstStyle/>
          <a:p>
            <a:r>
              <a:rPr lang="en-GB" sz="1400" dirty="0" smtClean="0">
                <a:solidFill>
                  <a:srgbClr val="FF0000"/>
                </a:solidFill>
                <a:latin typeface="+mj-lt"/>
              </a:rPr>
              <a:t>Fixed HRVIS bottom frame</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Moon in 2005 for MSG1</a:t>
            </a:r>
            <a:endParaRPr lang="en-GB" dirty="0"/>
          </a:p>
        </p:txBody>
      </p:sp>
      <p:sp>
        <p:nvSpPr>
          <p:cNvPr id="4" name="Slide Number Placeholder 3"/>
          <p:cNvSpPr>
            <a:spLocks noGrp="1"/>
          </p:cNvSpPr>
          <p:nvPr>
            <p:ph type="sldNum" sz="quarter" idx="10"/>
          </p:nvPr>
        </p:nvSpPr>
        <p:spPr/>
        <p:txBody>
          <a:bodyPr/>
          <a:lstStyle/>
          <a:p>
            <a:pPr>
              <a:defRPr/>
            </a:pPr>
            <a:r>
              <a:rPr lang="en-GB" smtClean="0"/>
              <a:t>Slide: </a:t>
            </a:r>
            <a:fld id="{DCF5A681-F170-42EA-8638-38521F2976A0}" type="slidenum">
              <a:rPr lang="en-GB" smtClean="0"/>
              <a:pPr>
                <a:defRPr/>
              </a:pPr>
              <a:t>15</a:t>
            </a:fld>
            <a:endParaRPr lang="en-GB"/>
          </a:p>
        </p:txBody>
      </p:sp>
      <p:cxnSp>
        <p:nvCxnSpPr>
          <p:cNvPr id="7" name="Straight Arrow Connector 6"/>
          <p:cNvCxnSpPr/>
          <p:nvPr/>
        </p:nvCxnSpPr>
        <p:spPr bwMode="auto">
          <a:xfrm>
            <a:off x="3676650" y="2571750"/>
            <a:ext cx="504825" cy="1588"/>
          </a:xfrm>
          <a:prstGeom prst="straightConnector1">
            <a:avLst/>
          </a:prstGeom>
          <a:solidFill>
            <a:schemeClr val="bg2"/>
          </a:solidFill>
          <a:ln w="9525" cap="flat" cmpd="sng" algn="ctr">
            <a:noFill/>
            <a:prstDash val="solid"/>
            <a:round/>
            <a:headEnd type="none" w="med" len="med"/>
            <a:tailEnd type="arrow"/>
          </a:ln>
          <a:effectLst/>
        </p:spPr>
      </p:cxnSp>
      <p:pic>
        <p:nvPicPr>
          <p:cNvPr id="11" name="Picture 10" descr="Moos_crop.bmp"/>
          <p:cNvPicPr>
            <a:picLocks noChangeAspect="1"/>
          </p:cNvPicPr>
          <p:nvPr/>
        </p:nvPicPr>
        <p:blipFill>
          <a:blip r:embed="rId2" cstate="print"/>
          <a:stretch>
            <a:fillRect/>
          </a:stretch>
        </p:blipFill>
        <p:spPr>
          <a:xfrm>
            <a:off x="128194" y="2433826"/>
            <a:ext cx="9545023" cy="2481074"/>
          </a:xfrm>
          <a:prstGeom prst="rect">
            <a:avLst/>
          </a:prstGeom>
        </p:spPr>
        <p:style>
          <a:lnRef idx="3">
            <a:schemeClr val="lt1"/>
          </a:lnRef>
          <a:fillRef idx="1">
            <a:schemeClr val="accent3"/>
          </a:fillRef>
          <a:effectRef idx="1">
            <a:schemeClr val="accent3"/>
          </a:effectRef>
          <a:fontRef idx="minor">
            <a:schemeClr val="lt1"/>
          </a:fontRef>
        </p:style>
      </p:pic>
      <p:sp>
        <p:nvSpPr>
          <p:cNvPr id="12" name="TextBox 11"/>
          <p:cNvSpPr txBox="1"/>
          <p:nvPr/>
        </p:nvSpPr>
        <p:spPr>
          <a:xfrm>
            <a:off x="3028950" y="1752600"/>
            <a:ext cx="4210050" cy="307777"/>
          </a:xfrm>
          <a:prstGeom prst="rect">
            <a:avLst/>
          </a:prstGeom>
          <a:noFill/>
        </p:spPr>
        <p:txBody>
          <a:bodyPr wrap="square" rtlCol="0">
            <a:spAutoFit/>
          </a:bodyPr>
          <a:lstStyle/>
          <a:p>
            <a:pPr algn="ctr"/>
            <a:r>
              <a:rPr lang="en-GB" sz="1400" dirty="0" smtClean="0">
                <a:solidFill>
                  <a:schemeClr val="tx2"/>
                </a:solidFill>
                <a:latin typeface="+mj-lt"/>
              </a:rPr>
              <a:t>MSG1/SEVIRI HRVIS Moons (North hemisphere)</a:t>
            </a:r>
          </a:p>
        </p:txBody>
      </p:sp>
      <p:cxnSp>
        <p:nvCxnSpPr>
          <p:cNvPr id="14" name="Straight Connector 13"/>
          <p:cNvCxnSpPr/>
          <p:nvPr/>
        </p:nvCxnSpPr>
        <p:spPr bwMode="auto">
          <a:xfrm>
            <a:off x="276225" y="2990850"/>
            <a:ext cx="9391650" cy="142875"/>
          </a:xfrm>
          <a:prstGeom prst="line">
            <a:avLst/>
          </a:prstGeom>
          <a:solidFill>
            <a:schemeClr val="bg2"/>
          </a:solidFill>
          <a:ln w="19050" cap="flat" cmpd="sng" algn="ctr">
            <a:solidFill>
              <a:srgbClr val="00B5EF"/>
            </a:solidFill>
            <a:prstDash val="dash"/>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Moon in MSG1 low-res </a:t>
            </a:r>
            <a:endParaRPr lang="en-GB" dirty="0"/>
          </a:p>
        </p:txBody>
      </p:sp>
      <p:sp>
        <p:nvSpPr>
          <p:cNvPr id="4" name="Slide Number Placeholder 3"/>
          <p:cNvSpPr>
            <a:spLocks noGrp="1"/>
          </p:cNvSpPr>
          <p:nvPr>
            <p:ph type="sldNum" sz="quarter" idx="10"/>
          </p:nvPr>
        </p:nvSpPr>
        <p:spPr/>
        <p:txBody>
          <a:bodyPr/>
          <a:lstStyle/>
          <a:p>
            <a:pPr>
              <a:defRPr/>
            </a:pPr>
            <a:r>
              <a:rPr lang="en-GB" smtClean="0"/>
              <a:t>Slide: </a:t>
            </a:r>
            <a:fld id="{DCF5A681-F170-42EA-8638-38521F2976A0}" type="slidenum">
              <a:rPr lang="en-GB" smtClean="0"/>
              <a:pPr>
                <a:defRPr/>
              </a:pPr>
              <a:t>16</a:t>
            </a:fld>
            <a:endParaRPr lang="en-GB"/>
          </a:p>
        </p:txBody>
      </p:sp>
      <p:pic>
        <p:nvPicPr>
          <p:cNvPr id="5" name="Picture 4" descr="Moos_HistA.bmp"/>
          <p:cNvPicPr>
            <a:picLocks noChangeAspect="1"/>
          </p:cNvPicPr>
          <p:nvPr/>
        </p:nvPicPr>
        <p:blipFill>
          <a:blip r:embed="rId2" cstate="print"/>
          <a:stretch>
            <a:fillRect/>
          </a:stretch>
        </p:blipFill>
        <p:spPr>
          <a:xfrm>
            <a:off x="3072903" y="1288393"/>
            <a:ext cx="4680447" cy="5369582"/>
          </a:xfrm>
          <a:prstGeom prst="rect">
            <a:avLst/>
          </a:prstGeom>
        </p:spPr>
        <p:style>
          <a:lnRef idx="3">
            <a:schemeClr val="lt1"/>
          </a:lnRef>
          <a:fillRef idx="1">
            <a:schemeClr val="accent3"/>
          </a:fillRef>
          <a:effectRef idx="1">
            <a:schemeClr val="accent3"/>
          </a:effectRef>
          <a:fontRef idx="minor">
            <a:schemeClr val="lt1"/>
          </a:fontRef>
        </p:style>
      </p:pic>
      <p:sp>
        <p:nvSpPr>
          <p:cNvPr id="6" name="TextBox 5"/>
          <p:cNvSpPr txBox="1"/>
          <p:nvPr/>
        </p:nvSpPr>
        <p:spPr>
          <a:xfrm>
            <a:off x="-85725" y="1266825"/>
            <a:ext cx="3124200" cy="738664"/>
          </a:xfrm>
          <a:prstGeom prst="rect">
            <a:avLst/>
          </a:prstGeom>
          <a:noFill/>
        </p:spPr>
        <p:txBody>
          <a:bodyPr wrap="square" rtlCol="0">
            <a:spAutoFit/>
          </a:bodyPr>
          <a:lstStyle/>
          <a:p>
            <a:pPr algn="r"/>
            <a:r>
              <a:rPr lang="en-GB" sz="1400" dirty="0" smtClean="0">
                <a:solidFill>
                  <a:schemeClr val="tx2"/>
                </a:solidFill>
                <a:latin typeface="+mj-lt"/>
              </a:rPr>
              <a:t>MSG1/SEVIRI VIS06 Moon’s area as a function of the Julian day of extraction</a:t>
            </a:r>
          </a:p>
        </p:txBody>
      </p:sp>
      <p:sp>
        <p:nvSpPr>
          <p:cNvPr id="7" name="TextBox 6"/>
          <p:cNvSpPr txBox="1"/>
          <p:nvPr/>
        </p:nvSpPr>
        <p:spPr>
          <a:xfrm>
            <a:off x="7781925" y="1457325"/>
            <a:ext cx="2095500" cy="523220"/>
          </a:xfrm>
          <a:prstGeom prst="rect">
            <a:avLst/>
          </a:prstGeom>
          <a:noFill/>
        </p:spPr>
        <p:txBody>
          <a:bodyPr wrap="square" rtlCol="0">
            <a:spAutoFit/>
          </a:bodyPr>
          <a:lstStyle/>
          <a:p>
            <a:r>
              <a:rPr lang="en-GB" sz="1400" dirty="0" smtClean="0">
                <a:solidFill>
                  <a:schemeClr val="tx2"/>
                </a:solidFill>
                <a:latin typeface="+mj-lt"/>
              </a:rPr>
              <a:t>Cumulative number of Moon</a:t>
            </a:r>
          </a:p>
        </p:txBody>
      </p:sp>
      <p:sp>
        <p:nvSpPr>
          <p:cNvPr id="8" name="Rectangle 7"/>
          <p:cNvSpPr/>
          <p:nvPr/>
        </p:nvSpPr>
        <p:spPr bwMode="auto">
          <a:xfrm>
            <a:off x="3048000" y="2371725"/>
            <a:ext cx="4810125" cy="3238500"/>
          </a:xfrm>
          <a:prstGeom prst="rect">
            <a:avLst/>
          </a:prstGeom>
          <a:noFill/>
          <a:ln w="28575" cap="flat" cmpd="sng" algn="ctr">
            <a:solidFill>
              <a:srgbClr val="EE2D24"/>
            </a:solidFill>
            <a:prstDash val="sysDash"/>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GB" smtClean="0"/>
              <a:t>Slide: </a:t>
            </a:r>
            <a:fld id="{DCF5A681-F170-42EA-8638-38521F2976A0}" type="slidenum">
              <a:rPr lang="en-GB" smtClean="0"/>
              <a:pPr>
                <a:defRPr/>
              </a:pPr>
              <a:t>17</a:t>
            </a:fld>
            <a:endParaRPr lang="en-GB"/>
          </a:p>
        </p:txBody>
      </p:sp>
      <p:sp>
        <p:nvSpPr>
          <p:cNvPr id="8" name="Title 1"/>
          <p:cNvSpPr>
            <a:spLocks noGrp="1"/>
          </p:cNvSpPr>
          <p:nvPr>
            <p:ph type="title"/>
          </p:nvPr>
        </p:nvSpPr>
        <p:spPr>
          <a:xfrm>
            <a:off x="325438" y="238125"/>
            <a:ext cx="9150350" cy="839788"/>
          </a:xfrm>
        </p:spPr>
        <p:txBody>
          <a:bodyPr/>
          <a:lstStyle/>
          <a:p>
            <a:r>
              <a:rPr lang="en-GB" dirty="0" smtClean="0"/>
              <a:t>Moon in MSG1 low-res </a:t>
            </a:r>
            <a:endParaRPr lang="en-GB" dirty="0"/>
          </a:p>
        </p:txBody>
      </p:sp>
      <p:pic>
        <p:nvPicPr>
          <p:cNvPr id="9" name="Picture 8" descr="Moos_HistPDF.bmp"/>
          <p:cNvPicPr>
            <a:picLocks noChangeAspect="1"/>
          </p:cNvPicPr>
          <p:nvPr/>
        </p:nvPicPr>
        <p:blipFill>
          <a:blip r:embed="rId2" cstate="print"/>
          <a:stretch>
            <a:fillRect/>
          </a:stretch>
        </p:blipFill>
        <p:spPr>
          <a:xfrm>
            <a:off x="3543300" y="1304925"/>
            <a:ext cx="5448300" cy="5010941"/>
          </a:xfrm>
          <a:prstGeom prst="rect">
            <a:avLst/>
          </a:prstGeom>
        </p:spPr>
        <p:style>
          <a:lnRef idx="3">
            <a:schemeClr val="lt1"/>
          </a:lnRef>
          <a:fillRef idx="1">
            <a:schemeClr val="accent3"/>
          </a:fillRef>
          <a:effectRef idx="1">
            <a:schemeClr val="accent3"/>
          </a:effectRef>
          <a:fontRef idx="minor">
            <a:schemeClr val="lt1"/>
          </a:fontRef>
        </p:style>
      </p:pic>
      <p:sp>
        <p:nvSpPr>
          <p:cNvPr id="10" name="TextBox 9"/>
          <p:cNvSpPr txBox="1"/>
          <p:nvPr/>
        </p:nvSpPr>
        <p:spPr>
          <a:xfrm>
            <a:off x="371475" y="1285875"/>
            <a:ext cx="3124200" cy="738664"/>
          </a:xfrm>
          <a:prstGeom prst="rect">
            <a:avLst/>
          </a:prstGeom>
          <a:noFill/>
        </p:spPr>
        <p:txBody>
          <a:bodyPr wrap="square" rtlCol="0">
            <a:spAutoFit/>
          </a:bodyPr>
          <a:lstStyle/>
          <a:p>
            <a:pPr algn="r"/>
            <a:r>
              <a:rPr lang="en-GB" sz="1400" dirty="0" smtClean="0">
                <a:solidFill>
                  <a:schemeClr val="tx2"/>
                </a:solidFill>
                <a:latin typeface="+mj-lt"/>
              </a:rPr>
              <a:t>MSG1/SEVIRI PDFs  for Level 1.0 DC, Level 1.5 DC, and Level 1.5 Radiances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GB" smtClean="0"/>
              <a:t>Slide: </a:t>
            </a:r>
            <a:fld id="{DCF5A681-F170-42EA-8638-38521F2976A0}" type="slidenum">
              <a:rPr lang="en-GB" smtClean="0"/>
              <a:pPr>
                <a:defRPr/>
              </a:pPr>
              <a:t>18</a:t>
            </a:fld>
            <a:endParaRPr lang="en-GB"/>
          </a:p>
        </p:txBody>
      </p:sp>
      <p:sp>
        <p:nvSpPr>
          <p:cNvPr id="5" name="Title 1"/>
          <p:cNvSpPr>
            <a:spLocks noGrp="1"/>
          </p:cNvSpPr>
          <p:nvPr>
            <p:ph type="title"/>
          </p:nvPr>
        </p:nvSpPr>
        <p:spPr>
          <a:xfrm>
            <a:off x="325438" y="238125"/>
            <a:ext cx="9150350" cy="839788"/>
          </a:xfrm>
        </p:spPr>
        <p:txBody>
          <a:bodyPr/>
          <a:lstStyle/>
          <a:p>
            <a:r>
              <a:rPr lang="en-GB" dirty="0" smtClean="0"/>
              <a:t>Moon in MSG1 low-res </a:t>
            </a:r>
            <a:endParaRPr lang="en-GB" dirty="0"/>
          </a:p>
        </p:txBody>
      </p:sp>
      <p:pic>
        <p:nvPicPr>
          <p:cNvPr id="8" name="Picture 7" descr="Moos_HistNavi.bmp"/>
          <p:cNvPicPr>
            <a:picLocks noChangeAspect="1"/>
          </p:cNvPicPr>
          <p:nvPr/>
        </p:nvPicPr>
        <p:blipFill>
          <a:blip r:embed="rId2" cstate="print"/>
          <a:stretch>
            <a:fillRect/>
          </a:stretch>
        </p:blipFill>
        <p:spPr>
          <a:xfrm>
            <a:off x="3079733" y="1277518"/>
            <a:ext cx="4645041" cy="5403912"/>
          </a:xfrm>
          <a:prstGeom prst="rect">
            <a:avLst/>
          </a:prstGeom>
        </p:spPr>
        <p:style>
          <a:lnRef idx="3">
            <a:schemeClr val="lt1"/>
          </a:lnRef>
          <a:fillRef idx="1">
            <a:schemeClr val="accent3"/>
          </a:fillRef>
          <a:effectRef idx="1">
            <a:schemeClr val="accent3"/>
          </a:effectRef>
          <a:fontRef idx="minor">
            <a:schemeClr val="lt1"/>
          </a:fontRef>
        </p:style>
      </p:pic>
      <p:sp>
        <p:nvSpPr>
          <p:cNvPr id="9" name="TextBox 8"/>
          <p:cNvSpPr txBox="1"/>
          <p:nvPr/>
        </p:nvSpPr>
        <p:spPr>
          <a:xfrm>
            <a:off x="-85725" y="1266825"/>
            <a:ext cx="3124200" cy="1169551"/>
          </a:xfrm>
          <a:prstGeom prst="rect">
            <a:avLst/>
          </a:prstGeom>
          <a:noFill/>
        </p:spPr>
        <p:txBody>
          <a:bodyPr wrap="square" rtlCol="0">
            <a:spAutoFit/>
          </a:bodyPr>
          <a:lstStyle/>
          <a:p>
            <a:pPr algn="r"/>
            <a:r>
              <a:rPr lang="en-GB" sz="1400" dirty="0" smtClean="0">
                <a:solidFill>
                  <a:schemeClr val="tx2"/>
                </a:solidFill>
                <a:latin typeface="+mj-lt"/>
              </a:rPr>
              <a:t>Navigation error evaluated as the difference between the position of “</a:t>
            </a:r>
            <a:r>
              <a:rPr lang="en-GB" sz="1400" dirty="0" err="1" smtClean="0">
                <a:solidFill>
                  <a:schemeClr val="tx2"/>
                </a:solidFill>
                <a:latin typeface="+mj-lt"/>
              </a:rPr>
              <a:t>imagettes</a:t>
            </a:r>
            <a:r>
              <a:rPr lang="en-GB" sz="1400" dirty="0" smtClean="0">
                <a:solidFill>
                  <a:schemeClr val="tx2"/>
                </a:solidFill>
                <a:latin typeface="+mj-lt"/>
              </a:rPr>
              <a:t>” centre at the first detection and at the end of the refining</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GB" smtClean="0"/>
              <a:t>Slide: </a:t>
            </a:r>
            <a:fld id="{DCF5A681-F170-42EA-8638-38521F2976A0}" type="slidenum">
              <a:rPr lang="en-GB" smtClean="0"/>
              <a:pPr>
                <a:defRPr/>
              </a:pPr>
              <a:t>19</a:t>
            </a:fld>
            <a:endParaRPr lang="en-GB"/>
          </a:p>
        </p:txBody>
      </p:sp>
      <p:sp>
        <p:nvSpPr>
          <p:cNvPr id="5" name="Title 1"/>
          <p:cNvSpPr>
            <a:spLocks noGrp="1"/>
          </p:cNvSpPr>
          <p:nvPr>
            <p:ph type="title"/>
          </p:nvPr>
        </p:nvSpPr>
        <p:spPr>
          <a:xfrm>
            <a:off x="325438" y="238125"/>
            <a:ext cx="9150350" cy="839788"/>
          </a:xfrm>
        </p:spPr>
        <p:txBody>
          <a:bodyPr/>
          <a:lstStyle/>
          <a:p>
            <a:r>
              <a:rPr lang="en-GB" dirty="0" smtClean="0"/>
              <a:t>Moon in MSG1 low-res </a:t>
            </a:r>
            <a:endParaRPr lang="en-GB" dirty="0"/>
          </a:p>
        </p:txBody>
      </p:sp>
      <p:pic>
        <p:nvPicPr>
          <p:cNvPr id="8" name="Picture 7" descr="Moos_HistNavi.bmp"/>
          <p:cNvPicPr>
            <a:picLocks noChangeAspect="1"/>
          </p:cNvPicPr>
          <p:nvPr/>
        </p:nvPicPr>
        <p:blipFill>
          <a:blip r:embed="rId2" cstate="print"/>
          <a:stretch>
            <a:fillRect/>
          </a:stretch>
        </p:blipFill>
        <p:spPr>
          <a:xfrm>
            <a:off x="3079733" y="1277518"/>
            <a:ext cx="4645041" cy="5403912"/>
          </a:xfrm>
          <a:prstGeom prst="rect">
            <a:avLst/>
          </a:prstGeom>
        </p:spPr>
        <p:style>
          <a:lnRef idx="3">
            <a:schemeClr val="lt1"/>
          </a:lnRef>
          <a:fillRef idx="1">
            <a:schemeClr val="accent3"/>
          </a:fillRef>
          <a:effectRef idx="1">
            <a:schemeClr val="accent3"/>
          </a:effectRef>
          <a:fontRef idx="minor">
            <a:schemeClr val="lt1"/>
          </a:fontRef>
        </p:style>
      </p:pic>
      <p:sp>
        <p:nvSpPr>
          <p:cNvPr id="9" name="TextBox 8"/>
          <p:cNvSpPr txBox="1"/>
          <p:nvPr/>
        </p:nvSpPr>
        <p:spPr>
          <a:xfrm>
            <a:off x="-85725" y="1266825"/>
            <a:ext cx="3124200" cy="1169551"/>
          </a:xfrm>
          <a:prstGeom prst="rect">
            <a:avLst/>
          </a:prstGeom>
          <a:noFill/>
        </p:spPr>
        <p:txBody>
          <a:bodyPr wrap="square" rtlCol="0">
            <a:spAutoFit/>
          </a:bodyPr>
          <a:lstStyle/>
          <a:p>
            <a:pPr algn="r"/>
            <a:r>
              <a:rPr lang="en-GB" sz="1400" dirty="0" smtClean="0">
                <a:solidFill>
                  <a:schemeClr val="tx2"/>
                </a:solidFill>
                <a:latin typeface="+mj-lt"/>
              </a:rPr>
              <a:t>Navigation error evaluated as the difference between the position of “</a:t>
            </a:r>
            <a:r>
              <a:rPr lang="en-GB" sz="1400" dirty="0" err="1" smtClean="0">
                <a:solidFill>
                  <a:schemeClr val="tx2"/>
                </a:solidFill>
                <a:latin typeface="+mj-lt"/>
              </a:rPr>
              <a:t>imagettes</a:t>
            </a:r>
            <a:r>
              <a:rPr lang="en-GB" sz="1400" dirty="0" smtClean="0">
                <a:solidFill>
                  <a:schemeClr val="tx2"/>
                </a:solidFill>
                <a:latin typeface="+mj-lt"/>
              </a:rPr>
              <a:t>”’ centre at the first detection and at the end of the refining</a:t>
            </a:r>
          </a:p>
        </p:txBody>
      </p:sp>
      <p:sp>
        <p:nvSpPr>
          <p:cNvPr id="6" name="Rectangle 5"/>
          <p:cNvSpPr/>
          <p:nvPr/>
        </p:nvSpPr>
        <p:spPr bwMode="auto">
          <a:xfrm>
            <a:off x="4562475" y="1390650"/>
            <a:ext cx="1752600" cy="4867275"/>
          </a:xfrm>
          <a:prstGeom prst="rect">
            <a:avLst/>
          </a:prstGeom>
          <a:noFill/>
          <a:ln w="28575" cap="flat" cmpd="sng" algn="ctr">
            <a:solidFill>
              <a:srgbClr val="FF0000"/>
            </a:solidFill>
            <a:prstDash val="sysDash"/>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Briefly on the Extraction Procedure</a:t>
            </a:r>
          </a:p>
        </p:txBody>
      </p:sp>
      <p:sp>
        <p:nvSpPr>
          <p:cNvPr id="7171" name="Content Placeholder 2"/>
          <p:cNvSpPr>
            <a:spLocks noGrp="1"/>
          </p:cNvSpPr>
          <p:nvPr>
            <p:ph idx="1"/>
          </p:nvPr>
        </p:nvSpPr>
        <p:spPr/>
        <p:txBody>
          <a:bodyPr/>
          <a:lstStyle/>
          <a:p>
            <a:pPr marL="457200" indent="-457200">
              <a:buFont typeface="+mj-lt"/>
              <a:buAutoNum type="alphaUcPeriod"/>
            </a:pPr>
            <a:r>
              <a:rPr lang="en-US" sz="1400" b="1" dirty="0" smtClean="0">
                <a:latin typeface="+mj-lt"/>
              </a:rPr>
              <a:t>Download Level 1.5 Header and Trailer (e.g., on a monthly base)</a:t>
            </a:r>
          </a:p>
          <a:p>
            <a:pPr marL="457200" indent="-457200">
              <a:buFont typeface="+mj-lt"/>
              <a:buAutoNum type="alphaUcPeriod"/>
            </a:pPr>
            <a:r>
              <a:rPr lang="en-US" sz="1400" b="1" dirty="0" smtClean="0">
                <a:latin typeface="+mj-lt"/>
              </a:rPr>
              <a:t>Check the availability of the Moon in Level 1.0 data by using the Level 1.5 Header and send the order of Level 1.0 data for the cases in which the Moon is available in the FOR (hereafter “Moon cases”; cannot exclude the presence of the Sun).</a:t>
            </a:r>
          </a:p>
          <a:p>
            <a:pPr marL="457200" indent="-457200">
              <a:buFont typeface="+mj-lt"/>
              <a:buAutoNum type="alphaUcPeriod"/>
            </a:pPr>
            <a:r>
              <a:rPr lang="en-US" sz="1400" b="1" dirty="0" smtClean="0">
                <a:latin typeface="+mj-lt"/>
              </a:rPr>
              <a:t>Pre-extraction Phase (via info available in the HEADER)</a:t>
            </a:r>
          </a:p>
          <a:p>
            <a:pPr marL="857250" lvl="1" indent="-457200">
              <a:buFont typeface="+mj-lt"/>
              <a:buAutoNum type="arabicPeriod"/>
            </a:pPr>
            <a:r>
              <a:rPr lang="en-US" sz="1400" dirty="0" smtClean="0">
                <a:latin typeface="+mj-lt"/>
              </a:rPr>
              <a:t>Check on the quality of the Level 1.0 data in each channel</a:t>
            </a:r>
          </a:p>
          <a:p>
            <a:pPr marL="857250" lvl="1" indent="-457200">
              <a:buFont typeface="+mj-lt"/>
              <a:buAutoNum type="arabicPeriod"/>
            </a:pPr>
            <a:r>
              <a:rPr lang="en-US" sz="1400" dirty="0" smtClean="0">
                <a:latin typeface="+mj-lt"/>
              </a:rPr>
              <a:t>Check on the availability of the Moon (to handle “Sun cases”)</a:t>
            </a:r>
          </a:p>
          <a:p>
            <a:pPr marL="457200" indent="-457200">
              <a:buFont typeface="+mj-lt"/>
              <a:buAutoNum type="alphaUcPeriod"/>
            </a:pPr>
            <a:r>
              <a:rPr lang="en-US" sz="1400" b="1" dirty="0" smtClean="0">
                <a:latin typeface="+mj-lt"/>
              </a:rPr>
              <a:t>Location of the Moon within the SEVIRI Level 1.0 low-res Images</a:t>
            </a:r>
          </a:p>
          <a:p>
            <a:pPr marL="857250" lvl="1" indent="-457200">
              <a:buFont typeface="+mj-lt"/>
              <a:buAutoNum type="arabicPeriod"/>
            </a:pPr>
            <a:r>
              <a:rPr lang="en-US" sz="1400" dirty="0" smtClean="0">
                <a:latin typeface="+mj-lt"/>
              </a:rPr>
              <a:t>Re-alignment of the Earth Image (correction for the satellite jitter)</a:t>
            </a:r>
          </a:p>
          <a:p>
            <a:pPr marL="857250" lvl="1" indent="-457200">
              <a:buFont typeface="+mj-lt"/>
              <a:buAutoNum type="arabicPeriod"/>
            </a:pPr>
            <a:r>
              <a:rPr lang="en-US" sz="1400" dirty="0" smtClean="0">
                <a:latin typeface="+mj-lt"/>
              </a:rPr>
              <a:t>Location of the SSP using horizon detection</a:t>
            </a:r>
          </a:p>
          <a:p>
            <a:pPr marL="857250" lvl="1" indent="-457200">
              <a:buFont typeface="+mj-lt"/>
              <a:buAutoNum type="arabicPeriod"/>
            </a:pPr>
            <a:r>
              <a:rPr lang="en-US" sz="1400" dirty="0" smtClean="0">
                <a:latin typeface="+mj-lt"/>
              </a:rPr>
              <a:t>Location of the Moon with respect to the Earth:</a:t>
            </a:r>
          </a:p>
          <a:p>
            <a:pPr marL="1257300" lvl="2" indent="-457200">
              <a:buFont typeface="+mj-lt"/>
              <a:buAutoNum type="romanLcPeriod"/>
            </a:pPr>
            <a:r>
              <a:rPr lang="en-US" sz="1400" dirty="0" smtClean="0">
                <a:latin typeface="+mj-lt"/>
              </a:rPr>
              <a:t>Check on the position of the Moon in the FOR (to handle partial occultation due to the Earth, stray-light effect when too close to the Earth limb, and Moon not completely in the FOR)</a:t>
            </a:r>
          </a:p>
          <a:p>
            <a:pPr marL="857250" lvl="1" indent="-457200">
              <a:buFont typeface="+mj-lt"/>
              <a:buAutoNum type="arabicPeriod"/>
            </a:pPr>
            <a:r>
              <a:rPr lang="en-US" sz="1400" dirty="0" smtClean="0">
                <a:solidFill>
                  <a:srgbClr val="FF0000"/>
                </a:solidFill>
                <a:latin typeface="+mj-lt"/>
              </a:rPr>
              <a:t>Extraction</a:t>
            </a:r>
          </a:p>
          <a:p>
            <a:pPr marL="1257300" lvl="2" indent="-457200">
              <a:buFont typeface="+mj-lt"/>
              <a:buAutoNum type="romanLcPeriod"/>
            </a:pPr>
            <a:r>
              <a:rPr lang="en-US" sz="1400" dirty="0" smtClean="0">
                <a:solidFill>
                  <a:srgbClr val="FF0000"/>
                </a:solidFill>
                <a:latin typeface="+mj-lt"/>
              </a:rPr>
              <a:t>Location of the Moon within the SEVIRI Level 1.0 HRVIS Images</a:t>
            </a:r>
          </a:p>
          <a:p>
            <a:pPr marL="457200" indent="-457200">
              <a:buFont typeface="+mj-lt"/>
              <a:buAutoNum type="alphaUcPeriod"/>
            </a:pPr>
            <a:r>
              <a:rPr lang="en-US" sz="1400" b="1" dirty="0" smtClean="0">
                <a:latin typeface="+mj-lt"/>
              </a:rPr>
              <a:t>Re-alignment of the Moon images (correction for the relative motion Moon-MSGs)</a:t>
            </a:r>
          </a:p>
          <a:p>
            <a:pPr marL="457200" indent="-457200">
              <a:buFont typeface="+mj-lt"/>
              <a:buAutoNum type="alphaUcPeriod"/>
            </a:pPr>
            <a:r>
              <a:rPr lang="en-US" sz="1400" b="1" dirty="0" smtClean="0">
                <a:latin typeface="+mj-lt"/>
              </a:rPr>
              <a:t>Conversion from Level 1.0 DC to Level 1.5 Radiances</a:t>
            </a:r>
            <a:r>
              <a:rPr lang="en-US" sz="1400" b="1" dirty="0" smtClean="0">
                <a:solidFill>
                  <a:srgbClr val="FF0000"/>
                </a:solidFill>
                <a:latin typeface="+mj-lt"/>
              </a:rPr>
              <a:t> (.</a:t>
            </a:r>
            <a:r>
              <a:rPr lang="en-US" sz="1400" b="1" dirty="0" err="1" smtClean="0">
                <a:solidFill>
                  <a:srgbClr val="FF0000"/>
                </a:solidFill>
                <a:latin typeface="+mj-lt"/>
              </a:rPr>
              <a:t>sav</a:t>
            </a:r>
            <a:r>
              <a:rPr lang="en-US" sz="1400" b="1" dirty="0" smtClean="0">
                <a:solidFill>
                  <a:srgbClr val="FF0000"/>
                </a:solidFill>
                <a:latin typeface="+mj-lt"/>
              </a:rPr>
              <a:t> files + .gif images)</a:t>
            </a:r>
          </a:p>
          <a:p>
            <a:pPr marL="457200" indent="-457200">
              <a:buFont typeface="+mj-lt"/>
              <a:buAutoNum type="alphaUcPeriod"/>
            </a:pPr>
            <a:r>
              <a:rPr lang="en-US" sz="1400" b="1" dirty="0" smtClean="0">
                <a:solidFill>
                  <a:srgbClr val="FF0000"/>
                </a:solidFill>
                <a:latin typeface="+mj-lt"/>
              </a:rPr>
              <a:t>.</a:t>
            </a:r>
            <a:r>
              <a:rPr lang="en-US" sz="1400" b="1" dirty="0" err="1" smtClean="0">
                <a:solidFill>
                  <a:srgbClr val="FF0000"/>
                </a:solidFill>
                <a:latin typeface="+mj-lt"/>
              </a:rPr>
              <a:t>sav</a:t>
            </a:r>
            <a:r>
              <a:rPr lang="en-US" sz="1400" b="1" dirty="0" smtClean="0">
                <a:solidFill>
                  <a:srgbClr val="FF0000"/>
                </a:solidFill>
                <a:latin typeface="+mj-lt"/>
              </a:rPr>
              <a:t> files used to produce binary files for Tom Stone (.</a:t>
            </a:r>
            <a:r>
              <a:rPr lang="en-US" sz="1400" b="1" dirty="0" err="1" smtClean="0">
                <a:solidFill>
                  <a:srgbClr val="FF0000"/>
                </a:solidFill>
                <a:latin typeface="+mj-lt"/>
              </a:rPr>
              <a:t>ps</a:t>
            </a:r>
            <a:r>
              <a:rPr lang="en-US" sz="1400" b="1" dirty="0" smtClean="0">
                <a:solidFill>
                  <a:srgbClr val="FF0000"/>
                </a:solidFill>
                <a:latin typeface="+mj-lt"/>
              </a:rPr>
              <a:t> plots)</a:t>
            </a:r>
            <a:r>
              <a:rPr lang="en-US" sz="1400" b="1" dirty="0" smtClean="0">
                <a:latin typeface="+mj-lt"/>
              </a:rPr>
              <a:t> </a:t>
            </a:r>
          </a:p>
          <a:p>
            <a:pPr marL="1257300" lvl="2" indent="-457200">
              <a:buFont typeface="+mj-lt"/>
              <a:buAutoNum type="romanLcPeriod"/>
            </a:pPr>
            <a:endParaRPr lang="en-US" sz="1400" dirty="0" smtClean="0">
              <a:latin typeface="+mj-lt"/>
            </a:endParaRPr>
          </a:p>
          <a:p>
            <a:pPr marL="857250" lvl="1" indent="-457200"/>
            <a:endParaRPr lang="en-US" sz="1400" dirty="0" smtClean="0">
              <a:latin typeface="+mj-lt"/>
            </a:endParaRPr>
          </a:p>
          <a:p>
            <a:pPr marL="857250" lvl="1" indent="-457200">
              <a:buFont typeface="+mj-lt"/>
              <a:buAutoNum type="arabicPeriod"/>
            </a:pPr>
            <a:endParaRPr lang="en-US" sz="1400" dirty="0" smtClean="0">
              <a:latin typeface="+mj-lt"/>
            </a:endParaRPr>
          </a:p>
        </p:txBody>
      </p:sp>
      <p:sp>
        <p:nvSpPr>
          <p:cNvPr id="4" name="Slide Number Placeholder 3"/>
          <p:cNvSpPr>
            <a:spLocks noGrp="1"/>
          </p:cNvSpPr>
          <p:nvPr>
            <p:ph type="sldNum" sz="quarter" idx="10"/>
          </p:nvPr>
        </p:nvSpPr>
        <p:spPr/>
        <p:txBody>
          <a:bodyPr/>
          <a:lstStyle/>
          <a:p>
            <a:pPr>
              <a:defRPr/>
            </a:pPr>
            <a:r>
              <a:rPr lang="en-GB" smtClean="0"/>
              <a:t>Slide: </a:t>
            </a:r>
            <a:fld id="{796095E2-AAD7-4A98-8EAE-0A19EB22E57F}" type="slidenum">
              <a:rPr lang="en-GB" smtClean="0"/>
              <a:pPr>
                <a:defRPr/>
              </a:pPr>
              <a:t>2</a:t>
            </a:fld>
            <a:endParaRPr lang="en-GB"/>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GB" smtClean="0"/>
              <a:t>Slide: </a:t>
            </a:r>
            <a:fld id="{DCF5A681-F170-42EA-8638-38521F2976A0}" type="slidenum">
              <a:rPr lang="en-GB" smtClean="0"/>
              <a:pPr>
                <a:defRPr/>
              </a:pPr>
              <a:t>20</a:t>
            </a:fld>
            <a:endParaRPr lang="en-GB"/>
          </a:p>
        </p:txBody>
      </p:sp>
      <p:sp>
        <p:nvSpPr>
          <p:cNvPr id="5" name="Title 1"/>
          <p:cNvSpPr>
            <a:spLocks noGrp="1"/>
          </p:cNvSpPr>
          <p:nvPr>
            <p:ph type="title"/>
          </p:nvPr>
        </p:nvSpPr>
        <p:spPr>
          <a:xfrm>
            <a:off x="325438" y="238125"/>
            <a:ext cx="9150350" cy="839788"/>
          </a:xfrm>
        </p:spPr>
        <p:txBody>
          <a:bodyPr/>
          <a:lstStyle/>
          <a:p>
            <a:r>
              <a:rPr lang="en-GB" dirty="0" smtClean="0"/>
              <a:t>Moon in MSG1 low-res </a:t>
            </a:r>
            <a:endParaRPr lang="en-GB" dirty="0"/>
          </a:p>
        </p:txBody>
      </p:sp>
      <p:pic>
        <p:nvPicPr>
          <p:cNvPr id="8" name="Picture 7" descr="Moos_HistNavi.bmp"/>
          <p:cNvPicPr>
            <a:picLocks noChangeAspect="1"/>
          </p:cNvPicPr>
          <p:nvPr/>
        </p:nvPicPr>
        <p:blipFill>
          <a:blip r:embed="rId2" cstate="print"/>
          <a:stretch>
            <a:fillRect/>
          </a:stretch>
        </p:blipFill>
        <p:spPr>
          <a:xfrm>
            <a:off x="3079733" y="1277518"/>
            <a:ext cx="4645041" cy="5403912"/>
          </a:xfrm>
          <a:prstGeom prst="rect">
            <a:avLst/>
          </a:prstGeom>
        </p:spPr>
        <p:style>
          <a:lnRef idx="3">
            <a:schemeClr val="lt1"/>
          </a:lnRef>
          <a:fillRef idx="1">
            <a:schemeClr val="accent3"/>
          </a:fillRef>
          <a:effectRef idx="1">
            <a:schemeClr val="accent3"/>
          </a:effectRef>
          <a:fontRef idx="minor">
            <a:schemeClr val="lt1"/>
          </a:fontRef>
        </p:style>
      </p:pic>
      <p:sp>
        <p:nvSpPr>
          <p:cNvPr id="9" name="TextBox 8"/>
          <p:cNvSpPr txBox="1"/>
          <p:nvPr/>
        </p:nvSpPr>
        <p:spPr>
          <a:xfrm>
            <a:off x="-85725" y="1266825"/>
            <a:ext cx="3124200" cy="1169551"/>
          </a:xfrm>
          <a:prstGeom prst="rect">
            <a:avLst/>
          </a:prstGeom>
          <a:noFill/>
        </p:spPr>
        <p:txBody>
          <a:bodyPr wrap="square" rtlCol="0">
            <a:spAutoFit/>
          </a:bodyPr>
          <a:lstStyle/>
          <a:p>
            <a:pPr algn="r"/>
            <a:r>
              <a:rPr lang="en-GB" sz="1400" dirty="0" smtClean="0">
                <a:solidFill>
                  <a:schemeClr val="tx2"/>
                </a:solidFill>
                <a:latin typeface="+mj-lt"/>
              </a:rPr>
              <a:t>Navigation error evaluated as the difference between the position of “</a:t>
            </a:r>
            <a:r>
              <a:rPr lang="en-GB" sz="1400" dirty="0" err="1" smtClean="0">
                <a:solidFill>
                  <a:schemeClr val="tx2"/>
                </a:solidFill>
                <a:latin typeface="+mj-lt"/>
              </a:rPr>
              <a:t>imagettes</a:t>
            </a:r>
            <a:r>
              <a:rPr lang="en-GB" sz="1400" dirty="0" smtClean="0">
                <a:solidFill>
                  <a:schemeClr val="tx2"/>
                </a:solidFill>
                <a:latin typeface="+mj-lt"/>
              </a:rPr>
              <a:t>”’ centre at the first detection and at the end of the refining</a:t>
            </a:r>
          </a:p>
        </p:txBody>
      </p:sp>
      <p:sp>
        <p:nvSpPr>
          <p:cNvPr id="6" name="Rectangle 5"/>
          <p:cNvSpPr/>
          <p:nvPr/>
        </p:nvSpPr>
        <p:spPr bwMode="auto">
          <a:xfrm>
            <a:off x="4562475" y="1390650"/>
            <a:ext cx="1752600" cy="4867275"/>
          </a:xfrm>
          <a:prstGeom prst="rect">
            <a:avLst/>
          </a:prstGeom>
          <a:noFill/>
          <a:ln w="28575" cap="flat" cmpd="sng" algn="ctr">
            <a:solidFill>
              <a:srgbClr val="FF0000"/>
            </a:solidFill>
            <a:prstDash val="sysDash"/>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7" name="Picture 6" descr="Moon_GoodNAVI.bmp"/>
          <p:cNvPicPr>
            <a:picLocks noChangeAspect="1"/>
          </p:cNvPicPr>
          <p:nvPr/>
        </p:nvPicPr>
        <p:blipFill>
          <a:blip r:embed="rId3" cstate="print"/>
          <a:stretch>
            <a:fillRect/>
          </a:stretch>
        </p:blipFill>
        <p:spPr>
          <a:xfrm>
            <a:off x="647700" y="2557462"/>
            <a:ext cx="5600700" cy="1400175"/>
          </a:xfrm>
          <a:prstGeom prst="rect">
            <a:avLst/>
          </a:prstGeom>
        </p:spPr>
        <p:style>
          <a:lnRef idx="3">
            <a:schemeClr val="lt1"/>
          </a:lnRef>
          <a:fillRef idx="1">
            <a:schemeClr val="accent3"/>
          </a:fillRef>
          <a:effectRef idx="1">
            <a:schemeClr val="accent3"/>
          </a:effectRef>
          <a:fontRef idx="minor">
            <a:schemeClr val="lt1"/>
          </a:fontRef>
        </p:style>
      </p:pic>
      <p:pic>
        <p:nvPicPr>
          <p:cNvPr id="10" name="Picture 9" descr="Moon_BadNAVI.bmp"/>
          <p:cNvPicPr>
            <a:picLocks noChangeAspect="1"/>
          </p:cNvPicPr>
          <p:nvPr/>
        </p:nvPicPr>
        <p:blipFill>
          <a:blip r:embed="rId4" cstate="print"/>
          <a:stretch>
            <a:fillRect/>
          </a:stretch>
        </p:blipFill>
        <p:spPr>
          <a:xfrm>
            <a:off x="4191000" y="4033837"/>
            <a:ext cx="5600700" cy="1400175"/>
          </a:xfrm>
          <a:prstGeom prst="rect">
            <a:avLst/>
          </a:prstGeom>
        </p:spPr>
        <p:style>
          <a:lnRef idx="3">
            <a:schemeClr val="lt1"/>
          </a:lnRef>
          <a:fillRef idx="1">
            <a:schemeClr val="accent3"/>
          </a:fillRef>
          <a:effectRef idx="1">
            <a:schemeClr val="accent3"/>
          </a:effectRef>
          <a:fontRef idx="minor">
            <a:schemeClr val="lt1"/>
          </a:fontRef>
        </p:style>
      </p:pic>
      <p:cxnSp>
        <p:nvCxnSpPr>
          <p:cNvPr id="12" name="Straight Arrow Connector 11"/>
          <p:cNvCxnSpPr/>
          <p:nvPr/>
        </p:nvCxnSpPr>
        <p:spPr bwMode="auto">
          <a:xfrm rot="10800000">
            <a:off x="1409700" y="3810001"/>
            <a:ext cx="2286000" cy="2143125"/>
          </a:xfrm>
          <a:prstGeom prst="straightConnector1">
            <a:avLst/>
          </a:prstGeom>
          <a:solidFill>
            <a:schemeClr val="bg2"/>
          </a:solidFill>
          <a:ln w="28575" cap="flat" cmpd="sng" algn="ctr">
            <a:solidFill>
              <a:srgbClr val="FF0000"/>
            </a:solidFill>
            <a:prstDash val="solid"/>
            <a:round/>
            <a:headEnd type="none" w="med" len="med"/>
            <a:tailEnd type="arrow"/>
          </a:ln>
          <a:effectLst/>
        </p:spPr>
      </p:cxnSp>
      <p:cxnSp>
        <p:nvCxnSpPr>
          <p:cNvPr id="14" name="Straight Arrow Connector 13"/>
          <p:cNvCxnSpPr/>
          <p:nvPr/>
        </p:nvCxnSpPr>
        <p:spPr bwMode="auto">
          <a:xfrm rot="5400000" flipH="1" flipV="1">
            <a:off x="4333879" y="5610226"/>
            <a:ext cx="704849" cy="171451"/>
          </a:xfrm>
          <a:prstGeom prst="straightConnector1">
            <a:avLst/>
          </a:prstGeom>
          <a:solidFill>
            <a:schemeClr val="bg2"/>
          </a:solidFill>
          <a:ln w="28575" cap="flat" cmpd="sng" algn="ctr">
            <a:solidFill>
              <a:srgbClr val="EE2D24"/>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lstStyle/>
          <a:p>
            <a:pPr>
              <a:buFont typeface="+mj-lt"/>
              <a:buAutoNum type="arabicPeriod"/>
            </a:pPr>
            <a:r>
              <a:rPr lang="en-GB" sz="1800" b="1" dirty="0" smtClean="0">
                <a:latin typeface="+mj-lt"/>
              </a:rPr>
              <a:t>Extraction procedure improved to take into account low illumination cases</a:t>
            </a:r>
          </a:p>
          <a:p>
            <a:pPr>
              <a:buFont typeface="+mj-lt"/>
              <a:buAutoNum type="arabicPeriod"/>
            </a:pPr>
            <a:r>
              <a:rPr lang="en-GB" sz="1800" b="1" dirty="0" smtClean="0">
                <a:latin typeface="+mj-lt"/>
              </a:rPr>
              <a:t>Extraction procedure improved to perform the extraction of HRVIS “</a:t>
            </a:r>
            <a:r>
              <a:rPr lang="en-GB" sz="1800" b="1" dirty="0" err="1" smtClean="0">
                <a:latin typeface="+mj-lt"/>
              </a:rPr>
              <a:t>imagettes</a:t>
            </a:r>
            <a:r>
              <a:rPr lang="en-GB" sz="1800" b="1" dirty="0" smtClean="0">
                <a:latin typeface="+mj-lt"/>
              </a:rPr>
              <a:t>”</a:t>
            </a:r>
          </a:p>
          <a:p>
            <a:pPr>
              <a:buFont typeface="+mj-lt"/>
              <a:buAutoNum type="arabicPeriod"/>
            </a:pPr>
            <a:r>
              <a:rPr lang="en-GB" sz="1800" b="1" dirty="0" smtClean="0">
                <a:latin typeface="+mj-lt"/>
              </a:rPr>
              <a:t>Moon’s “</a:t>
            </a:r>
            <a:r>
              <a:rPr lang="en-GB" sz="1800" b="1" dirty="0" err="1" smtClean="0">
                <a:latin typeface="+mj-lt"/>
              </a:rPr>
              <a:t>imagettes</a:t>
            </a:r>
            <a:r>
              <a:rPr lang="en-GB" sz="1800" b="1" dirty="0" smtClean="0">
                <a:latin typeface="+mj-lt"/>
              </a:rPr>
              <a:t>” available for the MSG1 in (standard) low-res mode</a:t>
            </a:r>
          </a:p>
          <a:p>
            <a:pPr marL="800100" lvl="1" indent="-342900">
              <a:buFont typeface="+mj-lt"/>
              <a:buAutoNum type="alphaUcPeriod"/>
            </a:pPr>
            <a:r>
              <a:rPr lang="en-GB" sz="1800" b="1" dirty="0" smtClean="0">
                <a:latin typeface="+mj-lt"/>
              </a:rPr>
              <a:t>134 in low-res (previously extracted 33)</a:t>
            </a:r>
          </a:p>
          <a:p>
            <a:pPr marL="800100" lvl="1" indent="-342900">
              <a:buFont typeface="+mj-lt"/>
              <a:buAutoNum type="alphaUcPeriod"/>
            </a:pPr>
            <a:r>
              <a:rPr lang="en-GB" sz="1800" b="1" dirty="0" smtClean="0">
                <a:latin typeface="+mj-lt"/>
              </a:rPr>
              <a:t>35 in HRVIS (previously not extracted)</a:t>
            </a:r>
          </a:p>
          <a:p>
            <a:pPr marL="400050">
              <a:buFont typeface="+mj-lt"/>
              <a:buAutoNum type="arabicPeriod"/>
            </a:pPr>
            <a:r>
              <a:rPr lang="en-GB" sz="1800" b="1" dirty="0" smtClean="0">
                <a:latin typeface="+mj-lt"/>
              </a:rPr>
              <a:t>The new procedure is currently applied to MSG3 data</a:t>
            </a:r>
          </a:p>
          <a:p>
            <a:pPr marL="400050">
              <a:buAutoNum type="arabicPeriod" startAt="5"/>
            </a:pPr>
            <a:r>
              <a:rPr lang="en-GB" sz="1800" b="1" dirty="0" smtClean="0">
                <a:latin typeface="+mj-lt"/>
              </a:rPr>
              <a:t>Monitoring tools developed (navigation problems pointed out)</a:t>
            </a:r>
          </a:p>
          <a:p>
            <a:pPr marL="400050">
              <a:buAutoNum type="arabicPeriod" startAt="5"/>
            </a:pPr>
            <a:endParaRPr lang="en-GB" sz="1800" b="1" dirty="0" smtClean="0">
              <a:latin typeface="+mj-lt"/>
            </a:endParaRPr>
          </a:p>
          <a:p>
            <a:pPr marL="400050"/>
            <a:r>
              <a:rPr lang="en-GB" sz="1800" i="1" dirty="0" smtClean="0">
                <a:latin typeface="+mj-lt"/>
              </a:rPr>
              <a:t>Currently on-going:</a:t>
            </a:r>
          </a:p>
          <a:p>
            <a:pPr marL="400050">
              <a:buFont typeface="+mj-lt"/>
              <a:buAutoNum type="arabicPeriod"/>
            </a:pPr>
            <a:r>
              <a:rPr lang="en-GB" sz="1800" i="1" dirty="0" smtClean="0">
                <a:latin typeface="+mj-lt"/>
              </a:rPr>
              <a:t>Extraction of MSG1 </a:t>
            </a:r>
            <a:r>
              <a:rPr lang="en-GB" sz="1800" i="1" dirty="0" smtClean="0">
                <a:latin typeface="+mj-lt"/>
              </a:rPr>
              <a:t>RSS (development of a brand new procedure)</a:t>
            </a:r>
            <a:endParaRPr lang="en-GB" sz="1800" i="1" dirty="0" smtClean="0">
              <a:latin typeface="+mj-lt"/>
            </a:endParaRPr>
          </a:p>
          <a:p>
            <a:pPr marL="400050">
              <a:buFont typeface="+mj-lt"/>
              <a:buAutoNum type="arabicPeriod"/>
            </a:pPr>
            <a:r>
              <a:rPr lang="en-GB" sz="1800" i="1" dirty="0" smtClean="0">
                <a:latin typeface="+mj-lt"/>
              </a:rPr>
              <a:t>Extraction of MSG2 low-res (currently building up the archive)</a:t>
            </a:r>
          </a:p>
          <a:p>
            <a:pPr marL="400050">
              <a:buFont typeface="+mj-lt"/>
              <a:buAutoNum type="arabicPeriod"/>
            </a:pPr>
            <a:r>
              <a:rPr lang="en-GB" sz="1800" i="1" dirty="0" smtClean="0">
                <a:latin typeface="+mj-lt"/>
              </a:rPr>
              <a:t>Monitoring tool for detectors’ performances</a:t>
            </a:r>
          </a:p>
        </p:txBody>
      </p:sp>
      <p:sp>
        <p:nvSpPr>
          <p:cNvPr id="4" name="Slide Number Placeholder 3"/>
          <p:cNvSpPr>
            <a:spLocks noGrp="1"/>
          </p:cNvSpPr>
          <p:nvPr>
            <p:ph type="sldNum" sz="quarter" idx="10"/>
          </p:nvPr>
        </p:nvSpPr>
        <p:spPr/>
        <p:txBody>
          <a:bodyPr/>
          <a:lstStyle/>
          <a:p>
            <a:pPr>
              <a:defRPr/>
            </a:pPr>
            <a:r>
              <a:rPr lang="en-GB" smtClean="0"/>
              <a:t>Slide: </a:t>
            </a:r>
            <a:fld id="{DCF5A681-F170-42EA-8638-38521F2976A0}" type="slidenum">
              <a:rPr lang="en-GB" smtClean="0"/>
              <a:pPr>
                <a:defRPr/>
              </a:pPr>
              <a:t>21</a:t>
            </a:fld>
            <a:endParaRPr lang="en-GB"/>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GB" smtClean="0"/>
              <a:t>Slide: </a:t>
            </a:r>
            <a:fld id="{DCF5A681-F170-42EA-8638-38521F2976A0}" type="slidenum">
              <a:rPr lang="en-GB" smtClean="0"/>
              <a:pPr>
                <a:defRPr/>
              </a:pPr>
              <a:t>22</a:t>
            </a:fld>
            <a:endParaRPr lang="en-GB"/>
          </a:p>
        </p:txBody>
      </p:sp>
      <p:pic>
        <p:nvPicPr>
          <p:cNvPr id="1026" name="Picture 2"/>
          <p:cNvPicPr>
            <a:picLocks noChangeAspect="1" noChangeArrowheads="1"/>
          </p:cNvPicPr>
          <p:nvPr/>
        </p:nvPicPr>
        <p:blipFill>
          <a:blip r:embed="rId2" cstate="print"/>
          <a:srcRect/>
          <a:stretch>
            <a:fillRect/>
          </a:stretch>
        </p:blipFill>
        <p:spPr bwMode="auto">
          <a:xfrm>
            <a:off x="1295400" y="1600200"/>
            <a:ext cx="7399547" cy="3829050"/>
          </a:xfrm>
          <a:prstGeom prst="rect">
            <a:avLst/>
          </a:prstGeom>
          <a:ln>
            <a:headEnd/>
            <a:tailEnd/>
          </a:ln>
        </p:spPr>
        <p:style>
          <a:lnRef idx="3">
            <a:schemeClr val="lt1"/>
          </a:lnRef>
          <a:fillRef idx="1">
            <a:schemeClr val="accent3"/>
          </a:fillRef>
          <a:effectRef idx="1">
            <a:schemeClr val="accent3"/>
          </a:effectRef>
          <a:fontRef idx="minor">
            <a:schemeClr val="lt1"/>
          </a:fontRef>
        </p:style>
      </p:pic>
      <p:sp>
        <p:nvSpPr>
          <p:cNvPr id="6" name="TextBox 5"/>
          <p:cNvSpPr txBox="1"/>
          <p:nvPr/>
        </p:nvSpPr>
        <p:spPr>
          <a:xfrm>
            <a:off x="2324099" y="5514975"/>
            <a:ext cx="5191125" cy="307777"/>
          </a:xfrm>
          <a:prstGeom prst="rect">
            <a:avLst/>
          </a:prstGeom>
          <a:noFill/>
        </p:spPr>
        <p:txBody>
          <a:bodyPr wrap="square" rtlCol="0">
            <a:spAutoFit/>
          </a:bodyPr>
          <a:lstStyle/>
          <a:p>
            <a:pPr algn="ctr"/>
            <a:r>
              <a:rPr lang="en-GB" sz="1400" dirty="0" smtClean="0">
                <a:solidFill>
                  <a:schemeClr val="tx2"/>
                </a:solidFill>
                <a:latin typeface="+mj-lt"/>
              </a:rPr>
              <a:t>SEVIRI Focal Plane</a:t>
            </a:r>
          </a:p>
        </p:txBody>
      </p:sp>
      <p:sp>
        <p:nvSpPr>
          <p:cNvPr id="7" name="Title 1"/>
          <p:cNvSpPr>
            <a:spLocks noGrp="1"/>
          </p:cNvSpPr>
          <p:nvPr>
            <p:ph type="title"/>
          </p:nvPr>
        </p:nvSpPr>
        <p:spPr>
          <a:xfrm>
            <a:off x="325438" y="238125"/>
            <a:ext cx="9150350" cy="839788"/>
          </a:xfrm>
        </p:spPr>
        <p:txBody>
          <a:bodyPr/>
          <a:lstStyle/>
          <a:p>
            <a:r>
              <a:rPr lang="en-GB" dirty="0" smtClean="0"/>
              <a:t>MSG1 detectors’ behaviour</a:t>
            </a:r>
            <a:endParaRPr lang="en-GB"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GB" smtClean="0"/>
              <a:t>Slide: </a:t>
            </a:r>
            <a:fld id="{DCF5A681-F170-42EA-8638-38521F2976A0}" type="slidenum">
              <a:rPr lang="en-GB" smtClean="0"/>
              <a:pPr>
                <a:defRPr/>
              </a:pPr>
              <a:t>23</a:t>
            </a:fld>
            <a:endParaRPr lang="en-GB"/>
          </a:p>
        </p:txBody>
      </p:sp>
      <p:pic>
        <p:nvPicPr>
          <p:cNvPr id="1026" name="Picture 2"/>
          <p:cNvPicPr>
            <a:picLocks noChangeAspect="1" noChangeArrowheads="1"/>
          </p:cNvPicPr>
          <p:nvPr/>
        </p:nvPicPr>
        <p:blipFill>
          <a:blip r:embed="rId2" cstate="print"/>
          <a:srcRect/>
          <a:stretch>
            <a:fillRect/>
          </a:stretch>
        </p:blipFill>
        <p:spPr bwMode="auto">
          <a:xfrm>
            <a:off x="1295400" y="1600200"/>
            <a:ext cx="7399547" cy="3829050"/>
          </a:xfrm>
          <a:prstGeom prst="rect">
            <a:avLst/>
          </a:prstGeom>
          <a:ln>
            <a:headEnd/>
            <a:tailEnd/>
          </a:ln>
        </p:spPr>
        <p:style>
          <a:lnRef idx="3">
            <a:schemeClr val="lt1"/>
          </a:lnRef>
          <a:fillRef idx="1">
            <a:schemeClr val="accent3"/>
          </a:fillRef>
          <a:effectRef idx="1">
            <a:schemeClr val="accent3"/>
          </a:effectRef>
          <a:fontRef idx="minor">
            <a:schemeClr val="lt1"/>
          </a:fontRef>
        </p:style>
      </p:pic>
      <p:sp>
        <p:nvSpPr>
          <p:cNvPr id="6" name="TextBox 5"/>
          <p:cNvSpPr txBox="1"/>
          <p:nvPr/>
        </p:nvSpPr>
        <p:spPr>
          <a:xfrm>
            <a:off x="2324099" y="5514975"/>
            <a:ext cx="5191125" cy="307777"/>
          </a:xfrm>
          <a:prstGeom prst="rect">
            <a:avLst/>
          </a:prstGeom>
          <a:noFill/>
        </p:spPr>
        <p:txBody>
          <a:bodyPr wrap="square" rtlCol="0">
            <a:spAutoFit/>
          </a:bodyPr>
          <a:lstStyle/>
          <a:p>
            <a:pPr algn="ctr"/>
            <a:r>
              <a:rPr lang="en-GB" sz="1400" dirty="0" smtClean="0">
                <a:solidFill>
                  <a:schemeClr val="tx2"/>
                </a:solidFill>
                <a:latin typeface="+mj-lt"/>
              </a:rPr>
              <a:t>SEVIRI Focal Plane</a:t>
            </a:r>
          </a:p>
        </p:txBody>
      </p:sp>
      <p:sp>
        <p:nvSpPr>
          <p:cNvPr id="7" name="Title 1"/>
          <p:cNvSpPr>
            <a:spLocks noGrp="1"/>
          </p:cNvSpPr>
          <p:nvPr>
            <p:ph type="title"/>
          </p:nvPr>
        </p:nvSpPr>
        <p:spPr>
          <a:xfrm>
            <a:off x="325438" y="238125"/>
            <a:ext cx="9150350" cy="839788"/>
          </a:xfrm>
        </p:spPr>
        <p:txBody>
          <a:bodyPr/>
          <a:lstStyle/>
          <a:p>
            <a:r>
              <a:rPr lang="en-GB" dirty="0" smtClean="0"/>
              <a:t>MSG1 detectors’ behaviour</a:t>
            </a:r>
            <a:endParaRPr lang="en-GB" dirty="0"/>
          </a:p>
        </p:txBody>
      </p:sp>
      <p:sp>
        <p:nvSpPr>
          <p:cNvPr id="8" name="Rectangle 7"/>
          <p:cNvSpPr/>
          <p:nvPr/>
        </p:nvSpPr>
        <p:spPr bwMode="auto">
          <a:xfrm>
            <a:off x="2809875" y="2095500"/>
            <a:ext cx="4495800" cy="923925"/>
          </a:xfrm>
          <a:prstGeom prst="rect">
            <a:avLst/>
          </a:prstGeom>
          <a:noFill/>
          <a:ln w="28575" cap="flat" cmpd="sng" algn="ctr">
            <a:solidFill>
              <a:srgbClr val="FF0000"/>
            </a:solidFill>
            <a:prstDash val="sysDash"/>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9" name="TextBox 8"/>
          <p:cNvSpPr txBox="1"/>
          <p:nvPr/>
        </p:nvSpPr>
        <p:spPr>
          <a:xfrm>
            <a:off x="5486400" y="1162050"/>
            <a:ext cx="4571999" cy="954107"/>
          </a:xfrm>
          <a:prstGeom prst="rect">
            <a:avLst/>
          </a:prstGeom>
          <a:noFill/>
        </p:spPr>
        <p:txBody>
          <a:bodyPr wrap="square" rtlCol="0">
            <a:spAutoFit/>
          </a:bodyPr>
          <a:lstStyle/>
          <a:p>
            <a:r>
              <a:rPr lang="en-GB" sz="1400" dirty="0" smtClean="0">
                <a:solidFill>
                  <a:srgbClr val="FF0000"/>
                </a:solidFill>
                <a:latin typeface="+mj-lt"/>
              </a:rPr>
              <a:t>Each swath is composed by three lines of detectors in low-res and nine lines in HRVIS; we expect each detector to contribute in the same way</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MSG1 detectors’ behaviour in 2005</a:t>
            </a:r>
            <a:endParaRPr lang="en-GB" dirty="0"/>
          </a:p>
        </p:txBody>
      </p:sp>
      <p:sp>
        <p:nvSpPr>
          <p:cNvPr id="4" name="Slide Number Placeholder 3"/>
          <p:cNvSpPr>
            <a:spLocks noGrp="1"/>
          </p:cNvSpPr>
          <p:nvPr>
            <p:ph type="sldNum" sz="quarter" idx="10"/>
          </p:nvPr>
        </p:nvSpPr>
        <p:spPr/>
        <p:txBody>
          <a:bodyPr/>
          <a:lstStyle/>
          <a:p>
            <a:pPr>
              <a:defRPr/>
            </a:pPr>
            <a:r>
              <a:rPr lang="en-GB" smtClean="0"/>
              <a:t>Slide: </a:t>
            </a:r>
            <a:fld id="{DCF5A681-F170-42EA-8638-38521F2976A0}" type="slidenum">
              <a:rPr lang="en-GB" smtClean="0"/>
              <a:pPr>
                <a:defRPr/>
              </a:pPr>
              <a:t>24</a:t>
            </a:fld>
            <a:endParaRPr lang="en-GB"/>
          </a:p>
        </p:txBody>
      </p:sp>
      <p:pic>
        <p:nvPicPr>
          <p:cNvPr id="5" name="Picture 4" descr="PDF_ratios.bmp"/>
          <p:cNvPicPr>
            <a:picLocks noChangeAspect="1"/>
          </p:cNvPicPr>
          <p:nvPr/>
        </p:nvPicPr>
        <p:blipFill>
          <a:blip r:embed="rId2" cstate="print"/>
          <a:stretch>
            <a:fillRect/>
          </a:stretch>
        </p:blipFill>
        <p:spPr>
          <a:xfrm>
            <a:off x="470908" y="2235324"/>
            <a:ext cx="8802687" cy="3384426"/>
          </a:xfrm>
          <a:prstGeom prst="rect">
            <a:avLst/>
          </a:prstGeom>
        </p:spPr>
        <p:style>
          <a:lnRef idx="3">
            <a:schemeClr val="lt1"/>
          </a:lnRef>
          <a:fillRef idx="1">
            <a:schemeClr val="accent3"/>
          </a:fillRef>
          <a:effectRef idx="1">
            <a:schemeClr val="accent3"/>
          </a:effectRef>
          <a:fontRef idx="minor">
            <a:schemeClr val="lt1"/>
          </a:fontRef>
        </p:style>
      </p:pic>
      <p:sp>
        <p:nvSpPr>
          <p:cNvPr id="6" name="TextBox 5"/>
          <p:cNvSpPr txBox="1"/>
          <p:nvPr/>
        </p:nvSpPr>
        <p:spPr>
          <a:xfrm>
            <a:off x="1971676" y="1304925"/>
            <a:ext cx="6067424" cy="846386"/>
          </a:xfrm>
          <a:prstGeom prst="rect">
            <a:avLst/>
          </a:prstGeom>
          <a:noFill/>
        </p:spPr>
        <p:txBody>
          <a:bodyPr wrap="square" rtlCol="0">
            <a:spAutoFit/>
          </a:bodyPr>
          <a:lstStyle/>
          <a:p>
            <a:pPr algn="ctr"/>
            <a:r>
              <a:rPr lang="en-GB" sz="1400" dirty="0" smtClean="0">
                <a:solidFill>
                  <a:schemeClr val="tx2"/>
                </a:solidFill>
                <a:latin typeface="+mj-lt"/>
              </a:rPr>
              <a:t>Contribution of each detector to the channel’s statistics: </a:t>
            </a:r>
          </a:p>
          <a:p>
            <a:pPr algn="ctr"/>
            <a:r>
              <a:rPr lang="en-GB" sz="1400" dirty="0" smtClean="0">
                <a:solidFill>
                  <a:schemeClr val="tx2"/>
                </a:solidFill>
                <a:latin typeface="+mj-lt"/>
              </a:rPr>
              <a:t>for each low-res detector the contribution is expected to be 1/3 while for each HRVIS detector the contribution is expected to be 1/9</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GB" smtClean="0"/>
              <a:t>Slide: </a:t>
            </a:r>
            <a:fld id="{DCF5A681-F170-42EA-8638-38521F2976A0}" type="slidenum">
              <a:rPr lang="en-GB" smtClean="0"/>
              <a:pPr>
                <a:defRPr/>
              </a:pPr>
              <a:t>25</a:t>
            </a:fld>
            <a:endParaRPr lang="en-GB"/>
          </a:p>
        </p:txBody>
      </p:sp>
      <p:sp>
        <p:nvSpPr>
          <p:cNvPr id="5" name="Title 1"/>
          <p:cNvSpPr>
            <a:spLocks noGrp="1"/>
          </p:cNvSpPr>
          <p:nvPr>
            <p:ph type="title"/>
          </p:nvPr>
        </p:nvSpPr>
        <p:spPr>
          <a:xfrm>
            <a:off x="325438" y="238125"/>
            <a:ext cx="9150350" cy="839788"/>
          </a:xfrm>
        </p:spPr>
        <p:txBody>
          <a:bodyPr/>
          <a:lstStyle/>
          <a:p>
            <a:r>
              <a:rPr lang="en-GB" dirty="0" smtClean="0"/>
              <a:t>MSG1 detectors’ </a:t>
            </a:r>
            <a:r>
              <a:rPr lang="en-GB" dirty="0" smtClean="0"/>
              <a:t>positions</a:t>
            </a:r>
            <a:endParaRPr lang="en-GB" dirty="0"/>
          </a:p>
        </p:txBody>
      </p:sp>
      <p:pic>
        <p:nvPicPr>
          <p:cNvPr id="1026" name="Picture 2" descr="H:\DESKTOP\Focal_Shifts.bmp"/>
          <p:cNvPicPr>
            <a:picLocks noChangeAspect="1" noChangeArrowheads="1"/>
          </p:cNvPicPr>
          <p:nvPr/>
        </p:nvPicPr>
        <p:blipFill>
          <a:blip r:embed="rId2" cstate="print"/>
          <a:srcRect/>
          <a:stretch>
            <a:fillRect/>
          </a:stretch>
        </p:blipFill>
        <p:spPr bwMode="auto">
          <a:xfrm>
            <a:off x="615949" y="1912938"/>
            <a:ext cx="8480425" cy="3552284"/>
          </a:xfrm>
          <a:prstGeom prst="rect">
            <a:avLst/>
          </a:prstGeom>
          <a:noFill/>
        </p:spPr>
      </p:pic>
      <p:sp>
        <p:nvSpPr>
          <p:cNvPr id="7" name="TextBox 6"/>
          <p:cNvSpPr txBox="1"/>
          <p:nvPr/>
        </p:nvSpPr>
        <p:spPr>
          <a:xfrm>
            <a:off x="1971676" y="1304925"/>
            <a:ext cx="6067424" cy="523220"/>
          </a:xfrm>
          <a:prstGeom prst="rect">
            <a:avLst/>
          </a:prstGeom>
          <a:noFill/>
        </p:spPr>
        <p:txBody>
          <a:bodyPr wrap="square" rtlCol="0">
            <a:spAutoFit/>
          </a:bodyPr>
          <a:lstStyle/>
          <a:p>
            <a:pPr algn="ctr"/>
            <a:r>
              <a:rPr lang="en-GB" sz="1400" dirty="0" smtClean="0">
                <a:solidFill>
                  <a:schemeClr val="tx2"/>
                </a:solidFill>
                <a:latin typeface="+mj-lt"/>
              </a:rPr>
              <a:t>Distance between the channels in the focal plane as derived from the position of the Moon “</a:t>
            </a:r>
            <a:r>
              <a:rPr lang="en-GB" sz="1400" dirty="0" err="1" smtClean="0">
                <a:solidFill>
                  <a:schemeClr val="tx2"/>
                </a:solidFill>
                <a:latin typeface="+mj-lt"/>
              </a:rPr>
              <a:t>imagette</a:t>
            </a:r>
            <a:r>
              <a:rPr lang="en-GB" sz="1400" dirty="0" smtClean="0">
                <a:solidFill>
                  <a:schemeClr val="tx2"/>
                </a:solidFill>
                <a:latin typeface="+mj-lt"/>
              </a:rPr>
              <a:t>” in the channels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Moon extraction: an example [MSG1 200501140330]</a:t>
            </a:r>
            <a:endParaRPr lang="en-GB" dirty="0"/>
          </a:p>
        </p:txBody>
      </p:sp>
      <p:sp>
        <p:nvSpPr>
          <p:cNvPr id="4" name="Slide Number Placeholder 3"/>
          <p:cNvSpPr>
            <a:spLocks noGrp="1"/>
          </p:cNvSpPr>
          <p:nvPr>
            <p:ph type="sldNum" sz="quarter" idx="10"/>
          </p:nvPr>
        </p:nvSpPr>
        <p:spPr/>
        <p:txBody>
          <a:bodyPr/>
          <a:lstStyle/>
          <a:p>
            <a:pPr>
              <a:defRPr/>
            </a:pPr>
            <a:r>
              <a:rPr lang="en-GB" smtClean="0"/>
              <a:t>Slide: </a:t>
            </a:r>
            <a:fld id="{DCF5A681-F170-42EA-8638-38521F2976A0}" type="slidenum">
              <a:rPr lang="en-GB" smtClean="0"/>
              <a:pPr>
                <a:defRPr/>
              </a:pPr>
              <a:t>3</a:t>
            </a:fld>
            <a:endParaRPr lang="en-GB"/>
          </a:p>
        </p:txBody>
      </p:sp>
      <p:pic>
        <p:nvPicPr>
          <p:cNvPr id="5" name="Picture 4" descr="Moon_MSG1_200501140330_VIS06_LowResOrig.gif"/>
          <p:cNvPicPr>
            <a:picLocks noChangeAspect="1"/>
          </p:cNvPicPr>
          <p:nvPr/>
        </p:nvPicPr>
        <p:blipFill>
          <a:blip r:embed="rId2" cstate="print"/>
          <a:stretch>
            <a:fillRect/>
          </a:stretch>
        </p:blipFill>
        <p:spPr>
          <a:xfrm>
            <a:off x="4517616" y="1409701"/>
            <a:ext cx="4835934" cy="4800599"/>
          </a:xfrm>
          <a:prstGeom prst="rect">
            <a:avLst/>
          </a:prstGeom>
        </p:spPr>
        <p:style>
          <a:lnRef idx="3">
            <a:schemeClr val="lt1"/>
          </a:lnRef>
          <a:fillRef idx="1">
            <a:schemeClr val="accent3"/>
          </a:fillRef>
          <a:effectRef idx="1">
            <a:schemeClr val="accent3"/>
          </a:effectRef>
          <a:fontRef idx="minor">
            <a:schemeClr val="lt1"/>
          </a:fontRef>
        </p:style>
      </p:pic>
      <p:sp>
        <p:nvSpPr>
          <p:cNvPr id="6" name="TextBox 5"/>
          <p:cNvSpPr txBox="1"/>
          <p:nvPr/>
        </p:nvSpPr>
        <p:spPr>
          <a:xfrm>
            <a:off x="123825" y="1428750"/>
            <a:ext cx="4385830" cy="523220"/>
          </a:xfrm>
          <a:prstGeom prst="rect">
            <a:avLst/>
          </a:prstGeom>
          <a:noFill/>
        </p:spPr>
        <p:txBody>
          <a:bodyPr wrap="square" rtlCol="0">
            <a:spAutoFit/>
          </a:bodyPr>
          <a:lstStyle/>
          <a:p>
            <a:pPr algn="r"/>
            <a:r>
              <a:rPr lang="en-GB" sz="1400" dirty="0" smtClean="0">
                <a:solidFill>
                  <a:schemeClr val="tx2"/>
                </a:solidFill>
                <a:latin typeface="+mj-lt"/>
              </a:rPr>
              <a:t>MSG1/SEVIRI VIS 06 data clipped between [min(Image), max(Image)/5]</a:t>
            </a:r>
          </a:p>
        </p:txBody>
      </p:sp>
      <p:cxnSp>
        <p:nvCxnSpPr>
          <p:cNvPr id="8" name="Straight Arrow Connector 7"/>
          <p:cNvCxnSpPr/>
          <p:nvPr/>
        </p:nvCxnSpPr>
        <p:spPr bwMode="auto">
          <a:xfrm>
            <a:off x="3638550" y="5210175"/>
            <a:ext cx="1266825" cy="647700"/>
          </a:xfrm>
          <a:prstGeom prst="straightConnector1">
            <a:avLst/>
          </a:prstGeom>
          <a:solidFill>
            <a:schemeClr val="bg2"/>
          </a:solidFill>
          <a:ln w="28575" cap="flat" cmpd="sng" algn="ctr">
            <a:solidFill>
              <a:srgbClr val="FF0000"/>
            </a:solidFill>
            <a:prstDash val="solid"/>
            <a:round/>
            <a:headEnd type="none" w="med" len="med"/>
            <a:tailEnd type="arrow"/>
          </a:ln>
          <a:effectLst/>
        </p:spPr>
      </p:cxnSp>
      <p:sp>
        <p:nvSpPr>
          <p:cNvPr id="9" name="TextBox 8"/>
          <p:cNvSpPr txBox="1"/>
          <p:nvPr/>
        </p:nvSpPr>
        <p:spPr>
          <a:xfrm>
            <a:off x="1800225" y="4867275"/>
            <a:ext cx="2002909" cy="523220"/>
          </a:xfrm>
          <a:prstGeom prst="rect">
            <a:avLst/>
          </a:prstGeom>
          <a:noFill/>
        </p:spPr>
        <p:txBody>
          <a:bodyPr wrap="square" rtlCol="0">
            <a:spAutoFit/>
          </a:bodyPr>
          <a:lstStyle/>
          <a:p>
            <a:r>
              <a:rPr lang="en-GB" sz="1400" dirty="0" smtClean="0">
                <a:solidFill>
                  <a:srgbClr val="FF0000"/>
                </a:solidFill>
                <a:latin typeface="+mj-lt"/>
              </a:rPr>
              <a:t>Moon available and in a good position</a:t>
            </a:r>
            <a:endParaRPr lang="en-GB" sz="1400" dirty="0">
              <a:solidFill>
                <a:srgbClr val="FF0000"/>
              </a:solidFill>
              <a:latin typeface="+mj-lt"/>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GB" smtClean="0"/>
              <a:t>Slide: </a:t>
            </a:r>
            <a:fld id="{DCF5A681-F170-42EA-8638-38521F2976A0}" type="slidenum">
              <a:rPr lang="en-GB" smtClean="0"/>
              <a:pPr>
                <a:defRPr/>
              </a:pPr>
              <a:t>4</a:t>
            </a:fld>
            <a:endParaRPr lang="en-GB"/>
          </a:p>
        </p:txBody>
      </p:sp>
      <p:sp>
        <p:nvSpPr>
          <p:cNvPr id="5" name="Title 1"/>
          <p:cNvSpPr>
            <a:spLocks noGrp="1"/>
          </p:cNvSpPr>
          <p:nvPr>
            <p:ph type="title"/>
          </p:nvPr>
        </p:nvSpPr>
        <p:spPr>
          <a:xfrm>
            <a:off x="325438" y="238125"/>
            <a:ext cx="9150350" cy="839788"/>
          </a:xfrm>
        </p:spPr>
        <p:txBody>
          <a:bodyPr/>
          <a:lstStyle/>
          <a:p>
            <a:r>
              <a:rPr lang="en-GB" dirty="0" smtClean="0"/>
              <a:t>Moon extraction: an example [MSG1 200501140330]</a:t>
            </a:r>
            <a:endParaRPr lang="en-GB" dirty="0"/>
          </a:p>
        </p:txBody>
      </p:sp>
      <p:pic>
        <p:nvPicPr>
          <p:cNvPr id="6" name="Picture 5" descr="Moon_MSG1_200501140330_VIS06_LowResExtr.gif"/>
          <p:cNvPicPr>
            <a:picLocks noChangeAspect="1"/>
          </p:cNvPicPr>
          <p:nvPr/>
        </p:nvPicPr>
        <p:blipFill>
          <a:blip r:embed="rId2" cstate="print"/>
          <a:stretch>
            <a:fillRect/>
          </a:stretch>
        </p:blipFill>
        <p:spPr>
          <a:xfrm>
            <a:off x="1019175" y="2328862"/>
            <a:ext cx="8058152" cy="2014538"/>
          </a:xfrm>
          <a:prstGeom prst="rect">
            <a:avLst/>
          </a:prstGeom>
        </p:spPr>
        <p:style>
          <a:lnRef idx="3">
            <a:schemeClr val="lt1"/>
          </a:lnRef>
          <a:fillRef idx="1">
            <a:schemeClr val="accent3"/>
          </a:fillRef>
          <a:effectRef idx="1">
            <a:schemeClr val="accent3"/>
          </a:effectRef>
          <a:fontRef idx="minor">
            <a:schemeClr val="lt1"/>
          </a:fontRef>
        </p:style>
      </p:pic>
      <p:sp>
        <p:nvSpPr>
          <p:cNvPr id="12" name="TextBox 11"/>
          <p:cNvSpPr txBox="1"/>
          <p:nvPr/>
        </p:nvSpPr>
        <p:spPr>
          <a:xfrm>
            <a:off x="1019175" y="2324100"/>
            <a:ext cx="271228" cy="276999"/>
          </a:xfrm>
          <a:prstGeom prst="rect">
            <a:avLst/>
          </a:prstGeom>
          <a:noFill/>
        </p:spPr>
        <p:txBody>
          <a:bodyPr wrap="none" rtlCol="0">
            <a:spAutoFit/>
          </a:bodyPr>
          <a:lstStyle/>
          <a:p>
            <a:r>
              <a:rPr lang="en-GB" sz="1200" dirty="0">
                <a:solidFill>
                  <a:srgbClr val="FF0000"/>
                </a:solidFill>
                <a:latin typeface="+mj-lt"/>
              </a:rPr>
              <a:t>1</a:t>
            </a:r>
          </a:p>
        </p:txBody>
      </p:sp>
      <p:sp>
        <p:nvSpPr>
          <p:cNvPr id="13" name="TextBox 12"/>
          <p:cNvSpPr txBox="1"/>
          <p:nvPr/>
        </p:nvSpPr>
        <p:spPr>
          <a:xfrm>
            <a:off x="3028950" y="2324100"/>
            <a:ext cx="271228" cy="276999"/>
          </a:xfrm>
          <a:prstGeom prst="rect">
            <a:avLst/>
          </a:prstGeom>
          <a:noFill/>
        </p:spPr>
        <p:txBody>
          <a:bodyPr wrap="none" rtlCol="0">
            <a:spAutoFit/>
          </a:bodyPr>
          <a:lstStyle/>
          <a:p>
            <a:r>
              <a:rPr lang="en-GB" sz="1200" dirty="0" smtClean="0">
                <a:solidFill>
                  <a:srgbClr val="FF0000"/>
                </a:solidFill>
                <a:latin typeface="+mj-lt"/>
              </a:rPr>
              <a:t>2</a:t>
            </a:r>
            <a:endParaRPr lang="en-GB" sz="1200" dirty="0">
              <a:solidFill>
                <a:srgbClr val="FF0000"/>
              </a:solidFill>
              <a:latin typeface="+mj-lt"/>
            </a:endParaRPr>
          </a:p>
        </p:txBody>
      </p:sp>
      <p:sp>
        <p:nvSpPr>
          <p:cNvPr id="14" name="TextBox 13"/>
          <p:cNvSpPr txBox="1"/>
          <p:nvPr/>
        </p:nvSpPr>
        <p:spPr>
          <a:xfrm>
            <a:off x="5048250" y="2314575"/>
            <a:ext cx="271228" cy="276999"/>
          </a:xfrm>
          <a:prstGeom prst="rect">
            <a:avLst/>
          </a:prstGeom>
          <a:noFill/>
        </p:spPr>
        <p:txBody>
          <a:bodyPr wrap="none" rtlCol="0">
            <a:spAutoFit/>
          </a:bodyPr>
          <a:lstStyle/>
          <a:p>
            <a:r>
              <a:rPr lang="en-GB" sz="1200" dirty="0" smtClean="0">
                <a:solidFill>
                  <a:srgbClr val="FF0000"/>
                </a:solidFill>
                <a:latin typeface="+mj-lt"/>
              </a:rPr>
              <a:t>3</a:t>
            </a:r>
            <a:endParaRPr lang="en-GB" sz="1200" dirty="0">
              <a:solidFill>
                <a:srgbClr val="FF0000"/>
              </a:solidFill>
              <a:latin typeface="+mj-lt"/>
            </a:endParaRPr>
          </a:p>
        </p:txBody>
      </p:sp>
      <p:sp>
        <p:nvSpPr>
          <p:cNvPr id="15" name="TextBox 14"/>
          <p:cNvSpPr txBox="1"/>
          <p:nvPr/>
        </p:nvSpPr>
        <p:spPr>
          <a:xfrm>
            <a:off x="7067550" y="2324100"/>
            <a:ext cx="271228" cy="276999"/>
          </a:xfrm>
          <a:prstGeom prst="rect">
            <a:avLst/>
          </a:prstGeom>
          <a:noFill/>
        </p:spPr>
        <p:txBody>
          <a:bodyPr wrap="none" rtlCol="0">
            <a:spAutoFit/>
          </a:bodyPr>
          <a:lstStyle/>
          <a:p>
            <a:r>
              <a:rPr lang="en-GB" sz="1200" dirty="0" smtClean="0">
                <a:solidFill>
                  <a:srgbClr val="FF0000"/>
                </a:solidFill>
                <a:latin typeface="+mj-lt"/>
              </a:rPr>
              <a:t>4</a:t>
            </a:r>
            <a:endParaRPr lang="en-GB" sz="1200" dirty="0">
              <a:solidFill>
                <a:srgbClr val="FF0000"/>
              </a:solidFill>
              <a:latin typeface="+mj-lt"/>
            </a:endParaRPr>
          </a:p>
        </p:txBody>
      </p:sp>
      <p:sp>
        <p:nvSpPr>
          <p:cNvPr id="16" name="TextBox 15"/>
          <p:cNvSpPr txBox="1"/>
          <p:nvPr/>
        </p:nvSpPr>
        <p:spPr>
          <a:xfrm>
            <a:off x="2765666" y="1476375"/>
            <a:ext cx="4635260" cy="523220"/>
          </a:xfrm>
          <a:prstGeom prst="rect">
            <a:avLst/>
          </a:prstGeom>
          <a:noFill/>
        </p:spPr>
        <p:txBody>
          <a:bodyPr wrap="square" rtlCol="0">
            <a:spAutoFit/>
          </a:bodyPr>
          <a:lstStyle/>
          <a:p>
            <a:pPr algn="ctr"/>
            <a:r>
              <a:rPr lang="en-GB" sz="1400" dirty="0" smtClean="0">
                <a:solidFill>
                  <a:schemeClr val="tx2"/>
                </a:solidFill>
                <a:latin typeface="+mj-lt"/>
              </a:rPr>
              <a:t>MSG1/SEVIRI VIS 06 Moon “</a:t>
            </a:r>
            <a:r>
              <a:rPr lang="en-GB" sz="1400" dirty="0" err="1" smtClean="0">
                <a:solidFill>
                  <a:schemeClr val="tx2"/>
                </a:solidFill>
                <a:latin typeface="+mj-lt"/>
              </a:rPr>
              <a:t>imagette</a:t>
            </a:r>
            <a:r>
              <a:rPr lang="en-GB" sz="1400" dirty="0" smtClean="0">
                <a:solidFill>
                  <a:schemeClr val="tx2"/>
                </a:solidFill>
                <a:latin typeface="+mj-lt"/>
              </a:rPr>
              <a:t>” extraction procedure (after Moon re-alignment)</a:t>
            </a:r>
          </a:p>
        </p:txBody>
      </p:sp>
      <p:sp>
        <p:nvSpPr>
          <p:cNvPr id="17" name="TextBox 16"/>
          <p:cNvSpPr txBox="1"/>
          <p:nvPr/>
        </p:nvSpPr>
        <p:spPr>
          <a:xfrm>
            <a:off x="1019175" y="4438650"/>
            <a:ext cx="2009775" cy="738664"/>
          </a:xfrm>
          <a:prstGeom prst="rect">
            <a:avLst/>
          </a:prstGeom>
          <a:noFill/>
        </p:spPr>
        <p:txBody>
          <a:bodyPr wrap="square" rtlCol="0">
            <a:spAutoFit/>
          </a:bodyPr>
          <a:lstStyle/>
          <a:p>
            <a:pPr algn="ctr"/>
            <a:r>
              <a:rPr lang="en-GB" sz="1200" u="sng" dirty="0" smtClean="0">
                <a:solidFill>
                  <a:srgbClr val="FF0000"/>
                </a:solidFill>
                <a:latin typeface="+mj-lt"/>
              </a:rPr>
              <a:t>First detection</a:t>
            </a:r>
            <a:endParaRPr lang="en-GB" sz="1200" dirty="0" smtClean="0">
              <a:solidFill>
                <a:srgbClr val="FF0000"/>
              </a:solidFill>
              <a:latin typeface="+mj-lt"/>
            </a:endParaRPr>
          </a:p>
          <a:p>
            <a:pPr algn="ctr"/>
            <a:r>
              <a:rPr lang="en-GB" sz="1200" dirty="0">
                <a:solidFill>
                  <a:srgbClr val="FF0000"/>
                </a:solidFill>
                <a:latin typeface="+mj-lt"/>
              </a:rPr>
              <a:t>v</a:t>
            </a:r>
            <a:r>
              <a:rPr lang="en-GB" sz="1200" dirty="0" smtClean="0">
                <a:solidFill>
                  <a:srgbClr val="FF0000"/>
                </a:solidFill>
                <a:latin typeface="+mj-lt"/>
              </a:rPr>
              <a:t>ia </a:t>
            </a:r>
            <a:r>
              <a:rPr lang="en-GB" sz="1200" dirty="0" err="1" smtClean="0">
                <a:solidFill>
                  <a:srgbClr val="FF0000"/>
                </a:solidFill>
                <a:latin typeface="+mj-lt"/>
              </a:rPr>
              <a:t>Chebyshev</a:t>
            </a:r>
            <a:r>
              <a:rPr lang="en-GB" sz="1200" dirty="0" smtClean="0">
                <a:solidFill>
                  <a:srgbClr val="FF0000"/>
                </a:solidFill>
                <a:latin typeface="+mj-lt"/>
              </a:rPr>
              <a:t> polynomials</a:t>
            </a:r>
            <a:endParaRPr lang="en-GB" sz="1200" dirty="0">
              <a:solidFill>
                <a:srgbClr val="FF0000"/>
              </a:solidFill>
              <a:latin typeface="+mj-lt"/>
            </a:endParaRPr>
          </a:p>
        </p:txBody>
      </p:sp>
      <p:sp>
        <p:nvSpPr>
          <p:cNvPr id="24" name="Oval 23"/>
          <p:cNvSpPr/>
          <p:nvPr/>
        </p:nvSpPr>
        <p:spPr bwMode="auto">
          <a:xfrm>
            <a:off x="4038600" y="3295650"/>
            <a:ext cx="47625" cy="45719"/>
          </a:xfrm>
          <a:prstGeom prst="ellipse">
            <a:avLst/>
          </a:prstGeom>
          <a:solidFill>
            <a:srgbClr val="FF0000"/>
          </a:solidFill>
          <a:ln w="9525" cap="flat" cmpd="sng" algn="ctr">
            <a:solidFill>
              <a:srgbClr val="EE2D24"/>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cxnSp>
        <p:nvCxnSpPr>
          <p:cNvPr id="27" name="Straight Arrow Connector 26"/>
          <p:cNvCxnSpPr/>
          <p:nvPr/>
        </p:nvCxnSpPr>
        <p:spPr bwMode="auto">
          <a:xfrm rot="5400000">
            <a:off x="5653088" y="4071937"/>
            <a:ext cx="523875" cy="1588"/>
          </a:xfrm>
          <a:prstGeom prst="straightConnector1">
            <a:avLst/>
          </a:prstGeom>
          <a:solidFill>
            <a:schemeClr val="bg2"/>
          </a:solidFill>
          <a:ln w="19050" cap="flat" cmpd="sng" algn="ctr">
            <a:solidFill>
              <a:srgbClr val="FF0000"/>
            </a:solidFill>
            <a:prstDash val="solid"/>
            <a:round/>
            <a:headEnd type="arrow" w="med" len="med"/>
            <a:tailEnd type="arrow" w="med" len="med"/>
          </a:ln>
          <a:effectLst/>
        </p:spPr>
      </p:cxnSp>
      <p:cxnSp>
        <p:nvCxnSpPr>
          <p:cNvPr id="28" name="Straight Arrow Connector 27"/>
          <p:cNvCxnSpPr/>
          <p:nvPr/>
        </p:nvCxnSpPr>
        <p:spPr bwMode="auto">
          <a:xfrm flipV="1">
            <a:off x="6249195" y="3181353"/>
            <a:ext cx="818355" cy="791"/>
          </a:xfrm>
          <a:prstGeom prst="straightConnector1">
            <a:avLst/>
          </a:prstGeom>
          <a:solidFill>
            <a:schemeClr val="bg2"/>
          </a:solidFill>
          <a:ln w="19050" cap="flat" cmpd="sng" algn="ctr">
            <a:solidFill>
              <a:srgbClr val="FF0000"/>
            </a:solidFill>
            <a:prstDash val="solid"/>
            <a:round/>
            <a:headEnd type="arrow" w="med" len="med"/>
            <a:tailEnd type="arrow" w="med" len="med"/>
          </a:ln>
          <a:effectLst/>
        </p:spPr>
      </p:cxnSp>
      <p:cxnSp>
        <p:nvCxnSpPr>
          <p:cNvPr id="30" name="Straight Connector 29"/>
          <p:cNvCxnSpPr/>
          <p:nvPr/>
        </p:nvCxnSpPr>
        <p:spPr bwMode="auto">
          <a:xfrm rot="16200000" flipH="1">
            <a:off x="7824788" y="3328986"/>
            <a:ext cx="2009777" cy="3"/>
          </a:xfrm>
          <a:prstGeom prst="line">
            <a:avLst/>
          </a:prstGeom>
          <a:solidFill>
            <a:schemeClr val="bg2"/>
          </a:solidFill>
          <a:ln w="19050" cap="flat" cmpd="sng" algn="ctr">
            <a:solidFill>
              <a:srgbClr val="FF0000"/>
            </a:solidFill>
            <a:prstDash val="dash"/>
            <a:round/>
            <a:headEnd type="none" w="med" len="med"/>
            <a:tailEnd type="none" w="med" len="med"/>
          </a:ln>
          <a:effectLst/>
        </p:spPr>
      </p:cxnSp>
      <p:cxnSp>
        <p:nvCxnSpPr>
          <p:cNvPr id="33" name="Straight Connector 32"/>
          <p:cNvCxnSpPr/>
          <p:nvPr/>
        </p:nvCxnSpPr>
        <p:spPr bwMode="auto">
          <a:xfrm flipH="1">
            <a:off x="7062788" y="4110036"/>
            <a:ext cx="2009777" cy="3"/>
          </a:xfrm>
          <a:prstGeom prst="line">
            <a:avLst/>
          </a:prstGeom>
          <a:solidFill>
            <a:schemeClr val="bg2"/>
          </a:solidFill>
          <a:ln w="19050" cap="flat" cmpd="sng" algn="ctr">
            <a:solidFill>
              <a:srgbClr val="FF0000"/>
            </a:solidFill>
            <a:prstDash val="dash"/>
            <a:round/>
            <a:headEnd type="none" w="med" len="med"/>
            <a:tailEnd type="none" w="med" len="med"/>
          </a:ln>
          <a:effectLst/>
        </p:spPr>
      </p:cxnSp>
      <p:sp>
        <p:nvSpPr>
          <p:cNvPr id="34" name="Oval 33"/>
          <p:cNvSpPr/>
          <p:nvPr/>
        </p:nvSpPr>
        <p:spPr bwMode="auto">
          <a:xfrm>
            <a:off x="7381874" y="2705100"/>
            <a:ext cx="1438275" cy="1381125"/>
          </a:xfrm>
          <a:prstGeom prst="ellipse">
            <a:avLst/>
          </a:prstGeom>
          <a:noFill/>
          <a:ln w="19050" cap="flat" cmpd="sng" algn="ctr">
            <a:solidFill>
              <a:srgbClr val="00B5EF"/>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cxnSp>
        <p:nvCxnSpPr>
          <p:cNvPr id="43" name="Straight Connector 42"/>
          <p:cNvCxnSpPr/>
          <p:nvPr/>
        </p:nvCxnSpPr>
        <p:spPr bwMode="auto">
          <a:xfrm rot="16200000" flipH="1">
            <a:off x="3062288" y="3338511"/>
            <a:ext cx="2009777" cy="3"/>
          </a:xfrm>
          <a:prstGeom prst="line">
            <a:avLst/>
          </a:prstGeom>
          <a:solidFill>
            <a:schemeClr val="bg2"/>
          </a:solidFill>
          <a:ln w="19050" cap="flat" cmpd="sng" algn="ctr">
            <a:solidFill>
              <a:srgbClr val="FF0000"/>
            </a:solidFill>
            <a:prstDash val="dash"/>
            <a:round/>
            <a:headEnd type="none" w="med" len="med"/>
            <a:tailEnd type="none" w="med" len="med"/>
          </a:ln>
          <a:effectLst/>
        </p:spPr>
      </p:cxnSp>
      <p:cxnSp>
        <p:nvCxnSpPr>
          <p:cNvPr id="44" name="Straight Connector 43"/>
          <p:cNvCxnSpPr/>
          <p:nvPr/>
        </p:nvCxnSpPr>
        <p:spPr bwMode="auto">
          <a:xfrm flipH="1">
            <a:off x="3033713" y="3328986"/>
            <a:ext cx="2009777" cy="3"/>
          </a:xfrm>
          <a:prstGeom prst="line">
            <a:avLst/>
          </a:prstGeom>
          <a:solidFill>
            <a:schemeClr val="bg2"/>
          </a:solidFill>
          <a:ln w="19050" cap="flat" cmpd="sng" algn="ctr">
            <a:solidFill>
              <a:srgbClr val="FF0000"/>
            </a:solidFill>
            <a:prstDash val="dash"/>
            <a:round/>
            <a:headEnd type="none" w="med" len="med"/>
            <a:tailEnd type="none" w="med" len="med"/>
          </a:ln>
          <a:effectLst/>
        </p:spPr>
      </p:cxnSp>
      <p:cxnSp>
        <p:nvCxnSpPr>
          <p:cNvPr id="8" name="Straight Connector 7"/>
          <p:cNvCxnSpPr/>
          <p:nvPr/>
        </p:nvCxnSpPr>
        <p:spPr bwMode="auto">
          <a:xfrm rot="16200000" flipH="1">
            <a:off x="2019300" y="3324224"/>
            <a:ext cx="2019302" cy="3"/>
          </a:xfrm>
          <a:prstGeom prst="line">
            <a:avLst/>
          </a:prstGeom>
          <a:solidFill>
            <a:schemeClr val="bg2"/>
          </a:solidFill>
          <a:ln w="28575" cap="flat" cmpd="sng" algn="ctr">
            <a:solidFill>
              <a:schemeClr val="accent3"/>
            </a:solidFill>
            <a:prstDash val="solid"/>
            <a:round/>
            <a:headEnd type="none" w="med" len="med"/>
            <a:tailEnd type="none" w="med" len="med"/>
          </a:ln>
          <a:effectLst/>
        </p:spPr>
      </p:cxnSp>
      <p:cxnSp>
        <p:nvCxnSpPr>
          <p:cNvPr id="10" name="Straight Connector 9"/>
          <p:cNvCxnSpPr/>
          <p:nvPr/>
        </p:nvCxnSpPr>
        <p:spPr bwMode="auto">
          <a:xfrm rot="5400000">
            <a:off x="4038603" y="3324226"/>
            <a:ext cx="2019299" cy="3"/>
          </a:xfrm>
          <a:prstGeom prst="line">
            <a:avLst/>
          </a:prstGeom>
          <a:solidFill>
            <a:schemeClr val="bg2"/>
          </a:solidFill>
          <a:ln w="2857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rot="16200000" flipH="1">
            <a:off x="6057901" y="3324227"/>
            <a:ext cx="2028824" cy="9526"/>
          </a:xfrm>
          <a:prstGeom prst="line">
            <a:avLst/>
          </a:prstGeom>
          <a:solidFill>
            <a:schemeClr val="bg2"/>
          </a:solidFill>
          <a:ln w="28575" cap="flat" cmpd="sng" algn="ctr">
            <a:solidFill>
              <a:schemeClr val="bg1"/>
            </a:solidFill>
            <a:prstDash val="solid"/>
            <a:round/>
            <a:headEnd type="none" w="med" len="med"/>
            <a:tailEnd type="none" w="med" len="med"/>
          </a:ln>
          <a:effectLst/>
        </p:spPr>
      </p:cxnSp>
      <p:sp>
        <p:nvSpPr>
          <p:cNvPr id="45" name="Rectangle 44"/>
          <p:cNvSpPr/>
          <p:nvPr/>
        </p:nvSpPr>
        <p:spPr bwMode="auto">
          <a:xfrm>
            <a:off x="3057525" y="2324100"/>
            <a:ext cx="6010275" cy="2019300"/>
          </a:xfrm>
          <a:prstGeom prst="rect">
            <a:avLst/>
          </a:prstGeom>
          <a:solidFill>
            <a:srgbClr val="000000"/>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GB" smtClean="0"/>
              <a:t>Slide: </a:t>
            </a:r>
            <a:fld id="{DCF5A681-F170-42EA-8638-38521F2976A0}" type="slidenum">
              <a:rPr lang="en-GB" smtClean="0"/>
              <a:pPr>
                <a:defRPr/>
              </a:pPr>
              <a:t>5</a:t>
            </a:fld>
            <a:endParaRPr lang="en-GB"/>
          </a:p>
        </p:txBody>
      </p:sp>
      <p:sp>
        <p:nvSpPr>
          <p:cNvPr id="5" name="Title 1"/>
          <p:cNvSpPr>
            <a:spLocks noGrp="1"/>
          </p:cNvSpPr>
          <p:nvPr>
            <p:ph type="title"/>
          </p:nvPr>
        </p:nvSpPr>
        <p:spPr>
          <a:xfrm>
            <a:off x="325438" y="238125"/>
            <a:ext cx="9150350" cy="839788"/>
          </a:xfrm>
        </p:spPr>
        <p:txBody>
          <a:bodyPr/>
          <a:lstStyle/>
          <a:p>
            <a:r>
              <a:rPr lang="en-GB" dirty="0" smtClean="0"/>
              <a:t>Moon extraction: an example [MSG1 200501140330]</a:t>
            </a:r>
            <a:endParaRPr lang="en-GB" dirty="0"/>
          </a:p>
        </p:txBody>
      </p:sp>
      <p:pic>
        <p:nvPicPr>
          <p:cNvPr id="6" name="Picture 5" descr="Moon_MSG1_200501140330_VIS06_LowResExtr.gif"/>
          <p:cNvPicPr>
            <a:picLocks noChangeAspect="1"/>
          </p:cNvPicPr>
          <p:nvPr/>
        </p:nvPicPr>
        <p:blipFill>
          <a:blip r:embed="rId2" cstate="print"/>
          <a:stretch>
            <a:fillRect/>
          </a:stretch>
        </p:blipFill>
        <p:spPr>
          <a:xfrm>
            <a:off x="1019175" y="2328862"/>
            <a:ext cx="8058152" cy="2014538"/>
          </a:xfrm>
          <a:prstGeom prst="rect">
            <a:avLst/>
          </a:prstGeom>
        </p:spPr>
        <p:style>
          <a:lnRef idx="3">
            <a:schemeClr val="lt1"/>
          </a:lnRef>
          <a:fillRef idx="1">
            <a:schemeClr val="accent3"/>
          </a:fillRef>
          <a:effectRef idx="1">
            <a:schemeClr val="accent3"/>
          </a:effectRef>
          <a:fontRef idx="minor">
            <a:schemeClr val="lt1"/>
          </a:fontRef>
        </p:style>
      </p:pic>
      <p:sp>
        <p:nvSpPr>
          <p:cNvPr id="12" name="TextBox 11"/>
          <p:cNvSpPr txBox="1"/>
          <p:nvPr/>
        </p:nvSpPr>
        <p:spPr>
          <a:xfrm>
            <a:off x="1019175" y="2324100"/>
            <a:ext cx="271228" cy="276999"/>
          </a:xfrm>
          <a:prstGeom prst="rect">
            <a:avLst/>
          </a:prstGeom>
          <a:noFill/>
        </p:spPr>
        <p:txBody>
          <a:bodyPr wrap="none" rtlCol="0">
            <a:spAutoFit/>
          </a:bodyPr>
          <a:lstStyle/>
          <a:p>
            <a:r>
              <a:rPr lang="en-GB" sz="1200" dirty="0">
                <a:solidFill>
                  <a:srgbClr val="FF0000"/>
                </a:solidFill>
                <a:latin typeface="+mj-lt"/>
              </a:rPr>
              <a:t>1</a:t>
            </a:r>
          </a:p>
        </p:txBody>
      </p:sp>
      <p:sp>
        <p:nvSpPr>
          <p:cNvPr id="13" name="TextBox 12"/>
          <p:cNvSpPr txBox="1"/>
          <p:nvPr/>
        </p:nvSpPr>
        <p:spPr>
          <a:xfrm>
            <a:off x="3028950" y="2324100"/>
            <a:ext cx="271228" cy="276999"/>
          </a:xfrm>
          <a:prstGeom prst="rect">
            <a:avLst/>
          </a:prstGeom>
          <a:noFill/>
        </p:spPr>
        <p:txBody>
          <a:bodyPr wrap="none" rtlCol="0">
            <a:spAutoFit/>
          </a:bodyPr>
          <a:lstStyle/>
          <a:p>
            <a:r>
              <a:rPr lang="en-GB" sz="1200" dirty="0" smtClean="0">
                <a:solidFill>
                  <a:srgbClr val="FF0000"/>
                </a:solidFill>
                <a:latin typeface="+mj-lt"/>
              </a:rPr>
              <a:t>2</a:t>
            </a:r>
            <a:endParaRPr lang="en-GB" sz="1200" dirty="0">
              <a:solidFill>
                <a:srgbClr val="FF0000"/>
              </a:solidFill>
              <a:latin typeface="+mj-lt"/>
            </a:endParaRPr>
          </a:p>
        </p:txBody>
      </p:sp>
      <p:sp>
        <p:nvSpPr>
          <p:cNvPr id="14" name="TextBox 13"/>
          <p:cNvSpPr txBox="1"/>
          <p:nvPr/>
        </p:nvSpPr>
        <p:spPr>
          <a:xfrm>
            <a:off x="5048250" y="2314575"/>
            <a:ext cx="271228" cy="276999"/>
          </a:xfrm>
          <a:prstGeom prst="rect">
            <a:avLst/>
          </a:prstGeom>
          <a:noFill/>
        </p:spPr>
        <p:txBody>
          <a:bodyPr wrap="none" rtlCol="0">
            <a:spAutoFit/>
          </a:bodyPr>
          <a:lstStyle/>
          <a:p>
            <a:r>
              <a:rPr lang="en-GB" sz="1200" dirty="0" smtClean="0">
                <a:solidFill>
                  <a:srgbClr val="FF0000"/>
                </a:solidFill>
                <a:latin typeface="+mj-lt"/>
              </a:rPr>
              <a:t>3</a:t>
            </a:r>
            <a:endParaRPr lang="en-GB" sz="1200" dirty="0">
              <a:solidFill>
                <a:srgbClr val="FF0000"/>
              </a:solidFill>
              <a:latin typeface="+mj-lt"/>
            </a:endParaRPr>
          </a:p>
        </p:txBody>
      </p:sp>
      <p:sp>
        <p:nvSpPr>
          <p:cNvPr id="15" name="TextBox 14"/>
          <p:cNvSpPr txBox="1"/>
          <p:nvPr/>
        </p:nvSpPr>
        <p:spPr>
          <a:xfrm>
            <a:off x="7067550" y="2324100"/>
            <a:ext cx="271228" cy="276999"/>
          </a:xfrm>
          <a:prstGeom prst="rect">
            <a:avLst/>
          </a:prstGeom>
          <a:noFill/>
        </p:spPr>
        <p:txBody>
          <a:bodyPr wrap="none" rtlCol="0">
            <a:spAutoFit/>
          </a:bodyPr>
          <a:lstStyle/>
          <a:p>
            <a:r>
              <a:rPr lang="en-GB" sz="1200" dirty="0" smtClean="0">
                <a:solidFill>
                  <a:srgbClr val="FF0000"/>
                </a:solidFill>
                <a:latin typeface="+mj-lt"/>
              </a:rPr>
              <a:t>4</a:t>
            </a:r>
            <a:endParaRPr lang="en-GB" sz="1200" dirty="0">
              <a:solidFill>
                <a:srgbClr val="FF0000"/>
              </a:solidFill>
              <a:latin typeface="+mj-lt"/>
            </a:endParaRPr>
          </a:p>
        </p:txBody>
      </p:sp>
      <p:sp>
        <p:nvSpPr>
          <p:cNvPr id="24" name="Oval 23"/>
          <p:cNvSpPr/>
          <p:nvPr/>
        </p:nvSpPr>
        <p:spPr bwMode="auto">
          <a:xfrm>
            <a:off x="4038600" y="3295650"/>
            <a:ext cx="47625" cy="45719"/>
          </a:xfrm>
          <a:prstGeom prst="ellipse">
            <a:avLst/>
          </a:prstGeom>
          <a:solidFill>
            <a:srgbClr val="FF0000"/>
          </a:solidFill>
          <a:ln w="9525" cap="flat" cmpd="sng" algn="ctr">
            <a:solidFill>
              <a:srgbClr val="EE2D24"/>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cxnSp>
        <p:nvCxnSpPr>
          <p:cNvPr id="27" name="Straight Arrow Connector 26"/>
          <p:cNvCxnSpPr/>
          <p:nvPr/>
        </p:nvCxnSpPr>
        <p:spPr bwMode="auto">
          <a:xfrm rot="5400000">
            <a:off x="5653088" y="4071937"/>
            <a:ext cx="523875" cy="1588"/>
          </a:xfrm>
          <a:prstGeom prst="straightConnector1">
            <a:avLst/>
          </a:prstGeom>
          <a:solidFill>
            <a:schemeClr val="bg2"/>
          </a:solidFill>
          <a:ln w="19050" cap="flat" cmpd="sng" algn="ctr">
            <a:solidFill>
              <a:srgbClr val="FF0000"/>
            </a:solidFill>
            <a:prstDash val="solid"/>
            <a:round/>
            <a:headEnd type="arrow" w="med" len="med"/>
            <a:tailEnd type="arrow" w="med" len="med"/>
          </a:ln>
          <a:effectLst/>
        </p:spPr>
      </p:cxnSp>
      <p:cxnSp>
        <p:nvCxnSpPr>
          <p:cNvPr id="28" name="Straight Arrow Connector 27"/>
          <p:cNvCxnSpPr/>
          <p:nvPr/>
        </p:nvCxnSpPr>
        <p:spPr bwMode="auto">
          <a:xfrm flipV="1">
            <a:off x="6249195" y="3181353"/>
            <a:ext cx="818355" cy="791"/>
          </a:xfrm>
          <a:prstGeom prst="straightConnector1">
            <a:avLst/>
          </a:prstGeom>
          <a:solidFill>
            <a:schemeClr val="bg2"/>
          </a:solidFill>
          <a:ln w="19050" cap="flat" cmpd="sng" algn="ctr">
            <a:solidFill>
              <a:srgbClr val="FF0000"/>
            </a:solidFill>
            <a:prstDash val="solid"/>
            <a:round/>
            <a:headEnd type="arrow" w="med" len="med"/>
            <a:tailEnd type="arrow" w="med" len="med"/>
          </a:ln>
          <a:effectLst/>
        </p:spPr>
      </p:cxnSp>
      <p:cxnSp>
        <p:nvCxnSpPr>
          <p:cNvPr id="30" name="Straight Connector 29"/>
          <p:cNvCxnSpPr/>
          <p:nvPr/>
        </p:nvCxnSpPr>
        <p:spPr bwMode="auto">
          <a:xfrm rot="16200000" flipH="1">
            <a:off x="7824788" y="3328986"/>
            <a:ext cx="2009777" cy="3"/>
          </a:xfrm>
          <a:prstGeom prst="line">
            <a:avLst/>
          </a:prstGeom>
          <a:solidFill>
            <a:schemeClr val="bg2"/>
          </a:solidFill>
          <a:ln w="19050" cap="flat" cmpd="sng" algn="ctr">
            <a:solidFill>
              <a:srgbClr val="FF0000"/>
            </a:solidFill>
            <a:prstDash val="dash"/>
            <a:round/>
            <a:headEnd type="none" w="med" len="med"/>
            <a:tailEnd type="none" w="med" len="med"/>
          </a:ln>
          <a:effectLst/>
        </p:spPr>
      </p:cxnSp>
      <p:cxnSp>
        <p:nvCxnSpPr>
          <p:cNvPr id="33" name="Straight Connector 32"/>
          <p:cNvCxnSpPr/>
          <p:nvPr/>
        </p:nvCxnSpPr>
        <p:spPr bwMode="auto">
          <a:xfrm flipH="1">
            <a:off x="7062788" y="4110036"/>
            <a:ext cx="2009777" cy="3"/>
          </a:xfrm>
          <a:prstGeom prst="line">
            <a:avLst/>
          </a:prstGeom>
          <a:solidFill>
            <a:schemeClr val="bg2"/>
          </a:solidFill>
          <a:ln w="19050" cap="flat" cmpd="sng" algn="ctr">
            <a:solidFill>
              <a:srgbClr val="FF0000"/>
            </a:solidFill>
            <a:prstDash val="dash"/>
            <a:round/>
            <a:headEnd type="none" w="med" len="med"/>
            <a:tailEnd type="none" w="med" len="med"/>
          </a:ln>
          <a:effectLst/>
        </p:spPr>
      </p:cxnSp>
      <p:sp>
        <p:nvSpPr>
          <p:cNvPr id="34" name="Oval 33"/>
          <p:cNvSpPr/>
          <p:nvPr/>
        </p:nvSpPr>
        <p:spPr bwMode="auto">
          <a:xfrm>
            <a:off x="7381874" y="2705100"/>
            <a:ext cx="1438275" cy="1381125"/>
          </a:xfrm>
          <a:prstGeom prst="ellipse">
            <a:avLst/>
          </a:prstGeom>
          <a:noFill/>
          <a:ln w="19050" cap="flat" cmpd="sng" algn="ctr">
            <a:solidFill>
              <a:srgbClr val="00B5EF"/>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cxnSp>
        <p:nvCxnSpPr>
          <p:cNvPr id="43" name="Straight Connector 42"/>
          <p:cNvCxnSpPr/>
          <p:nvPr/>
        </p:nvCxnSpPr>
        <p:spPr bwMode="auto">
          <a:xfrm rot="16200000" flipH="1">
            <a:off x="3062288" y="3338511"/>
            <a:ext cx="2009777" cy="3"/>
          </a:xfrm>
          <a:prstGeom prst="line">
            <a:avLst/>
          </a:prstGeom>
          <a:solidFill>
            <a:schemeClr val="bg2"/>
          </a:solidFill>
          <a:ln w="19050" cap="flat" cmpd="sng" algn="ctr">
            <a:solidFill>
              <a:srgbClr val="FF0000"/>
            </a:solidFill>
            <a:prstDash val="dash"/>
            <a:round/>
            <a:headEnd type="none" w="med" len="med"/>
            <a:tailEnd type="none" w="med" len="med"/>
          </a:ln>
          <a:effectLst/>
        </p:spPr>
      </p:cxnSp>
      <p:cxnSp>
        <p:nvCxnSpPr>
          <p:cNvPr id="44" name="Straight Connector 43"/>
          <p:cNvCxnSpPr/>
          <p:nvPr/>
        </p:nvCxnSpPr>
        <p:spPr bwMode="auto">
          <a:xfrm flipH="1">
            <a:off x="3033713" y="3328986"/>
            <a:ext cx="2009777" cy="3"/>
          </a:xfrm>
          <a:prstGeom prst="line">
            <a:avLst/>
          </a:prstGeom>
          <a:solidFill>
            <a:schemeClr val="bg2"/>
          </a:solidFill>
          <a:ln w="19050" cap="flat" cmpd="sng" algn="ctr">
            <a:solidFill>
              <a:srgbClr val="FF0000"/>
            </a:solidFill>
            <a:prstDash val="dash"/>
            <a:round/>
            <a:headEnd type="none" w="med" len="med"/>
            <a:tailEnd type="none" w="med" len="med"/>
          </a:ln>
          <a:effectLst/>
        </p:spPr>
      </p:cxnSp>
      <p:cxnSp>
        <p:nvCxnSpPr>
          <p:cNvPr id="10" name="Straight Connector 9"/>
          <p:cNvCxnSpPr/>
          <p:nvPr/>
        </p:nvCxnSpPr>
        <p:spPr bwMode="auto">
          <a:xfrm rot="5400000">
            <a:off x="4038603" y="3324226"/>
            <a:ext cx="2019299" cy="3"/>
          </a:xfrm>
          <a:prstGeom prst="line">
            <a:avLst/>
          </a:prstGeom>
          <a:solidFill>
            <a:schemeClr val="bg2"/>
          </a:solidFill>
          <a:ln w="2857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rot="16200000" flipH="1">
            <a:off x="6057901" y="3324227"/>
            <a:ext cx="2028824" cy="9526"/>
          </a:xfrm>
          <a:prstGeom prst="line">
            <a:avLst/>
          </a:prstGeom>
          <a:solidFill>
            <a:schemeClr val="bg2"/>
          </a:solidFill>
          <a:ln w="28575" cap="flat" cmpd="sng" algn="ctr">
            <a:solidFill>
              <a:schemeClr val="bg1"/>
            </a:solidFill>
            <a:prstDash val="solid"/>
            <a:round/>
            <a:headEnd type="none" w="med" len="med"/>
            <a:tailEnd type="none" w="med" len="med"/>
          </a:ln>
          <a:effectLst/>
        </p:spPr>
      </p:cxnSp>
      <p:sp>
        <p:nvSpPr>
          <p:cNvPr id="45" name="Rectangle 44"/>
          <p:cNvSpPr/>
          <p:nvPr/>
        </p:nvSpPr>
        <p:spPr bwMode="auto">
          <a:xfrm>
            <a:off x="3057525" y="2324100"/>
            <a:ext cx="6010275" cy="2019300"/>
          </a:xfrm>
          <a:prstGeom prst="rect">
            <a:avLst/>
          </a:prstGeom>
          <a:solidFill>
            <a:srgbClr val="000000"/>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cxnSp>
        <p:nvCxnSpPr>
          <p:cNvPr id="29" name="Straight Connector 28"/>
          <p:cNvCxnSpPr/>
          <p:nvPr/>
        </p:nvCxnSpPr>
        <p:spPr bwMode="auto">
          <a:xfrm rot="16200000" flipH="1">
            <a:off x="1052513" y="3338511"/>
            <a:ext cx="2009777" cy="3"/>
          </a:xfrm>
          <a:prstGeom prst="line">
            <a:avLst/>
          </a:prstGeom>
          <a:solidFill>
            <a:schemeClr val="bg2"/>
          </a:solidFill>
          <a:ln w="19050" cap="flat" cmpd="sng" algn="ctr">
            <a:solidFill>
              <a:srgbClr val="FF0000"/>
            </a:solidFill>
            <a:prstDash val="dash"/>
            <a:round/>
            <a:headEnd type="none" w="med" len="med"/>
            <a:tailEnd type="none" w="med" len="med"/>
          </a:ln>
          <a:effectLst/>
        </p:spPr>
      </p:cxnSp>
      <p:cxnSp>
        <p:nvCxnSpPr>
          <p:cNvPr id="31" name="Straight Connector 30"/>
          <p:cNvCxnSpPr/>
          <p:nvPr/>
        </p:nvCxnSpPr>
        <p:spPr bwMode="auto">
          <a:xfrm flipH="1">
            <a:off x="1023938" y="3328986"/>
            <a:ext cx="2009777" cy="3"/>
          </a:xfrm>
          <a:prstGeom prst="line">
            <a:avLst/>
          </a:prstGeom>
          <a:solidFill>
            <a:schemeClr val="bg2"/>
          </a:solidFill>
          <a:ln w="19050" cap="flat" cmpd="sng" algn="ctr">
            <a:solidFill>
              <a:srgbClr val="FF0000"/>
            </a:solidFill>
            <a:prstDash val="dash"/>
            <a:round/>
            <a:headEnd type="none" w="med" len="med"/>
            <a:tailEnd type="none" w="med" len="med"/>
          </a:ln>
          <a:effectLst/>
        </p:spPr>
      </p:cxnSp>
      <p:cxnSp>
        <p:nvCxnSpPr>
          <p:cNvPr id="8" name="Straight Connector 7"/>
          <p:cNvCxnSpPr/>
          <p:nvPr/>
        </p:nvCxnSpPr>
        <p:spPr bwMode="auto">
          <a:xfrm rot="16200000" flipH="1">
            <a:off x="2019300" y="3324224"/>
            <a:ext cx="2019302" cy="3"/>
          </a:xfrm>
          <a:prstGeom prst="line">
            <a:avLst/>
          </a:prstGeom>
          <a:solidFill>
            <a:schemeClr val="bg2"/>
          </a:solidFill>
          <a:ln w="28575" cap="flat" cmpd="sng" algn="ctr">
            <a:solidFill>
              <a:schemeClr val="accent3"/>
            </a:solidFill>
            <a:prstDash val="solid"/>
            <a:round/>
            <a:headEnd type="none" w="med" len="med"/>
            <a:tailEnd type="none" w="med" len="med"/>
          </a:ln>
          <a:effectLst/>
        </p:spPr>
      </p:cxnSp>
      <p:sp>
        <p:nvSpPr>
          <p:cNvPr id="32" name="TextBox 31"/>
          <p:cNvSpPr txBox="1"/>
          <p:nvPr/>
        </p:nvSpPr>
        <p:spPr>
          <a:xfrm>
            <a:off x="1019175" y="4438650"/>
            <a:ext cx="2009775" cy="738664"/>
          </a:xfrm>
          <a:prstGeom prst="rect">
            <a:avLst/>
          </a:prstGeom>
          <a:noFill/>
        </p:spPr>
        <p:txBody>
          <a:bodyPr wrap="square" rtlCol="0">
            <a:spAutoFit/>
          </a:bodyPr>
          <a:lstStyle/>
          <a:p>
            <a:pPr algn="ctr"/>
            <a:r>
              <a:rPr lang="en-GB" sz="1200" u="sng" dirty="0" smtClean="0">
                <a:solidFill>
                  <a:srgbClr val="FF0000"/>
                </a:solidFill>
                <a:latin typeface="+mj-lt"/>
              </a:rPr>
              <a:t>First detection</a:t>
            </a:r>
            <a:endParaRPr lang="en-GB" sz="1200" dirty="0" smtClean="0">
              <a:solidFill>
                <a:srgbClr val="FF0000"/>
              </a:solidFill>
              <a:latin typeface="+mj-lt"/>
            </a:endParaRPr>
          </a:p>
          <a:p>
            <a:pPr algn="ctr"/>
            <a:r>
              <a:rPr lang="en-GB" sz="1200" dirty="0">
                <a:solidFill>
                  <a:srgbClr val="FF0000"/>
                </a:solidFill>
                <a:latin typeface="+mj-lt"/>
              </a:rPr>
              <a:t>v</a:t>
            </a:r>
            <a:r>
              <a:rPr lang="en-GB" sz="1200" dirty="0" smtClean="0">
                <a:solidFill>
                  <a:srgbClr val="FF0000"/>
                </a:solidFill>
                <a:latin typeface="+mj-lt"/>
              </a:rPr>
              <a:t>ia </a:t>
            </a:r>
            <a:r>
              <a:rPr lang="en-GB" sz="1200" dirty="0" err="1" smtClean="0">
                <a:solidFill>
                  <a:srgbClr val="FF0000"/>
                </a:solidFill>
                <a:latin typeface="+mj-lt"/>
              </a:rPr>
              <a:t>Chebyshev</a:t>
            </a:r>
            <a:r>
              <a:rPr lang="en-GB" sz="1200" dirty="0" smtClean="0">
                <a:solidFill>
                  <a:srgbClr val="FF0000"/>
                </a:solidFill>
                <a:latin typeface="+mj-lt"/>
              </a:rPr>
              <a:t> polynomials</a:t>
            </a:r>
            <a:endParaRPr lang="en-GB" sz="1200" dirty="0">
              <a:solidFill>
                <a:srgbClr val="FF0000"/>
              </a:solidFill>
              <a:latin typeface="+mj-lt"/>
            </a:endParaRPr>
          </a:p>
        </p:txBody>
      </p:sp>
      <p:sp>
        <p:nvSpPr>
          <p:cNvPr id="39" name="TextBox 38"/>
          <p:cNvSpPr txBox="1"/>
          <p:nvPr/>
        </p:nvSpPr>
        <p:spPr>
          <a:xfrm>
            <a:off x="2765666" y="1476375"/>
            <a:ext cx="4635260" cy="523220"/>
          </a:xfrm>
          <a:prstGeom prst="rect">
            <a:avLst/>
          </a:prstGeom>
          <a:noFill/>
        </p:spPr>
        <p:txBody>
          <a:bodyPr wrap="square" rtlCol="0">
            <a:spAutoFit/>
          </a:bodyPr>
          <a:lstStyle/>
          <a:p>
            <a:pPr algn="ctr"/>
            <a:r>
              <a:rPr lang="en-GB" sz="1400" dirty="0" smtClean="0">
                <a:solidFill>
                  <a:schemeClr val="tx2"/>
                </a:solidFill>
                <a:latin typeface="+mj-lt"/>
              </a:rPr>
              <a:t>MSG1/SEVIRI VIS 06 Moon “</a:t>
            </a:r>
            <a:r>
              <a:rPr lang="en-GB" sz="1400" dirty="0" err="1" smtClean="0">
                <a:solidFill>
                  <a:schemeClr val="tx2"/>
                </a:solidFill>
                <a:latin typeface="+mj-lt"/>
              </a:rPr>
              <a:t>imagette</a:t>
            </a:r>
            <a:r>
              <a:rPr lang="en-GB" sz="1400" dirty="0" smtClean="0">
                <a:solidFill>
                  <a:schemeClr val="tx2"/>
                </a:solidFill>
                <a:latin typeface="+mj-lt"/>
              </a:rPr>
              <a:t>” extraction procedure (after Moon re-alignment)</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GB" smtClean="0"/>
              <a:t>Slide: </a:t>
            </a:r>
            <a:fld id="{DCF5A681-F170-42EA-8638-38521F2976A0}" type="slidenum">
              <a:rPr lang="en-GB" smtClean="0"/>
              <a:pPr>
                <a:defRPr/>
              </a:pPr>
              <a:t>6</a:t>
            </a:fld>
            <a:endParaRPr lang="en-GB"/>
          </a:p>
        </p:txBody>
      </p:sp>
      <p:sp>
        <p:nvSpPr>
          <p:cNvPr id="5" name="Title 1"/>
          <p:cNvSpPr>
            <a:spLocks noGrp="1"/>
          </p:cNvSpPr>
          <p:nvPr>
            <p:ph type="title"/>
          </p:nvPr>
        </p:nvSpPr>
        <p:spPr>
          <a:xfrm>
            <a:off x="325438" y="238125"/>
            <a:ext cx="9150350" cy="839788"/>
          </a:xfrm>
        </p:spPr>
        <p:txBody>
          <a:bodyPr/>
          <a:lstStyle/>
          <a:p>
            <a:r>
              <a:rPr lang="en-GB" dirty="0" smtClean="0"/>
              <a:t>Moon extraction: an example [MSG1 200501140330]</a:t>
            </a:r>
            <a:endParaRPr lang="en-GB" dirty="0"/>
          </a:p>
        </p:txBody>
      </p:sp>
      <p:pic>
        <p:nvPicPr>
          <p:cNvPr id="6" name="Picture 5" descr="Moon_MSG1_200501140330_VIS06_LowResExtr.gif"/>
          <p:cNvPicPr>
            <a:picLocks noChangeAspect="1"/>
          </p:cNvPicPr>
          <p:nvPr/>
        </p:nvPicPr>
        <p:blipFill>
          <a:blip r:embed="rId2" cstate="print"/>
          <a:stretch>
            <a:fillRect/>
          </a:stretch>
        </p:blipFill>
        <p:spPr>
          <a:xfrm>
            <a:off x="1019175" y="2328862"/>
            <a:ext cx="8058152" cy="2014538"/>
          </a:xfrm>
          <a:prstGeom prst="rect">
            <a:avLst/>
          </a:prstGeom>
        </p:spPr>
        <p:style>
          <a:lnRef idx="3">
            <a:schemeClr val="lt1"/>
          </a:lnRef>
          <a:fillRef idx="1">
            <a:schemeClr val="accent3"/>
          </a:fillRef>
          <a:effectRef idx="1">
            <a:schemeClr val="accent3"/>
          </a:effectRef>
          <a:fontRef idx="minor">
            <a:schemeClr val="lt1"/>
          </a:fontRef>
        </p:style>
      </p:pic>
      <p:sp>
        <p:nvSpPr>
          <p:cNvPr id="12" name="TextBox 11"/>
          <p:cNvSpPr txBox="1"/>
          <p:nvPr/>
        </p:nvSpPr>
        <p:spPr>
          <a:xfrm>
            <a:off x="1019175" y="2324100"/>
            <a:ext cx="271228" cy="276999"/>
          </a:xfrm>
          <a:prstGeom prst="rect">
            <a:avLst/>
          </a:prstGeom>
          <a:noFill/>
        </p:spPr>
        <p:txBody>
          <a:bodyPr wrap="none" rtlCol="0">
            <a:spAutoFit/>
          </a:bodyPr>
          <a:lstStyle/>
          <a:p>
            <a:r>
              <a:rPr lang="en-GB" sz="1200" dirty="0">
                <a:solidFill>
                  <a:srgbClr val="FF0000"/>
                </a:solidFill>
                <a:latin typeface="+mj-lt"/>
              </a:rPr>
              <a:t>1</a:t>
            </a:r>
          </a:p>
        </p:txBody>
      </p:sp>
      <p:sp>
        <p:nvSpPr>
          <p:cNvPr id="13" name="TextBox 12"/>
          <p:cNvSpPr txBox="1"/>
          <p:nvPr/>
        </p:nvSpPr>
        <p:spPr>
          <a:xfrm>
            <a:off x="3028950" y="2324100"/>
            <a:ext cx="271228" cy="276999"/>
          </a:xfrm>
          <a:prstGeom prst="rect">
            <a:avLst/>
          </a:prstGeom>
          <a:noFill/>
        </p:spPr>
        <p:txBody>
          <a:bodyPr wrap="none" rtlCol="0">
            <a:spAutoFit/>
          </a:bodyPr>
          <a:lstStyle/>
          <a:p>
            <a:r>
              <a:rPr lang="en-GB" sz="1200" dirty="0" smtClean="0">
                <a:solidFill>
                  <a:srgbClr val="FF0000"/>
                </a:solidFill>
                <a:latin typeface="+mj-lt"/>
              </a:rPr>
              <a:t>2</a:t>
            </a:r>
            <a:endParaRPr lang="en-GB" sz="1200" dirty="0">
              <a:solidFill>
                <a:srgbClr val="FF0000"/>
              </a:solidFill>
              <a:latin typeface="+mj-lt"/>
            </a:endParaRPr>
          </a:p>
        </p:txBody>
      </p:sp>
      <p:sp>
        <p:nvSpPr>
          <p:cNvPr id="14" name="TextBox 13"/>
          <p:cNvSpPr txBox="1"/>
          <p:nvPr/>
        </p:nvSpPr>
        <p:spPr>
          <a:xfrm>
            <a:off x="5048250" y="2314575"/>
            <a:ext cx="271228" cy="276999"/>
          </a:xfrm>
          <a:prstGeom prst="rect">
            <a:avLst/>
          </a:prstGeom>
          <a:noFill/>
        </p:spPr>
        <p:txBody>
          <a:bodyPr wrap="none" rtlCol="0">
            <a:spAutoFit/>
          </a:bodyPr>
          <a:lstStyle/>
          <a:p>
            <a:r>
              <a:rPr lang="en-GB" sz="1200" dirty="0" smtClean="0">
                <a:solidFill>
                  <a:srgbClr val="FF0000"/>
                </a:solidFill>
                <a:latin typeface="+mj-lt"/>
              </a:rPr>
              <a:t>3</a:t>
            </a:r>
            <a:endParaRPr lang="en-GB" sz="1200" dirty="0">
              <a:solidFill>
                <a:srgbClr val="FF0000"/>
              </a:solidFill>
              <a:latin typeface="+mj-lt"/>
            </a:endParaRPr>
          </a:p>
        </p:txBody>
      </p:sp>
      <p:sp>
        <p:nvSpPr>
          <p:cNvPr id="15" name="TextBox 14"/>
          <p:cNvSpPr txBox="1"/>
          <p:nvPr/>
        </p:nvSpPr>
        <p:spPr>
          <a:xfrm>
            <a:off x="7067550" y="2324100"/>
            <a:ext cx="271228" cy="276999"/>
          </a:xfrm>
          <a:prstGeom prst="rect">
            <a:avLst/>
          </a:prstGeom>
          <a:noFill/>
        </p:spPr>
        <p:txBody>
          <a:bodyPr wrap="none" rtlCol="0">
            <a:spAutoFit/>
          </a:bodyPr>
          <a:lstStyle/>
          <a:p>
            <a:r>
              <a:rPr lang="en-GB" sz="1200" dirty="0" smtClean="0">
                <a:solidFill>
                  <a:srgbClr val="FF0000"/>
                </a:solidFill>
                <a:latin typeface="+mj-lt"/>
              </a:rPr>
              <a:t>4</a:t>
            </a:r>
            <a:endParaRPr lang="en-GB" sz="1200" dirty="0">
              <a:solidFill>
                <a:srgbClr val="FF0000"/>
              </a:solidFill>
              <a:latin typeface="+mj-lt"/>
            </a:endParaRPr>
          </a:p>
        </p:txBody>
      </p:sp>
      <p:sp>
        <p:nvSpPr>
          <p:cNvPr id="24" name="Oval 23"/>
          <p:cNvSpPr/>
          <p:nvPr/>
        </p:nvSpPr>
        <p:spPr bwMode="auto">
          <a:xfrm>
            <a:off x="4038600" y="3295650"/>
            <a:ext cx="47625" cy="45719"/>
          </a:xfrm>
          <a:prstGeom prst="ellipse">
            <a:avLst/>
          </a:prstGeom>
          <a:solidFill>
            <a:srgbClr val="FF0000"/>
          </a:solidFill>
          <a:ln w="9525" cap="flat" cmpd="sng" algn="ctr">
            <a:solidFill>
              <a:srgbClr val="EE2D24"/>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cxnSp>
        <p:nvCxnSpPr>
          <p:cNvPr id="27" name="Straight Arrow Connector 26"/>
          <p:cNvCxnSpPr/>
          <p:nvPr/>
        </p:nvCxnSpPr>
        <p:spPr bwMode="auto">
          <a:xfrm rot="5400000">
            <a:off x="5653088" y="4071937"/>
            <a:ext cx="523875" cy="1588"/>
          </a:xfrm>
          <a:prstGeom prst="straightConnector1">
            <a:avLst/>
          </a:prstGeom>
          <a:solidFill>
            <a:schemeClr val="bg2"/>
          </a:solidFill>
          <a:ln w="19050" cap="flat" cmpd="sng" algn="ctr">
            <a:solidFill>
              <a:srgbClr val="FF0000"/>
            </a:solidFill>
            <a:prstDash val="solid"/>
            <a:round/>
            <a:headEnd type="arrow" w="med" len="med"/>
            <a:tailEnd type="arrow" w="med" len="med"/>
          </a:ln>
          <a:effectLst/>
        </p:spPr>
      </p:cxnSp>
      <p:cxnSp>
        <p:nvCxnSpPr>
          <p:cNvPr id="28" name="Straight Arrow Connector 27"/>
          <p:cNvCxnSpPr/>
          <p:nvPr/>
        </p:nvCxnSpPr>
        <p:spPr bwMode="auto">
          <a:xfrm flipV="1">
            <a:off x="6249195" y="3181353"/>
            <a:ext cx="818355" cy="791"/>
          </a:xfrm>
          <a:prstGeom prst="straightConnector1">
            <a:avLst/>
          </a:prstGeom>
          <a:solidFill>
            <a:schemeClr val="bg2"/>
          </a:solidFill>
          <a:ln w="19050" cap="flat" cmpd="sng" algn="ctr">
            <a:solidFill>
              <a:srgbClr val="FF0000"/>
            </a:solidFill>
            <a:prstDash val="solid"/>
            <a:round/>
            <a:headEnd type="arrow" w="med" len="med"/>
            <a:tailEnd type="arrow" w="med" len="med"/>
          </a:ln>
          <a:effectLst/>
        </p:spPr>
      </p:cxnSp>
      <p:cxnSp>
        <p:nvCxnSpPr>
          <p:cNvPr id="30" name="Straight Connector 29"/>
          <p:cNvCxnSpPr/>
          <p:nvPr/>
        </p:nvCxnSpPr>
        <p:spPr bwMode="auto">
          <a:xfrm rot="16200000" flipH="1">
            <a:off x="7824788" y="3328986"/>
            <a:ext cx="2009777" cy="3"/>
          </a:xfrm>
          <a:prstGeom prst="line">
            <a:avLst/>
          </a:prstGeom>
          <a:solidFill>
            <a:schemeClr val="bg2"/>
          </a:solidFill>
          <a:ln w="19050" cap="flat" cmpd="sng" algn="ctr">
            <a:solidFill>
              <a:srgbClr val="FF0000"/>
            </a:solidFill>
            <a:prstDash val="dash"/>
            <a:round/>
            <a:headEnd type="none" w="med" len="med"/>
            <a:tailEnd type="none" w="med" len="med"/>
          </a:ln>
          <a:effectLst/>
        </p:spPr>
      </p:cxnSp>
      <p:sp>
        <p:nvSpPr>
          <p:cNvPr id="34" name="Oval 33"/>
          <p:cNvSpPr/>
          <p:nvPr/>
        </p:nvSpPr>
        <p:spPr bwMode="auto">
          <a:xfrm>
            <a:off x="7381874" y="2705100"/>
            <a:ext cx="1438275" cy="1381125"/>
          </a:xfrm>
          <a:prstGeom prst="ellipse">
            <a:avLst/>
          </a:prstGeom>
          <a:noFill/>
          <a:ln w="19050" cap="flat" cmpd="sng" algn="ctr">
            <a:solidFill>
              <a:srgbClr val="00B5EF"/>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cxnSp>
        <p:nvCxnSpPr>
          <p:cNvPr id="43" name="Straight Connector 42"/>
          <p:cNvCxnSpPr/>
          <p:nvPr/>
        </p:nvCxnSpPr>
        <p:spPr bwMode="auto">
          <a:xfrm rot="16200000" flipH="1">
            <a:off x="3062288" y="3338511"/>
            <a:ext cx="2009777" cy="3"/>
          </a:xfrm>
          <a:prstGeom prst="line">
            <a:avLst/>
          </a:prstGeom>
          <a:solidFill>
            <a:schemeClr val="bg2"/>
          </a:solidFill>
          <a:ln w="19050" cap="flat" cmpd="sng" algn="ctr">
            <a:solidFill>
              <a:srgbClr val="FF0000"/>
            </a:solidFill>
            <a:prstDash val="dash"/>
            <a:round/>
            <a:headEnd type="none" w="med" len="med"/>
            <a:tailEnd type="none" w="med" len="med"/>
          </a:ln>
          <a:effectLst/>
        </p:spPr>
      </p:cxnSp>
      <p:cxnSp>
        <p:nvCxnSpPr>
          <p:cNvPr id="44" name="Straight Connector 43"/>
          <p:cNvCxnSpPr/>
          <p:nvPr/>
        </p:nvCxnSpPr>
        <p:spPr bwMode="auto">
          <a:xfrm flipH="1">
            <a:off x="3033713" y="3328986"/>
            <a:ext cx="2009777" cy="3"/>
          </a:xfrm>
          <a:prstGeom prst="line">
            <a:avLst/>
          </a:prstGeom>
          <a:solidFill>
            <a:schemeClr val="bg2"/>
          </a:solidFill>
          <a:ln w="19050" cap="flat" cmpd="sng" algn="ctr">
            <a:solidFill>
              <a:srgbClr val="FF0000"/>
            </a:solidFill>
            <a:prstDash val="dash"/>
            <a:round/>
            <a:headEnd type="none" w="med" len="med"/>
            <a:tailEnd type="none" w="med" len="med"/>
          </a:ln>
          <a:effectLst/>
        </p:spPr>
      </p:cxnSp>
      <p:cxnSp>
        <p:nvCxnSpPr>
          <p:cNvPr id="8" name="Straight Connector 7"/>
          <p:cNvCxnSpPr/>
          <p:nvPr/>
        </p:nvCxnSpPr>
        <p:spPr bwMode="auto">
          <a:xfrm rot="16200000" flipH="1">
            <a:off x="2019300" y="3324224"/>
            <a:ext cx="2019302" cy="3"/>
          </a:xfrm>
          <a:prstGeom prst="line">
            <a:avLst/>
          </a:prstGeom>
          <a:solidFill>
            <a:schemeClr val="bg2"/>
          </a:solidFill>
          <a:ln w="28575" cap="flat" cmpd="sng" algn="ctr">
            <a:solidFill>
              <a:schemeClr val="accent3"/>
            </a:solidFill>
            <a:prstDash val="solid"/>
            <a:round/>
            <a:headEnd type="none" w="med" len="med"/>
            <a:tailEnd type="none" w="med" len="med"/>
          </a:ln>
          <a:effectLst/>
        </p:spPr>
      </p:cxnSp>
      <p:cxnSp>
        <p:nvCxnSpPr>
          <p:cNvPr id="10" name="Straight Connector 9"/>
          <p:cNvCxnSpPr/>
          <p:nvPr/>
        </p:nvCxnSpPr>
        <p:spPr bwMode="auto">
          <a:xfrm rot="5400000">
            <a:off x="4038603" y="3324226"/>
            <a:ext cx="2019299" cy="3"/>
          </a:xfrm>
          <a:prstGeom prst="line">
            <a:avLst/>
          </a:prstGeom>
          <a:solidFill>
            <a:schemeClr val="bg2"/>
          </a:solidFill>
          <a:ln w="2857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rot="16200000" flipH="1">
            <a:off x="6057901" y="3324227"/>
            <a:ext cx="2028824" cy="9526"/>
          </a:xfrm>
          <a:prstGeom prst="line">
            <a:avLst/>
          </a:prstGeom>
          <a:solidFill>
            <a:schemeClr val="bg2"/>
          </a:solidFill>
          <a:ln w="28575" cap="flat" cmpd="sng" algn="ctr">
            <a:solidFill>
              <a:schemeClr val="bg1"/>
            </a:solidFill>
            <a:prstDash val="solid"/>
            <a:round/>
            <a:headEnd type="none" w="med" len="med"/>
            <a:tailEnd type="none" w="med" len="med"/>
          </a:ln>
          <a:effectLst/>
        </p:spPr>
      </p:cxnSp>
      <p:sp>
        <p:nvSpPr>
          <p:cNvPr id="25" name="Rectangle 24"/>
          <p:cNvSpPr/>
          <p:nvPr/>
        </p:nvSpPr>
        <p:spPr bwMode="auto">
          <a:xfrm>
            <a:off x="5067300" y="2324100"/>
            <a:ext cx="4010025" cy="2019300"/>
          </a:xfrm>
          <a:prstGeom prst="rect">
            <a:avLst/>
          </a:prstGeom>
          <a:solidFill>
            <a:srgbClr val="000000"/>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26" name="Oval 25"/>
          <p:cNvSpPr/>
          <p:nvPr/>
        </p:nvSpPr>
        <p:spPr bwMode="auto">
          <a:xfrm>
            <a:off x="2705099" y="3714750"/>
            <a:ext cx="76201" cy="762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29" name="Oval 28"/>
          <p:cNvSpPr/>
          <p:nvPr/>
        </p:nvSpPr>
        <p:spPr bwMode="auto">
          <a:xfrm>
            <a:off x="4019549" y="3286125"/>
            <a:ext cx="76201" cy="762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32" name="TextBox 31"/>
          <p:cNvSpPr txBox="1"/>
          <p:nvPr/>
        </p:nvSpPr>
        <p:spPr>
          <a:xfrm>
            <a:off x="1019175" y="4438650"/>
            <a:ext cx="2009775" cy="738664"/>
          </a:xfrm>
          <a:prstGeom prst="rect">
            <a:avLst/>
          </a:prstGeom>
          <a:noFill/>
        </p:spPr>
        <p:txBody>
          <a:bodyPr wrap="square" rtlCol="0">
            <a:spAutoFit/>
          </a:bodyPr>
          <a:lstStyle/>
          <a:p>
            <a:pPr algn="ctr"/>
            <a:r>
              <a:rPr lang="en-GB" sz="1200" u="sng" dirty="0" smtClean="0">
                <a:solidFill>
                  <a:srgbClr val="FF0000"/>
                </a:solidFill>
                <a:latin typeface="+mj-lt"/>
              </a:rPr>
              <a:t>First detection</a:t>
            </a:r>
            <a:endParaRPr lang="en-GB" sz="1200" dirty="0" smtClean="0">
              <a:solidFill>
                <a:srgbClr val="FF0000"/>
              </a:solidFill>
              <a:latin typeface="+mj-lt"/>
            </a:endParaRPr>
          </a:p>
          <a:p>
            <a:pPr algn="ctr"/>
            <a:r>
              <a:rPr lang="en-GB" sz="1200" dirty="0">
                <a:solidFill>
                  <a:srgbClr val="FF0000"/>
                </a:solidFill>
                <a:latin typeface="+mj-lt"/>
              </a:rPr>
              <a:t>v</a:t>
            </a:r>
            <a:r>
              <a:rPr lang="en-GB" sz="1200" dirty="0" smtClean="0">
                <a:solidFill>
                  <a:srgbClr val="FF0000"/>
                </a:solidFill>
                <a:latin typeface="+mj-lt"/>
              </a:rPr>
              <a:t>ia </a:t>
            </a:r>
            <a:r>
              <a:rPr lang="en-GB" sz="1200" dirty="0" err="1" smtClean="0">
                <a:solidFill>
                  <a:srgbClr val="FF0000"/>
                </a:solidFill>
                <a:latin typeface="+mj-lt"/>
              </a:rPr>
              <a:t>Chebyshev</a:t>
            </a:r>
            <a:r>
              <a:rPr lang="en-GB" sz="1200" dirty="0" smtClean="0">
                <a:solidFill>
                  <a:srgbClr val="FF0000"/>
                </a:solidFill>
                <a:latin typeface="+mj-lt"/>
              </a:rPr>
              <a:t> polynomials</a:t>
            </a:r>
            <a:endParaRPr lang="en-GB" sz="1200" dirty="0">
              <a:solidFill>
                <a:srgbClr val="FF0000"/>
              </a:solidFill>
              <a:latin typeface="+mj-lt"/>
            </a:endParaRPr>
          </a:p>
        </p:txBody>
      </p:sp>
      <p:sp>
        <p:nvSpPr>
          <p:cNvPr id="35" name="TextBox 34"/>
          <p:cNvSpPr txBox="1"/>
          <p:nvPr/>
        </p:nvSpPr>
        <p:spPr>
          <a:xfrm>
            <a:off x="3028950" y="4438650"/>
            <a:ext cx="2028825" cy="738664"/>
          </a:xfrm>
          <a:prstGeom prst="rect">
            <a:avLst/>
          </a:prstGeom>
          <a:noFill/>
        </p:spPr>
        <p:txBody>
          <a:bodyPr wrap="square" rtlCol="0">
            <a:spAutoFit/>
          </a:bodyPr>
          <a:lstStyle/>
          <a:p>
            <a:pPr algn="ctr"/>
            <a:r>
              <a:rPr lang="en-GB" sz="1200" u="sng" dirty="0" err="1" smtClean="0">
                <a:solidFill>
                  <a:srgbClr val="FF0000"/>
                </a:solidFill>
                <a:latin typeface="+mj-lt"/>
              </a:rPr>
              <a:t>Centering</a:t>
            </a:r>
            <a:endParaRPr lang="en-GB" sz="1200" u="sng" dirty="0" smtClean="0">
              <a:solidFill>
                <a:srgbClr val="FF0000"/>
              </a:solidFill>
              <a:latin typeface="+mj-lt"/>
            </a:endParaRPr>
          </a:p>
          <a:p>
            <a:pPr algn="ctr"/>
            <a:r>
              <a:rPr lang="en-GB" sz="1200" dirty="0" smtClean="0">
                <a:solidFill>
                  <a:srgbClr val="FF0000"/>
                </a:solidFill>
                <a:latin typeface="+mj-lt"/>
              </a:rPr>
              <a:t>based on the barycentre of illuminated portion</a:t>
            </a:r>
            <a:endParaRPr lang="en-GB" sz="1200" dirty="0">
              <a:solidFill>
                <a:srgbClr val="FF0000"/>
              </a:solidFill>
              <a:latin typeface="+mj-lt"/>
            </a:endParaRPr>
          </a:p>
        </p:txBody>
      </p:sp>
      <p:sp>
        <p:nvSpPr>
          <p:cNvPr id="38" name="TextBox 37"/>
          <p:cNvSpPr txBox="1"/>
          <p:nvPr/>
        </p:nvSpPr>
        <p:spPr>
          <a:xfrm>
            <a:off x="2765666" y="1476375"/>
            <a:ext cx="4635260" cy="523220"/>
          </a:xfrm>
          <a:prstGeom prst="rect">
            <a:avLst/>
          </a:prstGeom>
          <a:noFill/>
        </p:spPr>
        <p:txBody>
          <a:bodyPr wrap="square" rtlCol="0">
            <a:spAutoFit/>
          </a:bodyPr>
          <a:lstStyle/>
          <a:p>
            <a:pPr algn="ctr"/>
            <a:r>
              <a:rPr lang="en-GB" sz="1400" dirty="0" smtClean="0">
                <a:solidFill>
                  <a:schemeClr val="tx2"/>
                </a:solidFill>
                <a:latin typeface="+mj-lt"/>
              </a:rPr>
              <a:t>MSG1/SEVIRI VIS 06 Moon “</a:t>
            </a:r>
            <a:r>
              <a:rPr lang="en-GB" sz="1400" dirty="0" err="1" smtClean="0">
                <a:solidFill>
                  <a:schemeClr val="tx2"/>
                </a:solidFill>
                <a:latin typeface="+mj-lt"/>
              </a:rPr>
              <a:t>imagette</a:t>
            </a:r>
            <a:r>
              <a:rPr lang="en-GB" sz="1400" dirty="0" smtClean="0">
                <a:solidFill>
                  <a:schemeClr val="tx2"/>
                </a:solidFill>
                <a:latin typeface="+mj-lt"/>
              </a:rPr>
              <a:t>” extraction procedure (after Moon re-alignment)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GB" smtClean="0"/>
              <a:t>Slide: </a:t>
            </a:r>
            <a:fld id="{DCF5A681-F170-42EA-8638-38521F2976A0}" type="slidenum">
              <a:rPr lang="en-GB" smtClean="0"/>
              <a:pPr>
                <a:defRPr/>
              </a:pPr>
              <a:t>7</a:t>
            </a:fld>
            <a:endParaRPr lang="en-GB"/>
          </a:p>
        </p:txBody>
      </p:sp>
      <p:sp>
        <p:nvSpPr>
          <p:cNvPr id="5" name="Title 1"/>
          <p:cNvSpPr>
            <a:spLocks noGrp="1"/>
          </p:cNvSpPr>
          <p:nvPr>
            <p:ph type="title"/>
          </p:nvPr>
        </p:nvSpPr>
        <p:spPr>
          <a:xfrm>
            <a:off x="325438" y="238125"/>
            <a:ext cx="9150350" cy="839788"/>
          </a:xfrm>
        </p:spPr>
        <p:txBody>
          <a:bodyPr/>
          <a:lstStyle/>
          <a:p>
            <a:r>
              <a:rPr lang="en-GB" dirty="0" smtClean="0"/>
              <a:t>Moon extraction: an example [MSG1 200501140330]</a:t>
            </a:r>
            <a:endParaRPr lang="en-GB" dirty="0"/>
          </a:p>
        </p:txBody>
      </p:sp>
      <p:pic>
        <p:nvPicPr>
          <p:cNvPr id="6" name="Picture 5" descr="Moon_MSG1_200501140330_VIS06_LowResExtr.gif"/>
          <p:cNvPicPr>
            <a:picLocks noChangeAspect="1"/>
          </p:cNvPicPr>
          <p:nvPr/>
        </p:nvPicPr>
        <p:blipFill>
          <a:blip r:embed="rId2" cstate="print"/>
          <a:stretch>
            <a:fillRect/>
          </a:stretch>
        </p:blipFill>
        <p:spPr>
          <a:xfrm>
            <a:off x="1019175" y="2328862"/>
            <a:ext cx="8058152" cy="2014538"/>
          </a:xfrm>
          <a:prstGeom prst="rect">
            <a:avLst/>
          </a:prstGeom>
        </p:spPr>
        <p:style>
          <a:lnRef idx="3">
            <a:schemeClr val="lt1"/>
          </a:lnRef>
          <a:fillRef idx="1">
            <a:schemeClr val="accent3"/>
          </a:fillRef>
          <a:effectRef idx="1">
            <a:schemeClr val="accent3"/>
          </a:effectRef>
          <a:fontRef idx="minor">
            <a:schemeClr val="lt1"/>
          </a:fontRef>
        </p:style>
      </p:pic>
      <p:sp>
        <p:nvSpPr>
          <p:cNvPr id="12" name="TextBox 11"/>
          <p:cNvSpPr txBox="1"/>
          <p:nvPr/>
        </p:nvSpPr>
        <p:spPr>
          <a:xfrm>
            <a:off x="1019175" y="2324100"/>
            <a:ext cx="271228" cy="276999"/>
          </a:xfrm>
          <a:prstGeom prst="rect">
            <a:avLst/>
          </a:prstGeom>
          <a:noFill/>
        </p:spPr>
        <p:txBody>
          <a:bodyPr wrap="none" rtlCol="0">
            <a:spAutoFit/>
          </a:bodyPr>
          <a:lstStyle/>
          <a:p>
            <a:r>
              <a:rPr lang="en-GB" sz="1200" dirty="0">
                <a:solidFill>
                  <a:srgbClr val="FF0000"/>
                </a:solidFill>
                <a:latin typeface="+mj-lt"/>
              </a:rPr>
              <a:t>1</a:t>
            </a:r>
          </a:p>
        </p:txBody>
      </p:sp>
      <p:sp>
        <p:nvSpPr>
          <p:cNvPr id="13" name="TextBox 12"/>
          <p:cNvSpPr txBox="1"/>
          <p:nvPr/>
        </p:nvSpPr>
        <p:spPr>
          <a:xfrm>
            <a:off x="3028950" y="2324100"/>
            <a:ext cx="271228" cy="276999"/>
          </a:xfrm>
          <a:prstGeom prst="rect">
            <a:avLst/>
          </a:prstGeom>
          <a:noFill/>
        </p:spPr>
        <p:txBody>
          <a:bodyPr wrap="none" rtlCol="0">
            <a:spAutoFit/>
          </a:bodyPr>
          <a:lstStyle/>
          <a:p>
            <a:r>
              <a:rPr lang="en-GB" sz="1200" dirty="0" smtClean="0">
                <a:solidFill>
                  <a:srgbClr val="FF0000"/>
                </a:solidFill>
                <a:latin typeface="+mj-lt"/>
              </a:rPr>
              <a:t>2</a:t>
            </a:r>
            <a:endParaRPr lang="en-GB" sz="1200" dirty="0">
              <a:solidFill>
                <a:srgbClr val="FF0000"/>
              </a:solidFill>
              <a:latin typeface="+mj-lt"/>
            </a:endParaRPr>
          </a:p>
        </p:txBody>
      </p:sp>
      <p:sp>
        <p:nvSpPr>
          <p:cNvPr id="14" name="TextBox 13"/>
          <p:cNvSpPr txBox="1"/>
          <p:nvPr/>
        </p:nvSpPr>
        <p:spPr>
          <a:xfrm>
            <a:off x="5048250" y="2314575"/>
            <a:ext cx="271228" cy="276999"/>
          </a:xfrm>
          <a:prstGeom prst="rect">
            <a:avLst/>
          </a:prstGeom>
          <a:noFill/>
        </p:spPr>
        <p:txBody>
          <a:bodyPr wrap="none" rtlCol="0">
            <a:spAutoFit/>
          </a:bodyPr>
          <a:lstStyle/>
          <a:p>
            <a:r>
              <a:rPr lang="en-GB" sz="1200" dirty="0" smtClean="0">
                <a:solidFill>
                  <a:srgbClr val="FF0000"/>
                </a:solidFill>
                <a:latin typeface="+mj-lt"/>
              </a:rPr>
              <a:t>3</a:t>
            </a:r>
            <a:endParaRPr lang="en-GB" sz="1200" dirty="0">
              <a:solidFill>
                <a:srgbClr val="FF0000"/>
              </a:solidFill>
              <a:latin typeface="+mj-lt"/>
            </a:endParaRPr>
          </a:p>
        </p:txBody>
      </p:sp>
      <p:sp>
        <p:nvSpPr>
          <p:cNvPr id="15" name="TextBox 14"/>
          <p:cNvSpPr txBox="1"/>
          <p:nvPr/>
        </p:nvSpPr>
        <p:spPr>
          <a:xfrm>
            <a:off x="7067550" y="2324100"/>
            <a:ext cx="271228" cy="276999"/>
          </a:xfrm>
          <a:prstGeom prst="rect">
            <a:avLst/>
          </a:prstGeom>
          <a:noFill/>
        </p:spPr>
        <p:txBody>
          <a:bodyPr wrap="none" rtlCol="0">
            <a:spAutoFit/>
          </a:bodyPr>
          <a:lstStyle/>
          <a:p>
            <a:r>
              <a:rPr lang="en-GB" sz="1200" dirty="0" smtClean="0">
                <a:solidFill>
                  <a:srgbClr val="FF0000"/>
                </a:solidFill>
                <a:latin typeface="+mj-lt"/>
              </a:rPr>
              <a:t>4</a:t>
            </a:r>
            <a:endParaRPr lang="en-GB" sz="1200" dirty="0">
              <a:solidFill>
                <a:srgbClr val="FF0000"/>
              </a:solidFill>
              <a:latin typeface="+mj-lt"/>
            </a:endParaRPr>
          </a:p>
        </p:txBody>
      </p:sp>
      <p:sp>
        <p:nvSpPr>
          <p:cNvPr id="24" name="Oval 23"/>
          <p:cNvSpPr/>
          <p:nvPr/>
        </p:nvSpPr>
        <p:spPr bwMode="auto">
          <a:xfrm>
            <a:off x="4038600" y="3295650"/>
            <a:ext cx="47625" cy="45719"/>
          </a:xfrm>
          <a:prstGeom prst="ellipse">
            <a:avLst/>
          </a:prstGeom>
          <a:solidFill>
            <a:srgbClr val="FF0000"/>
          </a:solidFill>
          <a:ln w="9525" cap="flat" cmpd="sng" algn="ctr">
            <a:solidFill>
              <a:srgbClr val="EE2D24"/>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cxnSp>
        <p:nvCxnSpPr>
          <p:cNvPr id="27" name="Straight Arrow Connector 26"/>
          <p:cNvCxnSpPr/>
          <p:nvPr/>
        </p:nvCxnSpPr>
        <p:spPr bwMode="auto">
          <a:xfrm rot="5400000">
            <a:off x="5653088" y="4071937"/>
            <a:ext cx="523875" cy="1588"/>
          </a:xfrm>
          <a:prstGeom prst="straightConnector1">
            <a:avLst/>
          </a:prstGeom>
          <a:solidFill>
            <a:schemeClr val="bg2"/>
          </a:solidFill>
          <a:ln w="19050" cap="flat" cmpd="sng" algn="ctr">
            <a:solidFill>
              <a:srgbClr val="FF0000"/>
            </a:solidFill>
            <a:prstDash val="solid"/>
            <a:round/>
            <a:headEnd type="arrow" w="med" len="med"/>
            <a:tailEnd type="arrow" w="med" len="med"/>
          </a:ln>
          <a:effectLst/>
        </p:spPr>
      </p:cxnSp>
      <p:cxnSp>
        <p:nvCxnSpPr>
          <p:cNvPr id="28" name="Straight Arrow Connector 27"/>
          <p:cNvCxnSpPr/>
          <p:nvPr/>
        </p:nvCxnSpPr>
        <p:spPr bwMode="auto">
          <a:xfrm flipV="1">
            <a:off x="6249195" y="3181353"/>
            <a:ext cx="818355" cy="791"/>
          </a:xfrm>
          <a:prstGeom prst="straightConnector1">
            <a:avLst/>
          </a:prstGeom>
          <a:solidFill>
            <a:schemeClr val="bg2"/>
          </a:solidFill>
          <a:ln w="19050" cap="flat" cmpd="sng" algn="ctr">
            <a:solidFill>
              <a:srgbClr val="FF0000"/>
            </a:solidFill>
            <a:prstDash val="solid"/>
            <a:round/>
            <a:headEnd type="arrow" w="med" len="med"/>
            <a:tailEnd type="arrow" w="med" len="med"/>
          </a:ln>
          <a:effectLst/>
        </p:spPr>
      </p:cxnSp>
      <p:cxnSp>
        <p:nvCxnSpPr>
          <p:cNvPr id="30" name="Straight Connector 29"/>
          <p:cNvCxnSpPr/>
          <p:nvPr/>
        </p:nvCxnSpPr>
        <p:spPr bwMode="auto">
          <a:xfrm rot="16200000" flipH="1">
            <a:off x="7824788" y="3328986"/>
            <a:ext cx="2009777" cy="3"/>
          </a:xfrm>
          <a:prstGeom prst="line">
            <a:avLst/>
          </a:prstGeom>
          <a:solidFill>
            <a:schemeClr val="bg2"/>
          </a:solidFill>
          <a:ln w="19050" cap="flat" cmpd="sng" algn="ctr">
            <a:solidFill>
              <a:srgbClr val="FF0000"/>
            </a:solidFill>
            <a:prstDash val="dash"/>
            <a:round/>
            <a:headEnd type="none" w="med" len="med"/>
            <a:tailEnd type="none" w="med" len="med"/>
          </a:ln>
          <a:effectLst/>
        </p:spPr>
      </p:cxnSp>
      <p:cxnSp>
        <p:nvCxnSpPr>
          <p:cNvPr id="33" name="Straight Connector 32"/>
          <p:cNvCxnSpPr/>
          <p:nvPr/>
        </p:nvCxnSpPr>
        <p:spPr bwMode="auto">
          <a:xfrm flipH="1">
            <a:off x="7062788" y="4110036"/>
            <a:ext cx="2009777" cy="3"/>
          </a:xfrm>
          <a:prstGeom prst="line">
            <a:avLst/>
          </a:prstGeom>
          <a:solidFill>
            <a:schemeClr val="bg2"/>
          </a:solidFill>
          <a:ln w="19050" cap="flat" cmpd="sng" algn="ctr">
            <a:solidFill>
              <a:srgbClr val="FF0000"/>
            </a:solidFill>
            <a:prstDash val="dash"/>
            <a:round/>
            <a:headEnd type="none" w="med" len="med"/>
            <a:tailEnd type="none" w="med" len="med"/>
          </a:ln>
          <a:effectLst/>
        </p:spPr>
      </p:cxnSp>
      <p:sp>
        <p:nvSpPr>
          <p:cNvPr id="34" name="Oval 33"/>
          <p:cNvSpPr/>
          <p:nvPr/>
        </p:nvSpPr>
        <p:spPr bwMode="auto">
          <a:xfrm>
            <a:off x="7381874" y="2705100"/>
            <a:ext cx="1438275" cy="1381125"/>
          </a:xfrm>
          <a:prstGeom prst="ellipse">
            <a:avLst/>
          </a:prstGeom>
          <a:noFill/>
          <a:ln w="19050" cap="flat" cmpd="sng" algn="ctr">
            <a:solidFill>
              <a:srgbClr val="00B5EF"/>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cxnSp>
        <p:nvCxnSpPr>
          <p:cNvPr id="43" name="Straight Connector 42"/>
          <p:cNvCxnSpPr/>
          <p:nvPr/>
        </p:nvCxnSpPr>
        <p:spPr bwMode="auto">
          <a:xfrm rot="16200000" flipH="1">
            <a:off x="3062288" y="3338511"/>
            <a:ext cx="2009777" cy="3"/>
          </a:xfrm>
          <a:prstGeom prst="line">
            <a:avLst/>
          </a:prstGeom>
          <a:solidFill>
            <a:schemeClr val="bg2"/>
          </a:solidFill>
          <a:ln w="19050" cap="flat" cmpd="sng" algn="ctr">
            <a:solidFill>
              <a:srgbClr val="FF0000"/>
            </a:solidFill>
            <a:prstDash val="dash"/>
            <a:round/>
            <a:headEnd type="none" w="med" len="med"/>
            <a:tailEnd type="none" w="med" len="med"/>
          </a:ln>
          <a:effectLst/>
        </p:spPr>
      </p:cxnSp>
      <p:cxnSp>
        <p:nvCxnSpPr>
          <p:cNvPr id="44" name="Straight Connector 43"/>
          <p:cNvCxnSpPr/>
          <p:nvPr/>
        </p:nvCxnSpPr>
        <p:spPr bwMode="auto">
          <a:xfrm flipH="1">
            <a:off x="3033713" y="3328986"/>
            <a:ext cx="2009777" cy="3"/>
          </a:xfrm>
          <a:prstGeom prst="line">
            <a:avLst/>
          </a:prstGeom>
          <a:solidFill>
            <a:schemeClr val="bg2"/>
          </a:solidFill>
          <a:ln w="19050" cap="flat" cmpd="sng" algn="ctr">
            <a:solidFill>
              <a:srgbClr val="FF0000"/>
            </a:solidFill>
            <a:prstDash val="dash"/>
            <a:round/>
            <a:headEnd type="none" w="med" len="med"/>
            <a:tailEnd type="none" w="med" len="med"/>
          </a:ln>
          <a:effectLst/>
        </p:spPr>
      </p:cxnSp>
      <p:cxnSp>
        <p:nvCxnSpPr>
          <p:cNvPr id="8" name="Straight Connector 7"/>
          <p:cNvCxnSpPr/>
          <p:nvPr/>
        </p:nvCxnSpPr>
        <p:spPr bwMode="auto">
          <a:xfrm rot="16200000" flipH="1">
            <a:off x="2019300" y="3324224"/>
            <a:ext cx="2019302" cy="3"/>
          </a:xfrm>
          <a:prstGeom prst="line">
            <a:avLst/>
          </a:prstGeom>
          <a:solidFill>
            <a:schemeClr val="bg2"/>
          </a:solidFill>
          <a:ln w="28575" cap="flat" cmpd="sng" algn="ctr">
            <a:solidFill>
              <a:schemeClr val="accent3"/>
            </a:solidFill>
            <a:prstDash val="solid"/>
            <a:round/>
            <a:headEnd type="none" w="med" len="med"/>
            <a:tailEnd type="none" w="med" len="med"/>
          </a:ln>
          <a:effectLst/>
        </p:spPr>
      </p:cxnSp>
      <p:cxnSp>
        <p:nvCxnSpPr>
          <p:cNvPr id="10" name="Straight Connector 9"/>
          <p:cNvCxnSpPr/>
          <p:nvPr/>
        </p:nvCxnSpPr>
        <p:spPr bwMode="auto">
          <a:xfrm rot="5400000">
            <a:off x="4038603" y="3324226"/>
            <a:ext cx="2019299" cy="3"/>
          </a:xfrm>
          <a:prstGeom prst="line">
            <a:avLst/>
          </a:prstGeom>
          <a:solidFill>
            <a:schemeClr val="bg2"/>
          </a:solidFill>
          <a:ln w="2857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rot="16200000" flipH="1">
            <a:off x="6057901" y="3324227"/>
            <a:ext cx="2028824" cy="9526"/>
          </a:xfrm>
          <a:prstGeom prst="line">
            <a:avLst/>
          </a:prstGeom>
          <a:solidFill>
            <a:schemeClr val="bg2"/>
          </a:solidFill>
          <a:ln w="28575" cap="flat" cmpd="sng" algn="ctr">
            <a:solidFill>
              <a:schemeClr val="bg1"/>
            </a:solidFill>
            <a:prstDash val="solid"/>
            <a:round/>
            <a:headEnd type="none" w="med" len="med"/>
            <a:tailEnd type="none" w="med" len="med"/>
          </a:ln>
          <a:effectLst/>
        </p:spPr>
      </p:cxnSp>
      <p:sp>
        <p:nvSpPr>
          <p:cNvPr id="25" name="Rectangle 24"/>
          <p:cNvSpPr/>
          <p:nvPr/>
        </p:nvSpPr>
        <p:spPr bwMode="auto">
          <a:xfrm>
            <a:off x="7086600" y="2324100"/>
            <a:ext cx="1990726" cy="2019300"/>
          </a:xfrm>
          <a:prstGeom prst="rect">
            <a:avLst/>
          </a:prstGeom>
          <a:solidFill>
            <a:srgbClr val="000000"/>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26" name="Oval 25"/>
          <p:cNvSpPr/>
          <p:nvPr/>
        </p:nvSpPr>
        <p:spPr bwMode="auto">
          <a:xfrm>
            <a:off x="4019549" y="3286125"/>
            <a:ext cx="76201" cy="762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32" name="Oval 31"/>
          <p:cNvSpPr/>
          <p:nvPr/>
        </p:nvSpPr>
        <p:spPr bwMode="auto">
          <a:xfrm>
            <a:off x="2705099" y="3714750"/>
            <a:ext cx="76201" cy="762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29" name="TextBox 28"/>
          <p:cNvSpPr txBox="1"/>
          <p:nvPr/>
        </p:nvSpPr>
        <p:spPr>
          <a:xfrm>
            <a:off x="1019175" y="4438650"/>
            <a:ext cx="2009775" cy="738664"/>
          </a:xfrm>
          <a:prstGeom prst="rect">
            <a:avLst/>
          </a:prstGeom>
          <a:noFill/>
        </p:spPr>
        <p:txBody>
          <a:bodyPr wrap="square" rtlCol="0">
            <a:spAutoFit/>
          </a:bodyPr>
          <a:lstStyle/>
          <a:p>
            <a:pPr algn="ctr"/>
            <a:r>
              <a:rPr lang="en-GB" sz="1200" u="sng" dirty="0" smtClean="0">
                <a:solidFill>
                  <a:srgbClr val="FF0000"/>
                </a:solidFill>
                <a:latin typeface="+mj-lt"/>
              </a:rPr>
              <a:t>First detection</a:t>
            </a:r>
            <a:endParaRPr lang="en-GB" sz="1200" dirty="0" smtClean="0">
              <a:solidFill>
                <a:srgbClr val="FF0000"/>
              </a:solidFill>
              <a:latin typeface="+mj-lt"/>
            </a:endParaRPr>
          </a:p>
          <a:p>
            <a:pPr algn="ctr"/>
            <a:r>
              <a:rPr lang="en-GB" sz="1200" dirty="0">
                <a:solidFill>
                  <a:srgbClr val="FF0000"/>
                </a:solidFill>
                <a:latin typeface="+mj-lt"/>
              </a:rPr>
              <a:t>v</a:t>
            </a:r>
            <a:r>
              <a:rPr lang="en-GB" sz="1200" dirty="0" smtClean="0">
                <a:solidFill>
                  <a:srgbClr val="FF0000"/>
                </a:solidFill>
                <a:latin typeface="+mj-lt"/>
              </a:rPr>
              <a:t>ia </a:t>
            </a:r>
            <a:r>
              <a:rPr lang="en-GB" sz="1200" dirty="0" err="1" smtClean="0">
                <a:solidFill>
                  <a:srgbClr val="FF0000"/>
                </a:solidFill>
                <a:latin typeface="+mj-lt"/>
              </a:rPr>
              <a:t>Chebyshev</a:t>
            </a:r>
            <a:r>
              <a:rPr lang="en-GB" sz="1200" dirty="0" smtClean="0">
                <a:solidFill>
                  <a:srgbClr val="FF0000"/>
                </a:solidFill>
                <a:latin typeface="+mj-lt"/>
              </a:rPr>
              <a:t> polynomials</a:t>
            </a:r>
            <a:endParaRPr lang="en-GB" sz="1200" dirty="0">
              <a:solidFill>
                <a:srgbClr val="FF0000"/>
              </a:solidFill>
              <a:latin typeface="+mj-lt"/>
            </a:endParaRPr>
          </a:p>
        </p:txBody>
      </p:sp>
      <p:sp>
        <p:nvSpPr>
          <p:cNvPr id="31" name="TextBox 30"/>
          <p:cNvSpPr txBox="1"/>
          <p:nvPr/>
        </p:nvSpPr>
        <p:spPr>
          <a:xfrm>
            <a:off x="3028950" y="4438650"/>
            <a:ext cx="2028825" cy="738664"/>
          </a:xfrm>
          <a:prstGeom prst="rect">
            <a:avLst/>
          </a:prstGeom>
          <a:noFill/>
        </p:spPr>
        <p:txBody>
          <a:bodyPr wrap="square" rtlCol="0">
            <a:spAutoFit/>
          </a:bodyPr>
          <a:lstStyle/>
          <a:p>
            <a:pPr algn="ctr"/>
            <a:r>
              <a:rPr lang="en-GB" sz="1200" u="sng" dirty="0" err="1" smtClean="0">
                <a:solidFill>
                  <a:srgbClr val="FF0000"/>
                </a:solidFill>
                <a:latin typeface="+mj-lt"/>
              </a:rPr>
              <a:t>Centering</a:t>
            </a:r>
            <a:endParaRPr lang="en-GB" sz="1200" u="sng" dirty="0" smtClean="0">
              <a:solidFill>
                <a:srgbClr val="FF0000"/>
              </a:solidFill>
              <a:latin typeface="+mj-lt"/>
            </a:endParaRPr>
          </a:p>
          <a:p>
            <a:pPr algn="ctr"/>
            <a:r>
              <a:rPr lang="en-GB" sz="1200" dirty="0" smtClean="0">
                <a:solidFill>
                  <a:srgbClr val="FF0000"/>
                </a:solidFill>
                <a:latin typeface="+mj-lt"/>
              </a:rPr>
              <a:t>based on the barycentre of illuminated portion</a:t>
            </a:r>
            <a:endParaRPr lang="en-GB" sz="1200" dirty="0">
              <a:solidFill>
                <a:srgbClr val="FF0000"/>
              </a:solidFill>
              <a:latin typeface="+mj-lt"/>
            </a:endParaRPr>
          </a:p>
        </p:txBody>
      </p:sp>
      <p:sp>
        <p:nvSpPr>
          <p:cNvPr id="36" name="TextBox 35"/>
          <p:cNvSpPr txBox="1"/>
          <p:nvPr/>
        </p:nvSpPr>
        <p:spPr>
          <a:xfrm>
            <a:off x="5048250" y="4438650"/>
            <a:ext cx="2028825" cy="1569660"/>
          </a:xfrm>
          <a:prstGeom prst="rect">
            <a:avLst/>
          </a:prstGeom>
          <a:noFill/>
        </p:spPr>
        <p:txBody>
          <a:bodyPr wrap="square" rtlCol="0">
            <a:spAutoFit/>
          </a:bodyPr>
          <a:lstStyle/>
          <a:p>
            <a:pPr algn="ctr"/>
            <a:r>
              <a:rPr lang="en-GB" sz="1200" u="sng" dirty="0" smtClean="0">
                <a:solidFill>
                  <a:srgbClr val="FF0000"/>
                </a:solidFill>
                <a:latin typeface="+mj-lt"/>
              </a:rPr>
              <a:t>Refining</a:t>
            </a:r>
          </a:p>
          <a:p>
            <a:pPr algn="ctr"/>
            <a:r>
              <a:rPr lang="en-GB" sz="1200" dirty="0" smtClean="0">
                <a:solidFill>
                  <a:srgbClr val="FF0000"/>
                </a:solidFill>
                <a:latin typeface="+mj-lt"/>
              </a:rPr>
              <a:t>based on the illumination properties</a:t>
            </a:r>
          </a:p>
          <a:p>
            <a:pPr algn="ctr"/>
            <a:r>
              <a:rPr lang="en-GB" sz="1200" dirty="0" smtClean="0">
                <a:solidFill>
                  <a:srgbClr val="FF0000"/>
                </a:solidFill>
                <a:latin typeface="+mj-lt"/>
              </a:rPr>
              <a:t> </a:t>
            </a:r>
            <a:r>
              <a:rPr lang="en-GB" sz="1200" i="1" dirty="0" smtClean="0">
                <a:solidFill>
                  <a:srgbClr val="FF0000"/>
                </a:solidFill>
                <a:latin typeface="+mj-lt"/>
              </a:rPr>
              <a:t>the less the Moon is illuminated the more the barycentre gets close to the Moon edge</a:t>
            </a:r>
          </a:p>
        </p:txBody>
      </p:sp>
      <p:sp>
        <p:nvSpPr>
          <p:cNvPr id="38" name="TextBox 37"/>
          <p:cNvSpPr txBox="1"/>
          <p:nvPr/>
        </p:nvSpPr>
        <p:spPr>
          <a:xfrm>
            <a:off x="2765666" y="1476375"/>
            <a:ext cx="4635260" cy="523220"/>
          </a:xfrm>
          <a:prstGeom prst="rect">
            <a:avLst/>
          </a:prstGeom>
          <a:noFill/>
        </p:spPr>
        <p:txBody>
          <a:bodyPr wrap="square" rtlCol="0">
            <a:spAutoFit/>
          </a:bodyPr>
          <a:lstStyle/>
          <a:p>
            <a:pPr algn="ctr"/>
            <a:r>
              <a:rPr lang="en-GB" sz="1400" dirty="0" smtClean="0">
                <a:solidFill>
                  <a:schemeClr val="tx2"/>
                </a:solidFill>
                <a:latin typeface="+mj-lt"/>
              </a:rPr>
              <a:t>MSG1/SEVIRI VIS 06 Moon “</a:t>
            </a:r>
            <a:r>
              <a:rPr lang="en-GB" sz="1400" dirty="0" err="1" smtClean="0">
                <a:solidFill>
                  <a:schemeClr val="tx2"/>
                </a:solidFill>
                <a:latin typeface="+mj-lt"/>
              </a:rPr>
              <a:t>imagette</a:t>
            </a:r>
            <a:r>
              <a:rPr lang="en-GB" sz="1400" dirty="0" smtClean="0">
                <a:solidFill>
                  <a:schemeClr val="tx2"/>
                </a:solidFill>
                <a:latin typeface="+mj-lt"/>
              </a:rPr>
              <a:t>” extraction procedure (after Moon re-alignment)</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GB" smtClean="0"/>
              <a:t>Slide: </a:t>
            </a:r>
            <a:fld id="{DCF5A681-F170-42EA-8638-38521F2976A0}" type="slidenum">
              <a:rPr lang="en-GB" smtClean="0"/>
              <a:pPr>
                <a:defRPr/>
              </a:pPr>
              <a:t>8</a:t>
            </a:fld>
            <a:endParaRPr lang="en-GB"/>
          </a:p>
        </p:txBody>
      </p:sp>
      <p:sp>
        <p:nvSpPr>
          <p:cNvPr id="5" name="Title 1"/>
          <p:cNvSpPr>
            <a:spLocks noGrp="1"/>
          </p:cNvSpPr>
          <p:nvPr>
            <p:ph type="title"/>
          </p:nvPr>
        </p:nvSpPr>
        <p:spPr>
          <a:xfrm>
            <a:off x="325438" y="238125"/>
            <a:ext cx="9150350" cy="839788"/>
          </a:xfrm>
        </p:spPr>
        <p:txBody>
          <a:bodyPr/>
          <a:lstStyle/>
          <a:p>
            <a:r>
              <a:rPr lang="en-GB" dirty="0" smtClean="0"/>
              <a:t>Moon extraction: an example [MSG1 200501140330]</a:t>
            </a:r>
            <a:endParaRPr lang="en-GB" dirty="0"/>
          </a:p>
        </p:txBody>
      </p:sp>
      <p:pic>
        <p:nvPicPr>
          <p:cNvPr id="6" name="Picture 5" descr="Moon_MSG1_200501140330_VIS06_LowResExtr.gif"/>
          <p:cNvPicPr>
            <a:picLocks noChangeAspect="1"/>
          </p:cNvPicPr>
          <p:nvPr/>
        </p:nvPicPr>
        <p:blipFill>
          <a:blip r:embed="rId2" cstate="print"/>
          <a:stretch>
            <a:fillRect/>
          </a:stretch>
        </p:blipFill>
        <p:spPr>
          <a:xfrm>
            <a:off x="1019175" y="2328862"/>
            <a:ext cx="8058152" cy="2014538"/>
          </a:xfrm>
          <a:prstGeom prst="rect">
            <a:avLst/>
          </a:prstGeom>
        </p:spPr>
        <p:style>
          <a:lnRef idx="3">
            <a:schemeClr val="lt1"/>
          </a:lnRef>
          <a:fillRef idx="1">
            <a:schemeClr val="accent3"/>
          </a:fillRef>
          <a:effectRef idx="1">
            <a:schemeClr val="accent3"/>
          </a:effectRef>
          <a:fontRef idx="minor">
            <a:schemeClr val="lt1"/>
          </a:fontRef>
        </p:style>
      </p:pic>
      <p:sp>
        <p:nvSpPr>
          <p:cNvPr id="12" name="TextBox 11"/>
          <p:cNvSpPr txBox="1"/>
          <p:nvPr/>
        </p:nvSpPr>
        <p:spPr>
          <a:xfrm>
            <a:off x="1019175" y="2324100"/>
            <a:ext cx="271228" cy="276999"/>
          </a:xfrm>
          <a:prstGeom prst="rect">
            <a:avLst/>
          </a:prstGeom>
          <a:noFill/>
        </p:spPr>
        <p:txBody>
          <a:bodyPr wrap="none" rtlCol="0">
            <a:spAutoFit/>
          </a:bodyPr>
          <a:lstStyle/>
          <a:p>
            <a:r>
              <a:rPr lang="en-GB" sz="1200" dirty="0">
                <a:solidFill>
                  <a:srgbClr val="FF0000"/>
                </a:solidFill>
                <a:latin typeface="+mj-lt"/>
              </a:rPr>
              <a:t>1</a:t>
            </a:r>
          </a:p>
        </p:txBody>
      </p:sp>
      <p:sp>
        <p:nvSpPr>
          <p:cNvPr id="13" name="TextBox 12"/>
          <p:cNvSpPr txBox="1"/>
          <p:nvPr/>
        </p:nvSpPr>
        <p:spPr>
          <a:xfrm>
            <a:off x="3028950" y="2324100"/>
            <a:ext cx="271228" cy="276999"/>
          </a:xfrm>
          <a:prstGeom prst="rect">
            <a:avLst/>
          </a:prstGeom>
          <a:noFill/>
        </p:spPr>
        <p:txBody>
          <a:bodyPr wrap="none" rtlCol="0">
            <a:spAutoFit/>
          </a:bodyPr>
          <a:lstStyle/>
          <a:p>
            <a:r>
              <a:rPr lang="en-GB" sz="1200" dirty="0" smtClean="0">
                <a:solidFill>
                  <a:srgbClr val="FF0000"/>
                </a:solidFill>
                <a:latin typeface="+mj-lt"/>
              </a:rPr>
              <a:t>2</a:t>
            </a:r>
            <a:endParaRPr lang="en-GB" sz="1200" dirty="0">
              <a:solidFill>
                <a:srgbClr val="FF0000"/>
              </a:solidFill>
              <a:latin typeface="+mj-lt"/>
            </a:endParaRPr>
          </a:p>
        </p:txBody>
      </p:sp>
      <p:sp>
        <p:nvSpPr>
          <p:cNvPr id="14" name="TextBox 13"/>
          <p:cNvSpPr txBox="1"/>
          <p:nvPr/>
        </p:nvSpPr>
        <p:spPr>
          <a:xfrm>
            <a:off x="5048250" y="2314575"/>
            <a:ext cx="271228" cy="276999"/>
          </a:xfrm>
          <a:prstGeom prst="rect">
            <a:avLst/>
          </a:prstGeom>
          <a:noFill/>
        </p:spPr>
        <p:txBody>
          <a:bodyPr wrap="none" rtlCol="0">
            <a:spAutoFit/>
          </a:bodyPr>
          <a:lstStyle/>
          <a:p>
            <a:r>
              <a:rPr lang="en-GB" sz="1200" dirty="0" smtClean="0">
                <a:solidFill>
                  <a:srgbClr val="FF0000"/>
                </a:solidFill>
                <a:latin typeface="+mj-lt"/>
              </a:rPr>
              <a:t>3</a:t>
            </a:r>
            <a:endParaRPr lang="en-GB" sz="1200" dirty="0">
              <a:solidFill>
                <a:srgbClr val="FF0000"/>
              </a:solidFill>
              <a:latin typeface="+mj-lt"/>
            </a:endParaRPr>
          </a:p>
        </p:txBody>
      </p:sp>
      <p:sp>
        <p:nvSpPr>
          <p:cNvPr id="15" name="TextBox 14"/>
          <p:cNvSpPr txBox="1"/>
          <p:nvPr/>
        </p:nvSpPr>
        <p:spPr>
          <a:xfrm>
            <a:off x="7067550" y="2324100"/>
            <a:ext cx="271228" cy="276999"/>
          </a:xfrm>
          <a:prstGeom prst="rect">
            <a:avLst/>
          </a:prstGeom>
          <a:noFill/>
        </p:spPr>
        <p:txBody>
          <a:bodyPr wrap="none" rtlCol="0">
            <a:spAutoFit/>
          </a:bodyPr>
          <a:lstStyle/>
          <a:p>
            <a:r>
              <a:rPr lang="en-GB" sz="1200" dirty="0" smtClean="0">
                <a:solidFill>
                  <a:srgbClr val="FF0000"/>
                </a:solidFill>
                <a:latin typeface="+mj-lt"/>
              </a:rPr>
              <a:t>4</a:t>
            </a:r>
            <a:endParaRPr lang="en-GB" sz="1200" dirty="0">
              <a:solidFill>
                <a:srgbClr val="FF0000"/>
              </a:solidFill>
              <a:latin typeface="+mj-lt"/>
            </a:endParaRPr>
          </a:p>
        </p:txBody>
      </p:sp>
      <p:sp>
        <p:nvSpPr>
          <p:cNvPr id="24" name="Oval 23"/>
          <p:cNvSpPr/>
          <p:nvPr/>
        </p:nvSpPr>
        <p:spPr bwMode="auto">
          <a:xfrm>
            <a:off x="4038600" y="3295650"/>
            <a:ext cx="47625" cy="45719"/>
          </a:xfrm>
          <a:prstGeom prst="ellipse">
            <a:avLst/>
          </a:prstGeom>
          <a:solidFill>
            <a:srgbClr val="FF0000"/>
          </a:solidFill>
          <a:ln w="9525" cap="flat" cmpd="sng" algn="ctr">
            <a:solidFill>
              <a:srgbClr val="EE2D24"/>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cxnSp>
        <p:nvCxnSpPr>
          <p:cNvPr id="27" name="Straight Arrow Connector 26"/>
          <p:cNvCxnSpPr/>
          <p:nvPr/>
        </p:nvCxnSpPr>
        <p:spPr bwMode="auto">
          <a:xfrm rot="5400000">
            <a:off x="5653088" y="4071937"/>
            <a:ext cx="523875" cy="1588"/>
          </a:xfrm>
          <a:prstGeom prst="straightConnector1">
            <a:avLst/>
          </a:prstGeom>
          <a:solidFill>
            <a:schemeClr val="bg2"/>
          </a:solidFill>
          <a:ln w="19050" cap="flat" cmpd="sng" algn="ctr">
            <a:solidFill>
              <a:srgbClr val="FF0000"/>
            </a:solidFill>
            <a:prstDash val="solid"/>
            <a:round/>
            <a:headEnd type="arrow" w="med" len="med"/>
            <a:tailEnd type="arrow" w="med" len="med"/>
          </a:ln>
          <a:effectLst/>
        </p:spPr>
      </p:cxnSp>
      <p:cxnSp>
        <p:nvCxnSpPr>
          <p:cNvPr id="28" name="Straight Arrow Connector 27"/>
          <p:cNvCxnSpPr/>
          <p:nvPr/>
        </p:nvCxnSpPr>
        <p:spPr bwMode="auto">
          <a:xfrm flipV="1">
            <a:off x="6249195" y="3181353"/>
            <a:ext cx="818355" cy="791"/>
          </a:xfrm>
          <a:prstGeom prst="straightConnector1">
            <a:avLst/>
          </a:prstGeom>
          <a:solidFill>
            <a:schemeClr val="bg2"/>
          </a:solidFill>
          <a:ln w="19050" cap="flat" cmpd="sng" algn="ctr">
            <a:solidFill>
              <a:srgbClr val="FF0000"/>
            </a:solidFill>
            <a:prstDash val="solid"/>
            <a:round/>
            <a:headEnd type="arrow" w="med" len="med"/>
            <a:tailEnd type="arrow" w="med" len="med"/>
          </a:ln>
          <a:effectLst/>
        </p:spPr>
      </p:cxnSp>
      <p:cxnSp>
        <p:nvCxnSpPr>
          <p:cNvPr id="30" name="Straight Connector 29"/>
          <p:cNvCxnSpPr/>
          <p:nvPr/>
        </p:nvCxnSpPr>
        <p:spPr bwMode="auto">
          <a:xfrm rot="16200000" flipH="1">
            <a:off x="7824788" y="3328986"/>
            <a:ext cx="2009777" cy="3"/>
          </a:xfrm>
          <a:prstGeom prst="line">
            <a:avLst/>
          </a:prstGeom>
          <a:solidFill>
            <a:schemeClr val="bg2"/>
          </a:solidFill>
          <a:ln w="19050" cap="flat" cmpd="sng" algn="ctr">
            <a:solidFill>
              <a:srgbClr val="FF0000"/>
            </a:solidFill>
            <a:prstDash val="dash"/>
            <a:round/>
            <a:headEnd type="none" w="med" len="med"/>
            <a:tailEnd type="none" w="med" len="med"/>
          </a:ln>
          <a:effectLst/>
        </p:spPr>
      </p:cxnSp>
      <p:cxnSp>
        <p:nvCxnSpPr>
          <p:cNvPr id="33" name="Straight Connector 32"/>
          <p:cNvCxnSpPr/>
          <p:nvPr/>
        </p:nvCxnSpPr>
        <p:spPr bwMode="auto">
          <a:xfrm flipH="1">
            <a:off x="7062788" y="4110036"/>
            <a:ext cx="2009777" cy="3"/>
          </a:xfrm>
          <a:prstGeom prst="line">
            <a:avLst/>
          </a:prstGeom>
          <a:solidFill>
            <a:schemeClr val="bg2"/>
          </a:solidFill>
          <a:ln w="19050" cap="flat" cmpd="sng" algn="ctr">
            <a:solidFill>
              <a:srgbClr val="FF0000"/>
            </a:solidFill>
            <a:prstDash val="dash"/>
            <a:round/>
            <a:headEnd type="none" w="med" len="med"/>
            <a:tailEnd type="none" w="med" len="med"/>
          </a:ln>
          <a:effectLst/>
        </p:spPr>
      </p:cxnSp>
      <p:sp>
        <p:nvSpPr>
          <p:cNvPr id="34" name="Oval 33"/>
          <p:cNvSpPr/>
          <p:nvPr/>
        </p:nvSpPr>
        <p:spPr bwMode="auto">
          <a:xfrm>
            <a:off x="7381874" y="2666999"/>
            <a:ext cx="1438275" cy="1440000"/>
          </a:xfrm>
          <a:prstGeom prst="ellipse">
            <a:avLst/>
          </a:prstGeom>
          <a:noFill/>
          <a:ln w="19050" cap="flat" cmpd="sng" algn="ctr">
            <a:solidFill>
              <a:srgbClr val="00B5EF"/>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cxnSp>
        <p:nvCxnSpPr>
          <p:cNvPr id="43" name="Straight Connector 42"/>
          <p:cNvCxnSpPr/>
          <p:nvPr/>
        </p:nvCxnSpPr>
        <p:spPr bwMode="auto">
          <a:xfrm rot="16200000" flipH="1">
            <a:off x="3062288" y="3338511"/>
            <a:ext cx="2009777" cy="3"/>
          </a:xfrm>
          <a:prstGeom prst="line">
            <a:avLst/>
          </a:prstGeom>
          <a:solidFill>
            <a:schemeClr val="bg2"/>
          </a:solidFill>
          <a:ln w="19050" cap="flat" cmpd="sng" algn="ctr">
            <a:solidFill>
              <a:srgbClr val="FF0000"/>
            </a:solidFill>
            <a:prstDash val="dash"/>
            <a:round/>
            <a:headEnd type="none" w="med" len="med"/>
            <a:tailEnd type="none" w="med" len="med"/>
          </a:ln>
          <a:effectLst/>
        </p:spPr>
      </p:cxnSp>
      <p:cxnSp>
        <p:nvCxnSpPr>
          <p:cNvPr id="44" name="Straight Connector 43"/>
          <p:cNvCxnSpPr/>
          <p:nvPr/>
        </p:nvCxnSpPr>
        <p:spPr bwMode="auto">
          <a:xfrm flipH="1">
            <a:off x="3033713" y="3328986"/>
            <a:ext cx="2009777" cy="3"/>
          </a:xfrm>
          <a:prstGeom prst="line">
            <a:avLst/>
          </a:prstGeom>
          <a:solidFill>
            <a:schemeClr val="bg2"/>
          </a:solidFill>
          <a:ln w="19050" cap="flat" cmpd="sng" algn="ctr">
            <a:solidFill>
              <a:srgbClr val="FF0000"/>
            </a:solidFill>
            <a:prstDash val="dash"/>
            <a:round/>
            <a:headEnd type="none" w="med" len="med"/>
            <a:tailEnd type="none" w="med" len="med"/>
          </a:ln>
          <a:effectLst/>
        </p:spPr>
      </p:cxnSp>
      <p:cxnSp>
        <p:nvCxnSpPr>
          <p:cNvPr id="8" name="Straight Connector 7"/>
          <p:cNvCxnSpPr/>
          <p:nvPr/>
        </p:nvCxnSpPr>
        <p:spPr bwMode="auto">
          <a:xfrm rot="16200000" flipH="1">
            <a:off x="2019300" y="3324224"/>
            <a:ext cx="2019302" cy="3"/>
          </a:xfrm>
          <a:prstGeom prst="line">
            <a:avLst/>
          </a:prstGeom>
          <a:solidFill>
            <a:schemeClr val="bg2"/>
          </a:solidFill>
          <a:ln w="28575" cap="flat" cmpd="sng" algn="ctr">
            <a:solidFill>
              <a:schemeClr val="accent3"/>
            </a:solidFill>
            <a:prstDash val="solid"/>
            <a:round/>
            <a:headEnd type="none" w="med" len="med"/>
            <a:tailEnd type="none" w="med" len="med"/>
          </a:ln>
          <a:effectLst/>
        </p:spPr>
      </p:cxnSp>
      <p:cxnSp>
        <p:nvCxnSpPr>
          <p:cNvPr id="10" name="Straight Connector 9"/>
          <p:cNvCxnSpPr/>
          <p:nvPr/>
        </p:nvCxnSpPr>
        <p:spPr bwMode="auto">
          <a:xfrm rot="5400000">
            <a:off x="4038603" y="3324226"/>
            <a:ext cx="2019299" cy="3"/>
          </a:xfrm>
          <a:prstGeom prst="line">
            <a:avLst/>
          </a:prstGeom>
          <a:solidFill>
            <a:schemeClr val="bg2"/>
          </a:solidFill>
          <a:ln w="2857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rot="16200000" flipH="1">
            <a:off x="6057901" y="3324227"/>
            <a:ext cx="2028824" cy="9526"/>
          </a:xfrm>
          <a:prstGeom prst="line">
            <a:avLst/>
          </a:prstGeom>
          <a:solidFill>
            <a:schemeClr val="bg2"/>
          </a:solidFill>
          <a:ln w="28575" cap="flat" cmpd="sng" algn="ctr">
            <a:solidFill>
              <a:schemeClr val="bg1"/>
            </a:solidFill>
            <a:prstDash val="solid"/>
            <a:round/>
            <a:headEnd type="none" w="med" len="med"/>
            <a:tailEnd type="none" w="med" len="med"/>
          </a:ln>
          <a:effectLst/>
        </p:spPr>
      </p:cxnSp>
      <p:sp>
        <p:nvSpPr>
          <p:cNvPr id="25" name="Oval 24"/>
          <p:cNvSpPr/>
          <p:nvPr/>
        </p:nvSpPr>
        <p:spPr bwMode="auto">
          <a:xfrm>
            <a:off x="4019549" y="3286125"/>
            <a:ext cx="76201" cy="762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cxnSp>
        <p:nvCxnSpPr>
          <p:cNvPr id="35" name="Straight Arrow Connector 34"/>
          <p:cNvCxnSpPr/>
          <p:nvPr/>
        </p:nvCxnSpPr>
        <p:spPr bwMode="auto">
          <a:xfrm rot="16200000" flipH="1">
            <a:off x="6020595" y="3372644"/>
            <a:ext cx="532605" cy="532605"/>
          </a:xfrm>
          <a:prstGeom prst="straightConnector1">
            <a:avLst/>
          </a:prstGeom>
          <a:solidFill>
            <a:schemeClr val="bg2"/>
          </a:solidFill>
          <a:ln w="38100" cap="flat" cmpd="sng" algn="ctr">
            <a:solidFill>
              <a:srgbClr val="FF0000"/>
            </a:solidFill>
            <a:prstDash val="solid"/>
            <a:round/>
            <a:headEnd type="none" w="med" len="med"/>
            <a:tailEnd type="arrow" w="med" len="med"/>
          </a:ln>
          <a:effectLst/>
        </p:spPr>
      </p:cxnSp>
      <p:sp>
        <p:nvSpPr>
          <p:cNvPr id="37" name="Oval 36"/>
          <p:cNvSpPr/>
          <p:nvPr/>
        </p:nvSpPr>
        <p:spPr bwMode="auto">
          <a:xfrm>
            <a:off x="2705099" y="3714750"/>
            <a:ext cx="76201" cy="762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29" name="TextBox 28"/>
          <p:cNvSpPr txBox="1"/>
          <p:nvPr/>
        </p:nvSpPr>
        <p:spPr>
          <a:xfrm>
            <a:off x="1019175" y="4438650"/>
            <a:ext cx="2009775" cy="738664"/>
          </a:xfrm>
          <a:prstGeom prst="rect">
            <a:avLst/>
          </a:prstGeom>
          <a:noFill/>
        </p:spPr>
        <p:txBody>
          <a:bodyPr wrap="square" rtlCol="0">
            <a:spAutoFit/>
          </a:bodyPr>
          <a:lstStyle/>
          <a:p>
            <a:pPr algn="ctr"/>
            <a:r>
              <a:rPr lang="en-GB" sz="1200" u="sng" dirty="0" smtClean="0">
                <a:solidFill>
                  <a:srgbClr val="FF0000"/>
                </a:solidFill>
                <a:latin typeface="+mj-lt"/>
              </a:rPr>
              <a:t>First detection</a:t>
            </a:r>
            <a:endParaRPr lang="en-GB" sz="1200" dirty="0" smtClean="0">
              <a:solidFill>
                <a:srgbClr val="FF0000"/>
              </a:solidFill>
              <a:latin typeface="+mj-lt"/>
            </a:endParaRPr>
          </a:p>
          <a:p>
            <a:pPr algn="ctr"/>
            <a:r>
              <a:rPr lang="en-GB" sz="1200" dirty="0">
                <a:solidFill>
                  <a:srgbClr val="FF0000"/>
                </a:solidFill>
                <a:latin typeface="+mj-lt"/>
              </a:rPr>
              <a:t>v</a:t>
            </a:r>
            <a:r>
              <a:rPr lang="en-GB" sz="1200" dirty="0" smtClean="0">
                <a:solidFill>
                  <a:srgbClr val="FF0000"/>
                </a:solidFill>
                <a:latin typeface="+mj-lt"/>
              </a:rPr>
              <a:t>ia </a:t>
            </a:r>
            <a:r>
              <a:rPr lang="en-GB" sz="1200" dirty="0" err="1" smtClean="0">
                <a:solidFill>
                  <a:srgbClr val="FF0000"/>
                </a:solidFill>
                <a:latin typeface="+mj-lt"/>
              </a:rPr>
              <a:t>Chebyshev</a:t>
            </a:r>
            <a:r>
              <a:rPr lang="en-GB" sz="1200" dirty="0" smtClean="0">
                <a:solidFill>
                  <a:srgbClr val="FF0000"/>
                </a:solidFill>
                <a:latin typeface="+mj-lt"/>
              </a:rPr>
              <a:t> polynomials</a:t>
            </a:r>
            <a:endParaRPr lang="en-GB" sz="1200" dirty="0">
              <a:solidFill>
                <a:srgbClr val="FF0000"/>
              </a:solidFill>
              <a:latin typeface="+mj-lt"/>
            </a:endParaRPr>
          </a:p>
        </p:txBody>
      </p:sp>
      <p:sp>
        <p:nvSpPr>
          <p:cNvPr id="31" name="TextBox 30"/>
          <p:cNvSpPr txBox="1"/>
          <p:nvPr/>
        </p:nvSpPr>
        <p:spPr>
          <a:xfrm>
            <a:off x="3028950" y="4438650"/>
            <a:ext cx="2028825" cy="738664"/>
          </a:xfrm>
          <a:prstGeom prst="rect">
            <a:avLst/>
          </a:prstGeom>
          <a:noFill/>
        </p:spPr>
        <p:txBody>
          <a:bodyPr wrap="square" rtlCol="0">
            <a:spAutoFit/>
          </a:bodyPr>
          <a:lstStyle/>
          <a:p>
            <a:pPr algn="ctr"/>
            <a:r>
              <a:rPr lang="en-GB" sz="1200" u="sng" dirty="0" err="1" smtClean="0">
                <a:solidFill>
                  <a:srgbClr val="FF0000"/>
                </a:solidFill>
                <a:latin typeface="+mj-lt"/>
              </a:rPr>
              <a:t>Centering</a:t>
            </a:r>
            <a:endParaRPr lang="en-GB" sz="1200" u="sng" dirty="0" smtClean="0">
              <a:solidFill>
                <a:srgbClr val="FF0000"/>
              </a:solidFill>
              <a:latin typeface="+mj-lt"/>
            </a:endParaRPr>
          </a:p>
          <a:p>
            <a:pPr algn="ctr"/>
            <a:r>
              <a:rPr lang="en-GB" sz="1200" dirty="0" smtClean="0">
                <a:solidFill>
                  <a:srgbClr val="FF0000"/>
                </a:solidFill>
                <a:latin typeface="+mj-lt"/>
              </a:rPr>
              <a:t>based on the barycentre of illuminated portion</a:t>
            </a:r>
            <a:endParaRPr lang="en-GB" sz="1200" dirty="0">
              <a:solidFill>
                <a:srgbClr val="FF0000"/>
              </a:solidFill>
              <a:latin typeface="+mj-lt"/>
            </a:endParaRPr>
          </a:p>
        </p:txBody>
      </p:sp>
      <p:sp>
        <p:nvSpPr>
          <p:cNvPr id="32" name="TextBox 31"/>
          <p:cNvSpPr txBox="1"/>
          <p:nvPr/>
        </p:nvSpPr>
        <p:spPr>
          <a:xfrm>
            <a:off x="5048250" y="4438650"/>
            <a:ext cx="2028825" cy="1569660"/>
          </a:xfrm>
          <a:prstGeom prst="rect">
            <a:avLst/>
          </a:prstGeom>
          <a:noFill/>
        </p:spPr>
        <p:txBody>
          <a:bodyPr wrap="square" rtlCol="0">
            <a:spAutoFit/>
          </a:bodyPr>
          <a:lstStyle/>
          <a:p>
            <a:pPr algn="ctr"/>
            <a:r>
              <a:rPr lang="en-GB" sz="1200" u="sng" dirty="0" smtClean="0">
                <a:solidFill>
                  <a:srgbClr val="FF0000"/>
                </a:solidFill>
                <a:latin typeface="+mj-lt"/>
              </a:rPr>
              <a:t>Refining</a:t>
            </a:r>
          </a:p>
          <a:p>
            <a:pPr algn="ctr"/>
            <a:r>
              <a:rPr lang="en-GB" sz="1200" dirty="0" smtClean="0">
                <a:solidFill>
                  <a:srgbClr val="FF0000"/>
                </a:solidFill>
                <a:latin typeface="+mj-lt"/>
              </a:rPr>
              <a:t>based on the illumination properties</a:t>
            </a:r>
          </a:p>
          <a:p>
            <a:pPr algn="ctr"/>
            <a:r>
              <a:rPr lang="en-GB" sz="1200" dirty="0" smtClean="0">
                <a:solidFill>
                  <a:srgbClr val="FF0000"/>
                </a:solidFill>
                <a:latin typeface="+mj-lt"/>
              </a:rPr>
              <a:t> </a:t>
            </a:r>
            <a:r>
              <a:rPr lang="en-GB" sz="1200" i="1" dirty="0" smtClean="0">
                <a:solidFill>
                  <a:srgbClr val="FF0000"/>
                </a:solidFill>
                <a:latin typeface="+mj-lt"/>
              </a:rPr>
              <a:t>the less the Moon is illuminated the more the barycentre gets close to the Moon edge</a:t>
            </a:r>
          </a:p>
        </p:txBody>
      </p:sp>
      <p:sp>
        <p:nvSpPr>
          <p:cNvPr id="36" name="TextBox 35"/>
          <p:cNvSpPr txBox="1"/>
          <p:nvPr/>
        </p:nvSpPr>
        <p:spPr>
          <a:xfrm>
            <a:off x="7086600" y="4438650"/>
            <a:ext cx="2028825" cy="738664"/>
          </a:xfrm>
          <a:prstGeom prst="rect">
            <a:avLst/>
          </a:prstGeom>
          <a:noFill/>
        </p:spPr>
        <p:txBody>
          <a:bodyPr wrap="square" rtlCol="0">
            <a:spAutoFit/>
          </a:bodyPr>
          <a:lstStyle/>
          <a:p>
            <a:pPr algn="ctr"/>
            <a:r>
              <a:rPr lang="en-GB" sz="1200" u="sng" dirty="0" smtClean="0">
                <a:solidFill>
                  <a:srgbClr val="FF0000"/>
                </a:solidFill>
                <a:latin typeface="+mj-lt"/>
              </a:rPr>
              <a:t>Refined</a:t>
            </a:r>
            <a:r>
              <a:rPr lang="en-GB" sz="1200" dirty="0" smtClean="0">
                <a:solidFill>
                  <a:srgbClr val="FF0000"/>
                </a:solidFill>
                <a:latin typeface="+mj-lt"/>
              </a:rPr>
              <a:t> </a:t>
            </a:r>
            <a:r>
              <a:rPr lang="en-GB" sz="1200" dirty="0" err="1" smtClean="0">
                <a:solidFill>
                  <a:srgbClr val="FF0000"/>
                </a:solidFill>
                <a:latin typeface="+mj-lt"/>
              </a:rPr>
              <a:t>centering</a:t>
            </a:r>
            <a:endParaRPr lang="en-GB" sz="1200" u="sng" dirty="0" smtClean="0">
              <a:solidFill>
                <a:srgbClr val="FF0000"/>
              </a:solidFill>
              <a:latin typeface="+mj-lt"/>
            </a:endParaRPr>
          </a:p>
          <a:p>
            <a:pPr algn="ctr"/>
            <a:r>
              <a:rPr lang="en-GB" sz="1200" dirty="0">
                <a:solidFill>
                  <a:srgbClr val="FF0000"/>
                </a:solidFill>
                <a:latin typeface="+mj-lt"/>
              </a:rPr>
              <a:t>s</a:t>
            </a:r>
            <a:r>
              <a:rPr lang="en-GB" sz="1200" dirty="0" smtClean="0">
                <a:solidFill>
                  <a:srgbClr val="FF0000"/>
                </a:solidFill>
                <a:latin typeface="+mj-lt"/>
              </a:rPr>
              <a:t>o to have the complete Moon in the </a:t>
            </a:r>
            <a:r>
              <a:rPr lang="en-GB" sz="1200" dirty="0" err="1" smtClean="0">
                <a:solidFill>
                  <a:srgbClr val="FF0000"/>
                </a:solidFill>
                <a:latin typeface="+mj-lt"/>
              </a:rPr>
              <a:t>imagette</a:t>
            </a:r>
            <a:endParaRPr lang="en-GB" sz="1200" dirty="0" smtClean="0">
              <a:solidFill>
                <a:srgbClr val="FF0000"/>
              </a:solidFill>
              <a:latin typeface="+mj-lt"/>
            </a:endParaRPr>
          </a:p>
        </p:txBody>
      </p:sp>
      <p:sp>
        <p:nvSpPr>
          <p:cNvPr id="38" name="TextBox 37"/>
          <p:cNvSpPr txBox="1"/>
          <p:nvPr/>
        </p:nvSpPr>
        <p:spPr>
          <a:xfrm>
            <a:off x="2765666" y="1476375"/>
            <a:ext cx="4635260" cy="523220"/>
          </a:xfrm>
          <a:prstGeom prst="rect">
            <a:avLst/>
          </a:prstGeom>
          <a:noFill/>
        </p:spPr>
        <p:txBody>
          <a:bodyPr wrap="square" rtlCol="0">
            <a:spAutoFit/>
          </a:bodyPr>
          <a:lstStyle/>
          <a:p>
            <a:pPr algn="ctr"/>
            <a:r>
              <a:rPr lang="en-GB" sz="1400" dirty="0" smtClean="0">
                <a:solidFill>
                  <a:schemeClr val="tx2"/>
                </a:solidFill>
                <a:latin typeface="+mj-lt"/>
              </a:rPr>
              <a:t>MSG1/SEVIRI VIS 06 Moon “</a:t>
            </a:r>
            <a:r>
              <a:rPr lang="en-GB" sz="1400" dirty="0" err="1" smtClean="0">
                <a:solidFill>
                  <a:schemeClr val="tx2"/>
                </a:solidFill>
                <a:latin typeface="+mj-lt"/>
              </a:rPr>
              <a:t>imagette</a:t>
            </a:r>
            <a:r>
              <a:rPr lang="en-GB" sz="1400" dirty="0" smtClean="0">
                <a:solidFill>
                  <a:schemeClr val="tx2"/>
                </a:solidFill>
                <a:latin typeface="+mj-lt"/>
              </a:rPr>
              <a:t>” extraction procedure (after Moon re-alignment)</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Moon extraction: an example [MSG1 200501140330]</a:t>
            </a:r>
            <a:endParaRPr lang="en-GB" dirty="0"/>
          </a:p>
        </p:txBody>
      </p:sp>
      <p:sp>
        <p:nvSpPr>
          <p:cNvPr id="4" name="Slide Number Placeholder 3"/>
          <p:cNvSpPr>
            <a:spLocks noGrp="1"/>
          </p:cNvSpPr>
          <p:nvPr>
            <p:ph type="sldNum" sz="quarter" idx="10"/>
          </p:nvPr>
        </p:nvSpPr>
        <p:spPr/>
        <p:txBody>
          <a:bodyPr/>
          <a:lstStyle/>
          <a:p>
            <a:pPr>
              <a:defRPr/>
            </a:pPr>
            <a:r>
              <a:rPr lang="en-GB" smtClean="0"/>
              <a:t>Slide: </a:t>
            </a:r>
            <a:fld id="{DCF5A681-F170-42EA-8638-38521F2976A0}" type="slidenum">
              <a:rPr lang="en-GB" smtClean="0"/>
              <a:pPr>
                <a:defRPr/>
              </a:pPr>
              <a:t>9</a:t>
            </a:fld>
            <a:endParaRPr lang="en-GB"/>
          </a:p>
        </p:txBody>
      </p:sp>
      <p:sp>
        <p:nvSpPr>
          <p:cNvPr id="6" name="TextBox 5"/>
          <p:cNvSpPr txBox="1"/>
          <p:nvPr/>
        </p:nvSpPr>
        <p:spPr>
          <a:xfrm>
            <a:off x="0" y="1428750"/>
            <a:ext cx="4509655" cy="738664"/>
          </a:xfrm>
          <a:prstGeom prst="rect">
            <a:avLst/>
          </a:prstGeom>
          <a:noFill/>
        </p:spPr>
        <p:txBody>
          <a:bodyPr wrap="square" rtlCol="0">
            <a:spAutoFit/>
          </a:bodyPr>
          <a:lstStyle/>
          <a:p>
            <a:pPr algn="r"/>
            <a:r>
              <a:rPr lang="en-GB" sz="1400" dirty="0" smtClean="0">
                <a:solidFill>
                  <a:schemeClr val="tx2"/>
                </a:solidFill>
                <a:latin typeface="+mj-lt"/>
              </a:rPr>
              <a:t>HRVIS frames and Moon “</a:t>
            </a:r>
            <a:r>
              <a:rPr lang="en-GB" sz="1400" dirty="0" err="1" smtClean="0">
                <a:solidFill>
                  <a:schemeClr val="tx2"/>
                </a:solidFill>
                <a:latin typeface="+mj-lt"/>
              </a:rPr>
              <a:t>imagette</a:t>
            </a:r>
            <a:r>
              <a:rPr lang="en-GB" sz="1400" dirty="0" smtClean="0">
                <a:solidFill>
                  <a:schemeClr val="tx2"/>
                </a:solidFill>
                <a:latin typeface="+mj-lt"/>
              </a:rPr>
              <a:t>” on MSG1/SEVIRI VIS 06 data clipped between [min(Image), max(Image)/5]</a:t>
            </a:r>
          </a:p>
        </p:txBody>
      </p:sp>
      <p:pic>
        <p:nvPicPr>
          <p:cNvPr id="10" name="Picture 9" descr="Moon_MSG1_200501140330_VIS06_LowResHRVIS.gif"/>
          <p:cNvPicPr>
            <a:picLocks noChangeAspect="1"/>
          </p:cNvPicPr>
          <p:nvPr/>
        </p:nvPicPr>
        <p:blipFill>
          <a:blip r:embed="rId2" cstate="print"/>
          <a:stretch>
            <a:fillRect/>
          </a:stretch>
        </p:blipFill>
        <p:spPr>
          <a:xfrm>
            <a:off x="4629150" y="1362076"/>
            <a:ext cx="4204871" cy="4907513"/>
          </a:xfrm>
          <a:prstGeom prst="rect">
            <a:avLst/>
          </a:prstGeom>
        </p:spPr>
        <p:style>
          <a:lnRef idx="3">
            <a:schemeClr val="lt1"/>
          </a:lnRef>
          <a:fillRef idx="1">
            <a:schemeClr val="accent3"/>
          </a:fillRef>
          <a:effectRef idx="1">
            <a:schemeClr val="accent3"/>
          </a:effectRef>
          <a:fontRef idx="minor">
            <a:schemeClr val="lt1"/>
          </a:fontRef>
        </p:style>
      </p:pic>
      <p:cxnSp>
        <p:nvCxnSpPr>
          <p:cNvPr id="15" name="Straight Arrow Connector 14"/>
          <p:cNvCxnSpPr/>
          <p:nvPr/>
        </p:nvCxnSpPr>
        <p:spPr bwMode="auto">
          <a:xfrm rot="10800000" flipV="1">
            <a:off x="3714753" y="2638425"/>
            <a:ext cx="2428873" cy="1790700"/>
          </a:xfrm>
          <a:prstGeom prst="straightConnector1">
            <a:avLst/>
          </a:prstGeom>
          <a:solidFill>
            <a:schemeClr val="bg2"/>
          </a:solidFill>
          <a:ln w="28575" cap="flat" cmpd="sng" algn="ctr">
            <a:solidFill>
              <a:srgbClr val="EE2D24"/>
            </a:solidFill>
            <a:prstDash val="solid"/>
            <a:round/>
            <a:headEnd type="arrow" w="med" len="med"/>
            <a:tailEnd type="none" w="med" len="med"/>
          </a:ln>
          <a:effectLst/>
        </p:spPr>
      </p:cxnSp>
      <p:cxnSp>
        <p:nvCxnSpPr>
          <p:cNvPr id="17" name="Straight Arrow Connector 16"/>
          <p:cNvCxnSpPr/>
          <p:nvPr/>
        </p:nvCxnSpPr>
        <p:spPr bwMode="auto">
          <a:xfrm flipV="1">
            <a:off x="3724275" y="4476750"/>
            <a:ext cx="3086100" cy="38100"/>
          </a:xfrm>
          <a:prstGeom prst="straightConnector1">
            <a:avLst/>
          </a:prstGeom>
          <a:solidFill>
            <a:schemeClr val="bg2"/>
          </a:solidFill>
          <a:ln w="28575" cap="flat" cmpd="sng" algn="ctr">
            <a:solidFill>
              <a:srgbClr val="EE2D24"/>
            </a:solidFill>
            <a:prstDash val="solid"/>
            <a:round/>
            <a:headEnd type="none" w="med" len="med"/>
            <a:tailEnd type="arrow"/>
          </a:ln>
          <a:effectLst/>
        </p:spPr>
      </p:cxnSp>
      <p:cxnSp>
        <p:nvCxnSpPr>
          <p:cNvPr id="20" name="Straight Arrow Connector 19"/>
          <p:cNvCxnSpPr/>
          <p:nvPr/>
        </p:nvCxnSpPr>
        <p:spPr bwMode="auto">
          <a:xfrm rot="16200000" flipH="1">
            <a:off x="3686175" y="4629150"/>
            <a:ext cx="1276350" cy="1257300"/>
          </a:xfrm>
          <a:prstGeom prst="straightConnector1">
            <a:avLst/>
          </a:prstGeom>
          <a:solidFill>
            <a:schemeClr val="bg2"/>
          </a:solidFill>
          <a:ln w="28575" cap="flat" cmpd="sng" algn="ctr">
            <a:solidFill>
              <a:srgbClr val="EE2D24"/>
            </a:solidFill>
            <a:prstDash val="solid"/>
            <a:round/>
            <a:headEnd type="none" w="med" len="med"/>
            <a:tailEnd type="arrow"/>
          </a:ln>
          <a:effectLst/>
        </p:spPr>
      </p:cxnSp>
      <p:sp>
        <p:nvSpPr>
          <p:cNvPr id="21" name="TextBox 20"/>
          <p:cNvSpPr txBox="1"/>
          <p:nvPr/>
        </p:nvSpPr>
        <p:spPr>
          <a:xfrm>
            <a:off x="0" y="4143375"/>
            <a:ext cx="3695700" cy="738664"/>
          </a:xfrm>
          <a:prstGeom prst="rect">
            <a:avLst/>
          </a:prstGeom>
          <a:noFill/>
        </p:spPr>
        <p:txBody>
          <a:bodyPr wrap="square" rtlCol="0">
            <a:spAutoFit/>
          </a:bodyPr>
          <a:lstStyle/>
          <a:p>
            <a:pPr algn="r"/>
            <a:r>
              <a:rPr lang="en-GB" sz="1400" dirty="0" smtClean="0">
                <a:solidFill>
                  <a:srgbClr val="FF0000"/>
                </a:solidFill>
                <a:latin typeface="+mj-lt"/>
              </a:rPr>
              <a:t>By using the information available in the header we can evaluate whether the Moon is in the available in the HRVIS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1_EUM_template_v03">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23904</TotalTime>
  <Words>1156</Words>
  <Application>Microsoft Office PowerPoint</Application>
  <PresentationFormat>A4 Paper (210x297 mm)</PresentationFormat>
  <Paragraphs>156</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1_EUM_template_v03</vt:lpstr>
      <vt:lpstr>Extraction of Moon “imagettes” from MSG data </vt:lpstr>
      <vt:lpstr>Briefly on the Extraction Procedure</vt:lpstr>
      <vt:lpstr>Moon extraction: an example [MSG1 200501140330]</vt:lpstr>
      <vt:lpstr>Moon extraction: an example [MSG1 200501140330]</vt:lpstr>
      <vt:lpstr>Moon extraction: an example [MSG1 200501140330]</vt:lpstr>
      <vt:lpstr>Moon extraction: an example [MSG1 200501140330]</vt:lpstr>
      <vt:lpstr>Moon extraction: an example [MSG1 200501140330]</vt:lpstr>
      <vt:lpstr>Moon extraction: an example [MSG1 200501140330]</vt:lpstr>
      <vt:lpstr>Moon extraction: an example [MSG1 200501140330]</vt:lpstr>
      <vt:lpstr>Moon extraction: an example [MSG1 200501140430]</vt:lpstr>
      <vt:lpstr>Moon extraction: an example [MSG1 200501140430]</vt:lpstr>
      <vt:lpstr>Moon extraction: an example [MSG1 200501140430]</vt:lpstr>
      <vt:lpstr>Moon in 2005 for MSG1</vt:lpstr>
      <vt:lpstr>Moon in 2005 for MSG1</vt:lpstr>
      <vt:lpstr>Moon in 2005 for MSG1</vt:lpstr>
      <vt:lpstr>Moon in MSG1 low-res </vt:lpstr>
      <vt:lpstr>Moon in MSG1 low-res </vt:lpstr>
      <vt:lpstr>Moon in MSG1 low-res </vt:lpstr>
      <vt:lpstr>Moon in MSG1 low-res </vt:lpstr>
      <vt:lpstr>Moon in MSG1 low-res </vt:lpstr>
      <vt:lpstr>Summary</vt:lpstr>
      <vt:lpstr>MSG1 detectors’ behaviour</vt:lpstr>
      <vt:lpstr>MSG1 detectors’ behaviour</vt:lpstr>
      <vt:lpstr>MSG1 detectors’ behaviour in 2005</vt:lpstr>
      <vt:lpstr>MSG1 detectors’ positions</vt:lpstr>
    </vt:vector>
  </TitlesOfParts>
  <Company>Eumetsat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Staudte</dc:creator>
  <cp:lastModifiedBy>Bartolomeo Viticchie</cp:lastModifiedBy>
  <cp:revision>883</cp:revision>
  <cp:lastPrinted>2006-03-06T14:11:17Z</cp:lastPrinted>
  <dcterms:created xsi:type="dcterms:W3CDTF">1997-07-23T08:21:02Z</dcterms:created>
  <dcterms:modified xsi:type="dcterms:W3CDTF">2012-12-19T08:52:30Z</dcterms:modified>
</cp:coreProperties>
</file>