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4244" r:id="rId2"/>
    <p:sldMasterId id="2147484257" r:id="rId3"/>
    <p:sldMasterId id="2147484269" r:id="rId4"/>
  </p:sldMasterIdLst>
  <p:notesMasterIdLst>
    <p:notesMasterId r:id="rId42"/>
  </p:notesMasterIdLst>
  <p:handoutMasterIdLst>
    <p:handoutMasterId r:id="rId43"/>
  </p:handoutMasterIdLst>
  <p:sldIdLst>
    <p:sldId id="1286" r:id="rId5"/>
    <p:sldId id="1287" r:id="rId6"/>
    <p:sldId id="1288" r:id="rId7"/>
    <p:sldId id="1294" r:id="rId8"/>
    <p:sldId id="1290" r:id="rId9"/>
    <p:sldId id="1291" r:id="rId10"/>
    <p:sldId id="1292" r:id="rId11"/>
    <p:sldId id="1293" r:id="rId12"/>
    <p:sldId id="1192" r:id="rId13"/>
    <p:sldId id="1183" r:id="rId14"/>
    <p:sldId id="1193" r:id="rId15"/>
    <p:sldId id="1295" r:id="rId16"/>
    <p:sldId id="1194" r:id="rId17"/>
    <p:sldId id="1195" r:id="rId18"/>
    <p:sldId id="1220" r:id="rId19"/>
    <p:sldId id="1224" r:id="rId20"/>
    <p:sldId id="1226" r:id="rId21"/>
    <p:sldId id="1297" r:id="rId22"/>
    <p:sldId id="1296" r:id="rId23"/>
    <p:sldId id="1229" r:id="rId24"/>
    <p:sldId id="1260" r:id="rId25"/>
    <p:sldId id="1197" r:id="rId26"/>
    <p:sldId id="1198" r:id="rId27"/>
    <p:sldId id="1209" r:id="rId28"/>
    <p:sldId id="1210" r:id="rId29"/>
    <p:sldId id="1213" r:id="rId30"/>
    <p:sldId id="1199" r:id="rId31"/>
    <p:sldId id="1248" r:id="rId32"/>
    <p:sldId id="1263" r:id="rId33"/>
    <p:sldId id="1230" r:id="rId34"/>
    <p:sldId id="1233" r:id="rId35"/>
    <p:sldId id="1234" r:id="rId36"/>
    <p:sldId id="1203" r:id="rId37"/>
    <p:sldId id="1265" r:id="rId38"/>
    <p:sldId id="1245" r:id="rId39"/>
    <p:sldId id="1280" r:id="rId40"/>
    <p:sldId id="1207" r:id="rId41"/>
  </p:sldIdLst>
  <p:sldSz cx="9144000" cy="6858000" type="letter"/>
  <p:notesSz cx="6934200" cy="9232900"/>
  <p:defaultTextStyle>
    <a:defPPr>
      <a:defRPr lang="en-US"/>
    </a:defPPr>
    <a:lvl1pPr algn="l" rtl="0" eaLnBrk="0" fontAlgn="base" hangingPunct="0">
      <a:spcBef>
        <a:spcPct val="0"/>
      </a:spcBef>
      <a:spcAft>
        <a:spcPct val="0"/>
      </a:spcAft>
      <a:defRPr sz="2400" kern="1200">
        <a:solidFill>
          <a:schemeClr val="tx1"/>
        </a:solidFill>
        <a:latin typeface="Times New Roman" pitchFamily="-108" charset="0"/>
        <a:ea typeface="ＭＳ Ｐゴシック" pitchFamily="-108" charset="-128"/>
        <a:cs typeface="+mn-cs"/>
      </a:defRPr>
    </a:lvl1pPr>
    <a:lvl2pPr marL="457200" algn="l" rtl="0" eaLnBrk="0" fontAlgn="base" hangingPunct="0">
      <a:spcBef>
        <a:spcPct val="0"/>
      </a:spcBef>
      <a:spcAft>
        <a:spcPct val="0"/>
      </a:spcAft>
      <a:defRPr sz="2400" kern="1200">
        <a:solidFill>
          <a:schemeClr val="tx1"/>
        </a:solidFill>
        <a:latin typeface="Times New Roman" pitchFamily="-108" charset="0"/>
        <a:ea typeface="ＭＳ Ｐゴシック" pitchFamily="-108" charset="-128"/>
        <a:cs typeface="+mn-cs"/>
      </a:defRPr>
    </a:lvl2pPr>
    <a:lvl3pPr marL="914400" algn="l" rtl="0" eaLnBrk="0" fontAlgn="base" hangingPunct="0">
      <a:spcBef>
        <a:spcPct val="0"/>
      </a:spcBef>
      <a:spcAft>
        <a:spcPct val="0"/>
      </a:spcAft>
      <a:defRPr sz="2400" kern="1200">
        <a:solidFill>
          <a:schemeClr val="tx1"/>
        </a:solidFill>
        <a:latin typeface="Times New Roman" pitchFamily="-108" charset="0"/>
        <a:ea typeface="ＭＳ Ｐゴシック" pitchFamily="-108" charset="-128"/>
        <a:cs typeface="+mn-cs"/>
      </a:defRPr>
    </a:lvl3pPr>
    <a:lvl4pPr marL="1371600" algn="l" rtl="0" eaLnBrk="0" fontAlgn="base" hangingPunct="0">
      <a:spcBef>
        <a:spcPct val="0"/>
      </a:spcBef>
      <a:spcAft>
        <a:spcPct val="0"/>
      </a:spcAft>
      <a:defRPr sz="2400" kern="1200">
        <a:solidFill>
          <a:schemeClr val="tx1"/>
        </a:solidFill>
        <a:latin typeface="Times New Roman" pitchFamily="-108" charset="0"/>
        <a:ea typeface="ＭＳ Ｐゴシック" pitchFamily="-108" charset="-128"/>
        <a:cs typeface="+mn-cs"/>
      </a:defRPr>
    </a:lvl4pPr>
    <a:lvl5pPr marL="1828800" algn="l" rtl="0" eaLnBrk="0" fontAlgn="base" hangingPunct="0">
      <a:spcBef>
        <a:spcPct val="0"/>
      </a:spcBef>
      <a:spcAft>
        <a:spcPct val="0"/>
      </a:spcAft>
      <a:defRPr sz="2400" kern="1200">
        <a:solidFill>
          <a:schemeClr val="tx1"/>
        </a:solidFill>
        <a:latin typeface="Times New Roman" pitchFamily="-108" charset="0"/>
        <a:ea typeface="ＭＳ Ｐゴシック" pitchFamily="-108" charset="-128"/>
        <a:cs typeface="+mn-cs"/>
      </a:defRPr>
    </a:lvl5pPr>
    <a:lvl6pPr marL="2286000" algn="l" defTabSz="914400" rtl="0" eaLnBrk="1" latinLnBrk="0" hangingPunct="1">
      <a:defRPr sz="2400" kern="1200">
        <a:solidFill>
          <a:schemeClr val="tx1"/>
        </a:solidFill>
        <a:latin typeface="Times New Roman" pitchFamily="-108" charset="0"/>
        <a:ea typeface="ＭＳ Ｐゴシック" pitchFamily="-108" charset="-128"/>
        <a:cs typeface="+mn-cs"/>
      </a:defRPr>
    </a:lvl6pPr>
    <a:lvl7pPr marL="2743200" algn="l" defTabSz="914400" rtl="0" eaLnBrk="1" latinLnBrk="0" hangingPunct="1">
      <a:defRPr sz="2400" kern="1200">
        <a:solidFill>
          <a:schemeClr val="tx1"/>
        </a:solidFill>
        <a:latin typeface="Times New Roman" pitchFamily="-108" charset="0"/>
        <a:ea typeface="ＭＳ Ｐゴシック" pitchFamily="-108" charset="-128"/>
        <a:cs typeface="+mn-cs"/>
      </a:defRPr>
    </a:lvl7pPr>
    <a:lvl8pPr marL="3200400" algn="l" defTabSz="914400" rtl="0" eaLnBrk="1" latinLnBrk="0" hangingPunct="1">
      <a:defRPr sz="2400" kern="1200">
        <a:solidFill>
          <a:schemeClr val="tx1"/>
        </a:solidFill>
        <a:latin typeface="Times New Roman" pitchFamily="-108" charset="0"/>
        <a:ea typeface="ＭＳ Ｐゴシック" pitchFamily="-108" charset="-128"/>
        <a:cs typeface="+mn-cs"/>
      </a:defRPr>
    </a:lvl8pPr>
    <a:lvl9pPr marL="3657600" algn="l" defTabSz="914400" rtl="0" eaLnBrk="1" latinLnBrk="0" hangingPunct="1">
      <a:defRPr sz="2400" kern="1200">
        <a:solidFill>
          <a:schemeClr val="tx1"/>
        </a:solidFill>
        <a:latin typeface="Times New Roman" pitchFamily="-108" charset="0"/>
        <a:ea typeface="ＭＳ Ｐゴシック" pitchFamily="-108"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FF00"/>
    <a:srgbClr val="C0C0C0"/>
    <a:srgbClr val="E7F202"/>
    <a:srgbClr val="CCD602"/>
    <a:srgbClr val="007600"/>
    <a:srgbClr val="008C00"/>
    <a:srgbClr val="D5E7FE"/>
    <a:srgbClr val="CF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192" autoAdjust="0"/>
    <p:restoredTop sz="96607" autoAdjust="0"/>
  </p:normalViewPr>
  <p:slideViewPr>
    <p:cSldViewPr snapToGrid="0">
      <p:cViewPr varScale="1">
        <p:scale>
          <a:sx n="72" d="100"/>
          <a:sy n="72" d="100"/>
        </p:scale>
        <p:origin x="-2000" y="-96"/>
      </p:cViewPr>
      <p:guideLst>
        <p:guide orient="horz" pos="4319"/>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9" d="100"/>
        <a:sy n="89" d="100"/>
      </p:scale>
      <p:origin x="0" y="0"/>
    </p:cViewPr>
  </p:sorterViewPr>
  <p:notesViewPr>
    <p:cSldViewPr snapToGrid="0">
      <p:cViewPr varScale="1">
        <p:scale>
          <a:sx n="38" d="100"/>
          <a:sy n="38" d="100"/>
        </p:scale>
        <p:origin x="-1350" y="-84"/>
      </p:cViewPr>
      <p:guideLst>
        <p:guide orient="horz" pos="2908"/>
        <p:guide pos="2183"/>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5206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25513" y="4386263"/>
            <a:ext cx="5083175" cy="4156075"/>
          </a:xfrm>
          <a:prstGeom prst="rect">
            <a:avLst/>
          </a:prstGeom>
          <a:noFill/>
          <a:ln w="12700">
            <a:noFill/>
            <a:miter lim="800000"/>
            <a:headEnd/>
            <a:tailEnd/>
          </a:ln>
          <a:effectLst/>
        </p:spPr>
        <p:txBody>
          <a:bodyPr vert="horz" wrap="square" lIns="120895" tIns="61255" rIns="120895" bIns="6125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3" name="Rectangle 3"/>
          <p:cNvSpPr>
            <a:spLocks noGrp="1" noRot="1" noChangeAspect="1" noChangeArrowheads="1" noTextEdit="1"/>
          </p:cNvSpPr>
          <p:nvPr>
            <p:ph type="sldImg" idx="2"/>
          </p:nvPr>
        </p:nvSpPr>
        <p:spPr bwMode="auto">
          <a:xfrm>
            <a:off x="1166813" y="693738"/>
            <a:ext cx="4614862" cy="346075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353202318"/>
      </p:ext>
    </p:extLst>
  </p:cSld>
  <p:clrMap bg1="lt1" tx1="dk1" bg2="lt2" tx2="dk2" accent1="accent1" accent2="accent2" accent3="accent3" accent4="accent4" accent5="accent5" accent6="accent6" hlink="hlink" folHlink="folHlink"/>
  <p:notesStyle>
    <a:lvl1pPr algn="l" defTabSz="1189038" rtl="0" eaLnBrk="0" fontAlgn="base" hangingPunct="0">
      <a:spcBef>
        <a:spcPct val="30000"/>
      </a:spcBef>
      <a:spcAft>
        <a:spcPct val="0"/>
      </a:spcAft>
      <a:defRPr sz="1600" kern="1200">
        <a:solidFill>
          <a:schemeClr val="tx1"/>
        </a:solidFill>
        <a:latin typeface="Times New Roman" pitchFamily="18" charset="0"/>
        <a:ea typeface="ＭＳ Ｐゴシック" pitchFamily="-111" charset="-128"/>
        <a:cs typeface="ＭＳ Ｐゴシック" pitchFamily="-111" charset="-128"/>
      </a:defRPr>
    </a:lvl1pPr>
    <a:lvl2pPr marL="593725" algn="l" defTabSz="1189038" rtl="0" eaLnBrk="0" fontAlgn="base" hangingPunct="0">
      <a:spcBef>
        <a:spcPct val="30000"/>
      </a:spcBef>
      <a:spcAft>
        <a:spcPct val="0"/>
      </a:spcAft>
      <a:defRPr sz="1600" kern="1200">
        <a:solidFill>
          <a:schemeClr val="tx1"/>
        </a:solidFill>
        <a:latin typeface="Times New Roman" pitchFamily="18" charset="0"/>
        <a:ea typeface="ＭＳ Ｐゴシック" pitchFamily="-111" charset="-128"/>
        <a:cs typeface="ＭＳ Ｐゴシック"/>
      </a:defRPr>
    </a:lvl2pPr>
    <a:lvl3pPr marL="1189038" algn="l" defTabSz="1189038" rtl="0" eaLnBrk="0" fontAlgn="base" hangingPunct="0">
      <a:spcBef>
        <a:spcPct val="30000"/>
      </a:spcBef>
      <a:spcAft>
        <a:spcPct val="0"/>
      </a:spcAft>
      <a:defRPr sz="1600" kern="1200">
        <a:solidFill>
          <a:schemeClr val="tx1"/>
        </a:solidFill>
        <a:latin typeface="Times New Roman" pitchFamily="18" charset="0"/>
        <a:ea typeface="ＭＳ Ｐゴシック" pitchFamily="-111" charset="-128"/>
        <a:cs typeface="ＭＳ Ｐゴシック"/>
      </a:defRPr>
    </a:lvl3pPr>
    <a:lvl4pPr marL="1782763" algn="l" defTabSz="1189038" rtl="0" eaLnBrk="0" fontAlgn="base" hangingPunct="0">
      <a:spcBef>
        <a:spcPct val="30000"/>
      </a:spcBef>
      <a:spcAft>
        <a:spcPct val="0"/>
      </a:spcAft>
      <a:defRPr sz="1600" kern="1200">
        <a:solidFill>
          <a:schemeClr val="tx1"/>
        </a:solidFill>
        <a:latin typeface="Times New Roman" pitchFamily="18" charset="0"/>
        <a:ea typeface="ＭＳ Ｐゴシック" pitchFamily="-111" charset="-128"/>
        <a:cs typeface="ＭＳ Ｐゴシック"/>
      </a:defRPr>
    </a:lvl4pPr>
    <a:lvl5pPr marL="2378075" algn="l" defTabSz="1189038" rtl="0" eaLnBrk="0" fontAlgn="base" hangingPunct="0">
      <a:spcBef>
        <a:spcPct val="30000"/>
      </a:spcBef>
      <a:spcAft>
        <a:spcPct val="0"/>
      </a:spcAft>
      <a:defRPr sz="1600" kern="1200">
        <a:solidFill>
          <a:schemeClr val="tx1"/>
        </a:solidFill>
        <a:latin typeface="Times New Roman" pitchFamily="18" charset="0"/>
        <a:ea typeface="ＭＳ Ｐゴシック" pitchFamily="-111"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928018" y="8770308"/>
            <a:ext cx="3004610" cy="461013"/>
          </a:xfrm>
          <a:prstGeom prst="rect">
            <a:avLst/>
          </a:prstGeom>
        </p:spPr>
        <p:txBody>
          <a:bodyPr lIns="90791" tIns="45395" rIns="90791" bIns="45395"/>
          <a:lstStyle/>
          <a:p>
            <a:pPr>
              <a:defRPr/>
            </a:pPr>
            <a:fld id="{72CA890E-AB4C-D047-A0A2-8540CAF1A1D8}" type="slidenum">
              <a:rPr lang="en-US" smtClean="0">
                <a:solidFill>
                  <a:prstClr val="black"/>
                </a:solidFill>
              </a:rPr>
              <a:pPr>
                <a:def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xfrm>
            <a:off x="3928219" y="8770302"/>
            <a:ext cx="3004397" cy="461009"/>
          </a:xfrm>
          <a:prstGeom prst="rect">
            <a:avLst/>
          </a:prstGeom>
          <a:noFill/>
        </p:spPr>
        <p:txBody>
          <a:bodyPr/>
          <a:lstStyle/>
          <a:p>
            <a:fld id="{21DC48E9-81AE-467B-A60B-89D834E11087}" type="slidenum">
              <a:rPr lang="en-US" smtClean="0"/>
              <a:pPr/>
              <a:t>30</a:t>
            </a:fld>
            <a:endParaRPr lang="en-US" dirty="0" smtClean="0"/>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pPr eaLnBrk="1" hangingPunct="1"/>
            <a:r>
              <a:rPr lang="en-US" dirty="0" smtClean="0"/>
              <a:t>Updated schematic from Scott Asbury.</a:t>
            </a:r>
          </a:p>
          <a:p>
            <a:pPr eaLnBrk="1" hangingPunct="1"/>
            <a:r>
              <a:rPr lang="en-US" dirty="0" smtClean="0"/>
              <a:t>Some changes in numbers (2.23 degrees to 1.9 degrees) and position of components.</a:t>
            </a:r>
          </a:p>
          <a:p>
            <a:pPr eaLnBrk="1" hangingPunct="1"/>
            <a:r>
              <a:rPr lang="en-US" dirty="0" smtClean="0"/>
              <a:t>Old instrument picture.</a:t>
            </a:r>
          </a:p>
          <a:p>
            <a:pPr eaLnBrk="1" hangingPunct="1"/>
            <a:r>
              <a:rPr lang="en-US" dirty="0" smtClean="0"/>
              <a:t>Heritage instruments are providing product development, and algorithm and application testing.</a:t>
            </a:r>
          </a:p>
          <a:p>
            <a:pPr eaLnBrk="1" hangingPunct="1"/>
            <a:r>
              <a:rPr lang="en-US" dirty="0" smtClean="0"/>
              <a:t>For example, SAGE III limb measurements pointing</a:t>
            </a:r>
          </a:p>
          <a:p>
            <a:pPr eaLnBrk="1" hangingPunct="1"/>
            <a:r>
              <a:rPr lang="en-US" dirty="0" smtClean="0"/>
              <a:t>For example, OMI Products into assimilation systems</a:t>
            </a:r>
          </a:p>
          <a:p>
            <a:pPr eaLnBrk="1" hangingPunct="1"/>
            <a:r>
              <a:rPr lang="en-US" dirty="0" smtClean="0"/>
              <a:t>CCD		Charge-Coupled Device</a:t>
            </a:r>
          </a:p>
          <a:p>
            <a:pPr eaLnBrk="1" hangingPunct="1"/>
            <a:r>
              <a:rPr lang="en-US" dirty="0" smtClean="0"/>
              <a:t>TOMS		Total Ozone Mapping Spectrometer</a:t>
            </a:r>
          </a:p>
          <a:p>
            <a:pPr eaLnBrk="1" hangingPunct="1"/>
            <a:r>
              <a:rPr lang="en-US" dirty="0" smtClean="0"/>
              <a:t>SBUV		Solar Backscatter Ultraviolet instrument</a:t>
            </a:r>
          </a:p>
          <a:p>
            <a:pPr eaLnBrk="1" hangingPunct="1"/>
            <a:r>
              <a:rPr lang="en-US" dirty="0" smtClean="0"/>
              <a:t>GOME		Global Ozone Monitoring Experiment</a:t>
            </a:r>
          </a:p>
          <a:p>
            <a:pPr eaLnBrk="1" hangingPunct="1"/>
            <a:r>
              <a:rPr lang="en-US" dirty="0" smtClean="0"/>
              <a:t>OMI		Ozone Monitoring Instrument</a:t>
            </a:r>
          </a:p>
          <a:p>
            <a:pPr eaLnBrk="1" hangingPunct="1"/>
            <a:r>
              <a:rPr lang="en-US" dirty="0" smtClean="0"/>
              <a:t>SCIAMACHY	SCanning Imaging Absorption spectroMeter for Atmospheric CartograpHY</a:t>
            </a:r>
          </a:p>
          <a:p>
            <a:pPr eaLnBrk="1" hangingPunct="1"/>
            <a:r>
              <a:rPr lang="en-US" dirty="0" smtClean="0"/>
              <a:t>SOLSE	Shuttle Ozone Limb Sounding Experiment</a:t>
            </a:r>
          </a:p>
          <a:p>
            <a:pPr eaLnBrk="1" hangingPunct="1"/>
            <a:r>
              <a:rPr lang="en-US" dirty="0" smtClean="0"/>
              <a:t>LORE		Limb Ozone Retrieval Experiment</a:t>
            </a:r>
          </a:p>
          <a:p>
            <a:pPr eaLnBrk="1" hangingPunct="1"/>
            <a:r>
              <a:rPr lang="en-US" dirty="0" smtClean="0"/>
              <a:t>OSIRIS	Optical Spectrograph and InfraRed Imager System</a:t>
            </a:r>
          </a:p>
          <a:p>
            <a:pPr eaLnBrk="1" hangingPunct="1"/>
            <a:r>
              <a:rPr lang="en-US" dirty="0" smtClean="0"/>
              <a:t>SAGE		Stratospheric Aerosol and Gas Experiment</a:t>
            </a:r>
          </a:p>
          <a:p>
            <a:pPr eaLnBrk="1" hangingPunct="1"/>
            <a:r>
              <a:rPr lang="en-US" dirty="0" smtClean="0"/>
              <a:t>OMPS`	Ozone Mapping and Profiler Suite</a:t>
            </a:r>
          </a:p>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a:xfrm>
            <a:off x="3928219" y="8770302"/>
            <a:ext cx="3004397" cy="461009"/>
          </a:xfrm>
          <a:prstGeom prst="rect">
            <a:avLst/>
          </a:prstGeom>
        </p:spPr>
        <p:txBody>
          <a:bodyPr/>
          <a:lstStyle/>
          <a:p>
            <a:fld id="{3602CA09-9C54-4362-B34D-6F6B0F8BAB55}" type="slidenum">
              <a:rPr lang="en-US" smtClean="0"/>
              <a:pPr/>
              <a:t>31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928219" y="8770302"/>
            <a:ext cx="3004397" cy="461009"/>
          </a:xfrm>
          <a:prstGeom prst="rect">
            <a:avLst/>
          </a:prstGeom>
        </p:spPr>
        <p:txBody>
          <a:bodyPr/>
          <a:lstStyle/>
          <a:p>
            <a:fld id="{3602CA09-9C54-4362-B34D-6F6B0F8BAB55}" type="slidenum">
              <a:rPr lang="en-US" smtClean="0"/>
              <a:pPr/>
              <a:t>32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Standard deviation  11% to 3% </a:t>
            </a:r>
          </a:p>
        </p:txBody>
      </p:sp>
      <p:sp>
        <p:nvSpPr>
          <p:cNvPr id="19460" name="Slide Number Placeholder 3"/>
          <p:cNvSpPr>
            <a:spLocks noGrp="1"/>
          </p:cNvSpPr>
          <p:nvPr>
            <p:ph type="sldNum" sz="quarter" idx="5"/>
          </p:nvPr>
        </p:nvSpPr>
        <p:spPr bwMode="auto">
          <a:xfrm>
            <a:off x="3927574" y="8770340"/>
            <a:ext cx="3005121" cy="4610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389" tIns="43695" rIns="87389" bIns="43695"/>
          <a:lstStyle>
            <a:lvl1pPr eaLnBrk="0" hangingPunct="0">
              <a:defRPr>
                <a:solidFill>
                  <a:schemeClr val="tx1"/>
                </a:solidFill>
                <a:latin typeface="Tahoma" charset="0"/>
                <a:ea typeface="ＭＳ Ｐゴシック" charset="0"/>
                <a:cs typeface="Arial" charset="0"/>
              </a:defRPr>
            </a:lvl1pPr>
            <a:lvl2pPr marL="750580" indent="-288684" eaLnBrk="0" hangingPunct="0">
              <a:defRPr>
                <a:solidFill>
                  <a:schemeClr val="tx1"/>
                </a:solidFill>
                <a:latin typeface="Tahoma" charset="0"/>
                <a:ea typeface="Arial" charset="0"/>
                <a:cs typeface="Arial" charset="0"/>
              </a:defRPr>
            </a:lvl2pPr>
            <a:lvl3pPr marL="1154739" indent="-230948" eaLnBrk="0" hangingPunct="0">
              <a:defRPr>
                <a:solidFill>
                  <a:schemeClr val="tx1"/>
                </a:solidFill>
                <a:latin typeface="Tahoma" charset="0"/>
                <a:ea typeface="Arial" charset="0"/>
                <a:cs typeface="Arial" charset="0"/>
              </a:defRPr>
            </a:lvl3pPr>
            <a:lvl4pPr marL="1616634" indent="-230948" eaLnBrk="0" hangingPunct="0">
              <a:defRPr>
                <a:solidFill>
                  <a:schemeClr val="tx1"/>
                </a:solidFill>
                <a:latin typeface="Tahoma" charset="0"/>
                <a:ea typeface="Arial" charset="0"/>
                <a:cs typeface="Arial" charset="0"/>
              </a:defRPr>
            </a:lvl4pPr>
            <a:lvl5pPr marL="2078531" indent="-230948" eaLnBrk="0" hangingPunct="0">
              <a:defRPr>
                <a:solidFill>
                  <a:schemeClr val="tx1"/>
                </a:solidFill>
                <a:latin typeface="Tahoma" charset="0"/>
                <a:ea typeface="Arial" charset="0"/>
                <a:cs typeface="Arial" charset="0"/>
              </a:defRPr>
            </a:lvl5pPr>
            <a:lvl6pPr marL="2540426" indent="-230948" eaLnBrk="0" fontAlgn="base" hangingPunct="0">
              <a:spcBef>
                <a:spcPct val="0"/>
              </a:spcBef>
              <a:spcAft>
                <a:spcPct val="0"/>
              </a:spcAft>
              <a:defRPr>
                <a:solidFill>
                  <a:schemeClr val="tx1"/>
                </a:solidFill>
                <a:latin typeface="Tahoma" charset="0"/>
                <a:ea typeface="Arial" charset="0"/>
                <a:cs typeface="Arial" charset="0"/>
              </a:defRPr>
            </a:lvl6pPr>
            <a:lvl7pPr marL="3002322" indent="-230948" eaLnBrk="0" fontAlgn="base" hangingPunct="0">
              <a:spcBef>
                <a:spcPct val="0"/>
              </a:spcBef>
              <a:spcAft>
                <a:spcPct val="0"/>
              </a:spcAft>
              <a:defRPr>
                <a:solidFill>
                  <a:schemeClr val="tx1"/>
                </a:solidFill>
                <a:latin typeface="Tahoma" charset="0"/>
                <a:ea typeface="Arial" charset="0"/>
                <a:cs typeface="Arial" charset="0"/>
              </a:defRPr>
            </a:lvl7pPr>
            <a:lvl8pPr marL="3464218" indent="-230948" eaLnBrk="0" fontAlgn="base" hangingPunct="0">
              <a:spcBef>
                <a:spcPct val="0"/>
              </a:spcBef>
              <a:spcAft>
                <a:spcPct val="0"/>
              </a:spcAft>
              <a:defRPr>
                <a:solidFill>
                  <a:schemeClr val="tx1"/>
                </a:solidFill>
                <a:latin typeface="Tahoma" charset="0"/>
                <a:ea typeface="Arial" charset="0"/>
                <a:cs typeface="Arial" charset="0"/>
              </a:defRPr>
            </a:lvl8pPr>
            <a:lvl9pPr marL="3926113" indent="-230948"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E55308ED-BCA6-E447-8C09-2D04BDC57571}" type="slidenum">
              <a:rPr lang="en-US"/>
              <a:pPr eaLnBrk="1" hangingPunct="1"/>
              <a:t>33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927574" y="8770340"/>
            <a:ext cx="3005121" cy="461034"/>
          </a:xfrm>
          <a:prstGeom prst="rect">
            <a:avLst/>
          </a:prstGeom>
        </p:spPr>
        <p:txBody>
          <a:bodyPr lIns="87389" tIns="43695" rIns="87389" bIns="43695"/>
          <a:lstStyle/>
          <a:p>
            <a:fld id="{932E71D5-C221-C249-A0CE-5F97CAC2CF68}" type="slidenum">
              <a:rPr lang="en-US" smtClean="0"/>
              <a:pPr/>
              <a:t>37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xfrm>
            <a:off x="3927184" y="8769364"/>
            <a:ext cx="3005449" cy="461961"/>
          </a:xfrm>
          <a:prstGeom prst="rect">
            <a:avLst/>
          </a:prstGeom>
          <a:noFill/>
        </p:spPr>
        <p:txBody>
          <a:bodyPr lIns="90640" tIns="45320" rIns="90640" bIns="45320"/>
          <a:lstStyle/>
          <a:p>
            <a:fld id="{1DA0D013-A430-4963-8131-FCD6047603E1}" type="slidenum">
              <a:rPr lang="en-US" smtClean="0"/>
              <a:pPr/>
              <a:t>6</a:t>
            </a:fld>
            <a:endParaRPr lang="en-US" dirty="0" smtClean="0"/>
          </a:p>
        </p:txBody>
      </p:sp>
      <p:sp>
        <p:nvSpPr>
          <p:cNvPr id="10243" name="Rectangle 2"/>
          <p:cNvSpPr>
            <a:spLocks noGrp="1" noRot="1" noChangeAspect="1" noChangeArrowheads="1" noTextEdit="1"/>
          </p:cNvSpPr>
          <p:nvPr>
            <p:ph type="sldImg"/>
          </p:nvPr>
        </p:nvSpPr>
        <p:spPr>
          <a:xfrm>
            <a:off x="1162051" y="692150"/>
            <a:ext cx="4611688" cy="3460751"/>
          </a:xfrm>
          <a:ln/>
        </p:spPr>
      </p:sp>
      <p:sp>
        <p:nvSpPr>
          <p:cNvPr id="10244" name="Rectangle 3"/>
          <p:cNvSpPr>
            <a:spLocks noGrp="1" noChangeArrowheads="1"/>
          </p:cNvSpPr>
          <p:nvPr>
            <p:ph type="body" idx="1"/>
          </p:nvPr>
        </p:nvSpPr>
        <p:spPr>
          <a:xfrm>
            <a:off x="924980" y="4385946"/>
            <a:ext cx="5084241" cy="4153857"/>
          </a:xfrm>
          <a:noFill/>
          <a:ln/>
        </p:spPr>
        <p:txBody>
          <a:bodyPr lIns="91406" tIns="45702" rIns="91406" bIns="45702"/>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27574" y="8770340"/>
            <a:ext cx="3005121" cy="461034"/>
          </a:xfrm>
          <a:prstGeom prst="rect">
            <a:avLst/>
          </a:prstGeom>
        </p:spPr>
        <p:txBody>
          <a:bodyPr lIns="87389" tIns="43695" rIns="87389" bIns="43695"/>
          <a:lstStyle/>
          <a:p>
            <a:fld id="{932E71D5-C221-C249-A0CE-5F97CAC2CF68}" type="slidenum">
              <a:rPr lang="en-US" smtClean="0"/>
              <a:pPr/>
              <a:t>9</a:t>
            </a:fld>
            <a:endParaRPr lang="en-US"/>
          </a:p>
        </p:txBody>
      </p:sp>
    </p:spTree>
    <p:extLst>
      <p:ext uri="{BB962C8B-B14F-4D97-AF65-F5344CB8AC3E}">
        <p14:creationId xmlns:p14="http://schemas.microsoft.com/office/powerpoint/2010/main" val="2493731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xfrm>
            <a:off x="3927574" y="8770340"/>
            <a:ext cx="3005121" cy="461034"/>
          </a:xfrm>
          <a:prstGeom prst="rect">
            <a:avLst/>
          </a:prstGeom>
          <a:noFill/>
        </p:spPr>
        <p:txBody>
          <a:bodyPr lIns="87389" tIns="43695" rIns="87389" bIns="43695"/>
          <a:lstStyle/>
          <a:p>
            <a:fld id="{E92DED8B-849D-43DB-92E1-9562535DEAF3}" type="slidenum">
              <a:rPr lang="en-US" smtClean="0">
                <a:latin typeface="Times New Roman" pitchFamily="18" charset="0"/>
              </a:rPr>
              <a:pPr/>
              <a:t>11</a:t>
            </a:fld>
            <a:endParaRPr lang="en-US" smtClean="0">
              <a:latin typeface="Times New Roman" pitchFamily="18" charset="0"/>
            </a:endParaRPr>
          </a:p>
        </p:txBody>
      </p:sp>
      <p:sp>
        <p:nvSpPr>
          <p:cNvPr id="79875" name="Rectangle 2"/>
          <p:cNvSpPr>
            <a:spLocks noGrp="1" noRot="1" noChangeAspect="1" noChangeArrowheads="1" noTextEdit="1"/>
          </p:cNvSpPr>
          <p:nvPr>
            <p:ph type="sldImg"/>
          </p:nvPr>
        </p:nvSpPr>
        <p:spPr>
          <a:xfrm>
            <a:off x="1163638" y="695325"/>
            <a:ext cx="4613275" cy="3460750"/>
          </a:xfrm>
          <a:ln/>
        </p:spPr>
      </p:sp>
      <p:sp>
        <p:nvSpPr>
          <p:cNvPr id="79876" name="Rectangle 3"/>
          <p:cNvSpPr>
            <a:spLocks noGrp="1" noChangeArrowheads="1"/>
          </p:cNvSpPr>
          <p:nvPr>
            <p:ph type="body" idx="1"/>
          </p:nvPr>
        </p:nvSpPr>
        <p:spPr>
          <a:xfrm>
            <a:off x="923959" y="4384407"/>
            <a:ext cx="5086284" cy="4153890"/>
          </a:xfrm>
          <a:noFill/>
          <a:ln/>
        </p:spPr>
        <p:txBody>
          <a:bodyPr/>
          <a:lstStyle/>
          <a:p>
            <a:pPr eaLnBrk="1" hangingPunct="1"/>
            <a:endParaRPr 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1896" eaLnBrk="1" fontAlgn="auto" hangingPunct="1">
              <a:spcBef>
                <a:spcPts val="0"/>
              </a:spcBef>
              <a:spcAft>
                <a:spcPts val="0"/>
              </a:spcAft>
              <a:defRPr/>
            </a:pPr>
            <a:r>
              <a:rPr lang="en-US" sz="1200" dirty="0">
                <a:latin typeface="+mn-lt"/>
              </a:rPr>
              <a:t>On behalf of the NPP/JPSS NOAA Cal/Val team, the first global dataset from CrIS was produced on Jan 20, 2012.  Attached are four figures.  The first is imagery from a single CrIS channel out of more than the 3000 channels that CrIS can generate.  Each channel is sensitive to a different part of the atmosphere as well as the surface.    The channel shown in this figure is a “window” channel at 900 cm-1 wavenumber (or 11.1 microns)  and is very sensitive to the Earth’s surface and clouds.  The second figure in the lower left is the spectrum of the myriad of CrIS channels in temperature units.    The spectrum is used to derive the vertical temperature and moisture (humidity) information needed by the National Weather Service to forecast weather, both calm and severe, up to 5 to 7 days in advance.      The figures to the right show the first temperature and humidity soundings generated by CrIS using a research algorithm developed by Dr. Bill Smith Sr..   It is fitting that Bill provided the first sounding, since Bill was a long-time friend and colleague of Professor Vern </a:t>
            </a:r>
            <a:r>
              <a:rPr lang="en-US" sz="1200" dirty="0" err="1">
                <a:latin typeface="+mn-lt"/>
              </a:rPr>
              <a:t>Soumi</a:t>
            </a:r>
            <a:r>
              <a:rPr lang="en-US" sz="1200" dirty="0">
                <a:latin typeface="+mn-lt"/>
              </a:rPr>
              <a:t>.      Bill started his career at NOAA in 1965 and is a pioneer in the profiling of the atmosphere from Earth remote sensing satellites and continues to remain very active in the sounding research community.</a:t>
            </a:r>
          </a:p>
          <a:p>
            <a:endParaRPr lang="en-US" dirty="0" smtClean="0"/>
          </a:p>
          <a:p>
            <a:endParaRPr lang="en-US" dirty="0"/>
          </a:p>
        </p:txBody>
      </p:sp>
      <p:sp>
        <p:nvSpPr>
          <p:cNvPr id="4" name="Slide Number Placeholder 3"/>
          <p:cNvSpPr>
            <a:spLocks noGrp="1"/>
          </p:cNvSpPr>
          <p:nvPr>
            <p:ph type="sldNum" sz="quarter" idx="10"/>
          </p:nvPr>
        </p:nvSpPr>
        <p:spPr>
          <a:xfrm>
            <a:off x="3927574" y="8770340"/>
            <a:ext cx="3005121" cy="461034"/>
          </a:xfrm>
          <a:prstGeom prst="rect">
            <a:avLst/>
          </a:prstGeom>
        </p:spPr>
        <p:txBody>
          <a:bodyPr lIns="87389" tIns="43695" rIns="87389" bIns="43695"/>
          <a:lstStyle/>
          <a:p>
            <a:fld id="{7852E7E2-3EAF-7246-A02B-4E53F3CA4076}" type="slidenum">
              <a:rPr lang="en-US" smtClean="0"/>
              <a:t>13</a:t>
            </a:fld>
            <a:endParaRPr lang="en-US"/>
          </a:p>
        </p:txBody>
      </p:sp>
    </p:spTree>
    <p:extLst>
      <p:ext uri="{BB962C8B-B14F-4D97-AF65-F5344CB8AC3E}">
        <p14:creationId xmlns:p14="http://schemas.microsoft.com/office/powerpoint/2010/main" val="1997827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w="9525"/>
        </p:spPr>
        <p:txBody>
          <a:bodyPr/>
          <a:lstStyle/>
          <a:p>
            <a:pPr eaLnBrk="1" hangingPunct="1"/>
            <a:endParaRPr lang="en-US">
              <a:latin typeface="Times New Roman" pitchFamily="-109" charset="0"/>
              <a:ea typeface="ＭＳ Ｐゴシック" pitchFamily="-109" charset="-128"/>
              <a:cs typeface="ＭＳ Ｐゴシック" pitchFamily="-109" charset="-128"/>
            </a:endParaRPr>
          </a:p>
        </p:txBody>
      </p:sp>
      <p:sp>
        <p:nvSpPr>
          <p:cNvPr id="38916" name="Slide Number Placeholder 3"/>
          <p:cNvSpPr>
            <a:spLocks noGrp="1"/>
          </p:cNvSpPr>
          <p:nvPr>
            <p:ph type="sldNum" sz="quarter" idx="4294967295"/>
          </p:nvPr>
        </p:nvSpPr>
        <p:spPr bwMode="auto">
          <a:xfrm>
            <a:off x="3927475" y="8770939"/>
            <a:ext cx="3005138" cy="460375"/>
          </a:xfrm>
          <a:prstGeom prst="rect">
            <a:avLst/>
          </a:prstGeom>
          <a:noFill/>
          <a:ln>
            <a:miter lim="800000"/>
            <a:headEnd/>
            <a:tailEnd/>
          </a:ln>
        </p:spPr>
        <p:txBody>
          <a:bodyPr lIns="87382" tIns="43691" rIns="87382" bIns="43691">
            <a:prstTxWarp prst="textNoShape">
              <a:avLst/>
            </a:prstTxWarp>
          </a:bodyPr>
          <a:lstStyle/>
          <a:p>
            <a:fld id="{AEDC2502-DD16-1D44-BECA-5F6AA05683DC}" type="slidenum">
              <a:rPr lang="en-US"/>
              <a:pPr/>
              <a:t>22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927574" y="8770340"/>
            <a:ext cx="3005121" cy="461034"/>
          </a:xfrm>
          <a:prstGeom prst="rect">
            <a:avLst/>
          </a:prstGeom>
        </p:spPr>
        <p:txBody>
          <a:bodyPr lIns="87389" tIns="43695" rIns="87389" bIns="43695"/>
          <a:lstStyle/>
          <a:p>
            <a:fld id="{932E71D5-C221-C249-A0CE-5F97CAC2CF68}" type="slidenum">
              <a:rPr lang="en-US" smtClean="0"/>
              <a:pPr/>
              <a:t>23</a:t>
            </a:fld>
            <a:endParaRPr lang="en-US"/>
          </a:p>
        </p:txBody>
      </p:sp>
    </p:spTree>
    <p:extLst>
      <p:ext uri="{BB962C8B-B14F-4D97-AF65-F5344CB8AC3E}">
        <p14:creationId xmlns:p14="http://schemas.microsoft.com/office/powerpoint/2010/main" val="2237428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p:spPr>
        <p:txBody>
          <a:bodyPr/>
          <a:lstStyle/>
          <a:p>
            <a:endParaRPr lang="en-US" smtClean="0">
              <a:latin typeface="Calibri" pitchFamily="84" charset="0"/>
              <a:ea typeface="ＭＳ Ｐゴシック" pitchFamily="8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ln/>
        </p:spPr>
      </p:sp>
      <p:sp>
        <p:nvSpPr>
          <p:cNvPr id="768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Default">
    <p:spTree>
      <p:nvGrpSpPr>
        <p:cNvPr id="1" name=""/>
        <p:cNvGrpSpPr/>
        <p:nvPr/>
      </p:nvGrpSpPr>
      <p:grpSpPr>
        <a:xfrm>
          <a:off x="0" y="0"/>
          <a:ext cx="0" cy="0"/>
          <a:chOff x="0" y="0"/>
          <a:chExt cx="0" cy="0"/>
        </a:xfrm>
      </p:grpSpPr>
      <p:sp>
        <p:nvSpPr>
          <p:cNvPr id="2" name="Title 1"/>
          <p:cNvSpPr>
            <a:spLocks noGrp="1"/>
          </p:cNvSpPr>
          <p:nvPr>
            <p:ph type="title"/>
          </p:nvPr>
        </p:nvSpPr>
        <p:spPr>
          <a:xfrm>
            <a:off x="864638" y="274638"/>
            <a:ext cx="7414724" cy="496433"/>
          </a:xfrm>
          <a:prstGeom prst="rect">
            <a:avLst/>
          </a:prstGeom>
        </p:spPr>
        <p:txBody>
          <a:bodyPr anchor="t"/>
          <a:lstStyle>
            <a:lvl1pPr>
              <a:lnSpc>
                <a:spcPct val="85000"/>
              </a:lnSpc>
              <a:defRPr sz="2400" b="1">
                <a:latin typeface="Helvetica"/>
                <a:cs typeface="Helvetica"/>
              </a:defRPr>
            </a:lvl1pPr>
          </a:lstStyle>
          <a:p>
            <a:r>
              <a:rPr lang="en-US" dirty="0" smtClean="0"/>
              <a:t>Click to edit Master title style</a:t>
            </a:r>
            <a:endParaRPr lang="en-US" dirty="0"/>
          </a:p>
        </p:txBody>
      </p:sp>
      <p:sp>
        <p:nvSpPr>
          <p:cNvPr id="3" name="Content Placeholder 2"/>
          <p:cNvSpPr>
            <a:spLocks noGrp="1"/>
          </p:cNvSpPr>
          <p:nvPr>
            <p:ph idx="1"/>
          </p:nvPr>
        </p:nvSpPr>
        <p:spPr>
          <a:xfrm>
            <a:off x="290285" y="1119481"/>
            <a:ext cx="8599716" cy="5428075"/>
          </a:xfrm>
        </p:spPr>
        <p:txBody>
          <a:bodyPr/>
          <a:lstStyle>
            <a:lvl1pPr>
              <a:lnSpc>
                <a:spcPct val="90000"/>
              </a:lnSpc>
              <a:spcBef>
                <a:spcPts val="300"/>
              </a:spcBef>
              <a:spcAft>
                <a:spcPts val="600"/>
              </a:spcAft>
              <a:buClr>
                <a:srgbClr val="0000FF"/>
              </a:buClr>
              <a:buSzPct val="125000"/>
              <a:buFont typeface="Lucida Grande"/>
              <a:buChar char="●"/>
              <a:defRPr sz="2000" b="1">
                <a:latin typeface="Helvetica"/>
                <a:cs typeface="Helvetica"/>
              </a:defRPr>
            </a:lvl1pPr>
            <a:lvl2pPr>
              <a:lnSpc>
                <a:spcPct val="90000"/>
              </a:lnSpc>
              <a:spcBef>
                <a:spcPts val="0"/>
              </a:spcBef>
              <a:spcAft>
                <a:spcPts val="600"/>
              </a:spcAft>
              <a:buClr>
                <a:srgbClr val="0000FF"/>
              </a:buClr>
              <a:defRPr sz="1800">
                <a:latin typeface="Helvetica"/>
                <a:cs typeface="Helvetica"/>
              </a:defRPr>
            </a:lvl2pPr>
            <a:lvl3pPr>
              <a:lnSpc>
                <a:spcPct val="90000"/>
              </a:lnSpc>
              <a:spcBef>
                <a:spcPts val="0"/>
              </a:spcBef>
              <a:spcAft>
                <a:spcPts val="600"/>
              </a:spcAft>
              <a:buClr>
                <a:srgbClr val="0000FF"/>
              </a:buClr>
              <a:defRPr sz="1600">
                <a:latin typeface="Helvetica"/>
                <a:cs typeface="Helvetica"/>
              </a:defRPr>
            </a:lvl3pPr>
            <a:lvl4pPr>
              <a:lnSpc>
                <a:spcPct val="90000"/>
              </a:lnSpc>
              <a:spcBef>
                <a:spcPts val="0"/>
              </a:spcBef>
              <a:spcAft>
                <a:spcPts val="600"/>
              </a:spcAft>
              <a:buClr>
                <a:srgbClr val="0000FF"/>
              </a:buClr>
              <a:defRPr sz="1600">
                <a:latin typeface="Helvetica"/>
                <a:cs typeface="Helvetica"/>
              </a:defRPr>
            </a:lvl4pPr>
            <a:lvl5pPr>
              <a:lnSpc>
                <a:spcPct val="90000"/>
              </a:lnSpc>
              <a:spcBef>
                <a:spcPts val="0"/>
              </a:spcBef>
              <a:spcAft>
                <a:spcPts val="600"/>
              </a:spcAft>
              <a:buClr>
                <a:srgbClr val="0000FF"/>
              </a:buClr>
              <a:defRPr sz="1600">
                <a:latin typeface="Helvetica"/>
                <a:cs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4474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4618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xfrm>
            <a:off x="7294563" y="66421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A2C53D4A-4104-4F4A-85C7-2BF6C13D8214}" type="slidenum">
              <a:rPr lang="en-US"/>
              <a:pPr>
                <a:defRPr/>
              </a:pPr>
              <a:t>‹#›</a:t>
            </a:fld>
            <a:endParaRPr lang="en-US"/>
          </a:p>
        </p:txBody>
      </p:sp>
    </p:spTree>
    <p:extLst>
      <p:ext uri="{BB962C8B-B14F-4D97-AF65-F5344CB8AC3E}">
        <p14:creationId xmlns:p14="http://schemas.microsoft.com/office/powerpoint/2010/main" val="22790593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5"/>
          <p:cNvSpPr>
            <a:spLocks noGrp="1" noChangeArrowheads="1"/>
          </p:cNvSpPr>
          <p:nvPr>
            <p:ph type="sldNum" sz="quarter" idx="10"/>
          </p:nvPr>
        </p:nvSpPr>
        <p:spPr>
          <a:xfrm>
            <a:off x="7294563" y="66421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806262F3-17CA-403A-BE96-443FC68AE5B9}" type="slidenum">
              <a:rPr lang="en-US"/>
              <a:pPr>
                <a:defRPr/>
              </a:pPr>
              <a:t>‹#›</a:t>
            </a:fld>
            <a:endParaRPr lang="en-US"/>
          </a:p>
        </p:txBody>
      </p:sp>
    </p:spTree>
    <p:extLst>
      <p:ext uri="{BB962C8B-B14F-4D97-AF65-F5344CB8AC3E}">
        <p14:creationId xmlns:p14="http://schemas.microsoft.com/office/powerpoint/2010/main" val="2060329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noChangeArrowheads="1"/>
          </p:cNvSpPr>
          <p:nvPr>
            <p:ph type="sldNum" sz="quarter" idx="10"/>
          </p:nvPr>
        </p:nvSpPr>
        <p:spPr>
          <a:xfrm>
            <a:off x="7294563" y="66421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583BF1-190D-4A5A-AD4D-F4CFB5F439EE}" type="slidenum">
              <a:rPr lang="en-US"/>
              <a:pPr>
                <a:defRPr/>
              </a:pPr>
              <a:t>‹#›</a:t>
            </a:fld>
            <a:endParaRPr lang="en-US"/>
          </a:p>
        </p:txBody>
      </p:sp>
    </p:spTree>
    <p:extLst>
      <p:ext uri="{BB962C8B-B14F-4D97-AF65-F5344CB8AC3E}">
        <p14:creationId xmlns:p14="http://schemas.microsoft.com/office/powerpoint/2010/main" val="173923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xfrm>
            <a:off x="7294563" y="66421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3008D8F-C636-4579-AFB9-421DBB23ED67}" type="slidenum">
              <a:rPr lang="en-US"/>
              <a:pPr>
                <a:defRPr/>
              </a:pPr>
              <a:t>‹#›</a:t>
            </a:fld>
            <a:endParaRPr lang="en-US"/>
          </a:p>
        </p:txBody>
      </p:sp>
    </p:spTree>
    <p:extLst>
      <p:ext uri="{BB962C8B-B14F-4D97-AF65-F5344CB8AC3E}">
        <p14:creationId xmlns:p14="http://schemas.microsoft.com/office/powerpoint/2010/main" val="12148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xfrm>
            <a:off x="7294563" y="66421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EB669AE1-9936-4055-82C2-48B2615B9C02}" type="slidenum">
              <a:rPr lang="en-US"/>
              <a:pPr>
                <a:defRPr/>
              </a:pPr>
              <a:t>‹#›</a:t>
            </a:fld>
            <a:endParaRPr lang="en-US"/>
          </a:p>
        </p:txBody>
      </p:sp>
    </p:spTree>
    <p:extLst>
      <p:ext uri="{BB962C8B-B14F-4D97-AF65-F5344CB8AC3E}">
        <p14:creationId xmlns:p14="http://schemas.microsoft.com/office/powerpoint/2010/main" val="5969479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noChangeArrowheads="1"/>
          </p:cNvSpPr>
          <p:nvPr>
            <p:ph type="sldNum" sz="quarter" idx="10"/>
          </p:nvPr>
        </p:nvSpPr>
        <p:spPr>
          <a:xfrm>
            <a:off x="7294563" y="66421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E62A392F-327E-4AF9-92E1-11379736E96C}" type="slidenum">
              <a:rPr lang="en-US"/>
              <a:pPr>
                <a:defRPr/>
              </a:pPr>
              <a:t>‹#›</a:t>
            </a:fld>
            <a:endParaRPr lang="en-US"/>
          </a:p>
        </p:txBody>
      </p:sp>
    </p:spTree>
    <p:extLst>
      <p:ext uri="{BB962C8B-B14F-4D97-AF65-F5344CB8AC3E}">
        <p14:creationId xmlns:p14="http://schemas.microsoft.com/office/powerpoint/2010/main" val="1559300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5"/>
          <p:cNvSpPr>
            <a:spLocks noGrp="1" noChangeArrowheads="1"/>
          </p:cNvSpPr>
          <p:nvPr>
            <p:ph type="sldNum" sz="quarter" idx="10"/>
          </p:nvPr>
        </p:nvSpPr>
        <p:spPr>
          <a:xfrm>
            <a:off x="7294563" y="66421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B74ED87-3968-45F5-9497-01A182D64F6D}" type="slidenum">
              <a:rPr lang="en-US"/>
              <a:pPr>
                <a:defRPr/>
              </a:pPr>
              <a:t>‹#›</a:t>
            </a:fld>
            <a:endParaRPr lang="en-US"/>
          </a:p>
        </p:txBody>
      </p:sp>
    </p:spTree>
    <p:extLst>
      <p:ext uri="{BB962C8B-B14F-4D97-AF65-F5344CB8AC3E}">
        <p14:creationId xmlns:p14="http://schemas.microsoft.com/office/powerpoint/2010/main" val="332416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extBox 3"/>
          <p:cNvSpPr txBox="1"/>
          <p:nvPr userDrawn="1"/>
        </p:nvSpPr>
        <p:spPr>
          <a:xfrm>
            <a:off x="3243263" y="6553200"/>
            <a:ext cx="2735262" cy="285750"/>
          </a:xfrm>
          <a:prstGeom prst="rect">
            <a:avLst/>
          </a:prstGeom>
          <a:noFill/>
        </p:spPr>
        <p:txBody>
          <a:bodyPr wrap="none">
            <a:spAutoFit/>
          </a:bodyPr>
          <a:lstStyle/>
          <a:p>
            <a:pPr algn="ctr">
              <a:lnSpc>
                <a:spcPct val="90000"/>
              </a:lnSpc>
              <a:spcBef>
                <a:spcPct val="30000"/>
              </a:spcBef>
              <a:defRPr/>
            </a:pPr>
            <a:r>
              <a:rPr lang="en-US" sz="1400">
                <a:solidFill>
                  <a:srgbClr val="000000"/>
                </a:solidFill>
                <a:latin typeface="Times" pitchFamily="-108" charset="0"/>
              </a:rPr>
              <a:t>Sensitive – For Official Use Only </a:t>
            </a:r>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41902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731838"/>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600200"/>
            <a:ext cx="4495800" cy="4953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648200" y="1600200"/>
            <a:ext cx="44958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52900"/>
            <a:ext cx="44958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553200"/>
            <a:ext cx="2133600" cy="168275"/>
          </a:xfrm>
          <a:prstGeom prst="rect">
            <a:avLst/>
          </a:prstGeom>
        </p:spPr>
        <p:txBody>
          <a:bodyPr/>
          <a:lstStyle>
            <a:lvl1pPr>
              <a:defRPr/>
            </a:lvl1pPr>
          </a:lstStyle>
          <a:p>
            <a:r>
              <a:rPr lang="en-US" smtClean="0"/>
              <a:t>17 January 2013</a:t>
            </a:r>
            <a:endParaRPr lang="en-US" dirty="0"/>
          </a:p>
        </p:txBody>
      </p:sp>
      <p:sp>
        <p:nvSpPr>
          <p:cNvPr id="7" name="Footer Placeholder 6"/>
          <p:cNvSpPr>
            <a:spLocks noGrp="1"/>
          </p:cNvSpPr>
          <p:nvPr>
            <p:ph type="ftr" sz="quarter" idx="11"/>
          </p:nvPr>
        </p:nvSpPr>
        <p:spPr>
          <a:xfrm>
            <a:off x="2743200" y="6553200"/>
            <a:ext cx="3733800" cy="168275"/>
          </a:xfrm>
          <a:prstGeom prst="rect">
            <a:avLst/>
          </a:prstGeom>
        </p:spPr>
        <p:txBody>
          <a:bodyPr/>
          <a:lstStyle>
            <a:lvl1pPr>
              <a:defRPr/>
            </a:lvl1pPr>
          </a:lstStyle>
          <a:p>
            <a:r>
              <a:rPr lang="en-US" dirty="0" smtClean="0"/>
              <a:t>NCWCP</a:t>
            </a:r>
            <a:endParaRPr lang="en-US" dirty="0"/>
          </a:p>
        </p:txBody>
      </p:sp>
      <p:sp>
        <p:nvSpPr>
          <p:cNvPr id="8" name="Slide Number Placeholder 7"/>
          <p:cNvSpPr>
            <a:spLocks noGrp="1"/>
          </p:cNvSpPr>
          <p:nvPr>
            <p:ph type="sldNum" sz="quarter" idx="12"/>
          </p:nvPr>
        </p:nvSpPr>
        <p:spPr>
          <a:xfrm>
            <a:off x="7010400" y="6629400"/>
            <a:ext cx="2133600" cy="228600"/>
          </a:xfrm>
          <a:prstGeom prst="rect">
            <a:avLst/>
          </a:prstGeom>
        </p:spPr>
        <p:txBody>
          <a:bodyPr/>
          <a:lstStyle>
            <a:lvl1pPr>
              <a:defRPr/>
            </a:lvl1pPr>
          </a:lstStyle>
          <a:p>
            <a:fld id="{774E74FF-2236-4B88-9D17-DFCF666A5EBE}" type="slidenum">
              <a:rPr lang="en-US"/>
              <a:pPr/>
              <a:t>‹#›</a:t>
            </a:fld>
            <a:endParaRPr lang="en-US" dirty="0"/>
          </a:p>
        </p:txBody>
      </p:sp>
    </p:spTree>
    <p:extLst>
      <p:ext uri="{BB962C8B-B14F-4D97-AF65-F5344CB8AC3E}">
        <p14:creationId xmlns:p14="http://schemas.microsoft.com/office/powerpoint/2010/main" val="3965907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latin typeface="Helvetica"/>
                <a:cs typeface="Helvetica"/>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743496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NOAA Color Use smalltrans"/>
          <p:cNvPicPr>
            <a:picLocks noChangeAspect="1" noChangeArrowheads="1"/>
          </p:cNvPicPr>
          <p:nvPr userDrawn="1"/>
        </p:nvPicPr>
        <p:blipFill>
          <a:blip r:embed="rId2" cstate="print"/>
          <a:srcRect/>
          <a:stretch>
            <a:fillRect/>
          </a:stretch>
        </p:blipFill>
        <p:spPr bwMode="auto">
          <a:xfrm>
            <a:off x="6324600" y="609600"/>
            <a:ext cx="1371600" cy="1371600"/>
          </a:xfrm>
          <a:prstGeom prst="rect">
            <a:avLst/>
          </a:prstGeom>
          <a:noFill/>
          <a:ln w="9525">
            <a:noFill/>
            <a:miter lim="800000"/>
            <a:headEnd/>
            <a:tailEnd/>
          </a:ln>
        </p:spPr>
      </p:pic>
      <p:pic>
        <p:nvPicPr>
          <p:cNvPr id="5" name="Picture 8" descr="NASA Insig good 1"/>
          <p:cNvPicPr>
            <a:picLocks noChangeAspect="1" noChangeArrowheads="1"/>
          </p:cNvPicPr>
          <p:nvPr userDrawn="1"/>
        </p:nvPicPr>
        <p:blipFill>
          <a:blip r:embed="rId3" cstate="print"/>
          <a:srcRect/>
          <a:stretch>
            <a:fillRect/>
          </a:stretch>
        </p:blipFill>
        <p:spPr bwMode="auto">
          <a:xfrm>
            <a:off x="1676400" y="609600"/>
            <a:ext cx="1524000" cy="1276350"/>
          </a:xfrm>
          <a:prstGeom prst="rect">
            <a:avLst/>
          </a:prstGeom>
          <a:noFill/>
          <a:ln w="9525">
            <a:noFill/>
            <a:miter lim="800000"/>
            <a:headEnd/>
            <a:tailEnd/>
          </a:ln>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fld id="{736F225E-74B6-4465-A721-664C053A8912}" type="datetime1">
              <a:rPr lang="en-US">
                <a:solidFill>
                  <a:prstClr val="black">
                    <a:tint val="75000"/>
                  </a:prstClr>
                </a:solidFill>
                <a:latin typeface="Calibri"/>
              </a:rPr>
              <a:pPr>
                <a:defRPr/>
              </a:pPr>
              <a:t>2/28/13</a:t>
            </a:fld>
            <a:endParaRPr lang="en-US">
              <a:solidFill>
                <a:prstClr val="black">
                  <a:tint val="75000"/>
                </a:prstClr>
              </a:solidFill>
              <a:latin typeface="Calibri"/>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8" name="Slide Number Placeholder 5"/>
          <p:cNvSpPr>
            <a:spLocks noGrp="1"/>
          </p:cNvSpPr>
          <p:nvPr>
            <p:ph type="sldNum" sz="quarter" idx="12"/>
          </p:nvPr>
        </p:nvSpPr>
        <p:spPr/>
        <p:txBody>
          <a:bodyPr/>
          <a:lstStyle>
            <a:lvl1pPr>
              <a:defRPr/>
            </a:lvl1pPr>
          </a:lstStyle>
          <a:p>
            <a:pPr>
              <a:defRPr/>
            </a:pPr>
            <a:fld id="{DF09F392-776B-4125-91A6-1CD180FE6EC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4521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7793038" y="6137275"/>
            <a:ext cx="1236662" cy="609600"/>
            <a:chOff x="9525" y="19050"/>
            <a:chExt cx="1854200" cy="914400"/>
          </a:xfrm>
        </p:grpSpPr>
        <p:pic>
          <p:nvPicPr>
            <p:cNvPr id="5" name="Picture 7" descr="NOAA Color Use smalltrans"/>
            <p:cNvPicPr>
              <a:picLocks noChangeAspect="1" noChangeArrowheads="1"/>
            </p:cNvPicPr>
            <p:nvPr userDrawn="1"/>
          </p:nvPicPr>
          <p:blipFill>
            <a:blip r:embed="rId2" cstate="print"/>
            <a:srcRect/>
            <a:stretch>
              <a:fillRect/>
            </a:stretch>
          </p:blipFill>
          <p:spPr bwMode="auto">
            <a:xfrm>
              <a:off x="949325" y="19050"/>
              <a:ext cx="914400" cy="914400"/>
            </a:xfrm>
            <a:prstGeom prst="rect">
              <a:avLst/>
            </a:prstGeom>
            <a:noFill/>
            <a:ln w="9525">
              <a:noFill/>
              <a:miter lim="800000"/>
              <a:headEnd/>
              <a:tailEnd/>
            </a:ln>
          </p:spPr>
        </p:pic>
        <p:pic>
          <p:nvPicPr>
            <p:cNvPr id="6" name="Picture 8" descr="NASA Insig good 1"/>
            <p:cNvPicPr>
              <a:picLocks noChangeAspect="1" noChangeArrowheads="1"/>
            </p:cNvPicPr>
            <p:nvPr userDrawn="1"/>
          </p:nvPicPr>
          <p:blipFill>
            <a:blip r:embed="rId3" cstate="print"/>
            <a:srcRect/>
            <a:stretch>
              <a:fillRect/>
            </a:stretch>
          </p:blipFill>
          <p:spPr bwMode="auto">
            <a:xfrm>
              <a:off x="9525" y="41275"/>
              <a:ext cx="987425" cy="827088"/>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03CFC2D-4B70-4E30-B151-526A024D343E}" type="datetime1">
              <a:rPr lang="en-US">
                <a:solidFill>
                  <a:prstClr val="black">
                    <a:tint val="75000"/>
                  </a:prstClr>
                </a:solidFill>
                <a:latin typeface="Calibri"/>
              </a:rPr>
              <a:pPr>
                <a:defRPr/>
              </a:pPr>
              <a:t>2/28/13</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a:xfrm>
            <a:off x="6553200" y="6356350"/>
            <a:ext cx="1066800" cy="365125"/>
          </a:xfrm>
        </p:spPr>
        <p:txBody>
          <a:bodyPr/>
          <a:lstStyle>
            <a:lvl1pPr>
              <a:defRPr/>
            </a:lvl1pPr>
          </a:lstStyle>
          <a:p>
            <a:pPr>
              <a:defRPr/>
            </a:pPr>
            <a:fld id="{1A8BEA7E-D74B-4CBB-A65E-D15CEFE29510}" type="slidenum">
              <a:rPr lang="en-US">
                <a:solidFill>
                  <a:prstClr val="black">
                    <a:tint val="75000"/>
                  </a:prstClr>
                </a:solidFill>
                <a:latin typeface="Calibri"/>
              </a:rPr>
              <a:pPr>
                <a:defRPr/>
              </a:pPr>
              <a:t>‹#›</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3549297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CA6DC2-63F8-4227-AF00-0952A824FDCA}" type="datetime1">
              <a:rPr lang="en-US">
                <a:solidFill>
                  <a:prstClr val="black">
                    <a:tint val="75000"/>
                  </a:prstClr>
                </a:solidFill>
                <a:latin typeface="Calibri"/>
              </a:rPr>
              <a:pPr>
                <a:defRPr/>
              </a:pPr>
              <a:t>2/28/13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7BB53F9-9677-44BD-804A-35A0438CDAA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169995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10"/>
          <p:cNvGrpSpPr>
            <a:grpSpLocks/>
          </p:cNvGrpSpPr>
          <p:nvPr userDrawn="1"/>
        </p:nvGrpSpPr>
        <p:grpSpPr bwMode="auto">
          <a:xfrm>
            <a:off x="7793038" y="6137275"/>
            <a:ext cx="1236662" cy="609600"/>
            <a:chOff x="9525" y="19050"/>
            <a:chExt cx="1854200" cy="914400"/>
          </a:xfrm>
        </p:grpSpPr>
        <p:pic>
          <p:nvPicPr>
            <p:cNvPr id="6" name="Picture 7" descr="NOAA Color Use smalltrans"/>
            <p:cNvPicPr>
              <a:picLocks noChangeAspect="1" noChangeArrowheads="1"/>
            </p:cNvPicPr>
            <p:nvPr userDrawn="1"/>
          </p:nvPicPr>
          <p:blipFill>
            <a:blip r:embed="rId2" cstate="print"/>
            <a:srcRect/>
            <a:stretch>
              <a:fillRect/>
            </a:stretch>
          </p:blipFill>
          <p:spPr bwMode="auto">
            <a:xfrm>
              <a:off x="949325" y="19050"/>
              <a:ext cx="914400" cy="914400"/>
            </a:xfrm>
            <a:prstGeom prst="rect">
              <a:avLst/>
            </a:prstGeom>
            <a:noFill/>
            <a:ln w="9525">
              <a:noFill/>
              <a:miter lim="800000"/>
              <a:headEnd/>
              <a:tailEnd/>
            </a:ln>
          </p:spPr>
        </p:pic>
        <p:pic>
          <p:nvPicPr>
            <p:cNvPr id="7" name="Picture 8" descr="NASA Insig good 1"/>
            <p:cNvPicPr>
              <a:picLocks noChangeAspect="1" noChangeArrowheads="1"/>
            </p:cNvPicPr>
            <p:nvPr userDrawn="1"/>
          </p:nvPicPr>
          <p:blipFill>
            <a:blip r:embed="rId3" cstate="print"/>
            <a:srcRect/>
            <a:stretch>
              <a:fillRect/>
            </a:stretch>
          </p:blipFill>
          <p:spPr bwMode="auto">
            <a:xfrm>
              <a:off x="9525" y="41275"/>
              <a:ext cx="987425" cy="827088"/>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4"/>
          <p:cNvSpPr>
            <a:spLocks noGrp="1"/>
          </p:cNvSpPr>
          <p:nvPr>
            <p:ph type="dt" sz="half" idx="10"/>
          </p:nvPr>
        </p:nvSpPr>
        <p:spPr/>
        <p:txBody>
          <a:bodyPr/>
          <a:lstStyle>
            <a:lvl1pPr>
              <a:defRPr/>
            </a:lvl1pPr>
          </a:lstStyle>
          <a:p>
            <a:pPr>
              <a:defRPr/>
            </a:pPr>
            <a:fld id="{FA6DD6AE-D56D-4308-ABF6-0D5218D1C1C9}" type="datetime1">
              <a:rPr lang="en-US">
                <a:solidFill>
                  <a:prstClr val="black">
                    <a:tint val="75000"/>
                  </a:prstClr>
                </a:solidFill>
                <a:latin typeface="Calibri"/>
              </a:rPr>
              <a:pPr>
                <a:defRPr/>
              </a:pPr>
              <a:t>2/28/13</a:t>
            </a:fld>
            <a:endParaRPr lang="en-US">
              <a:solidFill>
                <a:prstClr val="black">
                  <a:tint val="75000"/>
                </a:prstClr>
              </a:solidFill>
              <a:latin typeface="Calibri"/>
            </a:endParaRPr>
          </a:p>
        </p:txBody>
      </p:sp>
      <p:sp>
        <p:nvSpPr>
          <p:cNvPr id="9"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10" name="Slide Number Placeholder 6"/>
          <p:cNvSpPr>
            <a:spLocks noGrp="1"/>
          </p:cNvSpPr>
          <p:nvPr>
            <p:ph type="sldNum" sz="quarter" idx="12"/>
          </p:nvPr>
        </p:nvSpPr>
        <p:spPr>
          <a:xfrm>
            <a:off x="6553200" y="6324600"/>
            <a:ext cx="1066800" cy="365125"/>
          </a:xfrm>
        </p:spPr>
        <p:txBody>
          <a:bodyPr/>
          <a:lstStyle>
            <a:lvl1pPr>
              <a:defRPr/>
            </a:lvl1pPr>
          </a:lstStyle>
          <a:p>
            <a:pPr>
              <a:defRPr/>
            </a:pPr>
            <a:fld id="{433DCBE4-2FD3-4AB1-A8E0-3853F98F0DD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7435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6"/>
          <p:cNvGrpSpPr>
            <a:grpSpLocks/>
          </p:cNvGrpSpPr>
          <p:nvPr userDrawn="1"/>
        </p:nvGrpSpPr>
        <p:grpSpPr bwMode="auto">
          <a:xfrm>
            <a:off x="7793038" y="6137275"/>
            <a:ext cx="1236662" cy="609600"/>
            <a:chOff x="9525" y="19050"/>
            <a:chExt cx="1854200" cy="914400"/>
          </a:xfrm>
        </p:grpSpPr>
        <p:pic>
          <p:nvPicPr>
            <p:cNvPr id="8" name="Picture 7" descr="NOAA Color Use smalltrans"/>
            <p:cNvPicPr>
              <a:picLocks noChangeAspect="1" noChangeArrowheads="1"/>
            </p:cNvPicPr>
            <p:nvPr userDrawn="1"/>
          </p:nvPicPr>
          <p:blipFill>
            <a:blip r:embed="rId2" cstate="print"/>
            <a:srcRect/>
            <a:stretch>
              <a:fillRect/>
            </a:stretch>
          </p:blipFill>
          <p:spPr bwMode="auto">
            <a:xfrm>
              <a:off x="949325" y="19050"/>
              <a:ext cx="914400" cy="914400"/>
            </a:xfrm>
            <a:prstGeom prst="rect">
              <a:avLst/>
            </a:prstGeom>
            <a:noFill/>
            <a:ln w="9525">
              <a:noFill/>
              <a:miter lim="800000"/>
              <a:headEnd/>
              <a:tailEnd/>
            </a:ln>
          </p:spPr>
        </p:pic>
        <p:pic>
          <p:nvPicPr>
            <p:cNvPr id="9" name="Picture 8" descr="NASA Insig good 1"/>
            <p:cNvPicPr>
              <a:picLocks noChangeAspect="1" noChangeArrowheads="1"/>
            </p:cNvPicPr>
            <p:nvPr userDrawn="1"/>
          </p:nvPicPr>
          <p:blipFill>
            <a:blip r:embed="rId3" cstate="print"/>
            <a:srcRect/>
            <a:stretch>
              <a:fillRect/>
            </a:stretch>
          </p:blipFill>
          <p:spPr bwMode="auto">
            <a:xfrm>
              <a:off x="9525" y="41275"/>
              <a:ext cx="987425" cy="827088"/>
            </a:xfrm>
            <a:prstGeom prst="rect">
              <a:avLst/>
            </a:prstGeom>
            <a:noFill/>
            <a:ln w="9525">
              <a:noFill/>
              <a:miter lim="800000"/>
              <a:headEnd/>
              <a:tailEnd/>
            </a:ln>
          </p:spPr>
        </p:pic>
      </p:gr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6"/>
          <p:cNvSpPr>
            <a:spLocks noGrp="1"/>
          </p:cNvSpPr>
          <p:nvPr>
            <p:ph type="dt" sz="half" idx="10"/>
          </p:nvPr>
        </p:nvSpPr>
        <p:spPr/>
        <p:txBody>
          <a:bodyPr/>
          <a:lstStyle>
            <a:lvl1pPr>
              <a:defRPr/>
            </a:lvl1pPr>
          </a:lstStyle>
          <a:p>
            <a:pPr>
              <a:defRPr/>
            </a:pPr>
            <a:fld id="{4D1127F4-3573-40AF-8C05-ADB19FA1F71C}" type="datetime1">
              <a:rPr lang="en-US">
                <a:solidFill>
                  <a:prstClr val="black">
                    <a:tint val="75000"/>
                  </a:prstClr>
                </a:solidFill>
                <a:latin typeface="Calibri"/>
              </a:rPr>
              <a:pPr>
                <a:defRPr/>
              </a:pPr>
              <a:t>2/28/13</a:t>
            </a:fld>
            <a:endParaRPr lang="en-US">
              <a:solidFill>
                <a:prstClr val="black">
                  <a:tint val="75000"/>
                </a:prstClr>
              </a:solidFill>
              <a:latin typeface="Calibri"/>
            </a:endParaRPr>
          </a:p>
        </p:txBody>
      </p:sp>
      <p:sp>
        <p:nvSpPr>
          <p:cNvPr id="11" name="Footer Placeholder 7"/>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12" name="Slide Number Placeholder 8"/>
          <p:cNvSpPr>
            <a:spLocks noGrp="1"/>
          </p:cNvSpPr>
          <p:nvPr>
            <p:ph type="sldNum" sz="quarter" idx="12"/>
          </p:nvPr>
        </p:nvSpPr>
        <p:spPr>
          <a:xfrm>
            <a:off x="6553200" y="6356350"/>
            <a:ext cx="1066800" cy="365125"/>
          </a:xfrm>
        </p:spPr>
        <p:txBody>
          <a:bodyPr/>
          <a:lstStyle>
            <a:lvl1pPr>
              <a:defRPr/>
            </a:lvl1pPr>
          </a:lstStyle>
          <a:p>
            <a:pPr>
              <a:defRPr/>
            </a:pPr>
            <a:fld id="{FB6AC955-8AD0-45EC-97AC-95BE0951833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71138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6"/>
          <p:cNvGrpSpPr>
            <a:grpSpLocks/>
          </p:cNvGrpSpPr>
          <p:nvPr userDrawn="1"/>
        </p:nvGrpSpPr>
        <p:grpSpPr bwMode="auto">
          <a:xfrm>
            <a:off x="7793038" y="6137275"/>
            <a:ext cx="1236662" cy="609600"/>
            <a:chOff x="9525" y="19050"/>
            <a:chExt cx="1854200" cy="914400"/>
          </a:xfrm>
        </p:grpSpPr>
        <p:pic>
          <p:nvPicPr>
            <p:cNvPr id="4" name="Picture 7" descr="NOAA Color Use smalltrans"/>
            <p:cNvPicPr>
              <a:picLocks noChangeAspect="1" noChangeArrowheads="1"/>
            </p:cNvPicPr>
            <p:nvPr userDrawn="1"/>
          </p:nvPicPr>
          <p:blipFill>
            <a:blip r:embed="rId2" cstate="print"/>
            <a:srcRect/>
            <a:stretch>
              <a:fillRect/>
            </a:stretch>
          </p:blipFill>
          <p:spPr bwMode="auto">
            <a:xfrm>
              <a:off x="949325" y="19050"/>
              <a:ext cx="914400" cy="914400"/>
            </a:xfrm>
            <a:prstGeom prst="rect">
              <a:avLst/>
            </a:prstGeom>
            <a:noFill/>
            <a:ln w="9525">
              <a:noFill/>
              <a:miter lim="800000"/>
              <a:headEnd/>
              <a:tailEnd/>
            </a:ln>
          </p:spPr>
        </p:pic>
        <p:pic>
          <p:nvPicPr>
            <p:cNvPr id="5" name="Picture 8" descr="NASA Insig good 1"/>
            <p:cNvPicPr>
              <a:picLocks noChangeAspect="1" noChangeArrowheads="1"/>
            </p:cNvPicPr>
            <p:nvPr userDrawn="1"/>
          </p:nvPicPr>
          <p:blipFill>
            <a:blip r:embed="rId3" cstate="print"/>
            <a:srcRect/>
            <a:stretch>
              <a:fillRect/>
            </a:stretch>
          </p:blipFill>
          <p:spPr bwMode="auto">
            <a:xfrm>
              <a:off x="9525" y="41275"/>
              <a:ext cx="987425" cy="827088"/>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2"/>
          <p:cNvSpPr>
            <a:spLocks noGrp="1"/>
          </p:cNvSpPr>
          <p:nvPr>
            <p:ph type="dt" sz="half" idx="10"/>
          </p:nvPr>
        </p:nvSpPr>
        <p:spPr/>
        <p:txBody>
          <a:bodyPr/>
          <a:lstStyle>
            <a:lvl1pPr>
              <a:defRPr/>
            </a:lvl1pPr>
          </a:lstStyle>
          <a:p>
            <a:pPr>
              <a:defRPr/>
            </a:pPr>
            <a:fld id="{D8F4C20A-4172-4488-9D7D-3039B12E0937}" type="datetime1">
              <a:rPr lang="en-US">
                <a:solidFill>
                  <a:prstClr val="black">
                    <a:tint val="75000"/>
                  </a:prstClr>
                </a:solidFill>
                <a:latin typeface="Calibri"/>
              </a:rPr>
              <a:pPr>
                <a:defRPr/>
              </a:pPr>
              <a:t>2/28/13</a:t>
            </a:fld>
            <a:endParaRPr lang="en-US">
              <a:solidFill>
                <a:prstClr val="black">
                  <a:tint val="75000"/>
                </a:prstClr>
              </a:solidFill>
              <a:latin typeface="Calibri"/>
            </a:endParaRPr>
          </a:p>
        </p:txBody>
      </p:sp>
      <p:sp>
        <p:nvSpPr>
          <p:cNvPr id="7" name="Footer Placeholder 3"/>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8" name="Slide Number Placeholder 4"/>
          <p:cNvSpPr>
            <a:spLocks noGrp="1"/>
          </p:cNvSpPr>
          <p:nvPr>
            <p:ph type="sldNum" sz="quarter" idx="12"/>
          </p:nvPr>
        </p:nvSpPr>
        <p:spPr>
          <a:xfrm>
            <a:off x="6553200" y="6356350"/>
            <a:ext cx="1066800" cy="365125"/>
          </a:xfrm>
        </p:spPr>
        <p:txBody>
          <a:bodyPr/>
          <a:lstStyle>
            <a:lvl1pPr>
              <a:defRPr/>
            </a:lvl1pPr>
          </a:lstStyle>
          <a:p>
            <a:pPr>
              <a:defRPr/>
            </a:pPr>
            <a:fld id="{204142C5-F2EB-4699-BA76-33AF05D46AD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991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6"/>
          <p:cNvGrpSpPr>
            <a:grpSpLocks/>
          </p:cNvGrpSpPr>
          <p:nvPr userDrawn="1"/>
        </p:nvGrpSpPr>
        <p:grpSpPr bwMode="auto">
          <a:xfrm>
            <a:off x="7793038" y="6137275"/>
            <a:ext cx="1236662" cy="609600"/>
            <a:chOff x="9525" y="19050"/>
            <a:chExt cx="1854200" cy="914400"/>
          </a:xfrm>
        </p:grpSpPr>
        <p:pic>
          <p:nvPicPr>
            <p:cNvPr id="3" name="Picture 7" descr="NOAA Color Use smalltrans"/>
            <p:cNvPicPr>
              <a:picLocks noChangeAspect="1" noChangeArrowheads="1"/>
            </p:cNvPicPr>
            <p:nvPr userDrawn="1"/>
          </p:nvPicPr>
          <p:blipFill>
            <a:blip r:embed="rId2" cstate="print"/>
            <a:srcRect/>
            <a:stretch>
              <a:fillRect/>
            </a:stretch>
          </p:blipFill>
          <p:spPr bwMode="auto">
            <a:xfrm>
              <a:off x="949325" y="19050"/>
              <a:ext cx="914400" cy="914400"/>
            </a:xfrm>
            <a:prstGeom prst="rect">
              <a:avLst/>
            </a:prstGeom>
            <a:noFill/>
            <a:ln w="9525">
              <a:noFill/>
              <a:miter lim="800000"/>
              <a:headEnd/>
              <a:tailEnd/>
            </a:ln>
          </p:spPr>
        </p:pic>
        <p:pic>
          <p:nvPicPr>
            <p:cNvPr id="4" name="Picture 8" descr="NASA Insig good 1"/>
            <p:cNvPicPr>
              <a:picLocks noChangeAspect="1" noChangeArrowheads="1"/>
            </p:cNvPicPr>
            <p:nvPr userDrawn="1"/>
          </p:nvPicPr>
          <p:blipFill>
            <a:blip r:embed="rId3" cstate="print"/>
            <a:srcRect/>
            <a:stretch>
              <a:fillRect/>
            </a:stretch>
          </p:blipFill>
          <p:spPr bwMode="auto">
            <a:xfrm>
              <a:off x="9525" y="41275"/>
              <a:ext cx="987425" cy="827088"/>
            </a:xfrm>
            <a:prstGeom prst="rect">
              <a:avLst/>
            </a:prstGeom>
            <a:noFill/>
            <a:ln w="9525">
              <a:noFill/>
              <a:miter lim="800000"/>
              <a:headEnd/>
              <a:tailEnd/>
            </a:ln>
          </p:spPr>
        </p:pic>
      </p:grpSp>
      <p:sp>
        <p:nvSpPr>
          <p:cNvPr id="5" name="Date Placeholder 1"/>
          <p:cNvSpPr>
            <a:spLocks noGrp="1"/>
          </p:cNvSpPr>
          <p:nvPr>
            <p:ph type="dt" sz="half" idx="10"/>
          </p:nvPr>
        </p:nvSpPr>
        <p:spPr/>
        <p:txBody>
          <a:bodyPr/>
          <a:lstStyle>
            <a:lvl1pPr>
              <a:defRPr/>
            </a:lvl1pPr>
          </a:lstStyle>
          <a:p>
            <a:pPr>
              <a:defRPr/>
            </a:pPr>
            <a:fld id="{E834A0CB-DFAC-4548-93B3-E769BB733128}" type="datetime1">
              <a:rPr lang="en-US">
                <a:solidFill>
                  <a:prstClr val="black">
                    <a:tint val="75000"/>
                  </a:prstClr>
                </a:solidFill>
                <a:latin typeface="Calibri"/>
              </a:rPr>
              <a:pPr>
                <a:defRPr/>
              </a:pPr>
              <a:t>2/28/13</a:t>
            </a:fld>
            <a:endParaRPr lang="en-US">
              <a:solidFill>
                <a:prstClr val="black">
                  <a:tint val="75000"/>
                </a:prstClr>
              </a:solidFill>
              <a:latin typeface="Calibri"/>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3"/>
          <p:cNvSpPr>
            <a:spLocks noGrp="1"/>
          </p:cNvSpPr>
          <p:nvPr>
            <p:ph type="sldNum" sz="quarter" idx="12"/>
          </p:nvPr>
        </p:nvSpPr>
        <p:spPr>
          <a:xfrm>
            <a:off x="6553200" y="6356350"/>
            <a:ext cx="1066800" cy="365125"/>
          </a:xfrm>
        </p:spPr>
        <p:txBody>
          <a:bodyPr/>
          <a:lstStyle>
            <a:lvl1pPr>
              <a:defRPr/>
            </a:lvl1pPr>
          </a:lstStyle>
          <a:p>
            <a:pPr>
              <a:defRPr/>
            </a:pPr>
            <a:fld id="{039BDE42-BAB0-4ABC-94ED-0C6FF0903094}"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63266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7793038" y="6137275"/>
            <a:ext cx="1236662" cy="609600"/>
            <a:chOff x="9525" y="19050"/>
            <a:chExt cx="1854200" cy="914400"/>
          </a:xfrm>
        </p:grpSpPr>
        <p:pic>
          <p:nvPicPr>
            <p:cNvPr id="6" name="Picture 7" descr="NOAA Color Use smalltrans"/>
            <p:cNvPicPr>
              <a:picLocks noChangeAspect="1" noChangeArrowheads="1"/>
            </p:cNvPicPr>
            <p:nvPr userDrawn="1"/>
          </p:nvPicPr>
          <p:blipFill>
            <a:blip r:embed="rId2" cstate="print"/>
            <a:srcRect/>
            <a:stretch>
              <a:fillRect/>
            </a:stretch>
          </p:blipFill>
          <p:spPr bwMode="auto">
            <a:xfrm>
              <a:off x="949325" y="19050"/>
              <a:ext cx="914400" cy="914400"/>
            </a:xfrm>
            <a:prstGeom prst="rect">
              <a:avLst/>
            </a:prstGeom>
            <a:noFill/>
            <a:ln w="9525">
              <a:noFill/>
              <a:miter lim="800000"/>
              <a:headEnd/>
              <a:tailEnd/>
            </a:ln>
          </p:spPr>
        </p:pic>
        <p:pic>
          <p:nvPicPr>
            <p:cNvPr id="7" name="Picture 8" descr="NASA Insig good 1"/>
            <p:cNvPicPr>
              <a:picLocks noChangeAspect="1" noChangeArrowheads="1"/>
            </p:cNvPicPr>
            <p:nvPr userDrawn="1"/>
          </p:nvPicPr>
          <p:blipFill>
            <a:blip r:embed="rId3" cstate="print"/>
            <a:srcRect/>
            <a:stretch>
              <a:fillRect/>
            </a:stretch>
          </p:blipFill>
          <p:spPr bwMode="auto">
            <a:xfrm>
              <a:off x="9525" y="41275"/>
              <a:ext cx="987425" cy="827088"/>
            </a:xfrm>
            <a:prstGeom prst="rect">
              <a:avLst/>
            </a:prstGeom>
            <a:noFill/>
            <a:ln w="9525">
              <a:noFill/>
              <a:miter lim="800000"/>
              <a:headEnd/>
              <a:tailEnd/>
            </a:ln>
          </p:spPr>
        </p:pic>
      </p:grpSp>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lstStyle>
          <a:p>
            <a:pPr>
              <a:defRPr/>
            </a:pPr>
            <a:fld id="{853E1C75-6C03-41C5-BADE-BAFE1E89CE3B}" type="datetime1">
              <a:rPr lang="en-US">
                <a:solidFill>
                  <a:prstClr val="black">
                    <a:tint val="75000"/>
                  </a:prstClr>
                </a:solidFill>
                <a:latin typeface="Calibri"/>
              </a:rPr>
              <a:pPr>
                <a:defRPr/>
              </a:pPr>
              <a:t>2/28/13</a:t>
            </a:fld>
            <a:endParaRPr lang="en-US">
              <a:solidFill>
                <a:prstClr val="black">
                  <a:tint val="75000"/>
                </a:prstClr>
              </a:solidFill>
              <a:latin typeface="Calibri"/>
            </a:endParaRPr>
          </a:p>
        </p:txBody>
      </p:sp>
      <p:sp>
        <p:nvSpPr>
          <p:cNvPr id="9"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10" name="Slide Number Placeholder 6"/>
          <p:cNvSpPr>
            <a:spLocks noGrp="1"/>
          </p:cNvSpPr>
          <p:nvPr>
            <p:ph type="sldNum" sz="quarter" idx="12"/>
          </p:nvPr>
        </p:nvSpPr>
        <p:spPr>
          <a:xfrm>
            <a:off x="6553200" y="6356350"/>
            <a:ext cx="1066800" cy="365125"/>
          </a:xfrm>
        </p:spPr>
        <p:txBody>
          <a:bodyPr/>
          <a:lstStyle>
            <a:lvl1pPr>
              <a:defRPr/>
            </a:lvl1pPr>
          </a:lstStyle>
          <a:p>
            <a:pPr>
              <a:defRPr/>
            </a:pPr>
            <a:fld id="{37780009-EF6B-42C2-BC79-3A0BEBE248F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5772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7793038" y="6137275"/>
            <a:ext cx="1236662" cy="609600"/>
            <a:chOff x="9525" y="19050"/>
            <a:chExt cx="1854200" cy="914400"/>
          </a:xfrm>
        </p:grpSpPr>
        <p:pic>
          <p:nvPicPr>
            <p:cNvPr id="6" name="Picture 7" descr="NOAA Color Use smalltrans"/>
            <p:cNvPicPr>
              <a:picLocks noChangeAspect="1" noChangeArrowheads="1"/>
            </p:cNvPicPr>
            <p:nvPr userDrawn="1"/>
          </p:nvPicPr>
          <p:blipFill>
            <a:blip r:embed="rId2" cstate="print"/>
            <a:srcRect/>
            <a:stretch>
              <a:fillRect/>
            </a:stretch>
          </p:blipFill>
          <p:spPr bwMode="auto">
            <a:xfrm>
              <a:off x="949325" y="19050"/>
              <a:ext cx="914400" cy="914400"/>
            </a:xfrm>
            <a:prstGeom prst="rect">
              <a:avLst/>
            </a:prstGeom>
            <a:noFill/>
            <a:ln w="9525">
              <a:noFill/>
              <a:miter lim="800000"/>
              <a:headEnd/>
              <a:tailEnd/>
            </a:ln>
          </p:spPr>
        </p:pic>
        <p:pic>
          <p:nvPicPr>
            <p:cNvPr id="7" name="Picture 8" descr="NASA Insig good 1"/>
            <p:cNvPicPr>
              <a:picLocks noChangeAspect="1" noChangeArrowheads="1"/>
            </p:cNvPicPr>
            <p:nvPr userDrawn="1"/>
          </p:nvPicPr>
          <p:blipFill>
            <a:blip r:embed="rId3" cstate="print"/>
            <a:srcRect/>
            <a:stretch>
              <a:fillRect/>
            </a:stretch>
          </p:blipFill>
          <p:spPr bwMode="auto">
            <a:xfrm>
              <a:off x="9525" y="41275"/>
              <a:ext cx="987425" cy="827088"/>
            </a:xfrm>
            <a:prstGeom prst="rect">
              <a:avLst/>
            </a:prstGeom>
            <a:noFill/>
            <a:ln w="9525">
              <a:noFill/>
              <a:miter lim="800000"/>
              <a:headEnd/>
              <a:tailEnd/>
            </a:ln>
          </p:spPr>
        </p:pic>
      </p:gr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lstStyle>
          <a:p>
            <a:pPr>
              <a:defRPr/>
            </a:pPr>
            <a:fld id="{FA8C22E1-9CAF-4CEA-92CA-A58991F3303E}" type="datetime1">
              <a:rPr lang="en-US">
                <a:solidFill>
                  <a:prstClr val="black">
                    <a:tint val="75000"/>
                  </a:prstClr>
                </a:solidFill>
                <a:latin typeface="Calibri"/>
              </a:rPr>
              <a:pPr>
                <a:defRPr/>
              </a:pPr>
              <a:t>2/28/13</a:t>
            </a:fld>
            <a:endParaRPr lang="en-US">
              <a:solidFill>
                <a:prstClr val="black">
                  <a:tint val="75000"/>
                </a:prstClr>
              </a:solidFill>
              <a:latin typeface="Calibri"/>
            </a:endParaRPr>
          </a:p>
        </p:txBody>
      </p:sp>
      <p:sp>
        <p:nvSpPr>
          <p:cNvPr id="9" name="Footer Placeholder 5"/>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10" name="Slide Number Placeholder 6"/>
          <p:cNvSpPr>
            <a:spLocks noGrp="1"/>
          </p:cNvSpPr>
          <p:nvPr>
            <p:ph type="sldNum" sz="quarter" idx="12"/>
          </p:nvPr>
        </p:nvSpPr>
        <p:spPr>
          <a:xfrm>
            <a:off x="6553200" y="6356350"/>
            <a:ext cx="1066800" cy="365125"/>
          </a:xfrm>
        </p:spPr>
        <p:txBody>
          <a:bodyPr/>
          <a:lstStyle>
            <a:lvl1pPr>
              <a:defRPr/>
            </a:lvl1pPr>
          </a:lstStyle>
          <a:p>
            <a:pPr>
              <a:defRPr/>
            </a:pPr>
            <a:fld id="{7FFDB869-4077-47FD-A562-A014AA7BF6D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5229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7793038" y="6137275"/>
            <a:ext cx="1236662" cy="609600"/>
            <a:chOff x="9525" y="19050"/>
            <a:chExt cx="1854200" cy="914400"/>
          </a:xfrm>
        </p:grpSpPr>
        <p:pic>
          <p:nvPicPr>
            <p:cNvPr id="5" name="Picture 7" descr="NOAA Color Use smalltrans"/>
            <p:cNvPicPr>
              <a:picLocks noChangeAspect="1" noChangeArrowheads="1"/>
            </p:cNvPicPr>
            <p:nvPr userDrawn="1"/>
          </p:nvPicPr>
          <p:blipFill>
            <a:blip r:embed="rId2" cstate="print"/>
            <a:srcRect/>
            <a:stretch>
              <a:fillRect/>
            </a:stretch>
          </p:blipFill>
          <p:spPr bwMode="auto">
            <a:xfrm>
              <a:off x="949325" y="19050"/>
              <a:ext cx="914400" cy="914400"/>
            </a:xfrm>
            <a:prstGeom prst="rect">
              <a:avLst/>
            </a:prstGeom>
            <a:noFill/>
            <a:ln w="9525">
              <a:noFill/>
              <a:miter lim="800000"/>
              <a:headEnd/>
              <a:tailEnd/>
            </a:ln>
          </p:spPr>
        </p:pic>
        <p:pic>
          <p:nvPicPr>
            <p:cNvPr id="6" name="Picture 8" descr="NASA Insig good 1"/>
            <p:cNvPicPr>
              <a:picLocks noChangeAspect="1" noChangeArrowheads="1"/>
            </p:cNvPicPr>
            <p:nvPr userDrawn="1"/>
          </p:nvPicPr>
          <p:blipFill>
            <a:blip r:embed="rId3" cstate="print"/>
            <a:srcRect/>
            <a:stretch>
              <a:fillRect/>
            </a:stretch>
          </p:blipFill>
          <p:spPr bwMode="auto">
            <a:xfrm>
              <a:off x="9525" y="41275"/>
              <a:ext cx="987425" cy="827088"/>
            </a:xfrm>
            <a:prstGeom prst="rect">
              <a:avLst/>
            </a:prstGeom>
            <a:noFill/>
            <a:ln w="9525">
              <a:noFill/>
              <a:miter lim="800000"/>
              <a:headEnd/>
              <a:tailEnd/>
            </a:ln>
          </p:spPr>
        </p:pic>
      </p:gr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C2B2F076-882F-48C3-A5D5-2B14F4A8400A}" type="datetime1">
              <a:rPr lang="en-US">
                <a:solidFill>
                  <a:prstClr val="black">
                    <a:tint val="75000"/>
                  </a:prstClr>
                </a:solidFill>
                <a:latin typeface="Calibri"/>
              </a:rPr>
              <a:pPr>
                <a:defRPr/>
              </a:pPr>
              <a:t>2/28/13</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a:xfrm>
            <a:off x="6553200" y="6356350"/>
            <a:ext cx="1066800" cy="365125"/>
          </a:xfrm>
        </p:spPr>
        <p:txBody>
          <a:bodyPr/>
          <a:lstStyle>
            <a:lvl1pPr>
              <a:defRPr/>
            </a:lvl1pPr>
          </a:lstStyle>
          <a:p>
            <a:pPr>
              <a:defRPr/>
            </a:pPr>
            <a:fld id="{41839A5F-B3C1-4CC8-AD79-3C66A8B6BA9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7570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93704" y="274638"/>
            <a:ext cx="7356592" cy="430918"/>
          </a:xfrm>
          <a:prstGeom prst="rect">
            <a:avLst/>
          </a:prstGeom>
        </p:spPr>
        <p:txBody>
          <a:bodyPr/>
          <a:lstStyle>
            <a:lvl1pPr>
              <a:defRPr sz="2400" b="1">
                <a:latin typeface="Helvetica"/>
                <a:cs typeface="Helvetica"/>
              </a:defRPr>
            </a:lvl1pPr>
          </a:lstStyle>
          <a:p>
            <a:r>
              <a:rPr lang="en-US" smtClean="0"/>
              <a:t>Click to edit Master title style</a:t>
            </a:r>
            <a:endParaRPr lang="en-US"/>
          </a:p>
        </p:txBody>
      </p:sp>
      <p:sp>
        <p:nvSpPr>
          <p:cNvPr id="3" name="Content Placeholder 2"/>
          <p:cNvSpPr>
            <a:spLocks noGrp="1"/>
          </p:cNvSpPr>
          <p:nvPr>
            <p:ph sz="half" idx="1"/>
          </p:nvPr>
        </p:nvSpPr>
        <p:spPr>
          <a:xfrm>
            <a:off x="685800" y="1382889"/>
            <a:ext cx="3810000" cy="506118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382889"/>
            <a:ext cx="3810000" cy="506118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71413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7793038" y="6137275"/>
            <a:ext cx="1236662" cy="609600"/>
            <a:chOff x="9525" y="19050"/>
            <a:chExt cx="1854200" cy="914400"/>
          </a:xfrm>
        </p:grpSpPr>
        <p:pic>
          <p:nvPicPr>
            <p:cNvPr id="5" name="Picture 7" descr="NOAA Color Use smalltrans"/>
            <p:cNvPicPr>
              <a:picLocks noChangeAspect="1" noChangeArrowheads="1"/>
            </p:cNvPicPr>
            <p:nvPr userDrawn="1"/>
          </p:nvPicPr>
          <p:blipFill>
            <a:blip r:embed="rId2" cstate="print"/>
            <a:srcRect/>
            <a:stretch>
              <a:fillRect/>
            </a:stretch>
          </p:blipFill>
          <p:spPr bwMode="auto">
            <a:xfrm>
              <a:off x="949325" y="19050"/>
              <a:ext cx="914400" cy="914400"/>
            </a:xfrm>
            <a:prstGeom prst="rect">
              <a:avLst/>
            </a:prstGeom>
            <a:noFill/>
            <a:ln w="9525">
              <a:noFill/>
              <a:miter lim="800000"/>
              <a:headEnd/>
              <a:tailEnd/>
            </a:ln>
          </p:spPr>
        </p:pic>
        <p:pic>
          <p:nvPicPr>
            <p:cNvPr id="6" name="Picture 8" descr="NASA Insig good 1"/>
            <p:cNvPicPr>
              <a:picLocks noChangeAspect="1" noChangeArrowheads="1"/>
            </p:cNvPicPr>
            <p:nvPr userDrawn="1"/>
          </p:nvPicPr>
          <p:blipFill>
            <a:blip r:embed="rId3" cstate="print"/>
            <a:srcRect/>
            <a:stretch>
              <a:fillRect/>
            </a:stretch>
          </p:blipFill>
          <p:spPr bwMode="auto">
            <a:xfrm>
              <a:off x="9525" y="41275"/>
              <a:ext cx="987425" cy="827088"/>
            </a:xfrm>
            <a:prstGeom prst="rect">
              <a:avLst/>
            </a:prstGeom>
            <a:noFill/>
            <a:ln w="9525">
              <a:noFill/>
              <a:miter lim="800000"/>
              <a:headEnd/>
              <a:tailEnd/>
            </a:ln>
          </p:spPr>
        </p:pic>
      </p:gr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64964C1-13E4-4B80-82EE-E869211583B4}" type="datetime1">
              <a:rPr lang="en-US">
                <a:solidFill>
                  <a:prstClr val="black">
                    <a:tint val="75000"/>
                  </a:prstClr>
                </a:solidFill>
                <a:latin typeface="Calibri"/>
              </a:rPr>
              <a:pPr>
                <a:defRPr/>
              </a:pPr>
              <a:t>2/28/13</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a:xfrm>
            <a:off x="6553200" y="6356350"/>
            <a:ext cx="1066800" cy="365125"/>
          </a:xfrm>
        </p:spPr>
        <p:txBody>
          <a:bodyPr/>
          <a:lstStyle>
            <a:lvl1pPr>
              <a:defRPr/>
            </a:lvl1pPr>
          </a:lstStyle>
          <a:p>
            <a:pPr>
              <a:defRPr/>
            </a:pPr>
            <a:fld id="{72056965-C6AA-4709-9B2C-E27B5D0BFB1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86951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7318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1447800"/>
            <a:ext cx="44958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495800"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a:solidFill>
                  <a:prstClr val="black">
                    <a:tint val="75000"/>
                  </a:prstClr>
                </a:solidFill>
                <a:latin typeface="Calibri"/>
              </a:rPr>
              <a:t>6-10 January 2013</a:t>
            </a:r>
          </a:p>
        </p:txBody>
      </p:sp>
      <p:sp>
        <p:nvSpPr>
          <p:cNvPr id="6" name="Rectangle 6"/>
          <p:cNvSpPr>
            <a:spLocks noGrp="1" noChangeArrowheads="1"/>
          </p:cNvSpPr>
          <p:nvPr>
            <p:ph type="ftr" sz="quarter" idx="11"/>
          </p:nvPr>
        </p:nvSpPr>
        <p:spPr>
          <a:ln/>
        </p:spPr>
        <p:txBody>
          <a:bodyPr/>
          <a:lstStyle>
            <a:lvl1pPr>
              <a:defRPr/>
            </a:lvl1pPr>
          </a:lstStyle>
          <a:p>
            <a:pPr>
              <a:defRPr/>
            </a:pPr>
            <a:r>
              <a:rPr lang="en-US">
                <a:solidFill>
                  <a:prstClr val="black">
                    <a:tint val="75000"/>
                  </a:prstClr>
                </a:solidFill>
                <a:latin typeface="Calibri"/>
              </a:rPr>
              <a:t>93rd AMS Annual Meeting - Third Conference on Transition of R2O - Austin, TX</a:t>
            </a:r>
          </a:p>
        </p:txBody>
      </p:sp>
      <p:sp>
        <p:nvSpPr>
          <p:cNvPr id="7" name="Rectangle 7"/>
          <p:cNvSpPr>
            <a:spLocks noGrp="1" noChangeArrowheads="1"/>
          </p:cNvSpPr>
          <p:nvPr>
            <p:ph type="sldNum" sz="quarter" idx="12"/>
          </p:nvPr>
        </p:nvSpPr>
        <p:spPr>
          <a:ln/>
        </p:spPr>
        <p:txBody>
          <a:bodyPr/>
          <a:lstStyle>
            <a:lvl1pPr>
              <a:defRPr/>
            </a:lvl1pPr>
          </a:lstStyle>
          <a:p>
            <a:pPr>
              <a:defRPr/>
            </a:pPr>
            <a:fld id="{87DB1DC6-9CB4-479E-AB29-05C35716770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90264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Footer Placeholder 3"/>
          <p:cNvSpPr>
            <a:spLocks noGrp="1"/>
          </p:cNvSpPr>
          <p:nvPr>
            <p:ph type="ftr" idx="10"/>
          </p:nvPr>
        </p:nvSpPr>
        <p:spPr/>
        <p:txBody>
          <a:bodyPr/>
          <a:lstStyle>
            <a:lvl1pPr>
              <a:defRPr/>
            </a:lvl1pPr>
          </a:lstStyle>
          <a:p>
            <a:r>
              <a:rPr lang="en-GB" smtClean="0">
                <a:latin typeface="Arial"/>
              </a:rPr>
              <a:t>Suomi NPP SDR product review, 23/24 Oct 2012</a:t>
            </a:r>
            <a:endParaRPr lang="en-GB">
              <a:latin typeface="Arial"/>
            </a:endParaRPr>
          </a:p>
        </p:txBody>
      </p:sp>
    </p:spTree>
    <p:extLst>
      <p:ext uri="{BB962C8B-B14F-4D97-AF65-F5344CB8AC3E}">
        <p14:creationId xmlns:p14="http://schemas.microsoft.com/office/powerpoint/2010/main" val="4906321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idx="10"/>
          </p:nvPr>
        </p:nvSpPr>
        <p:spPr/>
        <p:txBody>
          <a:bodyPr/>
          <a:lstStyle>
            <a:lvl1pPr>
              <a:defRPr/>
            </a:lvl1pPr>
          </a:lstStyle>
          <a:p>
            <a:r>
              <a:rPr lang="en-GB" smtClean="0">
                <a:latin typeface="Arial"/>
              </a:rPr>
              <a:t>Suomi NPP SDR product review, 23/24 Oct 2012</a:t>
            </a:r>
            <a:endParaRPr lang="en-GB">
              <a:latin typeface="Arial"/>
            </a:endParaRPr>
          </a:p>
        </p:txBody>
      </p:sp>
    </p:spTree>
    <p:extLst>
      <p:ext uri="{BB962C8B-B14F-4D97-AF65-F5344CB8AC3E}">
        <p14:creationId xmlns:p14="http://schemas.microsoft.com/office/powerpoint/2010/main" val="4150942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idx="10"/>
          </p:nvPr>
        </p:nvSpPr>
        <p:spPr/>
        <p:txBody>
          <a:bodyPr/>
          <a:lstStyle>
            <a:lvl1pPr>
              <a:defRPr/>
            </a:lvl1pPr>
          </a:lstStyle>
          <a:p>
            <a:r>
              <a:rPr lang="en-GB" smtClean="0">
                <a:latin typeface="Arial"/>
              </a:rPr>
              <a:t>Suomi NPP SDR product review, 23/24 Oct 2012</a:t>
            </a:r>
            <a:endParaRPr lang="en-GB">
              <a:latin typeface="Arial"/>
            </a:endParaRPr>
          </a:p>
        </p:txBody>
      </p:sp>
    </p:spTree>
    <p:extLst>
      <p:ext uri="{BB962C8B-B14F-4D97-AF65-F5344CB8AC3E}">
        <p14:creationId xmlns:p14="http://schemas.microsoft.com/office/powerpoint/2010/main" val="38019297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19200"/>
            <a:ext cx="3971925" cy="4914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581525" y="1219200"/>
            <a:ext cx="3971925" cy="4914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idx="10"/>
          </p:nvPr>
        </p:nvSpPr>
        <p:spPr/>
        <p:txBody>
          <a:bodyPr/>
          <a:lstStyle>
            <a:lvl1pPr>
              <a:defRPr/>
            </a:lvl1pPr>
          </a:lstStyle>
          <a:p>
            <a:r>
              <a:rPr lang="en-GB" smtClean="0">
                <a:latin typeface="Arial"/>
              </a:rPr>
              <a:t>Suomi NPP SDR product review, 23/24 Oct 2012</a:t>
            </a:r>
            <a:endParaRPr lang="en-GB">
              <a:latin typeface="Arial"/>
            </a:endParaRPr>
          </a:p>
        </p:txBody>
      </p:sp>
    </p:spTree>
    <p:extLst>
      <p:ext uri="{BB962C8B-B14F-4D97-AF65-F5344CB8AC3E}">
        <p14:creationId xmlns:p14="http://schemas.microsoft.com/office/powerpoint/2010/main" val="33893381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Footer Placeholder 6"/>
          <p:cNvSpPr>
            <a:spLocks noGrp="1"/>
          </p:cNvSpPr>
          <p:nvPr>
            <p:ph type="ftr" idx="10"/>
          </p:nvPr>
        </p:nvSpPr>
        <p:spPr/>
        <p:txBody>
          <a:bodyPr/>
          <a:lstStyle>
            <a:lvl1pPr>
              <a:defRPr/>
            </a:lvl1pPr>
          </a:lstStyle>
          <a:p>
            <a:r>
              <a:rPr lang="en-GB" smtClean="0">
                <a:latin typeface="Arial"/>
              </a:rPr>
              <a:t>Suomi NPP SDR product review, 23/24 Oct 2012</a:t>
            </a:r>
            <a:endParaRPr lang="en-GB">
              <a:latin typeface="Arial"/>
            </a:endParaRPr>
          </a:p>
        </p:txBody>
      </p:sp>
    </p:spTree>
    <p:extLst>
      <p:ext uri="{BB962C8B-B14F-4D97-AF65-F5344CB8AC3E}">
        <p14:creationId xmlns:p14="http://schemas.microsoft.com/office/powerpoint/2010/main" val="32224329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Footer Placeholder 2"/>
          <p:cNvSpPr>
            <a:spLocks noGrp="1"/>
          </p:cNvSpPr>
          <p:nvPr>
            <p:ph type="ftr" idx="10"/>
          </p:nvPr>
        </p:nvSpPr>
        <p:spPr/>
        <p:txBody>
          <a:bodyPr/>
          <a:lstStyle>
            <a:lvl1pPr>
              <a:defRPr/>
            </a:lvl1pPr>
          </a:lstStyle>
          <a:p>
            <a:r>
              <a:rPr lang="en-GB" smtClean="0">
                <a:latin typeface="Arial"/>
              </a:rPr>
              <a:t>Suomi NPP SDR product review, 23/24 Oct 2012</a:t>
            </a:r>
            <a:endParaRPr lang="en-GB">
              <a:latin typeface="Arial"/>
            </a:endParaRPr>
          </a:p>
        </p:txBody>
      </p:sp>
    </p:spTree>
    <p:extLst>
      <p:ext uri="{BB962C8B-B14F-4D97-AF65-F5344CB8AC3E}">
        <p14:creationId xmlns:p14="http://schemas.microsoft.com/office/powerpoint/2010/main" val="8928051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idx="10"/>
          </p:nvPr>
        </p:nvSpPr>
        <p:spPr/>
        <p:txBody>
          <a:bodyPr/>
          <a:lstStyle>
            <a:lvl1pPr>
              <a:defRPr/>
            </a:lvl1pPr>
          </a:lstStyle>
          <a:p>
            <a:r>
              <a:rPr lang="en-GB" smtClean="0">
                <a:latin typeface="Arial"/>
              </a:rPr>
              <a:t>Suomi NPP SDR product review, 23/24 Oct 2012</a:t>
            </a:r>
            <a:endParaRPr lang="en-GB">
              <a:latin typeface="Arial"/>
            </a:endParaRPr>
          </a:p>
        </p:txBody>
      </p:sp>
    </p:spTree>
    <p:extLst>
      <p:ext uri="{BB962C8B-B14F-4D97-AF65-F5344CB8AC3E}">
        <p14:creationId xmlns:p14="http://schemas.microsoft.com/office/powerpoint/2010/main" val="25674128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GB" smtClean="0">
                <a:latin typeface="Arial"/>
              </a:rPr>
              <a:t>Suomi NPP SDR product review, 23/24 Oct 2012</a:t>
            </a:r>
            <a:endParaRPr lang="en-GB">
              <a:latin typeface="Arial"/>
            </a:endParaRPr>
          </a:p>
        </p:txBody>
      </p:sp>
    </p:spTree>
    <p:extLst>
      <p:ext uri="{BB962C8B-B14F-4D97-AF65-F5344CB8AC3E}">
        <p14:creationId xmlns:p14="http://schemas.microsoft.com/office/powerpoint/2010/main" val="2127094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549582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idx="10"/>
          </p:nvPr>
        </p:nvSpPr>
        <p:spPr/>
        <p:txBody>
          <a:bodyPr/>
          <a:lstStyle>
            <a:lvl1pPr>
              <a:defRPr/>
            </a:lvl1pPr>
          </a:lstStyle>
          <a:p>
            <a:r>
              <a:rPr lang="en-GB" smtClean="0">
                <a:latin typeface="Arial"/>
              </a:rPr>
              <a:t>Suomi NPP SDR product review, 23/24 Oct 2012</a:t>
            </a:r>
            <a:endParaRPr lang="en-GB">
              <a:latin typeface="Arial"/>
            </a:endParaRPr>
          </a:p>
        </p:txBody>
      </p:sp>
    </p:spTree>
    <p:extLst>
      <p:ext uri="{BB962C8B-B14F-4D97-AF65-F5344CB8AC3E}">
        <p14:creationId xmlns:p14="http://schemas.microsoft.com/office/powerpoint/2010/main" val="28213493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idx="10"/>
          </p:nvPr>
        </p:nvSpPr>
        <p:spPr/>
        <p:txBody>
          <a:bodyPr/>
          <a:lstStyle>
            <a:lvl1pPr>
              <a:defRPr/>
            </a:lvl1pPr>
          </a:lstStyle>
          <a:p>
            <a:r>
              <a:rPr lang="en-GB" smtClean="0">
                <a:latin typeface="Arial"/>
              </a:rPr>
              <a:t>Suomi NPP SDR product review, 23/24 Oct 2012</a:t>
            </a:r>
            <a:endParaRPr lang="en-GB">
              <a:latin typeface="Arial"/>
            </a:endParaRPr>
          </a:p>
        </p:txBody>
      </p:sp>
    </p:spTree>
    <p:extLst>
      <p:ext uri="{BB962C8B-B14F-4D97-AF65-F5344CB8AC3E}">
        <p14:creationId xmlns:p14="http://schemas.microsoft.com/office/powerpoint/2010/main" val="9287605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298450"/>
            <a:ext cx="2033587" cy="58356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98450"/>
            <a:ext cx="5948363" cy="58356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Footer Placeholder 3"/>
          <p:cNvSpPr>
            <a:spLocks noGrp="1"/>
          </p:cNvSpPr>
          <p:nvPr>
            <p:ph type="ftr" idx="10"/>
          </p:nvPr>
        </p:nvSpPr>
        <p:spPr/>
        <p:txBody>
          <a:bodyPr/>
          <a:lstStyle>
            <a:lvl1pPr>
              <a:defRPr/>
            </a:lvl1pPr>
          </a:lstStyle>
          <a:p>
            <a:r>
              <a:rPr lang="en-GB" smtClean="0">
                <a:latin typeface="Arial"/>
              </a:rPr>
              <a:t>Suomi NPP SDR product review, 23/24 Oct 2012</a:t>
            </a:r>
            <a:endParaRPr lang="en-GB">
              <a:latin typeface="Arial"/>
            </a:endParaRPr>
          </a:p>
        </p:txBody>
      </p:sp>
    </p:spTree>
    <p:extLst>
      <p:ext uri="{BB962C8B-B14F-4D97-AF65-F5344CB8AC3E}">
        <p14:creationId xmlns:p14="http://schemas.microsoft.com/office/powerpoint/2010/main" val="3448973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r>
              <a:rPr lang="en-GB">
                <a:solidFill>
                  <a:srgbClr val="000000"/>
                </a:solidFill>
                <a:latin typeface="Arial"/>
              </a:rPr>
              <a:t>© Crown copyright   Met Office</a:t>
            </a:r>
            <a:endParaRPr lang="en-GB" sz="1400">
              <a:solidFill>
                <a:srgbClr val="000000"/>
              </a:solidFill>
              <a:latin typeface="Times" charset="0"/>
            </a:endParaRPr>
          </a:p>
        </p:txBody>
      </p:sp>
    </p:spTree>
    <p:extLst>
      <p:ext uri="{BB962C8B-B14F-4D97-AF65-F5344CB8AC3E}">
        <p14:creationId xmlns:p14="http://schemas.microsoft.com/office/powerpoint/2010/main" val="426254899"/>
      </p:ext>
    </p:extLst>
  </p:cSld>
  <p:clrMapOvr>
    <a:masterClrMapping/>
  </p:clrMapOvr>
  <p:transition xmlns:p14="http://schemas.microsoft.com/office/powerpoint/2010/main">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r>
              <a:rPr lang="en-GB">
                <a:solidFill>
                  <a:srgbClr val="000000"/>
                </a:solidFill>
                <a:latin typeface="Arial"/>
              </a:rPr>
              <a:t>© Crown copyright   Met Office</a:t>
            </a:r>
            <a:endParaRPr lang="en-GB" sz="1400">
              <a:solidFill>
                <a:srgbClr val="000000"/>
              </a:solidFill>
              <a:latin typeface="Times" charset="0"/>
            </a:endParaRPr>
          </a:p>
        </p:txBody>
      </p:sp>
    </p:spTree>
    <p:extLst>
      <p:ext uri="{BB962C8B-B14F-4D97-AF65-F5344CB8AC3E}">
        <p14:creationId xmlns:p14="http://schemas.microsoft.com/office/powerpoint/2010/main" val="4151311051"/>
      </p:ext>
    </p:extLst>
  </p:cSld>
  <p:clrMapOvr>
    <a:masterClrMapping/>
  </p:clrMapOvr>
  <p:transition xmlns:p14="http://schemas.microsoft.com/office/powerpoint/2010/main">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r>
              <a:rPr lang="en-GB">
                <a:solidFill>
                  <a:srgbClr val="000000"/>
                </a:solidFill>
                <a:latin typeface="Arial"/>
              </a:rPr>
              <a:t>© Crown copyright   Met Office</a:t>
            </a:r>
            <a:endParaRPr lang="en-GB" sz="1400">
              <a:solidFill>
                <a:srgbClr val="000000"/>
              </a:solidFill>
              <a:latin typeface="Times" charset="0"/>
            </a:endParaRPr>
          </a:p>
        </p:txBody>
      </p:sp>
    </p:spTree>
    <p:extLst>
      <p:ext uri="{BB962C8B-B14F-4D97-AF65-F5344CB8AC3E}">
        <p14:creationId xmlns:p14="http://schemas.microsoft.com/office/powerpoint/2010/main" val="3848905488"/>
      </p:ext>
    </p:extLst>
  </p:cSld>
  <p:clrMapOvr>
    <a:masterClrMapping/>
  </p:clrMapOvr>
  <p:transition xmlns:p14="http://schemas.microsoft.com/office/powerpoint/2010/main">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7526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59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r>
              <a:rPr lang="en-GB">
                <a:solidFill>
                  <a:srgbClr val="000000"/>
                </a:solidFill>
                <a:latin typeface="Arial"/>
              </a:rPr>
              <a:t>© Crown copyright   Met Office</a:t>
            </a:r>
            <a:endParaRPr lang="en-GB" sz="1400">
              <a:solidFill>
                <a:srgbClr val="000000"/>
              </a:solidFill>
              <a:latin typeface="Times" charset="0"/>
            </a:endParaRPr>
          </a:p>
        </p:txBody>
      </p:sp>
    </p:spTree>
    <p:extLst>
      <p:ext uri="{BB962C8B-B14F-4D97-AF65-F5344CB8AC3E}">
        <p14:creationId xmlns:p14="http://schemas.microsoft.com/office/powerpoint/2010/main" val="2709449596"/>
      </p:ext>
    </p:extLst>
  </p:cSld>
  <p:clrMapOvr>
    <a:masterClrMapping/>
  </p:clrMapOvr>
  <p:transition xmlns:p14="http://schemas.microsoft.com/office/powerpoint/2010/main">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r>
              <a:rPr lang="en-GB">
                <a:solidFill>
                  <a:srgbClr val="000000"/>
                </a:solidFill>
                <a:latin typeface="Arial"/>
              </a:rPr>
              <a:t>© Crown copyright   Met Office</a:t>
            </a:r>
            <a:endParaRPr lang="en-GB" sz="1400">
              <a:solidFill>
                <a:srgbClr val="000000"/>
              </a:solidFill>
              <a:latin typeface="Times" charset="0"/>
            </a:endParaRPr>
          </a:p>
        </p:txBody>
      </p:sp>
    </p:spTree>
    <p:extLst>
      <p:ext uri="{BB962C8B-B14F-4D97-AF65-F5344CB8AC3E}">
        <p14:creationId xmlns:p14="http://schemas.microsoft.com/office/powerpoint/2010/main" val="4045652834"/>
      </p:ext>
    </p:extLst>
  </p:cSld>
  <p:clrMapOvr>
    <a:masterClrMapping/>
  </p:clrMapOvr>
  <p:transition xmlns:p14="http://schemas.microsoft.com/office/powerpoint/2010/main">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r>
              <a:rPr lang="en-GB">
                <a:solidFill>
                  <a:srgbClr val="000000"/>
                </a:solidFill>
                <a:latin typeface="Arial"/>
              </a:rPr>
              <a:t>© Crown copyright   Met Office</a:t>
            </a:r>
            <a:endParaRPr lang="en-GB" sz="1400">
              <a:solidFill>
                <a:srgbClr val="000000"/>
              </a:solidFill>
              <a:latin typeface="Times" charset="0"/>
            </a:endParaRPr>
          </a:p>
        </p:txBody>
      </p:sp>
    </p:spTree>
    <p:extLst>
      <p:ext uri="{BB962C8B-B14F-4D97-AF65-F5344CB8AC3E}">
        <p14:creationId xmlns:p14="http://schemas.microsoft.com/office/powerpoint/2010/main" val="906451617"/>
      </p:ext>
    </p:extLst>
  </p:cSld>
  <p:clrMapOvr>
    <a:masterClrMapping/>
  </p:clrMapOvr>
  <p:transition xmlns:p14="http://schemas.microsoft.com/office/powerpoint/2010/main">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r>
              <a:rPr lang="en-GB">
                <a:solidFill>
                  <a:srgbClr val="000000"/>
                </a:solidFill>
                <a:latin typeface="Arial"/>
              </a:rPr>
              <a:t>© Crown copyright   Met Office</a:t>
            </a:r>
            <a:endParaRPr lang="en-GB" sz="1400">
              <a:solidFill>
                <a:srgbClr val="000000"/>
              </a:solidFill>
              <a:latin typeface="Times" charset="0"/>
            </a:endParaRPr>
          </a:p>
        </p:txBody>
      </p:sp>
    </p:spTree>
    <p:extLst>
      <p:ext uri="{BB962C8B-B14F-4D97-AF65-F5344CB8AC3E}">
        <p14:creationId xmlns:p14="http://schemas.microsoft.com/office/powerpoint/2010/main" val="1676631015"/>
      </p:ext>
    </p:extLst>
  </p:cSld>
  <p:clrMapOvr>
    <a:masterClrMapping/>
  </p:clrMapOvr>
  <p:transition xmlns:p14="http://schemas.microsoft.com/office/powerpoint/2010/main">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4992"/>
          </a:xfrm>
          <a:prstGeom prst="rect">
            <a:avLst/>
          </a:prstGeom>
        </p:spPr>
        <p:txBody>
          <a:bodyPr/>
          <a:lstStyle>
            <a:lvl1pPr>
              <a:defRPr sz="2400" b="1">
                <a:latin typeface="Helvetica"/>
                <a:cs typeface="Helvetica"/>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281124"/>
            <a:ext cx="4040188" cy="639762"/>
          </a:xfrm>
        </p:spPr>
        <p:txBody>
          <a:bodyPr anchor="b"/>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36327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281124"/>
            <a:ext cx="4041775" cy="639762"/>
          </a:xfrm>
        </p:spPr>
        <p:txBody>
          <a:bodyPr anchor="b"/>
          <a:lstStyle>
            <a:lvl1pPr marL="0" indent="0" algn="ctr">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4"/>
            <a:ext cx="4041775" cy="436327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17838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r>
              <a:rPr lang="en-GB">
                <a:solidFill>
                  <a:srgbClr val="000000"/>
                </a:solidFill>
                <a:latin typeface="Arial"/>
              </a:rPr>
              <a:t>© Crown copyright   Met Office</a:t>
            </a:r>
            <a:endParaRPr lang="en-GB" sz="1400">
              <a:solidFill>
                <a:srgbClr val="000000"/>
              </a:solidFill>
              <a:latin typeface="Times" charset="0"/>
            </a:endParaRPr>
          </a:p>
        </p:txBody>
      </p:sp>
    </p:spTree>
    <p:extLst>
      <p:ext uri="{BB962C8B-B14F-4D97-AF65-F5344CB8AC3E}">
        <p14:creationId xmlns:p14="http://schemas.microsoft.com/office/powerpoint/2010/main" val="1622776391"/>
      </p:ext>
    </p:extLst>
  </p:cSld>
  <p:clrMapOvr>
    <a:masterClrMapping/>
  </p:clrMapOvr>
  <p:transition xmlns:p14="http://schemas.microsoft.com/office/powerpoint/2010/main">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r>
              <a:rPr lang="en-GB">
                <a:solidFill>
                  <a:srgbClr val="000000"/>
                </a:solidFill>
                <a:latin typeface="Arial"/>
              </a:rPr>
              <a:t>© Crown copyright   Met Office</a:t>
            </a:r>
            <a:endParaRPr lang="en-GB" sz="1400">
              <a:solidFill>
                <a:srgbClr val="000000"/>
              </a:solidFill>
              <a:latin typeface="Times" charset="0"/>
            </a:endParaRPr>
          </a:p>
        </p:txBody>
      </p:sp>
    </p:spTree>
    <p:extLst>
      <p:ext uri="{BB962C8B-B14F-4D97-AF65-F5344CB8AC3E}">
        <p14:creationId xmlns:p14="http://schemas.microsoft.com/office/powerpoint/2010/main" val="3372716286"/>
      </p:ext>
    </p:extLst>
  </p:cSld>
  <p:clrMapOvr>
    <a:masterClrMapping/>
  </p:clrMapOvr>
  <p:transition xmlns:p14="http://schemas.microsoft.com/office/powerpoint/2010/main">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r>
              <a:rPr lang="en-GB">
                <a:solidFill>
                  <a:srgbClr val="000000"/>
                </a:solidFill>
                <a:latin typeface="Arial"/>
              </a:rPr>
              <a:t>© Crown copyright   Met Office</a:t>
            </a:r>
            <a:endParaRPr lang="en-GB" sz="1400">
              <a:solidFill>
                <a:srgbClr val="000000"/>
              </a:solidFill>
              <a:latin typeface="Times" charset="0"/>
            </a:endParaRPr>
          </a:p>
        </p:txBody>
      </p:sp>
    </p:spTree>
    <p:extLst>
      <p:ext uri="{BB962C8B-B14F-4D97-AF65-F5344CB8AC3E}">
        <p14:creationId xmlns:p14="http://schemas.microsoft.com/office/powerpoint/2010/main" val="3912712728"/>
      </p:ext>
    </p:extLst>
  </p:cSld>
  <p:clrMapOvr>
    <a:masterClrMapping/>
  </p:clrMapOvr>
  <p:transition xmlns:p14="http://schemas.microsoft.com/office/powerpoint/2010/main">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347663"/>
            <a:ext cx="1733550" cy="6176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52600" y="347663"/>
            <a:ext cx="5048250" cy="6176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r>
              <a:rPr lang="en-GB">
                <a:solidFill>
                  <a:srgbClr val="000000"/>
                </a:solidFill>
                <a:latin typeface="Arial"/>
              </a:rPr>
              <a:t>© Crown copyright   Met Office</a:t>
            </a:r>
            <a:endParaRPr lang="en-GB" sz="1400">
              <a:solidFill>
                <a:srgbClr val="000000"/>
              </a:solidFill>
              <a:latin typeface="Times" charset="0"/>
            </a:endParaRPr>
          </a:p>
        </p:txBody>
      </p:sp>
    </p:spTree>
    <p:extLst>
      <p:ext uri="{BB962C8B-B14F-4D97-AF65-F5344CB8AC3E}">
        <p14:creationId xmlns:p14="http://schemas.microsoft.com/office/powerpoint/2010/main" val="2977421927"/>
      </p:ext>
    </p:extLst>
  </p:cSld>
  <p:clrMapOvr>
    <a:masterClrMapping/>
  </p:clrMapOvr>
  <p:transition xmlns:p14="http://schemas.microsoft.com/office/powerpoint/2010/main">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9370"/>
          </a:xfrm>
          <a:prstGeom prst="rect">
            <a:avLst/>
          </a:prstGeom>
        </p:spPr>
        <p:txBody>
          <a:bodyPr/>
          <a:lstStyle>
            <a:lvl1pPr>
              <a:lnSpc>
                <a:spcPct val="85000"/>
              </a:lnSpc>
              <a:defRPr sz="2400" b="1">
                <a:latin typeface="Helvetica"/>
                <a:cs typeface="Helvetica"/>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42164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67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8479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51284090"/>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21" Type="http://schemas.openxmlformats.org/officeDocument/2006/relationships/image" Target="../media/image1.jpeg"/><Relationship Id="rId22"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slideLayout" Target="../slideLayouts/slideLayout31.xml"/><Relationship Id="rId13" Type="http://schemas.openxmlformats.org/officeDocument/2006/relationships/theme" Target="../theme/theme2.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2.xml"/><Relationship Id="rId12" Type="http://schemas.openxmlformats.org/officeDocument/2006/relationships/theme" Target="../theme/theme3.xml"/><Relationship Id="rId13" Type="http://schemas.openxmlformats.org/officeDocument/2006/relationships/image" Target="../media/image6.png"/><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 Id="rId9" Type="http://schemas.openxmlformats.org/officeDocument/2006/relationships/slideLayout" Target="../slideLayouts/slideLayout40.xml"/><Relationship Id="rId10"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3.xml"/><Relationship Id="rId12" Type="http://schemas.openxmlformats.org/officeDocument/2006/relationships/theme" Target="../theme/theme4.xml"/><Relationship Id="rId13" Type="http://schemas.openxmlformats.org/officeDocument/2006/relationships/image" Target="../media/image7.jpeg"/><Relationship Id="rId1" Type="http://schemas.openxmlformats.org/officeDocument/2006/relationships/slideLayout" Target="../slideLayouts/slideLayout43.xml"/><Relationship Id="rId2" Type="http://schemas.openxmlformats.org/officeDocument/2006/relationships/slideLayout" Target="../slideLayouts/slideLayout44.xml"/><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85800" y="1212850"/>
            <a:ext cx="7772400"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7" name="Picture 8" descr="NASA_logo"/>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4450" y="30163"/>
            <a:ext cx="958850"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userDrawn="1"/>
        </p:nvSpPr>
        <p:spPr>
          <a:xfrm>
            <a:off x="2546350" y="-17463"/>
            <a:ext cx="4025900" cy="276226"/>
          </a:xfrm>
          <a:prstGeom prst="rect">
            <a:avLst/>
          </a:prstGeom>
          <a:noFill/>
        </p:spPr>
        <p:txBody>
          <a:bodyPr>
            <a:spAutoFit/>
          </a:bodyPr>
          <a:lstStyle/>
          <a:p>
            <a:pPr algn="ctr">
              <a:defRPr/>
            </a:pPr>
            <a:r>
              <a:rPr lang="en-US" sz="1200" dirty="0" smtClean="0">
                <a:solidFill>
                  <a:srgbClr val="0000FF"/>
                </a:solidFill>
                <a:latin typeface="Helvetica" pitchFamily="-108" charset="0"/>
              </a:rPr>
              <a:t>JPSS-1 Mission Preliminary Design Review</a:t>
            </a:r>
            <a:endParaRPr lang="en-US" sz="1200" dirty="0">
              <a:solidFill>
                <a:srgbClr val="0000FF"/>
              </a:solidFill>
              <a:latin typeface="Helvetica" pitchFamily="-108" charset="0"/>
            </a:endParaRPr>
          </a:p>
        </p:txBody>
      </p:sp>
      <p:pic>
        <p:nvPicPr>
          <p:cNvPr id="1029" name="Picture 8" descr="noaa-logo.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8277225" y="11113"/>
            <a:ext cx="84931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txBox="1">
            <a:spLocks noChangeArrowheads="1"/>
          </p:cNvSpPr>
          <p:nvPr userDrawn="1"/>
        </p:nvSpPr>
        <p:spPr bwMode="auto">
          <a:xfrm>
            <a:off x="7824788" y="6632575"/>
            <a:ext cx="1355725" cy="225425"/>
          </a:xfrm>
          <a:prstGeom prst="rect">
            <a:avLst/>
          </a:prstGeom>
          <a:noFill/>
          <a:ln w="12700">
            <a:noFill/>
            <a:miter lim="800000"/>
            <a:headEnd/>
            <a:tailEnd/>
          </a:ln>
          <a:effectLst/>
        </p:spPr>
        <p:txBody>
          <a:bodyPr/>
          <a:lstStyle/>
          <a:p>
            <a:pPr algn="r">
              <a:defRPr/>
            </a:pPr>
            <a:fld id="{67F27574-DBC0-4436-BD47-C005E12D772E}" type="slidenum">
              <a:rPr lang="en-US" sz="1000">
                <a:latin typeface="Times" pitchFamily="-108" charset="0"/>
                <a:cs typeface="Times" pitchFamily="-108" charset="0"/>
              </a:rPr>
              <a:pPr algn="r">
                <a:defRPr/>
              </a:pPr>
              <a:t>‹#›</a:t>
            </a:fld>
            <a:endParaRPr lang="en-US" sz="1000">
              <a:latin typeface="Times" pitchFamily="-108" charset="0"/>
              <a:cs typeface="Times" pitchFamily="-108" charset="0"/>
            </a:endParaRPr>
          </a:p>
        </p:txBody>
      </p:sp>
    </p:spTree>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 id="2147484236" r:id="rId12"/>
    <p:sldLayoutId id="2147484237" r:id="rId13"/>
    <p:sldLayoutId id="2147484238" r:id="rId14"/>
    <p:sldLayoutId id="2147484239" r:id="rId15"/>
    <p:sldLayoutId id="2147484240" r:id="rId16"/>
    <p:sldLayoutId id="2147484241" r:id="rId17"/>
    <p:sldLayoutId id="2147484242" r:id="rId18"/>
    <p:sldLayoutId id="2147484243" r:id="rId19"/>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8"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lnSpc>
          <a:spcPct val="90000"/>
        </a:lnSpc>
        <a:spcBef>
          <a:spcPts val="300"/>
        </a:spcBef>
        <a:spcAft>
          <a:spcPts val="500"/>
        </a:spcAft>
        <a:buClr>
          <a:srgbClr val="0000FF"/>
        </a:buClr>
        <a:buSzPct val="125000"/>
        <a:buFont typeface="Lucida Grande" pitchFamily="-108" charset="0"/>
        <a:buChar char="•"/>
        <a:tabLst>
          <a:tab pos="2628900" algn="l"/>
        </a:tabLst>
        <a:defRPr sz="2000" b="1">
          <a:solidFill>
            <a:schemeClr val="tx1"/>
          </a:solidFill>
          <a:latin typeface="Helvetica"/>
          <a:ea typeface="ＭＳ Ｐゴシック" pitchFamily="-111" charset="-128"/>
          <a:cs typeface="Helvetica"/>
        </a:defRPr>
      </a:lvl1pPr>
      <a:lvl2pPr marL="742950" indent="-285750" algn="l" rtl="0" eaLnBrk="0" fontAlgn="base" hangingPunct="0">
        <a:lnSpc>
          <a:spcPct val="90000"/>
        </a:lnSpc>
        <a:spcBef>
          <a:spcPct val="0"/>
        </a:spcBef>
        <a:spcAft>
          <a:spcPts val="500"/>
        </a:spcAft>
        <a:buClr>
          <a:srgbClr val="0000FF"/>
        </a:buClr>
        <a:buSzPct val="100000"/>
        <a:buChar char="–"/>
        <a:tabLst>
          <a:tab pos="2628900" algn="l"/>
        </a:tabLst>
        <a:defRPr>
          <a:solidFill>
            <a:schemeClr val="tx1"/>
          </a:solidFill>
          <a:latin typeface="Helvetica"/>
          <a:ea typeface="ＭＳ Ｐゴシック" pitchFamily="-111" charset="-128"/>
          <a:cs typeface="Helvetica"/>
        </a:defRPr>
      </a:lvl2pPr>
      <a:lvl3pPr marL="1143000" indent="-228600" algn="l" rtl="0" eaLnBrk="0" fontAlgn="base" hangingPunct="0">
        <a:lnSpc>
          <a:spcPct val="90000"/>
        </a:lnSpc>
        <a:spcBef>
          <a:spcPct val="0"/>
        </a:spcBef>
        <a:spcAft>
          <a:spcPts val="500"/>
        </a:spcAft>
        <a:buClr>
          <a:srgbClr val="0000FF"/>
        </a:buClr>
        <a:buSzPct val="100000"/>
        <a:buChar char="•"/>
        <a:tabLst>
          <a:tab pos="2628900" algn="l"/>
        </a:tabLst>
        <a:defRPr sz="1600">
          <a:solidFill>
            <a:schemeClr val="tx1"/>
          </a:solidFill>
          <a:latin typeface="Helvetica"/>
          <a:ea typeface="ＭＳ Ｐゴシック" pitchFamily="-111" charset="-128"/>
          <a:cs typeface="Helvetica"/>
        </a:defRPr>
      </a:lvl3pPr>
      <a:lvl4pPr marL="1600200" indent="-228600" algn="l" rtl="0" eaLnBrk="0" fontAlgn="base" hangingPunct="0">
        <a:lnSpc>
          <a:spcPct val="90000"/>
        </a:lnSpc>
        <a:spcBef>
          <a:spcPct val="0"/>
        </a:spcBef>
        <a:spcAft>
          <a:spcPts val="500"/>
        </a:spcAft>
        <a:buClr>
          <a:srgbClr val="0000FF"/>
        </a:buClr>
        <a:buSzPct val="100000"/>
        <a:buChar char="–"/>
        <a:tabLst>
          <a:tab pos="2628900" algn="l"/>
        </a:tabLst>
        <a:defRPr sz="1400">
          <a:solidFill>
            <a:schemeClr val="tx1"/>
          </a:solidFill>
          <a:latin typeface="Helvetica"/>
          <a:ea typeface="ＭＳ Ｐゴシック" pitchFamily="-111" charset="-128"/>
          <a:cs typeface="Helvetica"/>
        </a:defRPr>
      </a:lvl4pPr>
      <a:lvl5pPr marL="2057400" indent="-228600" algn="l" rtl="0" eaLnBrk="0" fontAlgn="base" hangingPunct="0">
        <a:lnSpc>
          <a:spcPct val="90000"/>
        </a:lnSpc>
        <a:spcBef>
          <a:spcPct val="0"/>
        </a:spcBef>
        <a:spcAft>
          <a:spcPts val="500"/>
        </a:spcAft>
        <a:buClr>
          <a:srgbClr val="0000FF"/>
        </a:buClr>
        <a:buSzPct val="100000"/>
        <a:buChar char="•"/>
        <a:tabLst>
          <a:tab pos="2628900" algn="l"/>
        </a:tabLst>
        <a:defRPr sz="1400">
          <a:solidFill>
            <a:schemeClr val="tx1"/>
          </a:solidFill>
          <a:latin typeface="Helvetica"/>
          <a:ea typeface="ＭＳ Ｐゴシック" pitchFamily="-111" charset="-128"/>
          <a:cs typeface="Helvetica"/>
        </a:defRPr>
      </a:lvl5pPr>
      <a:lvl6pPr marL="2514600" indent="-228600" algn="l" rtl="0" eaLnBrk="0" fontAlgn="base" hangingPunct="0">
        <a:spcBef>
          <a:spcPct val="20000"/>
        </a:spcBef>
        <a:spcAft>
          <a:spcPct val="0"/>
        </a:spcAft>
        <a:buSzPct val="100000"/>
        <a:buChar char="•"/>
        <a:tabLst>
          <a:tab pos="2628900" algn="l"/>
        </a:tabLst>
        <a:defRPr sz="2000">
          <a:solidFill>
            <a:schemeClr val="tx1"/>
          </a:solidFill>
          <a:latin typeface="+mn-lt"/>
        </a:defRPr>
      </a:lvl6pPr>
      <a:lvl7pPr marL="2971800" indent="-228600" algn="l" rtl="0" eaLnBrk="0" fontAlgn="base" hangingPunct="0">
        <a:spcBef>
          <a:spcPct val="20000"/>
        </a:spcBef>
        <a:spcAft>
          <a:spcPct val="0"/>
        </a:spcAft>
        <a:buSzPct val="100000"/>
        <a:buChar char="•"/>
        <a:tabLst>
          <a:tab pos="2628900" algn="l"/>
        </a:tabLst>
        <a:defRPr sz="2000">
          <a:solidFill>
            <a:schemeClr val="tx1"/>
          </a:solidFill>
          <a:latin typeface="+mn-lt"/>
        </a:defRPr>
      </a:lvl7pPr>
      <a:lvl8pPr marL="3429000" indent="-228600" algn="l" rtl="0" eaLnBrk="0" fontAlgn="base" hangingPunct="0">
        <a:spcBef>
          <a:spcPct val="20000"/>
        </a:spcBef>
        <a:spcAft>
          <a:spcPct val="0"/>
        </a:spcAft>
        <a:buSzPct val="100000"/>
        <a:buChar char="•"/>
        <a:tabLst>
          <a:tab pos="2628900" algn="l"/>
        </a:tabLst>
        <a:defRPr sz="2000">
          <a:solidFill>
            <a:schemeClr val="tx1"/>
          </a:solidFill>
          <a:latin typeface="+mn-lt"/>
        </a:defRPr>
      </a:lvl8pPr>
      <a:lvl9pPr marL="3886200" indent="-228600" algn="l" rtl="0" eaLnBrk="0" fontAlgn="base" hangingPunct="0">
        <a:spcBef>
          <a:spcPct val="20000"/>
        </a:spcBef>
        <a:spcAft>
          <a:spcPct val="0"/>
        </a:spcAft>
        <a:buSzPct val="100000"/>
        <a:buChar char="•"/>
        <a:tabLst>
          <a:tab pos="2628900" algn="l"/>
        </a:tabLs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055466A1-31C6-4A1F-BDCC-B0C66A33819C}" type="datetime1">
              <a:rPr lang="en-US">
                <a:solidFill>
                  <a:prstClr val="black">
                    <a:tint val="75000"/>
                  </a:prstClr>
                </a:solidFill>
                <a:latin typeface="Calibri"/>
                <a:ea typeface="+mn-ea"/>
              </a:rPr>
              <a:pPr eaLnBrk="1" hangingPunct="1">
                <a:defRPr/>
              </a:pPr>
              <a:t>2/28/13</a:t>
            </a:fld>
            <a:endParaRPr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1" hangingPunct="1">
              <a:defRPr/>
            </a:pPr>
            <a:fld id="{D577E1F8-D404-4CDF-A2A6-246F5F092BF9}" type="slidenum">
              <a:rPr lang="en-US">
                <a:solidFill>
                  <a:prstClr val="black">
                    <a:tint val="75000"/>
                  </a:prstClr>
                </a:solidFill>
                <a:latin typeface="Calibri"/>
                <a:ea typeface="+mn-ea"/>
              </a:rPr>
              <a:pPr eaLnBrk="1" hangingPunct="1">
                <a:defRPr/>
              </a:pPr>
              <a:t>‹#›</a:t>
            </a:fld>
            <a:endParaRPr lang="en-US">
              <a:solidFill>
                <a:prstClr val="black">
                  <a:tint val="75000"/>
                </a:prstClr>
              </a:solidFill>
              <a:latin typeface="Calibri"/>
              <a:ea typeface="+mn-ea"/>
            </a:endParaRPr>
          </a:p>
        </p:txBody>
      </p:sp>
    </p:spTree>
    <p:extLst>
      <p:ext uri="{BB962C8B-B14F-4D97-AF65-F5344CB8AC3E}">
        <p14:creationId xmlns:p14="http://schemas.microsoft.com/office/powerpoint/2010/main" val="577166247"/>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 id="2147484256"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93713" y="298450"/>
            <a:ext cx="8097837" cy="706438"/>
          </a:xfrm>
          <a:prstGeom prst="rect">
            <a:avLst/>
          </a:prstGeom>
          <a:noFill/>
          <a:ln w="9525">
            <a:noFill/>
            <a:round/>
            <a:headEnd/>
            <a:tailEnd/>
          </a:ln>
          <a:effectLst/>
        </p:spPr>
        <p:txBody>
          <a:bodyPr vert="horz" wrap="square" lIns="90360" tIns="44280" rIns="90360" bIns="44280" numCol="1" anchor="ctr" anchorCtr="0" compatLnSpc="1">
            <a:prstTxWarp prst="textNoShape">
              <a:avLst/>
            </a:prstTxWarp>
          </a:bodyPr>
          <a:lstStyle/>
          <a:p>
            <a:pPr lvl="0"/>
            <a:r>
              <a:rPr lang="en-GB" smtClean="0"/>
              <a:t>Click to edit the title text format</a:t>
            </a:r>
          </a:p>
        </p:txBody>
      </p:sp>
      <p:sp>
        <p:nvSpPr>
          <p:cNvPr id="1026" name="Rectangle 2"/>
          <p:cNvSpPr>
            <a:spLocks noGrp="1" noChangeArrowheads="1"/>
          </p:cNvSpPr>
          <p:nvPr>
            <p:ph type="body" idx="1"/>
          </p:nvPr>
        </p:nvSpPr>
        <p:spPr bwMode="auto">
          <a:xfrm>
            <a:off x="457200" y="1219200"/>
            <a:ext cx="8096250" cy="4914900"/>
          </a:xfrm>
          <a:prstGeom prst="rect">
            <a:avLst/>
          </a:prstGeom>
          <a:noFill/>
          <a:ln w="9525">
            <a:noFill/>
            <a:round/>
            <a:headEnd/>
            <a:tailEnd/>
          </a:ln>
          <a:effectLst/>
        </p:spPr>
        <p:txBody>
          <a:bodyPr vert="horz" wrap="square" lIns="90360" tIns="44280" rIns="90360" bIns="4428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27" name="AutoShape 3"/>
          <p:cNvSpPr>
            <a:spLocks noChangeArrowheads="1"/>
          </p:cNvSpPr>
          <p:nvPr/>
        </p:nvSpPr>
        <p:spPr bwMode="auto">
          <a:xfrm>
            <a:off x="468313" y="6356350"/>
            <a:ext cx="5688012" cy="282575"/>
          </a:xfrm>
          <a:prstGeom prst="parallelogram">
            <a:avLst>
              <a:gd name="adj" fmla="val 48739"/>
            </a:avLst>
          </a:prstGeom>
          <a:solidFill>
            <a:srgbClr val="0F3692"/>
          </a:solidFill>
          <a:ln w="9525">
            <a:noFill/>
            <a:round/>
            <a:headEnd/>
            <a:tailEnd/>
          </a:ln>
          <a:effectLst/>
        </p:spPr>
        <p:txBody>
          <a:bodyPr wrap="none" anchor="ctr"/>
          <a:lstStyle/>
          <a:p>
            <a:pPr defTabSz="449263">
              <a:lnSpc>
                <a:spcPct val="151000"/>
              </a:lnSpc>
              <a:buClr>
                <a:srgbClr val="000000"/>
              </a:buClr>
              <a:buSzPct val="100000"/>
              <a:buFont typeface="Arial" charset="0"/>
              <a:buNone/>
            </a:pPr>
            <a:endParaRPr lang="en-GB" sz="1800">
              <a:solidFill>
                <a:srgbClr val="FFFFFF"/>
              </a:solidFill>
              <a:latin typeface="Arial" charset="0"/>
              <a:ea typeface="+mn-ea"/>
            </a:endParaRPr>
          </a:p>
        </p:txBody>
      </p:sp>
      <p:sp>
        <p:nvSpPr>
          <p:cNvPr id="1028" name="Rectangle 4"/>
          <p:cNvSpPr>
            <a:spLocks noGrp="1" noChangeArrowheads="1"/>
          </p:cNvSpPr>
          <p:nvPr>
            <p:ph type="ftr"/>
          </p:nvPr>
        </p:nvSpPr>
        <p:spPr bwMode="auto">
          <a:xfrm>
            <a:off x="611188" y="6356350"/>
            <a:ext cx="5756275" cy="3794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nSpc>
                <a:spcPct val="100000"/>
              </a:lnSpc>
              <a:buClr>
                <a:srgbClr val="FFFFFF"/>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000" b="1">
                <a:solidFill>
                  <a:srgbClr val="FFFFFF"/>
                </a:solidFill>
              </a:defRPr>
            </a:lvl1pPr>
          </a:lstStyle>
          <a:p>
            <a:pPr defTabSz="449263">
              <a:buSzPct val="100000"/>
              <a:buFont typeface="Arial" charset="0"/>
              <a:buNone/>
            </a:pPr>
            <a:r>
              <a:rPr lang="en-GB" smtClean="0">
                <a:latin typeface="Arial" charset="0"/>
                <a:ea typeface="+mn-ea"/>
              </a:rPr>
              <a:t>Suomi NPP SDR product review, 23/24 Oct 2012</a:t>
            </a:r>
            <a:endParaRPr lang="en-GB">
              <a:latin typeface="Arial" charset="0"/>
              <a:ea typeface="+mn-ea"/>
            </a:endParaRPr>
          </a:p>
        </p:txBody>
      </p:sp>
      <p:sp>
        <p:nvSpPr>
          <p:cNvPr id="1029" name="Rectangle 5"/>
          <p:cNvSpPr>
            <a:spLocks noChangeArrowheads="1"/>
          </p:cNvSpPr>
          <p:nvPr/>
        </p:nvSpPr>
        <p:spPr bwMode="auto">
          <a:xfrm>
            <a:off x="5364163" y="5373688"/>
            <a:ext cx="792162" cy="333375"/>
          </a:xfrm>
          <a:prstGeom prst="rect">
            <a:avLst/>
          </a:prstGeom>
          <a:noFill/>
          <a:ln w="9525">
            <a:noFill/>
            <a:round/>
            <a:headEnd/>
            <a:tailEnd/>
          </a:ln>
          <a:effectLst/>
        </p:spPr>
        <p:txBody>
          <a:bodyPr lIns="90000" tIns="46800" rIns="90000" bIns="46800"/>
          <a:lstStyle/>
          <a:p>
            <a:pPr defTabSz="449263">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200" b="1">
                <a:solidFill>
                  <a:srgbClr val="FFFFFF"/>
                </a:solidFill>
                <a:latin typeface="Arial" charset="0"/>
                <a:ea typeface="+mn-ea"/>
              </a:rPr>
              <a:t>Slide </a:t>
            </a:r>
            <a:fld id="{11D56CD9-6C13-4D23-A4D4-C28C0608E034}" type="slidenum">
              <a:rPr lang="en-GB" sz="1200" b="1">
                <a:solidFill>
                  <a:srgbClr val="FFFFFF"/>
                </a:solidFill>
                <a:latin typeface="Arial" charset="0"/>
                <a:ea typeface="+mn-ea"/>
              </a:rPr>
              <a:pPr defTabSz="449263">
                <a:buClr>
                  <a:srgbClr val="FFFFFF"/>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a:t>
            </a:fld>
            <a:endParaRPr lang="en-GB" sz="1200" b="1">
              <a:solidFill>
                <a:srgbClr val="FFFFFF"/>
              </a:solidFill>
              <a:latin typeface="Arial" charset="0"/>
              <a:ea typeface="+mn-ea"/>
            </a:endParaRPr>
          </a:p>
        </p:txBody>
      </p:sp>
      <p:pic>
        <p:nvPicPr>
          <p:cNvPr id="1030" name="Picture 6"/>
          <p:cNvPicPr>
            <a:picLocks noChangeAspect="1" noChangeArrowheads="1"/>
          </p:cNvPicPr>
          <p:nvPr/>
        </p:nvPicPr>
        <p:blipFill>
          <a:blip r:embed="rId13" cstate="print"/>
          <a:srcRect/>
          <a:stretch>
            <a:fillRect/>
          </a:stretch>
        </p:blipFill>
        <p:spPr bwMode="auto">
          <a:xfrm>
            <a:off x="6443663" y="6310313"/>
            <a:ext cx="2084387" cy="374650"/>
          </a:xfrm>
          <a:prstGeom prst="rect">
            <a:avLst/>
          </a:prstGeom>
          <a:noFill/>
          <a:ln w="9525">
            <a:noFill/>
            <a:round/>
            <a:headEnd/>
            <a:tailEnd/>
          </a:ln>
          <a:effectLst/>
        </p:spPr>
      </p:pic>
    </p:spTree>
    <p:extLst>
      <p:ext uri="{BB962C8B-B14F-4D97-AF65-F5344CB8AC3E}">
        <p14:creationId xmlns:p14="http://schemas.microsoft.com/office/powerpoint/2010/main" val="1077979160"/>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hf sldNum="0" hdr="0" dt="0"/>
  <p:txStyles>
    <p:titleStyle>
      <a:lvl1pPr algn="l" defTabSz="449263" rtl="0" eaLnBrk="0" fontAlgn="base" hangingPunct="0">
        <a:lnSpc>
          <a:spcPct val="151000"/>
        </a:lnSpc>
        <a:spcBef>
          <a:spcPct val="0"/>
        </a:spcBef>
        <a:spcAft>
          <a:spcPct val="0"/>
        </a:spcAft>
        <a:buClr>
          <a:srgbClr val="0F3692"/>
        </a:buClr>
        <a:buSzPct val="100000"/>
        <a:buFont typeface="Arial Black" pitchFamily="34" charset="0"/>
        <a:defRPr sz="2800">
          <a:solidFill>
            <a:srgbClr val="0F3692"/>
          </a:solidFill>
          <a:latin typeface="+mj-lt"/>
          <a:ea typeface="+mj-ea"/>
          <a:cs typeface="+mj-cs"/>
        </a:defRPr>
      </a:lvl1pPr>
      <a:lvl2pPr algn="l" defTabSz="449263" rtl="0" eaLnBrk="0" fontAlgn="base" hangingPunct="0">
        <a:lnSpc>
          <a:spcPct val="151000"/>
        </a:lnSpc>
        <a:spcBef>
          <a:spcPct val="0"/>
        </a:spcBef>
        <a:spcAft>
          <a:spcPct val="0"/>
        </a:spcAft>
        <a:buClr>
          <a:srgbClr val="0F3692"/>
        </a:buClr>
        <a:buSzPct val="100000"/>
        <a:buFont typeface="Arial Black" pitchFamily="34" charset="0"/>
        <a:defRPr sz="2800">
          <a:solidFill>
            <a:srgbClr val="0F3692"/>
          </a:solidFill>
          <a:latin typeface="Arial Black" pitchFamily="34" charset="0"/>
        </a:defRPr>
      </a:lvl2pPr>
      <a:lvl3pPr algn="l" defTabSz="449263" rtl="0" eaLnBrk="0" fontAlgn="base" hangingPunct="0">
        <a:lnSpc>
          <a:spcPct val="151000"/>
        </a:lnSpc>
        <a:spcBef>
          <a:spcPct val="0"/>
        </a:spcBef>
        <a:spcAft>
          <a:spcPct val="0"/>
        </a:spcAft>
        <a:buClr>
          <a:srgbClr val="0F3692"/>
        </a:buClr>
        <a:buSzPct val="100000"/>
        <a:buFont typeface="Arial Black" pitchFamily="34" charset="0"/>
        <a:defRPr sz="2800">
          <a:solidFill>
            <a:srgbClr val="0F3692"/>
          </a:solidFill>
          <a:latin typeface="Arial Black" pitchFamily="34" charset="0"/>
        </a:defRPr>
      </a:lvl3pPr>
      <a:lvl4pPr algn="l" defTabSz="449263" rtl="0" eaLnBrk="0" fontAlgn="base" hangingPunct="0">
        <a:lnSpc>
          <a:spcPct val="151000"/>
        </a:lnSpc>
        <a:spcBef>
          <a:spcPct val="0"/>
        </a:spcBef>
        <a:spcAft>
          <a:spcPct val="0"/>
        </a:spcAft>
        <a:buClr>
          <a:srgbClr val="0F3692"/>
        </a:buClr>
        <a:buSzPct val="100000"/>
        <a:buFont typeface="Arial Black" pitchFamily="34" charset="0"/>
        <a:defRPr sz="2800">
          <a:solidFill>
            <a:srgbClr val="0F3692"/>
          </a:solidFill>
          <a:latin typeface="Arial Black" pitchFamily="34" charset="0"/>
        </a:defRPr>
      </a:lvl4pPr>
      <a:lvl5pPr algn="l" defTabSz="449263" rtl="0" eaLnBrk="0" fontAlgn="base" hangingPunct="0">
        <a:lnSpc>
          <a:spcPct val="151000"/>
        </a:lnSpc>
        <a:spcBef>
          <a:spcPct val="0"/>
        </a:spcBef>
        <a:spcAft>
          <a:spcPct val="0"/>
        </a:spcAft>
        <a:buClr>
          <a:srgbClr val="0F3692"/>
        </a:buClr>
        <a:buSzPct val="100000"/>
        <a:buFont typeface="Arial Black" pitchFamily="34" charset="0"/>
        <a:defRPr sz="2800">
          <a:solidFill>
            <a:srgbClr val="0F3692"/>
          </a:solidFill>
          <a:latin typeface="Arial Black" pitchFamily="34" charset="0"/>
        </a:defRPr>
      </a:lvl5pPr>
      <a:lvl6pPr marL="457200" algn="l" defTabSz="449263" rtl="0" eaLnBrk="0" fontAlgn="base" hangingPunct="0">
        <a:lnSpc>
          <a:spcPct val="151000"/>
        </a:lnSpc>
        <a:spcBef>
          <a:spcPct val="0"/>
        </a:spcBef>
        <a:spcAft>
          <a:spcPct val="0"/>
        </a:spcAft>
        <a:buClr>
          <a:srgbClr val="0F3692"/>
        </a:buClr>
        <a:buSzPct val="100000"/>
        <a:buFont typeface="Arial Black" pitchFamily="34" charset="0"/>
        <a:defRPr sz="2800">
          <a:solidFill>
            <a:srgbClr val="0F3692"/>
          </a:solidFill>
          <a:latin typeface="Arial Black" pitchFamily="34" charset="0"/>
        </a:defRPr>
      </a:lvl6pPr>
      <a:lvl7pPr marL="914400" algn="l" defTabSz="449263" rtl="0" eaLnBrk="0" fontAlgn="base" hangingPunct="0">
        <a:lnSpc>
          <a:spcPct val="151000"/>
        </a:lnSpc>
        <a:spcBef>
          <a:spcPct val="0"/>
        </a:spcBef>
        <a:spcAft>
          <a:spcPct val="0"/>
        </a:spcAft>
        <a:buClr>
          <a:srgbClr val="0F3692"/>
        </a:buClr>
        <a:buSzPct val="100000"/>
        <a:buFont typeface="Arial Black" pitchFamily="34" charset="0"/>
        <a:defRPr sz="2800">
          <a:solidFill>
            <a:srgbClr val="0F3692"/>
          </a:solidFill>
          <a:latin typeface="Arial Black" pitchFamily="34" charset="0"/>
        </a:defRPr>
      </a:lvl7pPr>
      <a:lvl8pPr marL="1371600" algn="l" defTabSz="449263" rtl="0" eaLnBrk="0" fontAlgn="base" hangingPunct="0">
        <a:lnSpc>
          <a:spcPct val="151000"/>
        </a:lnSpc>
        <a:spcBef>
          <a:spcPct val="0"/>
        </a:spcBef>
        <a:spcAft>
          <a:spcPct val="0"/>
        </a:spcAft>
        <a:buClr>
          <a:srgbClr val="0F3692"/>
        </a:buClr>
        <a:buSzPct val="100000"/>
        <a:buFont typeface="Arial Black" pitchFamily="34" charset="0"/>
        <a:defRPr sz="2800">
          <a:solidFill>
            <a:srgbClr val="0F3692"/>
          </a:solidFill>
          <a:latin typeface="Arial Black" pitchFamily="34" charset="0"/>
        </a:defRPr>
      </a:lvl8pPr>
      <a:lvl9pPr marL="1828800" algn="l" defTabSz="449263" rtl="0" eaLnBrk="0" fontAlgn="base" hangingPunct="0">
        <a:lnSpc>
          <a:spcPct val="151000"/>
        </a:lnSpc>
        <a:spcBef>
          <a:spcPct val="0"/>
        </a:spcBef>
        <a:spcAft>
          <a:spcPct val="0"/>
        </a:spcAft>
        <a:buClr>
          <a:srgbClr val="0F3692"/>
        </a:buClr>
        <a:buSzPct val="100000"/>
        <a:buFont typeface="Arial Black" pitchFamily="34" charset="0"/>
        <a:defRPr sz="2800">
          <a:solidFill>
            <a:srgbClr val="0F3692"/>
          </a:solidFill>
          <a:latin typeface="Arial Black" pitchFamily="34" charset="0"/>
        </a:defRPr>
      </a:lvl9pPr>
    </p:titleStyle>
    <p:bodyStyle>
      <a:lvl1pPr marL="274638" indent="-274638" algn="l" defTabSz="449263" rtl="0" eaLnBrk="0" fontAlgn="base" hangingPunct="0">
        <a:lnSpc>
          <a:spcPts val="2500"/>
        </a:lnSpc>
        <a:spcBef>
          <a:spcPct val="0"/>
        </a:spcBef>
        <a:spcAft>
          <a:spcPts val="1000"/>
        </a:spcAft>
        <a:buClr>
          <a:srgbClr val="FC0128"/>
        </a:buClr>
        <a:buSzPct val="100000"/>
        <a:buFont typeface="Wingdings" pitchFamily="2" charset="2"/>
        <a:buChar char=""/>
        <a:defRPr sz="2200" b="1">
          <a:solidFill>
            <a:srgbClr val="000000"/>
          </a:solidFill>
          <a:latin typeface="+mn-lt"/>
          <a:ea typeface="+mn-ea"/>
          <a:cs typeface="+mn-cs"/>
        </a:defRPr>
      </a:lvl1pPr>
      <a:lvl2pPr marL="750888" indent="-282575" algn="l" defTabSz="449263" rtl="0" eaLnBrk="0" fontAlgn="base" hangingPunct="0">
        <a:lnSpc>
          <a:spcPct val="151000"/>
        </a:lnSpc>
        <a:spcBef>
          <a:spcPct val="0"/>
        </a:spcBef>
        <a:spcAft>
          <a:spcPts val="1000"/>
        </a:spcAft>
        <a:buClr>
          <a:srgbClr val="000000"/>
        </a:buClr>
        <a:buSzPct val="100000"/>
        <a:buFont typeface="Arial" charset="0"/>
        <a:buChar char="-"/>
        <a:defRPr b="1">
          <a:solidFill>
            <a:srgbClr val="000000"/>
          </a:solidFill>
          <a:latin typeface="+mn-lt"/>
        </a:defRPr>
      </a:lvl2pPr>
      <a:lvl3pPr marL="1284288" indent="-327025" algn="l" defTabSz="449263" rtl="0" eaLnBrk="0" fontAlgn="base" hangingPunct="0">
        <a:lnSpc>
          <a:spcPts val="2563"/>
        </a:lnSpc>
        <a:spcBef>
          <a:spcPct val="0"/>
        </a:spcBef>
        <a:spcAft>
          <a:spcPts val="800"/>
        </a:spcAft>
        <a:buClr>
          <a:srgbClr val="919191"/>
        </a:buClr>
        <a:buSzPct val="100000"/>
        <a:buFont typeface="Wingdings" pitchFamily="2" charset="2"/>
        <a:buChar char=""/>
        <a:defRPr b="1">
          <a:solidFill>
            <a:srgbClr val="000000"/>
          </a:solidFill>
          <a:latin typeface="+mn-lt"/>
        </a:defRPr>
      </a:lvl3pPr>
      <a:lvl4pPr marL="1703388" indent="-228600" algn="l" defTabSz="449263" rtl="0" eaLnBrk="0" fontAlgn="base" hangingPunct="0">
        <a:lnSpc>
          <a:spcPts val="2563"/>
        </a:lnSpc>
        <a:spcBef>
          <a:spcPct val="0"/>
        </a:spcBef>
        <a:spcAft>
          <a:spcPts val="800"/>
        </a:spcAft>
        <a:buClr>
          <a:srgbClr val="919191"/>
        </a:buClr>
        <a:buSzPct val="100000"/>
        <a:buFont typeface="Wingdings" pitchFamily="2" charset="2"/>
        <a:buChar char=""/>
        <a:defRPr sz="2200" b="1">
          <a:solidFill>
            <a:srgbClr val="000000"/>
          </a:solidFill>
          <a:latin typeface="+mn-lt"/>
        </a:defRPr>
      </a:lvl4pPr>
      <a:lvl5pPr marL="2122488" indent="-228600" algn="l" defTabSz="449263" rtl="0" eaLnBrk="0" fontAlgn="base" hangingPunct="0">
        <a:lnSpc>
          <a:spcPts val="2563"/>
        </a:lnSpc>
        <a:spcBef>
          <a:spcPct val="0"/>
        </a:spcBef>
        <a:spcAft>
          <a:spcPts val="800"/>
        </a:spcAft>
        <a:buClr>
          <a:srgbClr val="919191"/>
        </a:buClr>
        <a:buSzPct val="100000"/>
        <a:buFont typeface="Wingdings" pitchFamily="2" charset="2"/>
        <a:buChar char=""/>
        <a:defRPr sz="2200" b="1">
          <a:solidFill>
            <a:srgbClr val="000000"/>
          </a:solidFill>
          <a:latin typeface="+mn-lt"/>
        </a:defRPr>
      </a:lvl5pPr>
      <a:lvl6pPr marL="2579688" indent="-228600" algn="l" defTabSz="449263" rtl="0" eaLnBrk="0" fontAlgn="base" hangingPunct="0">
        <a:lnSpc>
          <a:spcPts val="2563"/>
        </a:lnSpc>
        <a:spcBef>
          <a:spcPct val="0"/>
        </a:spcBef>
        <a:spcAft>
          <a:spcPts val="800"/>
        </a:spcAft>
        <a:buClr>
          <a:srgbClr val="919191"/>
        </a:buClr>
        <a:buSzPct val="100000"/>
        <a:buFont typeface="Wingdings" pitchFamily="2" charset="2"/>
        <a:buChar char=""/>
        <a:defRPr sz="2200" b="1">
          <a:solidFill>
            <a:srgbClr val="000000"/>
          </a:solidFill>
          <a:latin typeface="+mn-lt"/>
        </a:defRPr>
      </a:lvl6pPr>
      <a:lvl7pPr marL="3036888" indent="-228600" algn="l" defTabSz="449263" rtl="0" eaLnBrk="0" fontAlgn="base" hangingPunct="0">
        <a:lnSpc>
          <a:spcPts val="2563"/>
        </a:lnSpc>
        <a:spcBef>
          <a:spcPct val="0"/>
        </a:spcBef>
        <a:spcAft>
          <a:spcPts val="800"/>
        </a:spcAft>
        <a:buClr>
          <a:srgbClr val="919191"/>
        </a:buClr>
        <a:buSzPct val="100000"/>
        <a:buFont typeface="Wingdings" pitchFamily="2" charset="2"/>
        <a:buChar char=""/>
        <a:defRPr sz="2200" b="1">
          <a:solidFill>
            <a:srgbClr val="000000"/>
          </a:solidFill>
          <a:latin typeface="+mn-lt"/>
        </a:defRPr>
      </a:lvl7pPr>
      <a:lvl8pPr marL="3494088" indent="-228600" algn="l" defTabSz="449263" rtl="0" eaLnBrk="0" fontAlgn="base" hangingPunct="0">
        <a:lnSpc>
          <a:spcPts val="2563"/>
        </a:lnSpc>
        <a:spcBef>
          <a:spcPct val="0"/>
        </a:spcBef>
        <a:spcAft>
          <a:spcPts val="800"/>
        </a:spcAft>
        <a:buClr>
          <a:srgbClr val="919191"/>
        </a:buClr>
        <a:buSzPct val="100000"/>
        <a:buFont typeface="Wingdings" pitchFamily="2" charset="2"/>
        <a:buChar char=""/>
        <a:defRPr sz="2200" b="1">
          <a:solidFill>
            <a:srgbClr val="000000"/>
          </a:solidFill>
          <a:latin typeface="+mn-lt"/>
        </a:defRPr>
      </a:lvl8pPr>
      <a:lvl9pPr marL="3951288" indent="-228600" algn="l" defTabSz="449263" rtl="0" eaLnBrk="0" fontAlgn="base" hangingPunct="0">
        <a:lnSpc>
          <a:spcPts val="2563"/>
        </a:lnSpc>
        <a:spcBef>
          <a:spcPct val="0"/>
        </a:spcBef>
        <a:spcAft>
          <a:spcPts val="800"/>
        </a:spcAft>
        <a:buClr>
          <a:srgbClr val="919191"/>
        </a:buClr>
        <a:buSzPct val="100000"/>
        <a:buFont typeface="Wingdings" pitchFamily="2" charset="2"/>
        <a:buChar char=""/>
        <a:defRPr sz="2200"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752600" y="347663"/>
            <a:ext cx="6934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Slide heading Arial 40</a:t>
            </a:r>
          </a:p>
        </p:txBody>
      </p:sp>
      <p:sp>
        <p:nvSpPr>
          <p:cNvPr id="2051" name="Rectangle 3"/>
          <p:cNvSpPr>
            <a:spLocks noGrp="1" noChangeArrowheads="1"/>
          </p:cNvSpPr>
          <p:nvPr>
            <p:ph type="body" idx="1"/>
          </p:nvPr>
        </p:nvSpPr>
        <p:spPr bwMode="auto">
          <a:xfrm>
            <a:off x="1752600" y="1773238"/>
            <a:ext cx="6934200" cy="475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First level Arial 24</a:t>
            </a:r>
          </a:p>
          <a:p>
            <a:pPr lvl="1"/>
            <a:r>
              <a:rPr lang="en-GB"/>
              <a:t>Second level Arial 20</a:t>
            </a:r>
          </a:p>
          <a:p>
            <a:pPr lvl="2"/>
            <a:r>
              <a:rPr lang="en-GB"/>
              <a:t>Third level Arial 20</a:t>
            </a:r>
          </a:p>
          <a:p>
            <a:pPr lvl="3"/>
            <a:r>
              <a:rPr lang="en-GB"/>
              <a:t>Fourth level Arial 20</a:t>
            </a:r>
          </a:p>
          <a:p>
            <a:pPr lvl="4"/>
            <a:r>
              <a:rPr lang="en-GB"/>
              <a:t>Fifth level Arial 20</a:t>
            </a:r>
          </a:p>
        </p:txBody>
      </p:sp>
      <p:sp>
        <p:nvSpPr>
          <p:cNvPr id="165892" name="Rectangle 4"/>
          <p:cNvSpPr>
            <a:spLocks noGrp="1" noChangeArrowheads="1"/>
          </p:cNvSpPr>
          <p:nvPr>
            <p:ph type="ftr" sz="quarter" idx="3"/>
          </p:nvPr>
        </p:nvSpPr>
        <p:spPr bwMode="auto">
          <a:xfrm>
            <a:off x="323850" y="6553200"/>
            <a:ext cx="28956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lnSpc>
                <a:spcPct val="100000"/>
              </a:lnSpc>
              <a:defRPr sz="1000">
                <a:solidFill>
                  <a:schemeClr val="bg1"/>
                </a:solidFill>
              </a:defRPr>
            </a:lvl1pPr>
          </a:lstStyle>
          <a:p>
            <a:r>
              <a:rPr lang="en-GB" smtClean="0">
                <a:solidFill>
                  <a:srgbClr val="000000"/>
                </a:solidFill>
                <a:latin typeface="Arial" charset="0"/>
                <a:ea typeface="ＭＳ Ｐゴシック" charset="0"/>
              </a:rPr>
              <a:t>© Crown copyright   Met Office</a:t>
            </a:r>
            <a:endParaRPr lang="en-GB" sz="1400" smtClean="0">
              <a:solidFill>
                <a:srgbClr val="000000"/>
              </a:solidFill>
              <a:latin typeface="Times" charset="0"/>
              <a:ea typeface="ＭＳ Ｐゴシック" charset="0"/>
            </a:endParaRPr>
          </a:p>
        </p:txBody>
      </p:sp>
    </p:spTree>
    <p:extLst>
      <p:ext uri="{BB962C8B-B14F-4D97-AF65-F5344CB8AC3E}">
        <p14:creationId xmlns:p14="http://schemas.microsoft.com/office/powerpoint/2010/main" val="2630497237"/>
      </p:ext>
    </p:extLst>
  </p:cSld>
  <p:clrMap bg1="dk2" tx1="lt1" bg2="dk1" tx2="lt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transition xmlns:p14="http://schemas.microsoft.com/office/powerpoint/2010/main">
    <p:wipe/>
  </p:transition>
  <p:timing>
    <p:tnLst>
      <p:par>
        <p:cTn xmlns:p14="http://schemas.microsoft.com/office/powerpoint/2010/main" id="1" dur="indefinite" restart="never" nodeType="tmRoot"/>
      </p:par>
    </p:tnLst>
  </p:timing>
  <p:hf sldNum="0" hdr="0" dt="0"/>
  <p:txStyles>
    <p:titleStyle>
      <a:lvl1pPr algn="l" rtl="0" eaLnBrk="0" fontAlgn="base" hangingPunct="0">
        <a:lnSpc>
          <a:spcPct val="85000"/>
        </a:lnSpc>
        <a:spcBef>
          <a:spcPct val="0"/>
        </a:spcBef>
        <a:spcAft>
          <a:spcPct val="0"/>
        </a:spcAft>
        <a:defRPr sz="4000">
          <a:solidFill>
            <a:srgbClr val="000000"/>
          </a:solidFill>
          <a:latin typeface="+mj-lt"/>
          <a:ea typeface="ＭＳ Ｐゴシック" charset="0"/>
          <a:cs typeface="+mj-cs"/>
        </a:defRPr>
      </a:lvl1pPr>
      <a:lvl2pPr algn="l" rtl="0" eaLnBrk="0" fontAlgn="base" hangingPunct="0">
        <a:lnSpc>
          <a:spcPct val="85000"/>
        </a:lnSpc>
        <a:spcBef>
          <a:spcPct val="0"/>
        </a:spcBef>
        <a:spcAft>
          <a:spcPct val="0"/>
        </a:spcAft>
        <a:defRPr sz="4000">
          <a:solidFill>
            <a:srgbClr val="000000"/>
          </a:solidFill>
          <a:latin typeface="Arial" pitchFamily="34" charset="0"/>
          <a:ea typeface="ＭＳ Ｐゴシック" charset="0"/>
        </a:defRPr>
      </a:lvl2pPr>
      <a:lvl3pPr algn="l" rtl="0" eaLnBrk="0" fontAlgn="base" hangingPunct="0">
        <a:lnSpc>
          <a:spcPct val="85000"/>
        </a:lnSpc>
        <a:spcBef>
          <a:spcPct val="0"/>
        </a:spcBef>
        <a:spcAft>
          <a:spcPct val="0"/>
        </a:spcAft>
        <a:defRPr sz="4000">
          <a:solidFill>
            <a:srgbClr val="000000"/>
          </a:solidFill>
          <a:latin typeface="Arial" pitchFamily="34" charset="0"/>
          <a:ea typeface="ＭＳ Ｐゴシック" charset="0"/>
        </a:defRPr>
      </a:lvl3pPr>
      <a:lvl4pPr algn="l" rtl="0" eaLnBrk="0" fontAlgn="base" hangingPunct="0">
        <a:lnSpc>
          <a:spcPct val="85000"/>
        </a:lnSpc>
        <a:spcBef>
          <a:spcPct val="0"/>
        </a:spcBef>
        <a:spcAft>
          <a:spcPct val="0"/>
        </a:spcAft>
        <a:defRPr sz="4000">
          <a:solidFill>
            <a:srgbClr val="000000"/>
          </a:solidFill>
          <a:latin typeface="Arial" pitchFamily="34" charset="0"/>
          <a:ea typeface="ＭＳ Ｐゴシック" charset="0"/>
        </a:defRPr>
      </a:lvl4pPr>
      <a:lvl5pPr algn="l" rtl="0" eaLnBrk="0" fontAlgn="base" hangingPunct="0">
        <a:lnSpc>
          <a:spcPct val="85000"/>
        </a:lnSpc>
        <a:spcBef>
          <a:spcPct val="0"/>
        </a:spcBef>
        <a:spcAft>
          <a:spcPct val="0"/>
        </a:spcAft>
        <a:defRPr sz="4000">
          <a:solidFill>
            <a:srgbClr val="000000"/>
          </a:solidFill>
          <a:latin typeface="Arial" pitchFamily="34" charset="0"/>
          <a:ea typeface="ＭＳ Ｐゴシック" charset="0"/>
        </a:defRPr>
      </a:lvl5pPr>
      <a:lvl6pPr marL="457200" algn="l" rtl="0" fontAlgn="base">
        <a:lnSpc>
          <a:spcPct val="85000"/>
        </a:lnSpc>
        <a:spcBef>
          <a:spcPct val="0"/>
        </a:spcBef>
        <a:spcAft>
          <a:spcPct val="0"/>
        </a:spcAft>
        <a:defRPr sz="4000">
          <a:solidFill>
            <a:srgbClr val="000000"/>
          </a:solidFill>
          <a:latin typeface="Arial" pitchFamily="34" charset="0"/>
        </a:defRPr>
      </a:lvl6pPr>
      <a:lvl7pPr marL="914400" algn="l" rtl="0" fontAlgn="base">
        <a:lnSpc>
          <a:spcPct val="85000"/>
        </a:lnSpc>
        <a:spcBef>
          <a:spcPct val="0"/>
        </a:spcBef>
        <a:spcAft>
          <a:spcPct val="0"/>
        </a:spcAft>
        <a:defRPr sz="4000">
          <a:solidFill>
            <a:srgbClr val="000000"/>
          </a:solidFill>
          <a:latin typeface="Arial" pitchFamily="34" charset="0"/>
        </a:defRPr>
      </a:lvl7pPr>
      <a:lvl8pPr marL="1371600" algn="l" rtl="0" fontAlgn="base">
        <a:lnSpc>
          <a:spcPct val="85000"/>
        </a:lnSpc>
        <a:spcBef>
          <a:spcPct val="0"/>
        </a:spcBef>
        <a:spcAft>
          <a:spcPct val="0"/>
        </a:spcAft>
        <a:defRPr sz="4000">
          <a:solidFill>
            <a:srgbClr val="000000"/>
          </a:solidFill>
          <a:latin typeface="Arial" pitchFamily="34" charset="0"/>
        </a:defRPr>
      </a:lvl8pPr>
      <a:lvl9pPr marL="1828800" algn="l" rtl="0" fontAlgn="base">
        <a:lnSpc>
          <a:spcPct val="85000"/>
        </a:lnSpc>
        <a:spcBef>
          <a:spcPct val="0"/>
        </a:spcBef>
        <a:spcAft>
          <a:spcPct val="0"/>
        </a:spcAft>
        <a:defRPr sz="4000">
          <a:solidFill>
            <a:srgbClr val="000000"/>
          </a:solidFill>
          <a:latin typeface="Arial" pitchFamily="34" charset="0"/>
        </a:defRPr>
      </a:lvl9pPr>
    </p:titleStyle>
    <p:bodyStyle>
      <a:lvl1pPr marL="261938" indent="-261938" algn="l" rtl="0" eaLnBrk="0" fontAlgn="base" hangingPunct="0">
        <a:lnSpc>
          <a:spcPct val="90000"/>
        </a:lnSpc>
        <a:spcBef>
          <a:spcPct val="35000"/>
        </a:spcBef>
        <a:spcAft>
          <a:spcPct val="35000"/>
        </a:spcAft>
        <a:buChar char="•"/>
        <a:defRPr sz="2400">
          <a:solidFill>
            <a:srgbClr val="000000"/>
          </a:solidFill>
          <a:latin typeface="+mn-lt"/>
          <a:ea typeface="ＭＳ Ｐゴシック" charset="0"/>
          <a:cs typeface="+mn-cs"/>
        </a:defRPr>
      </a:lvl1pPr>
      <a:lvl2pPr marL="623888" indent="-182563" algn="l" rtl="0" eaLnBrk="0" fontAlgn="base" hangingPunct="0">
        <a:lnSpc>
          <a:spcPct val="90000"/>
        </a:lnSpc>
        <a:spcBef>
          <a:spcPct val="35000"/>
        </a:spcBef>
        <a:spcAft>
          <a:spcPct val="35000"/>
        </a:spcAft>
        <a:buChar char="•"/>
        <a:defRPr sz="2000">
          <a:solidFill>
            <a:srgbClr val="000000"/>
          </a:solidFill>
          <a:latin typeface="+mn-lt"/>
          <a:ea typeface="ＭＳ Ｐゴシック" charset="0"/>
        </a:defRPr>
      </a:lvl2pPr>
      <a:lvl3pPr marL="987425" indent="-184150" algn="l" rtl="0" eaLnBrk="0" fontAlgn="base" hangingPunct="0">
        <a:lnSpc>
          <a:spcPct val="90000"/>
        </a:lnSpc>
        <a:spcBef>
          <a:spcPct val="35000"/>
        </a:spcBef>
        <a:spcAft>
          <a:spcPct val="35000"/>
        </a:spcAft>
        <a:buChar char="•"/>
        <a:defRPr sz="2000">
          <a:solidFill>
            <a:srgbClr val="000000"/>
          </a:solidFill>
          <a:latin typeface="+mn-lt"/>
          <a:ea typeface="ＭＳ Ｐゴシック" charset="0"/>
        </a:defRPr>
      </a:lvl3pPr>
      <a:lvl4pPr marL="1349375" indent="-182563" algn="l" rtl="0" eaLnBrk="0" fontAlgn="base" hangingPunct="0">
        <a:lnSpc>
          <a:spcPct val="90000"/>
        </a:lnSpc>
        <a:spcBef>
          <a:spcPct val="35000"/>
        </a:spcBef>
        <a:spcAft>
          <a:spcPct val="35000"/>
        </a:spcAft>
        <a:buChar char="•"/>
        <a:defRPr sz="2000">
          <a:solidFill>
            <a:srgbClr val="000000"/>
          </a:solidFill>
          <a:latin typeface="+mn-lt"/>
          <a:ea typeface="ＭＳ Ｐゴシック" charset="0"/>
        </a:defRPr>
      </a:lvl4pPr>
      <a:lvl5pPr marL="1698625" indent="-169863" algn="l" rtl="0" eaLnBrk="0" fontAlgn="base" hangingPunct="0">
        <a:lnSpc>
          <a:spcPct val="90000"/>
        </a:lnSpc>
        <a:spcBef>
          <a:spcPct val="35000"/>
        </a:spcBef>
        <a:spcAft>
          <a:spcPct val="35000"/>
        </a:spcAft>
        <a:buChar char="•"/>
        <a:defRPr sz="2000">
          <a:solidFill>
            <a:srgbClr val="000000"/>
          </a:solidFill>
          <a:latin typeface="+mn-lt"/>
          <a:ea typeface="ＭＳ Ｐゴシック" charset="0"/>
        </a:defRPr>
      </a:lvl5pPr>
      <a:lvl6pPr marL="2155825" indent="-169863" algn="l" rtl="0" fontAlgn="base">
        <a:lnSpc>
          <a:spcPct val="90000"/>
        </a:lnSpc>
        <a:spcBef>
          <a:spcPct val="35000"/>
        </a:spcBef>
        <a:spcAft>
          <a:spcPct val="35000"/>
        </a:spcAft>
        <a:buChar char="•"/>
        <a:defRPr sz="2000">
          <a:solidFill>
            <a:srgbClr val="000000"/>
          </a:solidFill>
          <a:latin typeface="+mn-lt"/>
        </a:defRPr>
      </a:lvl6pPr>
      <a:lvl7pPr marL="2613025" indent="-169863" algn="l" rtl="0" fontAlgn="base">
        <a:lnSpc>
          <a:spcPct val="90000"/>
        </a:lnSpc>
        <a:spcBef>
          <a:spcPct val="35000"/>
        </a:spcBef>
        <a:spcAft>
          <a:spcPct val="35000"/>
        </a:spcAft>
        <a:buChar char="•"/>
        <a:defRPr sz="2000">
          <a:solidFill>
            <a:srgbClr val="000000"/>
          </a:solidFill>
          <a:latin typeface="+mn-lt"/>
        </a:defRPr>
      </a:lvl7pPr>
      <a:lvl8pPr marL="3070225" indent="-169863" algn="l" rtl="0" fontAlgn="base">
        <a:lnSpc>
          <a:spcPct val="90000"/>
        </a:lnSpc>
        <a:spcBef>
          <a:spcPct val="35000"/>
        </a:spcBef>
        <a:spcAft>
          <a:spcPct val="35000"/>
        </a:spcAft>
        <a:buChar char="•"/>
        <a:defRPr sz="2000">
          <a:solidFill>
            <a:srgbClr val="000000"/>
          </a:solidFill>
          <a:latin typeface="+mn-lt"/>
        </a:defRPr>
      </a:lvl8pPr>
      <a:lvl9pPr marL="3527425" indent="-169863" algn="l" rtl="0" fontAlgn="base">
        <a:lnSpc>
          <a:spcPct val="90000"/>
        </a:lnSpc>
        <a:spcBef>
          <a:spcPct val="35000"/>
        </a:spcBef>
        <a:spcAft>
          <a:spcPct val="35000"/>
        </a:spcAft>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emf"/><Relationship Id="rId1" Type="http://schemas.openxmlformats.org/officeDocument/2006/relationships/vmlDrawing" Target="../drawings/vmlDrawing2.vml"/><Relationship Id="rId2"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image" Target="../media/image23.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gif"/><Relationship Id="rId1" Type="http://schemas.openxmlformats.org/officeDocument/2006/relationships/slideLayout" Target="../slideLayouts/slideLayout1.xml"/><Relationship Id="rId2"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48.xml"/><Relationship Id="rId2"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jpeg"/><Relationship Id="rId6"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 Id="rId3" Type="http://schemas.openxmlformats.org/officeDocument/2006/relationships/image" Target="../media/image4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jpeg"/><Relationship Id="rId3"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1" Type="http://schemas.openxmlformats.org/officeDocument/2006/relationships/slideLayout" Target="../slideLayouts/slideLayout19.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oleObject" Target="???" TargetMode="External"/><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3581400"/>
            <a:ext cx="8610600" cy="1470025"/>
          </a:xfrm>
        </p:spPr>
        <p:txBody>
          <a:bodyPr/>
          <a:lstStyle/>
          <a:p>
            <a:r>
              <a:rPr lang="en-US" sz="4000" dirty="0"/>
              <a:t>Suomi NPP science validation </a:t>
            </a:r>
            <a:r>
              <a:rPr lang="en-US" sz="4000" dirty="0" smtClean="0"/>
              <a:t>and contribution to GSICS </a:t>
            </a:r>
            <a:r>
              <a:rPr lang="en-US" sz="5400" dirty="0" smtClean="0"/>
              <a:t/>
            </a:r>
            <a:br>
              <a:rPr lang="en-US" sz="5400" dirty="0" smtClean="0"/>
            </a:br>
            <a:r>
              <a:rPr lang="en-US" sz="2800" dirty="0" smtClean="0"/>
              <a:t/>
            </a:r>
            <a:br>
              <a:rPr lang="en-US" sz="2800" dirty="0" smtClean="0"/>
            </a:br>
            <a:r>
              <a:rPr lang="en-US" sz="2800" dirty="0"/>
              <a:t/>
            </a:r>
            <a:br>
              <a:rPr lang="en-US" sz="2800" dirty="0"/>
            </a:br>
            <a:r>
              <a:rPr lang="en-US" sz="2800" dirty="0" smtClean="0"/>
              <a:t>Mitch </a:t>
            </a:r>
            <a:r>
              <a:rPr lang="en-US" sz="2800" dirty="0" smtClean="0"/>
              <a:t>Goldberg</a:t>
            </a:r>
            <a:br>
              <a:rPr lang="en-US" sz="2800" dirty="0" smtClean="0"/>
            </a:br>
            <a:r>
              <a:rPr lang="en-US" sz="2800" dirty="0" smtClean="0"/>
              <a:t>JPSS Program Scientist</a:t>
            </a:r>
            <a:br>
              <a:rPr lang="en-US" sz="2800" dirty="0" smtClean="0"/>
            </a:br>
            <a:r>
              <a:rPr lang="en-US" sz="2800" dirty="0" smtClean="0"/>
              <a:t>GSICS Exec. Panel Chair</a:t>
            </a:r>
            <a:endParaRPr lang="en-US" sz="2800" dirty="0"/>
          </a:p>
        </p:txBody>
      </p:sp>
    </p:spTree>
    <p:extLst>
      <p:ext uri="{BB962C8B-B14F-4D97-AF65-F5344CB8AC3E}">
        <p14:creationId xmlns:p14="http://schemas.microsoft.com/office/powerpoint/2010/main" val="1139298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865188" y="274638"/>
            <a:ext cx="7413625" cy="496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dirty="0" err="1" smtClean="0">
                <a:latin typeface="Helvetica" pitchFamily="-108" charset="0"/>
                <a:ea typeface="ＭＳ Ｐゴシック" pitchFamily="-108" charset="-128"/>
                <a:cs typeface="Helvetica" pitchFamily="-108" charset="0"/>
              </a:rPr>
              <a:t>Suomi</a:t>
            </a:r>
            <a:r>
              <a:rPr lang="en-US" dirty="0" smtClean="0">
                <a:latin typeface="Helvetica" pitchFamily="-108" charset="0"/>
                <a:ea typeface="ＭＳ Ｐゴシック" pitchFamily="-108" charset="-128"/>
                <a:cs typeface="Helvetica" pitchFamily="-108" charset="0"/>
              </a:rPr>
              <a:t> NPP Data Product Status </a:t>
            </a:r>
          </a:p>
        </p:txBody>
      </p:sp>
      <p:sp>
        <p:nvSpPr>
          <p:cNvPr id="12291" name="Content Placeholder 2"/>
          <p:cNvSpPr>
            <a:spLocks noGrp="1"/>
          </p:cNvSpPr>
          <p:nvPr>
            <p:ph idx="1"/>
          </p:nvPr>
        </p:nvSpPr>
        <p:spPr>
          <a:xfrm>
            <a:off x="183185" y="1233488"/>
            <a:ext cx="7803694" cy="5104018"/>
          </a:xfrm>
        </p:spPr>
        <p:txBody>
          <a:bodyPr/>
          <a:lstStyle/>
          <a:p>
            <a:pPr>
              <a:buFont typeface="Lucida Grande" pitchFamily="-108" charset="0"/>
              <a:buChar char="●"/>
            </a:pPr>
            <a:r>
              <a:rPr lang="en-US" dirty="0" smtClean="0">
                <a:latin typeface="Helvetica" pitchFamily="-108" charset="0"/>
                <a:ea typeface="ＭＳ Ｐゴシック" pitchFamily="-108" charset="-128"/>
                <a:cs typeface="Helvetica" pitchFamily="-108" charset="0"/>
              </a:rPr>
              <a:t>Instrument SDRs publically released</a:t>
            </a:r>
          </a:p>
          <a:p>
            <a:pPr lvl="1">
              <a:buFont typeface="Lucida Grande" pitchFamily="-108" charset="0"/>
              <a:buChar char="●"/>
            </a:pPr>
            <a:r>
              <a:rPr lang="en-US" dirty="0" smtClean="0">
                <a:latin typeface="Helvetica" pitchFamily="-108" charset="0"/>
                <a:ea typeface="ＭＳ Ｐゴシック" pitchFamily="-108" charset="-128"/>
                <a:cs typeface="Helvetica" pitchFamily="-108" charset="0"/>
              </a:rPr>
              <a:t>VIIRS Provisional</a:t>
            </a:r>
          </a:p>
          <a:p>
            <a:pPr lvl="1">
              <a:buFont typeface="Lucida Grande" pitchFamily="-108" charset="0"/>
              <a:buChar char="●"/>
            </a:pPr>
            <a:r>
              <a:rPr lang="en-US" dirty="0" err="1" smtClean="0">
                <a:latin typeface="Helvetica" pitchFamily="-108" charset="0"/>
                <a:ea typeface="ＭＳ Ｐゴシック" pitchFamily="-108" charset="-128"/>
                <a:cs typeface="Helvetica" pitchFamily="-108" charset="0"/>
              </a:rPr>
              <a:t>CrIS</a:t>
            </a:r>
            <a:r>
              <a:rPr lang="en-US" dirty="0" smtClean="0">
                <a:latin typeface="Helvetica" pitchFamily="-108" charset="0"/>
                <a:ea typeface="ＭＳ Ｐゴシック" pitchFamily="-108" charset="-128"/>
                <a:cs typeface="Helvetica" pitchFamily="-108" charset="0"/>
              </a:rPr>
              <a:t> Provisional</a:t>
            </a:r>
          </a:p>
          <a:p>
            <a:pPr lvl="1">
              <a:buFont typeface="Lucida Grande" pitchFamily="-108" charset="0"/>
              <a:buChar char="●"/>
            </a:pPr>
            <a:r>
              <a:rPr lang="en-US" dirty="0" smtClean="0">
                <a:latin typeface="Helvetica" pitchFamily="-108" charset="0"/>
                <a:ea typeface="ＭＳ Ｐゴシック" pitchFamily="-108" charset="-128"/>
                <a:cs typeface="Helvetica" pitchFamily="-108" charset="0"/>
              </a:rPr>
              <a:t>ATMS Provisional  </a:t>
            </a:r>
            <a:r>
              <a:rPr lang="en-US" b="1" dirty="0" smtClean="0">
                <a:latin typeface="Helvetica" pitchFamily="-108" charset="0"/>
                <a:ea typeface="ＭＳ Ｐゴシック" pitchFamily="-108" charset="-128"/>
                <a:cs typeface="Helvetica" pitchFamily="-108" charset="0"/>
              </a:rPr>
              <a:t>Operational at NWS</a:t>
            </a:r>
          </a:p>
          <a:p>
            <a:pPr lvl="1">
              <a:buFont typeface="Lucida Grande" pitchFamily="-108" charset="0"/>
              <a:buChar char="●"/>
            </a:pPr>
            <a:r>
              <a:rPr lang="en-US" dirty="0" smtClean="0">
                <a:latin typeface="Helvetica" pitchFamily="-108" charset="0"/>
                <a:ea typeface="ＭＳ Ｐゴシック" pitchFamily="-108" charset="-128"/>
                <a:cs typeface="Helvetica" pitchFamily="-108" charset="0"/>
              </a:rPr>
              <a:t>OMPS Nadir Beta (Provisional) </a:t>
            </a:r>
          </a:p>
          <a:p>
            <a:pPr lvl="1">
              <a:buFont typeface="Lucida Grande" pitchFamily="-108" charset="0"/>
              <a:buChar char="●"/>
            </a:pPr>
            <a:r>
              <a:rPr lang="en-US" dirty="0" smtClean="0">
                <a:latin typeface="Helvetica" pitchFamily="-108" charset="0"/>
                <a:ea typeface="ＭＳ Ｐゴシック" pitchFamily="-108" charset="-128"/>
                <a:cs typeface="Helvetica" pitchFamily="-108" charset="0"/>
              </a:rPr>
              <a:t>OMPS Limb released at GSFC </a:t>
            </a:r>
          </a:p>
          <a:p>
            <a:pPr lvl="1">
              <a:buFont typeface="Lucida Grande" pitchFamily="-108" charset="0"/>
              <a:buChar char="●"/>
            </a:pPr>
            <a:r>
              <a:rPr lang="en-US" dirty="0" smtClean="0">
                <a:latin typeface="Helvetica" pitchFamily="-108" charset="0"/>
                <a:ea typeface="ＭＳ Ｐゴシック" pitchFamily="-108" charset="-128"/>
                <a:cs typeface="Helvetica" pitchFamily="-108" charset="0"/>
              </a:rPr>
              <a:t>CERES released at </a:t>
            </a:r>
            <a:r>
              <a:rPr lang="en-US" dirty="0" err="1" smtClean="0">
                <a:latin typeface="Helvetica" pitchFamily="-108" charset="0"/>
                <a:ea typeface="ＭＳ Ｐゴシック" pitchFamily="-108" charset="-128"/>
                <a:cs typeface="Helvetica" pitchFamily="-108" charset="0"/>
              </a:rPr>
              <a:t>LaRC</a:t>
            </a:r>
            <a:endParaRPr lang="en-US" dirty="0" smtClean="0">
              <a:latin typeface="Helvetica" pitchFamily="-108" charset="0"/>
              <a:ea typeface="ＭＳ Ｐゴシック" pitchFamily="-108" charset="-128"/>
              <a:cs typeface="Helvetica" pitchFamily="-108" charset="0"/>
            </a:endParaRPr>
          </a:p>
          <a:p>
            <a:pPr marL="457200" lvl="1" indent="0">
              <a:buNone/>
            </a:pPr>
            <a:endParaRPr lang="en-US" dirty="0">
              <a:latin typeface="Helvetica" pitchFamily="-108" charset="0"/>
              <a:ea typeface="ＭＳ Ｐゴシック" pitchFamily="-108" charset="-128"/>
              <a:cs typeface="Helvetica" pitchFamily="-108" charset="0"/>
            </a:endParaRPr>
          </a:p>
          <a:p>
            <a:pPr>
              <a:buFont typeface="Lucida Grande" pitchFamily="-108" charset="0"/>
              <a:buChar char="●"/>
            </a:pPr>
            <a:r>
              <a:rPr lang="en-US" dirty="0" smtClean="0">
                <a:latin typeface="Helvetica" pitchFamily="-108" charset="0"/>
                <a:ea typeface="ＭＳ Ｐゴシック" pitchFamily="-108" charset="-128"/>
                <a:cs typeface="Helvetica" pitchFamily="-108" charset="0"/>
              </a:rPr>
              <a:t>EDRs   </a:t>
            </a:r>
          </a:p>
          <a:p>
            <a:pPr lvl="1">
              <a:buFont typeface="Lucida Grande" pitchFamily="-108" charset="0"/>
              <a:buChar char="●"/>
            </a:pPr>
            <a:r>
              <a:rPr lang="en-US" dirty="0" smtClean="0">
                <a:latin typeface="Helvetica" pitchFamily="-108" charset="0"/>
                <a:ea typeface="ＭＳ Ｐゴシック" pitchFamily="-108" charset="-128"/>
                <a:cs typeface="Helvetica" pitchFamily="-108" charset="0"/>
              </a:rPr>
              <a:t>Cloud Mask: Provisional</a:t>
            </a:r>
          </a:p>
          <a:p>
            <a:pPr lvl="1">
              <a:buFont typeface="Lucida Grande" pitchFamily="-108" charset="0"/>
              <a:buChar char="●"/>
            </a:pPr>
            <a:r>
              <a:rPr lang="en-US" dirty="0" smtClean="0">
                <a:latin typeface="Helvetica" pitchFamily="-108" charset="0"/>
                <a:ea typeface="ＭＳ Ｐゴシック" pitchFamily="-108" charset="-128"/>
                <a:cs typeface="Helvetica" pitchFamily="-108" charset="0"/>
              </a:rPr>
              <a:t>Imagery: Provisional</a:t>
            </a:r>
          </a:p>
          <a:p>
            <a:pPr lvl="1">
              <a:buFont typeface="Lucida Grande" pitchFamily="-108" charset="0"/>
              <a:buChar char="●"/>
            </a:pPr>
            <a:r>
              <a:rPr lang="en-US" dirty="0" smtClean="0">
                <a:latin typeface="Helvetica" pitchFamily="-108" charset="0"/>
                <a:ea typeface="ＭＳ Ｐゴシック" pitchFamily="-108" charset="-128"/>
                <a:cs typeface="Helvetica" pitchFamily="-108" charset="0"/>
              </a:rPr>
              <a:t>Temperature and Moisture Profiles: Provisional</a:t>
            </a:r>
          </a:p>
          <a:p>
            <a:pPr lvl="1">
              <a:buFont typeface="Lucida Grande" pitchFamily="-108" charset="0"/>
              <a:buChar char="●"/>
            </a:pPr>
            <a:r>
              <a:rPr lang="en-US" dirty="0">
                <a:latin typeface="Helvetica" pitchFamily="-108" charset="0"/>
                <a:ea typeface="ＭＳ Ｐゴシック" pitchFamily="-108" charset="-128"/>
                <a:cs typeface="Helvetica" pitchFamily="-108" charset="0"/>
              </a:rPr>
              <a:t>Ozone Beta/Provisional</a:t>
            </a:r>
          </a:p>
          <a:p>
            <a:pPr lvl="1">
              <a:buFont typeface="Lucida Grande" pitchFamily="-108" charset="0"/>
              <a:buChar char="●"/>
            </a:pPr>
            <a:r>
              <a:rPr lang="en-US" dirty="0" smtClean="0">
                <a:latin typeface="Helvetica" pitchFamily="-108" charset="0"/>
                <a:ea typeface="ＭＳ Ｐゴシック" pitchFamily="-108" charset="-128"/>
                <a:cs typeface="Helvetica" pitchFamily="-108" charset="0"/>
              </a:rPr>
              <a:t>Land Vegetation Index, Surface Reflectance: Beta</a:t>
            </a:r>
          </a:p>
          <a:p>
            <a:pPr lvl="1">
              <a:buFont typeface="Lucida Grande" pitchFamily="-108" charset="0"/>
              <a:buChar char="●"/>
            </a:pPr>
            <a:r>
              <a:rPr lang="en-US" dirty="0" smtClean="0">
                <a:latin typeface="Helvetica" pitchFamily="-108" charset="0"/>
                <a:ea typeface="ＭＳ Ｐゴシック" pitchFamily="-108" charset="-128"/>
                <a:cs typeface="Helvetica" pitchFamily="-108" charset="0"/>
              </a:rPr>
              <a:t>Ocean Color, Sea </a:t>
            </a:r>
            <a:r>
              <a:rPr lang="en-US" dirty="0" err="1" smtClean="0">
                <a:latin typeface="Helvetica" pitchFamily="-108" charset="0"/>
                <a:ea typeface="ＭＳ Ｐゴシック" pitchFamily="-108" charset="-128"/>
                <a:cs typeface="Helvetica" pitchFamily="-108" charset="0"/>
              </a:rPr>
              <a:t>Aurfance</a:t>
            </a:r>
            <a:r>
              <a:rPr lang="en-US" dirty="0" smtClean="0">
                <a:latin typeface="Helvetica" pitchFamily="-108" charset="0"/>
                <a:ea typeface="ＭＳ Ｐゴシック" pitchFamily="-108" charset="-128"/>
                <a:cs typeface="Helvetica" pitchFamily="-108" charset="0"/>
              </a:rPr>
              <a:t>: Beta</a:t>
            </a:r>
          </a:p>
          <a:p>
            <a:pPr lvl="1">
              <a:buFont typeface="Lucida Grande" pitchFamily="-108" charset="0"/>
              <a:buChar char="●"/>
            </a:pPr>
            <a:r>
              <a:rPr lang="en-US" dirty="0" smtClean="0">
                <a:latin typeface="Helvetica" pitchFamily="-108" charset="0"/>
                <a:ea typeface="ＭＳ Ｐゴシック" pitchFamily="-108" charset="-128"/>
                <a:cs typeface="Helvetica" pitchFamily="-108" charset="0"/>
              </a:rPr>
              <a:t>Aerosol: Beta</a:t>
            </a:r>
          </a:p>
          <a:p>
            <a:pPr lvl="1">
              <a:buFont typeface="Lucida Grande" pitchFamily="-108" charset="0"/>
              <a:buChar char="●"/>
            </a:pPr>
            <a:endParaRPr lang="en-US" dirty="0" smtClean="0">
              <a:latin typeface="Helvetica" pitchFamily="-108" charset="0"/>
              <a:ea typeface="ＭＳ Ｐゴシック" pitchFamily="-108" charset="-128"/>
              <a:cs typeface="Helvetica" pitchFamily="-108" charset="0"/>
            </a:endParaRPr>
          </a:p>
        </p:txBody>
      </p:sp>
      <p:sp>
        <p:nvSpPr>
          <p:cNvPr id="2" name="TextBox 1"/>
          <p:cNvSpPr txBox="1"/>
          <p:nvPr/>
        </p:nvSpPr>
        <p:spPr>
          <a:xfrm>
            <a:off x="5271118" y="1024498"/>
            <a:ext cx="3846305" cy="3139321"/>
          </a:xfrm>
          <a:prstGeom prst="rect">
            <a:avLst/>
          </a:prstGeom>
          <a:noFill/>
          <a:ln w="19050">
            <a:solidFill>
              <a:schemeClr val="tx1"/>
            </a:solidFill>
          </a:ln>
        </p:spPr>
        <p:txBody>
          <a:bodyPr wrap="square" rtlCol="0">
            <a:spAutoFit/>
          </a:bodyPr>
          <a:lstStyle/>
          <a:p>
            <a:r>
              <a:rPr lang="en-US" sz="1800" dirty="0" smtClean="0"/>
              <a:t>Beta: worth </a:t>
            </a:r>
            <a:r>
              <a:rPr lang="en-US" sz="1800" dirty="0"/>
              <a:t>l</a:t>
            </a:r>
            <a:r>
              <a:rPr lang="en-US" sz="1800" dirty="0" smtClean="0"/>
              <a:t>ooking at,</a:t>
            </a:r>
          </a:p>
          <a:p>
            <a:r>
              <a:rPr lang="en-US" sz="1800" dirty="0" smtClean="0"/>
              <a:t>	known errors</a:t>
            </a:r>
          </a:p>
          <a:p>
            <a:r>
              <a:rPr lang="en-US" sz="1800" dirty="0" smtClean="0"/>
              <a:t>Provisional: most major errors fixed, </a:t>
            </a:r>
          </a:p>
          <a:p>
            <a:r>
              <a:rPr lang="en-US" sz="1800" dirty="0" smtClean="0"/>
              <a:t>	minor errors identified, 	needs characterization time</a:t>
            </a:r>
          </a:p>
          <a:p>
            <a:r>
              <a:rPr lang="en-US" sz="1800" dirty="0" smtClean="0"/>
              <a:t>Validated: data characterized over a wide range of geophysical conditions</a:t>
            </a:r>
          </a:p>
          <a:p>
            <a:endParaRPr lang="en-US" sz="1800" dirty="0"/>
          </a:p>
          <a:p>
            <a:r>
              <a:rPr lang="en-US" sz="1800" dirty="0" smtClean="0"/>
              <a:t>Operational:  NOAA Service starts to use data in operational forecasts and warnings.</a:t>
            </a:r>
            <a:endParaRPr lang="en-US" sz="1800" dirty="0"/>
          </a:p>
        </p:txBody>
      </p:sp>
      <p:cxnSp>
        <p:nvCxnSpPr>
          <p:cNvPr id="4" name="Straight Connector 3"/>
          <p:cNvCxnSpPr/>
          <p:nvPr/>
        </p:nvCxnSpPr>
        <p:spPr bwMode="auto">
          <a:xfrm>
            <a:off x="5430345" y="3223172"/>
            <a:ext cx="3634827" cy="0"/>
          </a:xfrm>
          <a:prstGeom prst="line">
            <a:avLst/>
          </a:prstGeom>
          <a:solidFill>
            <a:schemeClr val="accent1"/>
          </a:solidFill>
          <a:ln w="19050" cap="flat" cmpd="sng" algn="ctr">
            <a:solidFill>
              <a:schemeClr val="tx1"/>
            </a:solidFill>
            <a:prstDash val="dash"/>
            <a:round/>
            <a:headEnd type="none" w="med" len="med"/>
            <a:tailEnd type="none" w="med" len="med"/>
          </a:ln>
          <a:effectLst/>
        </p:spPr>
      </p:cxn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Grp="1" noChangeAspect="1"/>
          </p:cNvGraphicFramePr>
          <p:nvPr>
            <p:ph sz="half" idx="2"/>
            <p:extLst>
              <p:ext uri="{D42A27DB-BD31-4B8C-83A1-F6EECF244321}">
                <p14:modId xmlns:p14="http://schemas.microsoft.com/office/powerpoint/2010/main" val="1452884154"/>
              </p:ext>
            </p:extLst>
          </p:nvPr>
        </p:nvGraphicFramePr>
        <p:xfrm>
          <a:off x="762000" y="688623"/>
          <a:ext cx="2895600" cy="2587512"/>
        </p:xfrm>
        <a:graphic>
          <a:graphicData uri="http://schemas.openxmlformats.org/presentationml/2006/ole">
            <mc:AlternateContent xmlns:mc="http://schemas.openxmlformats.org/markup-compatibility/2006">
              <mc:Choice xmlns:v="urn:schemas-microsoft-com:vml" Requires="v">
                <p:oleObj spid="_x0000_s1083" name="PhotoImpact" r:id="rId4" imgW="4123952" imgH="3685039" progId="">
                  <p:embed/>
                </p:oleObj>
              </mc:Choice>
              <mc:Fallback>
                <p:oleObj name="PhotoImpact" r:id="rId4" imgW="4123952" imgH="368503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688623"/>
                        <a:ext cx="2895600" cy="258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28" name="Rectangle 2"/>
          <p:cNvSpPr>
            <a:spLocks noGrp="1" noChangeArrowheads="1"/>
          </p:cNvSpPr>
          <p:nvPr>
            <p:ph type="title"/>
          </p:nvPr>
        </p:nvSpPr>
        <p:spPr>
          <a:xfrm>
            <a:off x="-152400" y="71923"/>
            <a:ext cx="9144000" cy="762000"/>
          </a:xfrm>
        </p:spPr>
        <p:txBody>
          <a:bodyPr>
            <a:normAutofit/>
          </a:bodyPr>
          <a:lstStyle/>
          <a:p>
            <a:r>
              <a:rPr lang="en-US" sz="2400" dirty="0" smtClean="0"/>
              <a:t>Advanced Technology Microwave Sounder</a:t>
            </a:r>
          </a:p>
        </p:txBody>
      </p:sp>
      <p:sp>
        <p:nvSpPr>
          <p:cNvPr id="1029" name="Rectangle 5"/>
          <p:cNvSpPr>
            <a:spLocks noChangeArrowheads="1"/>
          </p:cNvSpPr>
          <p:nvPr/>
        </p:nvSpPr>
        <p:spPr bwMode="auto">
          <a:xfrm>
            <a:off x="1222375" y="171450"/>
            <a:ext cx="6357938" cy="893763"/>
          </a:xfrm>
          <a:prstGeom prst="rect">
            <a:avLst/>
          </a:prstGeom>
          <a:noFill/>
          <a:ln w="9525">
            <a:noFill/>
            <a:miter lim="800000"/>
            <a:headEnd/>
            <a:tailEnd/>
          </a:ln>
        </p:spPr>
        <p:txBody>
          <a:bodyPr anchor="ctr"/>
          <a:lstStyle/>
          <a:p>
            <a:pPr algn="ctr" eaLnBrk="0" hangingPunct="0"/>
            <a:endParaRPr lang="en-US" dirty="0">
              <a:solidFill>
                <a:schemeClr val="tx2"/>
              </a:solidFill>
              <a:latin typeface="Arial" pitchFamily="34" charset="0"/>
            </a:endParaRPr>
          </a:p>
        </p:txBody>
      </p:sp>
      <p:sp>
        <p:nvSpPr>
          <p:cNvPr id="1030" name="Rectangle 6"/>
          <p:cNvSpPr>
            <a:spLocks noChangeArrowheads="1"/>
          </p:cNvSpPr>
          <p:nvPr/>
        </p:nvSpPr>
        <p:spPr bwMode="auto">
          <a:xfrm>
            <a:off x="1481138" y="1428750"/>
            <a:ext cx="0" cy="0"/>
          </a:xfrm>
          <a:prstGeom prst="rect">
            <a:avLst/>
          </a:prstGeom>
          <a:noFill/>
          <a:ln w="9525">
            <a:noFill/>
            <a:miter lim="800000"/>
            <a:headEnd/>
            <a:tailEnd/>
          </a:ln>
        </p:spPr>
        <p:txBody>
          <a:bodyPr>
            <a:spAutoFit/>
          </a:bodyPr>
          <a:lstStyle/>
          <a:p>
            <a:pPr eaLnBrk="0" hangingPunct="0"/>
            <a:endParaRPr lang="en-US"/>
          </a:p>
        </p:txBody>
      </p:sp>
      <p:sp>
        <p:nvSpPr>
          <p:cNvPr id="1031" name="Rectangle 7"/>
          <p:cNvSpPr>
            <a:spLocks noChangeArrowheads="1" noTextEdit="1"/>
          </p:cNvSpPr>
          <p:nvPr/>
        </p:nvSpPr>
        <p:spPr bwMode="auto">
          <a:xfrm>
            <a:off x="1481138" y="1566863"/>
            <a:ext cx="0" cy="0"/>
          </a:xfrm>
          <a:prstGeom prst="rect">
            <a:avLst/>
          </a:prstGeom>
          <a:noFill/>
          <a:ln w="9525">
            <a:noFill/>
            <a:miter lim="800000"/>
            <a:headEnd/>
            <a:tailEnd/>
          </a:ln>
        </p:spPr>
        <p:txBody>
          <a:bodyPr>
            <a:spAutoFit/>
          </a:bodyPr>
          <a:lstStyle/>
          <a:p>
            <a:endParaRPr lang="en-US"/>
          </a:p>
        </p:txBody>
      </p:sp>
      <p:sp>
        <p:nvSpPr>
          <p:cNvPr id="1032" name="Rectangle 8"/>
          <p:cNvSpPr>
            <a:spLocks noChangeArrowheads="1"/>
          </p:cNvSpPr>
          <p:nvPr/>
        </p:nvSpPr>
        <p:spPr bwMode="auto">
          <a:xfrm>
            <a:off x="3143250" y="2371725"/>
            <a:ext cx="0" cy="0"/>
          </a:xfrm>
          <a:prstGeom prst="rect">
            <a:avLst/>
          </a:prstGeom>
          <a:noFill/>
          <a:ln w="9525">
            <a:noFill/>
            <a:miter lim="800000"/>
            <a:headEnd/>
            <a:tailEnd/>
          </a:ln>
        </p:spPr>
        <p:txBody>
          <a:bodyPr>
            <a:spAutoFit/>
          </a:bodyPr>
          <a:lstStyle/>
          <a:p>
            <a:pPr eaLnBrk="0" hangingPunct="0"/>
            <a:endParaRPr lang="en-US"/>
          </a:p>
        </p:txBody>
      </p:sp>
      <p:sp>
        <p:nvSpPr>
          <p:cNvPr id="1033" name="Rectangle 9"/>
          <p:cNvSpPr>
            <a:spLocks noChangeArrowheads="1"/>
          </p:cNvSpPr>
          <p:nvPr/>
        </p:nvSpPr>
        <p:spPr bwMode="auto">
          <a:xfrm>
            <a:off x="762000" y="0"/>
            <a:ext cx="7772400" cy="838200"/>
          </a:xfrm>
          <a:prstGeom prst="rect">
            <a:avLst/>
          </a:prstGeom>
          <a:noFill/>
          <a:ln w="12700">
            <a:noFill/>
            <a:miter lim="800000"/>
            <a:headEnd/>
            <a:tailEnd/>
          </a:ln>
        </p:spPr>
        <p:txBody>
          <a:bodyPr lIns="101600" tIns="50800" rIns="101600" bIns="50800" anchor="ctr"/>
          <a:lstStyle/>
          <a:p>
            <a:pPr algn="ctr" eaLnBrk="0" hangingPunct="0"/>
            <a:endParaRPr lang="en-US" b="1">
              <a:solidFill>
                <a:schemeClr val="tx2"/>
              </a:solidFill>
              <a:latin typeface="Arial" pitchFamily="34" charset="0"/>
            </a:endParaRPr>
          </a:p>
        </p:txBody>
      </p:sp>
      <p:sp>
        <p:nvSpPr>
          <p:cNvPr id="1034" name="Text Box 10"/>
          <p:cNvSpPr txBox="1">
            <a:spLocks noChangeArrowheads="1"/>
          </p:cNvSpPr>
          <p:nvPr/>
        </p:nvSpPr>
        <p:spPr bwMode="auto">
          <a:xfrm>
            <a:off x="4816475" y="5030788"/>
            <a:ext cx="3671888" cy="406400"/>
          </a:xfrm>
          <a:prstGeom prst="rect">
            <a:avLst/>
          </a:prstGeom>
          <a:noFill/>
          <a:ln w="12700">
            <a:noFill/>
            <a:miter lim="800000"/>
            <a:headEnd/>
            <a:tailEnd/>
          </a:ln>
        </p:spPr>
        <p:txBody>
          <a:bodyPr lIns="101882" tIns="50941" rIns="101882" bIns="50941">
            <a:spAutoFit/>
          </a:bodyPr>
          <a:lstStyle/>
          <a:p>
            <a:pPr eaLnBrk="0" hangingPunct="0"/>
            <a:endParaRPr lang="en-US" sz="2000">
              <a:latin typeface="Arial" pitchFamily="34" charset="0"/>
            </a:endParaRPr>
          </a:p>
        </p:txBody>
      </p:sp>
      <p:sp>
        <p:nvSpPr>
          <p:cNvPr id="1035" name="Text Box 11"/>
          <p:cNvSpPr txBox="1">
            <a:spLocks noChangeArrowheads="1"/>
          </p:cNvSpPr>
          <p:nvPr/>
        </p:nvSpPr>
        <p:spPr bwMode="auto">
          <a:xfrm>
            <a:off x="4502150" y="5156200"/>
            <a:ext cx="4095750" cy="406400"/>
          </a:xfrm>
          <a:prstGeom prst="rect">
            <a:avLst/>
          </a:prstGeom>
          <a:noFill/>
          <a:ln w="12700">
            <a:noFill/>
            <a:miter lim="800000"/>
            <a:headEnd/>
            <a:tailEnd/>
          </a:ln>
        </p:spPr>
        <p:txBody>
          <a:bodyPr lIns="101882" tIns="50941" rIns="101882" bIns="50941">
            <a:spAutoFit/>
          </a:bodyPr>
          <a:lstStyle/>
          <a:p>
            <a:pPr eaLnBrk="0" hangingPunct="0"/>
            <a:endParaRPr lang="en-US" sz="2000">
              <a:latin typeface="Arial" pitchFamily="34" charset="0"/>
            </a:endParaRPr>
          </a:p>
        </p:txBody>
      </p:sp>
      <p:sp>
        <p:nvSpPr>
          <p:cNvPr id="1036" name="Text Box 12"/>
          <p:cNvSpPr txBox="1">
            <a:spLocks noChangeArrowheads="1"/>
          </p:cNvSpPr>
          <p:nvPr/>
        </p:nvSpPr>
        <p:spPr bwMode="auto">
          <a:xfrm>
            <a:off x="4911725" y="5156200"/>
            <a:ext cx="3656013" cy="406400"/>
          </a:xfrm>
          <a:prstGeom prst="rect">
            <a:avLst/>
          </a:prstGeom>
          <a:noFill/>
          <a:ln w="12700">
            <a:noFill/>
            <a:miter lim="800000"/>
            <a:headEnd/>
            <a:tailEnd/>
          </a:ln>
        </p:spPr>
        <p:txBody>
          <a:bodyPr lIns="101882" tIns="50941" rIns="101882" bIns="50941">
            <a:spAutoFit/>
          </a:bodyPr>
          <a:lstStyle/>
          <a:p>
            <a:pPr eaLnBrk="0" hangingPunct="0"/>
            <a:endParaRPr lang="en-US" sz="2000">
              <a:latin typeface="Arial" pitchFamily="34" charset="0"/>
            </a:endParaRPr>
          </a:p>
        </p:txBody>
      </p:sp>
      <p:pic>
        <p:nvPicPr>
          <p:cNvPr id="22" name="Picture 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230296" y="762000"/>
            <a:ext cx="4549219" cy="27043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3" name="Text Box 8"/>
          <p:cNvSpPr txBox="1">
            <a:spLocks noChangeArrowheads="1"/>
          </p:cNvSpPr>
          <p:nvPr/>
        </p:nvSpPr>
        <p:spPr bwMode="auto">
          <a:xfrm rot="16200000">
            <a:off x="2759166" y="1889034"/>
            <a:ext cx="2776068" cy="36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1" tIns="55215" rIns="81631" bIns="40816"/>
          <a:lstStyle>
            <a:lvl1pPr eaLnBrk="0" hangingPunct="0">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ＭＳ Ｐゴシック" charset="0"/>
                <a:cs typeface="DejaVu LGC Sans" charset="0"/>
              </a:defRPr>
            </a:lvl1pPr>
            <a:lvl2pPr eaLnBrk="0" hangingPunct="0">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DejaVu LGC Sans" charset="0"/>
                <a:cs typeface="DejaVu LGC Sans" charset="0"/>
              </a:defRPr>
            </a:lvl2pPr>
            <a:lvl3pPr eaLnBrk="0" hangingPunct="0">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DejaVu LGC Sans" charset="0"/>
                <a:cs typeface="DejaVu LGC Sans" charset="0"/>
              </a:defRPr>
            </a:lvl3pPr>
            <a:lvl4pPr eaLnBrk="0" hangingPunct="0">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DejaVu LGC Sans" charset="0"/>
                <a:cs typeface="DejaVu LGC Sans" charset="0"/>
              </a:defRPr>
            </a:lvl4pPr>
            <a:lvl5pPr eaLnBrk="0" hangingPunct="0">
              <a:lnSpc>
                <a:spcPct val="93000"/>
              </a:lnSpc>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DejaVu LGC Sans" charset="0"/>
                <a:cs typeface="DejaVu LGC Sans"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DejaVu LGC Sans" charset="0"/>
                <a:cs typeface="DejaVu LGC Sans"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DejaVu LGC Sans" charset="0"/>
                <a:cs typeface="DejaVu LGC Sans"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DejaVu LGC Sans" charset="0"/>
                <a:cs typeface="DejaVu LGC Sans"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Lst>
              <a:defRPr>
                <a:solidFill>
                  <a:schemeClr val="tx1"/>
                </a:solidFill>
                <a:latin typeface="Arial" charset="0"/>
                <a:ea typeface="DejaVu LGC Sans" charset="0"/>
                <a:cs typeface="DejaVu LGC Sans" charset="0"/>
              </a:defRPr>
            </a:lvl9pPr>
          </a:lstStyle>
          <a:p>
            <a:pPr defTabSz="414683" eaLnBrk="1"/>
            <a:r>
              <a:rPr lang="en-US" sz="1400" dirty="0" smtClean="0">
                <a:solidFill>
                  <a:srgbClr val="000000"/>
                </a:solidFill>
              </a:rPr>
              <a:t> </a:t>
            </a:r>
            <a:r>
              <a:rPr lang="en-US" sz="1400" dirty="0">
                <a:solidFill>
                  <a:srgbClr val="000000"/>
                </a:solidFill>
              </a:rPr>
              <a:t>Departure; All </a:t>
            </a:r>
            <a:r>
              <a:rPr lang="en-US" sz="1400" dirty="0" err="1">
                <a:solidFill>
                  <a:srgbClr val="000000"/>
                </a:solidFill>
              </a:rPr>
              <a:t>Obs</a:t>
            </a:r>
            <a:r>
              <a:rPr lang="en-US" sz="1400" dirty="0">
                <a:solidFill>
                  <a:srgbClr val="000000"/>
                </a:solidFill>
              </a:rPr>
              <a:t> over Sea (K)</a:t>
            </a:r>
          </a:p>
        </p:txBody>
      </p:sp>
      <p:sp>
        <p:nvSpPr>
          <p:cNvPr id="25" name="Text Box 10"/>
          <p:cNvSpPr txBox="1">
            <a:spLocks noChangeArrowheads="1"/>
          </p:cNvSpPr>
          <p:nvPr/>
        </p:nvSpPr>
        <p:spPr bwMode="auto">
          <a:xfrm>
            <a:off x="5068856" y="2819400"/>
            <a:ext cx="2093944" cy="294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1631" tIns="55215" rIns="81631" bIns="40816"/>
          <a:lstStyle>
            <a:lvl1pPr eaLnBrk="0" hangingPunct="0">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ＭＳ Ｐゴシック" charset="0"/>
                <a:cs typeface="DejaVu LGC Sans" charset="0"/>
              </a:defRPr>
            </a:lvl1pPr>
            <a:lvl2pPr eaLnBrk="0" hangingPunct="0">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DejaVu LGC Sans" charset="0"/>
                <a:cs typeface="DejaVu LGC Sans" charset="0"/>
              </a:defRPr>
            </a:lvl2pPr>
            <a:lvl3pPr eaLnBrk="0" hangingPunct="0">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DejaVu LGC Sans" charset="0"/>
                <a:cs typeface="DejaVu LGC Sans" charset="0"/>
              </a:defRPr>
            </a:lvl3pPr>
            <a:lvl4pPr eaLnBrk="0" hangingPunct="0">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DejaVu LGC Sans" charset="0"/>
                <a:cs typeface="DejaVu LGC Sans" charset="0"/>
              </a:defRPr>
            </a:lvl4pPr>
            <a:lvl5pPr eaLnBrk="0" hangingPunct="0">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DejaVu LGC Sans" charset="0"/>
                <a:cs typeface="DejaVu LGC Sans"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DejaVu LGC Sans" charset="0"/>
                <a:cs typeface="DejaVu LGC Sans"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DejaVu LGC Sans" charset="0"/>
                <a:cs typeface="DejaVu LGC Sans"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DejaVu LGC Sans" charset="0"/>
                <a:cs typeface="DejaVu LGC Sans"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DejaVu LGC Sans" charset="0"/>
                <a:cs typeface="DejaVu LGC Sans" charset="0"/>
              </a:defRPr>
            </a:lvl9pPr>
          </a:lstStyle>
          <a:p>
            <a:pPr defTabSz="414683" eaLnBrk="1"/>
            <a:r>
              <a:rPr lang="en-US" sz="1600" dirty="0">
                <a:solidFill>
                  <a:srgbClr val="000000"/>
                </a:solidFill>
              </a:rPr>
              <a:t>Satellite Zenith Angle (degrees)</a:t>
            </a:r>
          </a:p>
        </p:txBody>
      </p:sp>
      <p:sp>
        <p:nvSpPr>
          <p:cNvPr id="2" name="TextBox 1"/>
          <p:cNvSpPr txBox="1"/>
          <p:nvPr/>
        </p:nvSpPr>
        <p:spPr>
          <a:xfrm>
            <a:off x="4800600" y="926068"/>
            <a:ext cx="2643096" cy="369332"/>
          </a:xfrm>
          <a:prstGeom prst="rect">
            <a:avLst/>
          </a:prstGeom>
          <a:noFill/>
        </p:spPr>
        <p:txBody>
          <a:bodyPr wrap="none" rtlCol="0">
            <a:spAutoFit/>
          </a:bodyPr>
          <a:lstStyle/>
          <a:p>
            <a:r>
              <a:rPr lang="en-US" dirty="0">
                <a:latin typeface="Arial" charset="0"/>
                <a:cs typeface="DejaVu LGC Sans" charset="0"/>
              </a:rPr>
              <a:t>AMSU-A </a:t>
            </a:r>
            <a:r>
              <a:rPr lang="en-US" dirty="0" err="1">
                <a:latin typeface="Arial" charset="0"/>
                <a:cs typeface="DejaVu LGC Sans" charset="0"/>
              </a:rPr>
              <a:t>vs</a:t>
            </a:r>
            <a:r>
              <a:rPr lang="en-US" dirty="0">
                <a:latin typeface="Arial" charset="0"/>
                <a:cs typeface="DejaVu LGC Sans" charset="0"/>
              </a:rPr>
              <a:t> ATMS Stats</a:t>
            </a:r>
            <a:endParaRPr lang="en-US" dirty="0"/>
          </a:p>
        </p:txBody>
      </p:sp>
      <p:pic>
        <p:nvPicPr>
          <p:cNvPr id="26" name="Picture 2"/>
          <p:cNvPicPr>
            <a:picLocks noChangeAspect="1" noChangeArrowheads="1"/>
          </p:cNvPicPr>
          <p:nvPr/>
        </p:nvPicPr>
        <p:blipFill>
          <a:blip r:embed="rId7" cstate="print"/>
          <a:srcRect/>
          <a:stretch>
            <a:fillRect/>
          </a:stretch>
        </p:blipFill>
        <p:spPr bwMode="auto">
          <a:xfrm>
            <a:off x="168368" y="3505200"/>
            <a:ext cx="8111608" cy="3352800"/>
          </a:xfrm>
          <a:prstGeom prst="rect">
            <a:avLst/>
          </a:prstGeom>
          <a:noFill/>
          <a:ln w="9525">
            <a:noFill/>
            <a:miter lim="800000"/>
            <a:headEnd/>
            <a:tailEnd/>
          </a:ln>
          <a:effectLst/>
        </p:spPr>
      </p:pic>
      <p:sp>
        <p:nvSpPr>
          <p:cNvPr id="3" name="TextBox 2"/>
          <p:cNvSpPr txBox="1"/>
          <p:nvPr/>
        </p:nvSpPr>
        <p:spPr>
          <a:xfrm>
            <a:off x="5282224" y="4063497"/>
            <a:ext cx="3634328" cy="707886"/>
          </a:xfrm>
          <a:prstGeom prst="rect">
            <a:avLst/>
          </a:prstGeom>
          <a:solidFill>
            <a:srgbClr val="799FFF"/>
          </a:solidFill>
        </p:spPr>
        <p:txBody>
          <a:bodyPr wrap="none" rtlCol="0">
            <a:spAutoFit/>
          </a:bodyPr>
          <a:lstStyle/>
          <a:p>
            <a:r>
              <a:rPr lang="en-US" sz="2000" dirty="0" smtClean="0"/>
              <a:t>ATMS Data used in operationally </a:t>
            </a:r>
          </a:p>
          <a:p>
            <a:r>
              <a:rPr lang="en-US" sz="2000" dirty="0" smtClean="0"/>
              <a:t>in NWS forecasts</a:t>
            </a:r>
            <a:r>
              <a:rPr lang="en-US" sz="2000" dirty="0"/>
              <a:t>.</a:t>
            </a:r>
            <a:endParaRPr lang="en-US" sz="2000" dirty="0" smtClean="0"/>
          </a:p>
        </p:txBody>
      </p:sp>
    </p:spTree>
    <p:extLst>
      <p:ext uri="{BB962C8B-B14F-4D97-AF65-F5344CB8AC3E}">
        <p14:creationId xmlns:p14="http://schemas.microsoft.com/office/powerpoint/2010/main" val="13140271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Footer Placeholder 2"/>
          <p:cNvSpPr>
            <a:spLocks noGrp="1"/>
          </p:cNvSpPr>
          <p:nvPr>
            <p:ph type="ftr" sz="quarter" idx="10"/>
          </p:nvPr>
        </p:nvSpPr>
        <p:spPr>
          <a:noFill/>
        </p:spPr>
        <p:txBody>
          <a:bodyPr/>
          <a:lstStyle/>
          <a:p>
            <a:r>
              <a:rPr lang="en-GB" smtClean="0">
                <a:latin typeface="Arial"/>
              </a:rPr>
              <a:t>Suomi NPP SDR product review, 23/24 Oct 2012</a:t>
            </a:r>
          </a:p>
        </p:txBody>
      </p:sp>
      <p:sp>
        <p:nvSpPr>
          <p:cNvPr id="9218" name="Title 1"/>
          <p:cNvSpPr>
            <a:spLocks noGrp="1"/>
          </p:cNvSpPr>
          <p:nvPr>
            <p:ph type="title"/>
          </p:nvPr>
        </p:nvSpPr>
        <p:spPr/>
        <p:txBody>
          <a:bodyPr/>
          <a:lstStyle/>
          <a:p>
            <a:pPr>
              <a:lnSpc>
                <a:spcPct val="110000"/>
              </a:lnSpc>
            </a:pPr>
            <a:r>
              <a:rPr lang="en-GB" dirty="0" smtClean="0"/>
              <a:t>ATMS: Comparison to AMSU-As </a:t>
            </a:r>
            <a:br>
              <a:rPr lang="en-GB" dirty="0" smtClean="0"/>
            </a:br>
            <a:r>
              <a:rPr lang="en-GB" sz="2400" dirty="0" smtClean="0"/>
              <a:t>(for ATMS 3x3)</a:t>
            </a:r>
          </a:p>
        </p:txBody>
      </p:sp>
      <p:pic>
        <p:nvPicPr>
          <p:cNvPr id="7" name="Picture 6" descr="ATMS-AMSUA_comparison.png"/>
          <p:cNvPicPr>
            <a:picLocks noChangeAspect="1"/>
          </p:cNvPicPr>
          <p:nvPr/>
        </p:nvPicPr>
        <p:blipFill>
          <a:blip r:embed="rId2" cstate="print"/>
          <a:stretch>
            <a:fillRect/>
          </a:stretch>
        </p:blipFill>
        <p:spPr>
          <a:xfrm>
            <a:off x="1632849" y="1612854"/>
            <a:ext cx="5387423" cy="4551771"/>
          </a:xfrm>
          <a:prstGeom prst="rect">
            <a:avLst/>
          </a:prstGeom>
        </p:spPr>
      </p:pic>
      <p:sp>
        <p:nvSpPr>
          <p:cNvPr id="8" name="TextBox 7"/>
          <p:cNvSpPr txBox="1"/>
          <p:nvPr/>
        </p:nvSpPr>
        <p:spPr>
          <a:xfrm>
            <a:off x="6084168" y="3331102"/>
            <a:ext cx="2205797" cy="377219"/>
          </a:xfrm>
          <a:prstGeom prst="rect">
            <a:avLst/>
          </a:prstGeom>
          <a:noFill/>
          <a:scene3d>
            <a:camera prst="orthographicFront">
              <a:rot lat="0" lon="0" rev="16200000"/>
            </a:camera>
            <a:lightRig rig="threePt" dir="t"/>
          </a:scene3d>
        </p:spPr>
        <p:txBody>
          <a:bodyPr wrap="none" rtlCol="0">
            <a:spAutoFit/>
          </a:bodyPr>
          <a:lstStyle/>
          <a:p>
            <a:pPr defTabSz="449263">
              <a:lnSpc>
                <a:spcPct val="151000"/>
              </a:lnSpc>
              <a:buClr>
                <a:srgbClr val="000000"/>
              </a:buClr>
              <a:buSzPct val="100000"/>
              <a:buFont typeface="Arial" charset="0"/>
              <a:buNone/>
            </a:pPr>
            <a:r>
              <a:rPr lang="en-GB" sz="1400" dirty="0" smtClean="0">
                <a:solidFill>
                  <a:srgbClr val="000000"/>
                </a:solidFill>
                <a:latin typeface="Arial" charset="0"/>
                <a:ea typeface="+mn-ea"/>
              </a:rPr>
              <a:t>AMSU-A channel number</a:t>
            </a:r>
          </a:p>
        </p:txBody>
      </p:sp>
      <p:sp>
        <p:nvSpPr>
          <p:cNvPr id="9" name="TextBox 8"/>
          <p:cNvSpPr txBox="1"/>
          <p:nvPr/>
        </p:nvSpPr>
        <p:spPr>
          <a:xfrm>
            <a:off x="2195736" y="5724545"/>
            <a:ext cx="4540025" cy="584775"/>
          </a:xfrm>
          <a:prstGeom prst="rect">
            <a:avLst/>
          </a:prstGeom>
          <a:solidFill>
            <a:schemeClr val="bg1"/>
          </a:solidFill>
        </p:spPr>
        <p:txBody>
          <a:bodyPr wrap="none" rtlCol="0">
            <a:spAutoFit/>
          </a:bodyPr>
          <a:lstStyle/>
          <a:p>
            <a:pPr algn="ctr" defTabSz="449263">
              <a:buClr>
                <a:srgbClr val="000000"/>
              </a:buClr>
              <a:buSzPct val="100000"/>
              <a:buFont typeface="Arial" charset="0"/>
              <a:buNone/>
            </a:pPr>
            <a:r>
              <a:rPr lang="en-GB" sz="1600" dirty="0" smtClean="0">
                <a:solidFill>
                  <a:srgbClr val="000000"/>
                </a:solidFill>
                <a:latin typeface="Arial" charset="0"/>
                <a:ea typeface="+mn-ea"/>
              </a:rPr>
              <a:t>Standard deviation of observation – background</a:t>
            </a:r>
          </a:p>
          <a:p>
            <a:pPr algn="ctr" defTabSz="449263">
              <a:buClr>
                <a:srgbClr val="000000"/>
              </a:buClr>
              <a:buSzPct val="100000"/>
              <a:buFont typeface="Arial" charset="0"/>
              <a:buNone/>
            </a:pPr>
            <a:r>
              <a:rPr lang="en-GB" sz="1600" dirty="0" smtClean="0">
                <a:solidFill>
                  <a:srgbClr val="000000"/>
                </a:solidFill>
                <a:latin typeface="Arial" charset="0"/>
                <a:ea typeface="+mn-ea"/>
              </a:rPr>
              <a:t>(normalised by ATMS)</a:t>
            </a:r>
          </a:p>
        </p:txBody>
      </p:sp>
      <p:sp>
        <p:nvSpPr>
          <p:cNvPr id="10" name="TextBox 9"/>
          <p:cNvSpPr txBox="1"/>
          <p:nvPr/>
        </p:nvSpPr>
        <p:spPr>
          <a:xfrm>
            <a:off x="467544" y="1118211"/>
            <a:ext cx="7759560" cy="510589"/>
          </a:xfrm>
          <a:prstGeom prst="rect">
            <a:avLst/>
          </a:prstGeom>
          <a:noFill/>
        </p:spPr>
        <p:txBody>
          <a:bodyPr wrap="none" rtlCol="0">
            <a:spAutoFit/>
          </a:bodyPr>
          <a:lstStyle/>
          <a:p>
            <a:pPr defTabSz="449263">
              <a:lnSpc>
                <a:spcPct val="151000"/>
              </a:lnSpc>
              <a:buClr>
                <a:srgbClr val="000000"/>
              </a:buClr>
              <a:buSzPct val="100000"/>
              <a:buFont typeface="Arial" charset="0"/>
              <a:buNone/>
            </a:pPr>
            <a:r>
              <a:rPr lang="en-GB" sz="1800" dirty="0" smtClean="0">
                <a:solidFill>
                  <a:srgbClr val="000000"/>
                </a:solidFill>
                <a:latin typeface="Arial" charset="0"/>
                <a:ea typeface="+mn-ea"/>
              </a:rPr>
              <a:t>→ After averaging, ATMS noise performance at least as good as AMSU-A.</a:t>
            </a:r>
          </a:p>
        </p:txBody>
      </p:sp>
    </p:spTree>
    <p:extLst>
      <p:ext uri="{BB962C8B-B14F-4D97-AF65-F5344CB8AC3E}">
        <p14:creationId xmlns:p14="http://schemas.microsoft.com/office/powerpoint/2010/main" val="17357739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rot="19137416">
            <a:off x="3409311" y="1540365"/>
            <a:ext cx="167551" cy="212584"/>
          </a:xfrm>
          <a:prstGeom prst="rect">
            <a:avLst/>
          </a:prstGeom>
          <a:noFill/>
        </p:spPr>
        <p:txBody>
          <a:bodyPr wrap="none" rtlCol="0">
            <a:spAutoFit/>
          </a:bodyPr>
          <a:lstStyle/>
          <a:p>
            <a:endParaRPr lang="en-US" sz="1050" b="1" dirty="0">
              <a:solidFill>
                <a:schemeClr val="bg1"/>
              </a:solidFill>
            </a:endParaRPr>
          </a:p>
        </p:txBody>
      </p:sp>
      <p:pic>
        <p:nvPicPr>
          <p:cNvPr id="9" name="Picture 8" descr="sample_cris_20120120_a.eps"/>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1867" y="4334828"/>
            <a:ext cx="5546349" cy="2415826"/>
          </a:xfrm>
          <a:prstGeom prst="rect">
            <a:avLst/>
          </a:prstGeom>
        </p:spPr>
      </p:pic>
      <p:pic>
        <p:nvPicPr>
          <p:cNvPr id="16" name="Picture 15" descr="ccast_900rad_20120120_a_new.png"/>
          <p:cNvPicPr>
            <a:picLocks noChangeAspect="1"/>
          </p:cNvPicPr>
          <p:nvPr/>
        </p:nvPicPr>
        <p:blipFill rotWithShape="1">
          <a:blip r:embed="rId4" cstate="print">
            <a:extLst>
              <a:ext uri="{28A0092B-C50C-407E-A947-70E740481C1C}">
                <a14:useLocalDpi xmlns:a14="http://schemas.microsoft.com/office/drawing/2010/main"/>
              </a:ext>
            </a:extLst>
          </a:blip>
          <a:srcRect l="13393" t="1" r="13215" b="2293"/>
          <a:stretch/>
        </p:blipFill>
        <p:spPr>
          <a:xfrm>
            <a:off x="1910777" y="381000"/>
            <a:ext cx="4026311" cy="4024606"/>
          </a:xfrm>
          <a:prstGeom prst="rect">
            <a:avLst/>
          </a:prstGeom>
        </p:spPr>
      </p:pic>
      <p:sp>
        <p:nvSpPr>
          <p:cNvPr id="30" name="TextBox 29"/>
          <p:cNvSpPr txBox="1"/>
          <p:nvPr/>
        </p:nvSpPr>
        <p:spPr>
          <a:xfrm>
            <a:off x="7865656" y="4494558"/>
            <a:ext cx="507286" cy="369332"/>
          </a:xfrm>
          <a:prstGeom prst="rect">
            <a:avLst/>
          </a:prstGeom>
          <a:solidFill>
            <a:schemeClr val="bg1"/>
          </a:solidFill>
        </p:spPr>
        <p:txBody>
          <a:bodyPr wrap="square" rtlCol="0">
            <a:spAutoFit/>
          </a:bodyPr>
          <a:lstStyle/>
          <a:p>
            <a:endParaRPr lang="en-US" dirty="0"/>
          </a:p>
        </p:txBody>
      </p:sp>
      <p:pic>
        <p:nvPicPr>
          <p:cNvPr id="2" name="Picture 1" descr="Twithout.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444541" y="527894"/>
            <a:ext cx="2220033" cy="3171476"/>
          </a:xfrm>
          <a:prstGeom prst="rect">
            <a:avLst/>
          </a:prstGeom>
        </p:spPr>
      </p:pic>
      <p:sp>
        <p:nvSpPr>
          <p:cNvPr id="20" name="TextBox 19"/>
          <p:cNvSpPr txBox="1"/>
          <p:nvPr/>
        </p:nvSpPr>
        <p:spPr>
          <a:xfrm>
            <a:off x="7092896" y="1523983"/>
            <a:ext cx="1441420" cy="646331"/>
          </a:xfrm>
          <a:prstGeom prst="rect">
            <a:avLst/>
          </a:prstGeom>
          <a:noFill/>
        </p:spPr>
        <p:txBody>
          <a:bodyPr wrap="none" rtlCol="0">
            <a:spAutoFit/>
          </a:bodyPr>
          <a:lstStyle/>
          <a:p>
            <a:pPr algn="ctr"/>
            <a:r>
              <a:rPr lang="en-US" b="1" dirty="0" err="1" smtClean="0"/>
              <a:t>CrIS</a:t>
            </a:r>
            <a:endParaRPr lang="en-US" b="1" dirty="0" smtClean="0"/>
          </a:p>
          <a:p>
            <a:pPr algn="ctr"/>
            <a:r>
              <a:rPr lang="en-US" b="1" dirty="0" smtClean="0"/>
              <a:t>Temperature</a:t>
            </a:r>
            <a:endParaRPr lang="en-US" b="1" dirty="0"/>
          </a:p>
        </p:txBody>
      </p:sp>
      <p:cxnSp>
        <p:nvCxnSpPr>
          <p:cNvPr id="21" name="Straight Arrow Connector 20"/>
          <p:cNvCxnSpPr/>
          <p:nvPr/>
        </p:nvCxnSpPr>
        <p:spPr>
          <a:xfrm flipH="1">
            <a:off x="7507523" y="2113872"/>
            <a:ext cx="282219" cy="1846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3" name="Picture 2" descr="RHwithout.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38198" y="3682655"/>
            <a:ext cx="2226376" cy="3171476"/>
          </a:xfrm>
          <a:prstGeom prst="rect">
            <a:avLst/>
          </a:prstGeom>
        </p:spPr>
      </p:pic>
      <p:sp>
        <p:nvSpPr>
          <p:cNvPr id="22" name="TextBox 21"/>
          <p:cNvSpPr txBox="1"/>
          <p:nvPr/>
        </p:nvSpPr>
        <p:spPr>
          <a:xfrm>
            <a:off x="7375540" y="5089660"/>
            <a:ext cx="1069524" cy="646331"/>
          </a:xfrm>
          <a:prstGeom prst="rect">
            <a:avLst/>
          </a:prstGeom>
          <a:noFill/>
        </p:spPr>
        <p:txBody>
          <a:bodyPr wrap="none" rtlCol="0">
            <a:spAutoFit/>
          </a:bodyPr>
          <a:lstStyle/>
          <a:p>
            <a:pPr algn="ctr"/>
            <a:r>
              <a:rPr lang="en-US" b="1" dirty="0" err="1" smtClean="0"/>
              <a:t>CrIS</a:t>
            </a:r>
            <a:endParaRPr lang="en-US" b="1" dirty="0" smtClean="0"/>
          </a:p>
          <a:p>
            <a:pPr algn="ctr"/>
            <a:r>
              <a:rPr lang="en-US" b="1" dirty="0" smtClean="0"/>
              <a:t>Humidity</a:t>
            </a:r>
            <a:endParaRPr lang="en-US" b="1" dirty="0"/>
          </a:p>
        </p:txBody>
      </p:sp>
      <p:cxnSp>
        <p:nvCxnSpPr>
          <p:cNvPr id="23" name="Straight Arrow Connector 22"/>
          <p:cNvCxnSpPr/>
          <p:nvPr/>
        </p:nvCxnSpPr>
        <p:spPr>
          <a:xfrm flipH="1">
            <a:off x="7300560" y="5735991"/>
            <a:ext cx="413926" cy="33642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4" name="Straight Arrow Connector 33"/>
          <p:cNvCxnSpPr/>
          <p:nvPr/>
        </p:nvCxnSpPr>
        <p:spPr>
          <a:xfrm flipV="1">
            <a:off x="1639861" y="2682993"/>
            <a:ext cx="2128054" cy="1982489"/>
          </a:xfrm>
          <a:prstGeom prst="straightConnector1">
            <a:avLst/>
          </a:prstGeom>
          <a:ln w="28575"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329509" y="2681106"/>
            <a:ext cx="5776148" cy="2537470"/>
          </a:xfrm>
          <a:prstGeom prst="straightConnector1">
            <a:avLst/>
          </a:prstGeom>
          <a:ln w="28575"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003928" y="5444346"/>
            <a:ext cx="3922988" cy="962093"/>
          </a:xfrm>
          <a:prstGeom prst="straightConnector1">
            <a:avLst/>
          </a:prstGeom>
          <a:ln w="28575"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1447800" y="28908"/>
            <a:ext cx="6617196" cy="523220"/>
          </a:xfrm>
          <a:prstGeom prst="rect">
            <a:avLst/>
          </a:prstGeom>
        </p:spPr>
        <p:txBody>
          <a:bodyPr wrap="square">
            <a:spAutoFit/>
          </a:bodyPr>
          <a:lstStyle/>
          <a:p>
            <a:pPr algn="ctr" defTabSz="457059" fontAlgn="auto">
              <a:spcBef>
                <a:spcPts val="0"/>
              </a:spcBef>
              <a:spcAft>
                <a:spcPts val="0"/>
              </a:spcAft>
            </a:pPr>
            <a:r>
              <a:rPr lang="en-US" dirty="0" err="1" smtClean="0">
                <a:solidFill>
                  <a:prstClr val="black"/>
                </a:solidFill>
              </a:rPr>
              <a:t>CrIS</a:t>
            </a:r>
            <a:r>
              <a:rPr lang="en-US" dirty="0" smtClean="0">
                <a:solidFill>
                  <a:prstClr val="black"/>
                </a:solidFill>
              </a:rPr>
              <a:t> Data and Retrievals </a:t>
            </a:r>
            <a:r>
              <a:rPr lang="en-US" dirty="0">
                <a:solidFill>
                  <a:prstClr val="black"/>
                </a:solidFill>
              </a:rPr>
              <a:t>for 20 Jan </a:t>
            </a:r>
            <a:r>
              <a:rPr lang="en-US" dirty="0" smtClean="0">
                <a:solidFill>
                  <a:prstClr val="black"/>
                </a:solidFill>
              </a:rPr>
              <a:t>2012</a:t>
            </a:r>
            <a:endParaRPr lang="en-US" dirty="0">
              <a:solidFill>
                <a:prstClr val="black"/>
              </a:solidFill>
            </a:endParaRPr>
          </a:p>
        </p:txBody>
      </p:sp>
    </p:spTree>
    <p:extLst>
      <p:ext uri="{BB962C8B-B14F-4D97-AF65-F5344CB8AC3E}">
        <p14:creationId xmlns:p14="http://schemas.microsoft.com/office/powerpoint/2010/main" val="127007750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241" y="192698"/>
            <a:ext cx="6765159" cy="762000"/>
          </a:xfrm>
        </p:spPr>
        <p:txBody>
          <a:bodyPr/>
          <a:lstStyle/>
          <a:p>
            <a:r>
              <a:rPr lang="en-US" dirty="0" err="1" smtClean="0"/>
              <a:t>CrIS</a:t>
            </a:r>
            <a:r>
              <a:rPr lang="en-US" dirty="0" smtClean="0"/>
              <a:t> Radiances meet Noise requirements</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609599"/>
            <a:ext cx="5410200" cy="3182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676400" y="838200"/>
            <a:ext cx="838200" cy="338554"/>
          </a:xfrm>
          <a:prstGeom prst="rect">
            <a:avLst/>
          </a:prstGeom>
          <a:solidFill>
            <a:schemeClr val="bg1"/>
          </a:solidFill>
        </p:spPr>
        <p:txBody>
          <a:bodyPr wrap="square" rtlCol="0">
            <a:spAutoFit/>
          </a:bodyPr>
          <a:lstStyle/>
          <a:p>
            <a:r>
              <a:rPr lang="en-US" sz="1600" dirty="0" err="1" smtClean="0"/>
              <a:t>NEdN</a:t>
            </a:r>
            <a:endParaRPr lang="en-US" sz="1600" dirty="0"/>
          </a:p>
        </p:txBody>
      </p:sp>
      <p:sp>
        <p:nvSpPr>
          <p:cNvPr id="15" name="TextBox 14"/>
          <p:cNvSpPr txBox="1"/>
          <p:nvPr/>
        </p:nvSpPr>
        <p:spPr>
          <a:xfrm>
            <a:off x="5410200" y="1066800"/>
            <a:ext cx="3465392" cy="646331"/>
          </a:xfrm>
          <a:prstGeom prst="rect">
            <a:avLst/>
          </a:prstGeom>
          <a:noFill/>
          <a:effectLst>
            <a:innerShdw blurRad="114300">
              <a:prstClr val="black"/>
            </a:innerShdw>
          </a:effectLst>
        </p:spPr>
        <p:txBody>
          <a:bodyPr wrap="square" rtlCol="0">
            <a:spAutoFit/>
          </a:bodyPr>
          <a:lstStyle/>
          <a:p>
            <a:r>
              <a:rPr lang="en-US" dirty="0" smtClean="0"/>
              <a:t>The noise levels are much better than the specification </a:t>
            </a:r>
            <a:endParaRPr lang="en-US" dirty="0"/>
          </a:p>
        </p:txBody>
      </p:sp>
      <p:pic>
        <p:nvPicPr>
          <p:cNvPr id="19" name="Picture 18" descr="cris_airs_fig6_20121015.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7200" y="4114800"/>
            <a:ext cx="7518400" cy="2336801"/>
          </a:xfrm>
          <a:prstGeom prst="rect">
            <a:avLst/>
          </a:prstGeom>
        </p:spPr>
      </p:pic>
      <p:sp>
        <p:nvSpPr>
          <p:cNvPr id="6" name="TextBox 5"/>
          <p:cNvSpPr txBox="1"/>
          <p:nvPr/>
        </p:nvSpPr>
        <p:spPr>
          <a:xfrm>
            <a:off x="1143000" y="4343400"/>
            <a:ext cx="1451122" cy="523220"/>
          </a:xfrm>
          <a:prstGeom prst="rect">
            <a:avLst/>
          </a:prstGeom>
          <a:noFill/>
        </p:spPr>
        <p:txBody>
          <a:bodyPr wrap="none" rtlCol="0">
            <a:spAutoFit/>
          </a:bodyPr>
          <a:lstStyle/>
          <a:p>
            <a:r>
              <a:rPr lang="en-US" dirty="0" smtClean="0"/>
              <a:t>835 cm</a:t>
            </a:r>
            <a:r>
              <a:rPr lang="en-US" baseline="30000" dirty="0" smtClean="0"/>
              <a:t>-1</a:t>
            </a:r>
            <a:endParaRPr lang="en-US" baseline="30000" dirty="0"/>
          </a:p>
        </p:txBody>
      </p:sp>
      <p:sp>
        <p:nvSpPr>
          <p:cNvPr id="20" name="TextBox 19"/>
          <p:cNvSpPr txBox="1"/>
          <p:nvPr/>
        </p:nvSpPr>
        <p:spPr>
          <a:xfrm>
            <a:off x="3654278" y="4343400"/>
            <a:ext cx="1899962" cy="523220"/>
          </a:xfrm>
          <a:prstGeom prst="rect">
            <a:avLst/>
          </a:prstGeom>
          <a:noFill/>
        </p:spPr>
        <p:txBody>
          <a:bodyPr wrap="none" rtlCol="0">
            <a:spAutoFit/>
          </a:bodyPr>
          <a:lstStyle/>
          <a:p>
            <a:r>
              <a:rPr lang="en-US" dirty="0" smtClean="0"/>
              <a:t>1592.5 cm</a:t>
            </a:r>
            <a:r>
              <a:rPr lang="en-US" baseline="30000" dirty="0" smtClean="0"/>
              <a:t>-1</a:t>
            </a:r>
            <a:endParaRPr lang="en-US" baseline="30000" dirty="0"/>
          </a:p>
        </p:txBody>
      </p:sp>
      <p:sp>
        <p:nvSpPr>
          <p:cNvPr id="21" name="TextBox 20"/>
          <p:cNvSpPr txBox="1"/>
          <p:nvPr/>
        </p:nvSpPr>
        <p:spPr>
          <a:xfrm>
            <a:off x="6168878" y="4343400"/>
            <a:ext cx="1630658" cy="523220"/>
          </a:xfrm>
          <a:prstGeom prst="rect">
            <a:avLst/>
          </a:prstGeom>
          <a:noFill/>
        </p:spPr>
        <p:txBody>
          <a:bodyPr wrap="none" rtlCol="0">
            <a:spAutoFit/>
          </a:bodyPr>
          <a:lstStyle/>
          <a:p>
            <a:r>
              <a:rPr lang="en-US" dirty="0" smtClean="0"/>
              <a:t>2510 cm</a:t>
            </a:r>
            <a:r>
              <a:rPr lang="en-US" baseline="30000" dirty="0" smtClean="0"/>
              <a:t>-1</a:t>
            </a:r>
            <a:endParaRPr lang="en-US" baseline="30000" dirty="0"/>
          </a:p>
        </p:txBody>
      </p:sp>
      <p:sp>
        <p:nvSpPr>
          <p:cNvPr id="9" name="TextBox 8"/>
          <p:cNvSpPr txBox="1"/>
          <p:nvPr/>
        </p:nvSpPr>
        <p:spPr>
          <a:xfrm>
            <a:off x="785251" y="3657600"/>
            <a:ext cx="6301349" cy="523220"/>
          </a:xfrm>
          <a:prstGeom prst="rect">
            <a:avLst/>
          </a:prstGeom>
          <a:solidFill>
            <a:schemeClr val="bg1"/>
          </a:solidFill>
        </p:spPr>
        <p:txBody>
          <a:bodyPr wrap="none" rtlCol="0">
            <a:spAutoFit/>
          </a:bodyPr>
          <a:lstStyle/>
          <a:p>
            <a:r>
              <a:rPr lang="en-US" dirty="0" err="1" smtClean="0"/>
              <a:t>CrIS</a:t>
            </a:r>
            <a:r>
              <a:rPr lang="en-US" dirty="0" smtClean="0"/>
              <a:t> </a:t>
            </a:r>
            <a:r>
              <a:rPr lang="en-US" dirty="0" err="1" smtClean="0"/>
              <a:t>vs</a:t>
            </a:r>
            <a:r>
              <a:rPr lang="en-US" dirty="0" smtClean="0"/>
              <a:t> AIRS differences at the 0.1K level </a:t>
            </a:r>
            <a:endParaRPr lang="en-US" dirty="0"/>
          </a:p>
        </p:txBody>
      </p:sp>
      <p:cxnSp>
        <p:nvCxnSpPr>
          <p:cNvPr id="23" name="Straight Connector 22"/>
          <p:cNvCxnSpPr/>
          <p:nvPr/>
        </p:nvCxnSpPr>
        <p:spPr bwMode="auto">
          <a:xfrm>
            <a:off x="914400" y="5105400"/>
            <a:ext cx="7162800" cy="12252"/>
          </a:xfrm>
          <a:prstGeom prst="line">
            <a:avLst/>
          </a:prstGeom>
          <a:noFill/>
          <a:ln w="12700"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flipV="1">
            <a:off x="609600" y="5486400"/>
            <a:ext cx="7467600" cy="16336"/>
          </a:xfrm>
          <a:prstGeom prst="line">
            <a:avLst/>
          </a:prstGeom>
          <a:noFill/>
          <a:ln w="12700" cap="flat" cmpd="sng" algn="ctr">
            <a:solidFill>
              <a:schemeClr val="tx1"/>
            </a:solidFill>
            <a:prstDash val="solid"/>
            <a:round/>
            <a:headEnd type="none" w="med" len="med"/>
            <a:tailEnd type="none" w="med" len="med"/>
          </a:ln>
          <a:effectLst/>
        </p:spPr>
      </p:cxnSp>
      <p:sp>
        <p:nvSpPr>
          <p:cNvPr id="32" name="TextBox 31"/>
          <p:cNvSpPr txBox="1"/>
          <p:nvPr/>
        </p:nvSpPr>
        <p:spPr>
          <a:xfrm>
            <a:off x="8153400" y="4964668"/>
            <a:ext cx="697627" cy="369332"/>
          </a:xfrm>
          <a:prstGeom prst="rect">
            <a:avLst/>
          </a:prstGeom>
          <a:noFill/>
        </p:spPr>
        <p:txBody>
          <a:bodyPr wrap="none" rtlCol="0">
            <a:spAutoFit/>
          </a:bodyPr>
          <a:lstStyle/>
          <a:p>
            <a:r>
              <a:rPr lang="en-US" sz="1800" dirty="0" smtClean="0"/>
              <a:t> 0.2K</a:t>
            </a:r>
            <a:endParaRPr lang="en-US" sz="1800" dirty="0"/>
          </a:p>
        </p:txBody>
      </p:sp>
      <p:sp>
        <p:nvSpPr>
          <p:cNvPr id="33" name="TextBox 32"/>
          <p:cNvSpPr txBox="1"/>
          <p:nvPr/>
        </p:nvSpPr>
        <p:spPr>
          <a:xfrm>
            <a:off x="8153400" y="5257800"/>
            <a:ext cx="716775" cy="369332"/>
          </a:xfrm>
          <a:prstGeom prst="rect">
            <a:avLst/>
          </a:prstGeom>
          <a:noFill/>
        </p:spPr>
        <p:txBody>
          <a:bodyPr wrap="none" rtlCol="0">
            <a:spAutoFit/>
          </a:bodyPr>
          <a:lstStyle/>
          <a:p>
            <a:r>
              <a:rPr lang="en-US" sz="1800" dirty="0" smtClean="0"/>
              <a:t>-0.2K</a:t>
            </a:r>
            <a:endParaRPr lang="en-US" sz="1800" dirty="0"/>
          </a:p>
        </p:txBody>
      </p:sp>
      <p:sp>
        <p:nvSpPr>
          <p:cNvPr id="34" name="TextBox 33"/>
          <p:cNvSpPr txBox="1"/>
          <p:nvPr/>
        </p:nvSpPr>
        <p:spPr>
          <a:xfrm>
            <a:off x="2286000" y="6334780"/>
            <a:ext cx="5387663" cy="400110"/>
          </a:xfrm>
          <a:prstGeom prst="rect">
            <a:avLst/>
          </a:prstGeom>
          <a:solidFill>
            <a:schemeClr val="bg1"/>
          </a:solidFill>
        </p:spPr>
        <p:txBody>
          <a:bodyPr wrap="none" rtlCol="0">
            <a:spAutoFit/>
          </a:bodyPr>
          <a:lstStyle/>
          <a:p>
            <a:r>
              <a:rPr lang="en-US" sz="2000" dirty="0" err="1" smtClean="0"/>
              <a:t>CrIS</a:t>
            </a:r>
            <a:r>
              <a:rPr lang="en-US" sz="2000" dirty="0" smtClean="0"/>
              <a:t> </a:t>
            </a:r>
            <a:r>
              <a:rPr lang="en-US" sz="2000" dirty="0" err="1" smtClean="0"/>
              <a:t>vAIRS</a:t>
            </a:r>
            <a:r>
              <a:rPr lang="en-US" sz="2000" dirty="0" smtClean="0"/>
              <a:t> Work done by Dave Tobin UW/SSEC </a:t>
            </a:r>
            <a:endParaRPr lang="en-US" sz="2000" dirty="0"/>
          </a:p>
        </p:txBody>
      </p:sp>
      <p:sp>
        <p:nvSpPr>
          <p:cNvPr id="35" name="TextBox 34"/>
          <p:cNvSpPr txBox="1"/>
          <p:nvPr/>
        </p:nvSpPr>
        <p:spPr>
          <a:xfrm>
            <a:off x="457200" y="2971800"/>
            <a:ext cx="1973141" cy="400110"/>
          </a:xfrm>
          <a:prstGeom prst="rect">
            <a:avLst/>
          </a:prstGeom>
          <a:noFill/>
        </p:spPr>
        <p:txBody>
          <a:bodyPr wrap="none" rtlCol="0">
            <a:spAutoFit/>
          </a:bodyPr>
          <a:lstStyle/>
          <a:p>
            <a:r>
              <a:rPr lang="en-US" sz="2000" dirty="0" err="1" smtClean="0"/>
              <a:t>Esplin</a:t>
            </a:r>
            <a:r>
              <a:rPr lang="en-US" sz="2000" dirty="0" smtClean="0"/>
              <a:t> USU/SDL</a:t>
            </a:r>
            <a:endParaRPr lang="en-US" sz="2000" dirty="0"/>
          </a:p>
        </p:txBody>
      </p:sp>
      <p:sp>
        <p:nvSpPr>
          <p:cNvPr id="4" name="TextBox 3"/>
          <p:cNvSpPr txBox="1"/>
          <p:nvPr/>
        </p:nvSpPr>
        <p:spPr>
          <a:xfrm>
            <a:off x="1278760" y="5771931"/>
            <a:ext cx="1133644" cy="369332"/>
          </a:xfrm>
          <a:prstGeom prst="rect">
            <a:avLst/>
          </a:prstGeom>
          <a:noFill/>
        </p:spPr>
        <p:txBody>
          <a:bodyPr wrap="none" rtlCol="0">
            <a:spAutoFit/>
          </a:bodyPr>
          <a:lstStyle/>
          <a:p>
            <a:r>
              <a:rPr lang="en-US" sz="1800" dirty="0" err="1" smtClean="0"/>
              <a:t>Req</a:t>
            </a:r>
            <a:r>
              <a:rPr lang="en-US" sz="1800" dirty="0" smtClean="0"/>
              <a:t>: 1.3K</a:t>
            </a:r>
            <a:endParaRPr lang="en-US" sz="1800" dirty="0"/>
          </a:p>
        </p:txBody>
      </p:sp>
      <p:sp>
        <p:nvSpPr>
          <p:cNvPr id="22" name="TextBox 21"/>
          <p:cNvSpPr txBox="1"/>
          <p:nvPr/>
        </p:nvSpPr>
        <p:spPr>
          <a:xfrm>
            <a:off x="3717160" y="5757917"/>
            <a:ext cx="1133644" cy="369332"/>
          </a:xfrm>
          <a:prstGeom prst="rect">
            <a:avLst/>
          </a:prstGeom>
          <a:noFill/>
        </p:spPr>
        <p:txBody>
          <a:bodyPr wrap="none" rtlCol="0">
            <a:spAutoFit/>
          </a:bodyPr>
          <a:lstStyle/>
          <a:p>
            <a:r>
              <a:rPr lang="en-US" sz="1800" dirty="0" err="1" smtClean="0"/>
              <a:t>Req</a:t>
            </a:r>
            <a:r>
              <a:rPr lang="en-US" sz="1800" dirty="0" smtClean="0"/>
              <a:t>: 1.6K</a:t>
            </a:r>
            <a:endParaRPr lang="en-US" sz="1800" dirty="0"/>
          </a:p>
        </p:txBody>
      </p:sp>
      <p:sp>
        <p:nvSpPr>
          <p:cNvPr id="24" name="TextBox 23"/>
          <p:cNvSpPr txBox="1"/>
          <p:nvPr/>
        </p:nvSpPr>
        <p:spPr>
          <a:xfrm>
            <a:off x="6265918" y="5722883"/>
            <a:ext cx="1133644" cy="369332"/>
          </a:xfrm>
          <a:prstGeom prst="rect">
            <a:avLst/>
          </a:prstGeom>
          <a:noFill/>
        </p:spPr>
        <p:txBody>
          <a:bodyPr wrap="none" rtlCol="0">
            <a:spAutoFit/>
          </a:bodyPr>
          <a:lstStyle/>
          <a:p>
            <a:r>
              <a:rPr lang="en-US" sz="1800" dirty="0" err="1" smtClean="0"/>
              <a:t>Req</a:t>
            </a:r>
            <a:r>
              <a:rPr lang="en-US" sz="1800" dirty="0" smtClean="0"/>
              <a:t>: 2.2K</a:t>
            </a:r>
            <a:endParaRPr lang="en-US" sz="1800" dirty="0"/>
          </a:p>
        </p:txBody>
      </p:sp>
    </p:spTree>
    <p:extLst>
      <p:ext uri="{BB962C8B-B14F-4D97-AF65-F5344CB8AC3E}">
        <p14:creationId xmlns:p14="http://schemas.microsoft.com/office/powerpoint/2010/main" val="44823000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Spectral Uncertainty</a:t>
            </a:r>
            <a:endParaRPr lang="en-US" dirty="0"/>
          </a:p>
        </p:txBody>
      </p:sp>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fld id="{96E36F11-A39A-294D-A59D-6180D50ED29D}" type="slidenum">
              <a:rPr lang="en-US" smtClean="0"/>
              <a:pPr/>
              <a:t>15</a:t>
            </a:fld>
            <a:endParaRPr lang="en-US"/>
          </a:p>
        </p:txBody>
      </p:sp>
      <p:pic>
        <p:nvPicPr>
          <p:cNvPr id="10" name="Picture 9" descr="doit_both_a2.pdf"/>
          <p:cNvPicPr>
            <a:picLocks noChangeAspect="1"/>
          </p:cNvPicPr>
          <p:nvPr/>
        </p:nvPicPr>
        <p:blipFill rotWithShape="1">
          <a:blip r:embed="rId2">
            <a:extLst>
              <a:ext uri="{28A0092B-C50C-407E-A947-70E740481C1C}">
                <a14:useLocalDpi xmlns:a14="http://schemas.microsoft.com/office/drawing/2010/main" val="0"/>
              </a:ext>
            </a:extLst>
          </a:blip>
          <a:srcRect l="31540" t="24921" r="8924" b="12184"/>
          <a:stretch/>
        </p:blipFill>
        <p:spPr>
          <a:xfrm>
            <a:off x="4203344" y="1401924"/>
            <a:ext cx="4038614" cy="4801747"/>
          </a:xfrm>
          <a:prstGeom prst="rect">
            <a:avLst/>
          </a:prstGeom>
        </p:spPr>
      </p:pic>
      <p:pic>
        <p:nvPicPr>
          <p:cNvPr id="11" name="Picture 10" descr="legend.pdf"/>
          <p:cNvPicPr>
            <a:picLocks noChangeAspect="1"/>
          </p:cNvPicPr>
          <p:nvPr/>
        </p:nvPicPr>
        <p:blipFill rotWithShape="1">
          <a:blip r:embed="rId3">
            <a:extLst>
              <a:ext uri="{28A0092B-C50C-407E-A947-70E740481C1C}">
                <a14:useLocalDpi xmlns:a14="http://schemas.microsoft.com/office/drawing/2010/main" val="0"/>
              </a:ext>
            </a:extLst>
          </a:blip>
          <a:srcRect l="15976" t="51871" r="73342" b="35575"/>
          <a:stretch/>
        </p:blipFill>
        <p:spPr>
          <a:xfrm>
            <a:off x="8175702" y="2492933"/>
            <a:ext cx="826853" cy="1257556"/>
          </a:xfrm>
          <a:prstGeom prst="rect">
            <a:avLst/>
          </a:prstGeom>
        </p:spPr>
      </p:pic>
      <p:sp>
        <p:nvSpPr>
          <p:cNvPr id="14" name="Rectangle 13"/>
          <p:cNvSpPr/>
          <p:nvPr/>
        </p:nvSpPr>
        <p:spPr>
          <a:xfrm>
            <a:off x="5155852" y="1568428"/>
            <a:ext cx="2454518" cy="307777"/>
          </a:xfrm>
          <a:prstGeom prst="rect">
            <a:avLst/>
          </a:prstGeom>
        </p:spPr>
        <p:txBody>
          <a:bodyPr wrap="none">
            <a:spAutoFit/>
          </a:bodyPr>
          <a:lstStyle/>
          <a:p>
            <a:r>
              <a:rPr lang="en-US" sz="1400" b="1" dirty="0" err="1" smtClean="0">
                <a:solidFill>
                  <a:srgbClr val="008000"/>
                </a:solidFill>
              </a:rPr>
              <a:t>Longwave</a:t>
            </a:r>
            <a:r>
              <a:rPr lang="en-US" sz="1400" b="1" dirty="0" smtClean="0">
                <a:solidFill>
                  <a:srgbClr val="008000"/>
                </a:solidFill>
              </a:rPr>
              <a:t> band, 730-740 cm</a:t>
            </a:r>
            <a:r>
              <a:rPr lang="en-US" sz="1400" b="1" baseline="30000" dirty="0" smtClean="0">
                <a:solidFill>
                  <a:srgbClr val="008000"/>
                </a:solidFill>
              </a:rPr>
              <a:t>-1</a:t>
            </a:r>
          </a:p>
        </p:txBody>
      </p:sp>
      <p:sp>
        <p:nvSpPr>
          <p:cNvPr id="15" name="Rectangle 14"/>
          <p:cNvSpPr/>
          <p:nvPr/>
        </p:nvSpPr>
        <p:spPr>
          <a:xfrm>
            <a:off x="5155852" y="3189224"/>
            <a:ext cx="2526878" cy="307777"/>
          </a:xfrm>
          <a:prstGeom prst="rect">
            <a:avLst/>
          </a:prstGeom>
        </p:spPr>
        <p:txBody>
          <a:bodyPr wrap="none">
            <a:spAutoFit/>
          </a:bodyPr>
          <a:lstStyle/>
          <a:p>
            <a:r>
              <a:rPr lang="en-US" sz="1400" b="1" dirty="0" err="1" smtClean="0">
                <a:solidFill>
                  <a:srgbClr val="0000FF"/>
                </a:solidFill>
              </a:rPr>
              <a:t>Midwave</a:t>
            </a:r>
            <a:r>
              <a:rPr lang="en-US" sz="1400" b="1" dirty="0" smtClean="0">
                <a:solidFill>
                  <a:srgbClr val="0000FF"/>
                </a:solidFill>
              </a:rPr>
              <a:t> band, 1350-1380 cm</a:t>
            </a:r>
            <a:r>
              <a:rPr lang="en-US" sz="1400" b="1" baseline="30000" dirty="0" smtClean="0">
                <a:solidFill>
                  <a:srgbClr val="0000FF"/>
                </a:solidFill>
              </a:rPr>
              <a:t>-1</a:t>
            </a:r>
          </a:p>
        </p:txBody>
      </p:sp>
      <p:sp>
        <p:nvSpPr>
          <p:cNvPr id="16" name="Rectangle 15"/>
          <p:cNvSpPr/>
          <p:nvPr/>
        </p:nvSpPr>
        <p:spPr>
          <a:xfrm>
            <a:off x="5155852" y="4768002"/>
            <a:ext cx="2633303" cy="307777"/>
          </a:xfrm>
          <a:prstGeom prst="rect">
            <a:avLst/>
          </a:prstGeom>
        </p:spPr>
        <p:txBody>
          <a:bodyPr wrap="none">
            <a:spAutoFit/>
          </a:bodyPr>
          <a:lstStyle/>
          <a:p>
            <a:r>
              <a:rPr lang="en-US" sz="1400" b="1" dirty="0" smtClean="0">
                <a:solidFill>
                  <a:srgbClr val="FF0000"/>
                </a:solidFill>
              </a:rPr>
              <a:t>Shortwave band, 2200-2250 cm</a:t>
            </a:r>
            <a:r>
              <a:rPr lang="en-US" sz="1400" b="1" baseline="30000" dirty="0" smtClean="0">
                <a:solidFill>
                  <a:srgbClr val="FF0000"/>
                </a:solidFill>
              </a:rPr>
              <a:t>-1</a:t>
            </a:r>
          </a:p>
        </p:txBody>
      </p:sp>
      <p:sp>
        <p:nvSpPr>
          <p:cNvPr id="17" name="TextBox 16"/>
          <p:cNvSpPr txBox="1"/>
          <p:nvPr/>
        </p:nvSpPr>
        <p:spPr>
          <a:xfrm>
            <a:off x="4503699" y="895350"/>
            <a:ext cx="4099002" cy="584775"/>
          </a:xfrm>
          <a:prstGeom prst="rect">
            <a:avLst/>
          </a:prstGeom>
          <a:noFill/>
        </p:spPr>
        <p:txBody>
          <a:bodyPr wrap="square" rtlCol="0">
            <a:spAutoFit/>
          </a:bodyPr>
          <a:lstStyle/>
          <a:p>
            <a:r>
              <a:rPr lang="en-US" sz="1600" b="1" dirty="0" smtClean="0"/>
              <a:t>Inter-FOV spectral shifts relative to FOV5 derived from correlation analysis</a:t>
            </a:r>
            <a:endParaRPr lang="en-US" sz="1600" b="1" dirty="0"/>
          </a:p>
        </p:txBody>
      </p:sp>
      <p:pic>
        <p:nvPicPr>
          <p:cNvPr id="1027" name="Picture 3" descr="D:\Home\yhan\work\JPSS\CrIS_SDR\telecon_meetings\10-17-2012\strow_oct18_2012_Page_5.png"/>
          <p:cNvPicPr>
            <a:picLocks noChangeAspect="1" noChangeArrowheads="1"/>
          </p:cNvPicPr>
          <p:nvPr/>
        </p:nvPicPr>
        <p:blipFill>
          <a:blip r:embed="rId4"/>
          <a:srcRect/>
          <a:stretch>
            <a:fillRect/>
          </a:stretch>
        </p:blipFill>
        <p:spPr bwMode="auto">
          <a:xfrm>
            <a:off x="638174" y="3645713"/>
            <a:ext cx="3333751" cy="2557959"/>
          </a:xfrm>
          <a:prstGeom prst="rect">
            <a:avLst/>
          </a:prstGeom>
          <a:noFill/>
        </p:spPr>
      </p:pic>
      <p:sp>
        <p:nvSpPr>
          <p:cNvPr id="21" name="TextBox 20"/>
          <p:cNvSpPr txBox="1"/>
          <p:nvPr/>
        </p:nvSpPr>
        <p:spPr>
          <a:xfrm>
            <a:off x="1905000" y="1447800"/>
            <a:ext cx="1483419" cy="338554"/>
          </a:xfrm>
          <a:prstGeom prst="rect">
            <a:avLst/>
          </a:prstGeom>
          <a:noFill/>
        </p:spPr>
        <p:txBody>
          <a:bodyPr wrap="none" rtlCol="0">
            <a:spAutoFit/>
          </a:bodyPr>
          <a:lstStyle/>
          <a:p>
            <a:r>
              <a:rPr lang="en-US" sz="1600" dirty="0" err="1" smtClean="0"/>
              <a:t>Longwave</a:t>
            </a:r>
            <a:r>
              <a:rPr lang="en-US" sz="1600" dirty="0" smtClean="0"/>
              <a:t> band</a:t>
            </a:r>
            <a:endParaRPr lang="en-US" sz="1600" dirty="0"/>
          </a:p>
        </p:txBody>
      </p:sp>
      <p:sp>
        <p:nvSpPr>
          <p:cNvPr id="22" name="TextBox 21"/>
          <p:cNvSpPr txBox="1"/>
          <p:nvPr/>
        </p:nvSpPr>
        <p:spPr>
          <a:xfrm>
            <a:off x="1905000" y="3774492"/>
            <a:ext cx="1412887" cy="338554"/>
          </a:xfrm>
          <a:prstGeom prst="rect">
            <a:avLst/>
          </a:prstGeom>
          <a:noFill/>
        </p:spPr>
        <p:txBody>
          <a:bodyPr wrap="none" rtlCol="0">
            <a:spAutoFit/>
          </a:bodyPr>
          <a:lstStyle/>
          <a:p>
            <a:r>
              <a:rPr lang="en-US" sz="1600" dirty="0" err="1" smtClean="0"/>
              <a:t>Midwave</a:t>
            </a:r>
            <a:r>
              <a:rPr lang="en-US" sz="1600" dirty="0" smtClean="0"/>
              <a:t> band</a:t>
            </a:r>
            <a:endParaRPr lang="en-US" sz="1600" dirty="0"/>
          </a:p>
        </p:txBody>
      </p:sp>
      <p:sp>
        <p:nvSpPr>
          <p:cNvPr id="23" name="TextBox 22"/>
          <p:cNvSpPr txBox="1"/>
          <p:nvPr/>
        </p:nvSpPr>
        <p:spPr>
          <a:xfrm rot="16200000">
            <a:off x="269375" y="2323655"/>
            <a:ext cx="562975" cy="338554"/>
          </a:xfrm>
          <a:prstGeom prst="rect">
            <a:avLst/>
          </a:prstGeom>
          <a:noFill/>
        </p:spPr>
        <p:txBody>
          <a:bodyPr wrap="none" rtlCol="0">
            <a:spAutoFit/>
          </a:bodyPr>
          <a:lstStyle/>
          <a:p>
            <a:r>
              <a:rPr lang="en-US" sz="1600" dirty="0" err="1" smtClean="0"/>
              <a:t>ppm</a:t>
            </a:r>
            <a:endParaRPr lang="en-US" sz="1600" dirty="0"/>
          </a:p>
        </p:txBody>
      </p:sp>
      <p:sp>
        <p:nvSpPr>
          <p:cNvPr id="24" name="TextBox 23"/>
          <p:cNvSpPr txBox="1"/>
          <p:nvPr/>
        </p:nvSpPr>
        <p:spPr>
          <a:xfrm rot="16200000">
            <a:off x="252497" y="4732075"/>
            <a:ext cx="562975" cy="338554"/>
          </a:xfrm>
          <a:prstGeom prst="rect">
            <a:avLst/>
          </a:prstGeom>
          <a:noFill/>
        </p:spPr>
        <p:txBody>
          <a:bodyPr wrap="none" rtlCol="0">
            <a:spAutoFit/>
          </a:bodyPr>
          <a:lstStyle/>
          <a:p>
            <a:r>
              <a:rPr lang="en-US" sz="1600" dirty="0" err="1" smtClean="0"/>
              <a:t>ppm</a:t>
            </a:r>
            <a:endParaRPr lang="en-US" sz="1600" dirty="0"/>
          </a:p>
        </p:txBody>
      </p:sp>
      <p:pic>
        <p:nvPicPr>
          <p:cNvPr id="25" name="Picture 2" descr="D:\Home\yhan\work\JPSS\CrIS_SDR\telecon_meetings\10-17-2012\strow_oct18_2012_Page_4.png"/>
          <p:cNvPicPr>
            <a:picLocks noChangeAspect="1" noChangeArrowheads="1"/>
          </p:cNvPicPr>
          <p:nvPr/>
        </p:nvPicPr>
        <p:blipFill>
          <a:blip r:embed="rId5"/>
          <a:srcRect/>
          <a:stretch>
            <a:fillRect/>
          </a:stretch>
        </p:blipFill>
        <p:spPr bwMode="auto">
          <a:xfrm>
            <a:off x="627062" y="1304925"/>
            <a:ext cx="3344864" cy="2536242"/>
          </a:xfrm>
          <a:prstGeom prst="rect">
            <a:avLst/>
          </a:prstGeom>
          <a:noFill/>
        </p:spPr>
      </p:pic>
      <p:sp>
        <p:nvSpPr>
          <p:cNvPr id="26" name="TextBox 25"/>
          <p:cNvSpPr txBox="1"/>
          <p:nvPr/>
        </p:nvSpPr>
        <p:spPr>
          <a:xfrm>
            <a:off x="819149" y="971550"/>
            <a:ext cx="3039550" cy="338554"/>
          </a:xfrm>
          <a:prstGeom prst="rect">
            <a:avLst/>
          </a:prstGeom>
          <a:noFill/>
        </p:spPr>
        <p:txBody>
          <a:bodyPr wrap="none" rtlCol="0">
            <a:spAutoFit/>
          </a:bodyPr>
          <a:lstStyle/>
          <a:p>
            <a:r>
              <a:rPr lang="en-US" sz="1600" b="1" dirty="0" smtClean="0"/>
              <a:t>Spectral shifts assessed with RTM</a:t>
            </a:r>
          </a:p>
        </p:txBody>
      </p:sp>
      <p:sp>
        <p:nvSpPr>
          <p:cNvPr id="27" name="TextBox 26"/>
          <p:cNvSpPr txBox="1"/>
          <p:nvPr/>
        </p:nvSpPr>
        <p:spPr>
          <a:xfrm>
            <a:off x="1095961" y="6110720"/>
            <a:ext cx="7066964" cy="646331"/>
          </a:xfrm>
          <a:prstGeom prst="rect">
            <a:avLst/>
          </a:prstGeom>
          <a:solidFill>
            <a:schemeClr val="accent1">
              <a:lumMod val="40000"/>
              <a:lumOff val="60000"/>
            </a:schemeClr>
          </a:solidFill>
          <a:effectLst>
            <a:innerShdw blurRad="114300">
              <a:prstClr val="black"/>
            </a:innerShdw>
          </a:effectLst>
        </p:spPr>
        <p:txBody>
          <a:bodyPr wrap="square" rtlCol="0">
            <a:spAutoFit/>
          </a:bodyPr>
          <a:lstStyle/>
          <a:p>
            <a:r>
              <a:rPr lang="en-US" sz="1800" dirty="0" smtClean="0"/>
              <a:t>LW &amp; MW band frequency uncertainty &lt; 3 </a:t>
            </a:r>
            <a:r>
              <a:rPr lang="en-US" sz="1800" dirty="0" err="1" smtClean="0"/>
              <a:t>ppm</a:t>
            </a:r>
            <a:r>
              <a:rPr lang="en-US" sz="1800" dirty="0" smtClean="0"/>
              <a:t> (specification 10 </a:t>
            </a:r>
            <a:r>
              <a:rPr lang="en-US" sz="1800" dirty="0" err="1" smtClean="0"/>
              <a:t>ppm</a:t>
            </a:r>
            <a:r>
              <a:rPr lang="en-US" sz="1800" dirty="0" smtClean="0"/>
              <a:t>)</a:t>
            </a:r>
          </a:p>
          <a:p>
            <a:r>
              <a:rPr lang="en-US" sz="1800" dirty="0" smtClean="0"/>
              <a:t>SW band frequency uncertainty  relative to FOV5 &lt; 3 </a:t>
            </a:r>
            <a:r>
              <a:rPr lang="en-US" sz="1800" dirty="0" err="1" smtClean="0"/>
              <a:t>ppm</a:t>
            </a:r>
            <a:endParaRPr lang="en-US" sz="1800" dirty="0"/>
          </a:p>
        </p:txBody>
      </p:sp>
    </p:spTree>
    <p:extLst>
      <p:ext uri="{BB962C8B-B14F-4D97-AF65-F5344CB8AC3E}">
        <p14:creationId xmlns:p14="http://schemas.microsoft.com/office/powerpoint/2010/main" val="160033084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st_fig4b.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014" y="994814"/>
            <a:ext cx="6214886" cy="5032914"/>
          </a:xfrm>
          <a:prstGeom prst="rect">
            <a:avLst/>
          </a:prstGeom>
        </p:spPr>
      </p:pic>
      <p:sp>
        <p:nvSpPr>
          <p:cNvPr id="8" name="Title 1"/>
          <p:cNvSpPr>
            <a:spLocks noGrp="1"/>
          </p:cNvSpPr>
          <p:nvPr>
            <p:ph type="title"/>
          </p:nvPr>
        </p:nvSpPr>
        <p:spPr>
          <a:xfrm>
            <a:off x="495640" y="143560"/>
            <a:ext cx="8229600" cy="847724"/>
          </a:xfrm>
        </p:spPr>
        <p:txBody>
          <a:bodyPr>
            <a:noAutofit/>
          </a:bodyPr>
          <a:lstStyle/>
          <a:p>
            <a:r>
              <a:rPr lang="en-US" sz="2800" dirty="0" smtClean="0"/>
              <a:t>Radiometric Uncertainty Assessment </a:t>
            </a:r>
            <a:r>
              <a:rPr lang="en-US" sz="2400" dirty="0" smtClean="0"/>
              <a:t/>
            </a:r>
            <a:br>
              <a:rPr lang="en-US" sz="2400" dirty="0" smtClean="0"/>
            </a:br>
            <a:r>
              <a:rPr lang="en-US" sz="2400" dirty="0" err="1" smtClean="0"/>
              <a:t>CrIS</a:t>
            </a:r>
            <a:r>
              <a:rPr lang="en-US" sz="2400" dirty="0" smtClean="0"/>
              <a:t>/VIIRS (M13 4um) comparisons</a:t>
            </a:r>
            <a:endParaRPr lang="en-US" sz="2400" b="1" dirty="0"/>
          </a:p>
        </p:txBody>
      </p:sp>
      <p:sp>
        <p:nvSpPr>
          <p:cNvPr id="9" name="TextBox 8"/>
          <p:cNvSpPr txBox="1"/>
          <p:nvPr/>
        </p:nvSpPr>
        <p:spPr>
          <a:xfrm>
            <a:off x="2686016" y="6180383"/>
            <a:ext cx="3820250" cy="461665"/>
          </a:xfrm>
          <a:prstGeom prst="rect">
            <a:avLst/>
          </a:prstGeom>
          <a:solidFill>
            <a:schemeClr val="accent1">
              <a:lumMod val="40000"/>
              <a:lumOff val="60000"/>
            </a:schemeClr>
          </a:solidFill>
          <a:effectLst>
            <a:innerShdw blurRad="114300">
              <a:prstClr val="black"/>
            </a:innerShdw>
          </a:effectLst>
        </p:spPr>
        <p:txBody>
          <a:bodyPr wrap="square" rtlCol="0">
            <a:spAutoFit/>
          </a:bodyPr>
          <a:lstStyle/>
          <a:p>
            <a:r>
              <a:rPr lang="en-US" dirty="0" smtClean="0"/>
              <a:t>Difference is less than 0.2 K</a:t>
            </a:r>
            <a:endParaRPr lang="en-US" dirty="0"/>
          </a:p>
        </p:txBody>
      </p:sp>
    </p:spTree>
    <p:extLst>
      <p:ext uri="{BB962C8B-B14F-4D97-AF65-F5344CB8AC3E}">
        <p14:creationId xmlns:p14="http://schemas.microsoft.com/office/powerpoint/2010/main" val="217584765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7132"/>
            <a:ext cx="8229600" cy="822960"/>
          </a:xfrm>
        </p:spPr>
        <p:txBody>
          <a:bodyPr>
            <a:noAutofit/>
          </a:bodyPr>
          <a:lstStyle/>
          <a:p>
            <a:pPr algn="l">
              <a:buFont typeface="Arial" pitchFamily="34" charset="0"/>
              <a:buChar char="•"/>
            </a:pPr>
            <a:r>
              <a:rPr lang="en-US" sz="1800" dirty="0" smtClean="0"/>
              <a:t>  Co-located VIIRS IR data are used to estimate the </a:t>
            </a:r>
            <a:r>
              <a:rPr lang="en-US" sz="1800" dirty="0" err="1" smtClean="0"/>
              <a:t>CrIS</a:t>
            </a:r>
            <a:r>
              <a:rPr lang="en-US" sz="1800" dirty="0" smtClean="0"/>
              <a:t> </a:t>
            </a:r>
            <a:r>
              <a:rPr lang="en-US" sz="1800" dirty="0" err="1" smtClean="0"/>
              <a:t>geolocation</a:t>
            </a:r>
            <a:r>
              <a:rPr lang="en-US" sz="1800" dirty="0" smtClean="0"/>
              <a:t> uncertainty</a:t>
            </a:r>
            <a:br>
              <a:rPr lang="en-US" sz="1800" dirty="0" smtClean="0"/>
            </a:br>
            <a:r>
              <a:rPr lang="en-US" sz="1800" dirty="0" smtClean="0"/>
              <a:t>A coding error was found that caused the </a:t>
            </a:r>
            <a:r>
              <a:rPr lang="en-US" sz="1800" dirty="0" err="1" smtClean="0"/>
              <a:t>geolocation</a:t>
            </a:r>
            <a:r>
              <a:rPr lang="en-US" sz="1800" dirty="0" smtClean="0"/>
              <a:t> error </a:t>
            </a:r>
            <a:endParaRPr lang="en-US" sz="1800" dirty="0"/>
          </a:p>
        </p:txBody>
      </p:sp>
      <p:sp>
        <p:nvSpPr>
          <p:cNvPr id="16" name="Title 1"/>
          <p:cNvSpPr txBox="1">
            <a:spLocks/>
          </p:cNvSpPr>
          <p:nvPr/>
        </p:nvSpPr>
        <p:spPr bwMode="auto">
          <a:xfrm>
            <a:off x="533400" y="-16173"/>
            <a:ext cx="8229600" cy="762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24020D"/>
                </a:solidFill>
                <a:effectLst/>
                <a:uLnTx/>
                <a:uFillTx/>
                <a:latin typeface="+mj-lt"/>
                <a:ea typeface="+mj-ea"/>
                <a:cs typeface="+mj-cs"/>
              </a:rPr>
              <a:t/>
            </a:r>
            <a:br>
              <a:rPr kumimoji="0" lang="en-US" sz="2800" b="1" i="0" u="none" strike="noStrike" kern="0" cap="none" spc="0" normalizeH="0" baseline="0" noProof="0" dirty="0" smtClean="0">
                <a:ln>
                  <a:noFill/>
                </a:ln>
                <a:solidFill>
                  <a:srgbClr val="24020D"/>
                </a:solidFill>
                <a:effectLst/>
                <a:uLnTx/>
                <a:uFillTx/>
                <a:latin typeface="+mj-lt"/>
                <a:ea typeface="+mj-ea"/>
                <a:cs typeface="+mj-cs"/>
              </a:rPr>
            </a:br>
            <a:r>
              <a:rPr kumimoji="0" lang="en-US" sz="2800" i="0" u="none" strike="noStrike" kern="0" cap="none" spc="0" normalizeH="0" baseline="0" noProof="0" dirty="0" err="1" smtClean="0">
                <a:ln>
                  <a:noFill/>
                </a:ln>
                <a:solidFill>
                  <a:srgbClr val="24020D"/>
                </a:solidFill>
                <a:effectLst/>
                <a:uLnTx/>
                <a:uFillTx/>
                <a:latin typeface="+mj-lt"/>
                <a:ea typeface="+mj-ea"/>
                <a:cs typeface="+mj-cs"/>
              </a:rPr>
              <a:t>Geolocation</a:t>
            </a:r>
            <a:r>
              <a:rPr kumimoji="0" lang="en-US" sz="2800" i="0" u="none" strike="noStrike" kern="0" cap="none" spc="0" normalizeH="0" noProof="0" dirty="0" smtClean="0">
                <a:ln>
                  <a:noFill/>
                </a:ln>
                <a:solidFill>
                  <a:srgbClr val="24020D"/>
                </a:solidFill>
                <a:effectLst/>
                <a:uLnTx/>
                <a:uFillTx/>
                <a:latin typeface="+mj-lt"/>
                <a:ea typeface="+mj-ea"/>
                <a:cs typeface="+mj-cs"/>
              </a:rPr>
              <a:t> Uncertainty Assessed with VIIRS</a:t>
            </a:r>
          </a:p>
        </p:txBody>
      </p:sp>
      <p:sp>
        <p:nvSpPr>
          <p:cNvPr id="21" name="Title 1"/>
          <p:cNvSpPr txBox="1">
            <a:spLocks/>
          </p:cNvSpPr>
          <p:nvPr/>
        </p:nvSpPr>
        <p:spPr bwMode="auto">
          <a:xfrm>
            <a:off x="236366" y="1562100"/>
            <a:ext cx="6456536" cy="666749"/>
          </a:xfrm>
          <a:prstGeom prst="rect">
            <a:avLst/>
          </a:prstGeom>
          <a:solidFill>
            <a:schemeClr val="accent1">
              <a:lumMod val="40000"/>
              <a:lumOff val="60000"/>
            </a:schemeClr>
          </a:solidFill>
          <a:ln w="9525">
            <a:noFill/>
            <a:miter lim="800000"/>
            <a:headEnd/>
            <a:tailEnd/>
          </a:ln>
          <a:effectLst>
            <a:innerShdw blurRad="114300">
              <a:prstClr val="black"/>
            </a:innerShdw>
          </a:effectLst>
        </p:spPr>
        <p:txBody>
          <a:bodyPr vert="horz" wrap="square" lIns="91440" tIns="45720" rIns="91440" bIns="45720" numCol="1" anchor="b"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err="1" smtClean="0">
                <a:ln>
                  <a:noFill/>
                </a:ln>
                <a:solidFill>
                  <a:srgbClr val="24020D"/>
                </a:solidFill>
                <a:effectLst/>
                <a:uLnTx/>
                <a:uFillTx/>
                <a:latin typeface="+mj-lt"/>
                <a:ea typeface="+mj-ea"/>
                <a:cs typeface="+mj-cs"/>
              </a:rPr>
              <a:t>Geolocation</a:t>
            </a:r>
            <a:r>
              <a:rPr kumimoji="0" lang="en-US" sz="1800" b="1" i="0" u="none" strike="noStrike" kern="0" cap="none" spc="0" normalizeH="0" baseline="0" noProof="0" dirty="0" smtClean="0">
                <a:ln>
                  <a:noFill/>
                </a:ln>
                <a:solidFill>
                  <a:srgbClr val="24020D"/>
                </a:solidFill>
                <a:effectLst/>
                <a:uLnTx/>
                <a:uFillTx/>
                <a:latin typeface="+mj-lt"/>
                <a:ea typeface="+mj-ea"/>
                <a:cs typeface="+mj-cs"/>
              </a:rPr>
              <a:t> uncertainty</a:t>
            </a:r>
            <a:r>
              <a:rPr kumimoji="0" lang="en-US" sz="1800" b="1" i="0" u="none" strike="noStrike" kern="0" cap="none" spc="0" normalizeH="0" noProof="0" dirty="0" smtClean="0">
                <a:ln>
                  <a:noFill/>
                </a:ln>
                <a:solidFill>
                  <a:srgbClr val="24020D"/>
                </a:solidFill>
                <a:effectLst/>
                <a:uLnTx/>
                <a:uFillTx/>
                <a:latin typeface="+mj-lt"/>
                <a:ea typeface="+mj-ea"/>
                <a:cs typeface="+mj-cs"/>
              </a:rPr>
              <a:t> </a:t>
            </a:r>
            <a:r>
              <a:rPr lang="en-US" b="1" kern="0" dirty="0" smtClean="0">
                <a:solidFill>
                  <a:srgbClr val="24020D"/>
                </a:solidFill>
                <a:latin typeface="+mj-lt"/>
                <a:ea typeface="+mj-ea"/>
                <a:cs typeface="+mj-cs"/>
              </a:rPr>
              <a:t>within 30</a:t>
            </a:r>
            <a:r>
              <a:rPr lang="en-US" b="1" kern="0" baseline="30000" dirty="0" smtClean="0">
                <a:solidFill>
                  <a:srgbClr val="24020D"/>
                </a:solidFill>
                <a:latin typeface="+mj-lt"/>
                <a:ea typeface="+mj-ea"/>
                <a:cs typeface="+mj-cs"/>
              </a:rPr>
              <a:t>o</a:t>
            </a:r>
            <a:r>
              <a:rPr lang="en-US" b="1" kern="0" dirty="0" smtClean="0">
                <a:solidFill>
                  <a:srgbClr val="24020D"/>
                </a:solidFill>
                <a:latin typeface="+mj-lt"/>
                <a:ea typeface="+mj-ea"/>
                <a:cs typeface="+mj-cs"/>
              </a:rPr>
              <a:t> scan angles</a:t>
            </a:r>
            <a:r>
              <a:rPr kumimoji="0" lang="en-US" sz="1800" b="1" i="0" u="none" strike="noStrike" kern="0" cap="none" spc="0" normalizeH="0" noProof="0" dirty="0" smtClean="0">
                <a:ln>
                  <a:noFill/>
                </a:ln>
                <a:solidFill>
                  <a:srgbClr val="24020D"/>
                </a:solidFill>
                <a:effectLst/>
                <a:uLnTx/>
                <a:uFillTx/>
                <a:latin typeface="+mj-lt"/>
                <a:ea typeface="+mj-ea"/>
                <a:cs typeface="+mj-cs"/>
              </a:rPr>
              <a:t> &lt; 1 km (specification 1.5 km)</a:t>
            </a:r>
            <a:endParaRPr kumimoji="0" lang="en-US" sz="1800" b="1" i="0" u="none" strike="noStrike" kern="0" cap="none" spc="0" normalizeH="0" baseline="0" noProof="0" dirty="0">
              <a:ln>
                <a:noFill/>
              </a:ln>
              <a:solidFill>
                <a:srgbClr val="24020D"/>
              </a:solidFill>
              <a:effectLst/>
              <a:uLnTx/>
              <a:uFillTx/>
              <a:latin typeface="+mj-lt"/>
              <a:ea typeface="+mj-ea"/>
              <a:cs typeface="+mj-cs"/>
            </a:endParaRPr>
          </a:p>
        </p:txBody>
      </p:sp>
      <p:sp>
        <p:nvSpPr>
          <p:cNvPr id="22" name="TextBox 21"/>
          <p:cNvSpPr txBox="1"/>
          <p:nvPr/>
        </p:nvSpPr>
        <p:spPr>
          <a:xfrm>
            <a:off x="2921904" y="2604075"/>
            <a:ext cx="2364471" cy="830997"/>
          </a:xfrm>
          <a:prstGeom prst="rect">
            <a:avLst/>
          </a:prstGeom>
          <a:noFill/>
        </p:spPr>
        <p:txBody>
          <a:bodyPr wrap="square" rtlCol="0">
            <a:spAutoFit/>
          </a:bodyPr>
          <a:lstStyle/>
          <a:p>
            <a:pPr algn="ctr"/>
            <a:r>
              <a:rPr lang="en-US" sz="1600" dirty="0" smtClean="0"/>
              <a:t>IDPS MX6.2 </a:t>
            </a:r>
          </a:p>
          <a:p>
            <a:pPr algn="ctr"/>
            <a:r>
              <a:rPr lang="en-US" sz="1600" dirty="0" smtClean="0"/>
              <a:t>4.5 km </a:t>
            </a:r>
            <a:r>
              <a:rPr lang="en-US" sz="1600" dirty="0" err="1" smtClean="0"/>
              <a:t>geolocation</a:t>
            </a:r>
            <a:r>
              <a:rPr lang="en-US" sz="1600" dirty="0" smtClean="0"/>
              <a:t> error error</a:t>
            </a:r>
            <a:endParaRPr lang="en-US" sz="1600" dirty="0"/>
          </a:p>
        </p:txBody>
      </p:sp>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366" y="3180014"/>
            <a:ext cx="3764134" cy="2829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4904282" y="3337132"/>
            <a:ext cx="1202765" cy="369332"/>
          </a:xfrm>
          <a:prstGeom prst="rect">
            <a:avLst/>
          </a:prstGeom>
          <a:noFill/>
        </p:spPr>
        <p:txBody>
          <a:bodyPr wrap="none" rtlCol="0">
            <a:spAutoFit/>
          </a:bodyPr>
          <a:lstStyle/>
          <a:p>
            <a:r>
              <a:rPr lang="en-US" dirty="0" err="1" smtClean="0"/>
              <a:t>CrIS</a:t>
            </a:r>
            <a:r>
              <a:rPr lang="en-US" dirty="0" smtClean="0"/>
              <a:t> - VIIRS</a:t>
            </a:r>
            <a:endParaRPr lang="en-US" dirty="0"/>
          </a:p>
        </p:txBody>
      </p:sp>
      <p:pic>
        <p:nvPicPr>
          <p:cNvPr id="2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1056" y="3180014"/>
            <a:ext cx="561944" cy="2792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390" r="32088" b="5022"/>
          <a:stretch/>
        </p:blipFill>
        <p:spPr bwMode="auto">
          <a:xfrm>
            <a:off x="5448300" y="3227639"/>
            <a:ext cx="2544697" cy="2687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3833" b="2484"/>
          <a:stretch/>
        </p:blipFill>
        <p:spPr bwMode="auto">
          <a:xfrm>
            <a:off x="2889184" y="3180014"/>
            <a:ext cx="2625791"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6189010" y="2732562"/>
            <a:ext cx="1364315" cy="338554"/>
          </a:xfrm>
          <a:prstGeom prst="rect">
            <a:avLst/>
          </a:prstGeom>
          <a:noFill/>
        </p:spPr>
        <p:txBody>
          <a:bodyPr wrap="square" rtlCol="0">
            <a:spAutoFit/>
          </a:bodyPr>
          <a:lstStyle/>
          <a:p>
            <a:r>
              <a:rPr lang="en-US" sz="1600" dirty="0" smtClean="0"/>
              <a:t>IDPS MX6.3</a:t>
            </a:r>
          </a:p>
        </p:txBody>
      </p:sp>
      <p:sp>
        <p:nvSpPr>
          <p:cNvPr id="13" name="TextBox 12"/>
          <p:cNvSpPr txBox="1"/>
          <p:nvPr/>
        </p:nvSpPr>
        <p:spPr>
          <a:xfrm>
            <a:off x="990600" y="2889085"/>
            <a:ext cx="1062983" cy="338554"/>
          </a:xfrm>
          <a:prstGeom prst="rect">
            <a:avLst/>
          </a:prstGeom>
          <a:noFill/>
        </p:spPr>
        <p:txBody>
          <a:bodyPr wrap="none" rtlCol="0">
            <a:spAutoFit/>
          </a:bodyPr>
          <a:lstStyle/>
          <a:p>
            <a:r>
              <a:rPr lang="en-US" sz="1600" dirty="0" err="1" smtClean="0"/>
              <a:t>CrIS</a:t>
            </a:r>
            <a:r>
              <a:rPr lang="en-US" sz="1600" dirty="0" smtClean="0"/>
              <a:t> image</a:t>
            </a:r>
            <a:endParaRPr lang="en-US" sz="1600" dirty="0"/>
          </a:p>
        </p:txBody>
      </p:sp>
      <p:graphicFrame>
        <p:nvGraphicFramePr>
          <p:cNvPr id="14" name="Table 13"/>
          <p:cNvGraphicFramePr>
            <a:graphicFrameLocks noGrp="1"/>
          </p:cNvGraphicFramePr>
          <p:nvPr>
            <p:extLst>
              <p:ext uri="{D42A27DB-BD31-4B8C-83A1-F6EECF244321}">
                <p14:modId xmlns:p14="http://schemas.microsoft.com/office/powerpoint/2010/main" val="2155786467"/>
              </p:ext>
            </p:extLst>
          </p:nvPr>
        </p:nvGraphicFramePr>
        <p:xfrm>
          <a:off x="6763254" y="1323975"/>
          <a:ext cx="1999746" cy="1127759"/>
        </p:xfrm>
        <a:graphic>
          <a:graphicData uri="http://schemas.openxmlformats.org/drawingml/2006/table">
            <a:tbl>
              <a:tblPr firstRow="1" bandRow="1">
                <a:tableStyleId>{21E4AEA4-8DFA-4A89-87EB-49C32662AFE0}</a:tableStyleId>
              </a:tblPr>
              <a:tblGrid>
                <a:gridCol w="668095"/>
                <a:gridCol w="603681"/>
                <a:gridCol w="727970"/>
              </a:tblGrid>
              <a:tr h="463468">
                <a:tc>
                  <a:txBody>
                    <a:bodyPr/>
                    <a:lstStyle/>
                    <a:p>
                      <a:pPr algn="ctr"/>
                      <a:endParaRPr lang="en-US" sz="1400" dirty="0"/>
                    </a:p>
                  </a:txBody>
                  <a:tcPr/>
                </a:tc>
                <a:tc>
                  <a:txBody>
                    <a:bodyPr/>
                    <a:lstStyle/>
                    <a:p>
                      <a:pPr algn="ctr"/>
                      <a:r>
                        <a:rPr lang="en-US" sz="1400" dirty="0" smtClean="0"/>
                        <a:t>Bias (m)</a:t>
                      </a:r>
                      <a:endParaRPr lang="en-US" sz="1400" dirty="0"/>
                    </a:p>
                  </a:txBody>
                  <a:tcPr/>
                </a:tc>
                <a:tc>
                  <a:txBody>
                    <a:bodyPr/>
                    <a:lstStyle/>
                    <a:p>
                      <a:pPr algn="ctr"/>
                      <a:r>
                        <a:rPr lang="en-US" sz="1400" dirty="0" smtClean="0"/>
                        <a:t>RMSE</a:t>
                      </a:r>
                      <a:r>
                        <a:rPr lang="en-US" sz="1400" baseline="0" dirty="0" smtClean="0"/>
                        <a:t> (m)</a:t>
                      </a:r>
                      <a:endParaRPr lang="en-US" sz="1400" dirty="0"/>
                    </a:p>
                  </a:txBody>
                  <a:tcPr/>
                </a:tc>
              </a:tr>
              <a:tr h="285106">
                <a:tc>
                  <a:txBody>
                    <a:bodyPr/>
                    <a:lstStyle/>
                    <a:p>
                      <a:pPr algn="ctr"/>
                      <a:r>
                        <a:rPr lang="en-US" sz="1400" dirty="0" smtClean="0"/>
                        <a:t>Track</a:t>
                      </a:r>
                      <a:endParaRPr lang="en-US" sz="1400" dirty="0"/>
                    </a:p>
                  </a:txBody>
                  <a:tcPr/>
                </a:tc>
                <a:tc>
                  <a:txBody>
                    <a:bodyPr/>
                    <a:lstStyle/>
                    <a:p>
                      <a:pPr algn="ctr"/>
                      <a:r>
                        <a:rPr lang="en-US" sz="1400" dirty="0" smtClean="0"/>
                        <a:t>-21</a:t>
                      </a:r>
                      <a:endParaRPr lang="en-US" sz="1400" dirty="0"/>
                    </a:p>
                  </a:txBody>
                  <a:tcPr/>
                </a:tc>
                <a:tc>
                  <a:txBody>
                    <a:bodyPr/>
                    <a:lstStyle/>
                    <a:p>
                      <a:pPr algn="ctr"/>
                      <a:r>
                        <a:rPr lang="en-US" sz="1400" dirty="0" smtClean="0"/>
                        <a:t>80</a:t>
                      </a:r>
                      <a:endParaRPr lang="en-US" sz="1400" dirty="0"/>
                    </a:p>
                  </a:txBody>
                  <a:tcPr/>
                </a:tc>
              </a:tr>
              <a:tr h="285106">
                <a:tc>
                  <a:txBody>
                    <a:bodyPr/>
                    <a:lstStyle/>
                    <a:p>
                      <a:pPr algn="ctr"/>
                      <a:r>
                        <a:rPr lang="en-US" sz="1400" dirty="0" smtClean="0"/>
                        <a:t>Scan</a:t>
                      </a:r>
                    </a:p>
                  </a:txBody>
                  <a:tcPr/>
                </a:tc>
                <a:tc>
                  <a:txBody>
                    <a:bodyPr/>
                    <a:lstStyle/>
                    <a:p>
                      <a:pPr algn="ctr"/>
                      <a:r>
                        <a:rPr lang="en-US" sz="1400" dirty="0" smtClean="0"/>
                        <a:t>-8</a:t>
                      </a:r>
                      <a:endParaRPr lang="en-US" sz="1400" dirty="0"/>
                    </a:p>
                  </a:txBody>
                  <a:tcPr/>
                </a:tc>
                <a:tc>
                  <a:txBody>
                    <a:bodyPr/>
                    <a:lstStyle/>
                    <a:p>
                      <a:pPr algn="ctr"/>
                      <a:r>
                        <a:rPr lang="en-US" sz="1400" dirty="0" smtClean="0"/>
                        <a:t>64</a:t>
                      </a:r>
                      <a:endParaRPr lang="en-US" sz="1400" dirty="0"/>
                    </a:p>
                  </a:txBody>
                  <a:tcPr/>
                </a:tc>
              </a:tr>
            </a:tbl>
          </a:graphicData>
        </a:graphic>
      </p:graphicFrame>
      <p:sp>
        <p:nvSpPr>
          <p:cNvPr id="15" name="TextBox 14"/>
          <p:cNvSpPr txBox="1"/>
          <p:nvPr/>
        </p:nvSpPr>
        <p:spPr>
          <a:xfrm>
            <a:off x="6514434" y="985421"/>
            <a:ext cx="2629566" cy="338554"/>
          </a:xfrm>
          <a:prstGeom prst="rect">
            <a:avLst/>
          </a:prstGeom>
          <a:noFill/>
        </p:spPr>
        <p:txBody>
          <a:bodyPr wrap="none" rtlCol="0">
            <a:spAutoFit/>
          </a:bodyPr>
          <a:lstStyle/>
          <a:p>
            <a:r>
              <a:rPr lang="en-US" sz="1600" dirty="0" smtClean="0"/>
              <a:t>VIIRS </a:t>
            </a:r>
            <a:r>
              <a:rPr lang="en-US" sz="1600" dirty="0" err="1" smtClean="0"/>
              <a:t>geolocation</a:t>
            </a:r>
            <a:r>
              <a:rPr lang="en-US" sz="1600" dirty="0" smtClean="0"/>
              <a:t> uncertainty</a:t>
            </a:r>
            <a:endParaRPr lang="en-US" sz="1600" dirty="0"/>
          </a:p>
        </p:txBody>
      </p:sp>
      <p:sp>
        <p:nvSpPr>
          <p:cNvPr id="18" name="TextBox 17"/>
          <p:cNvSpPr txBox="1"/>
          <p:nvPr/>
        </p:nvSpPr>
        <p:spPr>
          <a:xfrm>
            <a:off x="2826649" y="6217821"/>
            <a:ext cx="5638659" cy="338554"/>
          </a:xfrm>
          <a:prstGeom prst="rect">
            <a:avLst/>
          </a:prstGeom>
          <a:noFill/>
        </p:spPr>
        <p:txBody>
          <a:bodyPr wrap="none" rtlCol="0">
            <a:spAutoFit/>
          </a:bodyPr>
          <a:lstStyle/>
          <a:p>
            <a:r>
              <a:rPr lang="en-US" sz="1600" dirty="0" smtClean="0"/>
              <a:t>Image differences (</a:t>
            </a:r>
            <a:r>
              <a:rPr lang="en-US" sz="1600" dirty="0" err="1" smtClean="0"/>
              <a:t>CrIS</a:t>
            </a:r>
            <a:r>
              <a:rPr lang="en-US" sz="1600" dirty="0" smtClean="0"/>
              <a:t> – VIIRS) before and after a coding error fix</a:t>
            </a:r>
            <a:endParaRPr lang="en-US" sz="1600" dirty="0"/>
          </a:p>
        </p:txBody>
      </p:sp>
      <p:sp>
        <p:nvSpPr>
          <p:cNvPr id="19" name="Left Brace 18"/>
          <p:cNvSpPr/>
          <p:nvPr/>
        </p:nvSpPr>
        <p:spPr>
          <a:xfrm rot="16200000">
            <a:off x="5289550" y="4764637"/>
            <a:ext cx="317501" cy="248920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6113558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Inter-Sensor Comparison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CrIS </a:t>
            </a:r>
            <a:r>
              <a:rPr lang="en-US" i="1" dirty="0" smtClean="0">
                <a:effectLst>
                  <a:outerShdw blurRad="38100" dist="38100" dir="2700000" algn="tl">
                    <a:srgbClr val="000000">
                      <a:alpha val="43137"/>
                    </a:srgbClr>
                  </a:outerShdw>
                </a:effectLst>
              </a:rPr>
              <a:t>vs.</a:t>
            </a:r>
            <a:r>
              <a:rPr lang="en-US" dirty="0" smtClean="0">
                <a:effectLst>
                  <a:outerShdw blurRad="38100" dist="38100" dir="2700000" algn="tl">
                    <a:srgbClr val="000000">
                      <a:alpha val="43137"/>
                    </a:srgbClr>
                  </a:outerShdw>
                </a:effectLst>
              </a:rPr>
              <a:t> IASI at SNOs </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96E36F11-A39A-294D-A59D-6180D50ED29D}" type="slidenum">
              <a:rPr lang="en-US" smtClean="0">
                <a:solidFill>
                  <a:prstClr val="black">
                    <a:tint val="75000"/>
                  </a:prstClr>
                </a:solidFill>
                <a:latin typeface="Calibri"/>
              </a:rPr>
              <a:pPr/>
              <a:t>18</a:t>
            </a:fld>
            <a:endParaRPr lang="en-US">
              <a:solidFill>
                <a:prstClr val="black">
                  <a:tint val="75000"/>
                </a:prstClr>
              </a:solidFill>
              <a:latin typeface="Calibri"/>
            </a:endParaRPr>
          </a:p>
        </p:txBody>
      </p:sp>
      <p:pic>
        <p:nvPicPr>
          <p:cNvPr id="8" name="Picture 2" descr="D:\Home\yhan\work\JPSS\CrIS_SDR\Team_members\STAR_members\likun\20121009_all_sno_bt_Page_7-1.png"/>
          <p:cNvPicPr>
            <a:picLocks noChangeAspect="1" noChangeArrowheads="1"/>
          </p:cNvPicPr>
          <p:nvPr/>
        </p:nvPicPr>
        <p:blipFill>
          <a:blip r:embed="rId2"/>
          <a:srcRect/>
          <a:stretch>
            <a:fillRect/>
          </a:stretch>
        </p:blipFill>
        <p:spPr bwMode="auto">
          <a:xfrm>
            <a:off x="1845119" y="968010"/>
            <a:ext cx="6773862" cy="2424557"/>
          </a:xfrm>
          <a:prstGeom prst="rect">
            <a:avLst/>
          </a:prstGeom>
          <a:noFill/>
        </p:spPr>
      </p:pic>
      <p:pic>
        <p:nvPicPr>
          <p:cNvPr id="9" name="Picture 3" descr="D:\Home\yhan\work\JPSS\CrIS_SDR\Team_members\STAR_members\likun\20121009_all_sno_bt_Page_2.png"/>
          <p:cNvPicPr>
            <a:picLocks noChangeAspect="1" noChangeArrowheads="1"/>
          </p:cNvPicPr>
          <p:nvPr/>
        </p:nvPicPr>
        <p:blipFill>
          <a:blip r:embed="rId3"/>
          <a:srcRect b="10994"/>
          <a:stretch>
            <a:fillRect/>
          </a:stretch>
        </p:blipFill>
        <p:spPr bwMode="auto">
          <a:xfrm>
            <a:off x="1817822" y="3413151"/>
            <a:ext cx="6916738" cy="2196076"/>
          </a:xfrm>
          <a:prstGeom prst="rect">
            <a:avLst/>
          </a:prstGeom>
          <a:noFill/>
        </p:spPr>
      </p:pic>
      <p:sp>
        <p:nvSpPr>
          <p:cNvPr id="11" name="TextBox 10"/>
          <p:cNvSpPr txBox="1"/>
          <p:nvPr/>
        </p:nvSpPr>
        <p:spPr>
          <a:xfrm>
            <a:off x="937152" y="5677472"/>
            <a:ext cx="7848600" cy="830997"/>
          </a:xfrm>
          <a:prstGeom prst="rect">
            <a:avLst/>
          </a:prstGeom>
          <a:solidFill>
            <a:srgbClr val="92D050"/>
          </a:solidFill>
        </p:spPr>
        <p:txBody>
          <a:bodyPr wrap="square" rtlCol="0">
            <a:spAutoFit/>
          </a:bodyPr>
          <a:lstStyle/>
          <a:p>
            <a:r>
              <a:rPr lang="en-US" sz="2400" b="1" dirty="0" err="1" smtClean="0">
                <a:solidFill>
                  <a:prstClr val="black"/>
                </a:solidFill>
                <a:latin typeface="Calibri"/>
              </a:rPr>
              <a:t>CrIS</a:t>
            </a:r>
            <a:r>
              <a:rPr lang="en-US" sz="2400" b="1" dirty="0" smtClean="0">
                <a:solidFill>
                  <a:prstClr val="black"/>
                </a:solidFill>
                <a:latin typeface="Calibri"/>
              </a:rPr>
              <a:t> and IASI have an agreement of 0.2K  or better for all 3 bands. </a:t>
            </a:r>
            <a:endParaRPr lang="en-US" sz="2400" b="1" dirty="0">
              <a:solidFill>
                <a:prstClr val="black"/>
              </a:solidFill>
              <a:latin typeface="Calibri"/>
            </a:endParaRPr>
          </a:p>
        </p:txBody>
      </p:sp>
      <p:pic>
        <p:nvPicPr>
          <p:cNvPr id="12" name="Picture 4" descr="small_loop5"/>
          <p:cNvPicPr>
            <a:picLocks noGrp="1" noChangeAspect="1" noChangeArrowheads="1" noCrop="1"/>
          </p:cNvPicPr>
          <p:nvPr>
            <p:ph sz="half" idx="1"/>
          </p:nvPr>
        </p:nvPicPr>
        <p:blipFill>
          <a:blip r:embed="rId4"/>
          <a:stretch>
            <a:fillRect/>
          </a:stretch>
        </p:blipFill>
        <p:spPr>
          <a:xfrm>
            <a:off x="76322" y="1295400"/>
            <a:ext cx="1694363" cy="1556982"/>
          </a:xfrm>
          <a:noFill/>
          <a:ln/>
        </p:spPr>
      </p:pic>
      <p:sp>
        <p:nvSpPr>
          <p:cNvPr id="10" name="TextBox 9"/>
          <p:cNvSpPr txBox="1"/>
          <p:nvPr/>
        </p:nvSpPr>
        <p:spPr>
          <a:xfrm>
            <a:off x="2838734" y="2156346"/>
            <a:ext cx="558166" cy="369332"/>
          </a:xfrm>
          <a:prstGeom prst="rect">
            <a:avLst/>
          </a:prstGeom>
          <a:noFill/>
        </p:spPr>
        <p:txBody>
          <a:bodyPr wrap="none" rtlCol="0">
            <a:spAutoFit/>
          </a:bodyPr>
          <a:lstStyle/>
          <a:p>
            <a:r>
              <a:rPr lang="en-US" b="1" dirty="0" err="1" smtClean="0">
                <a:solidFill>
                  <a:srgbClr val="FF0000"/>
                </a:solidFill>
                <a:latin typeface="Calibri"/>
              </a:rPr>
              <a:t>CrIS</a:t>
            </a:r>
            <a:endParaRPr lang="en-US" b="1" dirty="0">
              <a:solidFill>
                <a:srgbClr val="FF0000"/>
              </a:solidFill>
              <a:latin typeface="Calibri"/>
            </a:endParaRPr>
          </a:p>
        </p:txBody>
      </p:sp>
      <p:sp>
        <p:nvSpPr>
          <p:cNvPr id="13" name="TextBox 12"/>
          <p:cNvSpPr txBox="1"/>
          <p:nvPr/>
        </p:nvSpPr>
        <p:spPr>
          <a:xfrm>
            <a:off x="4137566" y="1981194"/>
            <a:ext cx="554960" cy="369332"/>
          </a:xfrm>
          <a:prstGeom prst="rect">
            <a:avLst/>
          </a:prstGeom>
          <a:noFill/>
        </p:spPr>
        <p:txBody>
          <a:bodyPr wrap="none" rtlCol="0">
            <a:spAutoFit/>
          </a:bodyPr>
          <a:lstStyle/>
          <a:p>
            <a:r>
              <a:rPr lang="en-US" b="1" dirty="0" smtClean="0">
                <a:solidFill>
                  <a:prstClr val="black"/>
                </a:solidFill>
                <a:latin typeface="Calibri"/>
              </a:rPr>
              <a:t>IASI</a:t>
            </a:r>
            <a:endParaRPr lang="en-US" b="1" dirty="0">
              <a:solidFill>
                <a:prstClr val="black"/>
              </a:solidFill>
              <a:latin typeface="Calibri"/>
            </a:endParaRPr>
          </a:p>
        </p:txBody>
      </p:sp>
      <p:sp>
        <p:nvSpPr>
          <p:cNvPr id="14" name="TextBox 13"/>
          <p:cNvSpPr txBox="1"/>
          <p:nvPr/>
        </p:nvSpPr>
        <p:spPr>
          <a:xfrm>
            <a:off x="2991134" y="3632602"/>
            <a:ext cx="1104790" cy="369332"/>
          </a:xfrm>
          <a:prstGeom prst="rect">
            <a:avLst/>
          </a:prstGeom>
          <a:noFill/>
        </p:spPr>
        <p:txBody>
          <a:bodyPr wrap="none" rtlCol="0">
            <a:spAutoFit/>
          </a:bodyPr>
          <a:lstStyle/>
          <a:p>
            <a:r>
              <a:rPr lang="en-US" b="1" dirty="0" err="1" smtClean="0">
                <a:solidFill>
                  <a:srgbClr val="FF0000"/>
                </a:solidFill>
                <a:latin typeface="Calibri"/>
              </a:rPr>
              <a:t>CrIS</a:t>
            </a:r>
            <a:r>
              <a:rPr lang="en-US" b="1" dirty="0" smtClean="0">
                <a:solidFill>
                  <a:prstClr val="black"/>
                </a:solidFill>
                <a:latin typeface="Calibri"/>
              </a:rPr>
              <a:t> - IASI</a:t>
            </a:r>
            <a:endParaRPr lang="en-US" b="1" dirty="0">
              <a:solidFill>
                <a:prstClr val="black"/>
              </a:solidFill>
              <a:latin typeface="Calibri"/>
            </a:endParaRPr>
          </a:p>
        </p:txBody>
      </p:sp>
      <p:sp>
        <p:nvSpPr>
          <p:cNvPr id="15" name="TextBox 14"/>
          <p:cNvSpPr txBox="1"/>
          <p:nvPr/>
        </p:nvSpPr>
        <p:spPr>
          <a:xfrm>
            <a:off x="0" y="3170937"/>
            <a:ext cx="2241126" cy="923330"/>
          </a:xfrm>
          <a:prstGeom prst="rect">
            <a:avLst/>
          </a:prstGeom>
          <a:noFill/>
        </p:spPr>
        <p:txBody>
          <a:bodyPr wrap="none" rtlCol="0">
            <a:spAutoFit/>
          </a:bodyPr>
          <a:lstStyle/>
          <a:p>
            <a:r>
              <a:rPr lang="en-US" dirty="0" smtClean="0">
                <a:solidFill>
                  <a:prstClr val="black"/>
                </a:solidFill>
                <a:latin typeface="Calibri"/>
              </a:rPr>
              <a:t>Total of 852 SNO Pairs</a:t>
            </a:r>
          </a:p>
          <a:p>
            <a:r>
              <a:rPr lang="en-US" dirty="0" smtClean="0">
                <a:solidFill>
                  <a:prstClr val="black"/>
                </a:solidFill>
                <a:latin typeface="Calibri"/>
              </a:rPr>
              <a:t>411 North Pole</a:t>
            </a:r>
          </a:p>
          <a:p>
            <a:r>
              <a:rPr lang="en-US" dirty="0" smtClean="0">
                <a:solidFill>
                  <a:prstClr val="black"/>
                </a:solidFill>
                <a:latin typeface="Calibri"/>
              </a:rPr>
              <a:t>441 South Pole</a:t>
            </a:r>
            <a:endParaRPr lang="en-US" dirty="0">
              <a:solidFill>
                <a:prstClr val="black"/>
              </a:solidFill>
              <a:latin typeface="Calibri"/>
            </a:endParaRPr>
          </a:p>
        </p:txBody>
      </p:sp>
    </p:spTree>
    <p:extLst>
      <p:ext uri="{BB962C8B-B14F-4D97-AF65-F5344CB8AC3E}">
        <p14:creationId xmlns:p14="http://schemas.microsoft.com/office/powerpoint/2010/main" val="220854590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2"/>
          <p:cNvSpPr>
            <a:spLocks noGrp="1"/>
          </p:cNvSpPr>
          <p:nvPr>
            <p:ph type="ftr" sz="quarter" idx="10"/>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4400">
                <a:solidFill>
                  <a:schemeClr val="tx2"/>
                </a:solidFill>
                <a:latin typeface="Arial" charset="0"/>
                <a:ea typeface="ＭＳ Ｐゴシック" charset="0"/>
              </a:defRPr>
            </a:lvl1pPr>
            <a:lvl2pPr marL="742950" indent="-285750" eaLnBrk="0" hangingPunct="0">
              <a:defRPr sz="4400">
                <a:solidFill>
                  <a:schemeClr val="tx2"/>
                </a:solidFill>
                <a:latin typeface="Arial" charset="0"/>
                <a:ea typeface="ＭＳ Ｐゴシック" charset="0"/>
              </a:defRPr>
            </a:lvl2pPr>
            <a:lvl3pPr marL="1143000" indent="-228600" eaLnBrk="0" hangingPunct="0">
              <a:defRPr sz="4400">
                <a:solidFill>
                  <a:schemeClr val="tx2"/>
                </a:solidFill>
                <a:latin typeface="Arial" charset="0"/>
                <a:ea typeface="ＭＳ Ｐゴシック" charset="0"/>
              </a:defRPr>
            </a:lvl3pPr>
            <a:lvl4pPr marL="1600200" indent="-228600" eaLnBrk="0" hangingPunct="0">
              <a:defRPr sz="4400">
                <a:solidFill>
                  <a:schemeClr val="tx2"/>
                </a:solidFill>
                <a:latin typeface="Arial" charset="0"/>
                <a:ea typeface="ＭＳ Ｐゴシック" charset="0"/>
              </a:defRPr>
            </a:lvl4pPr>
            <a:lvl5pPr marL="2057400" indent="-228600" eaLnBrk="0" hangingPunct="0">
              <a:defRPr sz="4400">
                <a:solidFill>
                  <a:schemeClr val="tx2"/>
                </a:solidFill>
                <a:latin typeface="Arial" charset="0"/>
                <a:ea typeface="ＭＳ Ｐゴシック" charset="0"/>
              </a:defRPr>
            </a:lvl5pPr>
            <a:lvl6pPr marL="25146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6pPr>
            <a:lvl7pPr marL="29718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7pPr>
            <a:lvl8pPr marL="34290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8pPr>
            <a:lvl9pPr marL="38862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9pPr>
          </a:lstStyle>
          <a:p>
            <a:r>
              <a:rPr lang="en-GB" sz="1000">
                <a:solidFill>
                  <a:srgbClr val="000000"/>
                </a:solidFill>
              </a:rPr>
              <a:t>© Crown copyright   Met Office</a:t>
            </a:r>
            <a:endParaRPr lang="en-GB" sz="1400">
              <a:solidFill>
                <a:srgbClr val="000000"/>
              </a:solidFill>
              <a:latin typeface="Times" charset="0"/>
            </a:endParaRPr>
          </a:p>
        </p:txBody>
      </p:sp>
      <p:pic>
        <p:nvPicPr>
          <p:cNvPr id="17411" name="Picture 5" descr="AIRS75_O-B_20120628"/>
          <p:cNvPicPr>
            <a:picLocks noChangeAspect="1" noChangeArrowheads="1"/>
          </p:cNvPicPr>
          <p:nvPr/>
        </p:nvPicPr>
        <p:blipFill>
          <a:blip r:embed="rId2">
            <a:extLst>
              <a:ext uri="{28A0092B-C50C-407E-A947-70E740481C1C}">
                <a14:useLocalDpi xmlns:a14="http://schemas.microsoft.com/office/drawing/2010/main" val="0"/>
              </a:ext>
            </a:extLst>
          </a:blip>
          <a:srcRect l="6667" t="9396" r="6667" b="4698"/>
          <a:stretch>
            <a:fillRect/>
          </a:stretch>
        </p:blipFill>
        <p:spPr bwMode="auto">
          <a:xfrm>
            <a:off x="755650" y="1628775"/>
            <a:ext cx="35814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descr="IASI66_O-B_20120628"/>
          <p:cNvPicPr>
            <a:picLocks noChangeAspect="1" noChangeArrowheads="1"/>
          </p:cNvPicPr>
          <p:nvPr/>
        </p:nvPicPr>
        <p:blipFill>
          <a:blip r:embed="rId3">
            <a:extLst>
              <a:ext uri="{28A0092B-C50C-407E-A947-70E740481C1C}">
                <a14:useLocalDpi xmlns:a14="http://schemas.microsoft.com/office/drawing/2010/main" val="0"/>
              </a:ext>
            </a:extLst>
          </a:blip>
          <a:srcRect l="6667" t="9396" r="6667" b="4698"/>
          <a:stretch>
            <a:fillRect/>
          </a:stretch>
        </p:blipFill>
        <p:spPr bwMode="auto">
          <a:xfrm>
            <a:off x="4643438" y="1628775"/>
            <a:ext cx="3552825"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7" descr="CrIS22_O-B_20120628"/>
          <p:cNvPicPr>
            <a:picLocks noChangeAspect="1" noChangeArrowheads="1"/>
          </p:cNvPicPr>
          <p:nvPr/>
        </p:nvPicPr>
        <p:blipFill>
          <a:blip r:embed="rId4">
            <a:extLst>
              <a:ext uri="{28A0092B-C50C-407E-A947-70E740481C1C}">
                <a14:useLocalDpi xmlns:a14="http://schemas.microsoft.com/office/drawing/2010/main" val="0"/>
              </a:ext>
            </a:extLst>
          </a:blip>
          <a:srcRect l="6667" t="9396" r="6667" b="4698"/>
          <a:stretch>
            <a:fillRect/>
          </a:stretch>
        </p:blipFill>
        <p:spPr bwMode="auto">
          <a:xfrm>
            <a:off x="755650" y="4221163"/>
            <a:ext cx="3552825"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9"/>
          <p:cNvSpPr>
            <a:spLocks noGrp="1" noChangeArrowheads="1"/>
          </p:cNvSpPr>
          <p:nvPr>
            <p:ph type="title"/>
          </p:nvPr>
        </p:nvSpPr>
        <p:spPr>
          <a:noFill/>
        </p:spPr>
        <p:txBody>
          <a:bodyPr/>
          <a:lstStyle/>
          <a:p>
            <a:pPr eaLnBrk="1" hangingPunct="1"/>
            <a:r>
              <a:rPr lang="en-GB">
                <a:latin typeface="Arial" charset="0"/>
              </a:rPr>
              <a:t>CrIS data Quality:</a:t>
            </a:r>
            <a:br>
              <a:rPr lang="en-GB">
                <a:latin typeface="Arial" charset="0"/>
              </a:rPr>
            </a:br>
            <a:r>
              <a:rPr lang="en-GB">
                <a:latin typeface="Arial" charset="0"/>
              </a:rPr>
              <a:t>O-B for AIRS / IASI / CrIS</a:t>
            </a:r>
          </a:p>
        </p:txBody>
      </p:sp>
      <p:sp>
        <p:nvSpPr>
          <p:cNvPr id="17415" name="Rectangle 8"/>
          <p:cNvSpPr>
            <a:spLocks noChangeArrowheads="1"/>
          </p:cNvSpPr>
          <p:nvPr/>
        </p:nvSpPr>
        <p:spPr bwMode="auto">
          <a:xfrm>
            <a:off x="4643438" y="4292600"/>
            <a:ext cx="4033837"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61938" indent="-261938" eaLnBrk="1" hangingPunct="1">
              <a:lnSpc>
                <a:spcPct val="90000"/>
              </a:lnSpc>
              <a:spcBef>
                <a:spcPct val="35000"/>
              </a:spcBef>
              <a:spcAft>
                <a:spcPct val="35000"/>
              </a:spcAft>
              <a:buFontTx/>
              <a:buChar char="•"/>
            </a:pPr>
            <a:r>
              <a:rPr lang="en-GB" sz="1400" smtClean="0">
                <a:solidFill>
                  <a:srgbClr val="000000"/>
                </a:solidFill>
                <a:latin typeface="Arial" charset="0"/>
                <a:ea typeface="ＭＳ Ｐゴシック" charset="0"/>
              </a:rPr>
              <a:t>Select some </a:t>
            </a:r>
            <a:r>
              <a:rPr lang="ja-JP" altLang="en-GB" sz="1400" smtClean="0">
                <a:solidFill>
                  <a:srgbClr val="000000"/>
                </a:solidFill>
                <a:latin typeface="Arial" charset="0"/>
                <a:ea typeface="ＭＳ Ｐゴシック" charset="0"/>
              </a:rPr>
              <a:t>‘</a:t>
            </a:r>
            <a:r>
              <a:rPr lang="en-GB" sz="1400" smtClean="0">
                <a:solidFill>
                  <a:srgbClr val="000000"/>
                </a:solidFill>
                <a:latin typeface="Arial" charset="0"/>
                <a:ea typeface="ＭＳ Ｐゴシック" charset="0"/>
              </a:rPr>
              <a:t>clean</a:t>
            </a:r>
            <a:r>
              <a:rPr lang="ja-JP" altLang="en-GB" sz="1400" smtClean="0">
                <a:solidFill>
                  <a:srgbClr val="000000"/>
                </a:solidFill>
                <a:latin typeface="Arial" charset="0"/>
                <a:ea typeface="ＭＳ Ｐゴシック" charset="0"/>
              </a:rPr>
              <a:t>’</a:t>
            </a:r>
            <a:r>
              <a:rPr lang="en-GB" sz="1400" smtClean="0">
                <a:solidFill>
                  <a:srgbClr val="000000"/>
                </a:solidFill>
                <a:latin typeface="Arial" charset="0"/>
                <a:ea typeface="ＭＳ Ｐゴシック" charset="0"/>
              </a:rPr>
              <a:t> channels with similar weighting functions, e.g.,</a:t>
            </a:r>
          </a:p>
          <a:p>
            <a:pPr marL="623888" lvl="1" indent="-182563" eaLnBrk="1" hangingPunct="1">
              <a:lnSpc>
                <a:spcPct val="90000"/>
              </a:lnSpc>
              <a:spcBef>
                <a:spcPct val="35000"/>
              </a:spcBef>
              <a:spcAft>
                <a:spcPct val="35000"/>
              </a:spcAft>
              <a:buFontTx/>
              <a:buChar char="•"/>
            </a:pPr>
            <a:r>
              <a:rPr lang="en-GB" sz="1400" smtClean="0">
                <a:solidFill>
                  <a:srgbClr val="000000"/>
                </a:solidFill>
                <a:latin typeface="Arial" charset="0"/>
                <a:ea typeface="ＭＳ Ｐゴシック" charset="0"/>
              </a:rPr>
              <a:t>CrIS-22 (700 cm</a:t>
            </a:r>
            <a:r>
              <a:rPr lang="en-GB" sz="1400" baseline="30000" smtClean="0">
                <a:solidFill>
                  <a:srgbClr val="000000"/>
                </a:solidFill>
                <a:latin typeface="Arial" charset="0"/>
                <a:ea typeface="ＭＳ Ｐゴシック" charset="0"/>
              </a:rPr>
              <a:t>-1</a:t>
            </a:r>
            <a:r>
              <a:rPr lang="en-GB" sz="1400" smtClean="0">
                <a:solidFill>
                  <a:srgbClr val="000000"/>
                </a:solidFill>
                <a:latin typeface="Arial" charset="0"/>
                <a:ea typeface="ＭＳ Ｐゴシック" charset="0"/>
              </a:rPr>
              <a:t>)</a:t>
            </a:r>
          </a:p>
          <a:p>
            <a:pPr marL="623888" lvl="1" indent="-182563" eaLnBrk="1" hangingPunct="1">
              <a:lnSpc>
                <a:spcPct val="90000"/>
              </a:lnSpc>
              <a:spcBef>
                <a:spcPct val="35000"/>
              </a:spcBef>
              <a:spcAft>
                <a:spcPct val="35000"/>
              </a:spcAft>
              <a:buFontTx/>
              <a:buChar char="•"/>
            </a:pPr>
            <a:r>
              <a:rPr lang="en-GB" sz="1400" smtClean="0">
                <a:solidFill>
                  <a:srgbClr val="000000"/>
                </a:solidFill>
                <a:latin typeface="Arial" charset="0"/>
                <a:ea typeface="ＭＳ Ｐゴシック" charset="0"/>
              </a:rPr>
              <a:t>IASI-66 (700.25 cm</a:t>
            </a:r>
            <a:r>
              <a:rPr lang="en-GB" sz="1400" baseline="30000" smtClean="0">
                <a:solidFill>
                  <a:srgbClr val="000000"/>
                </a:solidFill>
                <a:latin typeface="Arial" charset="0"/>
                <a:ea typeface="ＭＳ Ｐゴシック" charset="0"/>
              </a:rPr>
              <a:t>-1</a:t>
            </a:r>
            <a:r>
              <a:rPr lang="en-GB" sz="1400" smtClean="0">
                <a:solidFill>
                  <a:srgbClr val="000000"/>
                </a:solidFill>
                <a:latin typeface="Arial" charset="0"/>
                <a:ea typeface="ＭＳ Ｐゴシック" charset="0"/>
              </a:rPr>
              <a:t>)</a:t>
            </a:r>
          </a:p>
          <a:p>
            <a:pPr marL="623888" lvl="1" indent="-182563" eaLnBrk="1" hangingPunct="1">
              <a:lnSpc>
                <a:spcPct val="90000"/>
              </a:lnSpc>
              <a:spcBef>
                <a:spcPct val="35000"/>
              </a:spcBef>
              <a:spcAft>
                <a:spcPct val="35000"/>
              </a:spcAft>
              <a:buFontTx/>
              <a:buChar char="•"/>
            </a:pPr>
            <a:r>
              <a:rPr lang="en-GB" sz="1400" smtClean="0">
                <a:solidFill>
                  <a:srgbClr val="000000"/>
                </a:solidFill>
                <a:latin typeface="Arial" charset="0"/>
                <a:ea typeface="ＭＳ Ｐゴシック" charset="0"/>
              </a:rPr>
              <a:t>AIRS-75 (698.82 cm</a:t>
            </a:r>
            <a:r>
              <a:rPr lang="en-GB" sz="1400" baseline="30000" smtClean="0">
                <a:solidFill>
                  <a:srgbClr val="000000"/>
                </a:solidFill>
                <a:latin typeface="Arial" charset="0"/>
                <a:ea typeface="ＭＳ Ｐゴシック" charset="0"/>
              </a:rPr>
              <a:t>-1</a:t>
            </a:r>
            <a:r>
              <a:rPr lang="en-GB" sz="1400" smtClean="0">
                <a:solidFill>
                  <a:srgbClr val="000000"/>
                </a:solidFill>
                <a:latin typeface="Arial" charset="0"/>
                <a:ea typeface="ＭＳ Ｐゴシック" charset="0"/>
              </a:rPr>
              <a:t>)</a:t>
            </a:r>
          </a:p>
          <a:p>
            <a:pPr marL="261938" indent="-261938" eaLnBrk="1" hangingPunct="1">
              <a:lnSpc>
                <a:spcPct val="90000"/>
              </a:lnSpc>
              <a:spcBef>
                <a:spcPct val="35000"/>
              </a:spcBef>
              <a:spcAft>
                <a:spcPct val="35000"/>
              </a:spcAft>
              <a:buFontTx/>
              <a:buChar char="•"/>
            </a:pPr>
            <a:r>
              <a:rPr lang="en-GB" sz="1400" smtClean="0">
                <a:solidFill>
                  <a:srgbClr val="000000"/>
                </a:solidFill>
                <a:latin typeface="Arial" charset="0"/>
                <a:ea typeface="ＭＳ Ｐゴシック" charset="0"/>
              </a:rPr>
              <a:t>Weighting functions peak at ~14km.</a:t>
            </a:r>
          </a:p>
          <a:p>
            <a:pPr marL="261938" indent="-261938" eaLnBrk="1" hangingPunct="1">
              <a:lnSpc>
                <a:spcPct val="90000"/>
              </a:lnSpc>
              <a:spcBef>
                <a:spcPct val="35000"/>
              </a:spcBef>
              <a:spcAft>
                <a:spcPct val="35000"/>
              </a:spcAft>
              <a:buFontTx/>
              <a:buChar char="•"/>
            </a:pPr>
            <a:r>
              <a:rPr lang="en-GB" sz="1400" smtClean="0">
                <a:solidFill>
                  <a:srgbClr val="000000"/>
                </a:solidFill>
                <a:latin typeface="Arial" charset="0"/>
                <a:ea typeface="ＭＳ Ｐゴシック" charset="0"/>
              </a:rPr>
              <a:t>Illustrates excellent radiometric performance of CrIS</a:t>
            </a:r>
          </a:p>
        </p:txBody>
      </p:sp>
      <p:sp>
        <p:nvSpPr>
          <p:cNvPr id="17416" name="Text Box 11"/>
          <p:cNvSpPr txBox="1">
            <a:spLocks noChangeArrowheads="1"/>
          </p:cNvSpPr>
          <p:nvPr/>
        </p:nvSpPr>
        <p:spPr bwMode="auto">
          <a:xfrm>
            <a:off x="468313" y="1606550"/>
            <a:ext cx="777875"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4400">
                <a:solidFill>
                  <a:schemeClr val="tx2"/>
                </a:solidFill>
                <a:latin typeface="Arial" charset="0"/>
                <a:ea typeface="ＭＳ Ｐゴシック" charset="0"/>
              </a:defRPr>
            </a:lvl1pPr>
            <a:lvl2pPr marL="742950" indent="-285750" eaLnBrk="0" hangingPunct="0">
              <a:defRPr sz="4400">
                <a:solidFill>
                  <a:schemeClr val="tx2"/>
                </a:solidFill>
                <a:latin typeface="Arial" charset="0"/>
                <a:ea typeface="ＭＳ Ｐゴシック" charset="0"/>
              </a:defRPr>
            </a:lvl2pPr>
            <a:lvl3pPr marL="1143000" indent="-228600" eaLnBrk="0" hangingPunct="0">
              <a:defRPr sz="4400">
                <a:solidFill>
                  <a:schemeClr val="tx2"/>
                </a:solidFill>
                <a:latin typeface="Arial" charset="0"/>
                <a:ea typeface="ＭＳ Ｐゴシック" charset="0"/>
              </a:defRPr>
            </a:lvl3pPr>
            <a:lvl4pPr marL="1600200" indent="-228600" eaLnBrk="0" hangingPunct="0">
              <a:defRPr sz="4400">
                <a:solidFill>
                  <a:schemeClr val="tx2"/>
                </a:solidFill>
                <a:latin typeface="Arial" charset="0"/>
                <a:ea typeface="ＭＳ Ｐゴシック" charset="0"/>
              </a:defRPr>
            </a:lvl4pPr>
            <a:lvl5pPr marL="2057400" indent="-228600" eaLnBrk="0" hangingPunct="0">
              <a:defRPr sz="4400">
                <a:solidFill>
                  <a:schemeClr val="tx2"/>
                </a:solidFill>
                <a:latin typeface="Arial" charset="0"/>
                <a:ea typeface="ＭＳ Ｐゴシック" charset="0"/>
              </a:defRPr>
            </a:lvl5pPr>
            <a:lvl6pPr marL="25146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6pPr>
            <a:lvl7pPr marL="29718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7pPr>
            <a:lvl8pPr marL="34290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8pPr>
            <a:lvl9pPr marL="38862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9pPr>
          </a:lstStyle>
          <a:p>
            <a:pPr eaLnBrk="1" hangingPunct="1">
              <a:lnSpc>
                <a:spcPct val="85000"/>
              </a:lnSpc>
            </a:pPr>
            <a:r>
              <a:rPr lang="en-GB" sz="2000" smtClean="0">
                <a:solidFill>
                  <a:srgbClr val="000000"/>
                </a:solidFill>
              </a:rPr>
              <a:t>AIRS</a:t>
            </a:r>
          </a:p>
        </p:txBody>
      </p:sp>
      <p:sp>
        <p:nvSpPr>
          <p:cNvPr id="17417" name="Text Box 12"/>
          <p:cNvSpPr txBox="1">
            <a:spLocks noChangeArrowheads="1"/>
          </p:cNvSpPr>
          <p:nvPr/>
        </p:nvSpPr>
        <p:spPr bwMode="auto">
          <a:xfrm>
            <a:off x="7812088" y="1557338"/>
            <a:ext cx="6635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4400">
                <a:solidFill>
                  <a:schemeClr val="tx2"/>
                </a:solidFill>
                <a:latin typeface="Arial" charset="0"/>
                <a:ea typeface="ＭＳ Ｐゴシック" charset="0"/>
              </a:defRPr>
            </a:lvl1pPr>
            <a:lvl2pPr marL="742950" indent="-285750" eaLnBrk="0" hangingPunct="0">
              <a:defRPr sz="4400">
                <a:solidFill>
                  <a:schemeClr val="tx2"/>
                </a:solidFill>
                <a:latin typeface="Arial" charset="0"/>
                <a:ea typeface="ＭＳ Ｐゴシック" charset="0"/>
              </a:defRPr>
            </a:lvl2pPr>
            <a:lvl3pPr marL="1143000" indent="-228600" eaLnBrk="0" hangingPunct="0">
              <a:defRPr sz="4400">
                <a:solidFill>
                  <a:schemeClr val="tx2"/>
                </a:solidFill>
                <a:latin typeface="Arial" charset="0"/>
                <a:ea typeface="ＭＳ Ｐゴシック" charset="0"/>
              </a:defRPr>
            </a:lvl3pPr>
            <a:lvl4pPr marL="1600200" indent="-228600" eaLnBrk="0" hangingPunct="0">
              <a:defRPr sz="4400">
                <a:solidFill>
                  <a:schemeClr val="tx2"/>
                </a:solidFill>
                <a:latin typeface="Arial" charset="0"/>
                <a:ea typeface="ＭＳ Ｐゴシック" charset="0"/>
              </a:defRPr>
            </a:lvl4pPr>
            <a:lvl5pPr marL="2057400" indent="-228600" eaLnBrk="0" hangingPunct="0">
              <a:defRPr sz="4400">
                <a:solidFill>
                  <a:schemeClr val="tx2"/>
                </a:solidFill>
                <a:latin typeface="Arial" charset="0"/>
                <a:ea typeface="ＭＳ Ｐゴシック" charset="0"/>
              </a:defRPr>
            </a:lvl5pPr>
            <a:lvl6pPr marL="25146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6pPr>
            <a:lvl7pPr marL="29718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7pPr>
            <a:lvl8pPr marL="34290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8pPr>
            <a:lvl9pPr marL="38862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9pPr>
          </a:lstStyle>
          <a:p>
            <a:pPr eaLnBrk="1" hangingPunct="1">
              <a:lnSpc>
                <a:spcPct val="85000"/>
              </a:lnSpc>
            </a:pPr>
            <a:r>
              <a:rPr lang="en-GB" sz="2000" smtClean="0">
                <a:solidFill>
                  <a:srgbClr val="000000"/>
                </a:solidFill>
              </a:rPr>
              <a:t>IASI</a:t>
            </a:r>
          </a:p>
        </p:txBody>
      </p:sp>
      <p:sp>
        <p:nvSpPr>
          <p:cNvPr id="17418" name="Text Box 13"/>
          <p:cNvSpPr txBox="1">
            <a:spLocks noChangeArrowheads="1"/>
          </p:cNvSpPr>
          <p:nvPr/>
        </p:nvSpPr>
        <p:spPr bwMode="auto">
          <a:xfrm>
            <a:off x="468313" y="4149725"/>
            <a:ext cx="692150" cy="35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4400">
                <a:solidFill>
                  <a:schemeClr val="tx2"/>
                </a:solidFill>
                <a:latin typeface="Arial" charset="0"/>
                <a:ea typeface="ＭＳ Ｐゴシック" charset="0"/>
              </a:defRPr>
            </a:lvl1pPr>
            <a:lvl2pPr marL="742950" indent="-285750" eaLnBrk="0" hangingPunct="0">
              <a:defRPr sz="4400">
                <a:solidFill>
                  <a:schemeClr val="tx2"/>
                </a:solidFill>
                <a:latin typeface="Arial" charset="0"/>
                <a:ea typeface="ＭＳ Ｐゴシック" charset="0"/>
              </a:defRPr>
            </a:lvl2pPr>
            <a:lvl3pPr marL="1143000" indent="-228600" eaLnBrk="0" hangingPunct="0">
              <a:defRPr sz="4400">
                <a:solidFill>
                  <a:schemeClr val="tx2"/>
                </a:solidFill>
                <a:latin typeface="Arial" charset="0"/>
                <a:ea typeface="ＭＳ Ｐゴシック" charset="0"/>
              </a:defRPr>
            </a:lvl3pPr>
            <a:lvl4pPr marL="1600200" indent="-228600" eaLnBrk="0" hangingPunct="0">
              <a:defRPr sz="4400">
                <a:solidFill>
                  <a:schemeClr val="tx2"/>
                </a:solidFill>
                <a:latin typeface="Arial" charset="0"/>
                <a:ea typeface="ＭＳ Ｐゴシック" charset="0"/>
              </a:defRPr>
            </a:lvl4pPr>
            <a:lvl5pPr marL="2057400" indent="-228600" eaLnBrk="0" hangingPunct="0">
              <a:defRPr sz="4400">
                <a:solidFill>
                  <a:schemeClr val="tx2"/>
                </a:solidFill>
                <a:latin typeface="Arial" charset="0"/>
                <a:ea typeface="ＭＳ Ｐゴシック" charset="0"/>
              </a:defRPr>
            </a:lvl5pPr>
            <a:lvl6pPr marL="25146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6pPr>
            <a:lvl7pPr marL="29718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7pPr>
            <a:lvl8pPr marL="34290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8pPr>
            <a:lvl9pPr marL="38862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9pPr>
          </a:lstStyle>
          <a:p>
            <a:pPr eaLnBrk="1" hangingPunct="1">
              <a:lnSpc>
                <a:spcPct val="85000"/>
              </a:lnSpc>
            </a:pPr>
            <a:r>
              <a:rPr lang="en-GB" sz="2000" smtClean="0">
                <a:solidFill>
                  <a:srgbClr val="000000"/>
                </a:solidFill>
              </a:rPr>
              <a:t>CrIS</a:t>
            </a:r>
          </a:p>
        </p:txBody>
      </p:sp>
      <p:sp>
        <p:nvSpPr>
          <p:cNvPr id="17419" name="Text Box 14"/>
          <p:cNvSpPr txBox="1">
            <a:spLocks noChangeArrowheads="1"/>
          </p:cNvSpPr>
          <p:nvPr/>
        </p:nvSpPr>
        <p:spPr bwMode="auto">
          <a:xfrm>
            <a:off x="4356100" y="3716338"/>
            <a:ext cx="790575"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4400">
                <a:solidFill>
                  <a:schemeClr val="tx2"/>
                </a:solidFill>
                <a:latin typeface="Arial" charset="0"/>
                <a:ea typeface="ＭＳ Ｐゴシック" charset="0"/>
              </a:defRPr>
            </a:lvl1pPr>
            <a:lvl2pPr marL="742950" indent="-285750" eaLnBrk="0" hangingPunct="0">
              <a:defRPr sz="4400">
                <a:solidFill>
                  <a:schemeClr val="tx2"/>
                </a:solidFill>
                <a:latin typeface="Arial" charset="0"/>
                <a:ea typeface="ＭＳ Ｐゴシック" charset="0"/>
              </a:defRPr>
            </a:lvl2pPr>
            <a:lvl3pPr marL="1143000" indent="-228600" eaLnBrk="0" hangingPunct="0">
              <a:defRPr sz="4400">
                <a:solidFill>
                  <a:schemeClr val="tx2"/>
                </a:solidFill>
                <a:latin typeface="Arial" charset="0"/>
                <a:ea typeface="ＭＳ Ｐゴシック" charset="0"/>
              </a:defRPr>
            </a:lvl3pPr>
            <a:lvl4pPr marL="1600200" indent="-228600" eaLnBrk="0" hangingPunct="0">
              <a:defRPr sz="4400">
                <a:solidFill>
                  <a:schemeClr val="tx2"/>
                </a:solidFill>
                <a:latin typeface="Arial" charset="0"/>
                <a:ea typeface="ＭＳ Ｐゴシック" charset="0"/>
              </a:defRPr>
            </a:lvl4pPr>
            <a:lvl5pPr marL="2057400" indent="-228600" eaLnBrk="0" hangingPunct="0">
              <a:defRPr sz="4400">
                <a:solidFill>
                  <a:schemeClr val="tx2"/>
                </a:solidFill>
                <a:latin typeface="Arial" charset="0"/>
                <a:ea typeface="ＭＳ Ｐゴシック" charset="0"/>
              </a:defRPr>
            </a:lvl5pPr>
            <a:lvl6pPr marL="25146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6pPr>
            <a:lvl7pPr marL="29718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7pPr>
            <a:lvl8pPr marL="34290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8pPr>
            <a:lvl9pPr marL="38862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9pPr>
          </a:lstStyle>
          <a:p>
            <a:pPr eaLnBrk="1" hangingPunct="1">
              <a:lnSpc>
                <a:spcPct val="85000"/>
              </a:lnSpc>
            </a:pPr>
            <a:r>
              <a:rPr lang="en-GB" sz="2000" smtClean="0">
                <a:solidFill>
                  <a:srgbClr val="000000"/>
                </a:solidFill>
              </a:rPr>
              <a:t>-1.0K</a:t>
            </a:r>
          </a:p>
        </p:txBody>
      </p:sp>
      <p:sp>
        <p:nvSpPr>
          <p:cNvPr id="17420" name="Text Box 15"/>
          <p:cNvSpPr txBox="1">
            <a:spLocks noChangeArrowheads="1"/>
          </p:cNvSpPr>
          <p:nvPr/>
        </p:nvSpPr>
        <p:spPr bwMode="auto">
          <a:xfrm>
            <a:off x="7885113" y="3716338"/>
            <a:ext cx="706437" cy="35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4400">
                <a:solidFill>
                  <a:schemeClr val="tx2"/>
                </a:solidFill>
                <a:latin typeface="Arial" charset="0"/>
                <a:ea typeface="ＭＳ Ｐゴシック" charset="0"/>
              </a:defRPr>
            </a:lvl1pPr>
            <a:lvl2pPr marL="742950" indent="-285750" eaLnBrk="0" hangingPunct="0">
              <a:defRPr sz="4400">
                <a:solidFill>
                  <a:schemeClr val="tx2"/>
                </a:solidFill>
                <a:latin typeface="Arial" charset="0"/>
                <a:ea typeface="ＭＳ Ｐゴシック" charset="0"/>
              </a:defRPr>
            </a:lvl2pPr>
            <a:lvl3pPr marL="1143000" indent="-228600" eaLnBrk="0" hangingPunct="0">
              <a:defRPr sz="4400">
                <a:solidFill>
                  <a:schemeClr val="tx2"/>
                </a:solidFill>
                <a:latin typeface="Arial" charset="0"/>
                <a:ea typeface="ＭＳ Ｐゴシック" charset="0"/>
              </a:defRPr>
            </a:lvl3pPr>
            <a:lvl4pPr marL="1600200" indent="-228600" eaLnBrk="0" hangingPunct="0">
              <a:defRPr sz="4400">
                <a:solidFill>
                  <a:schemeClr val="tx2"/>
                </a:solidFill>
                <a:latin typeface="Arial" charset="0"/>
                <a:ea typeface="ＭＳ Ｐゴシック" charset="0"/>
              </a:defRPr>
            </a:lvl4pPr>
            <a:lvl5pPr marL="2057400" indent="-228600" eaLnBrk="0" hangingPunct="0">
              <a:defRPr sz="4400">
                <a:solidFill>
                  <a:schemeClr val="tx2"/>
                </a:solidFill>
                <a:latin typeface="Arial" charset="0"/>
                <a:ea typeface="ＭＳ Ｐゴシック" charset="0"/>
              </a:defRPr>
            </a:lvl5pPr>
            <a:lvl6pPr marL="25146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6pPr>
            <a:lvl7pPr marL="29718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7pPr>
            <a:lvl8pPr marL="34290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8pPr>
            <a:lvl9pPr marL="3886200" indent="-228600" eaLnBrk="0" fontAlgn="base" hangingPunct="0">
              <a:lnSpc>
                <a:spcPct val="85000"/>
              </a:lnSpc>
              <a:spcBef>
                <a:spcPct val="0"/>
              </a:spcBef>
              <a:spcAft>
                <a:spcPct val="0"/>
              </a:spcAft>
              <a:defRPr sz="4400">
                <a:solidFill>
                  <a:schemeClr val="tx2"/>
                </a:solidFill>
                <a:latin typeface="Arial" charset="0"/>
                <a:ea typeface="ＭＳ Ｐゴシック" charset="0"/>
              </a:defRPr>
            </a:lvl9pPr>
          </a:lstStyle>
          <a:p>
            <a:pPr eaLnBrk="1" hangingPunct="1">
              <a:lnSpc>
                <a:spcPct val="85000"/>
              </a:lnSpc>
            </a:pPr>
            <a:r>
              <a:rPr lang="en-GB" sz="2000" smtClean="0">
                <a:solidFill>
                  <a:srgbClr val="000000"/>
                </a:solidFill>
              </a:rPr>
              <a:t>1.0K</a:t>
            </a:r>
          </a:p>
        </p:txBody>
      </p:sp>
    </p:spTree>
    <p:extLst>
      <p:ext uri="{BB962C8B-B14F-4D97-AF65-F5344CB8AC3E}">
        <p14:creationId xmlns:p14="http://schemas.microsoft.com/office/powerpoint/2010/main" val="810779949"/>
      </p:ext>
    </p:extLst>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Suomi NPP Mission Objectives</a:t>
            </a:r>
            <a:endParaRPr lang="en-US" dirty="0"/>
          </a:p>
        </p:txBody>
      </p:sp>
      <p:sp>
        <p:nvSpPr>
          <p:cNvPr id="3" name="Content Placeholder 2"/>
          <p:cNvSpPr>
            <a:spLocks noGrp="1"/>
          </p:cNvSpPr>
          <p:nvPr>
            <p:ph idx="1"/>
          </p:nvPr>
        </p:nvSpPr>
        <p:spPr>
          <a:xfrm>
            <a:off x="182827" y="1706563"/>
            <a:ext cx="8597900" cy="5151437"/>
          </a:xfrm>
        </p:spPr>
        <p:txBody>
          <a:bodyPr/>
          <a:lstStyle/>
          <a:p>
            <a:r>
              <a:rPr lang="en-US" dirty="0" smtClean="0"/>
              <a:t>Provide </a:t>
            </a:r>
            <a:r>
              <a:rPr lang="en-US" dirty="0"/>
              <a:t>quality data to meet scientific requirements for continuity of a group of NASA Earth Observing System (EOS) observations</a:t>
            </a:r>
            <a:r>
              <a:rPr lang="en-US" dirty="0" smtClean="0"/>
              <a:t>,</a:t>
            </a:r>
          </a:p>
          <a:p>
            <a:r>
              <a:rPr lang="en-US" dirty="0" smtClean="0"/>
              <a:t>Provide </a:t>
            </a:r>
            <a:r>
              <a:rPr lang="en-US" dirty="0"/>
              <a:t>a pre-operational demonstration and validation risk </a:t>
            </a:r>
            <a:r>
              <a:rPr lang="en-US" dirty="0" smtClean="0"/>
              <a:t> reduction </a:t>
            </a:r>
            <a:r>
              <a:rPr lang="en-US" dirty="0"/>
              <a:t>for the Joint Polar Satellite System (JPSS), </a:t>
            </a:r>
          </a:p>
          <a:p>
            <a:r>
              <a:rPr lang="en-US" dirty="0" smtClean="0"/>
              <a:t>Provide </a:t>
            </a:r>
            <a:r>
              <a:rPr lang="en-US" dirty="0"/>
              <a:t>Suomi NPP sensor data and data products to support NOAA’s operational missions. </a:t>
            </a:r>
          </a:p>
          <a:p>
            <a:endParaRPr lang="en-US" dirty="0"/>
          </a:p>
        </p:txBody>
      </p:sp>
    </p:spTree>
    <p:extLst>
      <p:ext uri="{BB962C8B-B14F-4D97-AF65-F5344CB8AC3E}">
        <p14:creationId xmlns:p14="http://schemas.microsoft.com/office/powerpoint/2010/main" val="23687748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CrIS</a:t>
            </a:r>
            <a:r>
              <a:rPr lang="en-US" dirty="0" smtClean="0"/>
              <a:t> Summary</a:t>
            </a:r>
            <a:endParaRPr lang="en-US" dirty="0"/>
          </a:p>
        </p:txBody>
      </p:sp>
      <p:sp>
        <p:nvSpPr>
          <p:cNvPr id="3" name="Content Placeholder 2"/>
          <p:cNvSpPr>
            <a:spLocks noGrp="1"/>
          </p:cNvSpPr>
          <p:nvPr>
            <p:ph idx="1"/>
          </p:nvPr>
        </p:nvSpPr>
        <p:spPr>
          <a:xfrm>
            <a:off x="457200" y="1371601"/>
            <a:ext cx="8229600" cy="2381250"/>
          </a:xfrm>
        </p:spPr>
        <p:txBody>
          <a:bodyPr>
            <a:normAutofit/>
          </a:bodyPr>
          <a:lstStyle/>
          <a:p>
            <a:pPr>
              <a:spcAft>
                <a:spcPts val="600"/>
              </a:spcAft>
            </a:pPr>
            <a:r>
              <a:rPr lang="en-US" sz="2000" dirty="0" err="1" smtClean="0"/>
              <a:t>CrIS</a:t>
            </a:r>
            <a:r>
              <a:rPr lang="en-US" sz="2000" dirty="0" smtClean="0"/>
              <a:t> SDR has reached the Provisional maturity level</a:t>
            </a:r>
          </a:p>
          <a:p>
            <a:pPr>
              <a:spcAft>
                <a:spcPts val="600"/>
              </a:spcAft>
            </a:pPr>
            <a:r>
              <a:rPr lang="en-US" sz="2000" dirty="0" smtClean="0"/>
              <a:t>All critical DRs and document issues have been addressed</a:t>
            </a:r>
          </a:p>
          <a:p>
            <a:pPr>
              <a:spcAft>
                <a:spcPts val="600"/>
              </a:spcAft>
            </a:pPr>
            <a:r>
              <a:rPr lang="en-US" sz="2000" dirty="0" smtClean="0"/>
              <a:t>A number of </a:t>
            </a:r>
            <a:r>
              <a:rPr lang="en-US" sz="2000" dirty="0" err="1" smtClean="0"/>
              <a:t>CalVal</a:t>
            </a:r>
            <a:r>
              <a:rPr lang="en-US" sz="2000" dirty="0" smtClean="0"/>
              <a:t> and software issues have been identified and will be addressed for the Validated product</a:t>
            </a:r>
          </a:p>
        </p:txBody>
      </p:sp>
      <p:graphicFrame>
        <p:nvGraphicFramePr>
          <p:cNvPr id="5" name="Table 4"/>
          <p:cNvGraphicFramePr>
            <a:graphicFrameLocks noGrp="1"/>
          </p:cNvGraphicFramePr>
          <p:nvPr/>
        </p:nvGraphicFramePr>
        <p:xfrm>
          <a:off x="1285875" y="3638550"/>
          <a:ext cx="6629400" cy="2184400"/>
        </p:xfrm>
        <a:graphic>
          <a:graphicData uri="http://schemas.openxmlformats.org/drawingml/2006/table">
            <a:tbl>
              <a:tblPr firstRow="1" bandRow="1">
                <a:tableStyleId>{5C22544A-7EE6-4342-B048-85BDC9FD1C3A}</a:tableStyleId>
              </a:tblPr>
              <a:tblGrid>
                <a:gridCol w="2124075"/>
                <a:gridCol w="1438275"/>
                <a:gridCol w="1409700"/>
                <a:gridCol w="1657350"/>
              </a:tblGrid>
              <a:tr h="185420">
                <a:tc rowSpan="2">
                  <a:txBody>
                    <a:bodyPr/>
                    <a:lstStyle/>
                    <a:p>
                      <a:pPr algn="ctr"/>
                      <a:r>
                        <a:rPr lang="en-US" dirty="0" smtClean="0"/>
                        <a:t>Calibration type</a:t>
                      </a:r>
                      <a:endParaRPr lang="en-US" dirty="0"/>
                    </a:p>
                  </a:txBody>
                  <a:tcPr anchor="ctr">
                    <a:solidFill>
                      <a:schemeClr val="accent1">
                        <a:lumMod val="75000"/>
                      </a:schemeClr>
                    </a:solidFill>
                  </a:tcPr>
                </a:tc>
                <a:tc gridSpan="3">
                  <a:txBody>
                    <a:bodyPr/>
                    <a:lstStyle/>
                    <a:p>
                      <a:pPr algn="ctr"/>
                      <a:r>
                        <a:rPr lang="en-US" dirty="0" smtClean="0"/>
                        <a:t>Meet Specification</a:t>
                      </a:r>
                      <a:endParaRPr lang="en-US" dirty="0"/>
                    </a:p>
                  </a:txBody>
                  <a:tcPr>
                    <a:solidFill>
                      <a:schemeClr val="accent1">
                        <a:lumMod val="75000"/>
                      </a:schemeClr>
                    </a:solidFill>
                  </a:tcPr>
                </a:tc>
                <a:tc hMerge="1">
                  <a:txBody>
                    <a:bodyPr/>
                    <a:lstStyle/>
                    <a:p>
                      <a:endParaRPr lang="en-US" dirty="0"/>
                    </a:p>
                  </a:txBody>
                  <a:tcPr>
                    <a:solidFill>
                      <a:schemeClr val="accent1">
                        <a:lumMod val="75000"/>
                      </a:schemeClr>
                    </a:solidFill>
                  </a:tcPr>
                </a:tc>
                <a:tc hMerge="1">
                  <a:txBody>
                    <a:bodyPr/>
                    <a:lstStyle/>
                    <a:p>
                      <a:endParaRPr lang="en-US" dirty="0"/>
                    </a:p>
                  </a:txBody>
                  <a:tcPr>
                    <a:solidFill>
                      <a:schemeClr val="accent1">
                        <a:lumMod val="75000"/>
                      </a:schemeClr>
                    </a:solidFill>
                  </a:tcPr>
                </a:tc>
              </a:tr>
              <a:tr h="185420">
                <a:tc vMerge="1">
                  <a:txBody>
                    <a:bodyPr/>
                    <a:lstStyle/>
                    <a:p>
                      <a:endParaRPr lang="en-US"/>
                    </a:p>
                  </a:txBody>
                  <a:tcPr/>
                </a:tc>
                <a:tc>
                  <a:txBody>
                    <a:bodyPr/>
                    <a:lstStyle/>
                    <a:p>
                      <a:pPr algn="ctr"/>
                      <a:r>
                        <a:rPr lang="en-US" sz="1600" dirty="0" smtClean="0">
                          <a:solidFill>
                            <a:schemeClr val="bg1"/>
                          </a:solidFill>
                        </a:rPr>
                        <a:t>LW band</a:t>
                      </a:r>
                      <a:endParaRPr lang="en-US" sz="1600" dirty="0">
                        <a:solidFill>
                          <a:schemeClr val="bg1"/>
                        </a:solidFill>
                      </a:endParaRPr>
                    </a:p>
                  </a:txBody>
                  <a:tcPr>
                    <a:solidFill>
                      <a:schemeClr val="accent1">
                        <a:lumMod val="75000"/>
                      </a:schemeClr>
                    </a:solidFill>
                  </a:tcPr>
                </a:tc>
                <a:tc>
                  <a:txBody>
                    <a:bodyPr/>
                    <a:lstStyle/>
                    <a:p>
                      <a:pPr algn="ctr"/>
                      <a:r>
                        <a:rPr lang="en-US" sz="1600" dirty="0" smtClean="0">
                          <a:solidFill>
                            <a:schemeClr val="bg1"/>
                          </a:solidFill>
                        </a:rPr>
                        <a:t>MW band</a:t>
                      </a:r>
                      <a:endParaRPr lang="en-US" sz="1600" dirty="0">
                        <a:solidFill>
                          <a:schemeClr val="bg1"/>
                        </a:solidFill>
                      </a:endParaRPr>
                    </a:p>
                  </a:txBody>
                  <a:tcPr>
                    <a:solidFill>
                      <a:schemeClr val="accent1">
                        <a:lumMod val="75000"/>
                      </a:schemeClr>
                    </a:solidFill>
                  </a:tcPr>
                </a:tc>
                <a:tc>
                  <a:txBody>
                    <a:bodyPr/>
                    <a:lstStyle/>
                    <a:p>
                      <a:pPr algn="ctr"/>
                      <a:r>
                        <a:rPr lang="en-US" sz="1600" dirty="0" smtClean="0">
                          <a:solidFill>
                            <a:schemeClr val="bg1"/>
                          </a:solidFill>
                        </a:rPr>
                        <a:t>SW band</a:t>
                      </a:r>
                      <a:endParaRPr lang="en-US" sz="1600" dirty="0">
                        <a:solidFill>
                          <a:schemeClr val="bg1"/>
                        </a:solidFill>
                      </a:endParaRPr>
                    </a:p>
                  </a:txBody>
                  <a:tcPr>
                    <a:solidFill>
                      <a:schemeClr val="accent1">
                        <a:lumMod val="75000"/>
                      </a:schemeClr>
                    </a:solidFill>
                  </a:tcPr>
                </a:tc>
              </a:tr>
              <a:tr h="370840">
                <a:tc>
                  <a:txBody>
                    <a:bodyPr/>
                    <a:lstStyle/>
                    <a:p>
                      <a:pPr algn="ctr"/>
                      <a:r>
                        <a:rPr lang="en-US" sz="1600" dirty="0" err="1" smtClean="0"/>
                        <a:t>NEdN</a:t>
                      </a:r>
                      <a:endParaRPr lang="en-US"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B050"/>
                          </a:solidFill>
                          <a:sym typeface="Wingdings"/>
                        </a:rPr>
                        <a:t></a:t>
                      </a:r>
                      <a:endParaRPr lang="en-US" sz="1600" b="1" dirty="0" smtClean="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B050"/>
                          </a:solidFill>
                          <a:sym typeface="Wingdings"/>
                        </a:rPr>
                        <a:t></a:t>
                      </a:r>
                      <a:endParaRPr lang="en-US" sz="1600" b="1" dirty="0" smtClean="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B050"/>
                          </a:solidFill>
                          <a:sym typeface="Wingdings"/>
                        </a:rPr>
                        <a:t></a:t>
                      </a:r>
                      <a:endParaRPr lang="en-US" sz="1600" b="1" dirty="0" smtClean="0">
                        <a:solidFill>
                          <a:srgbClr val="00B050"/>
                        </a:solidFill>
                      </a:endParaRPr>
                    </a:p>
                  </a:txBody>
                  <a:tcPr/>
                </a:tc>
              </a:tr>
              <a:tr h="370840">
                <a:tc>
                  <a:txBody>
                    <a:bodyPr/>
                    <a:lstStyle/>
                    <a:p>
                      <a:pPr algn="ctr"/>
                      <a:r>
                        <a:rPr lang="en-US" sz="1600" dirty="0" smtClean="0"/>
                        <a:t>Radiometric calibration</a:t>
                      </a:r>
                      <a:endParaRPr lang="en-US" sz="16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B050"/>
                          </a:solidFill>
                          <a:sym typeface="Wingdings"/>
                        </a:rPr>
                        <a:t></a:t>
                      </a:r>
                      <a:endParaRPr lang="en-US" sz="1600" b="1" dirty="0" smtClean="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B050"/>
                          </a:solidFill>
                          <a:sym typeface="Wingdings"/>
                        </a:rPr>
                        <a:t></a:t>
                      </a:r>
                      <a:endParaRPr lang="en-US" sz="1600" b="1" dirty="0" smtClean="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B050"/>
                          </a:solidFill>
                          <a:sym typeface="Wingdings"/>
                        </a:rPr>
                        <a:t></a:t>
                      </a:r>
                      <a:endParaRPr lang="en-US" sz="1600" b="1" dirty="0" smtClean="0">
                        <a:solidFill>
                          <a:srgbClr val="00B050"/>
                        </a:solidFill>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Spectral calibration</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B050"/>
                          </a:solidFill>
                          <a:sym typeface="Wingdings"/>
                        </a:rPr>
                        <a:t></a:t>
                      </a:r>
                      <a:endParaRPr lang="en-US" sz="1600" b="1" dirty="0" smtClean="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B050"/>
                          </a:solidFill>
                          <a:sym typeface="Wingdings"/>
                        </a:rPr>
                        <a:t></a:t>
                      </a:r>
                      <a:endParaRPr lang="en-US" sz="1600" b="1" dirty="0" smtClean="0">
                        <a:solidFill>
                          <a:srgbClr val="00B050"/>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B050"/>
                          </a:solidFill>
                          <a:sym typeface="Wingdings"/>
                        </a:rPr>
                        <a:t></a:t>
                      </a:r>
                      <a:r>
                        <a:rPr lang="en-US" sz="1400" b="1" dirty="0" smtClean="0">
                          <a:solidFill>
                            <a:schemeClr val="tx1"/>
                          </a:solidFill>
                          <a:sym typeface="Wingdings"/>
                        </a:rPr>
                        <a:t>*</a:t>
                      </a:r>
                      <a:endParaRPr lang="en-US" sz="1400" b="1" dirty="0" smtClean="0">
                        <a:solidFill>
                          <a:schemeClr val="tx1"/>
                        </a:solidFill>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smtClean="0"/>
                        <a:t>Geolocation</a:t>
                      </a:r>
                      <a:endParaRPr lang="en-US" sz="1600" dirty="0" smtClean="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B050"/>
                          </a:solidFill>
                          <a:sym typeface="Wingdings"/>
                        </a:rPr>
                        <a:t></a:t>
                      </a:r>
                      <a:r>
                        <a:rPr lang="en-US" sz="1600" b="1" dirty="0" smtClean="0">
                          <a:solidFill>
                            <a:schemeClr val="tx1"/>
                          </a:solidFill>
                          <a:sym typeface="Wingdings"/>
                        </a:rPr>
                        <a:t>**</a:t>
                      </a:r>
                      <a:endParaRPr lang="en-US" sz="1600" b="1" dirty="0" smtClean="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solidFill>
                            <a:srgbClr val="00B050"/>
                          </a:solidFill>
                          <a:sym typeface="Wingdings"/>
                        </a:rPr>
                        <a:t></a:t>
                      </a:r>
                      <a:r>
                        <a:rPr lang="en-US" sz="1600" b="1" dirty="0" smtClean="0">
                          <a:solidFill>
                            <a:schemeClr val="tx1"/>
                          </a:solidFill>
                          <a:sym typeface="Wingdings"/>
                        </a:rPr>
                        <a:t>**</a:t>
                      </a:r>
                      <a:endParaRPr lang="en-US" sz="1600" b="1" dirty="0" smtClean="0">
                        <a:solidFill>
                          <a:schemeClr val="tx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B050"/>
                          </a:solidFill>
                          <a:sym typeface="Wingdings"/>
                        </a:rPr>
                        <a:t></a:t>
                      </a:r>
                      <a:r>
                        <a:rPr lang="en-US" sz="1400" b="1" dirty="0" smtClean="0">
                          <a:solidFill>
                            <a:schemeClr val="tx1"/>
                          </a:solidFill>
                          <a:sym typeface="Wingdings"/>
                        </a:rPr>
                        <a:t>**</a:t>
                      </a:r>
                      <a:endParaRPr lang="en-US" sz="1400" b="1" dirty="0" smtClean="0">
                        <a:solidFill>
                          <a:schemeClr val="tx1"/>
                        </a:solidFill>
                      </a:endParaRPr>
                    </a:p>
                  </a:txBody>
                  <a:tcPr/>
                </a:tc>
              </a:tr>
            </a:tbl>
          </a:graphicData>
        </a:graphic>
      </p:graphicFrame>
      <p:sp>
        <p:nvSpPr>
          <p:cNvPr id="6" name="TextBox 5"/>
          <p:cNvSpPr txBox="1"/>
          <p:nvPr/>
        </p:nvSpPr>
        <p:spPr>
          <a:xfrm>
            <a:off x="1524000" y="5861050"/>
            <a:ext cx="2353401" cy="584775"/>
          </a:xfrm>
          <a:prstGeom prst="rect">
            <a:avLst/>
          </a:prstGeom>
          <a:noFill/>
        </p:spPr>
        <p:txBody>
          <a:bodyPr wrap="none" rtlCol="0">
            <a:spAutoFit/>
          </a:bodyPr>
          <a:lstStyle/>
          <a:p>
            <a:r>
              <a:rPr lang="en-US" sz="1600" dirty="0" smtClean="0"/>
              <a:t>*   Relative to FOV5</a:t>
            </a:r>
          </a:p>
          <a:p>
            <a:r>
              <a:rPr lang="en-US" sz="1600" dirty="0" smtClean="0"/>
              <a:t>** Within 30</a:t>
            </a:r>
            <a:r>
              <a:rPr lang="en-US" sz="1600" baseline="30000" dirty="0" smtClean="0"/>
              <a:t>o</a:t>
            </a:r>
            <a:r>
              <a:rPr lang="en-US" sz="1600" dirty="0" smtClean="0"/>
              <a:t> scan angles</a:t>
            </a:r>
            <a:endParaRPr lang="en-US" sz="1600" dirty="0"/>
          </a:p>
        </p:txBody>
      </p:sp>
    </p:spTree>
    <p:extLst>
      <p:ext uri="{BB962C8B-B14F-4D97-AF65-F5344CB8AC3E}">
        <p14:creationId xmlns:p14="http://schemas.microsoft.com/office/powerpoint/2010/main" val="139216006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emp\provisional\121129nucaps_crimss_rms.jpg"/>
          <p:cNvPicPr>
            <a:picLocks noChangeAspect="1" noChangeArrowheads="1"/>
          </p:cNvPicPr>
          <p:nvPr/>
        </p:nvPicPr>
        <p:blipFill>
          <a:blip r:embed="rId2"/>
          <a:srcRect/>
          <a:stretch>
            <a:fillRect/>
          </a:stretch>
        </p:blipFill>
        <p:spPr bwMode="auto">
          <a:xfrm>
            <a:off x="3490354" y="1009161"/>
            <a:ext cx="5591453" cy="3960810"/>
          </a:xfrm>
          <a:prstGeom prst="rect">
            <a:avLst/>
          </a:prstGeom>
          <a:noFill/>
        </p:spPr>
      </p:pic>
      <p:sp>
        <p:nvSpPr>
          <p:cNvPr id="2" name="Title 1"/>
          <p:cNvSpPr>
            <a:spLocks noGrp="1"/>
          </p:cNvSpPr>
          <p:nvPr>
            <p:ph type="title"/>
          </p:nvPr>
        </p:nvSpPr>
        <p:spPr>
          <a:xfrm>
            <a:off x="487553" y="209521"/>
            <a:ext cx="8229600" cy="1059382"/>
          </a:xfrm>
        </p:spPr>
        <p:txBody>
          <a:bodyPr>
            <a:normAutofit/>
          </a:bodyPr>
          <a:lstStyle/>
          <a:p>
            <a:r>
              <a:rPr lang="en-US" sz="2700" dirty="0" smtClean="0"/>
              <a:t>Comparison of CrIMSS-EDR, NUCAPS, AIRS</a:t>
            </a:r>
            <a:br>
              <a:rPr lang="en-US" sz="2700" dirty="0" smtClean="0"/>
            </a:br>
            <a:endParaRPr lang="en-US" sz="2700" dirty="0"/>
          </a:p>
        </p:txBody>
      </p:sp>
      <p:sp>
        <p:nvSpPr>
          <p:cNvPr id="3" name="Content Placeholder 2"/>
          <p:cNvSpPr>
            <a:spLocks noGrp="1"/>
          </p:cNvSpPr>
          <p:nvPr>
            <p:ph idx="1"/>
          </p:nvPr>
        </p:nvSpPr>
        <p:spPr>
          <a:xfrm>
            <a:off x="139484" y="1009161"/>
            <a:ext cx="3319873" cy="5712313"/>
          </a:xfrm>
        </p:spPr>
        <p:txBody>
          <a:bodyPr>
            <a:normAutofit/>
          </a:bodyPr>
          <a:lstStyle/>
          <a:p>
            <a:r>
              <a:rPr lang="en-US" dirty="0" smtClean="0"/>
              <a:t>AIRS/AMSU v5.9 (CYAN) is AIRS v5 with correction for instrument changes.</a:t>
            </a:r>
          </a:p>
          <a:p>
            <a:r>
              <a:rPr lang="en-US" dirty="0" smtClean="0"/>
              <a:t>NUCAPS “v5.9” uses </a:t>
            </a:r>
            <a:r>
              <a:rPr lang="en-US" dirty="0" err="1" smtClean="0"/>
              <a:t>CrIS</a:t>
            </a:r>
            <a:r>
              <a:rPr lang="en-US" dirty="0" smtClean="0"/>
              <a:t>/ATMS and the same spectroscopy and retrieval methodology as AIRS v5.9.</a:t>
            </a:r>
          </a:p>
          <a:p>
            <a:r>
              <a:rPr lang="en-US" dirty="0" smtClean="0"/>
              <a:t>NUCAPS PHYS-only has no statistical operators</a:t>
            </a:r>
          </a:p>
          <a:p>
            <a:r>
              <a:rPr lang="en-US" dirty="0" smtClean="0"/>
              <a:t>CrIMSS-EDR (GREEN) results have all changes installed (it is an emulation of Mx7.1 (May 2013) system).</a:t>
            </a:r>
            <a:endParaRPr lang="en-US" dirty="0"/>
          </a:p>
        </p:txBody>
      </p:sp>
      <p:sp>
        <p:nvSpPr>
          <p:cNvPr id="6" name="TextBox 5"/>
          <p:cNvSpPr txBox="1"/>
          <p:nvPr/>
        </p:nvSpPr>
        <p:spPr>
          <a:xfrm>
            <a:off x="3533258" y="4732482"/>
            <a:ext cx="5610742" cy="2031325"/>
          </a:xfrm>
          <a:prstGeom prst="rect">
            <a:avLst/>
          </a:prstGeom>
          <a:noFill/>
        </p:spPr>
        <p:txBody>
          <a:bodyPr wrap="square" rtlCol="0">
            <a:spAutoFit/>
          </a:bodyPr>
          <a:lstStyle/>
          <a:p>
            <a:pPr marL="342900" indent="-342900">
              <a:buFont typeface="Arial" pitchFamily="34" charset="0"/>
              <a:buChar char="•"/>
            </a:pPr>
            <a:r>
              <a:rPr lang="en-US" sz="1800" dirty="0" smtClean="0"/>
              <a:t>Statistics for May 15, 2012 focus day in which Aqua and NPP orbits has high coincidence.</a:t>
            </a:r>
          </a:p>
          <a:p>
            <a:pPr marL="342900" indent="-342900">
              <a:buFont typeface="Arial" pitchFamily="34" charset="0"/>
              <a:buChar char="•"/>
            </a:pPr>
            <a:r>
              <a:rPr lang="en-US" sz="1800" dirty="0" smtClean="0"/>
              <a:t>NUCAPS -PHYS(Magenta) and CrIMSS EDR (GREEN)  have similar yield and performance</a:t>
            </a:r>
          </a:p>
          <a:p>
            <a:pPr marL="342900" indent="-342900">
              <a:buFont typeface="Arial" pitchFamily="34" charset="0"/>
              <a:buChar char="•"/>
            </a:pPr>
            <a:r>
              <a:rPr lang="en-US" sz="1800" dirty="0" smtClean="0"/>
              <a:t>AIRS v5.9 and NUCAPS statistics are remarkably close</a:t>
            </a:r>
          </a:p>
          <a:p>
            <a:pPr marL="800100" lvl="1" indent="-342900">
              <a:buFont typeface="Arial" pitchFamily="34" charset="0"/>
              <a:buChar char="•"/>
            </a:pPr>
            <a:r>
              <a:rPr lang="en-US" sz="1800" dirty="0" smtClean="0"/>
              <a:t>However, yield of NUCAPS is significant lower</a:t>
            </a:r>
            <a:endParaRPr lang="en-US" sz="1800" dirty="0"/>
          </a:p>
        </p:txBody>
      </p:sp>
      <p:cxnSp>
        <p:nvCxnSpPr>
          <p:cNvPr id="7" name="Straight Connector 6"/>
          <p:cNvCxnSpPr/>
          <p:nvPr/>
        </p:nvCxnSpPr>
        <p:spPr>
          <a:xfrm flipV="1">
            <a:off x="5056513" y="2813804"/>
            <a:ext cx="0" cy="169164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flipV="1">
            <a:off x="4997748" y="1398505"/>
            <a:ext cx="0" cy="1403724"/>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a:off x="4982250" y="2825496"/>
            <a:ext cx="640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945170" y="3777663"/>
            <a:ext cx="0" cy="73367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640600" y="2473908"/>
            <a:ext cx="0" cy="128753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933595" y="3761442"/>
            <a:ext cx="707005" cy="0"/>
          </a:xfrm>
          <a:prstGeom prst="straightConnector1">
            <a:avLst/>
          </a:prstGeom>
          <a:ln w="28575">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426124" y="1244443"/>
            <a:ext cx="411480" cy="59593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358895" y="1259941"/>
            <a:ext cx="457200" cy="59593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397020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jfgleaso\Desktop\need_sort\NPP_photos\NPP_cris integration release.jpg"/>
          <p:cNvPicPr>
            <a:picLocks noChangeAspect="1" noChangeArrowheads="1"/>
          </p:cNvPicPr>
          <p:nvPr/>
        </p:nvPicPr>
        <p:blipFill>
          <a:blip r:embed="rId3" cstate="print">
            <a:extLst>
              <a:ext uri="{28A0092B-C50C-407E-A947-70E740481C1C}">
                <a14:useLocalDpi xmlns:a14="http://schemas.microsoft.com/office/drawing/2010/main"/>
              </a:ext>
            </a:extLst>
          </a:blip>
          <a:srcRect t="-53"/>
          <a:stretch>
            <a:fillRect/>
          </a:stretch>
        </p:blipFill>
        <p:spPr bwMode="auto">
          <a:xfrm>
            <a:off x="0" y="0"/>
            <a:ext cx="9144000" cy="6858000"/>
          </a:xfrm>
          <a:prstGeom prst="rect">
            <a:avLst/>
          </a:prstGeom>
          <a:noFill/>
          <a:ln>
            <a:noFill/>
          </a:ln>
        </p:spPr>
      </p:pic>
      <p:sp>
        <p:nvSpPr>
          <p:cNvPr id="7170" name="Title 1"/>
          <p:cNvSpPr>
            <a:spLocks noGrp="1"/>
          </p:cNvSpPr>
          <p:nvPr>
            <p:ph type="title"/>
          </p:nvPr>
        </p:nvSpPr>
        <p:spPr bwMode="auto">
          <a:xfrm>
            <a:off x="4619420" y="10945"/>
            <a:ext cx="4524580" cy="764177"/>
          </a:xfrm>
          <a:noFill/>
          <a:ln>
            <a:miter lim="800000"/>
            <a:headEnd/>
            <a:tailEnd/>
          </a:ln>
        </p:spPr>
        <p:txBody>
          <a:bodyPr vert="horz" wrap="square" lIns="91440" tIns="45720" rIns="91440" bIns="45720" numCol="1" anchor="t" anchorCtr="0" compatLnSpc="1">
            <a:prstTxWarp prst="textNoShape">
              <a:avLst/>
            </a:prstTxWarp>
          </a:bodyPr>
          <a:lstStyle/>
          <a:p>
            <a:r>
              <a:rPr lang="en-US" dirty="0" smtClean="0">
                <a:solidFill>
                  <a:schemeClr val="bg1"/>
                </a:solidFill>
                <a:latin typeface="Helvetica" pitchFamily="-109" charset="0"/>
                <a:ea typeface="Helvetica" pitchFamily="-109" charset="0"/>
                <a:cs typeface="Helvetica" pitchFamily="-109" charset="0"/>
              </a:rPr>
              <a:t>VIIRS</a:t>
            </a:r>
            <a:br>
              <a:rPr lang="en-US" dirty="0" smtClean="0">
                <a:solidFill>
                  <a:schemeClr val="bg1"/>
                </a:solidFill>
                <a:latin typeface="Helvetica" pitchFamily="-109" charset="0"/>
                <a:ea typeface="Helvetica" pitchFamily="-109" charset="0"/>
                <a:cs typeface="Helvetica" pitchFamily="-109" charset="0"/>
              </a:rPr>
            </a:br>
            <a:r>
              <a:rPr lang="en-US" sz="2000" dirty="0">
                <a:solidFill>
                  <a:schemeClr val="bg1"/>
                </a:solidFill>
                <a:latin typeface="Arial" pitchFamily="34" charset="0"/>
              </a:rPr>
              <a:t>16 bands at 750m, 5 bands at 325m, </a:t>
            </a:r>
            <a:r>
              <a:rPr lang="en-US" sz="2000" dirty="0" smtClean="0">
                <a:solidFill>
                  <a:schemeClr val="bg1"/>
                </a:solidFill>
                <a:latin typeface="Arial" pitchFamily="34" charset="0"/>
              </a:rPr>
              <a:t>DNB</a:t>
            </a:r>
            <a:endParaRPr lang="en-US" sz="2000" dirty="0">
              <a:solidFill>
                <a:schemeClr val="bg1"/>
              </a:solidFill>
              <a:latin typeface="Helvetica" pitchFamily="-109" charset="0"/>
              <a:ea typeface="Helvetica" pitchFamily="-109" charset="0"/>
              <a:cs typeface="Helvetica" pitchFamily="-109" charset="0"/>
            </a:endParaRPr>
          </a:p>
        </p:txBody>
      </p:sp>
      <p:sp>
        <p:nvSpPr>
          <p:cNvPr id="5" name="Content Placeholder 4"/>
          <p:cNvSpPr>
            <a:spLocks noGrp="1"/>
          </p:cNvSpPr>
          <p:nvPr>
            <p:ph idx="1"/>
          </p:nvPr>
        </p:nvSpPr>
        <p:spPr>
          <a:xfrm>
            <a:off x="5173895" y="1684693"/>
            <a:ext cx="988786" cy="535993"/>
          </a:xfrm>
        </p:spPr>
        <p:txBody>
          <a:bodyPr/>
          <a:lstStyle/>
          <a:p>
            <a:pPr>
              <a:buNone/>
              <a:defRPr/>
            </a:pPr>
            <a:r>
              <a:rPr lang="en-US" sz="2200" dirty="0" smtClean="0">
                <a:ea typeface="ＭＳ Ｐゴシック" pitchFamily="29" charset="-128"/>
              </a:rPr>
              <a:t>VIIRS</a:t>
            </a:r>
          </a:p>
          <a:p>
            <a:endParaRPr lang="en-US" sz="2200" dirty="0"/>
          </a:p>
        </p:txBody>
      </p:sp>
      <p:pic>
        <p:nvPicPr>
          <p:cNvPr id="2" name="Picture 1" descr="india_vir_2012317_lrg.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73895" y="3378336"/>
            <a:ext cx="3479665" cy="3479665"/>
          </a:xfrm>
          <a:prstGeom prst="rect">
            <a:avLst/>
          </a:prstGeom>
        </p:spPr>
      </p:pic>
      <p:pic>
        <p:nvPicPr>
          <p:cNvPr id="3" name="Picture 2" descr="V2012304.Sandy.borders.half.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3157621"/>
            <a:ext cx="3461968" cy="3700379"/>
          </a:xfrm>
          <a:prstGeom prst="rect">
            <a:avLst/>
          </a:prstGeom>
        </p:spPr>
      </p:pic>
      <p:sp>
        <p:nvSpPr>
          <p:cNvPr id="9" name="Content Placeholder 4"/>
          <p:cNvSpPr txBox="1">
            <a:spLocks/>
          </p:cNvSpPr>
          <p:nvPr/>
        </p:nvSpPr>
        <p:spPr bwMode="auto">
          <a:xfrm>
            <a:off x="29705" y="6347456"/>
            <a:ext cx="2572116" cy="53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b="1">
                <a:solidFill>
                  <a:schemeClr val="tx1"/>
                </a:solidFill>
                <a:latin typeface="+mn-lt"/>
                <a:ea typeface="ＭＳ Ｐゴシック" charset="0"/>
              </a:defRPr>
            </a:lvl2pPr>
            <a:lvl3pPr marL="1143000" indent="-228600" algn="l" rtl="0" eaLnBrk="0" fontAlgn="base" hangingPunct="0">
              <a:spcBef>
                <a:spcPct val="20000"/>
              </a:spcBef>
              <a:spcAft>
                <a:spcPct val="0"/>
              </a:spcAft>
              <a:buChar char="&gt;"/>
              <a:defRPr sz="1600" b="1">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400" b="1">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400" b="1">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1400" b="1">
                <a:solidFill>
                  <a:schemeClr val="tx1"/>
                </a:solidFill>
                <a:latin typeface="+mn-lt"/>
              </a:defRPr>
            </a:lvl6pPr>
            <a:lvl7pPr marL="2971800" indent="-228600" algn="l" rtl="0" eaLnBrk="0" fontAlgn="base" hangingPunct="0">
              <a:spcBef>
                <a:spcPct val="20000"/>
              </a:spcBef>
              <a:spcAft>
                <a:spcPct val="0"/>
              </a:spcAft>
              <a:buChar char="-"/>
              <a:defRPr sz="1400" b="1">
                <a:solidFill>
                  <a:schemeClr val="tx1"/>
                </a:solidFill>
                <a:latin typeface="+mn-lt"/>
              </a:defRPr>
            </a:lvl7pPr>
            <a:lvl8pPr marL="3429000" indent="-228600" algn="l" rtl="0" eaLnBrk="0" fontAlgn="base" hangingPunct="0">
              <a:spcBef>
                <a:spcPct val="20000"/>
              </a:spcBef>
              <a:spcAft>
                <a:spcPct val="0"/>
              </a:spcAft>
              <a:buChar char="-"/>
              <a:defRPr sz="1400" b="1">
                <a:solidFill>
                  <a:schemeClr val="tx1"/>
                </a:solidFill>
                <a:latin typeface="+mn-lt"/>
              </a:defRPr>
            </a:lvl8pPr>
            <a:lvl9pPr marL="3886200" indent="-228600" algn="l" rtl="0" eaLnBrk="0" fontAlgn="base" hangingPunct="0">
              <a:spcBef>
                <a:spcPct val="20000"/>
              </a:spcBef>
              <a:spcAft>
                <a:spcPct val="0"/>
              </a:spcAft>
              <a:buChar char="-"/>
              <a:defRPr sz="1400" b="1">
                <a:solidFill>
                  <a:schemeClr val="tx1"/>
                </a:solidFill>
                <a:latin typeface="+mn-lt"/>
              </a:defRPr>
            </a:lvl9pPr>
          </a:lstStyle>
          <a:p>
            <a:pPr>
              <a:buFontTx/>
              <a:buNone/>
              <a:defRPr/>
            </a:pPr>
            <a:r>
              <a:rPr lang="en-US" sz="2200" dirty="0">
                <a:ea typeface="ＭＳ Ｐゴシック" pitchFamily="29" charset="-128"/>
              </a:rPr>
              <a:t>S</a:t>
            </a:r>
            <a:r>
              <a:rPr lang="en-US" sz="2200" dirty="0" smtClean="0">
                <a:ea typeface="ＭＳ Ｐゴシック" pitchFamily="29" charset="-128"/>
              </a:rPr>
              <a:t>S Sandy Visible</a:t>
            </a:r>
          </a:p>
          <a:p>
            <a:endParaRPr lang="en-US" sz="2200" dirty="0"/>
          </a:p>
        </p:txBody>
      </p:sp>
      <p:sp>
        <p:nvSpPr>
          <p:cNvPr id="10" name="Content Placeholder 4"/>
          <p:cNvSpPr txBox="1">
            <a:spLocks/>
          </p:cNvSpPr>
          <p:nvPr/>
        </p:nvSpPr>
        <p:spPr bwMode="auto">
          <a:xfrm>
            <a:off x="6933025" y="3378336"/>
            <a:ext cx="1720535" cy="53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b="1">
                <a:solidFill>
                  <a:schemeClr val="tx1"/>
                </a:solidFill>
                <a:latin typeface="+mn-lt"/>
                <a:ea typeface="ＭＳ Ｐゴシック" charset="0"/>
              </a:defRPr>
            </a:lvl2pPr>
            <a:lvl3pPr marL="1143000" indent="-228600" algn="l" rtl="0" eaLnBrk="0" fontAlgn="base" hangingPunct="0">
              <a:spcBef>
                <a:spcPct val="20000"/>
              </a:spcBef>
              <a:spcAft>
                <a:spcPct val="0"/>
              </a:spcAft>
              <a:buChar char="&gt;"/>
              <a:defRPr sz="1600" b="1">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400" b="1">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400" b="1">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1400" b="1">
                <a:solidFill>
                  <a:schemeClr val="tx1"/>
                </a:solidFill>
                <a:latin typeface="+mn-lt"/>
              </a:defRPr>
            </a:lvl6pPr>
            <a:lvl7pPr marL="2971800" indent="-228600" algn="l" rtl="0" eaLnBrk="0" fontAlgn="base" hangingPunct="0">
              <a:spcBef>
                <a:spcPct val="20000"/>
              </a:spcBef>
              <a:spcAft>
                <a:spcPct val="0"/>
              </a:spcAft>
              <a:buChar char="-"/>
              <a:defRPr sz="1400" b="1">
                <a:solidFill>
                  <a:schemeClr val="tx1"/>
                </a:solidFill>
                <a:latin typeface="+mn-lt"/>
              </a:defRPr>
            </a:lvl7pPr>
            <a:lvl8pPr marL="3429000" indent="-228600" algn="l" rtl="0" eaLnBrk="0" fontAlgn="base" hangingPunct="0">
              <a:spcBef>
                <a:spcPct val="20000"/>
              </a:spcBef>
              <a:spcAft>
                <a:spcPct val="0"/>
              </a:spcAft>
              <a:buChar char="-"/>
              <a:defRPr sz="1400" b="1">
                <a:solidFill>
                  <a:schemeClr val="tx1"/>
                </a:solidFill>
                <a:latin typeface="+mn-lt"/>
              </a:defRPr>
            </a:lvl8pPr>
            <a:lvl9pPr marL="3886200" indent="-228600" algn="l" rtl="0" eaLnBrk="0" fontAlgn="base" hangingPunct="0">
              <a:spcBef>
                <a:spcPct val="20000"/>
              </a:spcBef>
              <a:spcAft>
                <a:spcPct val="0"/>
              </a:spcAft>
              <a:buChar char="-"/>
              <a:defRPr sz="1400" b="1">
                <a:solidFill>
                  <a:schemeClr val="tx1"/>
                </a:solidFill>
                <a:latin typeface="+mn-lt"/>
              </a:defRPr>
            </a:lvl9pPr>
          </a:lstStyle>
          <a:p>
            <a:pPr>
              <a:buFontTx/>
              <a:buNone/>
              <a:defRPr/>
            </a:pPr>
            <a:r>
              <a:rPr lang="en-US" sz="2200" dirty="0" smtClean="0">
                <a:solidFill>
                  <a:schemeClr val="bg1"/>
                </a:solidFill>
                <a:ea typeface="ＭＳ Ｐゴシック" pitchFamily="29" charset="-128"/>
              </a:rPr>
              <a:t>India DNB</a:t>
            </a:r>
          </a:p>
          <a:p>
            <a:endParaRPr lang="en-US" sz="2200" dirty="0"/>
          </a:p>
        </p:txBody>
      </p:sp>
      <p:pic>
        <p:nvPicPr>
          <p:cNvPr id="6" name="Picture 5" descr="greenland_20121018_1243_SVI05-1024x789.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7044"/>
            <a:ext cx="4445249" cy="3425099"/>
          </a:xfrm>
          <a:prstGeom prst="rect">
            <a:avLst/>
          </a:prstGeom>
        </p:spPr>
      </p:pic>
      <p:sp>
        <p:nvSpPr>
          <p:cNvPr id="8" name="Content Placeholder 4"/>
          <p:cNvSpPr txBox="1">
            <a:spLocks/>
          </p:cNvSpPr>
          <p:nvPr/>
        </p:nvSpPr>
        <p:spPr bwMode="auto">
          <a:xfrm>
            <a:off x="29705" y="434002"/>
            <a:ext cx="2662828" cy="535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b="1">
                <a:solidFill>
                  <a:schemeClr val="tx1"/>
                </a:solidFill>
                <a:latin typeface="+mn-lt"/>
                <a:ea typeface="ＭＳ Ｐゴシック" charset="0"/>
              </a:defRPr>
            </a:lvl2pPr>
            <a:lvl3pPr marL="1143000" indent="-228600" algn="l" rtl="0" eaLnBrk="0" fontAlgn="base" hangingPunct="0">
              <a:spcBef>
                <a:spcPct val="20000"/>
              </a:spcBef>
              <a:spcAft>
                <a:spcPct val="0"/>
              </a:spcAft>
              <a:buChar char="&gt;"/>
              <a:defRPr sz="1600" b="1">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1400" b="1">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1400" b="1">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1400" b="1">
                <a:solidFill>
                  <a:schemeClr val="tx1"/>
                </a:solidFill>
                <a:latin typeface="+mn-lt"/>
              </a:defRPr>
            </a:lvl6pPr>
            <a:lvl7pPr marL="2971800" indent="-228600" algn="l" rtl="0" eaLnBrk="0" fontAlgn="base" hangingPunct="0">
              <a:spcBef>
                <a:spcPct val="20000"/>
              </a:spcBef>
              <a:spcAft>
                <a:spcPct val="0"/>
              </a:spcAft>
              <a:buChar char="-"/>
              <a:defRPr sz="1400" b="1">
                <a:solidFill>
                  <a:schemeClr val="tx1"/>
                </a:solidFill>
                <a:latin typeface="+mn-lt"/>
              </a:defRPr>
            </a:lvl7pPr>
            <a:lvl8pPr marL="3429000" indent="-228600" algn="l" rtl="0" eaLnBrk="0" fontAlgn="base" hangingPunct="0">
              <a:spcBef>
                <a:spcPct val="20000"/>
              </a:spcBef>
              <a:spcAft>
                <a:spcPct val="0"/>
              </a:spcAft>
              <a:buChar char="-"/>
              <a:defRPr sz="1400" b="1">
                <a:solidFill>
                  <a:schemeClr val="tx1"/>
                </a:solidFill>
                <a:latin typeface="+mn-lt"/>
              </a:defRPr>
            </a:lvl8pPr>
            <a:lvl9pPr marL="3886200" indent="-228600" algn="l" rtl="0" eaLnBrk="0" fontAlgn="base" hangingPunct="0">
              <a:spcBef>
                <a:spcPct val="20000"/>
              </a:spcBef>
              <a:spcAft>
                <a:spcPct val="0"/>
              </a:spcAft>
              <a:buChar char="-"/>
              <a:defRPr sz="1400" b="1">
                <a:solidFill>
                  <a:schemeClr val="tx1"/>
                </a:solidFill>
                <a:latin typeface="+mn-lt"/>
              </a:defRPr>
            </a:lvl9pPr>
          </a:lstStyle>
          <a:p>
            <a:pPr>
              <a:buFontTx/>
              <a:buNone/>
              <a:defRPr/>
            </a:pPr>
            <a:r>
              <a:rPr lang="en-US" sz="2200" dirty="0" smtClean="0">
                <a:solidFill>
                  <a:srgbClr val="FFFFFF"/>
                </a:solidFill>
                <a:ea typeface="ＭＳ Ｐゴシック" pitchFamily="29" charset="-128"/>
              </a:rPr>
              <a:t>Greenland SST IR</a:t>
            </a:r>
          </a:p>
          <a:p>
            <a:endParaRPr lang="en-US" sz="2200" dirty="0">
              <a:solidFill>
                <a:srgbClr val="FFFFFF"/>
              </a:solidFill>
            </a:endParaRPr>
          </a:p>
        </p:txBody>
      </p:sp>
    </p:spTree>
    <p:extLst>
      <p:ext uri="{BB962C8B-B14F-4D97-AF65-F5344CB8AC3E}">
        <p14:creationId xmlns:p14="http://schemas.microsoft.com/office/powerpoint/2010/main" val="352269451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VIIRS SDR Thermal Bands : SST</a:t>
            </a:r>
            <a:endParaRPr lang="en-US" dirty="0"/>
          </a:p>
        </p:txBody>
      </p:sp>
      <p:sp>
        <p:nvSpPr>
          <p:cNvPr id="3" name="Content Placeholder 2"/>
          <p:cNvSpPr>
            <a:spLocks noGrp="1"/>
          </p:cNvSpPr>
          <p:nvPr>
            <p:ph idx="1"/>
          </p:nvPr>
        </p:nvSpPr>
        <p:spPr>
          <a:xfrm>
            <a:off x="0" y="5298141"/>
            <a:ext cx="8172824" cy="1141506"/>
          </a:xfrm>
        </p:spPr>
        <p:txBody>
          <a:bodyPr>
            <a:noAutofit/>
          </a:bodyPr>
          <a:lstStyle/>
          <a:p>
            <a:pPr marL="0" lvl="1" indent="0">
              <a:buNone/>
            </a:pPr>
            <a:r>
              <a:rPr lang="en-US" sz="2000" b="1" dirty="0" smtClean="0">
                <a:latin typeface="Times New Roman" pitchFamily="18" charset="0"/>
                <a:cs typeface="Times New Roman" pitchFamily="18" charset="0"/>
              </a:rPr>
              <a:t>Night time SST from U Miami RSAS Evans/</a:t>
            </a:r>
            <a:r>
              <a:rPr lang="en-US" sz="2000" b="1" dirty="0" err="1" smtClean="0">
                <a:latin typeface="Times New Roman" pitchFamily="18" charset="0"/>
                <a:cs typeface="Times New Roman" pitchFamily="18" charset="0"/>
              </a:rPr>
              <a:t>Minnett</a:t>
            </a:r>
            <a:r>
              <a:rPr lang="en-US" sz="2000" b="1" dirty="0" smtClean="0">
                <a:latin typeface="Times New Roman" pitchFamily="18" charset="0"/>
                <a:cs typeface="Times New Roman" pitchFamily="18" charset="0"/>
              </a:rPr>
              <a:t>   </a:t>
            </a:r>
          </a:p>
        </p:txBody>
      </p:sp>
      <p:pic>
        <p:nvPicPr>
          <p:cNvPr id="4" name="Picture 3" descr="2012043-46-viirs-sst3band-n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14400"/>
            <a:ext cx="9144000" cy="4205185"/>
          </a:xfrm>
          <a:prstGeom prst="rect">
            <a:avLst/>
          </a:prstGeom>
        </p:spPr>
      </p:pic>
    </p:spTree>
    <p:extLst>
      <p:ext uri="{BB962C8B-B14F-4D97-AF65-F5344CB8AC3E}">
        <p14:creationId xmlns:p14="http://schemas.microsoft.com/office/powerpoint/2010/main" val="295510411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7861" y="41871"/>
            <a:ext cx="6958480" cy="523220"/>
          </a:xfrm>
          <a:prstGeom prst="rect">
            <a:avLst/>
          </a:prstGeom>
          <a:noFill/>
        </p:spPr>
        <p:txBody>
          <a:bodyPr wrap="none" rtlCol="0">
            <a:spAutoFit/>
          </a:bodyPr>
          <a:lstStyle/>
          <a:p>
            <a:r>
              <a:rPr lang="en-US" sz="2800" b="1" dirty="0" smtClean="0"/>
              <a:t>VIIRS infrared </a:t>
            </a:r>
            <a:r>
              <a:rPr lang="en-US" sz="2800" b="1" i="1" dirty="0" err="1" smtClean="0"/>
              <a:t>vs</a:t>
            </a:r>
            <a:r>
              <a:rPr lang="en-US" sz="2800" b="1" dirty="0" smtClean="0"/>
              <a:t> </a:t>
            </a:r>
            <a:r>
              <a:rPr lang="en-US" sz="2800" b="1" dirty="0" err="1" smtClean="0"/>
              <a:t>WindSat</a:t>
            </a:r>
            <a:r>
              <a:rPr lang="en-US" sz="2800" b="1" dirty="0" smtClean="0"/>
              <a:t> microwave SSTs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3555"/>
            <a:ext cx="9144000" cy="365623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3177" t="29605" r="4943" b="24801"/>
          <a:stretch/>
        </p:blipFill>
        <p:spPr>
          <a:xfrm>
            <a:off x="3073298" y="5111803"/>
            <a:ext cx="2979177" cy="165892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0995" t="27952" r="7626" b="26191"/>
          <a:stretch/>
        </p:blipFill>
        <p:spPr>
          <a:xfrm>
            <a:off x="159316" y="5097473"/>
            <a:ext cx="2943962" cy="1658920"/>
          </a:xfrm>
          <a:prstGeom prst="rect">
            <a:avLst/>
          </a:prstGeom>
        </p:spPr>
      </p:pic>
      <p:sp>
        <p:nvSpPr>
          <p:cNvPr id="10" name="TextBox 9"/>
          <p:cNvSpPr txBox="1"/>
          <p:nvPr/>
        </p:nvSpPr>
        <p:spPr>
          <a:xfrm>
            <a:off x="159316" y="4801265"/>
            <a:ext cx="2943961" cy="307777"/>
          </a:xfrm>
          <a:prstGeom prst="rect">
            <a:avLst/>
          </a:prstGeom>
          <a:solidFill>
            <a:schemeClr val="bg1"/>
          </a:solidFill>
        </p:spPr>
        <p:txBody>
          <a:bodyPr wrap="square" rtlCol="0">
            <a:spAutoFit/>
          </a:bodyPr>
          <a:lstStyle/>
          <a:p>
            <a:pPr algn="ctr"/>
            <a:r>
              <a:rPr lang="en-US" sz="1400" dirty="0" smtClean="0"/>
              <a:t>IDPS v5.3 SST2b – SST </a:t>
            </a:r>
            <a:r>
              <a:rPr lang="en-US" sz="1400" dirty="0" err="1" smtClean="0"/>
              <a:t>WindSat</a:t>
            </a:r>
            <a:endParaRPr lang="en-US" sz="1400" dirty="0"/>
          </a:p>
        </p:txBody>
      </p:sp>
      <p:sp>
        <p:nvSpPr>
          <p:cNvPr id="13" name="TextBox 12"/>
          <p:cNvSpPr txBox="1"/>
          <p:nvPr/>
        </p:nvSpPr>
        <p:spPr>
          <a:xfrm>
            <a:off x="3103278" y="4804027"/>
            <a:ext cx="2979177" cy="307777"/>
          </a:xfrm>
          <a:prstGeom prst="rect">
            <a:avLst/>
          </a:prstGeom>
          <a:solidFill>
            <a:schemeClr val="bg1"/>
          </a:solidFill>
        </p:spPr>
        <p:txBody>
          <a:bodyPr wrap="square" rtlCol="0">
            <a:spAutoFit/>
          </a:bodyPr>
          <a:lstStyle/>
          <a:p>
            <a:pPr algn="ctr"/>
            <a:r>
              <a:rPr lang="en-US" sz="1400" dirty="0" smtClean="0"/>
              <a:t>IDPS v5.3 SST3b – SST </a:t>
            </a:r>
            <a:r>
              <a:rPr lang="en-US" sz="1400" dirty="0" err="1" smtClean="0"/>
              <a:t>WindSat</a:t>
            </a:r>
            <a:endParaRPr lang="en-US" sz="1400" dirty="0"/>
          </a:p>
        </p:txBody>
      </p:sp>
      <p:sp>
        <p:nvSpPr>
          <p:cNvPr id="14" name="TextBox 13"/>
          <p:cNvSpPr txBox="1"/>
          <p:nvPr/>
        </p:nvSpPr>
        <p:spPr>
          <a:xfrm>
            <a:off x="6082455" y="4803721"/>
            <a:ext cx="2948634" cy="307777"/>
          </a:xfrm>
          <a:prstGeom prst="rect">
            <a:avLst/>
          </a:prstGeom>
          <a:solidFill>
            <a:schemeClr val="bg1"/>
          </a:solidFill>
        </p:spPr>
        <p:txBody>
          <a:bodyPr wrap="square" rtlCol="0">
            <a:spAutoFit/>
          </a:bodyPr>
          <a:lstStyle/>
          <a:p>
            <a:pPr algn="ctr"/>
            <a:r>
              <a:rPr lang="en-US" sz="1400" dirty="0" smtClean="0"/>
              <a:t>MIA Beta SST4 – SST </a:t>
            </a:r>
            <a:r>
              <a:rPr lang="en-US" sz="1400" dirty="0" err="1" smtClean="0"/>
              <a:t>WindSat</a:t>
            </a:r>
            <a:endParaRPr lang="en-US" sz="1400" dirty="0"/>
          </a:p>
        </p:txBody>
      </p:sp>
      <p:sp>
        <p:nvSpPr>
          <p:cNvPr id="15" name="TextBox 14"/>
          <p:cNvSpPr txBox="1"/>
          <p:nvPr/>
        </p:nvSpPr>
        <p:spPr>
          <a:xfrm>
            <a:off x="159316" y="4447101"/>
            <a:ext cx="8871773" cy="400110"/>
          </a:xfrm>
          <a:prstGeom prst="rect">
            <a:avLst/>
          </a:prstGeom>
          <a:solidFill>
            <a:schemeClr val="bg1"/>
          </a:solidFill>
        </p:spPr>
        <p:txBody>
          <a:bodyPr wrap="square" rtlCol="0">
            <a:spAutoFit/>
          </a:bodyPr>
          <a:lstStyle/>
          <a:p>
            <a:pPr algn="ctr"/>
            <a:r>
              <a:rPr lang="en-US" sz="2000" dirty="0" smtClean="0"/>
              <a:t>VIIRS SSTs – </a:t>
            </a:r>
            <a:r>
              <a:rPr lang="en-US" sz="2000" dirty="0" err="1" smtClean="0"/>
              <a:t>WindSat</a:t>
            </a:r>
            <a:r>
              <a:rPr lang="en-US" sz="2000" dirty="0" smtClean="0"/>
              <a:t> subset matchups cumulative April through Sept 2012 </a:t>
            </a:r>
            <a:endParaRPr lang="en-US" sz="2000" dirty="0"/>
          </a:p>
        </p:txBody>
      </p:sp>
      <p:sp>
        <p:nvSpPr>
          <p:cNvPr id="16" name="TextBox 15"/>
          <p:cNvSpPr txBox="1"/>
          <p:nvPr/>
        </p:nvSpPr>
        <p:spPr>
          <a:xfrm>
            <a:off x="5941760" y="646622"/>
            <a:ext cx="2721307" cy="461665"/>
          </a:xfrm>
          <a:prstGeom prst="rect">
            <a:avLst/>
          </a:prstGeom>
          <a:noFill/>
        </p:spPr>
        <p:txBody>
          <a:bodyPr wrap="square" rtlCol="0">
            <a:spAutoFit/>
          </a:bodyPr>
          <a:lstStyle/>
          <a:p>
            <a:r>
              <a:rPr lang="en-US" sz="1200" dirty="0" smtClean="0">
                <a:solidFill>
                  <a:schemeClr val="bg1"/>
                </a:solidFill>
              </a:rPr>
              <a:t>VIIRS SST3b – </a:t>
            </a:r>
            <a:r>
              <a:rPr lang="en-US" sz="1200" dirty="0" err="1" smtClean="0">
                <a:solidFill>
                  <a:schemeClr val="bg1"/>
                </a:solidFill>
              </a:rPr>
              <a:t>WindSat</a:t>
            </a:r>
            <a:r>
              <a:rPr lang="en-US" sz="1200" dirty="0" smtClean="0">
                <a:solidFill>
                  <a:schemeClr val="bg1"/>
                </a:solidFill>
              </a:rPr>
              <a:t> data day 2012225 </a:t>
            </a:r>
          </a:p>
          <a:p>
            <a:r>
              <a:rPr lang="en-US" sz="1200" dirty="0" smtClean="0">
                <a:solidFill>
                  <a:schemeClr val="bg1"/>
                </a:solidFill>
              </a:rPr>
              <a:t>Miami cloud mask QL=0</a:t>
            </a:r>
            <a:endParaRPr lang="en-US" sz="1200" dirty="0">
              <a:solidFill>
                <a:schemeClr val="bg1"/>
              </a:solidFill>
            </a:endParaRPr>
          </a:p>
        </p:txBody>
      </p:sp>
      <p:sp>
        <p:nvSpPr>
          <p:cNvPr id="3" name="Rectangle 2"/>
          <p:cNvSpPr/>
          <p:nvPr/>
        </p:nvSpPr>
        <p:spPr>
          <a:xfrm>
            <a:off x="159316" y="4447101"/>
            <a:ext cx="8875252" cy="2323622"/>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1431" t="30090" r="6003" b="26389"/>
          <a:stretch/>
        </p:blipFill>
        <p:spPr>
          <a:xfrm>
            <a:off x="5941760" y="5111803"/>
            <a:ext cx="3092808" cy="1630259"/>
          </a:xfrm>
          <a:prstGeom prst="rect">
            <a:avLst/>
          </a:prstGeom>
        </p:spPr>
      </p:pic>
    </p:spTree>
    <p:extLst>
      <p:ext uri="{BB962C8B-B14F-4D97-AF65-F5344CB8AC3E}">
        <p14:creationId xmlns:p14="http://schemas.microsoft.com/office/powerpoint/2010/main" val="8536834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90903" y="1258323"/>
            <a:ext cx="3518182" cy="1938992"/>
          </a:xfrm>
          <a:prstGeom prst="rect">
            <a:avLst/>
          </a:prstGeom>
          <a:noFill/>
        </p:spPr>
        <p:txBody>
          <a:bodyPr wrap="square" rtlCol="0">
            <a:spAutoFit/>
          </a:bodyPr>
          <a:lstStyle/>
          <a:p>
            <a:r>
              <a:rPr lang="en-US" sz="2000" b="1" dirty="0" smtClean="0"/>
              <a:t>Distribution of VIIRS-buoy matchups. Buoy data from </a:t>
            </a:r>
            <a:r>
              <a:rPr lang="en-US" sz="2000" b="1" dirty="0" err="1" smtClean="0"/>
              <a:t>iQUAM</a:t>
            </a:r>
            <a:r>
              <a:rPr lang="en-US" sz="2000" b="1" dirty="0"/>
              <a:t> </a:t>
            </a:r>
            <a:r>
              <a:rPr lang="en-US" sz="2000" b="1" dirty="0" smtClean="0"/>
              <a:t>– in situ Quality Monitor (</a:t>
            </a:r>
            <a:r>
              <a:rPr lang="en-US" sz="2000" b="1" dirty="0"/>
              <a:t>http://www.star.nesdis.noaa.gov/sod/sst/iquam/)</a:t>
            </a:r>
            <a:endParaRPr lang="en-US" sz="2000" dirty="0" smtClean="0"/>
          </a:p>
        </p:txBody>
      </p:sp>
      <p:sp>
        <p:nvSpPr>
          <p:cNvPr id="2" name="TextBox 1"/>
          <p:cNvSpPr txBox="1"/>
          <p:nvPr/>
        </p:nvSpPr>
        <p:spPr>
          <a:xfrm>
            <a:off x="989726" y="282697"/>
            <a:ext cx="6620915" cy="584775"/>
          </a:xfrm>
          <a:prstGeom prst="rect">
            <a:avLst/>
          </a:prstGeom>
          <a:noFill/>
        </p:spPr>
        <p:txBody>
          <a:bodyPr wrap="none" rtlCol="0">
            <a:spAutoFit/>
          </a:bodyPr>
          <a:lstStyle/>
          <a:p>
            <a:r>
              <a:rPr lang="en-US" sz="3200" b="1" dirty="0" smtClean="0"/>
              <a:t>Distributions of VIIRS -buoy matchups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450" y="3644900"/>
            <a:ext cx="4981435" cy="25374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850" y="1258323"/>
            <a:ext cx="4733155" cy="2386577"/>
          </a:xfrm>
          <a:prstGeom prst="rect">
            <a:avLst/>
          </a:prstGeom>
        </p:spPr>
      </p:pic>
      <p:sp>
        <p:nvSpPr>
          <p:cNvPr id="8" name="TextBox 7"/>
          <p:cNvSpPr txBox="1"/>
          <p:nvPr/>
        </p:nvSpPr>
        <p:spPr>
          <a:xfrm>
            <a:off x="209468" y="4174966"/>
            <a:ext cx="3518182" cy="1938992"/>
          </a:xfrm>
          <a:prstGeom prst="rect">
            <a:avLst/>
          </a:prstGeom>
          <a:noFill/>
        </p:spPr>
        <p:txBody>
          <a:bodyPr wrap="square" rtlCol="0">
            <a:spAutoFit/>
          </a:bodyPr>
          <a:lstStyle/>
          <a:p>
            <a:r>
              <a:rPr lang="en-US" sz="2000" b="1" dirty="0" smtClean="0"/>
              <a:t>In response to requests from GHRSST, new generations of drifters are being developed and deployed, ultimately to have accuracies of 0.01K (Currently ~0.25K)</a:t>
            </a:r>
            <a:endParaRPr lang="en-US" sz="2000" dirty="0" smtClean="0"/>
          </a:p>
        </p:txBody>
      </p:sp>
    </p:spTree>
    <p:extLst>
      <p:ext uri="{BB962C8B-B14F-4D97-AF65-F5344CB8AC3E}">
        <p14:creationId xmlns:p14="http://schemas.microsoft.com/office/powerpoint/2010/main" val="290606079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77638" y="157793"/>
            <a:ext cx="7128811" cy="584775"/>
          </a:xfrm>
          <a:prstGeom prst="rect">
            <a:avLst/>
          </a:prstGeom>
          <a:noFill/>
        </p:spPr>
        <p:txBody>
          <a:bodyPr wrap="none" rtlCol="0">
            <a:spAutoFit/>
          </a:bodyPr>
          <a:lstStyle/>
          <a:p>
            <a:r>
              <a:rPr lang="en-US" sz="3200" b="1" dirty="0" smtClean="0"/>
              <a:t>Summary of accuracies – IDPS algorithm </a:t>
            </a:r>
          </a:p>
        </p:txBody>
      </p:sp>
      <p:sp>
        <p:nvSpPr>
          <p:cNvPr id="8" name="TextBox 7"/>
          <p:cNvSpPr txBox="1"/>
          <p:nvPr/>
        </p:nvSpPr>
        <p:spPr>
          <a:xfrm>
            <a:off x="176164" y="5103674"/>
            <a:ext cx="8801100" cy="1323439"/>
          </a:xfrm>
          <a:prstGeom prst="rect">
            <a:avLst/>
          </a:prstGeom>
          <a:noFill/>
        </p:spPr>
        <p:txBody>
          <a:bodyPr wrap="square" rtlCol="0">
            <a:spAutoFit/>
          </a:bodyPr>
          <a:lstStyle/>
          <a:p>
            <a:r>
              <a:rPr lang="en-US" sz="1600" dirty="0" smtClean="0"/>
              <a:t>IDPS atmospheric correction algorithms with Miami Decision Tree cloud screening.</a:t>
            </a:r>
          </a:p>
          <a:p>
            <a:r>
              <a:rPr lang="en-US" sz="1600" dirty="0" smtClean="0"/>
              <a:t>Comparisons with drifting buoys.</a:t>
            </a:r>
          </a:p>
          <a:p>
            <a:r>
              <a:rPr lang="en-US" sz="1600" dirty="0" smtClean="0"/>
              <a:t>Shift in offset in median </a:t>
            </a:r>
            <a:r>
              <a:rPr lang="en-US" sz="1600" dirty="0"/>
              <a:t>errors in </a:t>
            </a:r>
            <a:r>
              <a:rPr lang="en-US" sz="1600" dirty="0" smtClean="0"/>
              <a:t>March caused by SDR </a:t>
            </a:r>
            <a:r>
              <a:rPr lang="en-US" sz="1600" dirty="0"/>
              <a:t>change in brightness temperature </a:t>
            </a:r>
            <a:r>
              <a:rPr lang="en-US" sz="1600" dirty="0" smtClean="0"/>
              <a:t>computation (</a:t>
            </a:r>
            <a:r>
              <a:rPr lang="en-US" sz="1600" dirty="0">
                <a:solidFill>
                  <a:srgbClr val="FF0000"/>
                </a:solidFill>
              </a:rPr>
              <a:t>red </a:t>
            </a:r>
            <a:r>
              <a:rPr lang="en-US" sz="1600" dirty="0" smtClean="0">
                <a:solidFill>
                  <a:srgbClr val="FF0000"/>
                </a:solidFill>
              </a:rPr>
              <a:t>line</a:t>
            </a:r>
            <a:r>
              <a:rPr lang="en-US" sz="1600" dirty="0" smtClean="0"/>
              <a:t>).</a:t>
            </a:r>
          </a:p>
          <a:p>
            <a:r>
              <a:rPr lang="en-US" sz="1600" dirty="0" smtClean="0"/>
              <a:t>Standard deviations are very respectable, and indicate VIIRS is capable of producing climate quality data.</a:t>
            </a:r>
            <a:endParaRPr lang="en-US" sz="1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8616" y="905916"/>
            <a:ext cx="4114800" cy="4114800"/>
          </a:xfrm>
          <a:prstGeom prst="rect">
            <a:avLst/>
          </a:prstGeom>
        </p:spPr>
      </p:pic>
      <p:grpSp>
        <p:nvGrpSpPr>
          <p:cNvPr id="11" name="Group 10"/>
          <p:cNvGrpSpPr/>
          <p:nvPr/>
        </p:nvGrpSpPr>
        <p:grpSpPr>
          <a:xfrm>
            <a:off x="414832" y="905916"/>
            <a:ext cx="4114800" cy="4114800"/>
            <a:chOff x="414832" y="905916"/>
            <a:chExt cx="4114800" cy="411480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832" y="905916"/>
              <a:ext cx="4114800" cy="4114800"/>
            </a:xfrm>
            <a:prstGeom prst="rect">
              <a:avLst/>
            </a:prstGeom>
          </p:spPr>
        </p:pic>
        <p:cxnSp>
          <p:nvCxnSpPr>
            <p:cNvPr id="10" name="Straight Connector 9"/>
            <p:cNvCxnSpPr/>
            <p:nvPr/>
          </p:nvCxnSpPr>
          <p:spPr>
            <a:xfrm>
              <a:off x="1473200" y="1384300"/>
              <a:ext cx="0" cy="302260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4" name="TextBox 3"/>
          <p:cNvSpPr txBox="1"/>
          <p:nvPr/>
        </p:nvSpPr>
        <p:spPr>
          <a:xfrm>
            <a:off x="2128059" y="3895567"/>
            <a:ext cx="1552378" cy="461665"/>
          </a:xfrm>
          <a:prstGeom prst="rect">
            <a:avLst/>
          </a:prstGeom>
          <a:noFill/>
        </p:spPr>
        <p:txBody>
          <a:bodyPr wrap="none" rtlCol="0">
            <a:spAutoFit/>
          </a:bodyPr>
          <a:lstStyle/>
          <a:p>
            <a:r>
              <a:rPr lang="en-US" dirty="0" smtClean="0"/>
              <a:t>Spec: 0.2K</a:t>
            </a:r>
            <a:endParaRPr lang="en-US" dirty="0"/>
          </a:p>
        </p:txBody>
      </p:sp>
      <p:sp>
        <p:nvSpPr>
          <p:cNvPr id="9" name="TextBox 8"/>
          <p:cNvSpPr txBox="1"/>
          <p:nvPr/>
        </p:nvSpPr>
        <p:spPr>
          <a:xfrm>
            <a:off x="6184759" y="3807712"/>
            <a:ext cx="1552378" cy="461665"/>
          </a:xfrm>
          <a:prstGeom prst="rect">
            <a:avLst/>
          </a:prstGeom>
          <a:noFill/>
        </p:spPr>
        <p:txBody>
          <a:bodyPr wrap="none" rtlCol="0">
            <a:spAutoFit/>
          </a:bodyPr>
          <a:lstStyle/>
          <a:p>
            <a:r>
              <a:rPr lang="en-US" dirty="0" smtClean="0"/>
              <a:t>Spec: 0.6K</a:t>
            </a:r>
            <a:endParaRPr lang="en-US" dirty="0"/>
          </a:p>
        </p:txBody>
      </p:sp>
    </p:spTree>
    <p:extLst>
      <p:ext uri="{BB962C8B-B14F-4D97-AF65-F5344CB8AC3E}">
        <p14:creationId xmlns:p14="http://schemas.microsoft.com/office/powerpoint/2010/main" val="38151604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mp_20120206to0312_cb_chl.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74072" y="1039072"/>
            <a:ext cx="8333513" cy="5503946"/>
          </a:xfrm>
          <a:prstGeom prst="rect">
            <a:avLst/>
          </a:prstGeom>
          <a:noFill/>
          <a:ln w="9525">
            <a:noFill/>
            <a:miter lim="800000"/>
            <a:headEnd/>
            <a:tailEnd/>
          </a:ln>
        </p:spPr>
      </p:pic>
      <p:sp>
        <p:nvSpPr>
          <p:cNvPr id="3075" name="Title 1"/>
          <p:cNvSpPr>
            <a:spLocks/>
          </p:cNvSpPr>
          <p:nvPr/>
        </p:nvSpPr>
        <p:spPr bwMode="auto">
          <a:xfrm>
            <a:off x="969819" y="145985"/>
            <a:ext cx="6927271" cy="685800"/>
          </a:xfrm>
          <a:prstGeom prst="rect">
            <a:avLst/>
          </a:prstGeom>
          <a:noFill/>
          <a:ln w="9525">
            <a:noFill/>
            <a:miter lim="800000"/>
            <a:headEnd/>
            <a:tailEnd/>
          </a:ln>
        </p:spPr>
        <p:txBody>
          <a:bodyPr anchor="ctr"/>
          <a:lstStyle/>
          <a:p>
            <a:pPr algn="ctr" eaLnBrk="0" hangingPunct="0"/>
            <a:r>
              <a:rPr lang="en-US" b="1" dirty="0" smtClean="0"/>
              <a:t>VIIRS Reflected Solar </a:t>
            </a:r>
            <a:r>
              <a:rPr lang="en-US" b="1" dirty="0" err="1" smtClean="0"/>
              <a:t>VisNIR</a:t>
            </a:r>
            <a:r>
              <a:rPr lang="en-US" b="1" dirty="0" smtClean="0"/>
              <a:t>:</a:t>
            </a:r>
          </a:p>
          <a:p>
            <a:pPr algn="ctr" eaLnBrk="0" hangingPunct="0"/>
            <a:r>
              <a:rPr lang="en-US" b="1" dirty="0" smtClean="0"/>
              <a:t>VIIRS </a:t>
            </a:r>
            <a:r>
              <a:rPr lang="en-US" b="1" dirty="0"/>
              <a:t>Chlorophyll-a </a:t>
            </a:r>
            <a:r>
              <a:rPr lang="en-US" b="1" dirty="0" smtClean="0"/>
              <a:t>Data</a:t>
            </a:r>
            <a:endParaRPr lang="en-US" sz="2400" dirty="0"/>
          </a:p>
        </p:txBody>
      </p:sp>
      <p:pic>
        <p:nvPicPr>
          <p:cNvPr id="6" name="Picture 5" descr="STARlogo.PNG"/>
          <p:cNvPicPr>
            <a:picLocks noChangeAspect="1"/>
          </p:cNvPicPr>
          <p:nvPr/>
        </p:nvPicPr>
        <p:blipFill>
          <a:blip r:embed="rId4" cstate="print"/>
          <a:stretch>
            <a:fillRect/>
          </a:stretch>
        </p:blipFill>
        <p:spPr>
          <a:xfrm>
            <a:off x="0" y="0"/>
            <a:ext cx="935182" cy="925180"/>
          </a:xfrm>
          <a:prstGeom prst="rect">
            <a:avLst/>
          </a:prstGeom>
        </p:spPr>
      </p:pic>
    </p:spTree>
    <p:extLst>
      <p:ext uri="{BB962C8B-B14F-4D97-AF65-F5344CB8AC3E}">
        <p14:creationId xmlns:p14="http://schemas.microsoft.com/office/powerpoint/2010/main" val="428367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8" descr="plot_viirs_moby_tseries_nl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6750" y="37628"/>
            <a:ext cx="5937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TextBox 5"/>
          <p:cNvSpPr txBox="1">
            <a:spLocks noChangeArrowheads="1"/>
          </p:cNvSpPr>
          <p:nvPr/>
        </p:nvSpPr>
        <p:spPr bwMode="auto">
          <a:xfrm>
            <a:off x="152400" y="762000"/>
            <a:ext cx="2895600" cy="3859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buFont typeface="Arial" charset="0"/>
              <a:buChar char="•"/>
            </a:pPr>
            <a:r>
              <a:rPr lang="en-US" sz="1800" dirty="0">
                <a:latin typeface="Calibri" charset="0"/>
              </a:rPr>
              <a:t> VIIRS OC data compared with the </a:t>
            </a:r>
            <a:r>
              <a:rPr lang="en-US" sz="1800" b="1" dirty="0">
                <a:latin typeface="Calibri" charset="0"/>
              </a:rPr>
              <a:t>MOBY in situ data</a:t>
            </a:r>
            <a:r>
              <a:rPr lang="en-US" sz="1800" dirty="0">
                <a:latin typeface="Calibri" charset="0"/>
              </a:rPr>
              <a:t>, showing that SDR data since </a:t>
            </a:r>
            <a:r>
              <a:rPr lang="en-US" sz="1800" b="1" dirty="0">
                <a:solidFill>
                  <a:srgbClr val="FF0000"/>
                </a:solidFill>
                <a:latin typeface="Calibri" charset="0"/>
              </a:rPr>
              <a:t>2/6/2012</a:t>
            </a:r>
            <a:r>
              <a:rPr lang="en-US" sz="1800" dirty="0">
                <a:latin typeface="Calibri" charset="0"/>
              </a:rPr>
              <a:t> are good and reasonable, before that SDR date were </a:t>
            </a:r>
            <a:r>
              <a:rPr lang="en-US" sz="1800" b="1" dirty="0">
                <a:latin typeface="Calibri" charset="0"/>
              </a:rPr>
              <a:t>poor/not reliable</a:t>
            </a:r>
            <a:r>
              <a:rPr lang="en-US" sz="1800" dirty="0">
                <a:latin typeface="Calibri" charset="0"/>
              </a:rPr>
              <a:t>.</a:t>
            </a:r>
            <a:r>
              <a:rPr lang="en-US" sz="1800" b="1" dirty="0">
                <a:latin typeface="Calibri" charset="0"/>
              </a:rPr>
              <a:t> </a:t>
            </a:r>
            <a:endParaRPr lang="en-US" sz="1800" dirty="0">
              <a:latin typeface="Calibri" charset="0"/>
            </a:endParaRPr>
          </a:p>
          <a:p>
            <a:pPr eaLnBrk="1" hangingPunct="1">
              <a:spcBef>
                <a:spcPct val="30000"/>
              </a:spcBef>
              <a:buFont typeface="Arial" charset="0"/>
              <a:buChar char="•"/>
            </a:pPr>
            <a:r>
              <a:rPr lang="en-US" sz="1800" dirty="0">
                <a:latin typeface="Calibri" charset="0"/>
              </a:rPr>
              <a:t> VIIRS ocean color products are good and reasonable from </a:t>
            </a:r>
            <a:r>
              <a:rPr lang="en-US" sz="1800" b="1" dirty="0">
                <a:solidFill>
                  <a:srgbClr val="FF0000"/>
                </a:solidFill>
                <a:latin typeface="Calibri" charset="0"/>
              </a:rPr>
              <a:t>2/6/2012</a:t>
            </a:r>
            <a:r>
              <a:rPr lang="en-US" sz="1800" dirty="0">
                <a:latin typeface="Calibri" charset="0"/>
              </a:rPr>
              <a:t>.</a:t>
            </a:r>
          </a:p>
          <a:p>
            <a:pPr eaLnBrk="1" hangingPunct="1">
              <a:spcBef>
                <a:spcPct val="30000"/>
              </a:spcBef>
              <a:buFont typeface="Arial" charset="0"/>
              <a:buChar char="•"/>
            </a:pPr>
            <a:r>
              <a:rPr lang="en-US" sz="1800" dirty="0">
                <a:latin typeface="Calibri" charset="0"/>
              </a:rPr>
              <a:t> Vicarious calibration is needed and will further improve ocean color products.</a:t>
            </a:r>
          </a:p>
        </p:txBody>
      </p:sp>
      <p:sp>
        <p:nvSpPr>
          <p:cNvPr id="75779" name="TextBox 5"/>
          <p:cNvSpPr txBox="1">
            <a:spLocks noChangeArrowheads="1"/>
          </p:cNvSpPr>
          <p:nvPr/>
        </p:nvSpPr>
        <p:spPr bwMode="auto">
          <a:xfrm>
            <a:off x="152400" y="6259250"/>
            <a:ext cx="26263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buFont typeface="Arial" charset="0"/>
              <a:buNone/>
            </a:pPr>
            <a:r>
              <a:rPr lang="en-US" sz="2000" b="1">
                <a:latin typeface="Calibri" charset="0"/>
              </a:rPr>
              <a:t>MOBY PI: Ken Voss</a:t>
            </a:r>
          </a:p>
        </p:txBody>
      </p:sp>
      <p:sp>
        <p:nvSpPr>
          <p:cNvPr id="75780" name="TextBox 5"/>
          <p:cNvSpPr txBox="1">
            <a:spLocks noChangeArrowheads="1"/>
          </p:cNvSpPr>
          <p:nvPr/>
        </p:nvSpPr>
        <p:spPr bwMode="auto">
          <a:xfrm>
            <a:off x="888624" y="158816"/>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algn="ctr" eaLnBrk="1" hangingPunct="1">
              <a:buFont typeface="Arial" charset="0"/>
              <a:buNone/>
            </a:pPr>
            <a:r>
              <a:rPr lang="en-US" sz="2000" b="1" dirty="0">
                <a:latin typeface="Calibri" charset="0"/>
              </a:rPr>
              <a:t>VIIRS </a:t>
            </a:r>
            <a:r>
              <a:rPr lang="en-US" sz="2000" dirty="0">
                <a:latin typeface="Calibri" charset="0"/>
              </a:rPr>
              <a:t>vs.</a:t>
            </a:r>
            <a:r>
              <a:rPr lang="en-US" sz="2000" b="1" dirty="0">
                <a:latin typeface="Calibri" charset="0"/>
              </a:rPr>
              <a:t> MOBY In Situ</a:t>
            </a:r>
            <a:endParaRPr lang="en-US" sz="2000" dirty="0">
              <a:latin typeface="Calibri" charset="0"/>
            </a:endParaRPr>
          </a:p>
        </p:txBody>
      </p:sp>
      <p:sp>
        <p:nvSpPr>
          <p:cNvPr id="75781" name="TextBox 5"/>
          <p:cNvSpPr txBox="1">
            <a:spLocks noChangeArrowheads="1"/>
          </p:cNvSpPr>
          <p:nvPr/>
        </p:nvSpPr>
        <p:spPr bwMode="auto">
          <a:xfrm>
            <a:off x="152400" y="5762655"/>
            <a:ext cx="2895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2000" b="1" dirty="0"/>
              <a:t>Data from </a:t>
            </a:r>
            <a:r>
              <a:rPr lang="en-US" sz="2000" b="1" dirty="0" smtClean="0"/>
              <a:t>M. </a:t>
            </a:r>
            <a:r>
              <a:rPr lang="en-US" sz="2000" b="1" dirty="0"/>
              <a:t>Wang</a:t>
            </a:r>
          </a:p>
        </p:txBody>
      </p:sp>
      <p:sp>
        <p:nvSpPr>
          <p:cNvPr id="75782" name="TextBox 6"/>
          <p:cNvSpPr txBox="1">
            <a:spLocks noChangeArrowheads="1"/>
          </p:cNvSpPr>
          <p:nvPr/>
        </p:nvSpPr>
        <p:spPr bwMode="auto">
          <a:xfrm>
            <a:off x="8229600" y="457200"/>
            <a:ext cx="65087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charset="0"/>
                <a:ea typeface="ＭＳ Ｐゴシック" charset="0"/>
                <a:cs typeface="ＭＳ Ｐゴシック" charset="0"/>
              </a:defRPr>
            </a:lvl1pPr>
            <a:lvl2pPr marL="742950" indent="-285750" eaLnBrk="0" hangingPunct="0">
              <a:defRPr sz="2800">
                <a:solidFill>
                  <a:schemeClr val="tx1"/>
                </a:solidFill>
                <a:latin typeface="Times" charset="0"/>
                <a:ea typeface="ＭＳ Ｐゴシック" charset="0"/>
              </a:defRPr>
            </a:lvl2pPr>
            <a:lvl3pPr marL="1143000" indent="-228600" eaLnBrk="0" hangingPunct="0">
              <a:defRPr sz="2800">
                <a:solidFill>
                  <a:schemeClr val="tx1"/>
                </a:solidFill>
                <a:latin typeface="Times" charset="0"/>
                <a:ea typeface="ＭＳ Ｐゴシック" charset="0"/>
              </a:defRPr>
            </a:lvl3pPr>
            <a:lvl4pPr marL="1600200" indent="-228600" eaLnBrk="0" hangingPunct="0">
              <a:defRPr sz="2800">
                <a:solidFill>
                  <a:schemeClr val="tx1"/>
                </a:solidFill>
                <a:latin typeface="Times" charset="0"/>
                <a:ea typeface="ＭＳ Ｐゴシック" charset="0"/>
              </a:defRPr>
            </a:lvl4pPr>
            <a:lvl5pPr marL="2057400" indent="-228600" eaLnBrk="0" hangingPunct="0">
              <a:defRPr sz="2800">
                <a:solidFill>
                  <a:schemeClr val="tx1"/>
                </a:solidFill>
                <a:latin typeface="Times" charset="0"/>
                <a:ea typeface="ＭＳ Ｐゴシック" charset="0"/>
              </a:defRPr>
            </a:lvl5pPr>
            <a:lvl6pPr marL="2514600" indent="-228600" eaLnBrk="0" fontAlgn="base" hangingPunct="0">
              <a:spcBef>
                <a:spcPct val="0"/>
              </a:spcBef>
              <a:spcAft>
                <a:spcPct val="0"/>
              </a:spcAft>
              <a:defRPr sz="2800">
                <a:solidFill>
                  <a:schemeClr val="tx1"/>
                </a:solidFill>
                <a:latin typeface="Times" charset="0"/>
                <a:ea typeface="ＭＳ Ｐゴシック" charset="0"/>
              </a:defRPr>
            </a:lvl6pPr>
            <a:lvl7pPr marL="2971800" indent="-228600" eaLnBrk="0" fontAlgn="base" hangingPunct="0">
              <a:spcBef>
                <a:spcPct val="0"/>
              </a:spcBef>
              <a:spcAft>
                <a:spcPct val="0"/>
              </a:spcAft>
              <a:defRPr sz="2800">
                <a:solidFill>
                  <a:schemeClr val="tx1"/>
                </a:solidFill>
                <a:latin typeface="Times" charset="0"/>
                <a:ea typeface="ＭＳ Ｐゴシック" charset="0"/>
              </a:defRPr>
            </a:lvl7pPr>
            <a:lvl8pPr marL="3429000" indent="-228600" eaLnBrk="0" fontAlgn="base" hangingPunct="0">
              <a:spcBef>
                <a:spcPct val="0"/>
              </a:spcBef>
              <a:spcAft>
                <a:spcPct val="0"/>
              </a:spcAft>
              <a:defRPr sz="2800">
                <a:solidFill>
                  <a:schemeClr val="tx1"/>
                </a:solidFill>
                <a:latin typeface="Times" charset="0"/>
                <a:ea typeface="ＭＳ Ｐゴシック" charset="0"/>
              </a:defRPr>
            </a:lvl8pPr>
            <a:lvl9pPr marL="3886200" indent="-228600" eaLnBrk="0" fontAlgn="base" hangingPunct="0">
              <a:spcBef>
                <a:spcPct val="0"/>
              </a:spcBef>
              <a:spcAft>
                <a:spcPct val="0"/>
              </a:spcAft>
              <a:defRPr sz="2800">
                <a:solidFill>
                  <a:schemeClr val="tx1"/>
                </a:solidFill>
                <a:latin typeface="Times" charset="0"/>
                <a:ea typeface="ＭＳ Ｐゴシック" charset="0"/>
              </a:defRPr>
            </a:lvl9pPr>
          </a:lstStyle>
          <a:p>
            <a:pPr eaLnBrk="1" hangingPunct="1"/>
            <a:r>
              <a:rPr lang="en-US" sz="2400" b="1" dirty="0"/>
              <a:t>412</a:t>
            </a:r>
          </a:p>
          <a:p>
            <a:pPr eaLnBrk="1" hangingPunct="1"/>
            <a:endParaRPr lang="en-US" sz="2400" b="1" dirty="0"/>
          </a:p>
          <a:p>
            <a:pPr eaLnBrk="1" hangingPunct="1"/>
            <a:endParaRPr lang="en-US" sz="2400" b="1" dirty="0"/>
          </a:p>
          <a:p>
            <a:pPr eaLnBrk="1" hangingPunct="1"/>
            <a:r>
              <a:rPr lang="en-US" sz="2400" b="1" dirty="0" smtClean="0"/>
              <a:t>445</a:t>
            </a:r>
            <a:endParaRPr lang="en-US" sz="2400" b="1" dirty="0"/>
          </a:p>
          <a:p>
            <a:pPr eaLnBrk="1" hangingPunct="1"/>
            <a:endParaRPr lang="en-US" sz="2400" b="1" dirty="0"/>
          </a:p>
          <a:p>
            <a:pPr eaLnBrk="1" hangingPunct="1"/>
            <a:endParaRPr lang="en-US" sz="2400" b="1" dirty="0"/>
          </a:p>
          <a:p>
            <a:pPr eaLnBrk="1" hangingPunct="1"/>
            <a:endParaRPr lang="en-US" sz="2400" b="1" dirty="0"/>
          </a:p>
          <a:p>
            <a:pPr eaLnBrk="1" hangingPunct="1"/>
            <a:r>
              <a:rPr lang="en-US" sz="2400" b="1" dirty="0" smtClean="0"/>
              <a:t>488</a:t>
            </a:r>
            <a:endParaRPr lang="en-US" sz="2400" b="1" dirty="0"/>
          </a:p>
          <a:p>
            <a:pPr eaLnBrk="1" hangingPunct="1"/>
            <a:endParaRPr lang="en-US" sz="2400" b="1" dirty="0"/>
          </a:p>
          <a:p>
            <a:pPr eaLnBrk="1" hangingPunct="1"/>
            <a:endParaRPr lang="en-US" sz="2400" b="1" dirty="0"/>
          </a:p>
          <a:p>
            <a:pPr eaLnBrk="1" hangingPunct="1"/>
            <a:r>
              <a:rPr lang="en-US" sz="2400" b="1" dirty="0"/>
              <a:t>555</a:t>
            </a:r>
          </a:p>
          <a:p>
            <a:pPr eaLnBrk="1" hangingPunct="1"/>
            <a:endParaRPr lang="en-US" sz="2400" b="1" dirty="0"/>
          </a:p>
          <a:p>
            <a:pPr eaLnBrk="1" hangingPunct="1"/>
            <a:endParaRPr lang="en-US" sz="2400" b="1" dirty="0"/>
          </a:p>
          <a:p>
            <a:pPr eaLnBrk="1" hangingPunct="1"/>
            <a:r>
              <a:rPr lang="en-US" sz="2400" b="1" dirty="0" smtClean="0"/>
              <a:t>672</a:t>
            </a:r>
            <a:endParaRPr lang="en-US" sz="2400" b="1" dirty="0"/>
          </a:p>
        </p:txBody>
      </p:sp>
    </p:spTree>
    <p:extLst>
      <p:ext uri="{BB962C8B-B14F-4D97-AF65-F5344CB8AC3E}">
        <p14:creationId xmlns:p14="http://schemas.microsoft.com/office/powerpoint/2010/main" val="5355273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832" y="140631"/>
            <a:ext cx="7391400" cy="650201"/>
          </a:xfrm>
        </p:spPr>
        <p:txBody>
          <a:bodyPr/>
          <a:lstStyle/>
          <a:p>
            <a:r>
              <a:rPr lang="en-US" sz="3200" dirty="0" smtClean="0"/>
              <a:t>VIIRS </a:t>
            </a:r>
            <a:r>
              <a:rPr lang="en-US" sz="3200" dirty="0" err="1" smtClean="0"/>
              <a:t>Geolocation</a:t>
            </a:r>
            <a:r>
              <a:rPr lang="en-US" sz="3200" dirty="0" smtClean="0"/>
              <a:t> Summary</a:t>
            </a:r>
            <a:endParaRPr lang="en-US" sz="3200" dirty="0"/>
          </a:p>
        </p:txBody>
      </p:sp>
      <p:graphicFrame>
        <p:nvGraphicFramePr>
          <p:cNvPr id="5" name="Table 4"/>
          <p:cNvGraphicFramePr>
            <a:graphicFrameLocks noGrp="1"/>
          </p:cNvGraphicFramePr>
          <p:nvPr>
            <p:extLst>
              <p:ext uri="{D42A27DB-BD31-4B8C-83A1-F6EECF244321}">
                <p14:modId xmlns:p14="http://schemas.microsoft.com/office/powerpoint/2010/main" val="4203486645"/>
              </p:ext>
            </p:extLst>
          </p:nvPr>
        </p:nvGraphicFramePr>
        <p:xfrm>
          <a:off x="1900003" y="830033"/>
          <a:ext cx="5071173" cy="1929642"/>
        </p:xfrm>
        <a:graphic>
          <a:graphicData uri="http://schemas.openxmlformats.org/drawingml/2006/table">
            <a:tbl>
              <a:tblPr firstRow="1" bandRow="1">
                <a:tableStyleId>{5C22544A-7EE6-4342-B048-85BDC9FD1C3A}</a:tableStyleId>
              </a:tblPr>
              <a:tblGrid>
                <a:gridCol w="1811548"/>
                <a:gridCol w="1647645"/>
                <a:gridCol w="1611980"/>
              </a:tblGrid>
              <a:tr h="587282">
                <a:tc>
                  <a:txBody>
                    <a:bodyPr/>
                    <a:lstStyle/>
                    <a:p>
                      <a:r>
                        <a:rPr lang="en-US" sz="1600" dirty="0" smtClean="0">
                          <a:solidFill>
                            <a:schemeClr val="tx1"/>
                          </a:solidFill>
                        </a:rPr>
                        <a:t>Residuals</a:t>
                      </a:r>
                      <a:endParaRPr lang="en-US" sz="1600" dirty="0">
                        <a:solidFill>
                          <a:schemeClr val="tx1"/>
                        </a:solidFill>
                      </a:endParaRPr>
                    </a:p>
                  </a:txBody>
                  <a:tcPr/>
                </a:tc>
                <a:tc>
                  <a:txBody>
                    <a:bodyPr/>
                    <a:lstStyle/>
                    <a:p>
                      <a:pPr marL="0" algn="ctr" defTabSz="914400" rtl="0" eaLnBrk="1" latinLnBrk="0" hangingPunct="1"/>
                      <a:r>
                        <a:rPr lang="en-US" sz="1600" b="1" kern="1200" dirty="0" smtClean="0">
                          <a:solidFill>
                            <a:schemeClr val="tx1"/>
                          </a:solidFill>
                          <a:latin typeface="+mn-lt"/>
                          <a:ea typeface="+mn-ea"/>
                          <a:cs typeface="+mn-cs"/>
                        </a:rPr>
                        <a:t>Error</a:t>
                      </a:r>
                      <a:endParaRPr lang="en-US" sz="1600" b="1" kern="1200" dirty="0">
                        <a:solidFill>
                          <a:schemeClr val="tx1"/>
                        </a:solidFill>
                        <a:latin typeface="+mn-lt"/>
                        <a:ea typeface="+mn-ea"/>
                        <a:cs typeface="+mn-cs"/>
                      </a:endParaRPr>
                    </a:p>
                  </a:txBody>
                  <a:tcPr/>
                </a:tc>
                <a:tc>
                  <a:txBody>
                    <a:bodyPr/>
                    <a:lstStyle/>
                    <a:p>
                      <a:pPr algn="ctr"/>
                      <a:r>
                        <a:rPr lang="en-US" sz="1600" dirty="0" smtClean="0">
                          <a:solidFill>
                            <a:schemeClr val="tx1"/>
                          </a:solidFill>
                        </a:rPr>
                        <a:t>After error correction</a:t>
                      </a:r>
                      <a:endParaRPr lang="en-US" sz="1600" dirty="0">
                        <a:solidFill>
                          <a:schemeClr val="tx1"/>
                        </a:solidFill>
                      </a:endParaRPr>
                    </a:p>
                  </a:txBody>
                  <a:tcPr/>
                </a:tc>
              </a:tr>
              <a:tr h="335590">
                <a:tc>
                  <a:txBody>
                    <a:bodyPr/>
                    <a:lstStyle/>
                    <a:p>
                      <a:r>
                        <a:rPr lang="en-US" sz="1600" dirty="0" smtClean="0"/>
                        <a:t>Track mean</a:t>
                      </a:r>
                      <a:endParaRPr lang="en-US" sz="1600" dirty="0"/>
                    </a:p>
                  </a:txBody>
                  <a:tcPr/>
                </a:tc>
                <a:tc>
                  <a:txBody>
                    <a:bodyPr/>
                    <a:lstStyle/>
                    <a:p>
                      <a:pPr algn="ctr"/>
                      <a:r>
                        <a:rPr lang="en-US" sz="1600" b="0" dirty="0" smtClean="0">
                          <a:solidFill>
                            <a:schemeClr val="tx1"/>
                          </a:solidFill>
                        </a:rPr>
                        <a:t>-25 m</a:t>
                      </a:r>
                      <a:endParaRPr lang="en-US" sz="1600" b="0" dirty="0">
                        <a:solidFill>
                          <a:schemeClr val="tx1"/>
                        </a:solidFill>
                      </a:endParaRPr>
                    </a:p>
                  </a:txBody>
                  <a:tcPr/>
                </a:tc>
                <a:tc>
                  <a:txBody>
                    <a:bodyPr/>
                    <a:lstStyle/>
                    <a:p>
                      <a:pPr algn="ctr"/>
                      <a:r>
                        <a:rPr lang="en-US" sz="1600" b="0" dirty="0" smtClean="0">
                          <a:solidFill>
                            <a:schemeClr val="tx1"/>
                          </a:solidFill>
                        </a:rPr>
                        <a:t>0</a:t>
                      </a:r>
                      <a:r>
                        <a:rPr lang="en-US" sz="1600" b="0" baseline="0" dirty="0" smtClean="0">
                          <a:solidFill>
                            <a:schemeClr val="tx1"/>
                          </a:solidFill>
                        </a:rPr>
                        <a:t> </a:t>
                      </a:r>
                      <a:r>
                        <a:rPr lang="en-US" sz="1600" b="0" dirty="0" smtClean="0">
                          <a:solidFill>
                            <a:schemeClr val="tx1"/>
                          </a:solidFill>
                        </a:rPr>
                        <a:t>m</a:t>
                      </a:r>
                      <a:endParaRPr lang="en-US" sz="1600" b="0" dirty="0">
                        <a:solidFill>
                          <a:schemeClr val="tx1"/>
                        </a:solidFill>
                      </a:endParaRPr>
                    </a:p>
                  </a:txBody>
                  <a:tcPr/>
                </a:tc>
              </a:tr>
              <a:tr h="335590">
                <a:tc>
                  <a:txBody>
                    <a:bodyPr/>
                    <a:lstStyle/>
                    <a:p>
                      <a:r>
                        <a:rPr lang="en-US" sz="1600" dirty="0" smtClean="0"/>
                        <a:t>Scan mean</a:t>
                      </a:r>
                      <a:endParaRPr lang="en-US" sz="1600" dirty="0"/>
                    </a:p>
                  </a:txBody>
                  <a:tcPr/>
                </a:tc>
                <a:tc>
                  <a:txBody>
                    <a:bodyPr/>
                    <a:lstStyle/>
                    <a:p>
                      <a:pPr algn="ctr"/>
                      <a:r>
                        <a:rPr lang="en-US" sz="1600" b="0" dirty="0" smtClean="0">
                          <a:solidFill>
                            <a:schemeClr val="tx1"/>
                          </a:solidFill>
                        </a:rPr>
                        <a:t>-11 m</a:t>
                      </a:r>
                      <a:endParaRPr lang="en-US" sz="1600" b="0" dirty="0">
                        <a:solidFill>
                          <a:schemeClr val="tx1"/>
                        </a:solidFill>
                      </a:endParaRPr>
                    </a:p>
                  </a:txBody>
                  <a:tcPr/>
                </a:tc>
                <a:tc>
                  <a:txBody>
                    <a:bodyPr/>
                    <a:lstStyle/>
                    <a:p>
                      <a:pPr algn="ctr"/>
                      <a:r>
                        <a:rPr lang="en-US" sz="1600" b="0" dirty="0" smtClean="0">
                          <a:solidFill>
                            <a:schemeClr val="tx1"/>
                          </a:solidFill>
                        </a:rPr>
                        <a:t>1 m</a:t>
                      </a:r>
                      <a:endParaRPr lang="en-US" sz="1600" b="0" dirty="0">
                        <a:solidFill>
                          <a:schemeClr val="tx1"/>
                        </a:solidFill>
                      </a:endParaRPr>
                    </a:p>
                  </a:txBody>
                  <a:tcPr/>
                </a:tc>
              </a:tr>
              <a:tr h="335590">
                <a:tc>
                  <a:txBody>
                    <a:bodyPr/>
                    <a:lstStyle/>
                    <a:p>
                      <a:r>
                        <a:rPr lang="en-US" sz="1600" dirty="0" smtClean="0"/>
                        <a:t>Track RMSE</a:t>
                      </a:r>
                      <a:endParaRPr lang="en-US" sz="1600" dirty="0"/>
                    </a:p>
                  </a:txBody>
                  <a:tcPr/>
                </a:tc>
                <a:tc>
                  <a:txBody>
                    <a:bodyPr/>
                    <a:lstStyle/>
                    <a:p>
                      <a:pPr algn="ctr"/>
                      <a:r>
                        <a:rPr lang="en-US" sz="1600" b="0" dirty="0" smtClean="0">
                          <a:solidFill>
                            <a:schemeClr val="tx1"/>
                          </a:solidFill>
                        </a:rPr>
                        <a:t>75 </a:t>
                      </a:r>
                      <a:r>
                        <a:rPr lang="en-US" sz="1600" b="0" baseline="0" dirty="0" smtClean="0">
                          <a:solidFill>
                            <a:schemeClr val="tx1"/>
                          </a:solidFill>
                        </a:rPr>
                        <a:t>m</a:t>
                      </a:r>
                      <a:endParaRPr lang="en-US" sz="1600" b="0" dirty="0">
                        <a:solidFill>
                          <a:schemeClr val="tx1"/>
                        </a:solidFill>
                      </a:endParaRPr>
                    </a:p>
                  </a:txBody>
                  <a:tcPr/>
                </a:tc>
                <a:tc>
                  <a:txBody>
                    <a:bodyPr/>
                    <a:lstStyle/>
                    <a:p>
                      <a:pPr algn="ctr"/>
                      <a:r>
                        <a:rPr lang="en-US" sz="1600" b="0" dirty="0" smtClean="0">
                          <a:solidFill>
                            <a:schemeClr val="tx1"/>
                          </a:solidFill>
                        </a:rPr>
                        <a:t>70 </a:t>
                      </a:r>
                      <a:r>
                        <a:rPr lang="en-US" sz="1600" b="0" baseline="0" dirty="0" smtClean="0">
                          <a:solidFill>
                            <a:schemeClr val="tx1"/>
                          </a:solidFill>
                        </a:rPr>
                        <a:t>m</a:t>
                      </a:r>
                      <a:endParaRPr lang="en-US" sz="1600" b="0" dirty="0">
                        <a:solidFill>
                          <a:schemeClr val="tx1"/>
                        </a:solidFill>
                      </a:endParaRPr>
                    </a:p>
                  </a:txBody>
                  <a:tcPr/>
                </a:tc>
              </a:tr>
              <a:tr h="335590">
                <a:tc>
                  <a:txBody>
                    <a:bodyPr/>
                    <a:lstStyle/>
                    <a:p>
                      <a:r>
                        <a:rPr lang="en-US" sz="1600" dirty="0" smtClean="0"/>
                        <a:t>Scan RMSE</a:t>
                      </a:r>
                      <a:endParaRPr lang="en-US" sz="1600" dirty="0"/>
                    </a:p>
                  </a:txBody>
                  <a:tcPr/>
                </a:tc>
                <a:tc>
                  <a:txBody>
                    <a:bodyPr/>
                    <a:lstStyle/>
                    <a:p>
                      <a:pPr algn="ctr"/>
                      <a:r>
                        <a:rPr lang="en-US" sz="1600" b="0" dirty="0" smtClean="0">
                          <a:solidFill>
                            <a:schemeClr val="tx1"/>
                          </a:solidFill>
                        </a:rPr>
                        <a:t>63 m</a:t>
                      </a:r>
                      <a:endParaRPr lang="en-US" sz="1600" b="0" dirty="0">
                        <a:solidFill>
                          <a:schemeClr val="tx1"/>
                        </a:solidFill>
                      </a:endParaRPr>
                    </a:p>
                  </a:txBody>
                  <a:tcPr/>
                </a:tc>
                <a:tc>
                  <a:txBody>
                    <a:bodyPr/>
                    <a:lstStyle/>
                    <a:p>
                      <a:pPr algn="ctr"/>
                      <a:r>
                        <a:rPr lang="en-US" sz="1600" b="0" dirty="0" smtClean="0">
                          <a:solidFill>
                            <a:schemeClr val="tx1"/>
                          </a:solidFill>
                        </a:rPr>
                        <a:t>61 m</a:t>
                      </a:r>
                      <a:endParaRPr lang="en-US" sz="1600" b="0" dirty="0">
                        <a:solidFill>
                          <a:schemeClr val="tx1"/>
                        </a:solidFill>
                      </a:endParaRPr>
                    </a:p>
                  </a:txBody>
                  <a:tcPr/>
                </a:tc>
              </a:tr>
            </a:tbl>
          </a:graphicData>
        </a:graphic>
      </p:graphicFrame>
      <p:sp>
        <p:nvSpPr>
          <p:cNvPr id="6" name="Rectangle 3"/>
          <p:cNvSpPr txBox="1">
            <a:spLocks noChangeArrowheads="1"/>
          </p:cNvSpPr>
          <p:nvPr/>
        </p:nvSpPr>
        <p:spPr bwMode="auto">
          <a:xfrm>
            <a:off x="398766" y="2851040"/>
            <a:ext cx="7546427" cy="3761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1800">
                <a:solidFill>
                  <a:schemeClr val="tx1"/>
                </a:solidFill>
                <a:latin typeface="+mn-lt"/>
              </a:defRPr>
            </a:lvl4pPr>
            <a:lvl5pPr marL="2057400" indent="-228600" algn="l" rtl="0" eaLnBrk="0" fontAlgn="base" hangingPunct="0">
              <a:spcBef>
                <a:spcPct val="20000"/>
              </a:spcBef>
              <a:spcAft>
                <a:spcPct val="0"/>
              </a:spcAft>
              <a:buChar char="»"/>
              <a:defRPr sz="1800">
                <a:solidFill>
                  <a:schemeClr val="tx1"/>
                </a:solidFill>
                <a:latin typeface="+mn-lt"/>
              </a:defRPr>
            </a:lvl5pPr>
            <a:lvl6pPr marL="2514600" indent="-228600" algn="l" rtl="0" fontAlgn="base">
              <a:spcBef>
                <a:spcPct val="20000"/>
              </a:spcBef>
              <a:spcAft>
                <a:spcPct val="0"/>
              </a:spcAft>
              <a:buChar char="»"/>
              <a:defRPr sz="1800">
                <a:solidFill>
                  <a:schemeClr val="tx1"/>
                </a:solidFill>
                <a:latin typeface="+mn-lt"/>
              </a:defRPr>
            </a:lvl6pPr>
            <a:lvl7pPr marL="2971800" indent="-228600" algn="l" rtl="0" fontAlgn="base">
              <a:spcBef>
                <a:spcPct val="20000"/>
              </a:spcBef>
              <a:spcAft>
                <a:spcPct val="0"/>
              </a:spcAft>
              <a:buChar char="»"/>
              <a:defRPr sz="1800">
                <a:solidFill>
                  <a:schemeClr val="tx1"/>
                </a:solidFill>
                <a:latin typeface="+mn-lt"/>
              </a:defRPr>
            </a:lvl7pPr>
            <a:lvl8pPr marL="3429000" indent="-228600" algn="l" rtl="0" fontAlgn="base">
              <a:spcBef>
                <a:spcPct val="20000"/>
              </a:spcBef>
              <a:spcAft>
                <a:spcPct val="0"/>
              </a:spcAft>
              <a:buChar char="»"/>
              <a:defRPr sz="1800">
                <a:solidFill>
                  <a:schemeClr val="tx1"/>
                </a:solidFill>
                <a:latin typeface="+mn-lt"/>
              </a:defRPr>
            </a:lvl8pPr>
            <a:lvl9pPr marL="3886200" indent="-228600" algn="l" rtl="0" fontAlgn="base">
              <a:spcBef>
                <a:spcPct val="20000"/>
              </a:spcBef>
              <a:spcAft>
                <a:spcPct val="0"/>
              </a:spcAft>
              <a:buChar char="»"/>
              <a:defRPr sz="1800">
                <a:solidFill>
                  <a:schemeClr val="tx1"/>
                </a:solidFill>
                <a:latin typeface="+mn-lt"/>
              </a:defRPr>
            </a:lvl9pPr>
          </a:lstStyle>
          <a:p>
            <a:pPr marL="0" indent="0" eaLnBrk="1" hangingPunct="1">
              <a:lnSpc>
                <a:spcPct val="110000"/>
              </a:lnSpc>
              <a:buNone/>
              <a:tabLst>
                <a:tab pos="182880" algn="l"/>
              </a:tabLst>
            </a:pPr>
            <a:endParaRPr lang="en-US" sz="1800" dirty="0" smtClean="0"/>
          </a:p>
          <a:p>
            <a:pPr marL="182880" indent="-182880" eaLnBrk="1" hangingPunct="1">
              <a:lnSpc>
                <a:spcPct val="110000"/>
              </a:lnSpc>
              <a:tabLst>
                <a:tab pos="182880" algn="l"/>
              </a:tabLst>
            </a:pPr>
            <a:r>
              <a:rPr lang="en-US" sz="1800" dirty="0" smtClean="0"/>
              <a:t>Nadir equivalent accuracy (RMSE – Root Mean Square Error)</a:t>
            </a:r>
          </a:p>
          <a:p>
            <a:pPr marL="182880" indent="-182880" eaLnBrk="1" hangingPunct="1">
              <a:lnSpc>
                <a:spcPct val="110000"/>
              </a:lnSpc>
              <a:tabLst>
                <a:tab pos="182880" algn="l"/>
              </a:tabLst>
            </a:pPr>
            <a:r>
              <a:rPr lang="en-US" sz="1800" dirty="0" smtClean="0"/>
              <a:t>296 data-days, average of 135 CP residuals per day (after filtering)</a:t>
            </a:r>
          </a:p>
          <a:p>
            <a:pPr marL="182880" indent="-182880" eaLnBrk="1" hangingPunct="1">
              <a:lnSpc>
                <a:spcPct val="110000"/>
              </a:lnSpc>
              <a:tabLst>
                <a:tab pos="182880" algn="l"/>
              </a:tabLst>
            </a:pPr>
            <a:r>
              <a:rPr lang="en-US" sz="1800" dirty="0" smtClean="0"/>
              <a:t>After VIIRS I/M-band LUT update on Feb. 23, 2012 </a:t>
            </a:r>
          </a:p>
          <a:p>
            <a:pPr marL="182880" indent="-182880" eaLnBrk="1" hangingPunct="1">
              <a:lnSpc>
                <a:spcPct val="110000"/>
              </a:lnSpc>
              <a:tabLst>
                <a:tab pos="182880" algn="l"/>
              </a:tabLst>
            </a:pPr>
            <a:r>
              <a:rPr lang="en-US" sz="1800" dirty="0" smtClean="0"/>
              <a:t>Excludes switch to Scan Control Electronics (SCE) A-side (Nov. 22 to Dec. 11, 2012)</a:t>
            </a:r>
          </a:p>
          <a:p>
            <a:pPr marL="182880" indent="-182880" eaLnBrk="1" hangingPunct="1">
              <a:lnSpc>
                <a:spcPct val="110000"/>
              </a:lnSpc>
              <a:tabLst>
                <a:tab pos="182880" algn="l"/>
              </a:tabLst>
            </a:pPr>
            <a:endParaRPr lang="en-US" sz="1800" dirty="0"/>
          </a:p>
          <a:p>
            <a:pPr marL="182880" indent="-182880" eaLnBrk="1" hangingPunct="1">
              <a:lnSpc>
                <a:spcPct val="110000"/>
              </a:lnSpc>
              <a:tabLst>
                <a:tab pos="182880" algn="l"/>
              </a:tabLst>
            </a:pPr>
            <a:r>
              <a:rPr lang="en-US" sz="1800" dirty="0" smtClean="0"/>
              <a:t>Mapping Uncertainty requirement 1km</a:t>
            </a:r>
          </a:p>
        </p:txBody>
      </p:sp>
      <p:sp>
        <p:nvSpPr>
          <p:cNvPr id="9" name="TextBox 8"/>
          <p:cNvSpPr txBox="1"/>
          <p:nvPr/>
        </p:nvSpPr>
        <p:spPr>
          <a:xfrm>
            <a:off x="7176810" y="2002682"/>
            <a:ext cx="1536766" cy="738664"/>
          </a:xfrm>
          <a:prstGeom prst="rect">
            <a:avLst/>
          </a:prstGeom>
          <a:noFill/>
        </p:spPr>
        <p:txBody>
          <a:bodyPr wrap="square" rtlCol="0">
            <a:spAutoFit/>
          </a:bodyPr>
          <a:lstStyle/>
          <a:p>
            <a:pPr algn="ctr"/>
            <a:r>
              <a:rPr lang="en-US" sz="1400" dirty="0" smtClean="0">
                <a:solidFill>
                  <a:srgbClr val="0033CC"/>
                </a:solidFill>
                <a:latin typeface="+mn-lt"/>
              </a:rPr>
              <a:t>Note: 75 m is 20% of an I-band 375m pixel</a:t>
            </a:r>
            <a:endParaRPr lang="en-US" sz="1400" dirty="0">
              <a:solidFill>
                <a:srgbClr val="0033CC"/>
              </a:solidFill>
              <a:latin typeface="+mn-lt"/>
            </a:endParaRPr>
          </a:p>
        </p:txBody>
      </p:sp>
    </p:spTree>
    <p:extLst>
      <p:ext uri="{BB962C8B-B14F-4D97-AF65-F5344CB8AC3E}">
        <p14:creationId xmlns:p14="http://schemas.microsoft.com/office/powerpoint/2010/main" val="115405106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Suomi NPP Level </a:t>
            </a:r>
            <a:r>
              <a:rPr lang="en-US" dirty="0" smtClean="0"/>
              <a:t>1- EOS Continuity</a:t>
            </a:r>
            <a:endParaRPr lang="en-US" dirty="0"/>
          </a:p>
        </p:txBody>
      </p:sp>
      <p:sp>
        <p:nvSpPr>
          <p:cNvPr id="3" name="Content Placeholder 2"/>
          <p:cNvSpPr>
            <a:spLocks noGrp="1"/>
          </p:cNvSpPr>
          <p:nvPr>
            <p:ph idx="1"/>
          </p:nvPr>
        </p:nvSpPr>
        <p:spPr/>
        <p:txBody>
          <a:bodyPr/>
          <a:lstStyle/>
          <a:p>
            <a:r>
              <a:rPr lang="en-US" sz="2000" dirty="0"/>
              <a:t>Provide quality data to meet scientific requirements for continuity of a group of NASA Earth Observing System (EOS) observations,</a:t>
            </a:r>
          </a:p>
          <a:p>
            <a:r>
              <a:rPr lang="en-US" sz="2000" dirty="0" smtClean="0"/>
              <a:t>The </a:t>
            </a:r>
            <a:r>
              <a:rPr lang="en-US" sz="2000" dirty="0" err="1"/>
              <a:t>Suomi</a:t>
            </a:r>
            <a:r>
              <a:rPr lang="en-US" sz="2000" dirty="0"/>
              <a:t> NPP Science </a:t>
            </a:r>
            <a:r>
              <a:rPr lang="en-US" sz="2000" dirty="0" smtClean="0"/>
              <a:t>Team is </a:t>
            </a:r>
            <a:r>
              <a:rPr lang="en-US" sz="2000" dirty="0"/>
              <a:t>focused on supporting work to ensure the </a:t>
            </a:r>
            <a:r>
              <a:rPr lang="en-US" sz="2000" i="1" dirty="0"/>
              <a:t>continuity of scientific data records started in the EOS </a:t>
            </a:r>
            <a:r>
              <a:rPr lang="en-US" sz="2000" i="1" dirty="0" smtClean="0"/>
              <a:t>era</a:t>
            </a:r>
            <a:r>
              <a:rPr lang="en-US" sz="2000" dirty="0"/>
              <a:t>.</a:t>
            </a:r>
          </a:p>
          <a:p>
            <a:r>
              <a:rPr lang="en-US" sz="2000" dirty="0"/>
              <a:t>The </a:t>
            </a:r>
            <a:r>
              <a:rPr lang="en-US" sz="2000" dirty="0" err="1"/>
              <a:t>Suomi</a:t>
            </a:r>
            <a:r>
              <a:rPr lang="en-US" sz="2000" dirty="0"/>
              <a:t> NPP Science Team </a:t>
            </a:r>
            <a:r>
              <a:rPr lang="en-US" sz="2000" dirty="0" smtClean="0"/>
              <a:t>prepared discipline-based assessments. </a:t>
            </a:r>
          </a:p>
          <a:p>
            <a:pPr marL="457200" lvl="1" indent="0">
              <a:buNone/>
            </a:pPr>
            <a:r>
              <a:rPr lang="en-US" sz="1800" b="1" dirty="0" smtClean="0"/>
              <a:t>-</a:t>
            </a:r>
            <a:r>
              <a:rPr lang="en-US" sz="1800" b="1" dirty="0"/>
              <a:t>- VIIRS Cloud/Aerosol/Atmosphere 	-- </a:t>
            </a:r>
            <a:r>
              <a:rPr lang="en-US" sz="1800" b="1" dirty="0" smtClean="0"/>
              <a:t>Ozone</a:t>
            </a:r>
            <a:endParaRPr lang="en-US" sz="1800" b="1" dirty="0"/>
          </a:p>
          <a:p>
            <a:pPr lvl="1">
              <a:buNone/>
            </a:pPr>
            <a:r>
              <a:rPr lang="en-US" sz="1800" b="1" dirty="0"/>
              <a:t>-- VIIRS </a:t>
            </a:r>
            <a:r>
              <a:rPr lang="en-US" sz="1800" b="1" dirty="0" smtClean="0"/>
              <a:t>Land             </a:t>
            </a:r>
            <a:r>
              <a:rPr lang="en-US" sz="1800" b="1" dirty="0"/>
              <a:t>			-- </a:t>
            </a:r>
            <a:r>
              <a:rPr lang="en-US" sz="1800" b="1" dirty="0" smtClean="0"/>
              <a:t>Sounder</a:t>
            </a:r>
            <a:endParaRPr lang="en-US" sz="1800" b="1" dirty="0"/>
          </a:p>
          <a:p>
            <a:pPr lvl="1">
              <a:buNone/>
            </a:pPr>
            <a:r>
              <a:rPr lang="en-US" sz="1800" b="1" dirty="0"/>
              <a:t>-- VIIRS </a:t>
            </a:r>
            <a:r>
              <a:rPr lang="en-US" sz="1800" b="1" dirty="0" smtClean="0"/>
              <a:t>Ocean			-- Calibration</a:t>
            </a:r>
            <a:endParaRPr lang="en-US" sz="1800" b="1" dirty="0"/>
          </a:p>
          <a:p>
            <a:endParaRPr lang="en-US" sz="1200" dirty="0"/>
          </a:p>
          <a:p>
            <a:r>
              <a:rPr lang="en-US" sz="2000" dirty="0" smtClean="0"/>
              <a:t>Science Team is now providing initial assessment reports ( December 2012 - April 2013).</a:t>
            </a:r>
          </a:p>
          <a:p>
            <a:pPr lvl="1"/>
            <a:r>
              <a:rPr lang="en-US" sz="1800" dirty="0" smtClean="0"/>
              <a:t>Initial Assessment provided at Jan. 2013 ST meeting: NPP can provide the data needed to continue EOS observations.  Current NPP operations including calibration maneuvers need to continue.</a:t>
            </a:r>
            <a:endParaRPr lang="en-US" sz="1800" dirty="0"/>
          </a:p>
        </p:txBody>
      </p:sp>
    </p:spTree>
    <p:extLst>
      <p:ext uri="{BB962C8B-B14F-4D97-AF65-F5344CB8AC3E}">
        <p14:creationId xmlns:p14="http://schemas.microsoft.com/office/powerpoint/2010/main" val="1541559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5105400" y="492369"/>
            <a:ext cx="3810000" cy="2250830"/>
          </a:xfrm>
        </p:spPr>
        <p:txBody>
          <a:bodyPr>
            <a:noAutofit/>
          </a:bodyPr>
          <a:lstStyle/>
          <a:p>
            <a:r>
              <a:rPr lang="en-US" sz="2800" b="1" dirty="0" smtClean="0"/>
              <a:t>OMPS Instrument</a:t>
            </a:r>
            <a:r>
              <a:rPr lang="en-US" sz="1800" b="1" dirty="0" smtClean="0"/>
              <a:t/>
            </a:r>
            <a:br>
              <a:rPr lang="en-US" sz="1800" b="1" dirty="0" smtClean="0"/>
            </a:br>
            <a:r>
              <a:rPr lang="en-US" sz="2000" b="1" dirty="0" smtClean="0"/>
              <a:t>Ozone Mapper Profiler Suite</a:t>
            </a:r>
            <a:br>
              <a:rPr lang="en-US" sz="2000" b="1" dirty="0" smtClean="0"/>
            </a:br>
            <a:r>
              <a:rPr lang="en-US" sz="2000" b="1" dirty="0" smtClean="0"/>
              <a:t/>
            </a:r>
            <a:br>
              <a:rPr lang="en-US" sz="2000" b="1" dirty="0" smtClean="0"/>
            </a:br>
            <a:r>
              <a:rPr lang="en-US" sz="1800" dirty="0" smtClean="0">
                <a:latin typeface="Times New Roman" pitchFamily="18" charset="0"/>
              </a:rPr>
              <a:t>Global  and daily monitoring of three dimensional distribution of ozone and other constituents</a:t>
            </a:r>
            <a:r>
              <a:rPr lang="en-US" sz="2000" dirty="0" smtClean="0">
                <a:latin typeface="Times New Roman" pitchFamily="18" charset="0"/>
              </a:rPr>
              <a:t/>
            </a:r>
            <a:br>
              <a:rPr lang="en-US" sz="2000" dirty="0" smtClean="0">
                <a:latin typeface="Times New Roman" pitchFamily="18" charset="0"/>
              </a:rPr>
            </a:br>
            <a:endParaRPr lang="en-US" sz="2000" b="1" dirty="0" smtClean="0"/>
          </a:p>
        </p:txBody>
      </p:sp>
      <p:sp>
        <p:nvSpPr>
          <p:cNvPr id="1028" name="Rectangle 4"/>
          <p:cNvSpPr>
            <a:spLocks noGrp="1" noChangeArrowheads="1"/>
          </p:cNvSpPr>
          <p:nvPr>
            <p:ph type="body" sz="half" idx="1"/>
          </p:nvPr>
        </p:nvSpPr>
        <p:spPr>
          <a:xfrm>
            <a:off x="228600" y="3810000"/>
            <a:ext cx="3429000" cy="2743200"/>
          </a:xfrm>
          <a:noFill/>
        </p:spPr>
        <p:txBody>
          <a:bodyPr>
            <a:noAutofit/>
          </a:bodyPr>
          <a:lstStyle/>
          <a:p>
            <a:pPr marL="0" indent="0" eaLnBrk="1" hangingPunct="1">
              <a:lnSpc>
                <a:spcPct val="80000"/>
              </a:lnSpc>
              <a:buFontTx/>
              <a:buNone/>
            </a:pPr>
            <a:r>
              <a:rPr lang="en-US" sz="1800" b="1" dirty="0" smtClean="0">
                <a:latin typeface="Times New Roman" pitchFamily="18" charset="0"/>
              </a:rPr>
              <a:t>Nadir Mapper </a:t>
            </a:r>
          </a:p>
          <a:p>
            <a:pPr marL="0" indent="0" eaLnBrk="1" hangingPunct="1">
              <a:lnSpc>
                <a:spcPct val="80000"/>
              </a:lnSpc>
              <a:buFontTx/>
              <a:buNone/>
            </a:pPr>
            <a:r>
              <a:rPr lang="en-US" sz="1400" dirty="0" smtClean="0">
                <a:latin typeface="Times New Roman" pitchFamily="18" charset="0"/>
              </a:rPr>
              <a:t>Grating spectrometer, 2-D CCD</a:t>
            </a:r>
          </a:p>
          <a:p>
            <a:pPr marL="0" indent="0" eaLnBrk="1" hangingPunct="1">
              <a:lnSpc>
                <a:spcPct val="80000"/>
              </a:lnSpc>
              <a:buFontTx/>
              <a:buNone/>
            </a:pPr>
            <a:r>
              <a:rPr lang="en-US" sz="1400" dirty="0" smtClean="0">
                <a:latin typeface="Times New Roman" pitchFamily="18" charset="0"/>
              </a:rPr>
              <a:t>110 deg. cross track, 300 to 380 nm spectral, 1.1nm FWHM bandpass</a:t>
            </a:r>
          </a:p>
          <a:p>
            <a:pPr marL="0" indent="0" eaLnBrk="1" hangingPunct="1">
              <a:lnSpc>
                <a:spcPct val="80000"/>
              </a:lnSpc>
            </a:pPr>
            <a:endParaRPr lang="en-US" sz="1400" b="1" dirty="0" smtClean="0">
              <a:latin typeface="Times New Roman" pitchFamily="18" charset="0"/>
            </a:endParaRPr>
          </a:p>
          <a:p>
            <a:pPr marL="0" indent="0" eaLnBrk="1" hangingPunct="1">
              <a:lnSpc>
                <a:spcPct val="80000"/>
              </a:lnSpc>
              <a:buFontTx/>
              <a:buNone/>
            </a:pPr>
            <a:r>
              <a:rPr lang="en-US" sz="1800" b="1" dirty="0" smtClean="0">
                <a:latin typeface="Times New Roman" pitchFamily="18" charset="0"/>
              </a:rPr>
              <a:t>Nadir Profiler </a:t>
            </a:r>
          </a:p>
          <a:p>
            <a:pPr marL="0" indent="0" eaLnBrk="1" hangingPunct="1">
              <a:lnSpc>
                <a:spcPct val="80000"/>
              </a:lnSpc>
              <a:buFontTx/>
              <a:buNone/>
            </a:pPr>
            <a:r>
              <a:rPr lang="en-US" sz="1400" dirty="0" smtClean="0">
                <a:latin typeface="Times New Roman" pitchFamily="18" charset="0"/>
              </a:rPr>
              <a:t>Grating spectrometer, 2-D CCD</a:t>
            </a:r>
          </a:p>
          <a:p>
            <a:pPr marL="0" indent="0" eaLnBrk="1" hangingPunct="1">
              <a:lnSpc>
                <a:spcPct val="80000"/>
              </a:lnSpc>
              <a:buFontTx/>
              <a:buNone/>
            </a:pPr>
            <a:r>
              <a:rPr lang="en-US" sz="1400" dirty="0" smtClean="0">
                <a:latin typeface="Times New Roman" pitchFamily="18" charset="0"/>
              </a:rPr>
              <a:t>Nadir view, 250 km cross track, 270 to 310 nm spectral, 1.1 nm FWHM bandpass</a:t>
            </a:r>
          </a:p>
          <a:p>
            <a:pPr marL="0" indent="0" eaLnBrk="1" hangingPunct="1">
              <a:lnSpc>
                <a:spcPct val="80000"/>
              </a:lnSpc>
            </a:pPr>
            <a:endParaRPr lang="en-US" sz="1400" b="1" dirty="0" smtClean="0">
              <a:latin typeface="Times New Roman" pitchFamily="18" charset="0"/>
            </a:endParaRPr>
          </a:p>
          <a:p>
            <a:pPr marL="0" indent="0" eaLnBrk="1" hangingPunct="1">
              <a:lnSpc>
                <a:spcPct val="80000"/>
              </a:lnSpc>
              <a:buFontTx/>
              <a:buNone/>
            </a:pPr>
            <a:r>
              <a:rPr lang="en-US" sz="1800" b="1" dirty="0" smtClean="0">
                <a:solidFill>
                  <a:schemeClr val="bg1">
                    <a:lumMod val="50000"/>
                  </a:schemeClr>
                </a:solidFill>
                <a:latin typeface="Times New Roman" pitchFamily="18" charset="0"/>
              </a:rPr>
              <a:t>Limb Profiler </a:t>
            </a:r>
          </a:p>
        </p:txBody>
      </p:sp>
      <p:pic>
        <p:nvPicPr>
          <p:cNvPr id="1029" name="Picture 5" descr="A9041_004b"/>
          <p:cNvPicPr>
            <a:picLocks noChangeAspect="1" noChangeArrowheads="1"/>
          </p:cNvPicPr>
          <p:nvPr/>
        </p:nvPicPr>
        <p:blipFill>
          <a:blip r:embed="rId3" cstate="print"/>
          <a:srcRect/>
          <a:stretch>
            <a:fillRect/>
          </a:stretch>
        </p:blipFill>
        <p:spPr bwMode="auto">
          <a:xfrm>
            <a:off x="4572000" y="2895600"/>
            <a:ext cx="4441825" cy="3646488"/>
          </a:xfrm>
          <a:prstGeom prst="rect">
            <a:avLst/>
          </a:prstGeom>
          <a:noFill/>
          <a:ln w="9525">
            <a:noFill/>
            <a:miter lim="800000"/>
            <a:headEnd/>
            <a:tailEnd/>
          </a:ln>
        </p:spPr>
      </p:pic>
      <p:pic>
        <p:nvPicPr>
          <p:cNvPr id="2052" name="Picture 4" descr="http://npp.gsfc.nasa.gov/images/omps-instrument.jpg"/>
          <p:cNvPicPr>
            <a:picLocks noChangeAspect="1" noChangeArrowheads="1"/>
          </p:cNvPicPr>
          <p:nvPr/>
        </p:nvPicPr>
        <p:blipFill>
          <a:blip r:embed="rId4" cstate="print"/>
          <a:srcRect/>
          <a:stretch>
            <a:fillRect/>
          </a:stretch>
        </p:blipFill>
        <p:spPr bwMode="auto">
          <a:xfrm>
            <a:off x="112495" y="152400"/>
            <a:ext cx="4992905" cy="3408363"/>
          </a:xfrm>
          <a:prstGeom prst="rect">
            <a:avLst/>
          </a:prstGeom>
          <a:noFill/>
        </p:spPr>
      </p:pic>
    </p:spTree>
    <p:extLst>
      <p:ext uri="{BB962C8B-B14F-4D97-AF65-F5344CB8AC3E}">
        <p14:creationId xmlns:p14="http://schemas.microsoft.com/office/powerpoint/2010/main" val="285400875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t>Instrument Performance – NM</a:t>
            </a: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48194548"/>
              </p:ext>
            </p:extLst>
          </p:nvPr>
        </p:nvGraphicFramePr>
        <p:xfrm>
          <a:off x="476015" y="969904"/>
          <a:ext cx="8229600" cy="4776216"/>
        </p:xfrm>
        <a:graphic>
          <a:graphicData uri="http://schemas.openxmlformats.org/drawingml/2006/table">
            <a:tbl>
              <a:tblPr firstRow="1" bandRow="1">
                <a:tableStyleId>{7DF18680-E054-41AD-8BC1-D1AEF772440D}</a:tableStyleId>
              </a:tblPr>
              <a:tblGrid>
                <a:gridCol w="2743200"/>
                <a:gridCol w="2743200"/>
                <a:gridCol w="2743200"/>
              </a:tblGrid>
              <a:tr h="370840">
                <a:tc>
                  <a:txBody>
                    <a:bodyPr/>
                    <a:lstStyle/>
                    <a:p>
                      <a:pPr marL="0" marR="0" algn="ctr">
                        <a:lnSpc>
                          <a:spcPct val="115000"/>
                        </a:lnSpc>
                        <a:spcBef>
                          <a:spcPts val="0"/>
                        </a:spcBef>
                        <a:spcAft>
                          <a:spcPts val="1000"/>
                        </a:spcAft>
                      </a:pPr>
                      <a:r>
                        <a:rPr lang="en-US" sz="1200" b="1" dirty="0" smtClean="0"/>
                        <a:t>Requirement</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a:t>Specification/Prediction Value</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smtClean="0"/>
                        <a:t>On-Orbit </a:t>
                      </a:r>
                      <a:r>
                        <a:rPr lang="en-US" sz="1200" b="1" dirty="0"/>
                        <a:t>Performance</a:t>
                      </a:r>
                      <a:endParaRPr lang="en-US" sz="1100" b="1" dirty="0">
                        <a:solidFill>
                          <a:schemeClr val="tx1"/>
                        </a:solidFill>
                        <a:latin typeface="Calibri"/>
                        <a:ea typeface="Calibri"/>
                        <a:cs typeface="Times New Roman"/>
                      </a:endParaRPr>
                    </a:p>
                  </a:txBody>
                  <a:tcPr marL="68580" marR="68580" marT="0" marB="0" anchor="ctr"/>
                </a:tc>
              </a:tr>
              <a:tr h="370840">
                <a:tc>
                  <a:txBody>
                    <a:bodyPr/>
                    <a:lstStyle/>
                    <a:p>
                      <a:pPr marL="0" marR="0" algn="ctr">
                        <a:lnSpc>
                          <a:spcPct val="115000"/>
                        </a:lnSpc>
                        <a:spcBef>
                          <a:spcPts val="0"/>
                        </a:spcBef>
                        <a:spcAft>
                          <a:spcPts val="1000"/>
                        </a:spcAft>
                      </a:pPr>
                      <a:r>
                        <a:rPr lang="en-US" sz="1200" b="1" dirty="0"/>
                        <a:t>Non-linearity</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a:t>&lt; 2% full well</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a:t>&lt; 0.46%</a:t>
                      </a:r>
                      <a:endParaRPr lang="en-US" sz="1100" b="1" dirty="0">
                        <a:solidFill>
                          <a:schemeClr val="tx1"/>
                        </a:solidFill>
                        <a:latin typeface="Calibri"/>
                        <a:ea typeface="Calibri"/>
                        <a:cs typeface="Times New Roman"/>
                      </a:endParaRPr>
                    </a:p>
                  </a:txBody>
                  <a:tcPr marL="68580" marR="68580" marT="0" marB="0" anchor="ctr"/>
                </a:tc>
              </a:tr>
              <a:tr h="370840">
                <a:tc>
                  <a:txBody>
                    <a:bodyPr/>
                    <a:lstStyle/>
                    <a:p>
                      <a:pPr marL="0" marR="0" algn="ctr">
                        <a:lnSpc>
                          <a:spcPct val="115000"/>
                        </a:lnSpc>
                        <a:spcBef>
                          <a:spcPts val="0"/>
                        </a:spcBef>
                        <a:spcAft>
                          <a:spcPts val="1000"/>
                        </a:spcAft>
                      </a:pPr>
                      <a:r>
                        <a:rPr lang="en-US" sz="1200" b="1" dirty="0"/>
                        <a:t>Non-linearity Knowledge</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a:t>&lt; 0.5%</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smtClean="0"/>
                        <a:t>~0.1</a:t>
                      </a:r>
                      <a:r>
                        <a:rPr lang="en-US" sz="1200" b="1" dirty="0"/>
                        <a:t>%</a:t>
                      </a:r>
                      <a:endParaRPr lang="en-US" sz="1100" b="1" dirty="0">
                        <a:solidFill>
                          <a:schemeClr val="tx1"/>
                        </a:solidFill>
                        <a:latin typeface="Calibri"/>
                        <a:ea typeface="Calibri"/>
                        <a:cs typeface="Times New Roman"/>
                      </a:endParaRPr>
                    </a:p>
                  </a:txBody>
                  <a:tcPr marL="68580" marR="68580" marT="0" marB="0" anchor="ctr"/>
                </a:tc>
              </a:tr>
              <a:tr h="370840">
                <a:tc>
                  <a:txBody>
                    <a:bodyPr/>
                    <a:lstStyle/>
                    <a:p>
                      <a:pPr marL="0" marR="0" algn="ctr">
                        <a:lnSpc>
                          <a:spcPct val="115000"/>
                        </a:lnSpc>
                        <a:spcBef>
                          <a:spcPts val="0"/>
                        </a:spcBef>
                        <a:spcAft>
                          <a:spcPts val="1000"/>
                        </a:spcAft>
                      </a:pPr>
                      <a:r>
                        <a:rPr lang="en-US" sz="1200" b="1" dirty="0"/>
                        <a:t>On-orbit Wavelength Calibration</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a:t>&lt; 0.01 nm</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smtClean="0"/>
                        <a:t>average ~0.01 nm RMS</a:t>
                      </a:r>
                      <a:endParaRPr lang="en-US" sz="1100" b="1" dirty="0">
                        <a:solidFill>
                          <a:schemeClr val="tx1"/>
                        </a:solidFill>
                        <a:latin typeface="Calibri"/>
                        <a:ea typeface="Calibri"/>
                        <a:cs typeface="Times New Roman"/>
                      </a:endParaRPr>
                    </a:p>
                  </a:txBody>
                  <a:tcPr marL="68580" marR="68580" marT="0" marB="0" anchor="ctr"/>
                </a:tc>
              </a:tr>
              <a:tr h="370840">
                <a:tc>
                  <a:txBody>
                    <a:bodyPr/>
                    <a:lstStyle/>
                    <a:p>
                      <a:pPr marL="0" marR="0" algn="ctr">
                        <a:lnSpc>
                          <a:spcPct val="115000"/>
                        </a:lnSpc>
                        <a:spcBef>
                          <a:spcPts val="0"/>
                        </a:spcBef>
                        <a:spcAft>
                          <a:spcPts val="1000"/>
                        </a:spcAft>
                      </a:pPr>
                      <a:r>
                        <a:rPr lang="en-US" sz="1200" b="1" dirty="0"/>
                        <a:t>Stray Light NM </a:t>
                      </a:r>
                      <a:endParaRPr lang="en-US" sz="1200" b="1" dirty="0" smtClean="0"/>
                    </a:p>
                    <a:p>
                      <a:pPr marL="0" marR="0" algn="ctr">
                        <a:lnSpc>
                          <a:spcPct val="115000"/>
                        </a:lnSpc>
                        <a:spcBef>
                          <a:spcPts val="0"/>
                        </a:spcBef>
                        <a:spcAft>
                          <a:spcPts val="1000"/>
                        </a:spcAft>
                      </a:pPr>
                      <a:r>
                        <a:rPr lang="en-US" sz="1200" b="1" dirty="0" smtClean="0"/>
                        <a:t>Out-of-Band </a:t>
                      </a:r>
                      <a:r>
                        <a:rPr lang="en-US" sz="1200" b="1" dirty="0"/>
                        <a:t>+ Out-of-Field Response</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smtClean="0"/>
                        <a:t>≤ </a:t>
                      </a:r>
                      <a:r>
                        <a:rPr lang="en-US" sz="1200" b="1" dirty="0"/>
                        <a:t>2</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smtClean="0"/>
                        <a:t>average ~± </a:t>
                      </a:r>
                      <a:r>
                        <a:rPr lang="en-US" sz="1200" b="1" dirty="0"/>
                        <a:t>2%</a:t>
                      </a:r>
                      <a:endParaRPr lang="en-US" sz="1100" b="1" dirty="0">
                        <a:solidFill>
                          <a:schemeClr val="tx1"/>
                        </a:solidFill>
                        <a:latin typeface="Calibri"/>
                        <a:ea typeface="Calibri"/>
                        <a:cs typeface="Times New Roman"/>
                      </a:endParaRPr>
                    </a:p>
                  </a:txBody>
                  <a:tcPr marL="68580" marR="68580" marT="0" marB="0" anchor="ctr"/>
                </a:tc>
              </a:tr>
              <a:tr h="370840">
                <a:tc>
                  <a:txBody>
                    <a:bodyPr/>
                    <a:lstStyle/>
                    <a:p>
                      <a:pPr marL="0" marR="0" algn="ctr">
                        <a:lnSpc>
                          <a:spcPct val="115000"/>
                        </a:lnSpc>
                        <a:spcBef>
                          <a:spcPts val="0"/>
                        </a:spcBef>
                        <a:spcAft>
                          <a:spcPts val="1000"/>
                        </a:spcAft>
                      </a:pPr>
                      <a:r>
                        <a:rPr lang="en-US" sz="1200" b="1" dirty="0"/>
                        <a:t>Intra-Orbit Wavelength Stability</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smtClean="0"/>
                        <a:t>&lt;0.02 </a:t>
                      </a:r>
                      <a:r>
                        <a:rPr lang="en-US" sz="1200" b="1" dirty="0"/>
                        <a:t>nm</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a:t>&lt; 0.013 nm</a:t>
                      </a:r>
                      <a:endParaRPr lang="en-US" sz="1100" b="1" dirty="0">
                        <a:solidFill>
                          <a:schemeClr val="tx1"/>
                        </a:solidFill>
                        <a:latin typeface="Calibri"/>
                        <a:ea typeface="Calibri"/>
                        <a:cs typeface="Times New Roman"/>
                      </a:endParaRPr>
                    </a:p>
                  </a:txBody>
                  <a:tcPr marL="68580" marR="68580" marT="0" marB="0" anchor="ctr"/>
                </a:tc>
              </a:tr>
              <a:tr h="370840">
                <a:tc>
                  <a:txBody>
                    <a:bodyPr/>
                    <a:lstStyle/>
                    <a:p>
                      <a:pPr marL="0" marR="0" algn="ctr">
                        <a:lnSpc>
                          <a:spcPct val="115000"/>
                        </a:lnSpc>
                        <a:spcBef>
                          <a:spcPts val="0"/>
                        </a:spcBef>
                        <a:spcAft>
                          <a:spcPts val="1000"/>
                        </a:spcAft>
                      </a:pPr>
                      <a:r>
                        <a:rPr lang="en-US" sz="1200" b="1" dirty="0"/>
                        <a:t>SNR</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smtClean="0"/>
                        <a:t>&gt;1000</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a:t>&gt; 1000 from SV and EV</a:t>
                      </a:r>
                      <a:endParaRPr lang="en-US" sz="1100" b="1" dirty="0">
                        <a:solidFill>
                          <a:schemeClr val="tx1"/>
                        </a:solidFill>
                        <a:latin typeface="Calibri"/>
                        <a:ea typeface="Calibri"/>
                        <a:cs typeface="Times New Roman"/>
                      </a:endParaRPr>
                    </a:p>
                  </a:txBody>
                  <a:tcPr marL="68580" marR="68580" marT="0" marB="0" anchor="ctr"/>
                </a:tc>
              </a:tr>
              <a:tr h="370840">
                <a:tc>
                  <a:txBody>
                    <a:bodyPr/>
                    <a:lstStyle/>
                    <a:p>
                      <a:pPr marL="0" marR="0" algn="ctr">
                        <a:lnSpc>
                          <a:spcPct val="115000"/>
                        </a:lnSpc>
                        <a:spcBef>
                          <a:spcPts val="0"/>
                        </a:spcBef>
                        <a:spcAft>
                          <a:spcPts val="1000"/>
                        </a:spcAft>
                      </a:pPr>
                      <a:r>
                        <a:rPr lang="en-US" sz="1200" b="1" dirty="0"/>
                        <a:t>Inter-Orbital Thermal Wavelength Shift</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smtClean="0"/>
                        <a:t>&lt;0.02 </a:t>
                      </a:r>
                      <a:r>
                        <a:rPr lang="en-US" sz="1200" b="1" dirty="0"/>
                        <a:t>nm</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smtClean="0"/>
                        <a:t>&lt;0.013 </a:t>
                      </a:r>
                      <a:r>
                        <a:rPr lang="en-US" sz="1200" b="1" dirty="0"/>
                        <a:t>nm</a:t>
                      </a:r>
                      <a:endParaRPr lang="en-US" sz="1100" b="1" dirty="0">
                        <a:solidFill>
                          <a:schemeClr val="tx1"/>
                        </a:solidFill>
                        <a:latin typeface="Calibri"/>
                        <a:ea typeface="Calibri"/>
                        <a:cs typeface="Times New Roman"/>
                      </a:endParaRPr>
                    </a:p>
                  </a:txBody>
                  <a:tcPr marL="68580" marR="68580" marT="0" marB="0" anchor="ctr"/>
                </a:tc>
              </a:tr>
              <a:tr h="370840">
                <a:tc>
                  <a:txBody>
                    <a:bodyPr/>
                    <a:lstStyle/>
                    <a:p>
                      <a:pPr marL="0" marR="0" algn="ctr">
                        <a:lnSpc>
                          <a:spcPct val="115000"/>
                        </a:lnSpc>
                        <a:spcBef>
                          <a:spcPts val="0"/>
                        </a:spcBef>
                        <a:spcAft>
                          <a:spcPts val="1000"/>
                        </a:spcAft>
                      </a:pPr>
                      <a:r>
                        <a:rPr lang="en-US" sz="1200" b="1" dirty="0"/>
                        <a:t>CCD Read Noise</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smtClean="0"/>
                        <a:t>&lt;60 </a:t>
                      </a:r>
                      <a:r>
                        <a:rPr lang="en-US" sz="1200" b="1" dirty="0"/>
                        <a:t>–e RMS</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a:t>&lt; 25 –e RMS</a:t>
                      </a:r>
                      <a:endParaRPr lang="en-US" sz="1100" b="1" dirty="0">
                        <a:solidFill>
                          <a:schemeClr val="tx1"/>
                        </a:solidFill>
                        <a:latin typeface="Calibri"/>
                        <a:ea typeface="Calibri"/>
                        <a:cs typeface="Times New Roman"/>
                      </a:endParaRPr>
                    </a:p>
                  </a:txBody>
                  <a:tcPr marL="68580" marR="68580" marT="0" marB="0" anchor="ctr"/>
                </a:tc>
              </a:tr>
              <a:tr h="370840">
                <a:tc>
                  <a:txBody>
                    <a:bodyPr/>
                    <a:lstStyle/>
                    <a:p>
                      <a:pPr marL="0" marR="0" algn="ctr">
                        <a:lnSpc>
                          <a:spcPct val="115000"/>
                        </a:lnSpc>
                        <a:spcBef>
                          <a:spcPts val="0"/>
                        </a:spcBef>
                        <a:spcAft>
                          <a:spcPts val="1000"/>
                        </a:spcAft>
                      </a:pPr>
                      <a:r>
                        <a:rPr lang="en-US" sz="1200" b="1" dirty="0"/>
                        <a:t>Detector Gain</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baseline="0" dirty="0" smtClean="0"/>
                        <a:t>&gt;</a:t>
                      </a:r>
                      <a:r>
                        <a:rPr lang="en-US" sz="1200" b="1" dirty="0" smtClean="0"/>
                        <a:t>46</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baseline="0" dirty="0" smtClean="0"/>
                        <a:t>~</a:t>
                      </a:r>
                      <a:r>
                        <a:rPr lang="en-US" sz="1200" b="1" dirty="0" smtClean="0"/>
                        <a:t>42</a:t>
                      </a:r>
                      <a:endParaRPr lang="en-US" sz="1100" b="1" dirty="0">
                        <a:solidFill>
                          <a:schemeClr val="tx1"/>
                        </a:solidFill>
                        <a:latin typeface="Calibri"/>
                        <a:ea typeface="Calibri"/>
                        <a:cs typeface="Times New Roman"/>
                      </a:endParaRPr>
                    </a:p>
                  </a:txBody>
                  <a:tcPr marL="68580" marR="68580" marT="0" marB="0" anchor="ctr"/>
                </a:tc>
              </a:tr>
              <a:tr h="370840">
                <a:tc>
                  <a:txBody>
                    <a:bodyPr/>
                    <a:lstStyle/>
                    <a:p>
                      <a:pPr marL="0" marR="0" algn="ctr">
                        <a:lnSpc>
                          <a:spcPct val="115000"/>
                        </a:lnSpc>
                        <a:spcBef>
                          <a:spcPts val="0"/>
                        </a:spcBef>
                        <a:spcAft>
                          <a:spcPts val="1000"/>
                        </a:spcAft>
                      </a:pPr>
                      <a:r>
                        <a:rPr lang="en-US" sz="1200" b="1" dirty="0"/>
                        <a:t>Absolute Irradiance Calibration Accuracy</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a:t>&lt; 7%</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smtClean="0"/>
                        <a:t>5%</a:t>
                      </a:r>
                      <a:endParaRPr lang="en-US" sz="1100" b="1" dirty="0">
                        <a:solidFill>
                          <a:schemeClr val="tx1"/>
                        </a:solidFill>
                        <a:latin typeface="Calibri"/>
                        <a:ea typeface="Calibri"/>
                        <a:cs typeface="Times New Roman"/>
                      </a:endParaRPr>
                    </a:p>
                  </a:txBody>
                  <a:tcPr marL="68580" marR="68580" marT="0" marB="0" anchor="ctr"/>
                </a:tc>
              </a:tr>
              <a:tr h="370840">
                <a:tc>
                  <a:txBody>
                    <a:bodyPr/>
                    <a:lstStyle/>
                    <a:p>
                      <a:pPr marL="0" marR="0" algn="ctr">
                        <a:lnSpc>
                          <a:spcPct val="115000"/>
                        </a:lnSpc>
                        <a:spcBef>
                          <a:spcPts val="0"/>
                        </a:spcBef>
                        <a:spcAft>
                          <a:spcPts val="1000"/>
                        </a:spcAft>
                      </a:pPr>
                      <a:r>
                        <a:rPr lang="en-US" sz="1200" b="1" dirty="0"/>
                        <a:t>Absolute Radiance Calibration Accuracy</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a:t>&lt; 8%</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a:t>&lt; 5%</a:t>
                      </a:r>
                      <a:endParaRPr lang="en-US" sz="1100" b="1" dirty="0">
                        <a:solidFill>
                          <a:schemeClr val="tx1"/>
                        </a:solidFill>
                        <a:latin typeface="Calibri"/>
                        <a:ea typeface="Calibri"/>
                        <a:cs typeface="Times New Roman"/>
                      </a:endParaRPr>
                    </a:p>
                  </a:txBody>
                  <a:tcPr marL="68580" marR="68580" marT="0" marB="0" anchor="ctr"/>
                </a:tc>
              </a:tr>
            </a:tbl>
          </a:graphicData>
        </a:graphic>
      </p:graphicFrame>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fld id="{96E36F11-A39A-294D-A59D-6180D50ED29D}" type="slidenum">
              <a:rPr lang="en-US" smtClean="0"/>
              <a:pPr/>
              <a:t>31</a:t>
            </a:fld>
            <a:endParaRPr lang="en-US" dirty="0"/>
          </a:p>
        </p:txBody>
      </p:sp>
    </p:spTree>
    <p:extLst>
      <p:ext uri="{BB962C8B-B14F-4D97-AF65-F5344CB8AC3E}">
        <p14:creationId xmlns:p14="http://schemas.microsoft.com/office/powerpoint/2010/main" val="7869493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t>Instrument Performance – NP</a:t>
            </a: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83126430"/>
              </p:ext>
            </p:extLst>
          </p:nvPr>
        </p:nvGraphicFramePr>
        <p:xfrm>
          <a:off x="513644" y="1139237"/>
          <a:ext cx="8229600" cy="4776216"/>
        </p:xfrm>
        <a:graphic>
          <a:graphicData uri="http://schemas.openxmlformats.org/drawingml/2006/table">
            <a:tbl>
              <a:tblPr firstRow="1" bandRow="1">
                <a:tableStyleId>{7DF18680-E054-41AD-8BC1-D1AEF772440D}</a:tableStyleId>
              </a:tblPr>
              <a:tblGrid>
                <a:gridCol w="2743200"/>
                <a:gridCol w="2743200"/>
                <a:gridCol w="2743200"/>
              </a:tblGrid>
              <a:tr h="370840">
                <a:tc>
                  <a:txBody>
                    <a:bodyPr/>
                    <a:lstStyle/>
                    <a:p>
                      <a:pPr marL="0" marR="0" algn="ctr">
                        <a:lnSpc>
                          <a:spcPct val="115000"/>
                        </a:lnSpc>
                        <a:spcBef>
                          <a:spcPts val="0"/>
                        </a:spcBef>
                        <a:spcAft>
                          <a:spcPts val="1000"/>
                        </a:spcAft>
                      </a:pPr>
                      <a:r>
                        <a:rPr lang="en-US" sz="1200" b="1" dirty="0" smtClean="0"/>
                        <a:t>Requirement</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a:t>Specification/Prediction Value</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smtClean="0"/>
                        <a:t>On-Orbit </a:t>
                      </a:r>
                      <a:r>
                        <a:rPr lang="en-US" sz="1200" b="1" dirty="0"/>
                        <a:t>Performance</a:t>
                      </a:r>
                      <a:endParaRPr lang="en-US" sz="1100" b="1" dirty="0">
                        <a:solidFill>
                          <a:schemeClr val="tx1"/>
                        </a:solidFill>
                        <a:latin typeface="Calibri"/>
                        <a:ea typeface="Calibri"/>
                        <a:cs typeface="Times New Roman"/>
                      </a:endParaRPr>
                    </a:p>
                  </a:txBody>
                  <a:tcPr marL="68580" marR="68580" marT="0" marB="0" anchor="ctr"/>
                </a:tc>
              </a:tr>
              <a:tr h="370840">
                <a:tc>
                  <a:txBody>
                    <a:bodyPr/>
                    <a:lstStyle/>
                    <a:p>
                      <a:pPr marL="0" marR="0" algn="ctr">
                        <a:lnSpc>
                          <a:spcPct val="115000"/>
                        </a:lnSpc>
                        <a:spcBef>
                          <a:spcPts val="0"/>
                        </a:spcBef>
                        <a:spcAft>
                          <a:spcPts val="1000"/>
                        </a:spcAft>
                      </a:pPr>
                      <a:r>
                        <a:rPr lang="en-US" sz="1200" b="1" dirty="0"/>
                        <a:t>Non-linearity</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a:t>&lt; 2% full well</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a:t>&lt; 0.46%</a:t>
                      </a:r>
                      <a:endParaRPr lang="en-US" sz="1100" b="1" dirty="0">
                        <a:solidFill>
                          <a:schemeClr val="tx1"/>
                        </a:solidFill>
                        <a:latin typeface="Calibri"/>
                        <a:ea typeface="Calibri"/>
                        <a:cs typeface="Times New Roman"/>
                      </a:endParaRPr>
                    </a:p>
                  </a:txBody>
                  <a:tcPr marL="68580" marR="68580" marT="0" marB="0" anchor="ctr"/>
                </a:tc>
              </a:tr>
              <a:tr h="370840">
                <a:tc>
                  <a:txBody>
                    <a:bodyPr/>
                    <a:lstStyle/>
                    <a:p>
                      <a:pPr marL="0" marR="0" algn="ctr">
                        <a:lnSpc>
                          <a:spcPct val="115000"/>
                        </a:lnSpc>
                        <a:spcBef>
                          <a:spcPts val="0"/>
                        </a:spcBef>
                        <a:spcAft>
                          <a:spcPts val="1000"/>
                        </a:spcAft>
                      </a:pPr>
                      <a:r>
                        <a:rPr lang="en-US" sz="1200" b="1" dirty="0"/>
                        <a:t>Non-linearity Knowledge</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a:t>&lt; 0.5%</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smtClean="0"/>
                        <a:t>~0.1</a:t>
                      </a:r>
                      <a:r>
                        <a:rPr lang="en-US" sz="1200" b="1" dirty="0"/>
                        <a:t>%</a:t>
                      </a:r>
                      <a:endParaRPr lang="en-US" sz="1100" b="1" dirty="0">
                        <a:solidFill>
                          <a:schemeClr val="tx1"/>
                        </a:solidFill>
                        <a:latin typeface="Calibri"/>
                        <a:ea typeface="Calibri"/>
                        <a:cs typeface="Times New Roman"/>
                      </a:endParaRPr>
                    </a:p>
                  </a:txBody>
                  <a:tcPr marL="68580" marR="68580" marT="0" marB="0" anchor="ctr"/>
                </a:tc>
              </a:tr>
              <a:tr h="370840">
                <a:tc>
                  <a:txBody>
                    <a:bodyPr/>
                    <a:lstStyle/>
                    <a:p>
                      <a:pPr marL="0" marR="0" algn="ctr">
                        <a:lnSpc>
                          <a:spcPct val="115000"/>
                        </a:lnSpc>
                        <a:spcBef>
                          <a:spcPts val="0"/>
                        </a:spcBef>
                        <a:spcAft>
                          <a:spcPts val="1000"/>
                        </a:spcAft>
                      </a:pPr>
                      <a:r>
                        <a:rPr lang="en-US" sz="1200" b="1" dirty="0"/>
                        <a:t>On-orbit Wavelength Calibration</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a:t>&lt; 0.01 nm</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endParaRPr lang="en-US" sz="1100" b="1" dirty="0">
                        <a:solidFill>
                          <a:schemeClr val="tx1"/>
                        </a:solidFill>
                        <a:latin typeface="Calibri"/>
                        <a:ea typeface="Calibri"/>
                        <a:cs typeface="Times New Roman"/>
                      </a:endParaRPr>
                    </a:p>
                  </a:txBody>
                  <a:tcPr marL="68580" marR="68580" marT="0" marB="0" anchor="ctr"/>
                </a:tc>
              </a:tr>
              <a:tr h="370840">
                <a:tc>
                  <a:txBody>
                    <a:bodyPr/>
                    <a:lstStyle/>
                    <a:p>
                      <a:pPr marL="0" marR="0" algn="ctr">
                        <a:lnSpc>
                          <a:spcPct val="115000"/>
                        </a:lnSpc>
                        <a:spcBef>
                          <a:spcPts val="0"/>
                        </a:spcBef>
                        <a:spcAft>
                          <a:spcPts val="1000"/>
                        </a:spcAft>
                      </a:pPr>
                      <a:r>
                        <a:rPr lang="en-US" sz="1200" b="1" dirty="0"/>
                        <a:t>Stray Light NM </a:t>
                      </a:r>
                      <a:endParaRPr lang="en-US" sz="1200" b="1" dirty="0" smtClean="0"/>
                    </a:p>
                    <a:p>
                      <a:pPr marL="0" marR="0" algn="ctr">
                        <a:lnSpc>
                          <a:spcPct val="115000"/>
                        </a:lnSpc>
                        <a:spcBef>
                          <a:spcPts val="0"/>
                        </a:spcBef>
                        <a:spcAft>
                          <a:spcPts val="1000"/>
                        </a:spcAft>
                      </a:pPr>
                      <a:r>
                        <a:rPr lang="en-US" sz="1200" b="1" dirty="0" smtClean="0"/>
                        <a:t>Out-of-Band </a:t>
                      </a:r>
                      <a:r>
                        <a:rPr lang="en-US" sz="1200" b="1" dirty="0"/>
                        <a:t>+ Out-of-Field Response</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smtClean="0"/>
                        <a:t>≤ </a:t>
                      </a:r>
                      <a:r>
                        <a:rPr lang="en-US" sz="1200" b="1" dirty="0"/>
                        <a:t>2</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a:t>average </a:t>
                      </a:r>
                      <a:r>
                        <a:rPr lang="en-US" sz="1200" b="1" dirty="0" smtClean="0"/>
                        <a:t>~± </a:t>
                      </a:r>
                      <a:r>
                        <a:rPr lang="en-US" sz="1200" b="1" dirty="0"/>
                        <a:t>2%</a:t>
                      </a:r>
                      <a:endParaRPr lang="en-US" sz="1100" b="1" dirty="0">
                        <a:solidFill>
                          <a:schemeClr val="tx1"/>
                        </a:solidFill>
                        <a:latin typeface="Calibri"/>
                        <a:ea typeface="Calibri"/>
                        <a:cs typeface="Times New Roman"/>
                      </a:endParaRPr>
                    </a:p>
                  </a:txBody>
                  <a:tcPr marL="68580" marR="68580" marT="0" marB="0" anchor="ctr"/>
                </a:tc>
              </a:tr>
              <a:tr h="370840">
                <a:tc>
                  <a:txBody>
                    <a:bodyPr/>
                    <a:lstStyle/>
                    <a:p>
                      <a:pPr marL="0" marR="0" algn="ctr">
                        <a:lnSpc>
                          <a:spcPct val="115000"/>
                        </a:lnSpc>
                        <a:spcBef>
                          <a:spcPts val="0"/>
                        </a:spcBef>
                        <a:spcAft>
                          <a:spcPts val="1000"/>
                        </a:spcAft>
                      </a:pPr>
                      <a:r>
                        <a:rPr lang="en-US" sz="1200" b="1" dirty="0"/>
                        <a:t>Intra-Orbit Wavelength Stability</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smtClean="0"/>
                        <a:t>&lt;0.02 </a:t>
                      </a:r>
                      <a:r>
                        <a:rPr lang="en-US" sz="1200" b="1" dirty="0"/>
                        <a:t>nm</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a:t>&lt; 0.013 nm</a:t>
                      </a:r>
                      <a:endParaRPr lang="en-US" sz="1100" b="1" dirty="0">
                        <a:solidFill>
                          <a:schemeClr val="tx1"/>
                        </a:solidFill>
                        <a:latin typeface="Calibri"/>
                        <a:ea typeface="Calibri"/>
                        <a:cs typeface="Times New Roman"/>
                      </a:endParaRPr>
                    </a:p>
                  </a:txBody>
                  <a:tcPr marL="68580" marR="68580" marT="0" marB="0" anchor="ctr"/>
                </a:tc>
              </a:tr>
              <a:tr h="370840">
                <a:tc>
                  <a:txBody>
                    <a:bodyPr/>
                    <a:lstStyle/>
                    <a:p>
                      <a:pPr marL="0" marR="0" algn="ctr">
                        <a:lnSpc>
                          <a:spcPct val="115000"/>
                        </a:lnSpc>
                        <a:spcBef>
                          <a:spcPts val="0"/>
                        </a:spcBef>
                        <a:spcAft>
                          <a:spcPts val="1000"/>
                        </a:spcAft>
                      </a:pPr>
                      <a:r>
                        <a:rPr lang="en-US" sz="1200" b="1" dirty="0"/>
                        <a:t>SNR</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smtClean="0"/>
                        <a:t>&gt;1000</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a:t>&gt; 1000 from SV and EV</a:t>
                      </a:r>
                      <a:endParaRPr lang="en-US" sz="1100" b="1" dirty="0">
                        <a:solidFill>
                          <a:schemeClr val="tx1"/>
                        </a:solidFill>
                        <a:latin typeface="Calibri"/>
                        <a:ea typeface="Calibri"/>
                        <a:cs typeface="Times New Roman"/>
                      </a:endParaRPr>
                    </a:p>
                  </a:txBody>
                  <a:tcPr marL="68580" marR="68580" marT="0" marB="0" anchor="ctr"/>
                </a:tc>
              </a:tr>
              <a:tr h="370840">
                <a:tc>
                  <a:txBody>
                    <a:bodyPr/>
                    <a:lstStyle/>
                    <a:p>
                      <a:pPr marL="0" marR="0" algn="ctr">
                        <a:lnSpc>
                          <a:spcPct val="115000"/>
                        </a:lnSpc>
                        <a:spcBef>
                          <a:spcPts val="0"/>
                        </a:spcBef>
                        <a:spcAft>
                          <a:spcPts val="1000"/>
                        </a:spcAft>
                      </a:pPr>
                      <a:r>
                        <a:rPr lang="en-US" sz="1200" b="1" dirty="0"/>
                        <a:t>Inter-Orbital Thermal Wavelength Shift</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smtClean="0"/>
                        <a:t>&lt;0.02 </a:t>
                      </a:r>
                      <a:r>
                        <a:rPr lang="en-US" sz="1200" b="1" dirty="0"/>
                        <a:t>nm</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smtClean="0"/>
                        <a:t>&lt;0.013 </a:t>
                      </a:r>
                      <a:r>
                        <a:rPr lang="en-US" sz="1200" b="1" dirty="0"/>
                        <a:t>nm</a:t>
                      </a:r>
                      <a:endParaRPr lang="en-US" sz="1100" b="1" dirty="0">
                        <a:solidFill>
                          <a:schemeClr val="tx1"/>
                        </a:solidFill>
                        <a:latin typeface="Calibri"/>
                        <a:ea typeface="Calibri"/>
                        <a:cs typeface="Times New Roman"/>
                      </a:endParaRPr>
                    </a:p>
                  </a:txBody>
                  <a:tcPr marL="68580" marR="68580" marT="0" marB="0" anchor="ctr"/>
                </a:tc>
              </a:tr>
              <a:tr h="370840">
                <a:tc>
                  <a:txBody>
                    <a:bodyPr/>
                    <a:lstStyle/>
                    <a:p>
                      <a:pPr marL="0" marR="0" algn="ctr">
                        <a:lnSpc>
                          <a:spcPct val="115000"/>
                        </a:lnSpc>
                        <a:spcBef>
                          <a:spcPts val="0"/>
                        </a:spcBef>
                        <a:spcAft>
                          <a:spcPts val="1000"/>
                        </a:spcAft>
                      </a:pPr>
                      <a:r>
                        <a:rPr lang="en-US" sz="1200" b="1" dirty="0"/>
                        <a:t>CCD Read Noise</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smtClean="0"/>
                        <a:t>&lt;60 </a:t>
                      </a:r>
                      <a:r>
                        <a:rPr lang="en-US" sz="1200" b="1" dirty="0"/>
                        <a:t>–e RMS</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a:t>&lt; 25 –e RMS</a:t>
                      </a:r>
                      <a:endParaRPr lang="en-US" sz="1100" b="1" dirty="0">
                        <a:solidFill>
                          <a:schemeClr val="tx1"/>
                        </a:solidFill>
                        <a:latin typeface="Calibri"/>
                        <a:ea typeface="Calibri"/>
                        <a:cs typeface="Times New Roman"/>
                      </a:endParaRPr>
                    </a:p>
                  </a:txBody>
                  <a:tcPr marL="68580" marR="68580" marT="0" marB="0" anchor="ctr"/>
                </a:tc>
              </a:tr>
              <a:tr h="370840">
                <a:tc>
                  <a:txBody>
                    <a:bodyPr/>
                    <a:lstStyle/>
                    <a:p>
                      <a:pPr marL="0" marR="0" algn="ctr">
                        <a:lnSpc>
                          <a:spcPct val="115000"/>
                        </a:lnSpc>
                        <a:spcBef>
                          <a:spcPts val="0"/>
                        </a:spcBef>
                        <a:spcAft>
                          <a:spcPts val="1000"/>
                        </a:spcAft>
                      </a:pPr>
                      <a:r>
                        <a:rPr lang="en-US" sz="1200" b="1" dirty="0"/>
                        <a:t>Detector Gain</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smtClean="0"/>
                        <a:t>&gt;43</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smtClean="0"/>
                        <a:t>~45</a:t>
                      </a:r>
                      <a:endParaRPr lang="en-US" sz="1100" b="1" dirty="0">
                        <a:solidFill>
                          <a:schemeClr val="tx1"/>
                        </a:solidFill>
                        <a:latin typeface="Calibri"/>
                        <a:ea typeface="Calibri"/>
                        <a:cs typeface="Times New Roman"/>
                      </a:endParaRPr>
                    </a:p>
                  </a:txBody>
                  <a:tcPr marL="68580" marR="68580" marT="0" marB="0" anchor="ctr"/>
                </a:tc>
              </a:tr>
              <a:tr h="370840">
                <a:tc>
                  <a:txBody>
                    <a:bodyPr/>
                    <a:lstStyle/>
                    <a:p>
                      <a:pPr marL="0" marR="0" algn="ctr">
                        <a:lnSpc>
                          <a:spcPct val="115000"/>
                        </a:lnSpc>
                        <a:spcBef>
                          <a:spcPts val="0"/>
                        </a:spcBef>
                        <a:spcAft>
                          <a:spcPts val="1000"/>
                        </a:spcAft>
                      </a:pPr>
                      <a:r>
                        <a:rPr lang="en-US" sz="1200" b="1" dirty="0"/>
                        <a:t>Absolute Irradiance Calibration Accuracy</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a:t>&lt; 7%</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smtClean="0"/>
                        <a:t>1~10</a:t>
                      </a:r>
                      <a:r>
                        <a:rPr lang="en-US" sz="1200" b="1" dirty="0"/>
                        <a:t>% </a:t>
                      </a:r>
                      <a:r>
                        <a:rPr lang="en-US" sz="1200" b="1" dirty="0" smtClean="0"/>
                        <a:t>,</a:t>
                      </a:r>
                      <a:r>
                        <a:rPr lang="en-US" sz="1200" b="1" baseline="0" dirty="0" smtClean="0"/>
                        <a:t> a</a:t>
                      </a:r>
                      <a:r>
                        <a:rPr lang="en-US" sz="1200" b="1" dirty="0" smtClean="0"/>
                        <a:t>verage: ~7%</a:t>
                      </a:r>
                      <a:endParaRPr lang="en-US" sz="1100" b="1" dirty="0">
                        <a:solidFill>
                          <a:schemeClr val="tx1"/>
                        </a:solidFill>
                        <a:latin typeface="Calibri"/>
                        <a:ea typeface="Calibri"/>
                        <a:cs typeface="Times New Roman"/>
                      </a:endParaRPr>
                    </a:p>
                  </a:txBody>
                  <a:tcPr marL="68580" marR="68580" marT="0" marB="0" anchor="ctr"/>
                </a:tc>
              </a:tr>
              <a:tr h="370840">
                <a:tc>
                  <a:txBody>
                    <a:bodyPr/>
                    <a:lstStyle/>
                    <a:p>
                      <a:pPr marL="0" marR="0" algn="ctr">
                        <a:lnSpc>
                          <a:spcPct val="115000"/>
                        </a:lnSpc>
                        <a:spcBef>
                          <a:spcPts val="0"/>
                        </a:spcBef>
                        <a:spcAft>
                          <a:spcPts val="1000"/>
                        </a:spcAft>
                      </a:pPr>
                      <a:r>
                        <a:rPr lang="en-US" sz="1200" b="1" dirty="0"/>
                        <a:t>Absolute Radiance Calibration Accuracy</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a:t>&lt; 8%</a:t>
                      </a:r>
                      <a:endParaRPr lang="en-US" sz="1100" b="1" dirty="0">
                        <a:solidFill>
                          <a:schemeClr val="tx1"/>
                        </a:solidFill>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1000"/>
                        </a:spcAft>
                      </a:pPr>
                      <a:r>
                        <a:rPr lang="en-US" sz="1200" b="1" dirty="0"/>
                        <a:t>&lt; 5%</a:t>
                      </a:r>
                      <a:endParaRPr lang="en-US" sz="1100" b="1" dirty="0">
                        <a:solidFill>
                          <a:schemeClr val="tx1"/>
                        </a:solidFill>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06976373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5"/>
          <p:cNvSpPr>
            <a:spLocks noGrp="1"/>
          </p:cNvSpPr>
          <p:nvPr>
            <p:ph type="sldNum" sz="quarter" idx="4294967295"/>
          </p:nvPr>
        </p:nvSpPr>
        <p:spPr>
          <a:xfrm>
            <a:off x="6553200" y="6245225"/>
            <a:ext cx="2289175"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3624CA92-41FA-7646-BE69-E6ABDE004B98}" type="slidenum">
              <a:rPr lang="en-US">
                <a:latin typeface="Arial" charset="0"/>
              </a:rPr>
              <a:pPr eaLnBrk="1" hangingPunct="1"/>
              <a:t>33</a:t>
            </a:fld>
            <a:endParaRPr lang="en-US">
              <a:latin typeface="Arial" charset="0"/>
            </a:endParaRPr>
          </a:p>
        </p:txBody>
      </p:sp>
      <p:sp>
        <p:nvSpPr>
          <p:cNvPr id="79874" name="Rectangle 2"/>
          <p:cNvSpPr>
            <a:spLocks noGrp="1" noChangeArrowheads="1"/>
          </p:cNvSpPr>
          <p:nvPr>
            <p:ph type="title"/>
          </p:nvPr>
        </p:nvSpPr>
        <p:spPr>
          <a:xfrm>
            <a:off x="303213" y="7938"/>
            <a:ext cx="8540750" cy="868362"/>
          </a:xfrm>
        </p:spPr>
        <p:txBody>
          <a:bodyPr>
            <a:normAutofit/>
          </a:bodyPr>
          <a:lstStyle/>
          <a:p>
            <a:pPr eaLnBrk="1" hangingPunct="1"/>
            <a:r>
              <a:rPr lang="en-US" sz="2800">
                <a:effectLst>
                  <a:outerShdw blurRad="38100" dist="38100" dir="2700000" algn="tl">
                    <a:srgbClr val="FFFFFF"/>
                  </a:outerShdw>
                </a:effectLst>
                <a:latin typeface="Tahoma" charset="0"/>
                <a:cs typeface="Arial" charset="0"/>
              </a:rPr>
              <a:t>Comparison of IDPS IP to OMI</a:t>
            </a:r>
            <a:br>
              <a:rPr lang="en-US" sz="2800">
                <a:effectLst>
                  <a:outerShdw blurRad="38100" dist="38100" dir="2700000" algn="tl">
                    <a:srgbClr val="FFFFFF"/>
                  </a:outerShdw>
                </a:effectLst>
                <a:latin typeface="Tahoma" charset="0"/>
                <a:cs typeface="Arial" charset="0"/>
              </a:rPr>
            </a:br>
            <a:r>
              <a:rPr lang="en-US" sz="2800">
                <a:effectLst>
                  <a:outerShdw blurRad="38100" dist="38100" dir="2700000" algn="tl">
                    <a:srgbClr val="FFFFFF"/>
                  </a:outerShdw>
                </a:effectLst>
                <a:latin typeface="Tahoma" charset="0"/>
                <a:cs typeface="Arial" charset="0"/>
              </a:rPr>
              <a:t>20 April 2012</a:t>
            </a:r>
          </a:p>
        </p:txBody>
      </p:sp>
      <p:grpSp>
        <p:nvGrpSpPr>
          <p:cNvPr id="7172" name="Group 58"/>
          <p:cNvGrpSpPr>
            <a:grpSpLocks/>
          </p:cNvGrpSpPr>
          <p:nvPr/>
        </p:nvGrpSpPr>
        <p:grpSpPr bwMode="auto">
          <a:xfrm>
            <a:off x="304800" y="1096963"/>
            <a:ext cx="8666163" cy="2427287"/>
            <a:chOff x="192" y="691"/>
            <a:chExt cx="5459" cy="1529"/>
          </a:xfrm>
        </p:grpSpPr>
        <p:pic>
          <p:nvPicPr>
            <p:cNvPr id="7200" name="Picture 6" descr="IDPS_04_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 y="691"/>
              <a:ext cx="2719" cy="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1" name="Picture 7" descr="OMI_04_2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34" y="691"/>
              <a:ext cx="2717" cy="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173" name="Group 12"/>
          <p:cNvGrpSpPr>
            <a:grpSpLocks/>
          </p:cNvGrpSpPr>
          <p:nvPr/>
        </p:nvGrpSpPr>
        <p:grpSpPr bwMode="auto">
          <a:xfrm>
            <a:off x="4713288" y="3781425"/>
            <a:ext cx="4221162" cy="2659063"/>
            <a:chOff x="2969" y="2382"/>
            <a:chExt cx="2659" cy="1675"/>
          </a:xfrm>
        </p:grpSpPr>
        <p:pic>
          <p:nvPicPr>
            <p:cNvPr id="7186" name="Picture 13" descr="mdif_idps_ip_omi"/>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69" y="2382"/>
              <a:ext cx="2659" cy="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87" name="Group 14"/>
            <p:cNvGrpSpPr>
              <a:grpSpLocks/>
            </p:cNvGrpSpPr>
            <p:nvPr/>
          </p:nvGrpSpPr>
          <p:grpSpPr bwMode="auto">
            <a:xfrm>
              <a:off x="3092" y="3753"/>
              <a:ext cx="2376" cy="304"/>
              <a:chOff x="3092" y="3753"/>
              <a:chExt cx="2376" cy="304"/>
            </a:xfrm>
          </p:grpSpPr>
          <p:sp>
            <p:nvSpPr>
              <p:cNvPr id="7188" name="Text Box 15"/>
              <p:cNvSpPr txBox="1">
                <a:spLocks noChangeArrowheads="1"/>
              </p:cNvSpPr>
              <p:nvPr/>
            </p:nvSpPr>
            <p:spPr bwMode="auto">
              <a:xfrm>
                <a:off x="3092" y="3753"/>
                <a:ext cx="25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US" sz="1200">
                    <a:solidFill>
                      <a:schemeClr val="bg1"/>
                    </a:solidFill>
                    <a:cs typeface="ＭＳ Ｐゴシック" charset="0"/>
                  </a:rPr>
                  <a:t>-10</a:t>
                </a:r>
              </a:p>
            </p:txBody>
          </p:sp>
          <p:sp>
            <p:nvSpPr>
              <p:cNvPr id="7189" name="Text Box 16"/>
              <p:cNvSpPr txBox="1">
                <a:spLocks noChangeArrowheads="1"/>
              </p:cNvSpPr>
              <p:nvPr/>
            </p:nvSpPr>
            <p:spPr bwMode="auto">
              <a:xfrm>
                <a:off x="3343" y="3753"/>
                <a:ext cx="20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US" sz="1200">
                    <a:solidFill>
                      <a:schemeClr val="bg1"/>
                    </a:solidFill>
                    <a:cs typeface="ＭＳ Ｐゴシック" charset="0"/>
                  </a:rPr>
                  <a:t>-8</a:t>
                </a:r>
              </a:p>
            </p:txBody>
          </p:sp>
          <p:sp>
            <p:nvSpPr>
              <p:cNvPr id="7190" name="Text Box 17"/>
              <p:cNvSpPr txBox="1">
                <a:spLocks noChangeArrowheads="1"/>
              </p:cNvSpPr>
              <p:nvPr/>
            </p:nvSpPr>
            <p:spPr bwMode="auto">
              <a:xfrm>
                <a:off x="3763" y="3753"/>
                <a:ext cx="20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US" sz="1200">
                    <a:solidFill>
                      <a:schemeClr val="bg1"/>
                    </a:solidFill>
                    <a:cs typeface="ＭＳ Ｐゴシック" charset="0"/>
                  </a:rPr>
                  <a:t>-4</a:t>
                </a:r>
              </a:p>
            </p:txBody>
          </p:sp>
          <p:sp>
            <p:nvSpPr>
              <p:cNvPr id="7191" name="Text Box 18"/>
              <p:cNvSpPr txBox="1">
                <a:spLocks noChangeArrowheads="1"/>
              </p:cNvSpPr>
              <p:nvPr/>
            </p:nvSpPr>
            <p:spPr bwMode="auto">
              <a:xfrm>
                <a:off x="3978" y="3753"/>
                <a:ext cx="20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US" sz="1200">
                    <a:solidFill>
                      <a:schemeClr val="bg1"/>
                    </a:solidFill>
                    <a:cs typeface="ＭＳ Ｐゴシック" charset="0"/>
                  </a:rPr>
                  <a:t>-2</a:t>
                </a:r>
              </a:p>
            </p:txBody>
          </p:sp>
          <p:sp>
            <p:nvSpPr>
              <p:cNvPr id="7192" name="Text Box 19"/>
              <p:cNvSpPr txBox="1">
                <a:spLocks noChangeArrowheads="1"/>
              </p:cNvSpPr>
              <p:nvPr/>
            </p:nvSpPr>
            <p:spPr bwMode="auto">
              <a:xfrm>
                <a:off x="4221" y="3753"/>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US" sz="1200">
                    <a:solidFill>
                      <a:schemeClr val="bg1"/>
                    </a:solidFill>
                    <a:cs typeface="ＭＳ Ｐゴシック" charset="0"/>
                  </a:rPr>
                  <a:t>0</a:t>
                </a:r>
              </a:p>
            </p:txBody>
          </p:sp>
          <p:sp>
            <p:nvSpPr>
              <p:cNvPr id="7193" name="Text Box 20"/>
              <p:cNvSpPr txBox="1">
                <a:spLocks noChangeArrowheads="1"/>
              </p:cNvSpPr>
              <p:nvPr/>
            </p:nvSpPr>
            <p:spPr bwMode="auto">
              <a:xfrm>
                <a:off x="4428" y="3753"/>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US" sz="1200">
                    <a:solidFill>
                      <a:schemeClr val="bg1"/>
                    </a:solidFill>
                    <a:cs typeface="ＭＳ Ｐゴシック" charset="0"/>
                  </a:rPr>
                  <a:t>2</a:t>
                </a:r>
              </a:p>
            </p:txBody>
          </p:sp>
          <p:sp>
            <p:nvSpPr>
              <p:cNvPr id="7194" name="Text Box 21"/>
              <p:cNvSpPr txBox="1">
                <a:spLocks noChangeArrowheads="1"/>
              </p:cNvSpPr>
              <p:nvPr/>
            </p:nvSpPr>
            <p:spPr bwMode="auto">
              <a:xfrm>
                <a:off x="4633" y="3753"/>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US" sz="1200">
                    <a:solidFill>
                      <a:schemeClr val="bg1"/>
                    </a:solidFill>
                    <a:cs typeface="ＭＳ Ｐゴシック" charset="0"/>
                  </a:rPr>
                  <a:t>4</a:t>
                </a:r>
              </a:p>
            </p:txBody>
          </p:sp>
          <p:sp>
            <p:nvSpPr>
              <p:cNvPr id="7195" name="Text Box 22"/>
              <p:cNvSpPr txBox="1">
                <a:spLocks noChangeArrowheads="1"/>
              </p:cNvSpPr>
              <p:nvPr/>
            </p:nvSpPr>
            <p:spPr bwMode="auto">
              <a:xfrm>
                <a:off x="5058" y="3753"/>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US" sz="1200">
                    <a:solidFill>
                      <a:schemeClr val="bg1"/>
                    </a:solidFill>
                    <a:cs typeface="ＭＳ Ｐゴシック" charset="0"/>
                  </a:rPr>
                  <a:t>8</a:t>
                </a:r>
              </a:p>
            </p:txBody>
          </p:sp>
          <p:sp>
            <p:nvSpPr>
              <p:cNvPr id="7196" name="Text Box 23"/>
              <p:cNvSpPr txBox="1">
                <a:spLocks noChangeArrowheads="1"/>
              </p:cNvSpPr>
              <p:nvPr/>
            </p:nvSpPr>
            <p:spPr bwMode="auto">
              <a:xfrm>
                <a:off x="5246" y="3753"/>
                <a:ext cx="22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US" sz="1200">
                    <a:solidFill>
                      <a:schemeClr val="bg1"/>
                    </a:solidFill>
                    <a:cs typeface="ＭＳ Ｐゴシック" charset="0"/>
                  </a:rPr>
                  <a:t>10</a:t>
                </a:r>
              </a:p>
            </p:txBody>
          </p:sp>
          <p:sp>
            <p:nvSpPr>
              <p:cNvPr id="7197" name="Text Box 24"/>
              <p:cNvSpPr txBox="1">
                <a:spLocks noChangeArrowheads="1"/>
              </p:cNvSpPr>
              <p:nvPr/>
            </p:nvSpPr>
            <p:spPr bwMode="auto">
              <a:xfrm>
                <a:off x="3547" y="3753"/>
                <a:ext cx="20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US" sz="1200">
                    <a:solidFill>
                      <a:schemeClr val="bg1"/>
                    </a:solidFill>
                    <a:cs typeface="ＭＳ Ｐゴシック" charset="0"/>
                  </a:rPr>
                  <a:t>-6</a:t>
                </a:r>
              </a:p>
            </p:txBody>
          </p:sp>
          <p:sp>
            <p:nvSpPr>
              <p:cNvPr id="7198" name="Text Box 25"/>
              <p:cNvSpPr txBox="1">
                <a:spLocks noChangeArrowheads="1"/>
              </p:cNvSpPr>
              <p:nvPr/>
            </p:nvSpPr>
            <p:spPr bwMode="auto">
              <a:xfrm>
                <a:off x="4852" y="3753"/>
                <a:ext cx="1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US" sz="1200">
                    <a:solidFill>
                      <a:schemeClr val="bg1"/>
                    </a:solidFill>
                    <a:cs typeface="ＭＳ Ｐゴシック" charset="0"/>
                  </a:rPr>
                  <a:t>6</a:t>
                </a:r>
              </a:p>
            </p:txBody>
          </p:sp>
          <p:sp>
            <p:nvSpPr>
              <p:cNvPr id="7199" name="Text Box 26"/>
              <p:cNvSpPr txBox="1">
                <a:spLocks noChangeArrowheads="1"/>
              </p:cNvSpPr>
              <p:nvPr/>
            </p:nvSpPr>
            <p:spPr bwMode="auto">
              <a:xfrm>
                <a:off x="4058" y="3865"/>
                <a:ext cx="50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US" sz="1400">
                    <a:solidFill>
                      <a:schemeClr val="bg1"/>
                    </a:solidFill>
                    <a:cs typeface="ＭＳ Ｐゴシック" charset="0"/>
                  </a:rPr>
                  <a:t>Percent</a:t>
                </a:r>
              </a:p>
            </p:txBody>
          </p:sp>
        </p:grpSp>
      </p:grpSp>
      <p:grpSp>
        <p:nvGrpSpPr>
          <p:cNvPr id="7174" name="Group 57"/>
          <p:cNvGrpSpPr>
            <a:grpSpLocks/>
          </p:cNvGrpSpPr>
          <p:nvPr/>
        </p:nvGrpSpPr>
        <p:grpSpPr bwMode="auto">
          <a:xfrm>
            <a:off x="442913" y="3690938"/>
            <a:ext cx="3825875" cy="2909887"/>
            <a:chOff x="279" y="2325"/>
            <a:chExt cx="2410" cy="1833"/>
          </a:xfrm>
        </p:grpSpPr>
        <p:grpSp>
          <p:nvGrpSpPr>
            <p:cNvPr id="7181" name="Group 54"/>
            <p:cNvGrpSpPr>
              <a:grpSpLocks/>
            </p:cNvGrpSpPr>
            <p:nvPr/>
          </p:nvGrpSpPr>
          <p:grpSpPr bwMode="auto">
            <a:xfrm>
              <a:off x="279" y="2325"/>
              <a:ext cx="2410" cy="1833"/>
              <a:chOff x="279" y="2325"/>
              <a:chExt cx="2410" cy="1833"/>
            </a:xfrm>
          </p:grpSpPr>
          <p:pic>
            <p:nvPicPr>
              <p:cNvPr id="7183" name="Picture 39" descr="idps_ip_omi_h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24" y="2325"/>
                <a:ext cx="2265" cy="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4" name="Text Box 40"/>
              <p:cNvSpPr txBox="1">
                <a:spLocks noChangeArrowheads="1"/>
              </p:cNvSpPr>
              <p:nvPr/>
            </p:nvSpPr>
            <p:spPr bwMode="auto">
              <a:xfrm rot="-5400000">
                <a:off x="-246" y="3065"/>
                <a:ext cx="122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US" sz="1200">
                    <a:solidFill>
                      <a:schemeClr val="bg1"/>
                    </a:solidFill>
                    <a:cs typeface="ＭＳ Ｐゴシック" charset="0"/>
                  </a:rPr>
                  <a:t>Number of Measurements</a:t>
                </a:r>
              </a:p>
            </p:txBody>
          </p:sp>
          <p:sp>
            <p:nvSpPr>
              <p:cNvPr id="7185" name="Text Box 41"/>
              <p:cNvSpPr txBox="1">
                <a:spLocks noChangeArrowheads="1"/>
              </p:cNvSpPr>
              <p:nvPr/>
            </p:nvSpPr>
            <p:spPr bwMode="auto">
              <a:xfrm>
                <a:off x="1410" y="3985"/>
                <a:ext cx="44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US" sz="1200">
                    <a:solidFill>
                      <a:schemeClr val="bg1"/>
                    </a:solidFill>
                    <a:cs typeface="ＭＳ Ｐゴシック" charset="0"/>
                  </a:rPr>
                  <a:t>Percent</a:t>
                </a:r>
              </a:p>
            </p:txBody>
          </p:sp>
        </p:grpSp>
        <p:sp>
          <p:nvSpPr>
            <p:cNvPr id="7182" name="Text Box 56"/>
            <p:cNvSpPr txBox="1">
              <a:spLocks noChangeArrowheads="1"/>
            </p:cNvSpPr>
            <p:nvPr/>
          </p:nvSpPr>
          <p:spPr bwMode="auto">
            <a:xfrm>
              <a:off x="686" y="2403"/>
              <a:ext cx="74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US" sz="1200">
                  <a:solidFill>
                    <a:schemeClr val="bg1"/>
                  </a:solidFill>
                  <a:cs typeface="ＭＳ Ｐゴシック" charset="0"/>
                </a:rPr>
                <a:t>Mean  = -1.6%</a:t>
              </a:r>
            </a:p>
            <a:p>
              <a:pPr eaLnBrk="1" hangingPunct="1"/>
              <a:r>
                <a:rPr lang="en-US" sz="1200">
                  <a:solidFill>
                    <a:schemeClr val="bg1"/>
                  </a:solidFill>
                  <a:cs typeface="ＭＳ Ｐゴシック" charset="0"/>
                </a:rPr>
                <a:t>StDev =  3.3%</a:t>
              </a:r>
            </a:p>
          </p:txBody>
        </p:sp>
      </p:grpSp>
      <p:sp>
        <p:nvSpPr>
          <p:cNvPr id="7175" name="TextBox 55"/>
          <p:cNvSpPr txBox="1">
            <a:spLocks noChangeArrowheads="1"/>
          </p:cNvSpPr>
          <p:nvPr/>
        </p:nvSpPr>
        <p:spPr bwMode="auto">
          <a:xfrm>
            <a:off x="6172200" y="698500"/>
            <a:ext cx="1114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US" dirty="0"/>
              <a:t>OMI EDR</a:t>
            </a:r>
          </a:p>
        </p:txBody>
      </p:sp>
      <p:sp>
        <p:nvSpPr>
          <p:cNvPr id="7176" name="TextBox 56"/>
          <p:cNvSpPr txBox="1">
            <a:spLocks noChangeArrowheads="1"/>
          </p:cNvSpPr>
          <p:nvPr/>
        </p:nvSpPr>
        <p:spPr bwMode="auto">
          <a:xfrm>
            <a:off x="1851025" y="609600"/>
            <a:ext cx="96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US" dirty="0"/>
              <a:t>IDPS IP</a:t>
            </a:r>
          </a:p>
        </p:txBody>
      </p:sp>
      <p:sp>
        <p:nvSpPr>
          <p:cNvPr id="7177" name="TextBox 57"/>
          <p:cNvSpPr txBox="1">
            <a:spLocks noChangeArrowheads="1"/>
          </p:cNvSpPr>
          <p:nvPr/>
        </p:nvSpPr>
        <p:spPr bwMode="auto">
          <a:xfrm>
            <a:off x="849313" y="6208713"/>
            <a:ext cx="3627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US" sz="1200"/>
              <a:t>-20            -10              0             10             20     </a:t>
            </a:r>
          </a:p>
        </p:txBody>
      </p:sp>
      <p:sp>
        <p:nvSpPr>
          <p:cNvPr id="7178" name="TextBox 58"/>
          <p:cNvSpPr txBox="1">
            <a:spLocks noChangeArrowheads="1"/>
          </p:cNvSpPr>
          <p:nvPr/>
        </p:nvSpPr>
        <p:spPr bwMode="auto">
          <a:xfrm>
            <a:off x="473075" y="4978400"/>
            <a:ext cx="5191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US" sz="1200"/>
              <a:t>4000</a:t>
            </a:r>
          </a:p>
        </p:txBody>
      </p:sp>
      <p:sp>
        <p:nvSpPr>
          <p:cNvPr id="7179" name="TextBox 59"/>
          <p:cNvSpPr txBox="1">
            <a:spLocks noChangeArrowheads="1"/>
          </p:cNvSpPr>
          <p:nvPr/>
        </p:nvSpPr>
        <p:spPr bwMode="auto">
          <a:xfrm>
            <a:off x="501650" y="3959225"/>
            <a:ext cx="5191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US" sz="1200"/>
              <a:t>8000</a:t>
            </a:r>
          </a:p>
        </p:txBody>
      </p:sp>
      <p:sp>
        <p:nvSpPr>
          <p:cNvPr id="7180" name="TextBox 60"/>
          <p:cNvSpPr txBox="1">
            <a:spLocks noChangeArrowheads="1"/>
          </p:cNvSpPr>
          <p:nvPr/>
        </p:nvSpPr>
        <p:spPr bwMode="auto">
          <a:xfrm>
            <a:off x="673100" y="6011863"/>
            <a:ext cx="2682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r>
              <a:rPr lang="en-US" sz="1200"/>
              <a:t>0</a:t>
            </a:r>
          </a:p>
        </p:txBody>
      </p:sp>
    </p:spTree>
    <p:extLst>
      <p:ext uri="{BB962C8B-B14F-4D97-AF65-F5344CB8AC3E}">
        <p14:creationId xmlns:p14="http://schemas.microsoft.com/office/powerpoint/2010/main" val="17977225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Screen shot 2012-06-23 at 4.16.2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9144000" cy="622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TextBox 2"/>
          <p:cNvSpPr txBox="1">
            <a:spLocks noChangeArrowheads="1"/>
          </p:cNvSpPr>
          <p:nvPr/>
        </p:nvSpPr>
        <p:spPr bwMode="auto">
          <a:xfrm>
            <a:off x="0" y="71438"/>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lnSpc>
                <a:spcPct val="90000"/>
              </a:lnSpc>
              <a:spcBef>
                <a:spcPct val="20000"/>
              </a:spcBef>
              <a:spcAft>
                <a:spcPct val="0"/>
              </a:spcAft>
              <a:buClr>
                <a:srgbClr val="FFCC00"/>
              </a:buClr>
              <a:buSzPct val="15000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20000"/>
              </a:spcBef>
              <a:spcAft>
                <a:spcPct val="0"/>
              </a:spcAft>
              <a:buClr>
                <a:srgbClr val="FFCC00"/>
              </a:buClr>
              <a:buSzPct val="15000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20000"/>
              </a:spcBef>
              <a:spcAft>
                <a:spcPct val="0"/>
              </a:spcAft>
              <a:buClr>
                <a:srgbClr val="FFCC00"/>
              </a:buClr>
              <a:buSzPct val="15000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20000"/>
              </a:spcBef>
              <a:spcAft>
                <a:spcPct val="0"/>
              </a:spcAft>
              <a:buClr>
                <a:srgbClr val="FFCC00"/>
              </a:buClr>
              <a:buSzPct val="150000"/>
              <a:buChar char="•"/>
              <a:defRPr sz="2400">
                <a:solidFill>
                  <a:schemeClr val="tx1"/>
                </a:solidFill>
                <a:latin typeface="Arial" charset="0"/>
                <a:ea typeface="ＭＳ Ｐゴシック" charset="0"/>
              </a:defRPr>
            </a:lvl9pPr>
          </a:lstStyle>
          <a:p>
            <a:pPr algn="ctr" eaLnBrk="1" hangingPunct="1">
              <a:buFontTx/>
              <a:buNone/>
            </a:pPr>
            <a:r>
              <a:rPr lang="en-US" b="1" dirty="0" smtClean="0"/>
              <a:t>CERES: Earth’s </a:t>
            </a:r>
            <a:r>
              <a:rPr lang="en-US" b="1" dirty="0"/>
              <a:t>Energy Budget (Wm</a:t>
            </a:r>
            <a:r>
              <a:rPr lang="en-US" b="1" baseline="30000" dirty="0"/>
              <a:t>-2</a:t>
            </a:r>
            <a:r>
              <a:rPr lang="en-US" b="1" dirty="0"/>
              <a:t>)</a:t>
            </a:r>
          </a:p>
        </p:txBody>
      </p:sp>
      <p:sp>
        <p:nvSpPr>
          <p:cNvPr id="4" name="TextBox 3"/>
          <p:cNvSpPr txBox="1">
            <a:spLocks noChangeArrowheads="1"/>
          </p:cNvSpPr>
          <p:nvPr/>
        </p:nvSpPr>
        <p:spPr bwMode="auto">
          <a:xfrm>
            <a:off x="12700" y="5988050"/>
            <a:ext cx="9131300" cy="84455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lnSpc>
                <a:spcPct val="90000"/>
              </a:lnSpc>
              <a:spcBef>
                <a:spcPct val="20000"/>
              </a:spcBef>
              <a:spcAft>
                <a:spcPct val="0"/>
              </a:spcAft>
              <a:buClr>
                <a:srgbClr val="FFCC00"/>
              </a:buClr>
              <a:buSzPct val="150000"/>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20000"/>
              </a:spcBef>
              <a:spcAft>
                <a:spcPct val="0"/>
              </a:spcAft>
              <a:buClr>
                <a:srgbClr val="FFCC00"/>
              </a:buClr>
              <a:buSzPct val="150000"/>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20000"/>
              </a:spcBef>
              <a:spcAft>
                <a:spcPct val="0"/>
              </a:spcAft>
              <a:buClr>
                <a:srgbClr val="FFCC00"/>
              </a:buClr>
              <a:buSzPct val="150000"/>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20000"/>
              </a:spcBef>
              <a:spcAft>
                <a:spcPct val="0"/>
              </a:spcAft>
              <a:buClr>
                <a:srgbClr val="FFCC00"/>
              </a:buClr>
              <a:buSzPct val="150000"/>
              <a:buChar char="•"/>
              <a:defRPr sz="2400">
                <a:solidFill>
                  <a:schemeClr val="tx1"/>
                </a:solidFill>
                <a:latin typeface="Arial" charset="0"/>
                <a:ea typeface="ＭＳ Ｐゴシック" charset="0"/>
              </a:defRPr>
            </a:lvl9pPr>
          </a:lstStyle>
          <a:p>
            <a:pPr eaLnBrk="1" hangingPunct="1">
              <a:buFontTx/>
              <a:buNone/>
            </a:pPr>
            <a:r>
              <a:rPr lang="en-US" sz="1800">
                <a:solidFill>
                  <a:srgbClr val="FFFF00"/>
                </a:solidFill>
              </a:rPr>
              <a:t>The radiative imbalance between the surface and atmosphere determines how much energy is available to drive the hydrological cycle and the exchange of sensible heat between the surface and atmosphere. </a:t>
            </a:r>
          </a:p>
        </p:txBody>
      </p:sp>
    </p:spTree>
    <p:extLst>
      <p:ext uri="{BB962C8B-B14F-4D97-AF65-F5344CB8AC3E}">
        <p14:creationId xmlns:p14="http://schemas.microsoft.com/office/powerpoint/2010/main" val="30139767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 descr="Screen shot 2013-01-15 at 6.42.4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37" y="825500"/>
            <a:ext cx="91440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Rectangle 2"/>
          <p:cNvSpPr>
            <a:spLocks noChangeArrowheads="1"/>
          </p:cNvSpPr>
          <p:nvPr/>
        </p:nvSpPr>
        <p:spPr bwMode="auto">
          <a:xfrm>
            <a:off x="0" y="18415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buFontTx/>
              <a:buNone/>
            </a:pPr>
            <a:r>
              <a:rPr lang="en-US" sz="2400" b="1" dirty="0">
                <a:solidFill>
                  <a:srgbClr val="000000"/>
                </a:solidFill>
              </a:rPr>
              <a:t>CERES FM5 (NPP) – Aqua ERBE-Like </a:t>
            </a:r>
            <a:endParaRPr lang="en-US" sz="2400" b="1" dirty="0" smtClean="0">
              <a:solidFill>
                <a:srgbClr val="000000"/>
              </a:solidFill>
            </a:endParaRPr>
          </a:p>
          <a:p>
            <a:pPr algn="ctr">
              <a:buFontTx/>
              <a:buNone/>
            </a:pPr>
            <a:r>
              <a:rPr lang="en-US" sz="2400" b="1" dirty="0" smtClean="0">
                <a:solidFill>
                  <a:srgbClr val="000000"/>
                </a:solidFill>
              </a:rPr>
              <a:t>TOA </a:t>
            </a:r>
            <a:r>
              <a:rPr lang="en-US" sz="2400" b="1" dirty="0">
                <a:solidFill>
                  <a:srgbClr val="000000"/>
                </a:solidFill>
              </a:rPr>
              <a:t>Flux Comparisons</a:t>
            </a:r>
            <a:endParaRPr lang="en-US" sz="2400" dirty="0">
              <a:solidFill>
                <a:srgbClr val="000000"/>
              </a:solidFill>
            </a:endParaRPr>
          </a:p>
        </p:txBody>
      </p:sp>
      <p:sp>
        <p:nvSpPr>
          <p:cNvPr id="40963" name="Rectangle 3"/>
          <p:cNvSpPr>
            <a:spLocks noChangeArrowheads="1"/>
          </p:cNvSpPr>
          <p:nvPr/>
        </p:nvSpPr>
        <p:spPr bwMode="auto">
          <a:xfrm>
            <a:off x="0" y="5114925"/>
            <a:ext cx="91440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ClrTx/>
              <a:buFontTx/>
              <a:buChar char="-"/>
            </a:pPr>
            <a:r>
              <a:rPr lang="en-US" sz="2200" b="1"/>
              <a:t>CERES NPP higher than Aqua in SW (2%), lower in LW (-0.5%).</a:t>
            </a:r>
          </a:p>
          <a:p>
            <a:pPr marL="285750" indent="-285750">
              <a:buClrTx/>
              <a:buFontTx/>
              <a:buChar char="-"/>
            </a:pPr>
            <a:r>
              <a:rPr lang="en-US" sz="2200" b="1"/>
              <a:t>R</a:t>
            </a:r>
            <a:r>
              <a:rPr lang="en-US" sz="2200" b="1" baseline="30000"/>
              <a:t>2</a:t>
            </a:r>
            <a:r>
              <a:rPr lang="en-US" sz="2200" b="1"/>
              <a:t> &gt; 0.998 for all TOA fluxes. </a:t>
            </a:r>
          </a:p>
        </p:txBody>
      </p:sp>
    </p:spTree>
    <p:extLst>
      <p:ext uri="{BB962C8B-B14F-4D97-AF65-F5344CB8AC3E}">
        <p14:creationId xmlns:p14="http://schemas.microsoft.com/office/powerpoint/2010/main" val="105662124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xfrm>
            <a:off x="865188" y="274638"/>
            <a:ext cx="7413625" cy="496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dirty="0" smtClean="0">
                <a:latin typeface="Helvetica" pitchFamily="-108" charset="0"/>
                <a:ea typeface="ＭＳ Ｐゴシック" pitchFamily="-108" charset="-128"/>
                <a:cs typeface="Helvetica" pitchFamily="-108" charset="0"/>
              </a:rPr>
              <a:t>Can we use </a:t>
            </a:r>
            <a:r>
              <a:rPr lang="en-US" dirty="0" smtClean="0">
                <a:latin typeface="Helvetica" pitchFamily="-108" charset="0"/>
                <a:ea typeface="ＭＳ Ｐゴシック" pitchFamily="-108" charset="-128"/>
                <a:cs typeface="Helvetica" pitchFamily="-108" charset="0"/>
              </a:rPr>
              <a:t>Suomi NPP </a:t>
            </a:r>
            <a:r>
              <a:rPr lang="en-US" dirty="0" smtClean="0">
                <a:latin typeface="Helvetica" pitchFamily="-108" charset="0"/>
                <a:ea typeface="ＭＳ Ｐゴシック" pitchFamily="-108" charset="-128"/>
                <a:cs typeface="Helvetica" pitchFamily="-108" charset="0"/>
              </a:rPr>
              <a:t>for GSICS</a:t>
            </a:r>
            <a:endParaRPr lang="en-US" dirty="0" smtClean="0">
              <a:latin typeface="Helvetica" pitchFamily="-108" charset="0"/>
              <a:ea typeface="ＭＳ Ｐゴシック" pitchFamily="-108" charset="-128"/>
              <a:cs typeface="Helvetica" pitchFamily="-108" charset="0"/>
            </a:endParaRPr>
          </a:p>
        </p:txBody>
      </p:sp>
      <p:sp>
        <p:nvSpPr>
          <p:cNvPr id="14339" name="Content Placeholder 2"/>
          <p:cNvSpPr>
            <a:spLocks noGrp="1"/>
          </p:cNvSpPr>
          <p:nvPr>
            <p:ph idx="1"/>
          </p:nvPr>
        </p:nvSpPr>
        <p:spPr>
          <a:xfrm>
            <a:off x="34097" y="1122686"/>
            <a:ext cx="9144000" cy="5116512"/>
          </a:xfrm>
        </p:spPr>
        <p:txBody>
          <a:bodyPr/>
          <a:lstStyle/>
          <a:p>
            <a:pPr marL="0" indent="0">
              <a:buNone/>
            </a:pPr>
            <a:r>
              <a:rPr lang="en-US" dirty="0" smtClean="0">
                <a:latin typeface="Helvetica" pitchFamily="-108" charset="0"/>
                <a:ea typeface="ＭＳ Ｐゴシック" pitchFamily="-108" charset="-128"/>
                <a:cs typeface="Helvetica" pitchFamily="-108" charset="0"/>
              </a:rPr>
              <a:t>Yes!</a:t>
            </a:r>
          </a:p>
          <a:p>
            <a:pPr marL="0" indent="0">
              <a:buNone/>
            </a:pPr>
            <a:endParaRPr lang="en-US" dirty="0">
              <a:latin typeface="Helvetica" pitchFamily="-108" charset="0"/>
              <a:ea typeface="ＭＳ Ｐゴシック" pitchFamily="-108" charset="-128"/>
              <a:cs typeface="Helvetica" pitchFamily="-108" charset="0"/>
            </a:endParaRPr>
          </a:p>
          <a:p>
            <a:pPr marL="0" indent="0">
              <a:buNone/>
            </a:pPr>
            <a:r>
              <a:rPr lang="en-US" sz="1800" dirty="0" smtClean="0">
                <a:latin typeface="Helvetica" pitchFamily="-108" charset="0"/>
                <a:ea typeface="ＭＳ Ｐゴシック" pitchFamily="-108" charset="-128"/>
                <a:cs typeface="Helvetica" pitchFamily="-108" charset="0"/>
              </a:rPr>
              <a:t>We will see CrIS </a:t>
            </a:r>
            <a:r>
              <a:rPr lang="en-US" sz="1800" dirty="0" err="1" smtClean="0">
                <a:latin typeface="Helvetica" pitchFamily="-108" charset="0"/>
                <a:ea typeface="ＭＳ Ｐゴシック" pitchFamily="-108" charset="-128"/>
                <a:cs typeface="Helvetica" pitchFamily="-108" charset="0"/>
              </a:rPr>
              <a:t>vs</a:t>
            </a:r>
            <a:r>
              <a:rPr lang="en-US" sz="1800" dirty="0" smtClean="0">
                <a:latin typeface="Helvetica" pitchFamily="-108" charset="0"/>
                <a:ea typeface="ＭＳ Ｐゴシック" pitchFamily="-108" charset="-128"/>
                <a:cs typeface="Helvetica" pitchFamily="-108" charset="0"/>
              </a:rPr>
              <a:t> AIRS </a:t>
            </a:r>
            <a:r>
              <a:rPr lang="en-US" sz="1800" dirty="0" err="1" smtClean="0">
                <a:latin typeface="Helvetica" pitchFamily="-108" charset="0"/>
                <a:ea typeface="ＭＳ Ｐゴシック" pitchFamily="-108" charset="-128"/>
                <a:cs typeface="Helvetica" pitchFamily="-108" charset="0"/>
              </a:rPr>
              <a:t>vs</a:t>
            </a:r>
            <a:r>
              <a:rPr lang="en-US" sz="1800" dirty="0" smtClean="0">
                <a:latin typeface="Helvetica" pitchFamily="-108" charset="0"/>
                <a:ea typeface="ＭＳ Ｐゴシック" pitchFamily="-108" charset="-128"/>
                <a:cs typeface="Helvetica" pitchFamily="-108" charset="0"/>
              </a:rPr>
              <a:t> IASI agreements are generally within 0.2 K</a:t>
            </a:r>
            <a:r>
              <a:rPr lang="en-US" dirty="0" smtClean="0">
                <a:latin typeface="Helvetica" pitchFamily="-108" charset="0"/>
                <a:ea typeface="ＭＳ Ｐゴシック" pitchFamily="-108" charset="-128"/>
                <a:cs typeface="Helvetica" pitchFamily="-108" charset="0"/>
              </a:rPr>
              <a:t>.</a:t>
            </a:r>
          </a:p>
          <a:p>
            <a:pPr marL="0" indent="0">
              <a:buNone/>
            </a:pPr>
            <a:endParaRPr lang="en-US" dirty="0">
              <a:latin typeface="Helvetica" pitchFamily="-108" charset="0"/>
              <a:ea typeface="ＭＳ Ｐゴシック" pitchFamily="-108" charset="-128"/>
              <a:cs typeface="Helvetica" pitchFamily="-108" charset="0"/>
            </a:endParaRPr>
          </a:p>
          <a:p>
            <a:pPr marL="0" indent="0">
              <a:buNone/>
            </a:pPr>
            <a:r>
              <a:rPr lang="en-US" dirty="0" smtClean="0">
                <a:latin typeface="Helvetica" pitchFamily="-108" charset="0"/>
                <a:ea typeface="ＭＳ Ｐゴシック" pitchFamily="-108" charset="-128"/>
                <a:cs typeface="Helvetica" pitchFamily="-108" charset="0"/>
              </a:rPr>
              <a:t>VIIRS – is performing very well .  Comparison with MODIS and CrIS is generally very good.</a:t>
            </a:r>
            <a:endParaRPr lang="en-US" dirty="0" smtClean="0">
              <a:latin typeface="Helvetica" pitchFamily="-108" charset="0"/>
              <a:ea typeface="ＭＳ Ｐゴシック" pitchFamily="-108" charset="-128"/>
              <a:cs typeface="Helvetica" pitchFamily="-108" charset="0"/>
            </a:endParaRPr>
          </a:p>
          <a:p>
            <a:pPr marL="0" indent="0">
              <a:buNone/>
            </a:pPr>
            <a:r>
              <a:rPr lang="en-US" dirty="0" smtClean="0">
                <a:latin typeface="Helvetica" pitchFamily="-108" charset="0"/>
                <a:ea typeface="ＭＳ Ｐゴシック" pitchFamily="-108" charset="-128"/>
                <a:cs typeface="Helvetica" pitchFamily="-108" charset="0"/>
              </a:rPr>
              <a:t>       </a:t>
            </a:r>
          </a:p>
          <a:p>
            <a:pPr marL="0" indent="0">
              <a:buNone/>
            </a:pPr>
            <a:endParaRPr lang="en-US" sz="2400" dirty="0">
              <a:latin typeface="Helvetica" pitchFamily="-108" charset="0"/>
              <a:ea typeface="ＭＳ Ｐゴシック" pitchFamily="-108" charset="-128"/>
              <a:cs typeface="Helvetica" pitchFamily="-108" charset="0"/>
            </a:endParaRPr>
          </a:p>
          <a:p>
            <a:pPr marL="0" indent="0">
              <a:buNone/>
            </a:pPr>
            <a:r>
              <a:rPr lang="en-US" dirty="0" smtClean="0">
                <a:latin typeface="Helvetica" pitchFamily="-108" charset="0"/>
                <a:ea typeface="ＭＳ Ｐゴシック" pitchFamily="-108" charset="-128"/>
                <a:cs typeface="Helvetica" pitchFamily="-108" charset="0"/>
              </a:rPr>
              <a:t>       </a:t>
            </a:r>
          </a:p>
          <a:p>
            <a:pPr marL="0" indent="0">
              <a:buNone/>
            </a:pPr>
            <a:r>
              <a:rPr lang="en-US" dirty="0" smtClean="0">
                <a:latin typeface="Helvetica" pitchFamily="-108" charset="0"/>
                <a:ea typeface="ＭＳ Ｐゴシック" pitchFamily="-108" charset="-128"/>
                <a:cs typeface="Helvetica" pitchFamily="-108" charset="0"/>
              </a:rPr>
              <a:t>   </a:t>
            </a:r>
          </a:p>
          <a:p>
            <a:pPr marL="0" indent="0">
              <a:buNone/>
            </a:pPr>
            <a:endParaRPr lang="en-US" dirty="0">
              <a:latin typeface="Helvetica" pitchFamily="-108" charset="0"/>
              <a:ea typeface="ＭＳ Ｐゴシック" pitchFamily="-108" charset="-128"/>
              <a:cs typeface="Helvetica" pitchFamily="-108" charset="0"/>
            </a:endParaRPr>
          </a:p>
          <a:p>
            <a:pPr marL="0" indent="0">
              <a:buNone/>
            </a:pPr>
            <a:endParaRPr lang="en-US" dirty="0" smtClean="0">
              <a:latin typeface="Helvetica" pitchFamily="-108" charset="0"/>
              <a:ea typeface="ＭＳ Ｐゴシック" pitchFamily="-108" charset="-128"/>
              <a:cs typeface="Helvetica" pitchFamily="-108" charset="0"/>
            </a:endParaRPr>
          </a:p>
        </p:txBody>
      </p:sp>
    </p:spTree>
    <p:extLst>
      <p:ext uri="{BB962C8B-B14F-4D97-AF65-F5344CB8AC3E}">
        <p14:creationId xmlns:p14="http://schemas.microsoft.com/office/powerpoint/2010/main" val="58171613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72000" y="914400"/>
            <a:ext cx="4572000" cy="4572000"/>
          </a:xfrm>
          <a:prstGeom prst="rect">
            <a:avLst/>
          </a:prstGeom>
          <a:solidFill>
            <a:schemeClr val="tx1"/>
          </a:solidFill>
          <a:ln w="12700" cap="flat" cmpd="sng" algn="ctr">
            <a:noFill/>
            <a:prstDash val="solid"/>
            <a:round/>
            <a:headEnd type="none" w="med" len="med"/>
            <a:tailEnd type="none" w="med" len="med"/>
          </a:ln>
          <a:effectLst/>
        </p:spPr>
        <p:txBody>
          <a:bodyPr vert="horz" wrap="none" lIns="101882" tIns="50941" rIns="101882" bIns="50941"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smtClean="0">
              <a:ln>
                <a:noFill/>
              </a:ln>
              <a:solidFill>
                <a:schemeClr val="tx1"/>
              </a:solidFill>
              <a:effectLst/>
              <a:latin typeface="Times" pitchFamily="48" charset="0"/>
            </a:endParaRPr>
          </a:p>
        </p:txBody>
      </p:sp>
      <p:sp>
        <p:nvSpPr>
          <p:cNvPr id="2" name="Title 1"/>
          <p:cNvSpPr>
            <a:spLocks noGrp="1"/>
          </p:cNvSpPr>
          <p:nvPr>
            <p:ph type="title"/>
          </p:nvPr>
        </p:nvSpPr>
        <p:spPr>
          <a:xfrm>
            <a:off x="1409700" y="76200"/>
            <a:ext cx="6324600" cy="762000"/>
          </a:xfrm>
        </p:spPr>
        <p:txBody>
          <a:bodyPr>
            <a:normAutofit/>
          </a:bodyPr>
          <a:lstStyle/>
          <a:p>
            <a:r>
              <a:rPr lang="en-US" dirty="0" smtClean="0"/>
              <a:t>Questions?</a:t>
            </a:r>
            <a:endParaRPr lang="en-US" dirty="0"/>
          </a:p>
        </p:txBody>
      </p:sp>
      <p:cxnSp>
        <p:nvCxnSpPr>
          <p:cNvPr id="9" name="Straight Arrow Connector 8"/>
          <p:cNvCxnSpPr/>
          <p:nvPr/>
        </p:nvCxnSpPr>
        <p:spPr>
          <a:xfrm flipH="1">
            <a:off x="3686175" y="3324225"/>
            <a:ext cx="428625" cy="381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C:\Documents and Settings\jfgleaso\Desktop\VIIRS_4Jan2012-web.jpg"/>
          <p:cNvPicPr>
            <a:picLocks noChangeAspect="1" noChangeArrowheads="1"/>
          </p:cNvPicPr>
          <p:nvPr/>
        </p:nvPicPr>
        <p:blipFill>
          <a:blip r:embed="rId3" cstate="screen"/>
          <a:srcRect/>
          <a:stretch>
            <a:fillRect/>
          </a:stretch>
        </p:blipFill>
        <p:spPr bwMode="auto">
          <a:xfrm>
            <a:off x="0" y="914400"/>
            <a:ext cx="4572000" cy="4572000"/>
          </a:xfrm>
          <a:prstGeom prst="rect">
            <a:avLst/>
          </a:prstGeom>
          <a:noFill/>
        </p:spPr>
      </p:pic>
      <p:pic>
        <p:nvPicPr>
          <p:cNvPr id="7" name="Picture 6" descr="city_lights_namerica_adjusted.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97184" y="1143000"/>
            <a:ext cx="4946816" cy="4052116"/>
          </a:xfrm>
          <a:prstGeom prst="rect">
            <a:avLst/>
          </a:prstGeom>
        </p:spPr>
      </p:pic>
    </p:spTree>
    <p:extLst>
      <p:ext uri="{BB962C8B-B14F-4D97-AF65-F5344CB8AC3E}">
        <p14:creationId xmlns:p14="http://schemas.microsoft.com/office/powerpoint/2010/main" val="39584964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638" y="388938"/>
            <a:ext cx="7414724" cy="496433"/>
          </a:xfrm>
        </p:spPr>
        <p:txBody>
          <a:bodyPr/>
          <a:lstStyle/>
          <a:p>
            <a:r>
              <a:rPr lang="en-US" dirty="0" smtClean="0">
                <a:solidFill>
                  <a:srgbClr val="000000"/>
                </a:solidFill>
              </a:rPr>
              <a:t>JPSS Overview </a:t>
            </a:r>
            <a:endParaRPr lang="en-US" dirty="0">
              <a:solidFill>
                <a:srgbClr val="000000"/>
              </a:solidFill>
            </a:endParaRPr>
          </a:p>
        </p:txBody>
      </p:sp>
      <p:sp>
        <p:nvSpPr>
          <p:cNvPr id="3" name="Content Placeholder 2"/>
          <p:cNvSpPr>
            <a:spLocks noGrp="1"/>
          </p:cNvSpPr>
          <p:nvPr>
            <p:ph idx="1"/>
          </p:nvPr>
        </p:nvSpPr>
        <p:spPr>
          <a:xfrm>
            <a:off x="311132" y="1429925"/>
            <a:ext cx="8599716" cy="5428075"/>
          </a:xfrm>
        </p:spPr>
        <p:txBody>
          <a:bodyPr/>
          <a:lstStyle/>
          <a:p>
            <a:r>
              <a:rPr lang="en-US" sz="2400" dirty="0" smtClean="0">
                <a:latin typeface="Arial" pitchFamily="34" charset="0"/>
                <a:cs typeface="Arial" pitchFamily="34" charset="0"/>
              </a:rPr>
              <a:t>JPSS consists of five satellites (Suomi NPP, JPSS-1, JPSS-2, FF-1, FF-2), ground system and operations through 2028</a:t>
            </a:r>
          </a:p>
          <a:p>
            <a:pPr lvl="1"/>
            <a:r>
              <a:rPr lang="en-US" sz="2000" dirty="0" smtClean="0">
                <a:latin typeface="Arial" pitchFamily="34" charset="0"/>
                <a:cs typeface="Arial" pitchFamily="34" charset="0"/>
              </a:rPr>
              <a:t>JPSS mission is to provide global imagery and atmospheric measurements using polar-orbiting satellites</a:t>
            </a:r>
          </a:p>
          <a:p>
            <a:r>
              <a:rPr lang="en-US" sz="2400" dirty="0" smtClean="0">
                <a:latin typeface="Arial" pitchFamily="34" charset="0"/>
                <a:cs typeface="Arial" pitchFamily="34" charset="0"/>
              </a:rPr>
              <a:t>JPSS is a partnership between NOAA and NASA</a:t>
            </a:r>
          </a:p>
          <a:p>
            <a:pPr lvl="1"/>
            <a:r>
              <a:rPr lang="en-US" sz="2000" dirty="0" smtClean="0">
                <a:latin typeface="Arial" pitchFamily="34" charset="0"/>
                <a:cs typeface="Arial" pitchFamily="34" charset="0"/>
              </a:rPr>
              <a:t>NOAA has final decision authority and is responsible for overall program commitment</a:t>
            </a:r>
          </a:p>
          <a:p>
            <a:pPr lvl="1"/>
            <a:r>
              <a:rPr lang="en-US" sz="2000" dirty="0" smtClean="0">
                <a:latin typeface="Arial" pitchFamily="34" charset="0"/>
                <a:cs typeface="Arial" pitchFamily="34" charset="0"/>
              </a:rPr>
              <a:t>NASA is the acquisition agent for the flight system (satellite, instruments and launch vehicle), ground system, leads program systems engineering, and program safety and mission assurance</a:t>
            </a:r>
          </a:p>
          <a:p>
            <a:pPr lvl="1"/>
            <a:r>
              <a:rPr lang="en-US" sz="2000" dirty="0" smtClean="0">
                <a:latin typeface="Arial" pitchFamily="34" charset="0"/>
                <a:cs typeface="Arial" pitchFamily="34" charset="0"/>
              </a:rPr>
              <a:t>NOAA is responsible for operations, science, </a:t>
            </a:r>
            <a:r>
              <a:rPr lang="en-US" sz="2000" dirty="0" smtClean="0">
                <a:cs typeface="Times New Roman" pitchFamily="18" charset="0"/>
              </a:rPr>
              <a:t>data exploitation and archiving, infrastructure</a:t>
            </a:r>
            <a:endParaRPr lang="en-US" sz="2000" dirty="0" smtClean="0">
              <a:latin typeface="Arial" pitchFamily="34" charset="0"/>
              <a:cs typeface="Arial" pitchFamily="34" charset="0"/>
            </a:endParaRPr>
          </a:p>
        </p:txBody>
      </p:sp>
    </p:spTree>
    <p:extLst>
      <p:ext uri="{BB962C8B-B14F-4D97-AF65-F5344CB8AC3E}">
        <p14:creationId xmlns:p14="http://schemas.microsoft.com/office/powerpoint/2010/main" val="22991244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PSS BUBBLES FROM SKIP - 021213 JDW V5 as p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988" y="0"/>
            <a:ext cx="8826023" cy="6858000"/>
          </a:xfrm>
          <a:prstGeom prst="rect">
            <a:avLst/>
          </a:prstGeom>
        </p:spPr>
      </p:pic>
    </p:spTree>
    <p:extLst>
      <p:ext uri="{BB962C8B-B14F-4D97-AF65-F5344CB8AC3E}">
        <p14:creationId xmlns:p14="http://schemas.microsoft.com/office/powerpoint/2010/main" val="1474620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JPSS Ground System Evolution and NPP – On Orbit Mission Phases</a:t>
            </a:r>
            <a:endParaRPr lang="en-US" dirty="0"/>
          </a:p>
        </p:txBody>
      </p:sp>
      <p:sp>
        <p:nvSpPr>
          <p:cNvPr id="27" name="Rectangle 26"/>
          <p:cNvSpPr/>
          <p:nvPr/>
        </p:nvSpPr>
        <p:spPr>
          <a:xfrm>
            <a:off x="170140" y="1148221"/>
            <a:ext cx="747319" cy="246221"/>
          </a:xfrm>
          <a:prstGeom prst="rect">
            <a:avLst/>
          </a:prstGeom>
        </p:spPr>
        <p:txBody>
          <a:bodyPr wrap="none">
            <a:spAutoFit/>
          </a:bodyPr>
          <a:lstStyle/>
          <a:p>
            <a:r>
              <a:rPr lang="en-US" sz="1000" b="1" kern="0" dirty="0" smtClean="0">
                <a:solidFill>
                  <a:srgbClr val="000000"/>
                </a:solidFill>
                <a:latin typeface="Arial"/>
              </a:rPr>
              <a:t>NPP LRD</a:t>
            </a:r>
            <a:endParaRPr lang="en-US" sz="1000" dirty="0"/>
          </a:p>
        </p:txBody>
      </p:sp>
      <p:cxnSp>
        <p:nvCxnSpPr>
          <p:cNvPr id="43" name="Straight Connector 42"/>
          <p:cNvCxnSpPr/>
          <p:nvPr/>
        </p:nvCxnSpPr>
        <p:spPr bwMode="auto">
          <a:xfrm rot="5400000">
            <a:off x="4663900" y="3184191"/>
            <a:ext cx="3623266" cy="12848"/>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nvGrpSpPr>
          <p:cNvPr id="2" name="Group 56"/>
          <p:cNvGrpSpPr/>
          <p:nvPr/>
        </p:nvGrpSpPr>
        <p:grpSpPr>
          <a:xfrm>
            <a:off x="604490" y="1430370"/>
            <a:ext cx="7290425" cy="3334045"/>
            <a:chOff x="929650" y="1591994"/>
            <a:chExt cx="7304567" cy="3050151"/>
          </a:xfrm>
        </p:grpSpPr>
        <p:cxnSp>
          <p:nvCxnSpPr>
            <p:cNvPr id="52" name="Straight Connector 51"/>
            <p:cNvCxnSpPr/>
            <p:nvPr/>
          </p:nvCxnSpPr>
          <p:spPr bwMode="auto">
            <a:xfrm>
              <a:off x="929650" y="4631513"/>
              <a:ext cx="7304567" cy="10632"/>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5400000">
              <a:off x="-579600" y="3106800"/>
              <a:ext cx="3031200" cy="1588"/>
            </a:xfrm>
            <a:prstGeom prst="line">
              <a:avLst/>
            </a:prstGeom>
            <a:solidFill>
              <a:schemeClr val="accent1"/>
            </a:solidFill>
            <a:ln w="19050" cap="flat" cmpd="sng" algn="ctr">
              <a:solidFill>
                <a:schemeClr val="tx1"/>
              </a:solidFill>
              <a:prstDash val="solid"/>
              <a:round/>
              <a:headEnd type="none" w="med" len="med"/>
              <a:tailEnd type="none" w="med" len="med"/>
            </a:ln>
            <a:effectLst/>
          </p:spPr>
        </p:cxnSp>
      </p:grpSp>
      <p:sp>
        <p:nvSpPr>
          <p:cNvPr id="74" name="Freeform 73"/>
          <p:cNvSpPr/>
          <p:nvPr/>
        </p:nvSpPr>
        <p:spPr bwMode="auto">
          <a:xfrm>
            <a:off x="598766" y="1383035"/>
            <a:ext cx="685800" cy="3558886"/>
          </a:xfrm>
          <a:custGeom>
            <a:avLst/>
            <a:gdLst>
              <a:gd name="connsiteX0" fmla="*/ 0 w 2171700"/>
              <a:gd name="connsiteY0" fmla="*/ 314325 h 3735388"/>
              <a:gd name="connsiteX1" fmla="*/ 876300 w 2171700"/>
              <a:gd name="connsiteY1" fmla="*/ 495300 h 3735388"/>
              <a:gd name="connsiteX2" fmla="*/ 1990725 w 2171700"/>
              <a:gd name="connsiteY2" fmla="*/ 3286125 h 3735388"/>
              <a:gd name="connsiteX3" fmla="*/ 1962150 w 2171700"/>
              <a:gd name="connsiteY3" fmla="*/ 3190875 h 3735388"/>
            </a:gdLst>
            <a:ahLst/>
            <a:cxnLst>
              <a:cxn ang="0">
                <a:pos x="connsiteX0" y="connsiteY0"/>
              </a:cxn>
              <a:cxn ang="0">
                <a:pos x="connsiteX1" y="connsiteY1"/>
              </a:cxn>
              <a:cxn ang="0">
                <a:pos x="connsiteX2" y="connsiteY2"/>
              </a:cxn>
              <a:cxn ang="0">
                <a:pos x="connsiteX3" y="connsiteY3"/>
              </a:cxn>
            </a:cxnLst>
            <a:rect l="l" t="t" r="r" b="b"/>
            <a:pathLst>
              <a:path w="2171700" h="3735388">
                <a:moveTo>
                  <a:pt x="0" y="314325"/>
                </a:moveTo>
                <a:cubicBezTo>
                  <a:pt x="272256" y="157162"/>
                  <a:pt x="544513" y="0"/>
                  <a:pt x="876300" y="495300"/>
                </a:cubicBezTo>
                <a:cubicBezTo>
                  <a:pt x="1208087" y="990600"/>
                  <a:pt x="1809750" y="2836863"/>
                  <a:pt x="1990725" y="3286125"/>
                </a:cubicBezTo>
                <a:cubicBezTo>
                  <a:pt x="2171700" y="3735388"/>
                  <a:pt x="2066925" y="3463131"/>
                  <a:pt x="1962150" y="3190875"/>
                </a:cubicBezTo>
              </a:path>
            </a:pathLst>
          </a:cu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85" name="Rectangle 84"/>
          <p:cNvSpPr/>
          <p:nvPr/>
        </p:nvSpPr>
        <p:spPr>
          <a:xfrm>
            <a:off x="39400" y="5161938"/>
            <a:ext cx="1890261" cy="1015663"/>
          </a:xfrm>
          <a:prstGeom prst="rect">
            <a:avLst/>
          </a:prstGeom>
        </p:spPr>
        <p:txBody>
          <a:bodyPr wrap="none">
            <a:spAutoFit/>
          </a:bodyPr>
          <a:lstStyle/>
          <a:p>
            <a:r>
              <a:rPr lang="en-US" sz="1000" b="1" u="sng" kern="0" dirty="0" smtClean="0">
                <a:solidFill>
                  <a:srgbClr val="FF0000"/>
                </a:solidFill>
                <a:latin typeface="Arial"/>
              </a:rPr>
              <a:t>Commissioning</a:t>
            </a:r>
          </a:p>
          <a:p>
            <a:pPr algn="l"/>
            <a:r>
              <a:rPr lang="en-US" sz="1000" b="1" kern="0" dirty="0" smtClean="0">
                <a:solidFill>
                  <a:srgbClr val="FF0000"/>
                </a:solidFill>
                <a:latin typeface="Arial"/>
              </a:rPr>
              <a:t>LEO</a:t>
            </a:r>
          </a:p>
          <a:p>
            <a:pPr algn="l"/>
            <a:r>
              <a:rPr lang="en-US" sz="1000" b="1" kern="0" dirty="0" smtClean="0">
                <a:solidFill>
                  <a:srgbClr val="FF0000"/>
                </a:solidFill>
                <a:latin typeface="Arial"/>
              </a:rPr>
              <a:t>S/C Activation</a:t>
            </a:r>
          </a:p>
          <a:p>
            <a:pPr algn="l"/>
            <a:r>
              <a:rPr lang="en-US" sz="1000" b="1" kern="0" dirty="0" smtClean="0">
                <a:solidFill>
                  <a:srgbClr val="FF0000"/>
                </a:solidFill>
                <a:latin typeface="Arial"/>
              </a:rPr>
              <a:t>Instrument Activation</a:t>
            </a:r>
          </a:p>
          <a:p>
            <a:pPr algn="l"/>
            <a:r>
              <a:rPr lang="en-US" sz="1000" b="1" kern="0" dirty="0" smtClean="0">
                <a:solidFill>
                  <a:srgbClr val="FF0000"/>
                </a:solidFill>
                <a:latin typeface="Arial"/>
              </a:rPr>
              <a:t>Sat Maneuver Verification</a:t>
            </a:r>
          </a:p>
          <a:p>
            <a:pPr algn="l"/>
            <a:r>
              <a:rPr lang="en-US" sz="1000" b="1" kern="0" dirty="0" smtClean="0">
                <a:solidFill>
                  <a:srgbClr val="FF0000"/>
                </a:solidFill>
                <a:latin typeface="Arial"/>
              </a:rPr>
              <a:t>Sat On-orbit Perf Evaluation</a:t>
            </a:r>
            <a:endParaRPr lang="en-US" sz="1000" dirty="0">
              <a:solidFill>
                <a:srgbClr val="FF0000"/>
              </a:solidFill>
            </a:endParaRPr>
          </a:p>
        </p:txBody>
      </p:sp>
      <p:sp>
        <p:nvSpPr>
          <p:cNvPr id="87" name="Rectangle 86"/>
          <p:cNvSpPr/>
          <p:nvPr/>
        </p:nvSpPr>
        <p:spPr>
          <a:xfrm>
            <a:off x="4697432" y="5161938"/>
            <a:ext cx="2266967" cy="1169551"/>
          </a:xfrm>
          <a:prstGeom prst="rect">
            <a:avLst/>
          </a:prstGeom>
        </p:spPr>
        <p:txBody>
          <a:bodyPr wrap="none">
            <a:spAutoFit/>
          </a:bodyPr>
          <a:lstStyle/>
          <a:p>
            <a:r>
              <a:rPr lang="en-US" sz="1000" b="1" u="sng" kern="0" dirty="0" smtClean="0">
                <a:solidFill>
                  <a:schemeClr val="accent6">
                    <a:lumMod val="50000"/>
                  </a:schemeClr>
                </a:solidFill>
                <a:latin typeface="Arial"/>
              </a:rPr>
              <a:t>Operations</a:t>
            </a:r>
          </a:p>
          <a:p>
            <a:pPr algn="l"/>
            <a:r>
              <a:rPr lang="en-US" sz="1000" b="1" kern="0" dirty="0" smtClean="0">
                <a:solidFill>
                  <a:schemeClr val="accent6">
                    <a:lumMod val="50000"/>
                  </a:schemeClr>
                </a:solidFill>
                <a:latin typeface="Arial"/>
              </a:rPr>
              <a:t>Nominal Operations</a:t>
            </a:r>
          </a:p>
          <a:p>
            <a:pPr algn="l"/>
            <a:r>
              <a:rPr lang="en-US" sz="1000" b="1" kern="0" dirty="0" smtClean="0">
                <a:solidFill>
                  <a:schemeClr val="accent6">
                    <a:lumMod val="50000"/>
                  </a:schemeClr>
                </a:solidFill>
                <a:latin typeface="Arial"/>
              </a:rPr>
              <a:t>Security Monitoring / Maintenance</a:t>
            </a:r>
          </a:p>
          <a:p>
            <a:pPr algn="l"/>
            <a:r>
              <a:rPr lang="en-US" sz="1000" b="1" kern="0" dirty="0" smtClean="0">
                <a:solidFill>
                  <a:schemeClr val="accent6">
                    <a:lumMod val="50000"/>
                  </a:schemeClr>
                </a:solidFill>
                <a:latin typeface="Arial"/>
              </a:rPr>
              <a:t>Ops Sustainment</a:t>
            </a:r>
          </a:p>
          <a:p>
            <a:pPr algn="l"/>
            <a:r>
              <a:rPr lang="en-US" sz="1000" b="1" kern="0" dirty="0" smtClean="0">
                <a:solidFill>
                  <a:schemeClr val="accent6">
                    <a:lumMod val="50000"/>
                  </a:schemeClr>
                </a:solidFill>
                <a:latin typeface="Arial"/>
              </a:rPr>
              <a:t>Long Term Monitoring &amp; Trending</a:t>
            </a:r>
          </a:p>
          <a:p>
            <a:pPr algn="l"/>
            <a:r>
              <a:rPr lang="en-US" sz="1000" b="1" kern="0" dirty="0" smtClean="0">
                <a:solidFill>
                  <a:schemeClr val="accent6">
                    <a:lumMod val="50000"/>
                  </a:schemeClr>
                </a:solidFill>
                <a:latin typeface="Arial"/>
              </a:rPr>
              <a:t>Routine Cal Updates</a:t>
            </a:r>
          </a:p>
          <a:p>
            <a:pPr algn="l"/>
            <a:r>
              <a:rPr lang="en-US" sz="1000" b="1" kern="0" dirty="0" smtClean="0">
                <a:solidFill>
                  <a:schemeClr val="accent6">
                    <a:lumMod val="50000"/>
                  </a:schemeClr>
                </a:solidFill>
                <a:latin typeface="Arial"/>
              </a:rPr>
              <a:t>Periodic Cal Maneuvers</a:t>
            </a:r>
          </a:p>
        </p:txBody>
      </p:sp>
      <p:sp>
        <p:nvSpPr>
          <p:cNvPr id="88" name="Rectangle 87"/>
          <p:cNvSpPr/>
          <p:nvPr/>
        </p:nvSpPr>
        <p:spPr>
          <a:xfrm>
            <a:off x="7236355" y="5161938"/>
            <a:ext cx="1720343" cy="861774"/>
          </a:xfrm>
          <a:prstGeom prst="rect">
            <a:avLst/>
          </a:prstGeom>
        </p:spPr>
        <p:txBody>
          <a:bodyPr wrap="none">
            <a:spAutoFit/>
          </a:bodyPr>
          <a:lstStyle/>
          <a:p>
            <a:r>
              <a:rPr lang="en-US" sz="1000" b="1" u="sng" kern="0" dirty="0" smtClean="0">
                <a:solidFill>
                  <a:srgbClr val="800080"/>
                </a:solidFill>
                <a:latin typeface="Arial"/>
              </a:rPr>
              <a:t>De-commissioning</a:t>
            </a:r>
          </a:p>
          <a:p>
            <a:pPr algn="l"/>
            <a:r>
              <a:rPr lang="en-US" sz="1000" b="1" kern="0" dirty="0" smtClean="0">
                <a:solidFill>
                  <a:srgbClr val="800080"/>
                </a:solidFill>
                <a:latin typeface="Arial"/>
              </a:rPr>
              <a:t>Sat Health &amp; Propellant</a:t>
            </a:r>
          </a:p>
          <a:p>
            <a:pPr algn="l"/>
            <a:r>
              <a:rPr lang="en-US" sz="1000" b="1" kern="0" dirty="0" smtClean="0">
                <a:solidFill>
                  <a:srgbClr val="800080"/>
                </a:solidFill>
                <a:latin typeface="Arial"/>
              </a:rPr>
              <a:t>     Monitoring</a:t>
            </a:r>
          </a:p>
          <a:p>
            <a:pPr algn="l"/>
            <a:r>
              <a:rPr lang="en-US" sz="1000" b="1" kern="0" dirty="0" smtClean="0">
                <a:solidFill>
                  <a:srgbClr val="800080"/>
                </a:solidFill>
                <a:latin typeface="Arial"/>
              </a:rPr>
              <a:t>De-orbit Planning / Script</a:t>
            </a:r>
          </a:p>
          <a:p>
            <a:pPr algn="l"/>
            <a:r>
              <a:rPr lang="en-US" sz="1000" b="1" kern="0" dirty="0" smtClean="0">
                <a:solidFill>
                  <a:srgbClr val="800080"/>
                </a:solidFill>
                <a:latin typeface="Arial"/>
              </a:rPr>
              <a:t>Controlled De-orbit</a:t>
            </a:r>
          </a:p>
        </p:txBody>
      </p:sp>
      <p:cxnSp>
        <p:nvCxnSpPr>
          <p:cNvPr id="90" name="Straight Connector 89"/>
          <p:cNvCxnSpPr/>
          <p:nvPr/>
        </p:nvCxnSpPr>
        <p:spPr bwMode="auto">
          <a:xfrm>
            <a:off x="8037790" y="4760945"/>
            <a:ext cx="495300" cy="1588"/>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92" name="Straight Connector 91"/>
          <p:cNvCxnSpPr/>
          <p:nvPr/>
        </p:nvCxnSpPr>
        <p:spPr bwMode="auto">
          <a:xfrm rot="16200000" flipH="1">
            <a:off x="7904440" y="4722844"/>
            <a:ext cx="66675" cy="66675"/>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3" name="Straight Connector 92"/>
          <p:cNvCxnSpPr/>
          <p:nvPr/>
        </p:nvCxnSpPr>
        <p:spPr bwMode="auto">
          <a:xfrm rot="16200000" flipH="1">
            <a:off x="7961590" y="4722844"/>
            <a:ext cx="66675" cy="66675"/>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nvGrpSpPr>
          <p:cNvPr id="3" name="Group 98"/>
          <p:cNvGrpSpPr/>
          <p:nvPr/>
        </p:nvGrpSpPr>
        <p:grpSpPr>
          <a:xfrm>
            <a:off x="344065" y="4704589"/>
            <a:ext cx="8301619" cy="345768"/>
            <a:chOff x="669225" y="4582319"/>
            <a:chExt cx="8301619" cy="345768"/>
          </a:xfrm>
        </p:grpSpPr>
        <p:sp>
          <p:nvSpPr>
            <p:cNvPr id="32" name="Rectangle 31"/>
            <p:cNvSpPr/>
            <p:nvPr/>
          </p:nvSpPr>
          <p:spPr>
            <a:xfrm>
              <a:off x="1278825" y="4712643"/>
              <a:ext cx="604653" cy="215444"/>
            </a:xfrm>
            <a:prstGeom prst="rect">
              <a:avLst/>
            </a:prstGeom>
          </p:spPr>
          <p:txBody>
            <a:bodyPr wrap="none">
              <a:spAutoFit/>
            </a:bodyPr>
            <a:lstStyle/>
            <a:p>
              <a:r>
                <a:rPr lang="en-US" sz="800" b="1" kern="0" dirty="0" smtClean="0">
                  <a:solidFill>
                    <a:srgbClr val="000000"/>
                  </a:solidFill>
                  <a:latin typeface="Arial"/>
                </a:rPr>
                <a:t>L+3 mos</a:t>
              </a:r>
              <a:endParaRPr lang="en-US" sz="800" dirty="0"/>
            </a:p>
          </p:txBody>
        </p:sp>
        <p:sp>
          <p:nvSpPr>
            <p:cNvPr id="34" name="Rectangle 33"/>
            <p:cNvSpPr/>
            <p:nvPr/>
          </p:nvSpPr>
          <p:spPr>
            <a:xfrm>
              <a:off x="5745760" y="4712643"/>
              <a:ext cx="662361" cy="215444"/>
            </a:xfrm>
            <a:prstGeom prst="rect">
              <a:avLst/>
            </a:prstGeom>
          </p:spPr>
          <p:txBody>
            <a:bodyPr wrap="none">
              <a:spAutoFit/>
            </a:bodyPr>
            <a:lstStyle/>
            <a:p>
              <a:r>
                <a:rPr lang="en-US" sz="800" b="1" kern="0" dirty="0" smtClean="0">
                  <a:solidFill>
                    <a:srgbClr val="000000"/>
                  </a:solidFill>
                  <a:latin typeface="Arial"/>
                </a:rPr>
                <a:t>L+24 mos</a:t>
              </a:r>
              <a:endParaRPr lang="en-US" sz="800" dirty="0"/>
            </a:p>
          </p:txBody>
        </p:sp>
        <p:sp>
          <p:nvSpPr>
            <p:cNvPr id="35" name="Rectangle 34"/>
            <p:cNvSpPr/>
            <p:nvPr/>
          </p:nvSpPr>
          <p:spPr>
            <a:xfrm>
              <a:off x="3956801" y="4712643"/>
              <a:ext cx="662361" cy="215444"/>
            </a:xfrm>
            <a:prstGeom prst="rect">
              <a:avLst/>
            </a:prstGeom>
          </p:spPr>
          <p:txBody>
            <a:bodyPr wrap="none">
              <a:spAutoFit/>
            </a:bodyPr>
            <a:lstStyle/>
            <a:p>
              <a:r>
                <a:rPr lang="en-US" sz="800" b="1" kern="0" dirty="0" smtClean="0">
                  <a:solidFill>
                    <a:srgbClr val="000000"/>
                  </a:solidFill>
                  <a:latin typeface="Arial"/>
                </a:rPr>
                <a:t>L+15 mos</a:t>
              </a:r>
              <a:endParaRPr lang="en-US" sz="800" dirty="0"/>
            </a:p>
          </p:txBody>
        </p:sp>
        <p:sp>
          <p:nvSpPr>
            <p:cNvPr id="42" name="Rectangle 41"/>
            <p:cNvSpPr/>
            <p:nvPr/>
          </p:nvSpPr>
          <p:spPr>
            <a:xfrm>
              <a:off x="7407882" y="4712643"/>
              <a:ext cx="662361" cy="215444"/>
            </a:xfrm>
            <a:prstGeom prst="rect">
              <a:avLst/>
            </a:prstGeom>
          </p:spPr>
          <p:txBody>
            <a:bodyPr wrap="none">
              <a:spAutoFit/>
            </a:bodyPr>
            <a:lstStyle/>
            <a:p>
              <a:r>
                <a:rPr lang="en-US" sz="800" b="1" kern="0" dirty="0" smtClean="0">
                  <a:solidFill>
                    <a:srgbClr val="000000"/>
                  </a:solidFill>
                  <a:latin typeface="Arial"/>
                </a:rPr>
                <a:t>L+30 mos</a:t>
              </a:r>
              <a:endParaRPr lang="en-US" sz="800" dirty="0"/>
            </a:p>
          </p:txBody>
        </p:sp>
        <p:cxnSp>
          <p:nvCxnSpPr>
            <p:cNvPr id="59" name="Straight Connector 58"/>
            <p:cNvCxnSpPr/>
            <p:nvPr/>
          </p:nvCxnSpPr>
          <p:spPr bwMode="auto">
            <a:xfrm rot="5400000">
              <a:off x="1524000" y="4629150"/>
              <a:ext cx="9525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rot="5400000">
              <a:off x="2495550" y="4629150"/>
              <a:ext cx="9525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1" name="Straight Connector 60"/>
            <p:cNvCxnSpPr/>
            <p:nvPr/>
          </p:nvCxnSpPr>
          <p:spPr bwMode="auto">
            <a:xfrm rot="5400000">
              <a:off x="6029314" y="4629150"/>
              <a:ext cx="9525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2" name="Straight Connector 61"/>
            <p:cNvCxnSpPr/>
            <p:nvPr/>
          </p:nvCxnSpPr>
          <p:spPr bwMode="auto">
            <a:xfrm rot="5400000">
              <a:off x="7681911" y="4629150"/>
              <a:ext cx="9525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63" name="Straight Connector 62"/>
            <p:cNvCxnSpPr/>
            <p:nvPr/>
          </p:nvCxnSpPr>
          <p:spPr bwMode="auto">
            <a:xfrm rot="5400000">
              <a:off x="4240355" y="4629150"/>
              <a:ext cx="9525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64" name="Rectangle 63"/>
            <p:cNvSpPr/>
            <p:nvPr/>
          </p:nvSpPr>
          <p:spPr>
            <a:xfrm>
              <a:off x="2250375" y="4712643"/>
              <a:ext cx="604653" cy="215444"/>
            </a:xfrm>
            <a:prstGeom prst="rect">
              <a:avLst/>
            </a:prstGeom>
          </p:spPr>
          <p:txBody>
            <a:bodyPr wrap="none">
              <a:spAutoFit/>
            </a:bodyPr>
            <a:lstStyle/>
            <a:p>
              <a:r>
                <a:rPr lang="en-US" sz="800" b="1" kern="0" dirty="0" smtClean="0">
                  <a:solidFill>
                    <a:srgbClr val="000000"/>
                  </a:solidFill>
                  <a:latin typeface="Arial"/>
                </a:rPr>
                <a:t>L+7 mos</a:t>
              </a:r>
              <a:endParaRPr lang="en-US" sz="800" dirty="0"/>
            </a:p>
          </p:txBody>
        </p:sp>
        <p:sp>
          <p:nvSpPr>
            <p:cNvPr id="66" name="Rectangle 65"/>
            <p:cNvSpPr/>
            <p:nvPr/>
          </p:nvSpPr>
          <p:spPr>
            <a:xfrm>
              <a:off x="669225" y="4712643"/>
              <a:ext cx="550151" cy="215444"/>
            </a:xfrm>
            <a:prstGeom prst="rect">
              <a:avLst/>
            </a:prstGeom>
          </p:spPr>
          <p:txBody>
            <a:bodyPr wrap="none">
              <a:spAutoFit/>
            </a:bodyPr>
            <a:lstStyle/>
            <a:p>
              <a:r>
                <a:rPr lang="en-US" sz="800" b="1" kern="0" dirty="0" smtClean="0">
                  <a:solidFill>
                    <a:srgbClr val="000000"/>
                  </a:solidFill>
                  <a:latin typeface="Arial"/>
                </a:rPr>
                <a:t>Launch</a:t>
              </a:r>
              <a:endParaRPr lang="en-US" sz="800" dirty="0"/>
            </a:p>
          </p:txBody>
        </p:sp>
        <p:sp>
          <p:nvSpPr>
            <p:cNvPr id="95" name="Rectangle 94"/>
            <p:cNvSpPr/>
            <p:nvPr/>
          </p:nvSpPr>
          <p:spPr>
            <a:xfrm>
              <a:off x="8422296" y="4712643"/>
              <a:ext cx="548548" cy="215444"/>
            </a:xfrm>
            <a:prstGeom prst="rect">
              <a:avLst/>
            </a:prstGeom>
          </p:spPr>
          <p:txBody>
            <a:bodyPr wrap="none">
              <a:spAutoFit/>
            </a:bodyPr>
            <a:lstStyle/>
            <a:p>
              <a:r>
                <a:rPr lang="en-US" sz="800" b="1" kern="0" dirty="0" smtClean="0">
                  <a:solidFill>
                    <a:srgbClr val="000000"/>
                  </a:solidFill>
                  <a:latin typeface="Arial"/>
                </a:rPr>
                <a:t>L+5 yrs</a:t>
              </a:r>
              <a:endParaRPr lang="en-US" sz="800" dirty="0"/>
            </a:p>
          </p:txBody>
        </p:sp>
        <p:cxnSp>
          <p:nvCxnSpPr>
            <p:cNvPr id="96" name="Straight Connector 95"/>
            <p:cNvCxnSpPr/>
            <p:nvPr/>
          </p:nvCxnSpPr>
          <p:spPr bwMode="auto">
            <a:xfrm rot="5400000">
              <a:off x="8696325" y="4638675"/>
              <a:ext cx="9525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100" name="Rectangle 99"/>
          <p:cNvSpPr/>
          <p:nvPr/>
        </p:nvSpPr>
        <p:spPr>
          <a:xfrm>
            <a:off x="1814233" y="2327533"/>
            <a:ext cx="2063385" cy="584775"/>
          </a:xfrm>
          <a:prstGeom prst="rect">
            <a:avLst/>
          </a:prstGeom>
        </p:spPr>
        <p:txBody>
          <a:bodyPr wrap="none">
            <a:spAutoFit/>
          </a:bodyPr>
          <a:lstStyle/>
          <a:p>
            <a:r>
              <a:rPr lang="en-US" sz="1400" b="1" kern="0" dirty="0" smtClean="0">
                <a:latin typeface="Arial"/>
              </a:rPr>
              <a:t>Risk Reduction Phase</a:t>
            </a:r>
          </a:p>
          <a:p>
            <a:r>
              <a:rPr lang="en-US" sz="900" b="1" kern="0" dirty="0" smtClean="0">
                <a:latin typeface="Arial"/>
              </a:rPr>
              <a:t>Intensive Calibration/Validation</a:t>
            </a:r>
          </a:p>
          <a:p>
            <a:r>
              <a:rPr lang="en-US" sz="900" b="1" kern="0" dirty="0" smtClean="0">
                <a:latin typeface="Arial"/>
              </a:rPr>
              <a:t>Add GCOM-W1 IDPS ingest</a:t>
            </a:r>
          </a:p>
        </p:txBody>
      </p:sp>
      <p:sp>
        <p:nvSpPr>
          <p:cNvPr id="101" name="Rectangle 100"/>
          <p:cNvSpPr/>
          <p:nvPr/>
        </p:nvSpPr>
        <p:spPr>
          <a:xfrm>
            <a:off x="6477000" y="2438400"/>
            <a:ext cx="1851789" cy="1969770"/>
          </a:xfrm>
          <a:prstGeom prst="rect">
            <a:avLst/>
          </a:prstGeom>
        </p:spPr>
        <p:txBody>
          <a:bodyPr wrap="none">
            <a:spAutoFit/>
          </a:bodyPr>
          <a:lstStyle/>
          <a:p>
            <a:r>
              <a:rPr lang="en-US" sz="1400" b="1" kern="0" dirty="0" smtClean="0">
                <a:solidFill>
                  <a:srgbClr val="000000"/>
                </a:solidFill>
                <a:latin typeface="Arial"/>
              </a:rPr>
              <a:t>Operations</a:t>
            </a:r>
          </a:p>
          <a:p>
            <a:endParaRPr lang="en-US" sz="900" b="1" kern="0" dirty="0" smtClean="0">
              <a:solidFill>
                <a:srgbClr val="000000"/>
              </a:solidFill>
              <a:latin typeface="Arial"/>
            </a:endParaRPr>
          </a:p>
          <a:p>
            <a:r>
              <a:rPr lang="en-US" sz="900" b="1" kern="0" dirty="0" smtClean="0">
                <a:solidFill>
                  <a:srgbClr val="000000"/>
                </a:solidFill>
                <a:latin typeface="Arial"/>
              </a:rPr>
              <a:t>Block 1.5</a:t>
            </a:r>
          </a:p>
          <a:p>
            <a:r>
              <a:rPr lang="en-US" sz="900" b="1" kern="0" dirty="0" smtClean="0">
                <a:solidFill>
                  <a:srgbClr val="000000"/>
                </a:solidFill>
                <a:latin typeface="Arial"/>
              </a:rPr>
              <a:t>IDPS H/W Technology Refresh</a:t>
            </a:r>
          </a:p>
          <a:p>
            <a:r>
              <a:rPr lang="en-US" sz="900" b="1" kern="0" dirty="0" smtClean="0">
                <a:solidFill>
                  <a:srgbClr val="000000"/>
                </a:solidFill>
                <a:latin typeface="Arial"/>
              </a:rPr>
              <a:t>IDPS S/W port to Linux</a:t>
            </a:r>
          </a:p>
          <a:p>
            <a:r>
              <a:rPr lang="en-US" sz="900" b="1" kern="0" dirty="0" smtClean="0">
                <a:solidFill>
                  <a:srgbClr val="000000"/>
                </a:solidFill>
                <a:latin typeface="Arial"/>
              </a:rPr>
              <a:t>Multi Mission support to:</a:t>
            </a:r>
          </a:p>
          <a:p>
            <a:pPr marL="117475"/>
            <a:r>
              <a:rPr lang="en-US" sz="900" b="1" kern="0" dirty="0" smtClean="0">
                <a:solidFill>
                  <a:srgbClr val="000000"/>
                </a:solidFill>
                <a:latin typeface="Arial"/>
              </a:rPr>
              <a:t>NPP</a:t>
            </a:r>
          </a:p>
          <a:p>
            <a:pPr marL="117475"/>
            <a:r>
              <a:rPr lang="en-US" sz="900" b="1" kern="0" dirty="0" smtClean="0">
                <a:solidFill>
                  <a:srgbClr val="000000"/>
                </a:solidFill>
                <a:latin typeface="Arial"/>
              </a:rPr>
              <a:t>GCOM</a:t>
            </a:r>
          </a:p>
          <a:p>
            <a:pPr marL="117475"/>
            <a:r>
              <a:rPr lang="en-US" sz="900" b="1" kern="0" dirty="0" smtClean="0">
                <a:solidFill>
                  <a:srgbClr val="000000"/>
                </a:solidFill>
                <a:latin typeface="Arial"/>
              </a:rPr>
              <a:t>DMSP</a:t>
            </a:r>
          </a:p>
          <a:p>
            <a:pPr marL="117475"/>
            <a:r>
              <a:rPr lang="en-US" sz="900" b="1" kern="0" dirty="0" smtClean="0">
                <a:solidFill>
                  <a:srgbClr val="000000"/>
                </a:solidFill>
                <a:latin typeface="Arial"/>
              </a:rPr>
              <a:t>POES</a:t>
            </a:r>
          </a:p>
          <a:p>
            <a:pPr marL="117475"/>
            <a:r>
              <a:rPr lang="en-US" sz="900" b="1" kern="0" dirty="0" err="1" smtClean="0">
                <a:solidFill>
                  <a:srgbClr val="000000"/>
                </a:solidFill>
                <a:latin typeface="Arial"/>
              </a:rPr>
              <a:t>Coriolis</a:t>
            </a:r>
            <a:endParaRPr lang="en-US" sz="900" b="1" kern="0" dirty="0" smtClean="0">
              <a:solidFill>
                <a:srgbClr val="000000"/>
              </a:solidFill>
              <a:latin typeface="Arial"/>
            </a:endParaRPr>
          </a:p>
          <a:p>
            <a:pPr marL="117475"/>
            <a:r>
              <a:rPr lang="en-US" sz="900" b="1" kern="0" dirty="0" err="1" smtClean="0">
                <a:solidFill>
                  <a:srgbClr val="000000"/>
                </a:solidFill>
                <a:latin typeface="Arial"/>
              </a:rPr>
              <a:t>Metops</a:t>
            </a:r>
            <a:endParaRPr lang="en-US" sz="900" b="1" kern="0" dirty="0" smtClean="0">
              <a:solidFill>
                <a:srgbClr val="000000"/>
              </a:solidFill>
              <a:latin typeface="Arial"/>
            </a:endParaRPr>
          </a:p>
          <a:p>
            <a:endParaRPr lang="en-US" sz="900" dirty="0"/>
          </a:p>
        </p:txBody>
      </p:sp>
      <p:sp>
        <p:nvSpPr>
          <p:cNvPr id="102" name="Rectangle 101"/>
          <p:cNvSpPr/>
          <p:nvPr/>
        </p:nvSpPr>
        <p:spPr>
          <a:xfrm rot="16200000">
            <a:off x="288701" y="3225188"/>
            <a:ext cx="1050289" cy="230832"/>
          </a:xfrm>
          <a:prstGeom prst="rect">
            <a:avLst/>
          </a:prstGeom>
        </p:spPr>
        <p:txBody>
          <a:bodyPr wrap="none">
            <a:spAutoFit/>
          </a:bodyPr>
          <a:lstStyle/>
          <a:p>
            <a:r>
              <a:rPr lang="en-US" sz="900" b="1" kern="0" dirty="0" smtClean="0">
                <a:solidFill>
                  <a:srgbClr val="000000"/>
                </a:solidFill>
                <a:latin typeface="Arial"/>
              </a:rPr>
              <a:t>Commissioning</a:t>
            </a:r>
            <a:endParaRPr lang="en-US" sz="900" dirty="0"/>
          </a:p>
        </p:txBody>
      </p:sp>
      <p:sp>
        <p:nvSpPr>
          <p:cNvPr id="103" name="Rectangle 102"/>
          <p:cNvSpPr/>
          <p:nvPr/>
        </p:nvSpPr>
        <p:spPr>
          <a:xfrm rot="16200000">
            <a:off x="7777629" y="3234713"/>
            <a:ext cx="1236236" cy="230832"/>
          </a:xfrm>
          <a:prstGeom prst="rect">
            <a:avLst/>
          </a:prstGeom>
        </p:spPr>
        <p:txBody>
          <a:bodyPr wrap="none">
            <a:spAutoFit/>
          </a:bodyPr>
          <a:lstStyle/>
          <a:p>
            <a:r>
              <a:rPr lang="en-US" sz="900" b="1" kern="0" dirty="0" smtClean="0">
                <a:solidFill>
                  <a:srgbClr val="000000"/>
                </a:solidFill>
                <a:latin typeface="Arial"/>
              </a:rPr>
              <a:t>De-Commissioning</a:t>
            </a:r>
            <a:endParaRPr lang="en-US" sz="900" dirty="0"/>
          </a:p>
        </p:txBody>
      </p:sp>
      <p:sp>
        <p:nvSpPr>
          <p:cNvPr id="104" name="Freeform 103"/>
          <p:cNvSpPr/>
          <p:nvPr/>
        </p:nvSpPr>
        <p:spPr bwMode="auto">
          <a:xfrm>
            <a:off x="8356445" y="1499065"/>
            <a:ext cx="219076" cy="3419475"/>
          </a:xfrm>
          <a:custGeom>
            <a:avLst/>
            <a:gdLst>
              <a:gd name="connsiteX0" fmla="*/ 0 w 2171700"/>
              <a:gd name="connsiteY0" fmla="*/ 314325 h 3735388"/>
              <a:gd name="connsiteX1" fmla="*/ 876300 w 2171700"/>
              <a:gd name="connsiteY1" fmla="*/ 495300 h 3735388"/>
              <a:gd name="connsiteX2" fmla="*/ 1990725 w 2171700"/>
              <a:gd name="connsiteY2" fmla="*/ 3286125 h 3735388"/>
              <a:gd name="connsiteX3" fmla="*/ 1962150 w 2171700"/>
              <a:gd name="connsiteY3" fmla="*/ 3190875 h 3735388"/>
            </a:gdLst>
            <a:ahLst/>
            <a:cxnLst>
              <a:cxn ang="0">
                <a:pos x="connsiteX0" y="connsiteY0"/>
              </a:cxn>
              <a:cxn ang="0">
                <a:pos x="connsiteX1" y="connsiteY1"/>
              </a:cxn>
              <a:cxn ang="0">
                <a:pos x="connsiteX2" y="connsiteY2"/>
              </a:cxn>
              <a:cxn ang="0">
                <a:pos x="connsiteX3" y="connsiteY3"/>
              </a:cxn>
            </a:cxnLst>
            <a:rect l="l" t="t" r="r" b="b"/>
            <a:pathLst>
              <a:path w="2171700" h="3735388">
                <a:moveTo>
                  <a:pt x="0" y="314325"/>
                </a:moveTo>
                <a:cubicBezTo>
                  <a:pt x="272256" y="157162"/>
                  <a:pt x="544513" y="0"/>
                  <a:pt x="876300" y="495300"/>
                </a:cubicBezTo>
                <a:cubicBezTo>
                  <a:pt x="1208087" y="990600"/>
                  <a:pt x="1809750" y="2836863"/>
                  <a:pt x="1990725" y="3286125"/>
                </a:cubicBezTo>
                <a:cubicBezTo>
                  <a:pt x="2171700" y="3735388"/>
                  <a:pt x="2066925" y="3463131"/>
                  <a:pt x="1962150" y="3190875"/>
                </a:cubicBezTo>
              </a:path>
            </a:pathLst>
          </a:custGeom>
          <a:noFill/>
          <a:ln w="38100" cap="flat" cmpd="sng" algn="ctr">
            <a:solidFill>
              <a:srgbClr val="80008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800080"/>
              </a:solidFill>
              <a:effectLst/>
              <a:latin typeface="Times New Roman" pitchFamily="18" charset="0"/>
            </a:endParaRPr>
          </a:p>
        </p:txBody>
      </p:sp>
      <p:sp>
        <p:nvSpPr>
          <p:cNvPr id="106" name="Rectangle 105"/>
          <p:cNvSpPr/>
          <p:nvPr/>
        </p:nvSpPr>
        <p:spPr>
          <a:xfrm>
            <a:off x="8073123" y="1186321"/>
            <a:ext cx="745717" cy="246221"/>
          </a:xfrm>
          <a:prstGeom prst="rect">
            <a:avLst/>
          </a:prstGeom>
        </p:spPr>
        <p:txBody>
          <a:bodyPr wrap="none">
            <a:spAutoFit/>
          </a:bodyPr>
          <a:lstStyle/>
          <a:p>
            <a:r>
              <a:rPr lang="en-US" sz="1000" b="1" kern="0" dirty="0" smtClean="0">
                <a:solidFill>
                  <a:srgbClr val="000000"/>
                </a:solidFill>
                <a:latin typeface="Arial"/>
              </a:rPr>
              <a:t>NPP EOL</a:t>
            </a:r>
            <a:endParaRPr lang="en-US" sz="1000" dirty="0"/>
          </a:p>
        </p:txBody>
      </p:sp>
      <p:sp>
        <p:nvSpPr>
          <p:cNvPr id="107" name="Rectangle 106"/>
          <p:cNvSpPr/>
          <p:nvPr/>
        </p:nvSpPr>
        <p:spPr>
          <a:xfrm>
            <a:off x="474838" y="4184038"/>
            <a:ext cx="787395" cy="230832"/>
          </a:xfrm>
          <a:prstGeom prst="rect">
            <a:avLst/>
          </a:prstGeom>
        </p:spPr>
        <p:txBody>
          <a:bodyPr wrap="none">
            <a:spAutoFit/>
          </a:bodyPr>
          <a:lstStyle/>
          <a:p>
            <a:pPr lvl="0"/>
            <a:r>
              <a:rPr lang="en-US" sz="900" b="1" kern="0" dirty="0" smtClean="0">
                <a:solidFill>
                  <a:srgbClr val="000000"/>
                </a:solidFill>
                <a:latin typeface="Arial"/>
              </a:rPr>
              <a:t>Block 1.2.1</a:t>
            </a:r>
            <a:endParaRPr lang="en-US" sz="900" dirty="0">
              <a:solidFill>
                <a:srgbClr val="000000"/>
              </a:solidFill>
            </a:endParaRPr>
          </a:p>
        </p:txBody>
      </p:sp>
      <p:cxnSp>
        <p:nvCxnSpPr>
          <p:cNvPr id="108" name="Straight Connector 107"/>
          <p:cNvCxnSpPr/>
          <p:nvPr/>
        </p:nvCxnSpPr>
        <p:spPr bwMode="auto">
          <a:xfrm rot="5400000">
            <a:off x="2150550" y="3209591"/>
            <a:ext cx="3623266" cy="12848"/>
          </a:xfrm>
          <a:prstGeom prst="line">
            <a:avLst/>
          </a:prstGeom>
          <a:solidFill>
            <a:schemeClr val="accent1"/>
          </a:solidFill>
          <a:ln w="9525" cap="flat" cmpd="sng" algn="ctr">
            <a:solidFill>
              <a:schemeClr val="tx1"/>
            </a:solidFill>
            <a:prstDash val="dash"/>
            <a:round/>
            <a:headEnd type="none" w="med" len="med"/>
            <a:tailEnd type="none" w="med" len="med"/>
          </a:ln>
          <a:effectLst/>
        </p:spPr>
      </p:cxnSp>
      <p:sp>
        <p:nvSpPr>
          <p:cNvPr id="48" name="Freeform 47"/>
          <p:cNvSpPr/>
          <p:nvPr/>
        </p:nvSpPr>
        <p:spPr bwMode="auto">
          <a:xfrm rot="556478">
            <a:off x="910936" y="1614110"/>
            <a:ext cx="7204363" cy="3651686"/>
          </a:xfrm>
          <a:custGeom>
            <a:avLst/>
            <a:gdLst>
              <a:gd name="connsiteX0" fmla="*/ 0 w 7204363"/>
              <a:gd name="connsiteY0" fmla="*/ 3013364 h 3013364"/>
              <a:gd name="connsiteX1" fmla="*/ 1246909 w 7204363"/>
              <a:gd name="connsiteY1" fmla="*/ 200891 h 3013364"/>
              <a:gd name="connsiteX2" fmla="*/ 5943600 w 7204363"/>
              <a:gd name="connsiteY2" fmla="*/ 1808019 h 3013364"/>
              <a:gd name="connsiteX3" fmla="*/ 7204363 w 7204363"/>
              <a:gd name="connsiteY3" fmla="*/ 1974273 h 3013364"/>
              <a:gd name="connsiteX4" fmla="*/ 7204363 w 7204363"/>
              <a:gd name="connsiteY4" fmla="*/ 1974273 h 3013364"/>
              <a:gd name="connsiteX5" fmla="*/ 7204363 w 7204363"/>
              <a:gd name="connsiteY5" fmla="*/ 1974273 h 301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4363" h="3013364">
                <a:moveTo>
                  <a:pt x="0" y="3013364"/>
                </a:moveTo>
                <a:cubicBezTo>
                  <a:pt x="128154" y="1707573"/>
                  <a:pt x="256309" y="401782"/>
                  <a:pt x="1246909" y="200891"/>
                </a:cubicBezTo>
                <a:cubicBezTo>
                  <a:pt x="2237509" y="0"/>
                  <a:pt x="4950691" y="1512455"/>
                  <a:pt x="5943600" y="1808019"/>
                </a:cubicBezTo>
                <a:cubicBezTo>
                  <a:pt x="6936509" y="2103583"/>
                  <a:pt x="7204363" y="1974273"/>
                  <a:pt x="7204363" y="1974273"/>
                </a:cubicBezTo>
                <a:lnTo>
                  <a:pt x="7204363" y="1974273"/>
                </a:lnTo>
                <a:lnTo>
                  <a:pt x="7204363" y="1974273"/>
                </a:lnTo>
              </a:path>
            </a:pathLst>
          </a:custGeom>
          <a:no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49" name="Freeform 48"/>
          <p:cNvSpPr/>
          <p:nvPr/>
        </p:nvSpPr>
        <p:spPr bwMode="auto">
          <a:xfrm rot="21043522" flipH="1">
            <a:off x="2822921" y="1711090"/>
            <a:ext cx="7204363" cy="3651686"/>
          </a:xfrm>
          <a:custGeom>
            <a:avLst/>
            <a:gdLst>
              <a:gd name="connsiteX0" fmla="*/ 0 w 7204363"/>
              <a:gd name="connsiteY0" fmla="*/ 3013364 h 3013364"/>
              <a:gd name="connsiteX1" fmla="*/ 1246909 w 7204363"/>
              <a:gd name="connsiteY1" fmla="*/ 200891 h 3013364"/>
              <a:gd name="connsiteX2" fmla="*/ 5943600 w 7204363"/>
              <a:gd name="connsiteY2" fmla="*/ 1808019 h 3013364"/>
              <a:gd name="connsiteX3" fmla="*/ 7204363 w 7204363"/>
              <a:gd name="connsiteY3" fmla="*/ 1974273 h 3013364"/>
              <a:gd name="connsiteX4" fmla="*/ 7204363 w 7204363"/>
              <a:gd name="connsiteY4" fmla="*/ 1974273 h 3013364"/>
              <a:gd name="connsiteX5" fmla="*/ 7204363 w 7204363"/>
              <a:gd name="connsiteY5" fmla="*/ 1974273 h 301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4363" h="3013364">
                <a:moveTo>
                  <a:pt x="0" y="3013364"/>
                </a:moveTo>
                <a:cubicBezTo>
                  <a:pt x="128154" y="1707573"/>
                  <a:pt x="256309" y="401782"/>
                  <a:pt x="1246909" y="200891"/>
                </a:cubicBezTo>
                <a:cubicBezTo>
                  <a:pt x="2237509" y="0"/>
                  <a:pt x="4950691" y="1512455"/>
                  <a:pt x="5943600" y="1808019"/>
                </a:cubicBezTo>
                <a:cubicBezTo>
                  <a:pt x="6936509" y="2103583"/>
                  <a:pt x="7204363" y="1974273"/>
                  <a:pt x="7204363" y="1974273"/>
                </a:cubicBezTo>
                <a:lnTo>
                  <a:pt x="7204363" y="1974273"/>
                </a:lnTo>
                <a:lnTo>
                  <a:pt x="7204363" y="1974273"/>
                </a:lnTo>
              </a:path>
            </a:pathLst>
          </a:custGeom>
          <a:noFill/>
          <a:ln w="381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sp>
        <p:nvSpPr>
          <p:cNvPr id="51" name="Trapezoid 50"/>
          <p:cNvSpPr/>
          <p:nvPr/>
        </p:nvSpPr>
        <p:spPr bwMode="auto">
          <a:xfrm flipV="1">
            <a:off x="8492833" y="1711037"/>
            <a:ext cx="651167" cy="3241963"/>
          </a:xfrm>
          <a:prstGeom prst="trapezoid">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itchFamily="18" charset="0"/>
            </a:endParaRPr>
          </a:p>
        </p:txBody>
      </p:sp>
      <p:cxnSp>
        <p:nvCxnSpPr>
          <p:cNvPr id="46" name="Straight Arrow Connector 45"/>
          <p:cNvCxnSpPr/>
          <p:nvPr/>
        </p:nvCxnSpPr>
        <p:spPr bwMode="auto">
          <a:xfrm>
            <a:off x="4388013" y="2103470"/>
            <a:ext cx="1600200" cy="1588"/>
          </a:xfrm>
          <a:prstGeom prst="straightConnector1">
            <a:avLst/>
          </a:prstGeom>
          <a:solidFill>
            <a:schemeClr val="accent1"/>
          </a:solidFill>
          <a:ln w="9525" cap="flat" cmpd="sng" algn="ctr">
            <a:solidFill>
              <a:schemeClr val="tx1"/>
            </a:solidFill>
            <a:prstDash val="sysDash"/>
            <a:round/>
            <a:headEnd type="none" w="med" len="med"/>
            <a:tailEnd type="arrow"/>
          </a:ln>
          <a:effectLst/>
        </p:spPr>
      </p:cxnSp>
      <p:sp>
        <p:nvSpPr>
          <p:cNvPr id="47" name="Rectangle 46"/>
          <p:cNvSpPr/>
          <p:nvPr/>
        </p:nvSpPr>
        <p:spPr>
          <a:xfrm>
            <a:off x="4267209" y="1829113"/>
            <a:ext cx="1757212" cy="246221"/>
          </a:xfrm>
          <a:prstGeom prst="rect">
            <a:avLst/>
          </a:prstGeom>
        </p:spPr>
        <p:txBody>
          <a:bodyPr wrap="none">
            <a:spAutoFit/>
          </a:bodyPr>
          <a:lstStyle/>
          <a:p>
            <a:r>
              <a:rPr lang="en-US" sz="1000" b="1" kern="0" dirty="0" smtClean="0">
                <a:solidFill>
                  <a:srgbClr val="2D2DB9">
                    <a:lumMod val="50000"/>
                  </a:srgbClr>
                </a:solidFill>
                <a:latin typeface="+mn-lt"/>
              </a:rPr>
              <a:t>Transition to Routine Ops</a:t>
            </a:r>
            <a:endParaRPr lang="en-US" sz="1000" dirty="0">
              <a:latin typeface="+mn-lt"/>
            </a:endParaRPr>
          </a:p>
        </p:txBody>
      </p:sp>
      <p:sp>
        <p:nvSpPr>
          <p:cNvPr id="44" name="Rectangle 43"/>
          <p:cNvSpPr/>
          <p:nvPr/>
        </p:nvSpPr>
        <p:spPr>
          <a:xfrm>
            <a:off x="2191895" y="5147608"/>
            <a:ext cx="1959191" cy="1938992"/>
          </a:xfrm>
          <a:prstGeom prst="rect">
            <a:avLst/>
          </a:prstGeom>
        </p:spPr>
        <p:txBody>
          <a:bodyPr wrap="none">
            <a:spAutoFit/>
          </a:bodyPr>
          <a:lstStyle/>
          <a:p>
            <a:pPr eaLnBrk="0" fontAlgn="base" hangingPunct="0">
              <a:spcBef>
                <a:spcPct val="0"/>
              </a:spcBef>
              <a:spcAft>
                <a:spcPct val="0"/>
              </a:spcAft>
            </a:pPr>
            <a:r>
              <a:rPr lang="en-US" sz="1000" b="1" u="sng" kern="0" dirty="0">
                <a:solidFill>
                  <a:srgbClr val="009900"/>
                </a:solidFill>
              </a:rPr>
              <a:t>Risk Reduction</a:t>
            </a:r>
          </a:p>
          <a:p>
            <a:pPr eaLnBrk="0" fontAlgn="base" hangingPunct="0">
              <a:spcBef>
                <a:spcPct val="0"/>
              </a:spcBef>
              <a:spcAft>
                <a:spcPct val="0"/>
              </a:spcAft>
            </a:pPr>
            <a:r>
              <a:rPr lang="en-US" sz="1000" b="1" kern="0" dirty="0" smtClean="0">
                <a:solidFill>
                  <a:srgbClr val="009900"/>
                </a:solidFill>
              </a:rPr>
              <a:t>Fixes </a:t>
            </a:r>
            <a:r>
              <a:rPr lang="en-US" sz="1000" b="1" kern="0" dirty="0">
                <a:solidFill>
                  <a:srgbClr val="009900"/>
                </a:solidFill>
              </a:rPr>
              <a:t>/ Enhancements</a:t>
            </a:r>
          </a:p>
          <a:p>
            <a:pPr eaLnBrk="0" fontAlgn="base" hangingPunct="0">
              <a:spcBef>
                <a:spcPct val="0"/>
              </a:spcBef>
              <a:spcAft>
                <a:spcPct val="0"/>
              </a:spcAft>
            </a:pPr>
            <a:r>
              <a:rPr lang="en-US" sz="1000" b="1" kern="0" dirty="0" smtClean="0">
                <a:solidFill>
                  <a:srgbClr val="009900"/>
                </a:solidFill>
              </a:rPr>
              <a:t>Intensive </a:t>
            </a:r>
            <a:r>
              <a:rPr lang="en-US" sz="1000" b="1" kern="0" dirty="0">
                <a:solidFill>
                  <a:srgbClr val="009900"/>
                </a:solidFill>
              </a:rPr>
              <a:t>Cal/Val</a:t>
            </a:r>
          </a:p>
          <a:p>
            <a:pPr eaLnBrk="0" fontAlgn="base" hangingPunct="0">
              <a:spcBef>
                <a:spcPct val="0"/>
              </a:spcBef>
              <a:spcAft>
                <a:spcPct val="0"/>
              </a:spcAft>
            </a:pPr>
            <a:r>
              <a:rPr lang="en-US" sz="1000" b="1" kern="0" dirty="0">
                <a:solidFill>
                  <a:srgbClr val="009900"/>
                </a:solidFill>
              </a:rPr>
              <a:t>Algorithm Fixes</a:t>
            </a:r>
          </a:p>
          <a:p>
            <a:pPr eaLnBrk="0" fontAlgn="base" hangingPunct="0">
              <a:spcBef>
                <a:spcPct val="0"/>
              </a:spcBef>
              <a:spcAft>
                <a:spcPct val="0"/>
              </a:spcAft>
            </a:pPr>
            <a:r>
              <a:rPr lang="en-US" sz="1000" b="1" kern="0" dirty="0">
                <a:solidFill>
                  <a:srgbClr val="009900"/>
                </a:solidFill>
              </a:rPr>
              <a:t>Cal </a:t>
            </a:r>
            <a:r>
              <a:rPr lang="en-US" sz="1000" b="1" kern="0" dirty="0" smtClean="0">
                <a:solidFill>
                  <a:srgbClr val="009900"/>
                </a:solidFill>
              </a:rPr>
              <a:t>/ Characterization </a:t>
            </a:r>
            <a:r>
              <a:rPr lang="en-US" sz="1000" b="1" kern="0" dirty="0">
                <a:solidFill>
                  <a:srgbClr val="009900"/>
                </a:solidFill>
              </a:rPr>
              <a:t>Maneuvers</a:t>
            </a:r>
          </a:p>
          <a:p>
            <a:pPr eaLnBrk="0" fontAlgn="base" hangingPunct="0">
              <a:spcBef>
                <a:spcPct val="0"/>
              </a:spcBef>
              <a:spcAft>
                <a:spcPct val="0"/>
              </a:spcAft>
            </a:pPr>
            <a:r>
              <a:rPr lang="en-US" sz="1000" b="1" kern="0" dirty="0">
                <a:solidFill>
                  <a:srgbClr val="009900"/>
                </a:solidFill>
              </a:rPr>
              <a:t>Operations Team </a:t>
            </a:r>
            <a:r>
              <a:rPr lang="en-US" sz="1000" b="1" kern="0" dirty="0" smtClean="0">
                <a:solidFill>
                  <a:srgbClr val="009900"/>
                </a:solidFill>
              </a:rPr>
              <a:t>Integration</a:t>
            </a:r>
          </a:p>
          <a:p>
            <a:pPr eaLnBrk="0" hangingPunct="0"/>
            <a:r>
              <a:rPr lang="en-US" sz="1000" b="1" kern="0" dirty="0" smtClean="0">
                <a:solidFill>
                  <a:srgbClr val="009900"/>
                </a:solidFill>
              </a:rPr>
              <a:t>CGS Performance Tuning</a:t>
            </a:r>
          </a:p>
          <a:p>
            <a:pPr eaLnBrk="0" hangingPunct="0"/>
            <a:r>
              <a:rPr lang="en-US" sz="1000" b="1" kern="0" dirty="0" smtClean="0">
                <a:solidFill>
                  <a:srgbClr val="009900"/>
                </a:solidFill>
              </a:rPr>
              <a:t>CGS Performance Eval</a:t>
            </a:r>
          </a:p>
          <a:p>
            <a:pPr eaLnBrk="0" hangingPunct="0"/>
            <a:r>
              <a:rPr lang="en-US" sz="1000" b="1" kern="0" dirty="0" smtClean="0">
                <a:solidFill>
                  <a:srgbClr val="009900"/>
                </a:solidFill>
              </a:rPr>
              <a:t>Tech Refresh</a:t>
            </a:r>
          </a:p>
          <a:p>
            <a:pPr eaLnBrk="0" hangingPunct="0"/>
            <a:r>
              <a:rPr lang="en-US" sz="1000" b="1" kern="0" dirty="0" smtClean="0">
                <a:solidFill>
                  <a:srgbClr val="009900"/>
                </a:solidFill>
              </a:rPr>
              <a:t>Security Updates</a:t>
            </a:r>
          </a:p>
          <a:p>
            <a:pPr eaLnBrk="0" hangingPunct="0"/>
            <a:r>
              <a:rPr lang="en-US" sz="1000" b="1" kern="0" dirty="0" smtClean="0">
                <a:solidFill>
                  <a:srgbClr val="009900"/>
                </a:solidFill>
              </a:rPr>
              <a:t>Separate Operating Environs</a:t>
            </a:r>
          </a:p>
          <a:p>
            <a:pPr eaLnBrk="0" fontAlgn="base" hangingPunct="0">
              <a:spcBef>
                <a:spcPct val="0"/>
              </a:spcBef>
              <a:spcAft>
                <a:spcPct val="0"/>
              </a:spcAft>
            </a:pPr>
            <a:endParaRPr lang="en-US" sz="1000" b="1" kern="0" dirty="0">
              <a:solidFill>
                <a:srgbClr val="009900"/>
              </a:solidFill>
            </a:endParaRPr>
          </a:p>
        </p:txBody>
      </p:sp>
      <p:grpSp>
        <p:nvGrpSpPr>
          <p:cNvPr id="6" name="Group 56"/>
          <p:cNvGrpSpPr/>
          <p:nvPr/>
        </p:nvGrpSpPr>
        <p:grpSpPr>
          <a:xfrm>
            <a:off x="1143000" y="3200400"/>
            <a:ext cx="4648200" cy="381000"/>
            <a:chOff x="1143000" y="3200400"/>
            <a:chExt cx="4648200" cy="381000"/>
          </a:xfrm>
        </p:grpSpPr>
        <p:sp>
          <p:nvSpPr>
            <p:cNvPr id="50" name="TextBox 49"/>
            <p:cNvSpPr txBox="1"/>
            <p:nvPr/>
          </p:nvSpPr>
          <p:spPr>
            <a:xfrm>
              <a:off x="1143000" y="3200400"/>
              <a:ext cx="4648200" cy="381000"/>
            </a:xfrm>
            <a:prstGeom prst="rect">
              <a:avLst/>
            </a:prstGeom>
            <a:noFill/>
            <a:ln>
              <a:solidFill>
                <a:srgbClr val="FF0000"/>
              </a:solidFill>
            </a:ln>
          </p:spPr>
          <p:txBody>
            <a:bodyPr wrap="square" rtlCol="0">
              <a:spAutoFit/>
            </a:bodyPr>
            <a:lstStyle/>
            <a:p>
              <a:r>
                <a:rPr lang="en-US" b="1" dirty="0" smtClean="0">
                  <a:solidFill>
                    <a:srgbClr val="FF0000"/>
                  </a:solidFill>
                </a:rPr>
                <a:t>Intensive Cal/Val Period </a:t>
              </a:r>
              <a:endParaRPr lang="en-US" b="1" dirty="0">
                <a:solidFill>
                  <a:srgbClr val="FF0000"/>
                </a:solidFill>
              </a:endParaRPr>
            </a:p>
          </p:txBody>
        </p:sp>
        <p:sp>
          <p:nvSpPr>
            <p:cNvPr id="55" name="Right Arrow 54"/>
            <p:cNvSpPr/>
            <p:nvPr/>
          </p:nvSpPr>
          <p:spPr>
            <a:xfrm>
              <a:off x="3581400" y="3352800"/>
              <a:ext cx="220980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grpSp>
        <p:nvGrpSpPr>
          <p:cNvPr id="7" name="Group 57"/>
          <p:cNvGrpSpPr/>
          <p:nvPr/>
        </p:nvGrpSpPr>
        <p:grpSpPr>
          <a:xfrm>
            <a:off x="5029200" y="4267200"/>
            <a:ext cx="3429000" cy="381000"/>
            <a:chOff x="1143000" y="3200400"/>
            <a:chExt cx="4648200" cy="381000"/>
          </a:xfrm>
        </p:grpSpPr>
        <p:sp>
          <p:nvSpPr>
            <p:cNvPr id="65" name="TextBox 64"/>
            <p:cNvSpPr txBox="1"/>
            <p:nvPr/>
          </p:nvSpPr>
          <p:spPr>
            <a:xfrm>
              <a:off x="1143000" y="3200400"/>
              <a:ext cx="4648200" cy="381000"/>
            </a:xfrm>
            <a:prstGeom prst="rect">
              <a:avLst/>
            </a:prstGeom>
            <a:noFill/>
            <a:ln>
              <a:solidFill>
                <a:srgbClr val="FF0000"/>
              </a:solidFill>
            </a:ln>
          </p:spPr>
          <p:txBody>
            <a:bodyPr wrap="square" rtlCol="0">
              <a:spAutoFit/>
            </a:bodyPr>
            <a:lstStyle/>
            <a:p>
              <a:r>
                <a:rPr lang="en-US" b="1" dirty="0" smtClean="0">
                  <a:solidFill>
                    <a:srgbClr val="FF0000"/>
                  </a:solidFill>
                </a:rPr>
                <a:t>Develop, T&amp;E Block 2.0</a:t>
              </a:r>
              <a:endParaRPr lang="en-US" b="1" dirty="0">
                <a:solidFill>
                  <a:srgbClr val="FF0000"/>
                </a:solidFill>
              </a:endParaRPr>
            </a:p>
          </p:txBody>
        </p:sp>
        <p:sp>
          <p:nvSpPr>
            <p:cNvPr id="67" name="Right Arrow 66"/>
            <p:cNvSpPr/>
            <p:nvPr/>
          </p:nvSpPr>
          <p:spPr>
            <a:xfrm>
              <a:off x="4241800" y="3352800"/>
              <a:ext cx="1549400" cy="7620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Tree>
    <p:extLst>
      <p:ext uri="{BB962C8B-B14F-4D97-AF65-F5344CB8AC3E}">
        <p14:creationId xmlns:p14="http://schemas.microsoft.com/office/powerpoint/2010/main" val="195514514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SDR and EDR  Maturity Levels</a:t>
            </a:r>
            <a:endParaRPr lang="en-US" dirty="0"/>
          </a:p>
        </p:txBody>
      </p:sp>
      <p:graphicFrame>
        <p:nvGraphicFramePr>
          <p:cNvPr id="48130" name="Object 2"/>
          <p:cNvGraphicFramePr>
            <a:graphicFrameLocks noChangeAspect="1"/>
          </p:cNvGraphicFramePr>
          <p:nvPr>
            <p:extLst>
              <p:ext uri="{D42A27DB-BD31-4B8C-83A1-F6EECF244321}">
                <p14:modId xmlns:p14="http://schemas.microsoft.com/office/powerpoint/2010/main" val="3567367452"/>
              </p:ext>
            </p:extLst>
          </p:nvPr>
        </p:nvGraphicFramePr>
        <p:xfrm>
          <a:off x="-1" y="1473200"/>
          <a:ext cx="4373667" cy="3860800"/>
        </p:xfrm>
        <a:graphic>
          <a:graphicData uri="http://schemas.openxmlformats.org/presentationml/2006/ole">
            <mc:AlternateContent xmlns:mc="http://schemas.openxmlformats.org/markup-compatibility/2006">
              <mc:Choice xmlns:v="urn:schemas-microsoft-com:vml" Requires="v">
                <p:oleObj spid="_x0000_s2055" name="Document" r:id="rId3" imgW="6426200" imgH="5867400" progId="Word.Document.12">
                  <p:link updateAutomatic="1"/>
                </p:oleObj>
              </mc:Choice>
              <mc:Fallback>
                <p:oleObj name="Document" r:id="rId3" imgW="6426200" imgH="58674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473200"/>
                        <a:ext cx="4373667" cy="3860800"/>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544129286"/>
              </p:ext>
            </p:extLst>
          </p:nvPr>
        </p:nvGraphicFramePr>
        <p:xfrm>
          <a:off x="4503956" y="1354667"/>
          <a:ext cx="4492043" cy="5029200"/>
        </p:xfrm>
        <a:graphic>
          <a:graphicData uri="http://schemas.openxmlformats.org/presentationml/2006/ole">
            <mc:AlternateContent xmlns:mc="http://schemas.openxmlformats.org/markup-compatibility/2006">
              <mc:Choice xmlns:v="urn:schemas-microsoft-com:vml" Requires="v">
                <p:oleObj spid="_x0000_s2056" name="Document" r:id="rId3" imgW="6413500" imgH="8140700" progId="Word.Document.12">
                  <p:link updateAutomatic="1"/>
                </p:oleObj>
              </mc:Choice>
              <mc:Fallback>
                <p:oleObj name="Document" r:id="rId3" imgW="6413500" imgH="81407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3956" y="1354667"/>
                        <a:ext cx="4492043" cy="50292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149716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2-13 at 4.47.45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93132"/>
            <a:ext cx="9144000" cy="5165053"/>
          </a:xfrm>
          <a:prstGeom prst="rect">
            <a:avLst/>
          </a:prstGeom>
        </p:spPr>
      </p:pic>
      <p:sp>
        <p:nvSpPr>
          <p:cNvPr id="7" name="TextBox 6"/>
          <p:cNvSpPr txBox="1"/>
          <p:nvPr/>
        </p:nvSpPr>
        <p:spPr>
          <a:xfrm>
            <a:off x="5410200" y="0"/>
            <a:ext cx="3410709" cy="307777"/>
          </a:xfrm>
          <a:prstGeom prst="rect">
            <a:avLst/>
          </a:prstGeom>
          <a:noFill/>
        </p:spPr>
        <p:txBody>
          <a:bodyPr wrap="none" rtlCol="0">
            <a:spAutoFit/>
          </a:bodyPr>
          <a:lstStyle/>
          <a:p>
            <a:r>
              <a:rPr lang="en-US" sz="1400" dirty="0" smtClean="0"/>
              <a:t>Note:  Dates are indicative of AERB approval</a:t>
            </a:r>
          </a:p>
        </p:txBody>
      </p:sp>
      <p:sp>
        <p:nvSpPr>
          <p:cNvPr id="9" name="TextBox 8"/>
          <p:cNvSpPr txBox="1"/>
          <p:nvPr/>
        </p:nvSpPr>
        <p:spPr>
          <a:xfrm>
            <a:off x="4575262" y="5473928"/>
            <a:ext cx="3854321" cy="101566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err="1" smtClean="0"/>
              <a:t>CrIMSS</a:t>
            </a:r>
            <a:r>
              <a:rPr lang="en-US" sz="1200" dirty="0" smtClean="0"/>
              <a:t> EDR, VIIRS Imagery EDR, VIIRS Cloud Mask IP, OMPS EDRs</a:t>
            </a:r>
          </a:p>
          <a:p>
            <a:pPr marL="114300" indent="-114300">
              <a:buFont typeface="Arial"/>
              <a:buChar char="•"/>
            </a:pPr>
            <a:r>
              <a:rPr lang="en-US" sz="1200" dirty="0" err="1" smtClean="0"/>
              <a:t>Prov</a:t>
            </a:r>
            <a:r>
              <a:rPr lang="en-US" sz="1200" dirty="0" smtClean="0"/>
              <a:t> Maturity Status Review held JAN 2013</a:t>
            </a:r>
          </a:p>
          <a:p>
            <a:pPr marL="114300" indent="-114300">
              <a:buFont typeface="Arial"/>
              <a:buChar char="•"/>
            </a:pPr>
            <a:r>
              <a:rPr lang="en-US" sz="1200" dirty="0" smtClean="0"/>
              <a:t>Board recommended each product for Provisional status and expect to be boarded at AERB FEB 2013</a:t>
            </a:r>
          </a:p>
        </p:txBody>
      </p:sp>
      <p:sp>
        <p:nvSpPr>
          <p:cNvPr id="10" name="TextBox 9"/>
          <p:cNvSpPr txBox="1"/>
          <p:nvPr/>
        </p:nvSpPr>
        <p:spPr>
          <a:xfrm>
            <a:off x="1050935" y="5473928"/>
            <a:ext cx="1590665" cy="123167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t>VIIRS SDR, VIIRS SDR GEO and OMPS SDR</a:t>
            </a:r>
          </a:p>
          <a:p>
            <a:pPr marL="114300" indent="-114300">
              <a:buFont typeface="Arial"/>
              <a:buChar char="•"/>
            </a:pPr>
            <a:r>
              <a:rPr lang="en-US" sz="1200" dirty="0" smtClean="0"/>
              <a:t>Awaiting required documentation from Teams</a:t>
            </a:r>
          </a:p>
        </p:txBody>
      </p:sp>
      <p:sp>
        <p:nvSpPr>
          <p:cNvPr id="12" name="Oval 11"/>
          <p:cNvSpPr/>
          <p:nvPr/>
        </p:nvSpPr>
        <p:spPr>
          <a:xfrm>
            <a:off x="4070451" y="682625"/>
            <a:ext cx="348620" cy="252373"/>
          </a:xfrm>
          <a:prstGeom prst="ellipse">
            <a:avLst/>
          </a:prstGeom>
          <a:noFill/>
          <a:ln>
            <a:solidFill>
              <a:srgbClr val="FF66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Oval 12"/>
          <p:cNvSpPr/>
          <p:nvPr/>
        </p:nvSpPr>
        <p:spPr>
          <a:xfrm>
            <a:off x="4070451" y="927061"/>
            <a:ext cx="348620" cy="135588"/>
          </a:xfrm>
          <a:prstGeom prst="ellipse">
            <a:avLst/>
          </a:prstGeom>
          <a:noFill/>
          <a:ln>
            <a:solidFill>
              <a:srgbClr val="FF66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Oval 13"/>
          <p:cNvSpPr/>
          <p:nvPr/>
        </p:nvSpPr>
        <p:spPr>
          <a:xfrm>
            <a:off x="4089119" y="2334291"/>
            <a:ext cx="311284" cy="279065"/>
          </a:xfrm>
          <a:prstGeom prst="ellipse">
            <a:avLst/>
          </a:prstGeom>
          <a:noFill/>
          <a:ln>
            <a:solidFill>
              <a:srgbClr val="FF66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Oval 14"/>
          <p:cNvSpPr/>
          <p:nvPr/>
        </p:nvSpPr>
        <p:spPr>
          <a:xfrm>
            <a:off x="4089119" y="3711968"/>
            <a:ext cx="311284" cy="217097"/>
          </a:xfrm>
          <a:prstGeom prst="ellipse">
            <a:avLst/>
          </a:prstGeom>
          <a:noFill/>
          <a:ln>
            <a:solidFill>
              <a:srgbClr val="FF66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Oval 16"/>
          <p:cNvSpPr/>
          <p:nvPr/>
        </p:nvSpPr>
        <p:spPr>
          <a:xfrm>
            <a:off x="4089119" y="1863838"/>
            <a:ext cx="311284" cy="279065"/>
          </a:xfrm>
          <a:prstGeom prst="ellipse">
            <a:avLst/>
          </a:prstGeom>
          <a:noFill/>
          <a:ln>
            <a:solidFill>
              <a:srgbClr val="FF66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1" name="Oval 20"/>
          <p:cNvSpPr/>
          <p:nvPr/>
        </p:nvSpPr>
        <p:spPr>
          <a:xfrm>
            <a:off x="4089119" y="1375682"/>
            <a:ext cx="311284" cy="195944"/>
          </a:xfrm>
          <a:prstGeom prst="ellipse">
            <a:avLst/>
          </a:prstGeom>
          <a:noFill/>
          <a:ln>
            <a:solidFill>
              <a:srgbClr val="FF66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Oval 22"/>
          <p:cNvSpPr/>
          <p:nvPr/>
        </p:nvSpPr>
        <p:spPr>
          <a:xfrm>
            <a:off x="4070451" y="5047931"/>
            <a:ext cx="348620" cy="135588"/>
          </a:xfrm>
          <a:prstGeom prst="ellipse">
            <a:avLst/>
          </a:prstGeom>
          <a:noFill/>
          <a:ln>
            <a:solidFill>
              <a:srgbClr val="FF66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cxnSp>
        <p:nvCxnSpPr>
          <p:cNvPr id="25" name="Straight Connector 24"/>
          <p:cNvCxnSpPr>
            <a:stCxn id="12" idx="2"/>
            <a:endCxn id="10" idx="0"/>
          </p:cNvCxnSpPr>
          <p:nvPr/>
        </p:nvCxnSpPr>
        <p:spPr>
          <a:xfrm flipH="1">
            <a:off x="1846268" y="808812"/>
            <a:ext cx="2224183" cy="4665116"/>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p:cNvCxnSpPr>
            <a:stCxn id="13" idx="6"/>
            <a:endCxn id="9" idx="0"/>
          </p:cNvCxnSpPr>
          <p:nvPr/>
        </p:nvCxnSpPr>
        <p:spPr>
          <a:xfrm>
            <a:off x="4419071" y="994855"/>
            <a:ext cx="2083352" cy="4479073"/>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p:cNvCxnSpPr>
            <a:stCxn id="17" idx="2"/>
            <a:endCxn id="10" idx="0"/>
          </p:cNvCxnSpPr>
          <p:nvPr/>
        </p:nvCxnSpPr>
        <p:spPr>
          <a:xfrm flipH="1">
            <a:off x="1846268" y="2003371"/>
            <a:ext cx="2242851" cy="3470557"/>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a:stCxn id="14" idx="6"/>
            <a:endCxn id="9" idx="0"/>
          </p:cNvCxnSpPr>
          <p:nvPr/>
        </p:nvCxnSpPr>
        <p:spPr>
          <a:xfrm>
            <a:off x="4400403" y="2473824"/>
            <a:ext cx="2102020" cy="3000104"/>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p:cNvCxnSpPr>
            <a:stCxn id="15" idx="6"/>
            <a:endCxn id="9" idx="0"/>
          </p:cNvCxnSpPr>
          <p:nvPr/>
        </p:nvCxnSpPr>
        <p:spPr>
          <a:xfrm>
            <a:off x="4400403" y="3820517"/>
            <a:ext cx="2102020" cy="1653411"/>
          </a:xfrm>
          <a:prstGeom prst="line">
            <a:avLst/>
          </a:prstGeom>
        </p:spPr>
        <p:style>
          <a:lnRef idx="1">
            <a:schemeClr val="dk1"/>
          </a:lnRef>
          <a:fillRef idx="0">
            <a:schemeClr val="dk1"/>
          </a:fillRef>
          <a:effectRef idx="0">
            <a:schemeClr val="dk1"/>
          </a:effectRef>
          <a:fontRef idx="minor">
            <a:schemeClr val="tx1"/>
          </a:fontRef>
        </p:style>
      </p:cxnSp>
      <p:sp>
        <p:nvSpPr>
          <p:cNvPr id="54" name="TextBox 53"/>
          <p:cNvSpPr txBox="1"/>
          <p:nvPr/>
        </p:nvSpPr>
        <p:spPr>
          <a:xfrm>
            <a:off x="6610644" y="467729"/>
            <a:ext cx="2474021" cy="1200329"/>
          </a:xfrm>
          <a:prstGeom prst="rect">
            <a:avLst/>
          </a:prstGeom>
          <a:solidFill>
            <a:srgbClr val="FFFFC1"/>
          </a:solidFill>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200" b="1" u="sng" dirty="0" smtClean="0">
                <a:solidFill>
                  <a:schemeClr val="tx1"/>
                </a:solidFill>
              </a:rPr>
              <a:t>Legend	</a:t>
            </a:r>
          </a:p>
          <a:p>
            <a:r>
              <a:rPr lang="en-US" sz="1200" b="1" dirty="0" smtClean="0">
                <a:solidFill>
                  <a:schemeClr val="accent4"/>
                </a:solidFill>
              </a:rPr>
              <a:t>Purple Text – Date </a:t>
            </a:r>
            <a:r>
              <a:rPr lang="en-US" sz="1200" b="1" u="sng" dirty="0" smtClean="0">
                <a:solidFill>
                  <a:schemeClr val="accent4"/>
                </a:solidFill>
              </a:rPr>
              <a:t>Unchanged</a:t>
            </a:r>
          </a:p>
          <a:p>
            <a:r>
              <a:rPr lang="en-US" sz="1200" b="1" dirty="0" smtClean="0">
                <a:solidFill>
                  <a:srgbClr val="0000FF"/>
                </a:solidFill>
              </a:rPr>
              <a:t>Blue Text – Date </a:t>
            </a:r>
            <a:r>
              <a:rPr lang="en-US" sz="1200" b="1" u="sng" dirty="0" smtClean="0">
                <a:solidFill>
                  <a:srgbClr val="0000FF"/>
                </a:solidFill>
              </a:rPr>
              <a:t>Is</a:t>
            </a:r>
          </a:p>
          <a:p>
            <a:r>
              <a:rPr lang="en-US" sz="1200" b="1" dirty="0" smtClean="0">
                <a:solidFill>
                  <a:srgbClr val="FF0000"/>
                </a:solidFill>
              </a:rPr>
              <a:t>Red Text – Date </a:t>
            </a:r>
            <a:r>
              <a:rPr lang="en-US" sz="1200" b="1" u="sng" dirty="0" smtClean="0">
                <a:solidFill>
                  <a:srgbClr val="FF0000"/>
                </a:solidFill>
              </a:rPr>
              <a:t>Was</a:t>
            </a:r>
          </a:p>
          <a:p>
            <a:r>
              <a:rPr lang="en-US" sz="1200" b="1" dirty="0" smtClean="0">
                <a:solidFill>
                  <a:srgbClr val="008000"/>
                </a:solidFill>
              </a:rPr>
              <a:t>Green Text – </a:t>
            </a:r>
            <a:r>
              <a:rPr lang="en-US" sz="1200" b="1" u="sng" dirty="0" smtClean="0">
                <a:solidFill>
                  <a:srgbClr val="008000"/>
                </a:solidFill>
              </a:rPr>
              <a:t>Ahead</a:t>
            </a:r>
            <a:r>
              <a:rPr lang="en-US" sz="1200" b="1" dirty="0" smtClean="0">
                <a:solidFill>
                  <a:srgbClr val="008000"/>
                </a:solidFill>
              </a:rPr>
              <a:t> of Schedule</a:t>
            </a:r>
          </a:p>
        </p:txBody>
      </p:sp>
      <p:sp>
        <p:nvSpPr>
          <p:cNvPr id="60" name="TextBox 59"/>
          <p:cNvSpPr txBox="1"/>
          <p:nvPr/>
        </p:nvSpPr>
        <p:spPr>
          <a:xfrm>
            <a:off x="3263900" y="-76200"/>
            <a:ext cx="184666" cy="369332"/>
          </a:xfrm>
          <a:prstGeom prst="rect">
            <a:avLst/>
          </a:prstGeom>
          <a:noFill/>
        </p:spPr>
        <p:txBody>
          <a:bodyPr wrap="none" rtlCol="0">
            <a:spAutoFit/>
          </a:bodyPr>
          <a:lstStyle/>
          <a:p>
            <a:endParaRPr lang="en-US" dirty="0"/>
          </a:p>
        </p:txBody>
      </p:sp>
      <p:sp>
        <p:nvSpPr>
          <p:cNvPr id="61" name="TextBox 60"/>
          <p:cNvSpPr txBox="1"/>
          <p:nvPr/>
        </p:nvSpPr>
        <p:spPr>
          <a:xfrm>
            <a:off x="-495300" y="5435600"/>
            <a:ext cx="184666" cy="369332"/>
          </a:xfrm>
          <a:prstGeom prst="rect">
            <a:avLst/>
          </a:prstGeom>
          <a:noFill/>
        </p:spPr>
        <p:txBody>
          <a:bodyPr wrap="none" rtlCol="0">
            <a:spAutoFit/>
          </a:bodyPr>
          <a:lstStyle/>
          <a:p>
            <a:endParaRPr lang="en-US" dirty="0"/>
          </a:p>
        </p:txBody>
      </p:sp>
      <p:sp>
        <p:nvSpPr>
          <p:cNvPr id="26" name="TextBox 25"/>
          <p:cNvSpPr txBox="1"/>
          <p:nvPr/>
        </p:nvSpPr>
        <p:spPr>
          <a:xfrm>
            <a:off x="2922663" y="5473928"/>
            <a:ext cx="1552594"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t>Expect VIRRS SST and VIIRS Surface Type to be boarded at AERB FEB 2013</a:t>
            </a:r>
          </a:p>
        </p:txBody>
      </p:sp>
      <p:cxnSp>
        <p:nvCxnSpPr>
          <p:cNvPr id="6" name="Straight Connector 5"/>
          <p:cNvCxnSpPr>
            <a:stCxn id="21" idx="2"/>
            <a:endCxn id="26" idx="0"/>
          </p:cNvCxnSpPr>
          <p:nvPr/>
        </p:nvCxnSpPr>
        <p:spPr>
          <a:xfrm flipH="1">
            <a:off x="3698960" y="1473654"/>
            <a:ext cx="390159" cy="4000274"/>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a:stCxn id="23" idx="2"/>
            <a:endCxn id="26" idx="0"/>
          </p:cNvCxnSpPr>
          <p:nvPr/>
        </p:nvCxnSpPr>
        <p:spPr>
          <a:xfrm flipH="1">
            <a:off x="3698960" y="5115725"/>
            <a:ext cx="371491" cy="35820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53671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PP images.png"/>
          <p:cNvPicPr>
            <a:picLocks noChangeAspect="1"/>
          </p:cNvPicPr>
          <p:nvPr/>
        </p:nvPicPr>
        <p:blipFill>
          <a:blip r:embed="rId3" cstate="print"/>
          <a:stretch>
            <a:fillRect/>
          </a:stretch>
        </p:blipFill>
        <p:spPr>
          <a:xfrm>
            <a:off x="20834" y="169060"/>
            <a:ext cx="9114072" cy="6499110"/>
          </a:xfrm>
          <a:prstGeom prst="rect">
            <a:avLst/>
          </a:prstGeom>
          <a:gradFill>
            <a:gsLst>
              <a:gs pos="0">
                <a:srgbClr val="CCCCFF"/>
              </a:gs>
              <a:gs pos="17999">
                <a:srgbClr val="99CCFF"/>
              </a:gs>
              <a:gs pos="36000">
                <a:srgbClr val="9966FF"/>
              </a:gs>
              <a:gs pos="61000">
                <a:srgbClr val="CC99FF"/>
              </a:gs>
              <a:gs pos="82001">
                <a:srgbClr val="99CCFF"/>
              </a:gs>
              <a:gs pos="100000">
                <a:srgbClr val="CCCCFF"/>
              </a:gs>
            </a:gsLst>
            <a:lin ang="5400000" scaled="0"/>
          </a:gradFill>
        </p:spPr>
      </p:pic>
      <p:sp>
        <p:nvSpPr>
          <p:cNvPr id="2" name="TextBox 1"/>
          <p:cNvSpPr txBox="1"/>
          <p:nvPr/>
        </p:nvSpPr>
        <p:spPr>
          <a:xfrm>
            <a:off x="3167530" y="-25173"/>
            <a:ext cx="2957811" cy="646331"/>
          </a:xfrm>
          <a:prstGeom prst="rect">
            <a:avLst/>
          </a:prstGeom>
          <a:noFill/>
        </p:spPr>
        <p:txBody>
          <a:bodyPr wrap="none" rtlCol="0">
            <a:spAutoFit/>
          </a:bodyPr>
          <a:lstStyle/>
          <a:p>
            <a:r>
              <a:rPr lang="en-US" sz="3600" b="1" dirty="0" smtClean="0"/>
              <a:t>NPP First Light </a:t>
            </a:r>
            <a:endParaRPr lang="en-US" sz="3600" b="1" dirty="0"/>
          </a:p>
        </p:txBody>
      </p:sp>
    </p:spTree>
    <p:extLst>
      <p:ext uri="{BB962C8B-B14F-4D97-AF65-F5344CB8AC3E}">
        <p14:creationId xmlns:p14="http://schemas.microsoft.com/office/powerpoint/2010/main" val="3282363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0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JWG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51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51000"/>
          </a:lnSpc>
          <a:spcBef>
            <a:spcPct val="0"/>
          </a:spcBef>
          <a:spcAft>
            <a:spcPct val="0"/>
          </a:spcAft>
          <a:buClr>
            <a:srgbClr val="000000"/>
          </a:buClr>
          <a:buSzPct val="100000"/>
          <a:buFont typeface="Arial" charset="0"/>
          <a:buNone/>
          <a:tabLst/>
          <a:defRPr kumimoji="0" lang="en-GB" sz="1800" b="0" i="0" u="none" strike="noStrike" cap="none" normalizeH="0" baseline="0" smtClean="0">
            <a:ln>
              <a:noFill/>
            </a:ln>
            <a:solidFill>
              <a:schemeClr val="bg1"/>
            </a:solidFill>
            <a:effectLst/>
            <a:latin typeface="Arial" charset="0"/>
          </a:defRPr>
        </a:defPPr>
      </a:lstStyle>
    </a:lnDef>
    <a:txDef>
      <a:spPr>
        <a:noFill/>
      </a:spPr>
      <a:bodyPr wrap="none" rtlCol="0">
        <a:spAutoFit/>
      </a:bodyPr>
      <a:lstStyle>
        <a:defPPr>
          <a:defRPr dirty="0" smtClean="0">
            <a:solidFill>
              <a:schemeClr val="tx1"/>
            </a:solidFill>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Presentation">
  <a:themeElements>
    <a:clrScheme name="">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CCFF33"/>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pitchFamily="34"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CCFF33"/>
        </a:folHlink>
      </a:clrScheme>
      <a:clrMap bg1="dk2" tx1="lt1" bg2="dk1" tx2="lt2" accent1="accent1" accent2="accent2" accent3="accent3" accent4="accent4" accent5="accent5" accent6="accent6" hlink="hlink" folHlink="folHlink"/>
    </a:extraClrScheme>
    <a:extraClrScheme>
      <a:clrScheme name="1_Blank Presentation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c:\powerpnt\default.ppt</Template>
  <TotalTime>14919</TotalTime>
  <Pages>1</Pages>
  <Words>2499</Words>
  <Application>Microsoft Macintosh PowerPoint</Application>
  <PresentationFormat>Letter Paper (8.5x11 in)</PresentationFormat>
  <Paragraphs>470</Paragraphs>
  <Slides>37</Slides>
  <Notes>14</Notes>
  <HiddenSlides>0</HiddenSlides>
  <MMClips>0</MMClips>
  <ScaleCrop>false</ScaleCrop>
  <HeadingPairs>
    <vt:vector size="8" baseType="variant">
      <vt:variant>
        <vt:lpstr>Theme</vt:lpstr>
      </vt:variant>
      <vt:variant>
        <vt:i4>4</vt:i4>
      </vt:variant>
      <vt:variant>
        <vt:lpstr>Links</vt:lpstr>
      </vt:variant>
      <vt:variant>
        <vt:i4>2</vt:i4>
      </vt:variant>
      <vt:variant>
        <vt:lpstr>Embedded OLE Servers</vt:lpstr>
      </vt:variant>
      <vt:variant>
        <vt:i4>1</vt:i4>
      </vt:variant>
      <vt:variant>
        <vt:lpstr>Slide Titles</vt:lpstr>
      </vt:variant>
      <vt:variant>
        <vt:i4>37</vt:i4>
      </vt:variant>
    </vt:vector>
  </HeadingPairs>
  <TitlesOfParts>
    <vt:vector size="44" baseType="lpstr">
      <vt:lpstr>default01</vt:lpstr>
      <vt:lpstr>JWG Template</vt:lpstr>
      <vt:lpstr>Default Design</vt:lpstr>
      <vt:lpstr>1_Blank Presentation</vt:lpstr>
      <vt:lpstr>???</vt:lpstr>
      <vt:lpstr>???</vt:lpstr>
      <vt:lpstr>PhotoImpact</vt:lpstr>
      <vt:lpstr>Suomi NPP science validation and contribution to GSICS    Mitch Goldberg JPSS Program Scientist GSICS Exec. Panel Chair</vt:lpstr>
      <vt:lpstr>Suomi NPP Mission Objectives</vt:lpstr>
      <vt:lpstr>Suomi NPP Level 1- EOS Continuity</vt:lpstr>
      <vt:lpstr>JPSS Overview </vt:lpstr>
      <vt:lpstr>PowerPoint Presentation</vt:lpstr>
      <vt:lpstr>JPSS Ground System Evolution and NPP – On Orbit Mission Phases</vt:lpstr>
      <vt:lpstr>SDR and EDR  Maturity Levels</vt:lpstr>
      <vt:lpstr>PowerPoint Presentation</vt:lpstr>
      <vt:lpstr>PowerPoint Presentation</vt:lpstr>
      <vt:lpstr>Suomi NPP Data Product Status </vt:lpstr>
      <vt:lpstr>Advanced Technology Microwave Sounder</vt:lpstr>
      <vt:lpstr>ATMS: Comparison to AMSU-As  (for ATMS 3x3)</vt:lpstr>
      <vt:lpstr>PowerPoint Presentation</vt:lpstr>
      <vt:lpstr>CrIS Radiances meet Noise requirements</vt:lpstr>
      <vt:lpstr>Spectral Uncertainty</vt:lpstr>
      <vt:lpstr>Radiometric Uncertainty Assessment  CrIS/VIIRS (M13 4um) comparisons</vt:lpstr>
      <vt:lpstr>  Co-located VIIRS IR data are used to estimate the CrIS geolocation uncertainty A coding error was found that caused the geolocation error </vt:lpstr>
      <vt:lpstr>: Inter-Sensor Comparison   CrIS vs. IASI at SNOs </vt:lpstr>
      <vt:lpstr>CrIS data Quality: O-B for AIRS / IASI / CrIS</vt:lpstr>
      <vt:lpstr>CrIS Summary</vt:lpstr>
      <vt:lpstr>Comparison of CrIMSS-EDR, NUCAPS, AIRS </vt:lpstr>
      <vt:lpstr>VIIRS 16 bands at 750m, 5 bands at 325m, DNB</vt:lpstr>
      <vt:lpstr>VIIRS SDR Thermal Bands : SST</vt:lpstr>
      <vt:lpstr>PowerPoint Presentation</vt:lpstr>
      <vt:lpstr>PowerPoint Presentation</vt:lpstr>
      <vt:lpstr>PowerPoint Presentation</vt:lpstr>
      <vt:lpstr>PowerPoint Presentation</vt:lpstr>
      <vt:lpstr>PowerPoint Presentation</vt:lpstr>
      <vt:lpstr>VIIRS Geolocation Summary</vt:lpstr>
      <vt:lpstr>OMPS Instrument Ozone Mapper Profiler Suite  Global  and daily monitoring of three dimensional distribution of ozone and other constituents </vt:lpstr>
      <vt:lpstr>Instrument Performance – NM</vt:lpstr>
      <vt:lpstr>Instrument Performance – NP</vt:lpstr>
      <vt:lpstr>Comparison of IDPS IP to OMI 20 April 2012</vt:lpstr>
      <vt:lpstr>PowerPoint Presentation</vt:lpstr>
      <vt:lpstr>PowerPoint Presentation</vt:lpstr>
      <vt:lpstr>Can we use Suomi NPP for GSICS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tina chart</dc:title>
  <dc:subject>new pre-msr</dc:subject>
  <dc:creator>GSFC</dc:creator>
  <cp:lastModifiedBy>Mitch Goldberg</cp:lastModifiedBy>
  <cp:revision>1965</cp:revision>
  <cp:lastPrinted>2011-02-07T18:15:01Z</cp:lastPrinted>
  <dcterms:created xsi:type="dcterms:W3CDTF">2012-03-02T14:42:51Z</dcterms:created>
  <dcterms:modified xsi:type="dcterms:W3CDTF">2013-03-04T13:50:31Z</dcterms:modified>
</cp:coreProperties>
</file>