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22"/>
  </p:notesMasterIdLst>
  <p:sldIdLst>
    <p:sldId id="257" r:id="rId3"/>
    <p:sldId id="598" r:id="rId4"/>
    <p:sldId id="599" r:id="rId5"/>
    <p:sldId id="596" r:id="rId6"/>
    <p:sldId id="381" r:id="rId7"/>
    <p:sldId id="505" r:id="rId8"/>
    <p:sldId id="501" r:id="rId9"/>
    <p:sldId id="499" r:id="rId10"/>
    <p:sldId id="362" r:id="rId11"/>
    <p:sldId id="589" r:id="rId12"/>
    <p:sldId id="587" r:id="rId13"/>
    <p:sldId id="588" r:id="rId14"/>
    <p:sldId id="595" r:id="rId15"/>
    <p:sldId id="577" r:id="rId16"/>
    <p:sldId id="578" r:id="rId17"/>
    <p:sldId id="579" r:id="rId18"/>
    <p:sldId id="580" r:id="rId19"/>
    <p:sldId id="291" r:id="rId20"/>
    <p:sldId id="597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7EBB"/>
    <a:srgbClr val="A3A3E0"/>
    <a:srgbClr val="99CCFF"/>
    <a:srgbClr val="6AC473"/>
    <a:srgbClr val="CC00CC"/>
    <a:srgbClr val="F3F9FA"/>
    <a:srgbClr val="E7F3F4"/>
    <a:srgbClr val="FF33CC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59" autoAdjust="0"/>
    <p:restoredTop sz="90064" autoAdjust="0"/>
  </p:normalViewPr>
  <p:slideViewPr>
    <p:cSldViewPr snapToGrid="0" snapToObjects="1">
      <p:cViewPr varScale="1">
        <p:scale>
          <a:sx n="74" d="100"/>
          <a:sy n="74" d="100"/>
        </p:scale>
        <p:origin x="-18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53122775508528E-2"/>
          <c:y val="1.9658119658119696E-2"/>
          <c:w val="0.91154687722449279"/>
          <c:h val="0.854638131771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IMAGER</c:v>
                </c:pt>
              </c:strCache>
            </c:strRef>
          </c:tx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Sheet1!$E$8:$F$8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SOUNDER</c:v>
                </c:pt>
              </c:strCache>
            </c:strRef>
          </c:tx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Sheet1!$E$9:$F$9</c:f>
              <c:numCache>
                <c:formatCode>General</c:formatCode>
                <c:ptCount val="2"/>
                <c:pt idx="1">
                  <c:v>3.2000000000000056E-2</c:v>
                </c:pt>
              </c:numCache>
            </c:numRef>
          </c:val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SXI</c:v>
                </c:pt>
              </c:strCache>
            </c:strRef>
          </c:tx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Sheet1!$E$10:$F$10</c:f>
              <c:numCache>
                <c:formatCode>General</c:formatCode>
                <c:ptCount val="2"/>
                <c:pt idx="1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Sheet1!$D$11</c:f>
              <c:strCache>
                <c:ptCount val="1"/>
                <c:pt idx="0">
                  <c:v>EUV/XRS</c:v>
                </c:pt>
              </c:strCache>
            </c:strRef>
          </c:tx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Sheet1!$E$11:$F$11</c:f>
              <c:numCache>
                <c:formatCode>General</c:formatCode>
                <c:ptCount val="2"/>
                <c:pt idx="1">
                  <c:v>5.0000000000000044E-2</c:v>
                </c:pt>
              </c:numCache>
            </c:numRef>
          </c:val>
        </c:ser>
        <c:ser>
          <c:idx val="5"/>
          <c:order val="4"/>
          <c:tx>
            <c:strRef>
              <c:f>Sheet1!$D$13</c:f>
              <c:strCache>
                <c:ptCount val="1"/>
                <c:pt idx="0">
                  <c:v>ABI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Sheet1!$E$13:$F$13</c:f>
              <c:numCache>
                <c:formatCode>General</c:formatCode>
                <c:ptCount val="2"/>
                <c:pt idx="0">
                  <c:v>67</c:v>
                </c:pt>
              </c:numCache>
            </c:numRef>
          </c:val>
        </c:ser>
        <c:ser>
          <c:idx val="6"/>
          <c:order val="5"/>
          <c:tx>
            <c:strRef>
              <c:f>Sheet1!$D$14</c:f>
              <c:strCache>
                <c:ptCount val="1"/>
                <c:pt idx="0">
                  <c:v>GLM</c:v>
                </c:pt>
              </c:strCache>
            </c:strRef>
          </c:tx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Sheet1!$E$14:$F$14</c:f>
              <c:numCache>
                <c:formatCode>General</c:formatCode>
                <c:ptCount val="2"/>
                <c:pt idx="0">
                  <c:v>5.5</c:v>
                </c:pt>
              </c:numCache>
            </c:numRef>
          </c:val>
        </c:ser>
        <c:ser>
          <c:idx val="4"/>
          <c:order val="6"/>
          <c:tx>
            <c:strRef>
              <c:f>Sheet1!$D$20</c:f>
              <c:strCache>
                <c:ptCount val="1"/>
                <c:pt idx="0">
                  <c:v>Space Wx</c:v>
                </c:pt>
              </c:strCache>
            </c:strRef>
          </c:tx>
          <c:spPr>
            <a:solidFill>
              <a:srgbClr val="CE02A7"/>
            </a:solidFill>
          </c:spPr>
          <c:invertIfNegative val="0"/>
          <c:val>
            <c:numRef>
              <c:f>Sheet1!$E$20</c:f>
              <c:numCache>
                <c:formatCode>General</c:formatCode>
                <c:ptCount val="1"/>
                <c:pt idx="0">
                  <c:v>3.6199999999999997</c:v>
                </c:pt>
              </c:numCache>
            </c:numRef>
          </c:val>
        </c:ser>
        <c:ser>
          <c:idx val="11"/>
          <c:order val="7"/>
          <c:tx>
            <c:strRef>
              <c:f>Sheet1!$D$19</c:f>
              <c:strCache>
                <c:ptCount val="1"/>
                <c:pt idx="0">
                  <c:v>Fill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Sheet1!$E$7:$F$7</c:f>
              <c:strCache>
                <c:ptCount val="2"/>
                <c:pt idx="0">
                  <c:v>GOES-R</c:v>
                </c:pt>
                <c:pt idx="1">
                  <c:v>GOES I-P</c:v>
                </c:pt>
              </c:strCache>
            </c:strRef>
          </c:cat>
          <c:val>
            <c:numRef>
              <c:f>Sheet1!$E$19:$F$19</c:f>
              <c:numCache>
                <c:formatCode>General</c:formatCode>
                <c:ptCount val="2"/>
                <c:pt idx="0">
                  <c:v>29.88000000000001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04320"/>
        <c:axId val="69466304"/>
      </c:barChart>
      <c:catAx>
        <c:axId val="8370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9466304"/>
        <c:crosses val="autoZero"/>
        <c:auto val="1"/>
        <c:lblAlgn val="ctr"/>
        <c:lblOffset val="100"/>
        <c:noMultiLvlLbl val="0"/>
      </c:catAx>
      <c:valAx>
        <c:axId val="6946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70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9A4572E2-EFA2-1F45-9D1E-98E89EE3F54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98311FDA-E9E1-4142-9549-F617B3998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To-Do: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2BEAC543-E8B4-4C6E-A781-7A251E38AC49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1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To-Do: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9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To-Do:</a:t>
            </a:r>
            <a:endParaRPr lang="en-US" b="1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90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90"/>
              <a:t>13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To-Do: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0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/>
              <a:t>To-Do: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To-Do: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To-Do: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To-Do: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To-Do: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To-Do: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To-Do: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To-Do: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607"/>
            <a:fld id="{CC96D5AA-C436-4DB5-87D5-6F70262BD47B}" type="slidenum">
              <a:rPr lang="en-US">
                <a:solidFill>
                  <a:srgbClr val="000000"/>
                </a:solidFill>
                <a:latin typeface="Calibri"/>
              </a:rPr>
              <a:pPr defTabSz="920607"/>
              <a:t>7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To-Do: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="1" baseline="0" dirty="0" smtClean="0"/>
              <a:t>To-Do: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7" y="494056"/>
            <a:ext cx="3571906" cy="2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F089-0889-44A4-984F-58611C7B0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5E78-D596-4944-815D-240708AB0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6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9244-F950-4A22-B445-C1093BC8E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B54-F53C-4765-AB41-138604904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42F3-0C86-4CFA-B693-8C297A7F7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2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6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4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6E-</a:t>
            </a: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7" y="494056"/>
            <a:ext cx="3571906" cy="2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42F3-0C86-4CFA-B693-8C297A7F7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A5B3-7BD3-4F0B-8388-E8B7F04D3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217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A5B3-7BD3-4F0B-8388-E8B7F04D3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35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2946-E9B8-4B3F-8DB4-ED0F65EB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375F-E57D-44DF-9788-410294AFE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1B24-03D9-408F-9ED4-156501DE2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14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448-7904-4606-A25C-97D406B7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52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D401-3161-4C3C-A0F7-641972BE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6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4810-6D40-479C-BEAB-E643AC0A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8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F089-0889-44A4-984F-58611C7B0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0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5E78-D596-4944-815D-240708AB0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18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2946-E9B8-4B3F-8DB4-ED0F65EB1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127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9244-F950-4A22-B445-C1093BC8E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GOES-R PMC January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30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B54-F53C-4765-AB41-138604904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GOES-R PMC January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53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GOES-R PMC January 2011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40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70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4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9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544F-B3F1-48ED-AE0C-511A98536D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4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829-730C-4466-99AD-7D4037260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375F-E57D-44DF-9788-410294AFE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835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9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61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0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3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PDR </a:t>
            </a:r>
            <a:r>
              <a:rPr lang="en-US" dirty="0" smtClean="0">
                <a:solidFill>
                  <a:srgbClr val="000000"/>
                </a:solidFill>
              </a:rPr>
              <a:t>Aug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C81C18B-989A-4738-B9CF-989732883A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1B24-03D9-408F-9ED4-156501DE2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F448-7904-4606-A25C-97D406B7A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D401-3161-4C3C-A0F7-641972BE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4810-6D40-479C-BEAB-E643AC0A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" y="0"/>
            <a:ext cx="1226345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6E-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Cal/Val Mission CDR </a:t>
            </a:r>
            <a:r>
              <a:rPr lang="en-US" dirty="0" smtClean="0">
                <a:solidFill>
                  <a:srgbClr val="000000"/>
                </a:solidFill>
              </a:rPr>
              <a:t>Jul-Aug 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" y="0"/>
            <a:ext cx="1226345" cy="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393594"/>
            <a:ext cx="6400800" cy="828781"/>
          </a:xfrm>
        </p:spPr>
        <p:txBody>
          <a:bodyPr/>
          <a:lstStyle/>
          <a:p>
            <a:r>
              <a:rPr lang="en-US" sz="1800" dirty="0" smtClean="0"/>
              <a:t>Bob Iacovazzi, Jr.</a:t>
            </a:r>
          </a:p>
          <a:p>
            <a:r>
              <a:rPr lang="en-US" sz="1800" dirty="0" smtClean="0"/>
              <a:t>GOES-R Program Systems Engineering (PSE) Cal/Val Lead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2078" y="2979973"/>
            <a:ext cx="8360229" cy="2080009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Program </a:t>
            </a:r>
            <a:r>
              <a:rPr lang="en-US" sz="3200" dirty="0" smtClean="0">
                <a:latin typeface="Arial Black" charset="0"/>
              </a:rPr>
              <a:t>Cal/Val</a:t>
            </a:r>
            <a:r>
              <a:rPr lang="en-US" dirty="0" smtClean="0">
                <a:latin typeface="Arial Black" charset="0"/>
              </a:rPr>
              <a:t/>
            </a:r>
            <a:br>
              <a:rPr lang="en-US" dirty="0" smtClean="0">
                <a:latin typeface="Arial Black" charset="0"/>
              </a:rPr>
            </a:br>
            <a:r>
              <a:rPr lang="en-US" dirty="0">
                <a:latin typeface="Arial Black" charset="0"/>
              </a:rPr>
              <a:t/>
            </a:r>
            <a:br>
              <a:rPr lang="en-US" dirty="0">
                <a:latin typeface="Arial Black" charset="0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</a:rPr>
              <a:t>Annual GSICS GRWG &amp; GDWG Meeting</a:t>
            </a:r>
            <a:r>
              <a:rPr lang="en-US" sz="2400" i="1" dirty="0" smtClean="0">
                <a:latin typeface="Arial Black" charset="0"/>
              </a:rPr>
              <a:t/>
            </a:r>
            <a:br>
              <a:rPr lang="en-US" sz="2400" i="1" dirty="0" smtClean="0">
                <a:latin typeface="Arial Black" charset="0"/>
              </a:rPr>
            </a:br>
            <a:r>
              <a:rPr lang="en-US" sz="2400" i="1" dirty="0">
                <a:latin typeface="Arial Black" charset="0"/>
              </a:rPr>
              <a:t/>
            </a:r>
            <a:br>
              <a:rPr lang="en-US" sz="2400" i="1" dirty="0">
                <a:latin typeface="Arial Black" charset="0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</a:rPr>
              <a:t>March 4, 2013</a:t>
            </a:r>
          </a:p>
        </p:txBody>
      </p:sp>
    </p:spTree>
    <p:extLst>
      <p:ext uri="{BB962C8B-B14F-4D97-AF65-F5344CB8AC3E}">
        <p14:creationId xmlns:p14="http://schemas.microsoft.com/office/powerpoint/2010/main" val="7211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844" y="100256"/>
            <a:ext cx="7867858" cy="752475"/>
          </a:xfrm>
        </p:spPr>
        <p:txBody>
          <a:bodyPr>
            <a:noAutofit/>
          </a:bodyPr>
          <a:lstStyle/>
          <a:p>
            <a:r>
              <a:rPr lang="en-US" dirty="0" smtClean="0"/>
              <a:t>GOES-R Cal/Val Current Status/Updates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02" y="988165"/>
            <a:ext cx="9029700" cy="5482964"/>
          </a:xfrm>
        </p:spPr>
        <p:txBody>
          <a:bodyPr/>
          <a:lstStyle/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Instrument testing support:</a:t>
            </a:r>
          </a:p>
          <a:p>
            <a:pPr marL="573088" lvl="2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 smtClean="0"/>
              <a:t>Attending instrument Pre-Environmental Review and Pre-ship Review meetings</a:t>
            </a:r>
          </a:p>
          <a:p>
            <a:pPr marL="573088" lvl="2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 smtClean="0"/>
              <a:t>Cal-related testing activities:</a:t>
            </a:r>
          </a:p>
          <a:p>
            <a:pPr marL="1030288" lvl="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b="1" dirty="0" smtClean="0"/>
              <a:t>Observing select ABI, SEISS, and EXIS testing </a:t>
            </a:r>
          </a:p>
          <a:p>
            <a:pPr marL="1030288" lvl="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b="1" dirty="0" smtClean="0"/>
              <a:t>Analyzing vendor </a:t>
            </a:r>
            <a:r>
              <a:rPr lang="en-US" sz="1200" b="1" dirty="0"/>
              <a:t>CDRL074 test results</a:t>
            </a:r>
            <a:endParaRPr lang="en-US" sz="1200" b="1" dirty="0" smtClean="0"/>
          </a:p>
          <a:p>
            <a:pPr marL="1030288" lvl="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b="1" dirty="0" smtClean="0"/>
              <a:t>Resolving discrepancies found in </a:t>
            </a:r>
            <a:r>
              <a:rPr lang="en-US" sz="1200" b="1" dirty="0"/>
              <a:t>CDRL074 </a:t>
            </a:r>
            <a:r>
              <a:rPr lang="en-US" sz="1200" b="1" dirty="0" smtClean="0"/>
              <a:t>test results with respect to analysis performed by the vendor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b="1" dirty="0" smtClean="0"/>
              <a:t>Supporting L1b Algorithm and Instrument Cal Data Implementation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b="1" dirty="0" smtClean="0"/>
              <a:t>Preparations for Post-Launch Testing (PLT):</a:t>
            </a:r>
            <a:endParaRPr lang="en-US" b="1" dirty="0"/>
          </a:p>
          <a:p>
            <a:pPr marL="573088" lvl="2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 smtClean="0"/>
              <a:t>Creating “deep-dive” </a:t>
            </a:r>
            <a:r>
              <a:rPr lang="en-US" sz="1400" b="1" dirty="0" err="1" smtClean="0"/>
              <a:t>cal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val</a:t>
            </a:r>
            <a:r>
              <a:rPr lang="en-US" sz="1400" b="1" dirty="0" smtClean="0"/>
              <a:t> analysis tools</a:t>
            </a:r>
          </a:p>
          <a:p>
            <a:pPr marL="573088" lvl="2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 smtClean="0"/>
              <a:t>Assessing MSFC, NGDC, and STAR agency computing infrastructure needed to support post-launch GOES-R </a:t>
            </a:r>
            <a:r>
              <a:rPr lang="en-US" sz="1400" b="1" dirty="0" err="1" smtClean="0"/>
              <a:t>cal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val</a:t>
            </a:r>
            <a:endParaRPr lang="en-US" sz="1400" b="1" dirty="0" smtClean="0"/>
          </a:p>
          <a:p>
            <a:pPr marL="573088" lvl="2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 smtClean="0"/>
              <a:t>Developing </a:t>
            </a:r>
            <a:r>
              <a:rPr lang="en-US" sz="1400" b="1" dirty="0" err="1" smtClean="0"/>
              <a:t>cal</a:t>
            </a:r>
            <a:r>
              <a:rPr lang="en-US" sz="1400" b="1" dirty="0" smtClean="0"/>
              <a:t>-related PLT Short Forms in collaboration with the MOST    </a:t>
            </a: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Preparations for pre-launch system-level testing and PLT</a:t>
            </a:r>
          </a:p>
          <a:p>
            <a:pPr marL="573088" lvl="1" indent="-2222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/>
              <a:t>Developing a GOES-R </a:t>
            </a:r>
            <a:r>
              <a:rPr lang="en-US" sz="1400" b="1" dirty="0" smtClean="0"/>
              <a:t>Cal/</a:t>
            </a:r>
            <a:r>
              <a:rPr lang="en-US" sz="1400" b="1" dirty="0"/>
              <a:t>V</a:t>
            </a:r>
            <a:r>
              <a:rPr lang="en-US" sz="1400" b="1" dirty="0" smtClean="0"/>
              <a:t>al </a:t>
            </a:r>
            <a:r>
              <a:rPr lang="en-US" sz="1400" b="1" dirty="0"/>
              <a:t>CONOPS, </a:t>
            </a:r>
            <a:r>
              <a:rPr lang="en-US" sz="1400" b="1" dirty="0" smtClean="0"/>
              <a:t>based </a:t>
            </a:r>
            <a:r>
              <a:rPr lang="en-US" sz="1400" b="1" dirty="0"/>
              <a:t>on Harris GS design presentations and program-level </a:t>
            </a:r>
            <a:r>
              <a:rPr lang="en-US" sz="1400" b="1" dirty="0" err="1"/>
              <a:t>cal</a:t>
            </a:r>
            <a:r>
              <a:rPr lang="en-US" sz="1400" b="1" dirty="0"/>
              <a:t>/</a:t>
            </a:r>
            <a:r>
              <a:rPr lang="en-US" sz="1400" b="1" dirty="0" err="1"/>
              <a:t>val</a:t>
            </a:r>
            <a:r>
              <a:rPr lang="en-US" sz="1400" b="1" dirty="0"/>
              <a:t> plans</a:t>
            </a:r>
          </a:p>
          <a:p>
            <a:pPr marL="573088" lvl="1" indent="-2222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/>
              <a:t>Developing a GOES-R Cal/Val OPSCON that describes </a:t>
            </a:r>
            <a:r>
              <a:rPr lang="en-US" sz="1400" b="1" dirty="0" smtClean="0"/>
              <a:t>processes needed </a:t>
            </a:r>
            <a:r>
              <a:rPr lang="en-US" sz="1400" b="1" dirty="0"/>
              <a:t>to </a:t>
            </a:r>
            <a:r>
              <a:rPr lang="en-US" sz="1400" b="1" dirty="0" smtClean="0"/>
              <a:t>assess and maintain </a:t>
            </a:r>
            <a:r>
              <a:rPr lang="en-US" sz="1400" b="1" dirty="0"/>
              <a:t>product integrity </a:t>
            </a:r>
            <a:endParaRPr lang="en-US" sz="1400" b="1" dirty="0" smtClean="0"/>
          </a:p>
          <a:p>
            <a:pPr marL="573088" lvl="1" indent="-2222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400" b="1" dirty="0" smtClean="0"/>
              <a:t>Creating </a:t>
            </a:r>
            <a:r>
              <a:rPr lang="en-US" sz="1400" b="1" dirty="0"/>
              <a:t>a </a:t>
            </a:r>
            <a:r>
              <a:rPr lang="en-US" sz="1400" b="1" dirty="0" err="1" smtClean="0"/>
              <a:t>cal</a:t>
            </a:r>
            <a:r>
              <a:rPr lang="en-US" sz="1400" b="1" dirty="0" smtClean="0"/>
              <a:t>-related PLT implementation tracking </a:t>
            </a:r>
            <a:r>
              <a:rPr lang="en-US" sz="1400" b="1" dirty="0"/>
              <a:t>spreadsheet, based </a:t>
            </a:r>
            <a:r>
              <a:rPr lang="en-US" sz="1400" b="1" dirty="0" smtClean="0"/>
              <a:t>on </a:t>
            </a:r>
            <a:r>
              <a:rPr lang="en-US" sz="1400" b="1" i="1" dirty="0"/>
              <a:t>GOES-R Cal/Val Plan Volume 1: L1b </a:t>
            </a:r>
            <a:r>
              <a:rPr lang="en-US" sz="1400" b="1" i="1" dirty="0" smtClean="0"/>
              <a:t>Data</a:t>
            </a:r>
            <a:endParaRPr lang="en-US" sz="1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873" y="879775"/>
            <a:ext cx="4502804" cy="466706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CWG conducted detailed data analysis on pre-launch tests for </a:t>
            </a:r>
            <a:r>
              <a:rPr lang="en-US" sz="1600" b="1" dirty="0" smtClean="0">
                <a:solidFill>
                  <a:schemeClr val="tx1"/>
                </a:solidFill>
              </a:rPr>
              <a:t>proto-type model (PTM</a:t>
            </a:r>
            <a:r>
              <a:rPr lang="en-US" sz="1600" b="1" dirty="0"/>
              <a:t>)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7" name="Shape 122"/>
          <p:cNvSpPr txBox="1"/>
          <p:nvPr/>
        </p:nvSpPr>
        <p:spPr>
          <a:xfrm>
            <a:off x="5288830" y="3637536"/>
            <a:ext cx="2960877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 smtClean="0">
                <a:solidFill>
                  <a:srgbClr val="000000"/>
                </a:solidFill>
              </a:rPr>
              <a:t>Emissive (top) and Reflective (bottom) channel calibration test </a:t>
            </a:r>
            <a:r>
              <a:rPr lang="en" sz="1200" i="1" dirty="0">
                <a:solidFill>
                  <a:srgbClr val="000000"/>
                </a:solidFill>
              </a:rPr>
              <a:t>arrangement</a:t>
            </a:r>
          </a:p>
        </p:txBody>
      </p:sp>
      <p:sp>
        <p:nvSpPr>
          <p:cNvPr id="19" name="Shape 125"/>
          <p:cNvSpPr>
            <a:spLocks noChangeAspect="1"/>
          </p:cNvSpPr>
          <p:nvPr/>
        </p:nvSpPr>
        <p:spPr>
          <a:xfrm>
            <a:off x="6102718" y="4849771"/>
            <a:ext cx="2881157" cy="155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cxnSp>
        <p:nvCxnSpPr>
          <p:cNvPr id="20" name="Shape 126"/>
          <p:cNvCxnSpPr/>
          <p:nvPr/>
        </p:nvCxnSpPr>
        <p:spPr>
          <a:xfrm>
            <a:off x="7045244" y="4761103"/>
            <a:ext cx="0" cy="43257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127"/>
          <p:cNvSpPr txBox="1"/>
          <p:nvPr/>
        </p:nvSpPr>
        <p:spPr>
          <a:xfrm>
            <a:off x="3799825" y="4211893"/>
            <a:ext cx="4324441" cy="6155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spAutoFit/>
          </a:bodyPr>
          <a:lstStyle/>
          <a:p>
            <a:pPr algn="ctr"/>
            <a:r>
              <a:rPr lang="en" sz="1400" dirty="0" smtClean="0">
                <a:solidFill>
                  <a:srgbClr val="000000"/>
                </a:solidFill>
              </a:rPr>
              <a:t>Anomalies </a:t>
            </a:r>
            <a:r>
              <a:rPr lang="en" sz="1400" dirty="0">
                <a:solidFill>
                  <a:srgbClr val="000000"/>
                </a:solidFill>
              </a:rPr>
              <a:t>caused by </a:t>
            </a:r>
            <a:r>
              <a:rPr lang="en" sz="1400" dirty="0" smtClean="0">
                <a:solidFill>
                  <a:srgbClr val="000000"/>
                </a:solidFill>
              </a:rPr>
              <a:t>not using actual scan </a:t>
            </a:r>
            <a:r>
              <a:rPr lang="en" sz="1400" dirty="0">
                <a:solidFill>
                  <a:srgbClr val="000000"/>
                </a:solidFill>
              </a:rPr>
              <a:t>mirror reflectance value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367" y="2420357"/>
            <a:ext cx="2549471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178366" y="65088"/>
            <a:ext cx="7993930" cy="752475"/>
          </a:xfrm>
        </p:spPr>
        <p:txBody>
          <a:bodyPr/>
          <a:lstStyle/>
          <a:p>
            <a:r>
              <a:rPr lang="en-US" dirty="0" err="1"/>
              <a:t>Instr</a:t>
            </a:r>
            <a:r>
              <a:rPr lang="en-US" dirty="0"/>
              <a:t> Cal and Cal Test Report </a:t>
            </a:r>
            <a:r>
              <a:rPr lang="en-US" dirty="0" smtClean="0"/>
              <a:t>Review: </a:t>
            </a:r>
            <a:br>
              <a:rPr lang="en-US" dirty="0" smtClean="0"/>
            </a:br>
            <a:r>
              <a:rPr lang="en-US" dirty="0" smtClean="0"/>
              <a:t>ABI</a:t>
            </a:r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199460" y="1462722"/>
            <a:ext cx="3950509" cy="134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FF"/>
                </a:solidFill>
              </a:rPr>
              <a:t>Reflective and emissive channel calibration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>
                <a:solidFill>
                  <a:srgbClr val="0000FF"/>
                </a:solidFill>
              </a:rPr>
              <a:t>Coherent noise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>
                <a:solidFill>
                  <a:srgbClr val="0000FF"/>
                </a:solidFill>
              </a:rPr>
              <a:t>Irradiance calibration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>
                <a:solidFill>
                  <a:srgbClr val="0000FF"/>
                </a:solidFill>
              </a:rPr>
              <a:t>MTF-Focus-Registration</a:t>
            </a:r>
            <a:endParaRPr lang="en" sz="1400" dirty="0" smtClean="0">
              <a:solidFill>
                <a:srgbClr val="000000"/>
              </a:solidFill>
            </a:endParaRPr>
          </a:p>
        </p:txBody>
      </p:sp>
      <p:sp>
        <p:nvSpPr>
          <p:cNvPr id="14" name="Shape 136"/>
          <p:cNvSpPr>
            <a:spLocks noChangeAspect="1"/>
          </p:cNvSpPr>
          <p:nvPr/>
        </p:nvSpPr>
        <p:spPr>
          <a:xfrm>
            <a:off x="5828056" y="910082"/>
            <a:ext cx="1989772" cy="1463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18" name="Shape 141"/>
          <p:cNvSpPr txBox="1"/>
          <p:nvPr/>
        </p:nvSpPr>
        <p:spPr>
          <a:xfrm>
            <a:off x="3515789" y="6311206"/>
            <a:ext cx="4994030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Emissive </a:t>
            </a:r>
            <a:r>
              <a:rPr lang="en" sz="1200" i="1" dirty="0" smtClean="0">
                <a:solidFill>
                  <a:srgbClr val="000000"/>
                </a:solidFill>
              </a:rPr>
              <a:t>(left) and reflective (right) channel </a:t>
            </a:r>
            <a:r>
              <a:rPr lang="en" sz="1200" i="1" dirty="0">
                <a:solidFill>
                  <a:srgbClr val="000000"/>
                </a:solidFill>
              </a:rPr>
              <a:t>calibration test results - ratio of CWG to Exelis cal coefficient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l="1359" t="4003" r="6969" b="1493"/>
          <a:stretch>
            <a:fillRect/>
          </a:stretch>
        </p:blipFill>
        <p:spPr bwMode="auto">
          <a:xfrm>
            <a:off x="2633367" y="4849771"/>
            <a:ext cx="3356031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hape 126"/>
          <p:cNvCxnSpPr/>
          <p:nvPr/>
        </p:nvCxnSpPr>
        <p:spPr>
          <a:xfrm flipH="1">
            <a:off x="4064642" y="4849771"/>
            <a:ext cx="989674" cy="66612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137"/>
          <p:cNvSpPr>
            <a:spLocks noChangeAspect="1"/>
          </p:cNvSpPr>
          <p:nvPr/>
        </p:nvSpPr>
        <p:spPr>
          <a:xfrm>
            <a:off x="82075" y="2832010"/>
            <a:ext cx="2862093" cy="1421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sp>
      <p:sp>
        <p:nvSpPr>
          <p:cNvPr id="37" name="Shape 138"/>
          <p:cNvSpPr txBox="1"/>
          <p:nvPr/>
        </p:nvSpPr>
        <p:spPr>
          <a:xfrm>
            <a:off x="120576" y="4175502"/>
            <a:ext cx="2642728" cy="369302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</a:pPr>
            <a:r>
              <a:rPr lang="en" sz="1200" i="1" dirty="0">
                <a:solidFill>
                  <a:srgbClr val="000000"/>
                </a:solidFill>
              </a:rPr>
              <a:t>Coherent noise test </a:t>
            </a:r>
            <a:r>
              <a:rPr lang="en" sz="1200" i="1" dirty="0" smtClean="0">
                <a:solidFill>
                  <a:srgbClr val="000000"/>
                </a:solidFill>
              </a:rPr>
              <a:t>results</a:t>
            </a:r>
            <a:endParaRPr lang="en" sz="1200" i="1" dirty="0">
              <a:solidFill>
                <a:srgbClr val="000000"/>
              </a:solidFill>
            </a:endParaRPr>
          </a:p>
        </p:txBody>
      </p:sp>
      <p:sp>
        <p:nvSpPr>
          <p:cNvPr id="38" name="Shape 139"/>
          <p:cNvSpPr txBox="1"/>
          <p:nvPr/>
        </p:nvSpPr>
        <p:spPr>
          <a:xfrm>
            <a:off x="126947" y="2771722"/>
            <a:ext cx="7070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dirty="0">
                <a:solidFill>
                  <a:srgbClr val="EFEFEF"/>
                </a:solidFill>
              </a:rPr>
              <a:t>Exelis</a:t>
            </a:r>
          </a:p>
        </p:txBody>
      </p:sp>
      <p:sp>
        <p:nvSpPr>
          <p:cNvPr id="39" name="Shape 140"/>
          <p:cNvSpPr txBox="1"/>
          <p:nvPr/>
        </p:nvSpPr>
        <p:spPr>
          <a:xfrm>
            <a:off x="1572567" y="2801865"/>
            <a:ext cx="7070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EFEFEF"/>
                </a:solidFill>
              </a:rPr>
              <a:t>CWG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510246" y="5515897"/>
            <a:ext cx="3108793" cy="6292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55645" y="4815552"/>
            <a:ext cx="2295672" cy="160043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G</a:t>
            </a:r>
            <a:r>
              <a:rPr lang="en-US" sz="1400" b="1" dirty="0" smtClean="0"/>
              <a:t>overnment  analysis of vendor </a:t>
            </a:r>
            <a:r>
              <a:rPr lang="en-US" sz="1400" b="1" dirty="0" err="1" smtClean="0"/>
              <a:t>cal</a:t>
            </a:r>
            <a:r>
              <a:rPr lang="en-US" sz="1400" b="1" dirty="0" smtClean="0"/>
              <a:t> testing reports scrutinizes reproducibility of results and provides valuable feedback to the testing process.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39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2045" y="65088"/>
            <a:ext cx="7786541" cy="752475"/>
          </a:xfrm>
        </p:spPr>
        <p:txBody>
          <a:bodyPr/>
          <a:lstStyle/>
          <a:p>
            <a:r>
              <a:rPr lang="en-US" dirty="0" err="1"/>
              <a:t>Instr</a:t>
            </a:r>
            <a:r>
              <a:rPr lang="en-US" dirty="0"/>
              <a:t> Cal and Cal Test Report Review: </a:t>
            </a:r>
            <a:r>
              <a:rPr lang="en-US" dirty="0" smtClean="0"/>
              <a:t>NIST support for ABI and EXIS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532" y="973132"/>
            <a:ext cx="7015118" cy="2553839"/>
          </a:xfrm>
        </p:spPr>
        <p:txBody>
          <a:bodyPr/>
          <a:lstStyle/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Witness filter characterization </a:t>
            </a:r>
            <a:r>
              <a:rPr lang="en-US" sz="1400" i="1" dirty="0" smtClean="0">
                <a:solidFill>
                  <a:schemeClr val="tx1"/>
                </a:solidFill>
              </a:rPr>
              <a:t>(ongoing) 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Reflective channel radiance scale validation via visible transfer radiometer (VXR) </a:t>
            </a:r>
            <a:r>
              <a:rPr lang="en-US" sz="1400" i="1" dirty="0" smtClean="0">
                <a:solidFill>
                  <a:schemeClr val="tx1"/>
                </a:solidFill>
              </a:rPr>
              <a:t>(planning)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FEL-based irradiance scale validation: uniformity test </a:t>
            </a:r>
            <a:r>
              <a:rPr lang="en-US" sz="1400" i="1" dirty="0" smtClean="0">
                <a:solidFill>
                  <a:schemeClr val="tx1"/>
                </a:solidFill>
              </a:rPr>
              <a:t>(completed)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Spectral response and irradiance characterization via SIRCUS </a:t>
            </a:r>
            <a:r>
              <a:rPr lang="en-US" sz="1400" i="1" dirty="0" smtClean="0">
                <a:solidFill>
                  <a:schemeClr val="tx1"/>
                </a:solidFill>
              </a:rPr>
              <a:t>(completed for PTM)</a:t>
            </a:r>
          </a:p>
          <a:p>
            <a:pPr marL="233363" indent="-233363"/>
            <a:r>
              <a:rPr lang="en-US" sz="1400" dirty="0" smtClean="0">
                <a:solidFill>
                  <a:schemeClr val="tx1"/>
                </a:solidFill>
              </a:rPr>
              <a:t>Characterization of external blackbody via thermal transfer radiometer (TXR) </a:t>
            </a:r>
            <a:r>
              <a:rPr lang="en-US" sz="1400" i="1" dirty="0" smtClean="0">
                <a:solidFill>
                  <a:schemeClr val="tx1"/>
                </a:solidFill>
              </a:rPr>
              <a:t>(completed)</a:t>
            </a:r>
          </a:p>
          <a:p>
            <a:pPr marL="233363" indent="-233363"/>
            <a:r>
              <a:rPr lang="en-US" sz="1400" dirty="0" smtClean="0"/>
              <a:t>EXIS testing at Synchrotron Ultraviolet Radiation </a:t>
            </a:r>
            <a:r>
              <a:rPr lang="en-US" sz="1400" dirty="0" err="1" smtClean="0"/>
              <a:t>Facillity</a:t>
            </a:r>
            <a:r>
              <a:rPr lang="en-US" sz="1400" dirty="0" smtClean="0"/>
              <a:t>-III </a:t>
            </a:r>
            <a:r>
              <a:rPr lang="en-US" sz="1400" i="1" dirty="0" smtClean="0"/>
              <a:t>(ongoing)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650" y="881063"/>
            <a:ext cx="13176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hape 149"/>
          <p:cNvSpPr>
            <a:spLocks noChangeAspect="1"/>
          </p:cNvSpPr>
          <p:nvPr/>
        </p:nvSpPr>
        <p:spPr>
          <a:xfrm>
            <a:off x="818930" y="3503716"/>
            <a:ext cx="2119476" cy="1915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3" name="Shape 150"/>
          <p:cNvSpPr txBox="1"/>
          <p:nvPr/>
        </p:nvSpPr>
        <p:spPr>
          <a:xfrm>
            <a:off x="465971" y="5318529"/>
            <a:ext cx="2825393" cy="738633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Traveling </a:t>
            </a:r>
            <a:r>
              <a:rPr lang="en" sz="1200" i="1" dirty="0" smtClean="0">
                <a:solidFill>
                  <a:srgbClr val="000000"/>
                </a:solidFill>
              </a:rPr>
              <a:t>SIRCUS (Spectral Irradiance and Radiance Responsivity Calibration Using Uniform Sources)</a:t>
            </a:r>
            <a:endParaRPr lang="en" sz="1200" i="1" dirty="0">
              <a:solidFill>
                <a:srgbClr val="000000"/>
              </a:solidFill>
            </a:endParaRPr>
          </a:p>
        </p:txBody>
      </p:sp>
      <p:sp>
        <p:nvSpPr>
          <p:cNvPr id="22" name="Shape 153"/>
          <p:cNvSpPr txBox="1"/>
          <p:nvPr/>
        </p:nvSpPr>
        <p:spPr>
          <a:xfrm>
            <a:off x="6858000" y="5982730"/>
            <a:ext cx="2129099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Spatial uniformity results </a:t>
            </a:r>
            <a:r>
              <a:rPr lang="en" sz="1200" i="1" dirty="0" smtClean="0">
                <a:solidFill>
                  <a:srgbClr val="000000"/>
                </a:solidFill>
              </a:rPr>
              <a:t>at three distances, z.</a:t>
            </a:r>
            <a:endParaRPr lang="en" sz="1200" i="1" dirty="0">
              <a:solidFill>
                <a:srgbClr val="000000"/>
              </a:solidFill>
            </a:endParaRPr>
          </a:p>
        </p:txBody>
      </p:sp>
      <p:sp>
        <p:nvSpPr>
          <p:cNvPr id="23" name="Shape 155"/>
          <p:cNvSpPr>
            <a:spLocks noChangeAspect="1"/>
          </p:cNvSpPr>
          <p:nvPr/>
        </p:nvSpPr>
        <p:spPr>
          <a:xfrm>
            <a:off x="3905040" y="3463708"/>
            <a:ext cx="2276826" cy="256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24" name="Shape 156"/>
          <p:cNvSpPr txBox="1"/>
          <p:nvPr/>
        </p:nvSpPr>
        <p:spPr>
          <a:xfrm>
            <a:off x="3767628" y="4870632"/>
            <a:ext cx="1223138" cy="738633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dirty="0">
                <a:solidFill>
                  <a:srgbClr val="000000"/>
                </a:solidFill>
              </a:rPr>
              <a:t>Spatial uniformity setup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13670" t="1175" r="1900" b="885"/>
          <a:stretch/>
        </p:blipFill>
        <p:spPr bwMode="auto">
          <a:xfrm>
            <a:off x="7224764" y="1713295"/>
            <a:ext cx="1621789" cy="43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Shape 153"/>
          <p:cNvSpPr txBox="1"/>
          <p:nvPr/>
        </p:nvSpPr>
        <p:spPr>
          <a:xfrm>
            <a:off x="6858000" y="1431298"/>
            <a:ext cx="2129099" cy="369302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 dirty="0" smtClean="0">
                <a:solidFill>
                  <a:srgbClr val="009C00"/>
                </a:solidFill>
              </a:rPr>
              <a:t>0.1% contours</a:t>
            </a:r>
            <a:endParaRPr lang="en" sz="1200" b="1" dirty="0">
              <a:solidFill>
                <a:srgbClr val="009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62156" y="6160993"/>
            <a:ext cx="6586319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NIST testing provides independent validation of instrument performance and in some cases traceability to international standards.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881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23339" y="160917"/>
            <a:ext cx="7886680" cy="720030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Cal/Val Roadmap to Launch 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67" y="1173530"/>
            <a:ext cx="88957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Continue …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al testing and test report review and analysis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Ensuring proper implementation of L1b algorithms, Instrument </a:t>
            </a:r>
            <a:r>
              <a:rPr lang="en-US" dirty="0"/>
              <a:t>C</a:t>
            </a:r>
            <a:r>
              <a:rPr lang="en-US" dirty="0" smtClean="0"/>
              <a:t>al </a:t>
            </a:r>
            <a:r>
              <a:rPr lang="en-US" dirty="0"/>
              <a:t>D</a:t>
            </a:r>
            <a:r>
              <a:rPr lang="en-US" dirty="0" smtClean="0"/>
              <a:t>ata and operational monitoring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Creating “deep-dive”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tools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Coordinating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efforts between projects and with external operational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support agencies</a:t>
            </a:r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Cal/Val </a:t>
            </a:r>
            <a:r>
              <a:rPr lang="en-US" sz="2000" dirty="0"/>
              <a:t>Related Post-Launch Test (PLT) </a:t>
            </a:r>
            <a:r>
              <a:rPr lang="en-US" sz="2000" dirty="0" smtClean="0"/>
              <a:t>Preparations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PLT detailed test planning will continue with CWG participation 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Pre-launch System-level Testing Activities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Ensure </a:t>
            </a:r>
            <a:r>
              <a:rPr lang="en-US" sz="1600" dirty="0"/>
              <a:t>ability to process </a:t>
            </a:r>
            <a:r>
              <a:rPr lang="en-US" sz="1600" dirty="0" smtClean="0"/>
              <a:t>data </a:t>
            </a:r>
            <a:r>
              <a:rPr lang="en-US" sz="1600" dirty="0"/>
              <a:t>that have been collected during End-to-End Test </a:t>
            </a:r>
            <a:r>
              <a:rPr lang="en-US" sz="1600" dirty="0" smtClean="0"/>
              <a:t>III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/>
              <a:t>Ensure correct </a:t>
            </a:r>
            <a:r>
              <a:rPr lang="en-US" sz="1600" dirty="0" err="1"/>
              <a:t>cal</a:t>
            </a:r>
            <a:r>
              <a:rPr lang="en-US" sz="1600" dirty="0"/>
              <a:t> parameter files are verified and are in place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Inspect </a:t>
            </a:r>
            <a:r>
              <a:rPr lang="en-US" sz="1600" dirty="0"/>
              <a:t>and analyze </a:t>
            </a:r>
            <a:r>
              <a:rPr lang="en-US" sz="1600" dirty="0" smtClean="0"/>
              <a:t>data </a:t>
            </a:r>
            <a:r>
              <a:rPr lang="en-US" sz="1600" dirty="0"/>
              <a:t>associated with </a:t>
            </a:r>
            <a:r>
              <a:rPr lang="en-US" sz="1600" dirty="0" smtClean="0"/>
              <a:t>instrument testing</a:t>
            </a:r>
            <a:endParaRPr lang="en-US" sz="16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dirty="0" smtClean="0"/>
              <a:t>Test out functionality of L1b “deep-dive” tools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33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13" y="89713"/>
            <a:ext cx="781937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Post-launch Testing                           On-orbit Checkout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412" descr="$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5" y="1218814"/>
            <a:ext cx="1518881" cy="13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11" descr="$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42" y="1235772"/>
            <a:ext cx="1525483" cy="13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10" descr="$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5" y="2686340"/>
            <a:ext cx="1518879" cy="13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9" descr="$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52" y="2686340"/>
            <a:ext cx="1512276" cy="13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18"/>
          <p:cNvSpPr txBox="1">
            <a:spLocks noChangeArrowheads="1"/>
          </p:cNvSpPr>
          <p:nvPr/>
        </p:nvSpPr>
        <p:spPr bwMode="auto">
          <a:xfrm>
            <a:off x="1346246" y="4048730"/>
            <a:ext cx="2701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/>
              <a:t>GOES-13 Hemispheric Image Tiles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52" y="886148"/>
            <a:ext cx="468254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KPP product quality evaluation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11995" y="872207"/>
            <a:ext cx="4410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Calibration input </a:t>
            </a:r>
            <a:r>
              <a:rPr lang="en-US" b="1" dirty="0"/>
              <a:t>p</a:t>
            </a:r>
            <a:r>
              <a:rPr lang="en-US" b="1" dirty="0" smtClean="0"/>
              <a:t>arameter </a:t>
            </a:r>
            <a:r>
              <a:rPr lang="en-US" b="1" dirty="0"/>
              <a:t>e</a:t>
            </a:r>
            <a:r>
              <a:rPr lang="en-US" b="1" dirty="0" smtClean="0"/>
              <a:t>valuation</a:t>
            </a:r>
            <a:endParaRPr lang="en-US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26" y="1241539"/>
            <a:ext cx="2514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114613" y="3344012"/>
            <a:ext cx="3938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/>
              <a:t>GOES-10 Ch. 4A Corrected and uncorrected Radiance vs. scan angle. </a:t>
            </a:r>
            <a:r>
              <a:rPr lang="en-US" sz="900" i="1" dirty="0"/>
              <a:t>(</a:t>
            </a:r>
            <a:r>
              <a:rPr lang="en-US" sz="900" i="1" dirty="0" err="1"/>
              <a:t>Beaucom</a:t>
            </a:r>
            <a:r>
              <a:rPr lang="en-US" sz="900" i="1" dirty="0"/>
              <a:t> et al., Proceedings of SPIE, 1999</a:t>
            </a:r>
            <a:r>
              <a:rPr lang="en-US" sz="900" i="1" dirty="0" smtClean="0"/>
              <a:t>) </a:t>
            </a:r>
            <a:endParaRPr lang="en-US" sz="900" i="1" dirty="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953820" y="4056877"/>
            <a:ext cx="3959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On-board calibration system evaluation</a:t>
            </a:r>
            <a:endParaRPr lang="en-US" b="1" dirty="0"/>
          </a:p>
        </p:txBody>
      </p:sp>
      <p:pic>
        <p:nvPicPr>
          <p:cNvPr id="28" name="Picture 7" descr="˸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46" y="4375686"/>
            <a:ext cx="2022741" cy="21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°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681" r="2222"/>
          <a:stretch/>
        </p:blipFill>
        <p:spPr bwMode="auto">
          <a:xfrm>
            <a:off x="5369008" y="4699381"/>
            <a:ext cx="2375759" cy="19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90267" y="5783317"/>
            <a:ext cx="181424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Instrument Noise, Blackbody Temp and </a:t>
            </a:r>
            <a:r>
              <a:rPr lang="en-US" sz="1200" b="1" dirty="0"/>
              <a:t>C</a:t>
            </a:r>
            <a:r>
              <a:rPr lang="en-US" sz="1200" b="1" dirty="0" smtClean="0"/>
              <a:t>al </a:t>
            </a:r>
            <a:r>
              <a:rPr lang="en-US" sz="1200" b="1" dirty="0"/>
              <a:t>S</a:t>
            </a:r>
            <a:r>
              <a:rPr lang="en-US" sz="1200" b="1" dirty="0" smtClean="0"/>
              <a:t>lope Monitoring</a:t>
            </a:r>
            <a:endParaRPr lang="en-US" sz="1200" b="1" dirty="0"/>
          </a:p>
        </p:txBody>
      </p:sp>
      <p:pic>
        <p:nvPicPr>
          <p:cNvPr id="31" name="Picture 1" descr="CH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4" y="4434437"/>
            <a:ext cx="1974273" cy="14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geo_ai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03" y="4703208"/>
            <a:ext cx="2531437" cy="15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22602" y="6272373"/>
            <a:ext cx="40082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/>
              <a:t>LEO </a:t>
            </a:r>
            <a:r>
              <a:rPr lang="en-US" sz="1200" i="1" dirty="0" err="1" smtClean="0"/>
              <a:t>Hyperspectral</a:t>
            </a:r>
            <a:r>
              <a:rPr lang="en-US" sz="1200" i="1" dirty="0" smtClean="0"/>
              <a:t> Sounder vs. GEO Inter-comparison </a:t>
            </a:r>
            <a:r>
              <a:rPr lang="en-US" sz="1000" i="1" dirty="0" smtClean="0"/>
              <a:t>(Courtesy of Wu et al.)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794415" y="1936413"/>
            <a:ext cx="14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Radiance     [</a:t>
            </a:r>
            <a:r>
              <a:rPr lang="en-US" sz="1000" b="1" dirty="0" err="1" smtClean="0"/>
              <a:t>mW</a:t>
            </a:r>
            <a:r>
              <a:rPr lang="en-US" sz="1000" b="1" dirty="0" smtClean="0"/>
              <a:t>/(m^2-sr-cm^-1)]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387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14" y="89713"/>
            <a:ext cx="807058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Post-launch Anomaly Resolution</a:t>
            </a:r>
            <a:endParaRPr lang="en-US" sz="2800" b="1" kern="0" dirty="0">
              <a:solidFill>
                <a:srgbClr val="00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3" descr="CH2_06255_05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9037" y="1184592"/>
            <a:ext cx="3403156" cy="255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11" y="2254441"/>
            <a:ext cx="3883816" cy="12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18"/>
          <p:cNvSpPr txBox="1">
            <a:spLocks noChangeArrowheads="1"/>
          </p:cNvSpPr>
          <p:nvPr/>
        </p:nvSpPr>
        <p:spPr bwMode="auto">
          <a:xfrm>
            <a:off x="281444" y="3746988"/>
            <a:ext cx="3963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GOES-13 Eclipse </a:t>
            </a:r>
            <a:r>
              <a:rPr lang="en-US" sz="1600" b="1" dirty="0" smtClean="0"/>
              <a:t>Season Stray Light</a:t>
            </a:r>
            <a:endParaRPr lang="en-US" sz="1600" b="1" dirty="0"/>
          </a:p>
        </p:txBody>
      </p:sp>
      <p:pic>
        <p:nvPicPr>
          <p:cNvPr id="9" name="Content Placeholder 6" descr="g13_img_120530439_sh_uncor.jpg"/>
          <p:cNvPicPr>
            <a:picLocks noChangeAspect="1"/>
          </p:cNvPicPr>
          <p:nvPr/>
        </p:nvPicPr>
        <p:blipFill rotWithShape="1">
          <a:blip r:embed="rId5" cstate="print"/>
          <a:srcRect r="48779"/>
          <a:stretch/>
        </p:blipFill>
        <p:spPr>
          <a:xfrm>
            <a:off x="4678930" y="2491300"/>
            <a:ext cx="4283313" cy="1371600"/>
          </a:xfrm>
          <a:prstGeom prst="rect">
            <a:avLst/>
          </a:prstGeom>
        </p:spPr>
      </p:pic>
      <p:pic>
        <p:nvPicPr>
          <p:cNvPr id="10" name="Content Placeholder 7" descr="g13_img_120530439_sh_cor.jpg"/>
          <p:cNvPicPr>
            <a:picLocks noChangeAspect="1"/>
          </p:cNvPicPr>
          <p:nvPr/>
        </p:nvPicPr>
        <p:blipFill rotWithShape="1">
          <a:blip r:embed="rId6" cstate="print"/>
          <a:srcRect r="48779"/>
          <a:stretch/>
        </p:blipFill>
        <p:spPr>
          <a:xfrm>
            <a:off x="4678930" y="3984002"/>
            <a:ext cx="4283312" cy="1371600"/>
          </a:xfrm>
          <a:prstGeom prst="rect">
            <a:avLst/>
          </a:prstGeom>
        </p:spPr>
      </p:pic>
      <p:sp>
        <p:nvSpPr>
          <p:cNvPr id="11" name="Text Box 418"/>
          <p:cNvSpPr txBox="1">
            <a:spLocks noChangeArrowheads="1"/>
          </p:cNvSpPr>
          <p:nvPr/>
        </p:nvSpPr>
        <p:spPr bwMode="auto">
          <a:xfrm>
            <a:off x="4860511" y="5355780"/>
            <a:ext cx="3963238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GOES-13 Eclipse </a:t>
            </a:r>
            <a:r>
              <a:rPr lang="en-US" sz="1600" b="1" dirty="0" smtClean="0"/>
              <a:t>Season Stray Light Before Fix (Top) and After Fix (Bottom)</a:t>
            </a:r>
            <a:r>
              <a:rPr lang="en-US" sz="1050" dirty="0" smtClean="0"/>
              <a:t> (Courtesy of J. Paul Douglas, OSPO)</a:t>
            </a:r>
            <a:endParaRPr lang="en-US" sz="1050" dirty="0"/>
          </a:p>
        </p:txBody>
      </p:sp>
      <p:sp>
        <p:nvSpPr>
          <p:cNvPr id="13" name="Text Box 418"/>
          <p:cNvSpPr txBox="1">
            <a:spLocks noChangeArrowheads="1"/>
          </p:cNvSpPr>
          <p:nvPr/>
        </p:nvSpPr>
        <p:spPr bwMode="auto">
          <a:xfrm>
            <a:off x="1283015" y="722928"/>
            <a:ext cx="1850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/>
              <a:t>Stray Light</a:t>
            </a:r>
            <a:endParaRPr lang="en-US" sz="2400" b="1" i="1" dirty="0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281443" y="4624810"/>
            <a:ext cx="3960750" cy="175432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Strongly coordinated efforts between </a:t>
            </a:r>
            <a:r>
              <a:rPr lang="en-US" b="1" dirty="0"/>
              <a:t>C</a:t>
            </a:r>
            <a:r>
              <a:rPr lang="en-US" b="1" dirty="0" smtClean="0"/>
              <a:t>al </a:t>
            </a:r>
            <a:r>
              <a:rPr lang="en-US" b="1" dirty="0"/>
              <a:t>C</a:t>
            </a:r>
            <a:r>
              <a:rPr lang="en-US" b="1" dirty="0" smtClean="0"/>
              <a:t>ollaborators will be essential to success of post-launch instrument and  L1b performance anomaly resolution efforts.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2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4786" y="89713"/>
            <a:ext cx="805435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Post-Launch Testing                        Environmental Calibration Initialization</a:t>
            </a:r>
            <a:endParaRPr lang="en-US" sz="2800" b="1" kern="0" dirty="0">
              <a:solidFill>
                <a:srgbClr val="00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414561" y="2483338"/>
            <a:ext cx="2299844" cy="174889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7137148" y="3631733"/>
            <a:ext cx="19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GEO-LEO                   </a:t>
            </a:r>
            <a:r>
              <a:rPr lang="en-US" sz="1200" dirty="0" smtClean="0"/>
              <a:t>ABI </a:t>
            </a:r>
            <a:r>
              <a:rPr lang="en-US" sz="1200" dirty="0"/>
              <a:t>and GLM Radiometric </a:t>
            </a:r>
            <a:r>
              <a:rPr lang="en-US" sz="1200" dirty="0" smtClean="0"/>
              <a:t>Cal and INR</a:t>
            </a:r>
            <a:endParaRPr lang="en-US" sz="12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187779" y="4339302"/>
            <a:ext cx="1907922" cy="173736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75" descr="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3" y="2272330"/>
            <a:ext cx="1219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1369290" y="1681209"/>
            <a:ext cx="29873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/>
              <a:t>Vicarious Calibration</a:t>
            </a:r>
          </a:p>
        </p:txBody>
      </p:sp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442112" y="3564799"/>
            <a:ext cx="22799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Moon                                   </a:t>
            </a:r>
            <a:r>
              <a:rPr lang="en-US" sz="1200" dirty="0" smtClean="0"/>
              <a:t>ABI</a:t>
            </a:r>
            <a:r>
              <a:rPr lang="en-US" sz="1200" b="1" dirty="0" smtClean="0"/>
              <a:t> </a:t>
            </a:r>
            <a:r>
              <a:rPr lang="en-US" sz="1200" dirty="0" smtClean="0"/>
              <a:t>Radiometric Cal, MTF and Band-to-band Registration</a:t>
            </a:r>
            <a:endParaRPr lang="en-US" sz="1200" b="1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96" y="2250670"/>
            <a:ext cx="1353723" cy="13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2674224" y="6061592"/>
            <a:ext cx="1576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Desert  and Instrumented Sites        </a:t>
            </a:r>
            <a:r>
              <a:rPr lang="en-US" sz="1200" dirty="0" smtClean="0"/>
              <a:t>ABI </a:t>
            </a:r>
            <a:r>
              <a:rPr lang="en-US" sz="1200" dirty="0"/>
              <a:t>Radiometric </a:t>
            </a:r>
            <a:r>
              <a:rPr lang="en-US" sz="1200" dirty="0" smtClean="0"/>
              <a:t>Cal</a:t>
            </a:r>
            <a:endParaRPr lang="en-US" sz="1200" b="1" dirty="0"/>
          </a:p>
        </p:txBody>
      </p:sp>
      <p:pic>
        <p:nvPicPr>
          <p:cNvPr id="17" name="Picture 16" descr="white_sands_540nm.jpg"/>
          <p:cNvPicPr>
            <a:picLocks noChangeAspect="1"/>
          </p:cNvPicPr>
          <p:nvPr/>
        </p:nvPicPr>
        <p:blipFill rotWithShape="1">
          <a:blip r:embed="rId7" cstate="print"/>
          <a:srcRect l="15513" b="12333"/>
          <a:stretch/>
        </p:blipFill>
        <p:spPr>
          <a:xfrm>
            <a:off x="2983574" y="4394589"/>
            <a:ext cx="1124828" cy="1603248"/>
          </a:xfrm>
          <a:prstGeom prst="rect">
            <a:avLst/>
          </a:prstGeom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834"/>
          <a:stretch/>
        </p:blipFill>
        <p:spPr bwMode="auto">
          <a:xfrm>
            <a:off x="1844318" y="4408325"/>
            <a:ext cx="1029516" cy="157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3114600" y="5228870"/>
            <a:ext cx="99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White Sands Missile Range</a:t>
            </a:r>
            <a:endParaRPr lang="en-US" sz="1000" dirty="0"/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2041152" y="4996158"/>
            <a:ext cx="633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Sonora Desert</a:t>
            </a:r>
            <a:endParaRPr lang="en-US" sz="1000" dirty="0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2843408" y="3558728"/>
            <a:ext cx="2321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Deep Convective Clouds            </a:t>
            </a:r>
            <a:r>
              <a:rPr lang="en-US" sz="1200" dirty="0" smtClean="0"/>
              <a:t>ABI and GLM Radiometric Cal</a:t>
            </a:r>
            <a:endParaRPr lang="en-US" sz="1200" dirty="0"/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5977249" y="1714487"/>
            <a:ext cx="25398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 dirty="0" smtClean="0"/>
              <a:t>Satellite        Inter-Calibration</a:t>
            </a:r>
            <a:endParaRPr lang="en-US" sz="2200" b="1" i="1" dirty="0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3" y="4672868"/>
            <a:ext cx="1155713" cy="131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79"/>
          <p:cNvSpPr txBox="1">
            <a:spLocks noChangeArrowheads="1"/>
          </p:cNvSpPr>
          <p:nvPr/>
        </p:nvSpPr>
        <p:spPr bwMode="auto">
          <a:xfrm>
            <a:off x="-1" y="5995062"/>
            <a:ext cx="1582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Stars                     </a:t>
            </a:r>
            <a:r>
              <a:rPr lang="en-US" sz="1200" dirty="0" smtClean="0"/>
              <a:t>ABI Radiometric </a:t>
            </a:r>
            <a:r>
              <a:rPr lang="en-US" sz="1200" dirty="0"/>
              <a:t>Cal</a:t>
            </a:r>
            <a:endParaRPr lang="en-US" sz="1200" b="1" dirty="0"/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363122" y="901193"/>
            <a:ext cx="8545818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 smtClean="0"/>
              <a:t>Activity near the end of PLT for L1b validation </a:t>
            </a:r>
            <a:r>
              <a:rPr lang="en-US" sz="2200" b="1" i="1" dirty="0"/>
              <a:t>and </a:t>
            </a:r>
            <a:r>
              <a:rPr lang="en-US" sz="2200" b="1" i="1" dirty="0" smtClean="0"/>
              <a:t>creating a “state-of-the-</a:t>
            </a:r>
            <a:r>
              <a:rPr lang="en-US" sz="2200" b="1" i="1" dirty="0" err="1" smtClean="0"/>
              <a:t>cal</a:t>
            </a:r>
            <a:r>
              <a:rPr lang="en-US" sz="2200" b="1" i="1" dirty="0" smtClean="0"/>
              <a:t>” snapshot for long-term calibration trending  </a:t>
            </a:r>
            <a:endParaRPr lang="en-US" sz="2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2172" y="5747476"/>
            <a:ext cx="19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GEO-GEO                   </a:t>
            </a:r>
            <a:r>
              <a:rPr lang="en-US" sz="1200" dirty="0" smtClean="0"/>
              <a:t>ABI </a:t>
            </a:r>
            <a:r>
              <a:rPr lang="en-US" sz="1200" dirty="0"/>
              <a:t>and GLM Radiometric </a:t>
            </a:r>
            <a:r>
              <a:rPr lang="en-US" sz="1200" dirty="0" smtClean="0"/>
              <a:t>Cal and INR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1" y="4424380"/>
            <a:ext cx="1367516" cy="15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4250612" y="5409734"/>
            <a:ext cx="99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ARM and SURFRAD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14" y="89713"/>
            <a:ext cx="8070586" cy="82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atin typeface="+mj-lt"/>
              </a:rPr>
              <a:t>Mission-life sensor </a:t>
            </a:r>
            <a:r>
              <a:rPr lang="en-US" sz="2800" b="1" dirty="0">
                <a:latin typeface="+mj-lt"/>
              </a:rPr>
              <a:t>parameter and derived product trending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4" descr="g10.visible.monthlyaveg.normalsignal.fitting2.png"/>
          <p:cNvPicPr>
            <a:picLocks noChangeAspect="1"/>
          </p:cNvPicPr>
          <p:nvPr/>
        </p:nvPicPr>
        <p:blipFill rotWithShape="1">
          <a:blip r:embed="rId3" cstate="print"/>
          <a:srcRect l="4314" t="3938" r="3721"/>
          <a:stretch/>
        </p:blipFill>
        <p:spPr bwMode="auto">
          <a:xfrm>
            <a:off x="4469778" y="967958"/>
            <a:ext cx="4230266" cy="25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21053" y="972634"/>
            <a:ext cx="96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GOES-10</a:t>
            </a:r>
            <a:endParaRPr lang="en-US" sz="1400" b="1" dirty="0"/>
          </a:p>
        </p:txBody>
      </p:sp>
      <p:pic>
        <p:nvPicPr>
          <p:cNvPr id="13" name="Picture 12" descr="pi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28" y="2252032"/>
            <a:ext cx="4216831" cy="24614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532" y="944591"/>
            <a:ext cx="4455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Application of ABI Long-term </a:t>
            </a:r>
            <a:r>
              <a:rPr lang="en-US" sz="1400" dirty="0"/>
              <a:t>R</a:t>
            </a:r>
            <a:r>
              <a:rPr lang="en-US" sz="1400" dirty="0" smtClean="0"/>
              <a:t>adiometric Performance tool to GOES-10. </a:t>
            </a:r>
            <a:r>
              <a:rPr lang="en-US" sz="1200" i="1" dirty="0"/>
              <a:t>(Wu et al., GSICS Monthly Web Seminar, Dec. 2011, https://gsics.nesdis.noaa.gov/wiki/ Development/20111213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pic>
        <p:nvPicPr>
          <p:cNvPr id="15" name="Picture 5" descr="LISBG_rad2"/>
          <p:cNvPicPr>
            <a:picLocks noChangeAspect="1" noChangeArrowheads="1"/>
          </p:cNvPicPr>
          <p:nvPr/>
        </p:nvPicPr>
        <p:blipFill rotWithShape="1">
          <a:blip r:embed="rId5" cstate="print"/>
          <a:srcRect l="2862" t="3419" b="3546"/>
          <a:stretch/>
        </p:blipFill>
        <p:spPr bwMode="auto">
          <a:xfrm>
            <a:off x="4510676" y="3600669"/>
            <a:ext cx="4254352" cy="26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65966" y="5337865"/>
            <a:ext cx="350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Tropical Rainfall Measurement Mission  Lightning Imaging Sensor (LIS)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37582" y="6188026"/>
            <a:ext cx="460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Application of </a:t>
            </a:r>
            <a:r>
              <a:rPr lang="en-US" sz="1400" dirty="0" smtClean="0"/>
              <a:t>GLM </a:t>
            </a:r>
            <a:r>
              <a:rPr lang="en-US" sz="1400" dirty="0"/>
              <a:t>Long-term Radiometric Performance tool to </a:t>
            </a:r>
            <a:r>
              <a:rPr lang="en-US" sz="1400" dirty="0" smtClean="0"/>
              <a:t>LIS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Buechler</a:t>
            </a:r>
            <a:r>
              <a:rPr lang="en-US" sz="1200" i="1" dirty="0" smtClean="0"/>
              <a:t> et al., Atmos. Res., 2012)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800" y="4677493"/>
            <a:ext cx="4280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 of ABI Co-Registration Validation tool to the GOES Imager.</a:t>
            </a:r>
            <a:r>
              <a:rPr lang="en-US" sz="1400" dirty="0"/>
              <a:t>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Grotenhuis</a:t>
            </a:r>
            <a:r>
              <a:rPr lang="en-US" sz="1200" i="1" dirty="0" smtClean="0"/>
              <a:t>, Proc</a:t>
            </a:r>
            <a:r>
              <a:rPr lang="en-US" sz="1200" i="1" dirty="0"/>
              <a:t>. SPIE 8510, </a:t>
            </a:r>
            <a:r>
              <a:rPr lang="en-US" sz="1200" i="1" dirty="0" smtClean="0"/>
              <a:t>85101T 2012.)</a:t>
            </a:r>
            <a:r>
              <a:rPr lang="en-US" sz="1400" i="1" dirty="0" smtClean="0"/>
              <a:t> </a:t>
            </a:r>
          </a:p>
        </p:txBody>
      </p:sp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188800" y="5607928"/>
            <a:ext cx="4280978" cy="107721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Cal activities </a:t>
            </a:r>
            <a:r>
              <a:rPr lang="en-US" sz="1600" b="1" smtClean="0"/>
              <a:t>required during GOES-R </a:t>
            </a:r>
            <a:r>
              <a:rPr lang="en-US" sz="1600" b="1" dirty="0" smtClean="0"/>
              <a:t>acquisition enables long-term monitoring, analysis and maintenance of GOES-R product quality after Handover.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66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4299" y="1200150"/>
            <a:ext cx="8960875" cy="35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GOES-R has a comprehensive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program to ensure product integrity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Cal/Val Strategy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Cal/Val Plans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Cal/Val CONOPS&amp;OPSCON</a:t>
            </a:r>
          </a:p>
          <a:p>
            <a:r>
              <a:rPr lang="en-US" dirty="0" smtClean="0"/>
              <a:t>GOES-R leveraging diverse complementary technical capabilities and resources</a:t>
            </a:r>
          </a:p>
          <a:p>
            <a:r>
              <a:rPr lang="en-US" dirty="0" smtClean="0"/>
              <a:t>Provide life cycle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support for a successful GOES-R program</a:t>
            </a:r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0A5B3-7BD3-4F0B-8388-E8B7F04D3C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295399" y="6366476"/>
            <a:ext cx="6781799" cy="4572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	</a:t>
            </a:r>
            <a:r>
              <a:rPr lang="en-US" sz="1600" b="1" dirty="0">
                <a:solidFill>
                  <a:schemeClr val="tx1"/>
                </a:solidFill>
              </a:rPr>
              <a:t>Development		Integration and Testing</a:t>
            </a: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 sz="1200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1123338" y="16532"/>
            <a:ext cx="8020661" cy="7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Arial Black" charset="0"/>
              </a:rPr>
              <a:t>GOES-R Pre-Launch Milestones</a:t>
            </a: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11936"/>
              </p:ext>
            </p:extLst>
          </p:nvPr>
        </p:nvGraphicFramePr>
        <p:xfrm>
          <a:off x="381000" y="1295400"/>
          <a:ext cx="8458200" cy="5105400"/>
        </p:xfrm>
        <a:graphic>
          <a:graphicData uri="http://schemas.openxmlformats.org/drawingml/2006/table">
            <a:tbl>
              <a:tblPr/>
              <a:tblGrid>
                <a:gridCol w="914400"/>
                <a:gridCol w="228600"/>
                <a:gridCol w="6705600"/>
                <a:gridCol w="609600"/>
              </a:tblGrid>
              <a:tr h="82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Program/System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27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27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76092"/>
                        </a:gs>
                        <a:gs pos="100000">
                          <a:srgbClr val="376092">
                            <a:alpha val="53000"/>
                          </a:srgbClr>
                        </a:gs>
                        <a:gs pos="50000">
                          <a:srgbClr val="376092"/>
                        </a:gs>
                        <a:gs pos="100000">
                          <a:srgbClr val="376092">
                            <a:alpha val="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6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Flight Segment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4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04A7B"/>
                        </a:gs>
                        <a:gs pos="100000">
                          <a:srgbClr val="604A7B">
                            <a:alpha val="72640"/>
                          </a:srgbClr>
                        </a:gs>
                        <a:gs pos="100000">
                          <a:srgbClr val="604A7B">
                            <a:alpha val="28000"/>
                          </a:srgbClr>
                        </a:gs>
                      </a:gsLst>
                      <a:lin ang="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46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8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87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</a:p>
                    <a:p>
                      <a:pPr marL="287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04A7B"/>
                        </a:gs>
                        <a:gs pos="100000">
                          <a:srgbClr val="604A7B">
                            <a:alpha val="72640"/>
                          </a:srgbClr>
                        </a:gs>
                        <a:gs pos="100000">
                          <a:srgbClr val="604A7B">
                            <a:alpha val="28000"/>
                          </a:srgb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9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Ground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Segment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51435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 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51435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   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F6228"/>
                        </a:gs>
                        <a:gs pos="100000">
                          <a:srgbClr val="4F6228">
                            <a:alpha val="72640"/>
                          </a:srgbClr>
                        </a:gs>
                        <a:gs pos="100000">
                          <a:srgbClr val="4F6228">
                            <a:alpha val="28000"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84" name="Straight Connector 83"/>
          <p:cNvCxnSpPr/>
          <p:nvPr/>
        </p:nvCxnSpPr>
        <p:spPr>
          <a:xfrm rot="5400000">
            <a:off x="73247" y="3815292"/>
            <a:ext cx="5035023" cy="1588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29200" y="1297781"/>
            <a:ext cx="0" cy="5029200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247254" y="3868006"/>
            <a:ext cx="5105400" cy="0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559439" y="3796242"/>
            <a:ext cx="5073123" cy="1588"/>
          </a:xfrm>
          <a:prstGeom prst="line">
            <a:avLst/>
          </a:prstGeom>
          <a:ln w="6350" cap="flat" cmpd="sng" algn="ctr">
            <a:solidFill>
              <a:schemeClr val="bg1">
                <a:alpha val="7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21"/>
          <p:cNvSpPr txBox="1">
            <a:spLocks noChangeArrowheads="1"/>
          </p:cNvSpPr>
          <p:nvPr/>
        </p:nvSpPr>
        <p:spPr bwMode="auto">
          <a:xfrm>
            <a:off x="1910757" y="140391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libri"/>
              </a:rPr>
              <a:t>System Design Review complete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256536" y="1212141"/>
            <a:ext cx="4592" cy="5154335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3"/>
          <p:cNvSpPr txBox="1">
            <a:spLocks noChangeArrowheads="1"/>
          </p:cNvSpPr>
          <p:nvPr/>
        </p:nvSpPr>
        <p:spPr bwMode="auto">
          <a:xfrm>
            <a:off x="1527266" y="1315306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" name="TextBox 26"/>
          <p:cNvSpPr txBox="1">
            <a:spLocks noChangeArrowheads="1"/>
          </p:cNvSpPr>
          <p:nvPr/>
        </p:nvSpPr>
        <p:spPr bwMode="auto">
          <a:xfrm>
            <a:off x="2123554" y="3583781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All instruments have passed CDR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" name="TextBox 28"/>
          <p:cNvSpPr txBox="1">
            <a:spLocks noChangeArrowheads="1"/>
          </p:cNvSpPr>
          <p:nvPr/>
        </p:nvSpPr>
        <p:spPr bwMode="auto">
          <a:xfrm>
            <a:off x="1793966" y="344564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" name="TextBox 34"/>
          <p:cNvSpPr txBox="1">
            <a:spLocks noChangeArrowheads="1"/>
          </p:cNvSpPr>
          <p:nvPr/>
        </p:nvSpPr>
        <p:spPr bwMode="auto">
          <a:xfrm>
            <a:off x="1811110" y="5677154"/>
            <a:ext cx="2229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100 % </a:t>
            </a:r>
            <a:r>
              <a:rPr lang="en-US" sz="1400" b="1" dirty="0">
                <a:solidFill>
                  <a:srgbClr val="FFFFFF"/>
                </a:solidFill>
                <a:latin typeface="Calibri"/>
              </a:rPr>
              <a:t>delivery of baseline product algorithms</a:t>
            </a:r>
          </a:p>
        </p:txBody>
      </p:sp>
      <p:sp>
        <p:nvSpPr>
          <p:cNvPr id="94" name="TextBox 40"/>
          <p:cNvSpPr txBox="1">
            <a:spLocks noChangeArrowheads="1"/>
          </p:cNvSpPr>
          <p:nvPr/>
        </p:nvSpPr>
        <p:spPr bwMode="auto">
          <a:xfrm>
            <a:off x="1478335" y="56063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5" name="TextBox 44"/>
          <p:cNvSpPr txBox="1">
            <a:spLocks noChangeArrowheads="1"/>
          </p:cNvSpPr>
          <p:nvPr/>
        </p:nvSpPr>
        <p:spPr bwMode="auto">
          <a:xfrm>
            <a:off x="1229982" y="2029251"/>
            <a:ext cx="323165" cy="8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EECE1">
                    <a:lumMod val="20000"/>
                    <a:lumOff val="80000"/>
                  </a:srgbClr>
                </a:solidFill>
                <a:latin typeface="Arial" charset="0"/>
                <a:ea typeface="ＭＳ Ｐゴシック" pitchFamily="34" charset="-128"/>
              </a:rPr>
              <a:t>Spacecraft</a:t>
            </a:r>
          </a:p>
        </p:txBody>
      </p:sp>
      <p:sp>
        <p:nvSpPr>
          <p:cNvPr id="96" name="TextBox 45"/>
          <p:cNvSpPr txBox="1">
            <a:spLocks noChangeArrowheads="1"/>
          </p:cNvSpPr>
          <p:nvPr/>
        </p:nvSpPr>
        <p:spPr bwMode="auto">
          <a:xfrm>
            <a:off x="1226427" y="3095331"/>
            <a:ext cx="3231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EECE1">
                    <a:lumMod val="20000"/>
                    <a:lumOff val="80000"/>
                  </a:srgbClr>
                </a:solidFill>
                <a:latin typeface="Arial" charset="0"/>
                <a:ea typeface="ＭＳ Ｐゴシック" pitchFamily="34" charset="-128"/>
              </a:rPr>
              <a:t>Instruments</a:t>
            </a:r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4610100" y="3774281"/>
            <a:ext cx="5105400" cy="0"/>
          </a:xfrm>
          <a:prstGeom prst="line">
            <a:avLst/>
          </a:prstGeom>
          <a:ln w="6350" cap="flat" cmpd="sng" algn="ctr">
            <a:solidFill>
              <a:srgbClr val="000000">
                <a:alpha val="70000"/>
              </a:srgb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039100" y="1031081"/>
            <a:ext cx="381000" cy="0"/>
          </a:xfrm>
          <a:prstGeom prst="line">
            <a:avLst/>
          </a:prstGeom>
          <a:ln w="15875" cap="flat" cmpd="sng" algn="ctr">
            <a:solidFill>
              <a:schemeClr val="tx1">
                <a:lumMod val="65000"/>
                <a:lumOff val="3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24"/>
          <p:cNvSpPr txBox="1">
            <a:spLocks noChangeArrowheads="1"/>
          </p:cNvSpPr>
          <p:nvPr/>
        </p:nvSpPr>
        <p:spPr bwMode="auto">
          <a:xfrm>
            <a:off x="1388009" y="246618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" name="TextBox 22"/>
          <p:cNvSpPr txBox="1">
            <a:spLocks noChangeArrowheads="1"/>
          </p:cNvSpPr>
          <p:nvPr/>
        </p:nvSpPr>
        <p:spPr bwMode="auto">
          <a:xfrm>
            <a:off x="1668025" y="2559703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S/C SDR complete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Box 28"/>
          <p:cNvSpPr txBox="1">
            <a:spLocks noChangeArrowheads="1"/>
          </p:cNvSpPr>
          <p:nvPr/>
        </p:nvSpPr>
        <p:spPr bwMode="auto">
          <a:xfrm>
            <a:off x="2634657" y="295307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2" name="TextBox 28"/>
          <p:cNvSpPr txBox="1">
            <a:spLocks noChangeArrowheads="1"/>
          </p:cNvSpPr>
          <p:nvPr/>
        </p:nvSpPr>
        <p:spPr bwMode="auto">
          <a:xfrm>
            <a:off x="1477901" y="422766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3" name="TextBox 24"/>
          <p:cNvSpPr txBox="1">
            <a:spLocks noChangeArrowheads="1"/>
          </p:cNvSpPr>
          <p:nvPr/>
        </p:nvSpPr>
        <p:spPr bwMode="auto">
          <a:xfrm>
            <a:off x="2524396" y="216740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240883" y="489505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5" name="TextBox 24"/>
          <p:cNvSpPr txBox="1">
            <a:spLocks noChangeArrowheads="1"/>
          </p:cNvSpPr>
          <p:nvPr/>
        </p:nvSpPr>
        <p:spPr bwMode="auto">
          <a:xfrm>
            <a:off x="3136037" y="1135842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8077200" y="1297781"/>
            <a:ext cx="0" cy="5029200"/>
          </a:xfrm>
          <a:prstGeom prst="line">
            <a:avLst/>
          </a:prstGeom>
          <a:ln w="254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22"/>
          <p:cNvSpPr txBox="1">
            <a:spLocks noChangeArrowheads="1"/>
          </p:cNvSpPr>
          <p:nvPr/>
        </p:nvSpPr>
        <p:spPr bwMode="auto">
          <a:xfrm>
            <a:off x="3046417" y="3019131"/>
            <a:ext cx="1484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ABI Delta CDR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8" name="TextBox 36"/>
          <p:cNvSpPr txBox="1">
            <a:spLocks noChangeArrowheads="1"/>
          </p:cNvSpPr>
          <p:nvPr/>
        </p:nvSpPr>
        <p:spPr bwMode="auto">
          <a:xfrm>
            <a:off x="1829613" y="4325041"/>
            <a:ext cx="1678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Core GS PDR completed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9" name="TextBox 36"/>
          <p:cNvSpPr txBox="1">
            <a:spLocks noChangeArrowheads="1"/>
          </p:cNvSpPr>
          <p:nvPr/>
        </p:nvSpPr>
        <p:spPr bwMode="auto">
          <a:xfrm>
            <a:off x="1529810" y="4956038"/>
            <a:ext cx="1676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Antenna System PDR completed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0" name="TextBox 28"/>
          <p:cNvSpPr txBox="1">
            <a:spLocks noChangeArrowheads="1"/>
          </p:cNvSpPr>
          <p:nvPr/>
        </p:nvSpPr>
        <p:spPr bwMode="auto">
          <a:xfrm>
            <a:off x="2939835" y="489505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1" name="TextBox 36"/>
          <p:cNvSpPr txBox="1">
            <a:spLocks noChangeArrowheads="1"/>
          </p:cNvSpPr>
          <p:nvPr/>
        </p:nvSpPr>
        <p:spPr bwMode="auto">
          <a:xfrm>
            <a:off x="3295867" y="4976554"/>
            <a:ext cx="2802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GS Project PDR 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68733"/>
              </p:ext>
            </p:extLst>
          </p:nvPr>
        </p:nvGraphicFramePr>
        <p:xfrm>
          <a:off x="381001" y="840581"/>
          <a:ext cx="78486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399"/>
                <a:gridCol w="1295400"/>
                <a:gridCol w="1219200"/>
                <a:gridCol w="1219200"/>
                <a:gridCol w="1066800"/>
                <a:gridCol w="1066800"/>
                <a:gridCol w="1066801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   2015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3" name="TextBox 21"/>
          <p:cNvSpPr txBox="1">
            <a:spLocks noChangeArrowheads="1"/>
          </p:cNvSpPr>
          <p:nvPr/>
        </p:nvSpPr>
        <p:spPr bwMode="auto">
          <a:xfrm>
            <a:off x="3460567" y="1297781"/>
            <a:ext cx="2787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Mission PDR Part I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TextBox 21"/>
          <p:cNvSpPr txBox="1">
            <a:spLocks noChangeArrowheads="1"/>
          </p:cNvSpPr>
          <p:nvPr/>
        </p:nvSpPr>
        <p:spPr bwMode="auto">
          <a:xfrm>
            <a:off x="4072807" y="1575877"/>
            <a:ext cx="2456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Mission PDR Part II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TextBox 22"/>
          <p:cNvSpPr txBox="1">
            <a:spLocks noChangeArrowheads="1"/>
          </p:cNvSpPr>
          <p:nvPr/>
        </p:nvSpPr>
        <p:spPr bwMode="auto">
          <a:xfrm>
            <a:off x="2934073" y="222815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S/C PDR complete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Box 22"/>
          <p:cNvSpPr txBox="1">
            <a:spLocks noChangeArrowheads="1"/>
          </p:cNvSpPr>
          <p:nvPr/>
        </p:nvSpPr>
        <p:spPr bwMode="auto">
          <a:xfrm>
            <a:off x="4377140" y="2535927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S/C CDR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522517" y="2886256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8" name="TextBox 22"/>
          <p:cNvSpPr txBox="1">
            <a:spLocks noChangeArrowheads="1"/>
          </p:cNvSpPr>
          <p:nvPr/>
        </p:nvSpPr>
        <p:spPr bwMode="auto">
          <a:xfrm>
            <a:off x="5652091" y="2811702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ABI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5747077" y="3774280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TextBox 22"/>
          <p:cNvSpPr txBox="1">
            <a:spLocks noChangeArrowheads="1"/>
          </p:cNvSpPr>
          <p:nvPr/>
        </p:nvSpPr>
        <p:spPr bwMode="auto">
          <a:xfrm>
            <a:off x="5856073" y="3716144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SEISS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392545" y="3102908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2" name="TextBox 22"/>
          <p:cNvSpPr txBox="1">
            <a:spLocks noChangeArrowheads="1"/>
          </p:cNvSpPr>
          <p:nvPr/>
        </p:nvSpPr>
        <p:spPr bwMode="auto">
          <a:xfrm>
            <a:off x="5578078" y="3049164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EXIS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682003" y="4045446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4" name="TextBox 22"/>
          <p:cNvSpPr txBox="1">
            <a:spLocks noChangeArrowheads="1"/>
          </p:cNvSpPr>
          <p:nvPr/>
        </p:nvSpPr>
        <p:spPr bwMode="auto">
          <a:xfrm>
            <a:off x="5822844" y="3980866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SUVI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917499" y="3331396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6" name="TextBox 22"/>
          <p:cNvSpPr txBox="1">
            <a:spLocks noChangeArrowheads="1"/>
          </p:cNvSpPr>
          <p:nvPr/>
        </p:nvSpPr>
        <p:spPr bwMode="auto">
          <a:xfrm>
            <a:off x="6081931" y="3255308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GLM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TextBox 21"/>
          <p:cNvSpPr txBox="1">
            <a:spLocks noChangeArrowheads="1"/>
          </p:cNvSpPr>
          <p:nvPr/>
        </p:nvSpPr>
        <p:spPr bwMode="auto">
          <a:xfrm>
            <a:off x="4683338" y="1802190"/>
            <a:ext cx="1721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Mission CDR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Box 36"/>
          <p:cNvSpPr txBox="1">
            <a:spLocks noChangeArrowheads="1"/>
          </p:cNvSpPr>
          <p:nvPr/>
        </p:nvSpPr>
        <p:spPr bwMode="auto">
          <a:xfrm>
            <a:off x="3768300" y="4633726"/>
            <a:ext cx="2446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Antenna System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9" name="TextBox 36"/>
          <p:cNvSpPr txBox="1">
            <a:spLocks noChangeArrowheads="1"/>
          </p:cNvSpPr>
          <p:nvPr/>
        </p:nvSpPr>
        <p:spPr bwMode="auto">
          <a:xfrm>
            <a:off x="4634002" y="5938764"/>
            <a:ext cx="17863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GS Project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0" name="TextBox 36"/>
          <p:cNvSpPr txBox="1">
            <a:spLocks noChangeArrowheads="1"/>
          </p:cNvSpPr>
          <p:nvPr/>
        </p:nvSpPr>
        <p:spPr bwMode="auto">
          <a:xfrm>
            <a:off x="4048993" y="5325370"/>
            <a:ext cx="2446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ESPDS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1" name="TextBox 36"/>
          <p:cNvSpPr txBox="1">
            <a:spLocks noChangeArrowheads="1"/>
          </p:cNvSpPr>
          <p:nvPr/>
        </p:nvSpPr>
        <p:spPr bwMode="auto">
          <a:xfrm>
            <a:off x="4499694" y="5609099"/>
            <a:ext cx="2446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CLASS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492823" y="4397853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" name="TextBox 36"/>
          <p:cNvSpPr txBox="1">
            <a:spLocks noChangeArrowheads="1"/>
          </p:cNvSpPr>
          <p:nvPr/>
        </p:nvSpPr>
        <p:spPr bwMode="auto">
          <a:xfrm>
            <a:off x="5633252" y="4329324"/>
            <a:ext cx="1771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RBU/NSOF/WCDAS installation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865871" y="5054242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36"/>
          <p:cNvSpPr txBox="1">
            <a:spLocks noChangeArrowheads="1"/>
          </p:cNvSpPr>
          <p:nvPr/>
        </p:nvSpPr>
        <p:spPr bwMode="auto">
          <a:xfrm>
            <a:off x="5984481" y="4948278"/>
            <a:ext cx="2108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WCDAS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29601" y="1279590"/>
            <a:ext cx="609600" cy="830377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Rounded Rectangle 136"/>
          <p:cNvSpPr>
            <a:spLocks noChangeArrowheads="1"/>
          </p:cNvSpPr>
          <p:nvPr/>
        </p:nvSpPr>
        <p:spPr bwMode="auto">
          <a:xfrm>
            <a:off x="6657963" y="1423524"/>
            <a:ext cx="1364652" cy="9906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Launch Readiness Oct. 2015</a:t>
            </a:r>
          </a:p>
        </p:txBody>
      </p:sp>
      <p:sp>
        <p:nvSpPr>
          <p:cNvPr id="138" name="Oval 137"/>
          <p:cNvSpPr/>
          <p:nvPr/>
        </p:nvSpPr>
        <p:spPr>
          <a:xfrm>
            <a:off x="6155681" y="5413609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TextBox 36"/>
          <p:cNvSpPr txBox="1">
            <a:spLocks noChangeArrowheads="1"/>
          </p:cNvSpPr>
          <p:nvPr/>
        </p:nvSpPr>
        <p:spPr bwMode="auto">
          <a:xfrm>
            <a:off x="6319831" y="5369377"/>
            <a:ext cx="2108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RBU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581763" y="5802589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1" name="TextBox 36"/>
          <p:cNvSpPr txBox="1">
            <a:spLocks noChangeArrowheads="1"/>
          </p:cNvSpPr>
          <p:nvPr/>
        </p:nvSpPr>
        <p:spPr bwMode="auto">
          <a:xfrm>
            <a:off x="6734163" y="5765223"/>
            <a:ext cx="1631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NSOF complete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81000" y="840580"/>
            <a:ext cx="8458200" cy="5525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27" y="2489878"/>
            <a:ext cx="1752615" cy="1435149"/>
          </a:xfrm>
          <a:prstGeom prst="rect">
            <a:avLst/>
          </a:prstGeom>
        </p:spPr>
      </p:pic>
      <p:sp>
        <p:nvSpPr>
          <p:cNvPr id="144" name="TextBox 28"/>
          <p:cNvSpPr txBox="1">
            <a:spLocks noChangeArrowheads="1"/>
          </p:cNvSpPr>
          <p:nvPr/>
        </p:nvSpPr>
        <p:spPr bwMode="auto">
          <a:xfrm>
            <a:off x="3439393" y="4554207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5" name="TextBox 24"/>
          <p:cNvSpPr txBox="1">
            <a:spLocks noChangeArrowheads="1"/>
          </p:cNvSpPr>
          <p:nvPr/>
        </p:nvSpPr>
        <p:spPr bwMode="auto">
          <a:xfrm>
            <a:off x="3833245" y="1451669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6" name="TextBox 28"/>
          <p:cNvSpPr txBox="1">
            <a:spLocks noChangeArrowheads="1"/>
          </p:cNvSpPr>
          <p:nvPr/>
        </p:nvSpPr>
        <p:spPr bwMode="auto">
          <a:xfrm>
            <a:off x="3788551" y="5197709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7" name="TextBox 36"/>
          <p:cNvSpPr txBox="1">
            <a:spLocks noChangeArrowheads="1"/>
          </p:cNvSpPr>
          <p:nvPr/>
        </p:nvSpPr>
        <p:spPr bwMode="auto">
          <a:xfrm>
            <a:off x="4299364" y="4302917"/>
            <a:ext cx="1147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Core GS CDR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8" name="TextBox 24"/>
          <p:cNvSpPr txBox="1">
            <a:spLocks noChangeArrowheads="1"/>
          </p:cNvSpPr>
          <p:nvPr/>
        </p:nvSpPr>
        <p:spPr bwMode="auto">
          <a:xfrm>
            <a:off x="4084864" y="242180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9" name="TextBox 24"/>
          <p:cNvSpPr txBox="1">
            <a:spLocks noChangeArrowheads="1"/>
          </p:cNvSpPr>
          <p:nvPr/>
        </p:nvSpPr>
        <p:spPr bwMode="auto">
          <a:xfrm>
            <a:off x="3987938" y="415929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687973" y="3542351"/>
            <a:ext cx="152400" cy="1524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1" name="TextBox 22"/>
          <p:cNvSpPr txBox="1">
            <a:spLocks noChangeArrowheads="1"/>
          </p:cNvSpPr>
          <p:nvPr/>
        </p:nvSpPr>
        <p:spPr bwMode="auto">
          <a:xfrm>
            <a:off x="5784757" y="3453961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MAG Delivery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8229600" y="4288643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80999" y="1260474"/>
            <a:ext cx="91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24"/>
          <p:cNvSpPr txBox="1">
            <a:spLocks noChangeArrowheads="1"/>
          </p:cNvSpPr>
          <p:nvPr/>
        </p:nvSpPr>
        <p:spPr bwMode="auto">
          <a:xfrm>
            <a:off x="4473274" y="167280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5" name="TextBox 28"/>
          <p:cNvSpPr txBox="1">
            <a:spLocks noChangeArrowheads="1"/>
          </p:cNvSpPr>
          <p:nvPr/>
        </p:nvSpPr>
        <p:spPr bwMode="auto">
          <a:xfrm>
            <a:off x="4274361" y="547871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6" name="TextBox 28"/>
          <p:cNvSpPr txBox="1">
            <a:spLocks noChangeArrowheads="1"/>
          </p:cNvSpPr>
          <p:nvPr/>
        </p:nvSpPr>
        <p:spPr bwMode="auto">
          <a:xfrm>
            <a:off x="4379147" y="581688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Instrument Overview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ChangeAspect="1" noChangeArrowheads="1"/>
          </p:cNvSpPr>
          <p:nvPr/>
        </p:nvSpPr>
        <p:spPr bwMode="auto">
          <a:xfrm>
            <a:off x="6815375" y="2522538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u="none" dirty="0">
                <a:solidFill>
                  <a:schemeClr val="bg1"/>
                </a:solidFill>
              </a:rPr>
              <a:t>Spare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925" y="3200400"/>
            <a:ext cx="15589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msm_mag_1107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0650" y="31242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850" y="3124200"/>
            <a:ext cx="203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96250" y="28194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Visual &amp; IR Imagery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306050" y="28194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Lightning </a:t>
            </a:r>
            <a:r>
              <a:rPr lang="en-US" sz="1400" dirty="0"/>
              <a:t>Mapping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515850" y="28194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Space Weather Monitoring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407225" y="28956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Solar Imaging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72450" y="4572000"/>
            <a:ext cx="2438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l">
              <a:buFontTx/>
              <a:buChar char="•"/>
            </a:pPr>
            <a:r>
              <a:rPr lang="en-US" sz="1200" i="1" u="none" dirty="0"/>
              <a:t>Advanced Baseline Imager (ABI)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610850" y="4572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l">
              <a:buFontTx/>
              <a:buChar char="•"/>
            </a:pPr>
            <a:r>
              <a:rPr lang="en-US" sz="1200" i="1" u="none" dirty="0" smtClean="0"/>
              <a:t>Geostationary </a:t>
            </a:r>
            <a:r>
              <a:rPr lang="en-US" sz="1200" i="1" u="none" dirty="0"/>
              <a:t>Lightning Mapper (GLM)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668250" y="4572000"/>
            <a:ext cx="2286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l">
              <a:buFontTx/>
              <a:buChar char="•"/>
            </a:pPr>
            <a:r>
              <a:rPr lang="en-US" sz="1200" i="1" u="none" dirty="0"/>
              <a:t>Space Environment in-Situ Sensor Suite (SEISS)</a:t>
            </a:r>
          </a:p>
          <a:p>
            <a:pPr marL="117475" indent="-117475" algn="l">
              <a:buFontTx/>
              <a:buChar char="•"/>
            </a:pPr>
            <a:r>
              <a:rPr lang="en-US" sz="1200" i="1" u="none" dirty="0"/>
              <a:t>Magnetometer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751325" y="4572000"/>
            <a:ext cx="220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200" i="1" u="none" dirty="0"/>
              <a:t>Solar Ultra-Violet Imager (SUVI)</a:t>
            </a:r>
          </a:p>
          <a:p>
            <a:pPr marL="117475" indent="-117475" algn="l">
              <a:buFontTx/>
              <a:buChar char="•"/>
            </a:pPr>
            <a:r>
              <a:rPr lang="en-US" sz="1200" i="1" u="none" dirty="0"/>
              <a:t>Extreme UV/X-Ray Irradiance Sensors (EXIS)</a:t>
            </a:r>
          </a:p>
        </p:txBody>
      </p:sp>
      <p:pic>
        <p:nvPicPr>
          <p:cNvPr id="20" name="Picture 33" descr="lasp_ba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4725" y="2667000"/>
            <a:ext cx="10477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6979925" y="2286000"/>
            <a:ext cx="1745728" cy="451981"/>
            <a:chOff x="299" y="3352"/>
            <a:chExt cx="2313" cy="376"/>
          </a:xfrm>
          <a:solidFill>
            <a:schemeClr val="tx1"/>
          </a:solidFill>
        </p:grpSpPr>
        <p:sp>
          <p:nvSpPr>
            <p:cNvPr id="22" name="Freeform 37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2915650" y="2362200"/>
            <a:ext cx="1574104" cy="403964"/>
            <a:chOff x="299" y="3352"/>
            <a:chExt cx="2313" cy="376"/>
          </a:xfrm>
          <a:solidFill>
            <a:schemeClr val="tx1"/>
          </a:solidFill>
        </p:grpSpPr>
        <p:sp>
          <p:nvSpPr>
            <p:cNvPr id="38" name="Freeform 53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u="none" dirty="0"/>
            </a:p>
          </p:txBody>
        </p:sp>
      </p:grpSp>
      <p:pic>
        <p:nvPicPr>
          <p:cNvPr id="53" name="Picture 68" descr="ATC-hea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9100" y="2514600"/>
            <a:ext cx="19621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228600" y="816248"/>
            <a:ext cx="8736905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SzPct val="50000"/>
            </a:pPr>
            <a:r>
              <a:rPr lang="en-US" sz="1400" i="1" dirty="0" smtClean="0"/>
              <a:t>GOES-R </a:t>
            </a:r>
            <a:r>
              <a:rPr lang="en-US" sz="1400" i="1" dirty="0"/>
              <a:t>supports NOAA mission </a:t>
            </a:r>
            <a:r>
              <a:rPr lang="en-US" sz="1400" i="1" dirty="0" smtClean="0"/>
              <a:t>to provide </a:t>
            </a:r>
            <a:r>
              <a:rPr lang="en-US" sz="1400" i="1" dirty="0"/>
              <a:t>forecasts and warnings for the United States, its territories, </a:t>
            </a:r>
            <a:r>
              <a:rPr lang="en-US" sz="1400" i="1" dirty="0" smtClean="0"/>
              <a:t>and adjacent waters for </a:t>
            </a:r>
            <a:r>
              <a:rPr lang="en-US" sz="1400" i="1" dirty="0"/>
              <a:t>the protection of life and property and the enhancement of the national </a:t>
            </a:r>
            <a:r>
              <a:rPr lang="en-US" sz="1400" i="1" dirty="0" smtClean="0"/>
              <a:t>economy.</a:t>
            </a:r>
            <a:r>
              <a:rPr lang="en-US" sz="1400" i="1" dirty="0">
                <a:sym typeface="Symbol" pitchFamily="18" charset="2"/>
              </a:rPr>
              <a:t> </a:t>
            </a:r>
            <a:endParaRPr lang="en-US" sz="1400" i="1" dirty="0" smtClean="0">
              <a:sym typeface="Symbol" pitchFamily="18" charset="2"/>
            </a:endParaRPr>
          </a:p>
          <a:p>
            <a:pPr>
              <a:spcBef>
                <a:spcPts val="1200"/>
              </a:spcBef>
              <a:buSzPct val="50000"/>
            </a:pPr>
            <a:r>
              <a:rPr lang="en-US" sz="1400" i="1" dirty="0" smtClean="0">
                <a:sym typeface="Symbol" pitchFamily="18" charset="2"/>
              </a:rPr>
              <a:t>GOES-R </a:t>
            </a:r>
            <a:r>
              <a:rPr lang="en-US" sz="1400" i="1" dirty="0">
                <a:sym typeface="Symbol" pitchFamily="18" charset="2"/>
              </a:rPr>
              <a:t>is the next generation of GOES satellites that will provide a major improvement in quality, quantity, and timeliness of data collected. </a:t>
            </a:r>
          </a:p>
          <a:p>
            <a:pPr>
              <a:spcBef>
                <a:spcPct val="25000"/>
              </a:spcBef>
              <a:buSzPct val="50000"/>
            </a:pPr>
            <a:endParaRPr lang="en-US" sz="1400" i="1" dirty="0"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4850" y="1981200"/>
            <a:ext cx="4398485" cy="33855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Earth Pointing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903725" y="1981200"/>
            <a:ext cx="168623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Sun Pointing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820651" y="1981200"/>
            <a:ext cx="1981200" cy="338554"/>
          </a:xfrm>
          <a:prstGeom prst="rect">
            <a:avLst/>
          </a:prstGeom>
          <a:solidFill>
            <a:schemeClr val="tx1">
              <a:lumMod val="75000"/>
              <a:alpha val="3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In-Situ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114299" y="5218331"/>
            <a:ext cx="8554007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algn="l" eaLnBrk="1" hangingPunct="1">
              <a:spcBef>
                <a:spcPct val="25000"/>
              </a:spcBef>
              <a:spcAft>
                <a:spcPts val="300"/>
              </a:spcAft>
              <a:buClr>
                <a:srgbClr val="002060"/>
              </a:buClr>
              <a:defRPr/>
            </a:pPr>
            <a:r>
              <a:rPr lang="en-US" b="1" dirty="0" smtClean="0">
                <a:solidFill>
                  <a:srgbClr val="002060"/>
                </a:solidFill>
              </a:rPr>
              <a:t>New and improved capabilities for: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increased lead times for severe weather warnings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better storm tracking capabilities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solar, space weather, and climate analyses</a:t>
            </a:r>
          </a:p>
          <a:p>
            <a:pPr lvl="1" indent="-182880" algn="l" ea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advanced products for aviation, transportation, commerce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0" name="Picture 3" descr="GOES_E_W_GLM fov combin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7335" y="3134298"/>
            <a:ext cx="2286000" cy="14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7" y="2486554"/>
            <a:ext cx="1457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87" y="65088"/>
            <a:ext cx="7351601" cy="752475"/>
          </a:xfrm>
        </p:spPr>
        <p:txBody>
          <a:bodyPr/>
          <a:lstStyle/>
          <a:p>
            <a:r>
              <a:rPr lang="en-US" dirty="0" smtClean="0"/>
              <a:t>GOES-R Data and Product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4601" y="6481640"/>
            <a:ext cx="2133600" cy="352425"/>
          </a:xfrm>
        </p:spPr>
        <p:txBody>
          <a:bodyPr/>
          <a:lstStyle/>
          <a:p>
            <a:pPr>
              <a:defRPr/>
            </a:pPr>
            <a:fld id="{28AB42F3-0C86-4CFA-B693-8C297A7F7D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187" y="776678"/>
            <a:ext cx="249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/>
              <a:t>GOES-R </a:t>
            </a:r>
            <a:r>
              <a:rPr lang="en-US" b="1" dirty="0" smtClean="0"/>
              <a:t>Products</a:t>
            </a:r>
            <a:endParaRPr lang="en-US" b="1" dirty="0"/>
          </a:p>
        </p:txBody>
      </p:sp>
      <p:graphicFrame>
        <p:nvGraphicFramePr>
          <p:cNvPr id="1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980134"/>
              </p:ext>
            </p:extLst>
          </p:nvPr>
        </p:nvGraphicFramePr>
        <p:xfrm>
          <a:off x="741144" y="1146010"/>
          <a:ext cx="3426356" cy="4596373"/>
        </p:xfrm>
        <a:graphic>
          <a:graphicData uri="http://schemas.openxmlformats.org/drawingml/2006/table">
            <a:tbl>
              <a:tblPr/>
              <a:tblGrid>
                <a:gridCol w="1721920"/>
                <a:gridCol w="1704436"/>
              </a:tblGrid>
              <a:tr h="1503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Radiances*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Cloud and Moisture Imagery (KPP)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Imagery: X-ray*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Rainfall Rate / QPE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866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Energetic Heavy Ions*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Legacy Vertical Moisture Profile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136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Magnetospheric Electrons and Protons: Low Energy*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Legacy Vertical Temperature Profile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965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Magnetospheric Electrons and Protons: Medium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and High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Energy*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Derived Stability Indices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90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 and Galactic Protons*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Precipitable Water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40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Geomagnetic Field*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Clear Sky Masks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40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Flux: EUV*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Downward Shortwave Rad.: Surface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99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Solar Flux: X-Ray*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Fire / Hot Spot Characterization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930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Lightnin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Det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: Events, Groups, Flashes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Land Surface (Skin) Temperature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743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Aerosol Detection (including Smoke &amp; Dust)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Sea Surface Temperature (skin)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Aerosol Optical Depth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Reflected Shortwave Rad.: TOA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2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Volcanic Ash: Detection &amp; Height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Snow Cover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Optical Depth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Derived Motion Winds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Particle Size Distribution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Hurricane Intensity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Phase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Pressure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Height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Cloud Top Temperature 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13943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45" marR="7945" marT="794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ABI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GLM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SEISS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EXIS</a:t>
                      </a: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SUVI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Magnetometer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45" marR="7945" marT="7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943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45" marR="7945" marT="794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Included in GRB</a:t>
                      </a:r>
                    </a:p>
                  </a:txBody>
                  <a:tcPr marL="7945" marR="7945" marT="794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631474072"/>
              </p:ext>
            </p:extLst>
          </p:nvPr>
        </p:nvGraphicFramePr>
        <p:xfrm>
          <a:off x="4569821" y="1157979"/>
          <a:ext cx="3757014" cy="26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6211319" y="2188488"/>
            <a:ext cx="1969077" cy="301339"/>
          </a:xfrm>
          <a:prstGeom prst="line">
            <a:avLst/>
          </a:prstGeom>
          <a:noFill/>
          <a:ln w="31750">
            <a:solidFill>
              <a:schemeClr val="accent5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80396" y="2320550"/>
            <a:ext cx="636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 smtClean="0">
                <a:latin typeface="+mn-lt"/>
              </a:rPr>
              <a:t>GLM</a:t>
            </a:r>
            <a:endParaRPr lang="en-US" sz="16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3886" y="3042320"/>
            <a:ext cx="520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 smtClean="0">
                <a:latin typeface="+mn-lt"/>
              </a:rPr>
              <a:t>ABI</a:t>
            </a:r>
            <a:endParaRPr lang="en-US" sz="1600" dirty="0">
              <a:latin typeface="+mn-lt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6211398" y="2767473"/>
            <a:ext cx="1968998" cy="437749"/>
          </a:xfrm>
          <a:prstGeom prst="line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6211397" y="2074189"/>
            <a:ext cx="1541982" cy="0"/>
          </a:xfrm>
          <a:prstGeom prst="line">
            <a:avLst/>
          </a:prstGeom>
          <a:noFill/>
          <a:ln w="31750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53379" y="1867855"/>
            <a:ext cx="1127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latin typeface="+mn-lt"/>
              </a:rPr>
              <a:t>Space </a:t>
            </a:r>
            <a:r>
              <a:rPr lang="en-US" sz="1600" dirty="0" err="1" smtClean="0">
                <a:latin typeface="+mn-lt"/>
              </a:rPr>
              <a:t>Wx</a:t>
            </a:r>
            <a:endParaRPr lang="en-US" sz="1600" dirty="0">
              <a:latin typeface="+mn-lt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6218819" y="1469156"/>
            <a:ext cx="1645181" cy="306315"/>
          </a:xfrm>
          <a:prstGeom prst="line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64000" y="1220337"/>
            <a:ext cx="1345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latin typeface="+mn-lt"/>
              </a:rPr>
              <a:t>Fill Packets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16200000">
            <a:off x="3600711" y="2282258"/>
            <a:ext cx="180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sz="1600" b="0" dirty="0"/>
              <a:t>Mbps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1266" y="4170308"/>
            <a:ext cx="380903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ABI provides 3x spectral, 4x coverage, and 5x temporal resolution of current imager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26367" y="5263571"/>
            <a:ext cx="456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GOES-R product </a:t>
            </a:r>
            <a:r>
              <a:rPr lang="en-US" b="1" i="1" dirty="0"/>
              <a:t>r</a:t>
            </a:r>
            <a:r>
              <a:rPr lang="en-US" b="1" i="1" dirty="0" smtClean="0"/>
              <a:t>equirements drive instrument performance requirements, which often are the same as, or more strict than, heritage GOES. 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87819" y="782505"/>
            <a:ext cx="37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GOES-R Raw Data Throughput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664143" y="1130796"/>
            <a:ext cx="1767734" cy="2410072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1872" y="1623156"/>
            <a:ext cx="61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L1b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20140" y="1796121"/>
            <a:ext cx="244003" cy="2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6632" y="5838833"/>
            <a:ext cx="40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L2+ Products are remainder outside of oval</a:t>
            </a:r>
          </a:p>
        </p:txBody>
      </p:sp>
    </p:spTree>
    <p:extLst>
      <p:ext uri="{BB962C8B-B14F-4D97-AF65-F5344CB8AC3E}">
        <p14:creationId xmlns:p14="http://schemas.microsoft.com/office/powerpoint/2010/main" val="27796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3" grpId="0" animBg="1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13" y="100256"/>
            <a:ext cx="6955276" cy="752475"/>
          </a:xfrm>
        </p:spPr>
        <p:txBody>
          <a:bodyPr>
            <a:noAutofit/>
          </a:bodyPr>
          <a:lstStyle/>
          <a:p>
            <a:r>
              <a:rPr lang="en-US" dirty="0" smtClean="0"/>
              <a:t>Importance of Calibration &amp;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527"/>
            <a:ext cx="8524876" cy="99601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800" b="1" dirty="0" smtClean="0"/>
              <a:t>Calibration:  </a:t>
            </a:r>
            <a:r>
              <a:rPr lang="en-US" sz="1800" i="1" dirty="0" smtClean="0"/>
              <a:t>The process to determine factors for converting and correcting raw detector measurements into science data units (e.g., radiance) with the specified level of accuracy.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14299" y="2327873"/>
            <a:ext cx="8867777" cy="72994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alibration is applied to </a:t>
            </a:r>
            <a:r>
              <a:rPr lang="en-US" altLang="zh-CN" sz="2000" dirty="0">
                <a:ea typeface="SimSun" pitchFamily="2" charset="-122"/>
              </a:rPr>
              <a:t>GOES-R </a:t>
            </a:r>
            <a:r>
              <a:rPr lang="en-US" altLang="zh-CN" sz="2000" dirty="0" smtClean="0">
                <a:ea typeface="SimSun" pitchFamily="2" charset="-122"/>
              </a:rPr>
              <a:t>raw instrument data to transform them into L1b measurements … the </a:t>
            </a:r>
            <a:r>
              <a:rPr lang="en-US" altLang="zh-CN" sz="2000" dirty="0" smtClean="0">
                <a:solidFill>
                  <a:schemeClr val="tx2"/>
                </a:solidFill>
                <a:ea typeface="SimSun" pitchFamily="2" charset="-122"/>
              </a:rPr>
              <a:t>fundamental building blocks </a:t>
            </a:r>
            <a:r>
              <a:rPr lang="en-US" altLang="zh-CN" sz="2000" dirty="0" smtClean="0">
                <a:ea typeface="SimSun" pitchFamily="2" charset="-122"/>
              </a:rPr>
              <a:t>for all L2+ products.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6143" y="4393516"/>
            <a:ext cx="8815931" cy="77970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ea typeface="SimSun" pitchFamily="2" charset="-122"/>
              </a:rPr>
              <a:t>Validation provides user confidence that GOES-R data can be used for their intended purpose, e.g., weather forecasting or numerical weather prediction.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616948"/>
            <a:ext cx="8524874" cy="6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100"/>
              </a:lnSpc>
              <a:buFontTx/>
              <a:buNone/>
            </a:pPr>
            <a:r>
              <a:rPr lang="en-US" sz="1800" b="1" dirty="0" smtClean="0"/>
              <a:t>Validation: </a:t>
            </a:r>
            <a:r>
              <a:rPr lang="en-US" sz="1800" i="1" dirty="0" smtClean="0"/>
              <a:t>The process of determining that the deliverable item satisfies its intended use in its intended environment.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1175" y="5922316"/>
            <a:ext cx="5251000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GOES-R </a:t>
            </a:r>
            <a:r>
              <a:rPr lang="en-US" sz="2400" dirty="0" err="1" smtClean="0"/>
              <a:t>cal</a:t>
            </a:r>
            <a:r>
              <a:rPr lang="en-US" sz="2400" dirty="0" smtClean="0"/>
              <a:t>/</a:t>
            </a:r>
            <a:r>
              <a:rPr lang="en-US" sz="2400" dirty="0" err="1" smtClean="0"/>
              <a:t>val</a:t>
            </a:r>
            <a:r>
              <a:rPr lang="en-US" sz="2400" dirty="0" smtClean="0"/>
              <a:t> </a:t>
            </a:r>
            <a:r>
              <a:rPr lang="en-US" sz="2400" dirty="0"/>
              <a:t>requirements are </a:t>
            </a:r>
            <a:r>
              <a:rPr lang="en-US" sz="2400" dirty="0" smtClean="0"/>
              <a:t>integrated into mission requirements!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59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15200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Cal/Val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5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34" y="1102894"/>
            <a:ext cx="9053565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Pre-launch calibration/L1B validation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Observe, and validate results of, pre-launch instrument-level calibration tests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Evaluate instrument performance risks and waiver requests  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Provide subject matter expert </a:t>
            </a:r>
            <a:r>
              <a:rPr lang="en-US" sz="1600" kern="0" dirty="0" smtClean="0"/>
              <a:t>(SME) review </a:t>
            </a:r>
            <a:r>
              <a:rPr lang="en-US" sz="1600" kern="0" dirty="0"/>
              <a:t>of L1b algorithm design and implementation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/>
              <a:t>Develop Cal/Val related Post-Launch Test (PLT) planning</a:t>
            </a:r>
          </a:p>
          <a:p>
            <a:pPr marL="909638" lvl="2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1600" kern="0" dirty="0">
                <a:ea typeface="ＭＳ Ｐゴシック" charset="-128"/>
                <a:cs typeface="ＭＳ Ｐゴシック" charset="-128"/>
              </a:rPr>
              <a:t>Develop tools for post-launch validation and anomaly resolution of L1b science data quality</a:t>
            </a:r>
            <a:endParaRPr lang="en-US" sz="1600" kern="0" dirty="0"/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Validate expected results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from 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pre-launch system level testing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of L1b algorithm using synthetic L0 data 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charset="-128"/>
                <a:cs typeface="ＭＳ Ｐゴシック" charset="-128"/>
              </a:rPr>
              <a:t>Analyze PLT </a:t>
            </a:r>
            <a:r>
              <a:rPr lang="en-US" sz="2000" kern="0" dirty="0" err="1">
                <a:ea typeface="ＭＳ Ｐゴシック" charset="-128"/>
                <a:cs typeface="ＭＳ Ｐゴシック" charset="-128"/>
              </a:rPr>
              <a:t>cal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/</a:t>
            </a:r>
            <a:r>
              <a:rPr lang="en-US" sz="2000" kern="0" dirty="0" err="1"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 data results and provide SME support of science data anomaly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resolution  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Coordinate </a:t>
            </a:r>
            <a:r>
              <a:rPr lang="en-US" sz="2000" kern="0" dirty="0" err="1" smtClean="0">
                <a:ea typeface="ＭＳ Ｐゴシック" charset="-128"/>
                <a:cs typeface="ＭＳ Ｐゴシック" charset="-128"/>
              </a:rPr>
              <a:t>cal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sz="2000" kern="0" dirty="0" err="1" smtClean="0"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 activities through </a:t>
            </a:r>
            <a:r>
              <a:rPr lang="en-US" sz="2000" kern="0" dirty="0">
                <a:ea typeface="ＭＳ Ｐゴシック" charset="-128"/>
                <a:cs typeface="ＭＳ Ｐゴシック" charset="-128"/>
              </a:rPr>
              <a:t>PLT and </a:t>
            </a:r>
            <a:r>
              <a:rPr lang="en-US" sz="2000" kern="0" dirty="0" smtClean="0">
                <a:ea typeface="ＭＳ Ｐゴシック" charset="-128"/>
                <a:cs typeface="ＭＳ Ｐゴシック" charset="-128"/>
              </a:rPr>
              <a:t>Handover</a:t>
            </a:r>
            <a:endParaRPr lang="en-US" sz="2000" kern="0" dirty="0">
              <a:ea typeface="ＭＳ Ｐゴシック" charset="-128"/>
              <a:cs typeface="ＭＳ Ｐゴシック" charset="-128"/>
            </a:endParaRPr>
          </a:p>
          <a:p>
            <a:pPr marL="452438" lvl="1" indent="-342900" eaLnBrk="0" hangingPunct="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/>
              <a:t>Prepare NOAA </a:t>
            </a:r>
            <a:r>
              <a:rPr lang="en-US" sz="2000" dirty="0"/>
              <a:t>satellite calibration scientists and engineers for monitoring, analyzing and maintaining GOES-R series instrument calibration and product integrity </a:t>
            </a:r>
            <a:r>
              <a:rPr lang="en-US" sz="2000" dirty="0" smtClean="0"/>
              <a:t>after Handover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0434" y="6111887"/>
            <a:ext cx="8677275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GOES-R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enhances understanding of data quality, and encourages “Day-1” operational readiness and long-term </a:t>
            </a:r>
            <a:r>
              <a:rPr lang="en-US" dirty="0"/>
              <a:t>user confidence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684" y="65088"/>
            <a:ext cx="7519481" cy="752475"/>
          </a:xfrm>
        </p:spPr>
        <p:txBody>
          <a:bodyPr/>
          <a:lstStyle/>
          <a:p>
            <a:r>
              <a:rPr lang="en-US" dirty="0" smtClean="0"/>
              <a:t>GOES-R Cal/Val Collaborators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07551"/>
              </p:ext>
            </p:extLst>
          </p:nvPr>
        </p:nvGraphicFramePr>
        <p:xfrm>
          <a:off x="241243" y="913593"/>
          <a:ext cx="8503923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9127"/>
                <a:gridCol w="2491740"/>
                <a:gridCol w="937260"/>
                <a:gridCol w="1211580"/>
                <a:gridCol w="1144216"/>
              </a:tblGrid>
              <a:tr h="549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Collaborator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Main Responsibilities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L1b Prod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L2+</a:t>
                      </a:r>
                      <a:r>
                        <a:rPr lang="en-US" sz="1600" baseline="0" dirty="0" smtClean="0"/>
                        <a:t> Prod Val</a:t>
                      </a:r>
                      <a:endParaRPr lang="en-US" sz="1600" dirty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Flight Project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Over</a:t>
                      </a:r>
                      <a:r>
                        <a:rPr lang="en-US" sz="1400" b="0" baseline="0" dirty="0" smtClean="0"/>
                        <a:t>see SC/Instr. Design, </a:t>
                      </a:r>
                      <a:r>
                        <a:rPr lang="en-US" sz="1400" b="0" baseline="0" dirty="0" err="1" smtClean="0"/>
                        <a:t>Fabr</a:t>
                      </a:r>
                      <a:r>
                        <a:rPr lang="en-US" sz="1400" b="0" baseline="0" dirty="0" smtClean="0"/>
                        <a:t>., </a:t>
                      </a:r>
                      <a:r>
                        <a:rPr lang="en-US" sz="1400" b="0" baseline="0" dirty="0" err="1" smtClean="0"/>
                        <a:t>Integ</a:t>
                      </a:r>
                      <a:r>
                        <a:rPr lang="en-US" sz="1400" b="0" baseline="0" dirty="0" smtClean="0"/>
                        <a:t>., and Test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SC/</a:t>
                      </a:r>
                      <a:r>
                        <a:rPr lang="en-US" sz="1400" b="1" dirty="0" err="1" smtClean="0"/>
                        <a:t>Instr</a:t>
                      </a:r>
                      <a:r>
                        <a:rPr lang="en-US" sz="1400" b="1" baseline="0" dirty="0" smtClean="0"/>
                        <a:t> Vendors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/>
                        <a:t>SC/Instr. Design, </a:t>
                      </a:r>
                      <a:r>
                        <a:rPr lang="en-US" sz="1400" b="0" baseline="0" dirty="0" err="1" smtClean="0"/>
                        <a:t>Fabr</a:t>
                      </a:r>
                      <a:r>
                        <a:rPr lang="en-US" sz="1400" b="0" baseline="0" dirty="0" smtClean="0"/>
                        <a:t>., </a:t>
                      </a:r>
                      <a:r>
                        <a:rPr lang="en-US" sz="1400" b="0" baseline="0" dirty="0" err="1" smtClean="0"/>
                        <a:t>Integ</a:t>
                      </a:r>
                      <a:r>
                        <a:rPr lang="en-US" sz="1400" b="0" baseline="0" dirty="0" smtClean="0"/>
                        <a:t>., and Test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Ground Segment (GS) Project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/>
                        <a:t>Oversee GS Design, </a:t>
                      </a:r>
                      <a:r>
                        <a:rPr lang="en-US" sz="1400" b="0" baseline="0" dirty="0" err="1" smtClean="0"/>
                        <a:t>Fabr</a:t>
                      </a:r>
                      <a:r>
                        <a:rPr lang="en-US" sz="1400" b="0" baseline="0" dirty="0" smtClean="0"/>
                        <a:t>., </a:t>
                      </a:r>
                      <a:r>
                        <a:rPr lang="en-US" sz="1400" b="0" baseline="0" dirty="0" err="1" smtClean="0"/>
                        <a:t>Integ</a:t>
                      </a:r>
                      <a:r>
                        <a:rPr lang="en-US" sz="1400" b="0" baseline="0" dirty="0" smtClean="0"/>
                        <a:t>., and Test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GS</a:t>
                      </a:r>
                      <a:r>
                        <a:rPr lang="en-US" sz="1400" b="1" baseline="0" dirty="0" smtClean="0"/>
                        <a:t> Vendor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GS Design, </a:t>
                      </a:r>
                      <a:r>
                        <a:rPr lang="en-US" sz="1400" b="0" baseline="0" dirty="0" err="1" smtClean="0"/>
                        <a:t>Fabr</a:t>
                      </a:r>
                      <a:r>
                        <a:rPr lang="en-US" sz="1400" b="0" baseline="0" dirty="0" smtClean="0"/>
                        <a:t>., </a:t>
                      </a:r>
                      <a:r>
                        <a:rPr lang="en-US" sz="1400" b="0" baseline="0" dirty="0" err="1" smtClean="0"/>
                        <a:t>Integ</a:t>
                      </a:r>
                      <a:r>
                        <a:rPr lang="en-US" sz="1400" b="0" baseline="0" dirty="0" smtClean="0"/>
                        <a:t>., and Test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Mission</a:t>
                      </a:r>
                      <a:r>
                        <a:rPr lang="en-US" sz="1400" b="1" baseline="0" dirty="0" smtClean="0"/>
                        <a:t> Ops Support Team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Gov’t SC/</a:t>
                      </a:r>
                      <a:r>
                        <a:rPr lang="en-US" sz="1400" b="0" dirty="0" err="1" smtClean="0"/>
                        <a:t>Instr</a:t>
                      </a:r>
                      <a:r>
                        <a:rPr lang="en-US" sz="1400" b="0" dirty="0" smtClean="0"/>
                        <a:t>/GS</a:t>
                      </a:r>
                      <a:r>
                        <a:rPr lang="en-US" sz="1400" b="0" baseline="0" dirty="0" smtClean="0"/>
                        <a:t> Test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Data</a:t>
                      </a:r>
                      <a:r>
                        <a:rPr lang="en-US" sz="1400" b="1" baseline="0" dirty="0" smtClean="0"/>
                        <a:t> Ops Support Team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Gov’t GS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Cal Working</a:t>
                      </a:r>
                      <a:r>
                        <a:rPr lang="en-US" sz="1400" b="1" baseline="0" dirty="0" smtClean="0"/>
                        <a:t> Group (CWG)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PSE Technical Support</a:t>
                      </a:r>
                      <a:r>
                        <a:rPr lang="en-US" sz="1400" b="0" baseline="0" dirty="0" smtClean="0"/>
                        <a:t> to GOES-R Instr. Cal &amp; L1b Val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Algorithm Working Group (AWG)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L2+ Product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Dev</a:t>
                      </a:r>
                      <a:r>
                        <a:rPr lang="en-US" sz="1400" b="0" baseline="0" dirty="0" smtClean="0"/>
                        <a:t> and V&amp;V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957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NESDIS Office of Satellite</a:t>
                      </a:r>
                      <a:r>
                        <a:rPr lang="en-US" sz="1400" b="1" baseline="0" dirty="0" smtClean="0"/>
                        <a:t> and Product Operations (</a:t>
                      </a:r>
                      <a:r>
                        <a:rPr lang="en-US" sz="1400" b="1" dirty="0" smtClean="0"/>
                        <a:t>OSPO)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Ops Support to Cal/Val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5313" y="6160768"/>
            <a:ext cx="648119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Collaborators participate in the Cal Coordination Team to manage GOES-R </a:t>
            </a:r>
            <a:r>
              <a:rPr lang="en-US" b="1" dirty="0" err="1" smtClean="0"/>
              <a:t>cal</a:t>
            </a:r>
            <a:r>
              <a:rPr lang="en-US" b="1" dirty="0" smtClean="0"/>
              <a:t>/</a:t>
            </a:r>
            <a:r>
              <a:rPr lang="en-US" b="1" dirty="0" err="1" smtClean="0"/>
              <a:t>val</a:t>
            </a:r>
            <a:r>
              <a:rPr lang="en-US" b="1" dirty="0" smtClean="0"/>
              <a:t> activities.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54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15200" cy="563563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GOES-R Cal/Val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8475" y="6502400"/>
            <a:ext cx="2133600" cy="352425"/>
          </a:xfrm>
          <a:prstGeom prst="rect">
            <a:avLst/>
          </a:prstGeom>
          <a:noFill/>
        </p:spPr>
        <p:txBody>
          <a:bodyPr/>
          <a:lstStyle/>
          <a:p>
            <a:fld id="{69B2068F-EA3C-415E-A2D4-A10F988B8932}" type="slidenum">
              <a:rPr sz="1200" smtClean="0">
                <a:solidFill>
                  <a:srgbClr val="000000"/>
                </a:solidFill>
              </a:rPr>
              <a:pPr/>
              <a:t>7</a:t>
            </a:fld>
            <a:endParaRPr sz="1200" dirty="0">
              <a:solidFill>
                <a:srgbClr val="000000"/>
              </a:solidFill>
            </a:endParaRPr>
          </a:p>
          <a:p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9" y="1290053"/>
            <a:ext cx="2181267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Systems Engineering Lead                    </a:t>
            </a:r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Instr./L1b Verification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32010" y="2676393"/>
            <a:ext cx="1" cy="407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54352" y="3380550"/>
            <a:ext cx="1388047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 Working Group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Cal/Val Technical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6407" y="3392581"/>
            <a:ext cx="163221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 Coordination Team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Cal/Val Management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3532" y="3394956"/>
            <a:ext cx="1396574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 Mission Ops Support Team (MOST)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Gov’t Satellite Tests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64488" y="1278902"/>
            <a:ext cx="2143642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GOES-R Chief Scientist </a:t>
            </a:r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L1b Science Validation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269" y="5056949"/>
            <a:ext cx="94653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GS Vendor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872761" y="4769122"/>
            <a:ext cx="109816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Instr. Vendors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15911" y="3387589"/>
            <a:ext cx="1064795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GSP L1b </a:t>
            </a:r>
            <a:r>
              <a:rPr lang="en-US" dirty="0" err="1" smtClean="0"/>
              <a:t>Integ</a:t>
            </a:r>
            <a:r>
              <a:rPr lang="en-US" dirty="0" smtClean="0"/>
              <a:t>. Project Team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738946" y="3386724"/>
            <a:ext cx="1308797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Instr. Managers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267" y="2353228"/>
            <a:ext cx="175938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GSP Prod and Algorithm Lead      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019480" y="3104248"/>
            <a:ext cx="0" cy="2783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433105" y="3092963"/>
            <a:ext cx="0" cy="2783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6253" y="810107"/>
            <a:ext cx="888582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GOES-R Program Manager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0156" y="1285964"/>
            <a:ext cx="2129591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 Segment Project (GSP)</a:t>
            </a:r>
            <a:endParaRPr lang="en-US" dirty="0"/>
          </a:p>
          <a:p>
            <a:pPr algn="ctr"/>
            <a:r>
              <a:rPr lang="en-US" dirty="0" smtClean="0"/>
              <a:t>Manager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4040" y="1278902"/>
            <a:ext cx="197370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Flight Project (FP) Manager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406769" y="3396132"/>
            <a:ext cx="113195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GSP Data Ops Support Team (DOST)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Gov’t GS Tests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031937" y="2181706"/>
            <a:ext cx="0" cy="1625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621630" y="2999559"/>
            <a:ext cx="0" cy="3952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975754" y="2209294"/>
            <a:ext cx="0" cy="11868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404728" y="4587053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3" idx="2"/>
          </p:cNvCxnSpPr>
          <p:nvPr/>
        </p:nvCxnSpPr>
        <p:spPr bwMode="auto">
          <a:xfrm flipH="1">
            <a:off x="648308" y="486491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452740" y="6146945"/>
            <a:ext cx="254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Cal/Val Collaborators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3032011" y="3083783"/>
            <a:ext cx="23763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813463" y="1168288"/>
            <a:ext cx="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476009" y="1179439"/>
            <a:ext cx="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059584" y="1179438"/>
            <a:ext cx="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8060892" y="1168288"/>
            <a:ext cx="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404085" y="1904707"/>
            <a:ext cx="0" cy="1470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7314598" y="1904707"/>
            <a:ext cx="0" cy="1494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5408391" y="2663897"/>
            <a:ext cx="0" cy="4279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286462" y="2999559"/>
            <a:ext cx="0" cy="30358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96252" y="6046315"/>
            <a:ext cx="613727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Algorithm Working Group - L2+ Product Cal/Val Technical 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 bwMode="auto">
          <a:xfrm>
            <a:off x="14449" y="3257645"/>
            <a:ext cx="9083844" cy="3244755"/>
          </a:xfrm>
          <a:prstGeom prst="rect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4168" y="79387"/>
            <a:ext cx="729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GOES-R Program Cal/Val Documents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5490"/>
          <a:stretch/>
        </p:blipFill>
        <p:spPr bwMode="auto">
          <a:xfrm>
            <a:off x="6420024" y="1582837"/>
            <a:ext cx="2723976" cy="35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645" y="813921"/>
            <a:ext cx="25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Calibration and Product Validation Strategy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12404" y="814192"/>
            <a:ext cx="211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Cal/Val Plan Vol. 1: L1b Data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2983" y="814187"/>
            <a:ext cx="203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Cal/Val Plan </a:t>
            </a:r>
            <a:r>
              <a:rPr lang="en-US" sz="1600" b="1" dirty="0" err="1" smtClean="0"/>
              <a:t>Vol</a:t>
            </a:r>
            <a:r>
              <a:rPr lang="en-US" sz="1600" b="1" dirty="0" smtClean="0"/>
              <a:t> 2: L2+ Product Val</a:t>
            </a:r>
            <a:endParaRPr lang="en-US" sz="16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2122" y="5761714"/>
            <a:ext cx="8759953" cy="64395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smtClean="0"/>
              <a:t>All documents at CDR-level </a:t>
            </a:r>
            <a:r>
              <a:rPr lang="en-US" sz="1600" i="1" dirty="0" smtClean="0"/>
              <a:t>- </a:t>
            </a:r>
            <a:r>
              <a:rPr lang="en-US" sz="1600" dirty="0" smtClean="0"/>
              <a:t>Scope defined, technical methods mature, organizational role and responsibilities and processes defined, resources allocated, and schedules defined.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/>
          <a:stretch/>
        </p:blipFill>
        <p:spPr bwMode="auto">
          <a:xfrm>
            <a:off x="3307037" y="1582837"/>
            <a:ext cx="2959937" cy="319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20368071">
            <a:off x="4437484" y="4321934"/>
            <a:ext cx="31830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Cal/</a:t>
            </a:r>
            <a:r>
              <a:rPr lang="en-US" sz="1400" dirty="0"/>
              <a:t>V</a:t>
            </a:r>
            <a:r>
              <a:rPr lang="en-US" sz="1400" dirty="0" smtClean="0"/>
              <a:t>al </a:t>
            </a:r>
            <a:r>
              <a:rPr lang="en-US" sz="1400" dirty="0"/>
              <a:t>M</a:t>
            </a:r>
            <a:r>
              <a:rPr lang="en-US" sz="1400" dirty="0" smtClean="0"/>
              <a:t>ethods and Processes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7" y="1348110"/>
            <a:ext cx="3119490" cy="394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20382545">
            <a:off x="131527" y="4267907"/>
            <a:ext cx="29255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Scope, Organizations &amp; Working Groups, Roles &amp; Responsibilities, Resources, and Schedules</a:t>
            </a:r>
          </a:p>
        </p:txBody>
      </p:sp>
    </p:spTree>
    <p:extLst>
      <p:ext uri="{BB962C8B-B14F-4D97-AF65-F5344CB8AC3E}">
        <p14:creationId xmlns:p14="http://schemas.microsoft.com/office/powerpoint/2010/main" val="24516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52" y="65088"/>
            <a:ext cx="6351638" cy="752475"/>
          </a:xfrm>
        </p:spPr>
        <p:txBody>
          <a:bodyPr/>
          <a:lstStyle/>
          <a:p>
            <a:r>
              <a:rPr lang="en-US" dirty="0"/>
              <a:t>GOES-R </a:t>
            </a:r>
            <a:r>
              <a:rPr lang="en-US" dirty="0" smtClean="0"/>
              <a:t>Cal/Val </a:t>
            </a:r>
            <a:r>
              <a:rPr lang="en-US" dirty="0"/>
              <a:t>Resources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87299"/>
              </p:ext>
            </p:extLst>
          </p:nvPr>
        </p:nvGraphicFramePr>
        <p:xfrm>
          <a:off x="144430" y="1138464"/>
          <a:ext cx="8867776" cy="40328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59281"/>
                <a:gridCol w="1046747"/>
                <a:gridCol w="1479885"/>
                <a:gridCol w="1281863"/>
              </a:tblGrid>
              <a:tr h="5500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Pre-Launch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Post-Launch Testing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Mission Operations</a:t>
                      </a:r>
                      <a:endParaRPr lang="en-US" sz="1600" dirty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Data and</a:t>
                      </a:r>
                      <a:r>
                        <a:rPr lang="en-US" sz="1400" b="1" baseline="0" dirty="0" smtClean="0"/>
                        <a:t> Tools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Cal/Val,</a:t>
                      </a:r>
                      <a:r>
                        <a:rPr lang="en-US" sz="1400" baseline="0" dirty="0" smtClean="0"/>
                        <a:t> L0, L1b </a:t>
                      </a:r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Archive/Storage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Models/Analysis Tools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GOES-R</a:t>
                      </a:r>
                      <a:r>
                        <a:rPr lang="en-US" sz="1400" baseline="0" dirty="0" smtClean="0"/>
                        <a:t> Portal and Web Sites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316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Facilities</a:t>
                      </a:r>
                      <a:r>
                        <a:rPr lang="en-US" sz="1400" b="1" baseline="0" dirty="0" smtClean="0"/>
                        <a:t> and Equipment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noFill/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Vendor Offices,</a:t>
                      </a:r>
                      <a:r>
                        <a:rPr lang="en-US" sz="1400" baseline="0" dirty="0" smtClean="0"/>
                        <a:t> Manufacturing Centers, Test Labs/Equipment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NIST Test Labs/Equipment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NASA</a:t>
                      </a:r>
                      <a:r>
                        <a:rPr lang="en-US" sz="1400" baseline="0" dirty="0" smtClean="0"/>
                        <a:t> Offices &amp; Test Labs/Equipment</a:t>
                      </a:r>
                      <a:endParaRPr lang="en-US" sz="1400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NOAA</a:t>
                      </a:r>
                      <a:r>
                        <a:rPr lang="en-US" sz="1400" baseline="0" dirty="0" smtClean="0"/>
                        <a:t> Offices</a:t>
                      </a:r>
                      <a:endParaRPr lang="en-US" sz="1400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Independent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Facilities (e.g., </a:t>
                      </a:r>
                      <a:r>
                        <a:rPr lang="en-US" sz="1400" dirty="0" smtClean="0"/>
                        <a:t>Mass</a:t>
                      </a:r>
                      <a:r>
                        <a:rPr lang="en-US" sz="1400" baseline="0" dirty="0" smtClean="0"/>
                        <a:t> General Hospital)</a:t>
                      </a:r>
                      <a:endParaRPr lang="en-US" sz="1400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</a:tr>
              <a:tr h="312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Field Campaign</a:t>
                      </a:r>
                      <a:r>
                        <a:rPr lang="en-US" sz="1400" baseline="0" dirty="0" smtClean="0"/>
                        <a:t> Assets (e.g. SURFRAD, ARM)</a:t>
                      </a:r>
                      <a:endParaRPr lang="en-US" sz="1400" dirty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ym typeface="Wingdings"/>
                        </a:rPr>
                        <a:t>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48475" y="6502400"/>
            <a:ext cx="2133600" cy="352425"/>
          </a:xfrm>
          <a:noFill/>
        </p:spPr>
        <p:txBody>
          <a:bodyPr/>
          <a:lstStyle/>
          <a:p>
            <a:fld id="{69B2068F-EA3C-415E-A2D4-A10F988B893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ES-R PDR Brief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OES-R PDR Brief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GOES-R PDR Brief Template</Template>
  <TotalTime>11788</TotalTime>
  <Words>2100</Words>
  <Application>Microsoft Office PowerPoint</Application>
  <PresentationFormat>On-screen Show (4:3)</PresentationFormat>
  <Paragraphs>445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GOES-R PDR Brief Template</vt:lpstr>
      <vt:lpstr>1_GOES-R PDR Brief Template</vt:lpstr>
      <vt:lpstr>GOES-R Program Cal/Val  Annual GSICS GRWG &amp; GDWG Meeting  March 4, 2013</vt:lpstr>
      <vt:lpstr>Instrument Overview</vt:lpstr>
      <vt:lpstr>GOES-R Data and Product Overview</vt:lpstr>
      <vt:lpstr>Importance of Calibration &amp; Validation</vt:lpstr>
      <vt:lpstr>GOES-R Cal/Val Scope</vt:lpstr>
      <vt:lpstr>GOES-R Cal/Val Collaborators</vt:lpstr>
      <vt:lpstr>GOES-R Cal/Val Organization</vt:lpstr>
      <vt:lpstr>PowerPoint Presentation</vt:lpstr>
      <vt:lpstr>GOES-R Cal/Val Resources </vt:lpstr>
      <vt:lpstr>GOES-R Cal/Val Current Status/Updates</vt:lpstr>
      <vt:lpstr>Instr Cal and Cal Test Report Review:  ABI</vt:lpstr>
      <vt:lpstr>Instr Cal and Cal Test Report Review: NIST support for ABI and EXIS</vt:lpstr>
      <vt:lpstr>Cal/Val Roadmap to Launch 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>NOAA / NESDIS / STAR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Program PDR  Brief Template</dc:title>
  <dc:subject/>
  <dc:creator>jdarnel</dc:creator>
  <cp:keywords/>
  <dc:description/>
  <cp:lastModifiedBy>Sadler Center</cp:lastModifiedBy>
  <cp:revision>1168</cp:revision>
  <cp:lastPrinted>2012-05-09T12:44:24Z</cp:lastPrinted>
  <dcterms:created xsi:type="dcterms:W3CDTF">2011-04-04T14:12:12Z</dcterms:created>
  <dcterms:modified xsi:type="dcterms:W3CDTF">2013-03-04T15:46:42Z</dcterms:modified>
  <cp:category/>
</cp:coreProperties>
</file>