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389" r:id="rId3"/>
    <p:sldId id="383" r:id="rId4"/>
    <p:sldId id="384" r:id="rId5"/>
    <p:sldId id="368" r:id="rId6"/>
    <p:sldId id="406" r:id="rId7"/>
    <p:sldId id="385" r:id="rId8"/>
    <p:sldId id="367" r:id="rId9"/>
    <p:sldId id="375" r:id="rId10"/>
    <p:sldId id="372" r:id="rId11"/>
    <p:sldId id="360" r:id="rId12"/>
    <p:sldId id="361" r:id="rId13"/>
    <p:sldId id="396" r:id="rId14"/>
    <p:sldId id="324" r:id="rId15"/>
    <p:sldId id="382" r:id="rId16"/>
    <p:sldId id="401" r:id="rId17"/>
    <p:sldId id="402" r:id="rId18"/>
    <p:sldId id="414" r:id="rId19"/>
    <p:sldId id="407" r:id="rId20"/>
    <p:sldId id="405" r:id="rId21"/>
    <p:sldId id="404" r:id="rId22"/>
    <p:sldId id="409" r:id="rId23"/>
    <p:sldId id="410" r:id="rId24"/>
    <p:sldId id="400" r:id="rId25"/>
    <p:sldId id="378" r:id="rId26"/>
    <p:sldId id="395" r:id="rId27"/>
    <p:sldId id="412" r:id="rId28"/>
    <p:sldId id="411" r:id="rId29"/>
  </p:sldIdLst>
  <p:sldSz cx="9144000" cy="6858000" type="screen4x3"/>
  <p:notesSz cx="69469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5" autoAdjust="0"/>
    <p:restoredTop sz="94660"/>
  </p:normalViewPr>
  <p:slideViewPr>
    <p:cSldViewPr>
      <p:cViewPr varScale="1">
        <p:scale>
          <a:sx n="84" d="100"/>
          <a:sy n="84" d="100"/>
        </p:scale>
        <p:origin x="-130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4"/>
    </p:cViewPr>
  </p:sorterViewPr>
  <p:notesViewPr>
    <p:cSldViewPr>
      <p:cViewPr varScale="1">
        <p:scale>
          <a:sx n="70" d="100"/>
          <a:sy n="70" d="100"/>
        </p:scale>
        <p:origin x="-2814" y="-90"/>
      </p:cViewPr>
      <p:guideLst>
        <p:guide orient="horz" pos="2904"/>
        <p:guide pos="218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4969" y="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fld id="{72FB1C48-4B93-4E08-82C7-6ECEB9650278}" type="datetimeFigureOut">
              <a:rPr lang="en-US" smtClean="0"/>
              <a:pPr/>
              <a:t>3/3/2013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759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4969" y="875759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0F0B2B7A-767E-4E1C-967F-75DB87627BC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69" y="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fld id="{711BF06F-FA9B-424C-A781-E71B820A9D41}" type="datetimeFigureOut">
              <a:rPr lang="en-US" smtClean="0"/>
              <a:pPr/>
              <a:t>3/3/2013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379595"/>
            <a:ext cx="5557520" cy="4149090"/>
          </a:xfrm>
          <a:prstGeom prst="rect">
            <a:avLst/>
          </a:prstGeom>
        </p:spPr>
        <p:txBody>
          <a:bodyPr vert="horz" lIns="92382" tIns="46191" rIns="92382" bIns="4619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69" y="875759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BCEF0D29-131F-4A38-8DA7-0E82D922ACB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F0D29-131F-4A38-8DA7-0E82D922ACB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8B51DE-1087-411D-A71F-488192135329}" type="slidenum">
              <a:rPr lang="en-US" smtClean="0">
                <a:latin typeface="Arial" pitchFamily="34" charset="0"/>
              </a:rPr>
              <a:pPr/>
              <a:t>14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Lunar observations are used to track, independent of SD calibration, on-orbit changes in RSB response.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at the 2013 GSICS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533D9-0754-48C3-BBF2-5B418223259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4" descr="https://encrypted-tbn3.google.com/images?q=tbn:ANd9GcQOJLWtaYXBSyYP9YKoKSmbCT2h2BrRBrq58msdlPJnE1TQPSc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52401"/>
            <a:ext cx="533400" cy="533400"/>
          </a:xfrm>
          <a:prstGeom prst="rect">
            <a:avLst/>
          </a:prstGeom>
          <a:noFill/>
        </p:spPr>
      </p:pic>
      <p:pic>
        <p:nvPicPr>
          <p:cNvPr id="8" name="Picture 6" descr="https://encrypted-tbn2.google.com/images?q=tbn:ANd9GcQ35H-eeaFxyBMtPki_QP0jnb649dwHMcDk5rK2uVwBDtq_bfDPkw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20846" y="152400"/>
            <a:ext cx="623154" cy="5334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at the 2013 GSICS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533D9-0754-48C3-BBF2-5B41822325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at the 2013 GSICS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533D9-0754-48C3-BBF2-5B41822325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at the 2013 GSICS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533D9-0754-48C3-BBF2-5B41822325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at the 2013 GSICS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533D9-0754-48C3-BBF2-5B41822325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at the 2013 GSICS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533D9-0754-48C3-BBF2-5B41822325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at the 2013 GSICS meeting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533D9-0754-48C3-BBF2-5B41822325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at the 2013 GSICS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533D9-0754-48C3-BBF2-5B41822325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at the 2013 GSICS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533D9-0754-48C3-BBF2-5B41822325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at the 2013 GSICS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533D9-0754-48C3-BBF2-5B41822325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at the 2013 GSICS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533D9-0754-48C3-BBF2-5B41822325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2/4/2013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Presented at the 2013 GSICS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533D9-0754-48C3-BBF2-5B418223259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JPSS Logo5.png"/>
          <p:cNvPicPr/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2400" y="1524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57000"/>
              </a:srgbClr>
            </a:outerShdw>
          </a:effectLst>
        </p:spPr>
      </p:pic>
      <p:pic>
        <p:nvPicPr>
          <p:cNvPr id="8" name="Picture 4" descr="https://encrypted-tbn3.google.com/images?q=tbn:ANd9GcQOJLWtaYXBSyYP9YKoKSmbCT2h2BrRBrq58msdlPJnE1TQPScf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01000" y="152401"/>
            <a:ext cx="533400" cy="533400"/>
          </a:xfrm>
          <a:prstGeom prst="rect">
            <a:avLst/>
          </a:prstGeom>
          <a:noFill/>
        </p:spPr>
      </p:pic>
      <p:pic>
        <p:nvPicPr>
          <p:cNvPr id="9" name="Picture 6" descr="https://encrypted-tbn2.google.com/images?q=tbn:ANd9GcQ35H-eeaFxyBMtPki_QP0jnb649dwHMcDk5rK2uVwBDtq_bfDPkw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520846" y="152400"/>
            <a:ext cx="623154" cy="5334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cs.star.nesdis.noaa.gov/NCC/VIIR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81200"/>
            <a:ext cx="9144000" cy="1600200"/>
          </a:xfrm>
        </p:spPr>
        <p:txBody>
          <a:bodyPr>
            <a:noAutofit/>
          </a:bodyPr>
          <a:lstStyle/>
          <a:p>
            <a:r>
              <a:rPr lang="en-US" sz="3400" b="1" dirty="0" smtClean="0"/>
              <a:t>S-NPP VIIRS Performance and SDR Data Quality</a:t>
            </a:r>
            <a:endParaRPr lang="en-US" sz="3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3886200"/>
            <a:ext cx="8915400" cy="1752600"/>
          </a:xfrm>
        </p:spPr>
        <p:txBody>
          <a:bodyPr>
            <a:noAutofit/>
          </a:bodyPr>
          <a:lstStyle/>
          <a:p>
            <a:pPr hangingPunct="0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Changyong Cao (NOAA STAR)</a:t>
            </a:r>
          </a:p>
          <a:p>
            <a:pPr hangingPunct="0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Jack Xiong (NASA GSFC)</a:t>
            </a:r>
          </a:p>
          <a:p>
            <a:pPr hangingPunct="0"/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586" name="AutoShape 2" descr="data:image/jpeg;base64,/9j/4AAQSkZJRgABAQAAAQABAAD/2wCEAAkGBhMQERUTExMWFRQVGRcaFxMYFxUUGRYVGBYXGBYfFRcXGyYeFxwkHRgXIDAgIycpLCwsFiA9NTAqNSYtLSkBCQoKDgwOGg8PGjElHyQsKSwyLDAqLCwsLCksNCwsLC0pLCwsLCwsLCwsLCwsLDQsLCwsLCwpLCwsLCwsLCwsLP/AABEIAOEA4QMBIgACEQEDEQH/xAAcAAEAAgMBAQEAAAAAAAAAAAAABQYDBAcIAgH/xABOEAACAQMCBAMFBAUGCgkFAAABAgMABBESIQUGEzEiQVEHFDJhcSNCgZFSYnKhwTNTgpKxshUkNENjorPD0fAXJTZzdIOEtNIWNUTC4f/EABoBAAEFAQAAAAAAAAAAAAAAAAABAgMEBQb/xAAwEQACAQIEAwcEAgMBAAAAAAAAAQIDEQQSITEFQWETIjJRkbHwcYGh0ULxI8HhQ//aAAwDAQACEQMRAD8A7jSlKAFKUoAUpSgBSladrxSKfqLDKjtExRwDq0SDycDcUtgNyom85mgjdoxrkdPjSKOSYpsGw/TUhTgg4OCcjFVb/wCp5riz03Ki2uNWI51Zvd/e4ZMBJG2MWZE0lX2YN4WbOK2rLmOGK5W5dhFBfwK3jwum6hIRkb1kZHVdPf8Axc98VL2TW43NfYtnDuIx3EayxNqRs4O43BwQQd1IIIIO4IOarr8ySR3smth7oskdsQQo6czxJIr6u5VjKsRG+Dp7b1ucpRt/jMulkimnMkKsrI2gxRKxKMAU1SLI2CAfFk96x2/JUD9drmGGSWZ5iZNALCNyVRQxGVIjCA48xSLLFu4amjxXgEa31tl52Sc3CvG1zcMpfR1UwpkwoASQBQAMN8hWK6cW/FutnCCO2hkyxChJmnERwdierHGv/mGrGOBqRbdR3ke2bUshIDO3SeIl8DByrtnGN6/OI8Ctput1VB66JHJl2XKRl2TGCNJBdjkYPb0FKp+flb8/oSxRLDijxHiV6hGue0huUY50qryXSW5YHsBEkJI23Bqf47wVbOzaeJ5evCA4lMsjNM4IysoZiHD5K6SMDV4cYGJ4cLtmZzpRjJEsLjOQ0Sa9Klc4x9o/l5/IVpxcoR5QPNPLFGVaOCSQNGrJ8BJ065MHBHUZhkA9wKc6ibv8+gZTR47xKRLrRJcyWcGhOlKscTRySlmDrNJKjBCPAAvgzqOCT8O3Jxy5jW1iMMcl1KrGRBJ01CxgdR0OG7syAKf0++1fl7wC4zOsM0XSuMlo5oWl0MyhX0lZFDKcZ0sO5O+Dga1tyUOqutn6dvbwQW7LK8cg0ZMrM0ZU5bEQI7Hp9qTu21F1JWw5kikR2cGExSCKRJCoKSNo0DUpKtq6keCCc6x57VLVSOI8GPvEVra6cxt77cNMXl6kgISASnVqyxDMG30+7LsQAKynmWRZZ5rgdGKwhPWRJBKkk0gV10tgMdKAYDKpzMNu1I4X8IXLlSq/wrjN19mLq2A6gXEsDGVFLAeGRThkwTjUNS7ZJXOKnw2e1RNWHH7SlKQBSlKAFKUoAUpSgBSlKAFKUoAVpcT4vHbhdWpmc4SNFLu589KjyHck4AHciv2+4kkbJGWVZJdQi1A6WcLnBI2z56c5IBx2NVb/AAy5mjuniYPbrJBd26gyPEJDG6yxADMkZMY+EZKt2yhWnxhcRstlheiZA4V03I0yIY2BUkHIP02IyCNwSKpv+B7iS7uBbmOB4Zi63JyzMssccnTeIYEkZcvks222kZ3E5bcVNzdxmBnMCRy9VtLLGzsY+mF1AamGlzkfCDv8QrJx/mG04cGmmZVeTGyjMkunZQFG5Az3OwzuRTo3TslqxHZnzwbhUgaZ5kRRcBDLb56iiZQY3ZWOxR0WPbSPhOdya1rni3DeERiItHCFLMsK5dwWJLFYxlgCSfLFcv5n9rF3dZSEm2hPkp+1Yb/FIPg8tkwRj4jVJPck7knJJ3JJ7knzPzq1HDN+N/YhlVS2Or8W9uA3FtbE/rytp/EImSfxIqpX/tQ4lN/+QIx6RIqj821N++qrSrMaMI7Ijc5Pmblxxq4kJL3E75/SlkI/ItgfStB7dWOSoJ9SAT+dfdKlWmwwxe6p+gv5Ct2DiEsfwTSp+xLIn91hWvSleoFksPaNxGEjF0zgfdkCyD8SRq/fVr4T7cJBgXNurerwnSf6jkj/AFq5hSopUYS3Q5TkuZ6K4Dz7ZXpCxTASH/NP9m5+gb4/6JNY+M8sthDAFcC4NxLDKSOu33R1MHToOllBBH2aDYDNeeGUHvvVu5Y9pt3ZEKzG4h/m5GJZR/o5Tlh9G1DbAAqtLDOOsH9iVVb+I6Y92LeI+6W8kF1cMYo7WTKxrNjW0mhSYxGoJZnj2bGN22rV4JiG4igt4545lI99STeNoysh6zv/ACZd3GQ6HU24YeEhZ7ljnO14iuYmxIo8UTgCRM99vMfrKSK1uJcrySPIqudF24NzLnS626IFSGLG4DEtlvIPIe5Bqve14y0+fLEvVE5wniyXUfViyYyWCsRgOFJGpPVDjY+Y37VuVUOC8K9+jFy8s0cbf5NBBLJbpDCpKxlhGRrcgAkPkDOANjmc5clmaAe8A9RXlTUQFMipK6RuQNgXRVbbA8WwAqKUUthyZJ0pSmCilKUAKUpQApSlACvmTJBAIBxsSM4PkSM71rcT4mlumt8nLKqqoyzu5CqqjzJJ/tJ2FVbnXhaxzLehGYlVhcpI8LodeYGEisNCB2Kv3BDgkHTgvjG7EbNVZb64EtndC1mlUBukwltS8YYaZYJlMmcHG4VWRsZx4SZXl7hFyzLLdgpPAWRZUdGNzbkZAnAUA4JG+FOpSQFDEHLYcszaoTdXAuOjh1bp9OVJvPTLGwzGV1KVKksDuTVW9pftIMRa0tG+07SzD/N+qof0/U/d+vaZXm8sRjeVXZvc+e1FLMtBbYkuBszHdIf2sfG/6o7eZGwPGb6+knkaWV2kkbu7HJP8APkNhWClaFOlGmtCtKbluKUpUg0UpSgBSlKAFKUoAUpSgBSlKAMkE7RuroxR1OVdSVZT8iO1db5F9rIlK296Qsh2S42COewEnkjn1+En0JAPIKEVHUpxqKzHRk4vQ9IrysFk1Rzzxxa9ZtkZBEXLaic6OooLblVcKd9tznHe86W6v0otVzPkqIodLeNRllaRmEaMBkkMwOAdjVA9mvtKMZW0u3yhwsUzH4T2CSE+XkGPbsa6Hzbw0zWjxxqAxKkPnQYcuNcqkbh0BZxjuR86zpQcZWmWoyTV0ZOW+LyXUbvJEsemR0TS5kDqh0lslF+8GGwI8OxINS9VDh8cl5CkdqzWliiKsUyhetMoA0mIMCI4+27DU3oBuZvlvibXEGXx1EeSKQrsrSQyNGzIMnCsVyBnbOPKo5xtqOTJSlKVGKKUpQApSo7mKzkmtJ4ojiR4nVDkr4mUgZYbr6ZHalWrAg+KStcSpdWTR3TWwce7MSqMzjGuKUDSJAAVBIYYZhldRNaPCZluE90TLySsz8SeRNJXOA6NG2SC4AjQbgRpkE4UncuOcLJrZoJC8MpjKe54eO4B04Cwonif0Vo8g42NWHgcMq28InIM/SjEzDHikCDWcjv4s1M24x1Xz/fzcZbUqPtN529whFvA2LiRdj3MMXbV+0cYXPnk76cHh/8Aznvk/M+dejOaeR7biK/appkA8M6bOvpk/eX9Vsj8d64bzRylPw6XRMMq2enMoOiQD0/Rb1U9vmN6t4WUMuVbkNVO9yFpSlWyEz2NoZpY4lIDSOiKT2DOwUZx5ZNXr/oTvf523/rSf/Cqhyz/AJbaf+Ig/wBsldb9r/Gp7WCAwStEWlIYrgEgRscbj1qvVnNSUY8ySCVm2c+5i9mV5ZRGZ+nJGvxmNmJQepVlHh9SM4+m9RHLvLM9/KY4FBIGWZjpVB5ajgnfyABJx8jXZOH3j3HAGklYu72k2pj3bwON6gPYUPs7o/rRf3WpirSUJN7oXIsytzIb/oUvf523/rSf/Cqhx/l2exl6U6gNjKkHUrr6qcDO+24BFXy05puzx/oG4cw+8SJ0ttOgI+BjHyFPb0N7U/qXH+6p0JzzqMuauJJRytrkQHAPZdeXkKzL0443GU6jMCynsQFU4B7jPetq/wDY7fRIXUwy6RnQjNqIH6IZQCflkV0XnS+lt+EM8DFHVIArKNwC8anG3oTWn7IuL3FzazNcSPIyzlVZ++npRNjsMjJaou2qOLmrWvsPyRvlOL8L4ZLdSpDCheRzgL2+ZLE/CANyTV2X2KXuN5bcH01SH/d19ezIf9e3HyW8/wDcxit72mcy3kHEljhmkSPpxHSo8JYu+rO2+wFTTnNzyx8rjVFKN2U3mjkq54cV64Uo5wsiEspYDODkAg4ycY8j6GoGu4+2UZ4bn0li/iP7Cfzrh1Oozc4XY2ccrshSlTvKPJ83EptEfhjXHUmIyqD0H6TnyX88ecraSuxqV9iESIuQiqWZtgigsW+ijc13n2Zy3wtulexOvTwIpHK6njx8LjUWyvqQMgjO4yZflrlC24emmFPER4pWwZH/AGm/gMAeQqarOrYhTWVIswpuOtyqcV4QbWN9F5NBbuxPRjjWWRWc5K2x0ll1HJ06Wxk6dI7afAJ7hp47e3RLa1t95YiOrIdSkqk0mSqysW6hVSxGxZvGFN1kXIIBwSDgjGR8xnaufTcEkgRoFmmjgiOZb24kECZbxuY0h6ZnYk5LyNpyx3fBWo4PMmmOasdDpVd5MljEPSgFw0Mfw3M2R1mYksU14YjO+QoXfw1YqhkrOw9ClKUgCqrDYxXt1dC4LM0DqkcIeSMJGYkcOFVhqLMX8f6uBjSatVRfF+XLe5IeVSHUELMjvDIqnuBJGytp+WcU+LsI0afL4eK4nti7yxxLC8ckh1unU6gaMud309NWyxLYkGfKrBWnwvhMVsmiJcAnUxLM7O2ACzu5LO2ABkk9h6VuUkndghWlxjg8V3C0MyB0buPMHyKn7rDuCK3aUidtUKecOcOUZeGz9N/FG2TFLjZ19D6OPMfiNjUFXpfmXlyK/t2glGx3Vx8Ubj4WU+o/IgkHYmvO3G+DSWc7wSjDoe47Mp+Fl+RH8R3FalCt2is9ypUhlZk5Z/y20/8AEQf7ZK6d7c/8ntv++P8Asnrl3AZ1ju7d3IVUmhZmPYKsilifoATV99rfM9reQQLbzJKVlLMFzsOmwydvUiion2kX9Qi+6yz8A/7O/wDpJv7slQ3sK/k7r9qL+61fvBub7NOCe7tcIJvdpU6e+rWyuAO3c5H51XfZbznDYPLHcErHNoIkALaXXI8QXJwQe+Nsb/KDJJwmrcx6krxP2x/7Sf8Aqpf7klSvt772v7Fx/uqnEv8AgC3Xvgli941FtfUmxqKlSennRnBPl5+tUX2qc3RcRlQQZMcKuA5BXWz6c4DbgDSNz3yfLGZIXlUi7PRDZWUGr8zrvGePiw4eLgoXCLF4AdJOooncj9bNY+SOcRxOKSURGPpydPSWDZOhHzkAfp/uqpc8c4Wc/CmgiuEeUiDCDOfDJGW8vIA/lWj7JOabWztp0uJ0iZpyyhs5K9GJc9vVSPwqBUf8TdtbkufvWvoafsz/APvtx+zef+5jq582e01eH3QtjbtISiNrDhR42ZcYIPbT++ufch8bgt+LzzyyqkTC60yHsdc6MmPqAT+FYPaVxiG54iJYZFkj6cQ1r2yryEj8AR+dTypqdTVaWGZ7R0Oie2Q/9W/+bF/aa4bXWvafzdZ3Vh0oLhJH6kZ0rnOATk9q5KTT8MmoWfmMqu8tCQ4DwSS9uEt4vic7sdwiD4mb5AfmSB516M4FwSKygSCFcKo7+bN95mPmSaqnsl5U91tveJFxNcAHB7pD3jXB7E51H9oA/DV7qpiauaWVbImpwsrsUpXxNMqKWYhVUEljsABuSaqkpr8R4pFbqGlcKGZUGfNmOB/xPoAa0OPcGMrxyJFFJKhwpnZykQwTrWMAhnzgfdOD8QxXKuceZmvpyRkRJkRr8vNj8z+4YrqPKXFDeWKNqIfSUZhjIdRjV6ZOzfjV6rhZUKcZvd79DPoY2NerKmtlt18yFtY3a7M9xeuYbPV1HJFvA07LhlRAcFIxkkuXOp8BvCwq6wTK6q6kMrAFWG4IIyCD6Yqg8N5eMRCQ2kkzQkgXV/KAgIJ1NDEoY5yT4tCFs5LHubdy/f8AWiybiC4cFg8kAAQHPw6dbkEDA3aq9Rc0XkSdKUqEcafFLeZ1HQmETg5y0YlVtjsy5Bx57EHbvVa4s93Nps5ltiJXjDSRy4LRKweYG3kGfEisvhZ/iz5bSHM3LJuWWVWDMilTbylzBKCcnWqnwt5B8NjO6tWjyHwqGASIbRLe5V5GcCJV+zklcxCOVRiRAmF2PluF7VNGyjcY97E5xfmS3tGRZn0dTOk4YjbGc4Bx3Fb1vcpIodGDKezKQQfoRXJfafe673RnaNFXHzOWP7mH5VGcsc0y2MmV8UbHxxE7N8x6N8/zq+uH56KnF672MqXE1Cu6cl3b2udypWpwvikdzEssTalb8wfMEeRHpW3WW007M1001dCqZ7TOTPf7fqRD/GIQSgGPtF7shz69x8wOwJq50pYScHdA1dWZ5T/59PzHlSuke1rknoub2Ffs5D9so+5IezgeQY9/1jn7xrm9bEJqccyKUo5XYUpSniClKUAKUpQApSlACrHyByz7/epGwzFH9pL6FAdlP7R2x6aqrhOK757MOWfcrIM4xNPiR891BHgU/Re49Waoa9TJDqPpxzMuAFKUrILgrmHtI5u6jG1ibwKftWH3mB+EfIefz+m9g5/5v90j6MR+3cd/5tD5/tHy/Py35FWxw/C3/wAs/t+zD4njLLsYff8AR+V0L2S8Sw80BPxASKPmPC37iv5Vz2p3ki96N9Ac4DNoP9MFR+8itLFQz0ZLp7GTgqnZ14vrb10LrzcTG19qjmea4tjFaOiSSDxoVaNSgIjbq6XJOMgrudHhnrCx6V1q0JEhhjiXDKGmdcvgKPJF1Y8/E2wAyZDiktwqr7vHG7E+LqSNGFX1GlGLH5bfWoDiNhemS3mlaJxFPGRDDE+oCQNA7NI8hyFWVmOFGwNc2nmVjsC2UpSoRxz/AI9xawku5IY44DdZxJNLL7qAyhV+IESSsFAHgBHhwWWrDyjwIWyOfeXuGkK6iZHeNMA7Qq7uUG57sxO2+wxqCW7vtbwm2ihWSSNetC1w8vScxsxAkQIpdWwPESMHbOBv8rzDE0Zhjhlik0yCIAJITGjo67A4KMux3BBG+MmeT7tl9xi3ucm5xm131wf9IR/Vwv8ACoapDmA5u7j/AL6X/aNUfXUUlaCXRHFVnepJ9WT3KXNT2Eud2ib+Uj9R+kv6w/f2+Y7TaXaSoskbBkYZDDzFeeKtHJXObWT6Hy0DHcdyh/SUf2jz+vehjcJ2qzw39zS4fjuyfZ1H3fb/AIdlpWOC4WRQ6MGVgCGByCD2wayVz50xiurVJUaORQyOCrKdwVIwQa8887coPw24KbmF8mGT1XzVj+mvY+owfMgei6i+Y+Xor+BoJRsd1YfEjj4WU+o/eMg7Gp6NXs30I5wzI8z0qS5g5fmsJ2gmHiG6uPhkTyZfl6jyO1Rtayaauio9BSlKAFKUoAUpWS3t2kdURSzuQqqO7MTgAUAWb2b8rG+vF1LmCHEkp8iQfs0/pEZP6qt6ivQVQPJXK68OtVhGC58Urj70hAz+AACj5KKnqya9TtJabFyEcqFQPN3NSWMWdmlbIjT1Pq36o/f2r75o5qjsY8t4pG+CPO7H1Poo9a4xxTiclzK0sramb8gPIKPID0q1g8G6rzS8PuZ2PxyorJDxexiurp5XaSRizscsx8z/AM+VYaUroUrHLNtu7FZbafpurjujK39Ug/wrFQ0WuKnZ3PQPErcyxECZ4M4PVj6eoDvsZFZcH5iuecS4hFGt2DxCWWeJl91T3kqZm6cZCKkZVZm6upSoB+IAir3ccPFzaCNtPjSM+JFkXI0sNSNswyBtVaTms2S4uYYCkcjRo0BVJGcfEUtZDnf9FHdj6VylPTRancvUvNK1P8JL+jJ/Ub/hSobMeVC4v1tpZY7XiMCAyOz28kLXJildtUmjpyKy5YsxVs4LHGBtU7ymkWiVkleZ3kLTTOjRl5NCqNKlQAoRUUAbYXuTknSg5juBcXUK2ktx0pgokVreNFVoYpFUl5AxI1+Snv51NcKubh9XXgSEDGjTMZi3fVr+zULjbsWzk+m8s72/r+xqOI8eGLq4H+ml/wBo1aFTPOVvovrgfrlv6wDfxqGrqabvBPojiaytUkurFKUqQiLPydzq9i2h8vATuvmhPcp/Eef1rr1hfxzxiSJg6N2I/j6H5GvPVSnAeZJrJ9UTbH4ozurfUevzG9ZuKwKq96Gj9zVwXEXR7k9Y+x3mlVzlznq3vMLnpy/zbEbn9Ruzf2/KrHWDOnKm8slZnSU6kakc0HdELzXypDxGHpSjDDJjlHxRt6j1HqOx/IjgPMXLk9hMYp1wfuOPgkX1Q/2juPyJ9MVo8Z4JDeRGKdA6HyOxB8irDdWHqN6lo13T0ewTpqR5hpV95o9kdzbEvbZuIv0dhMo+a7CT6rvv8PnVEkQqxVgVYd1YFWH1U7itOM4zV4sqtNbnzSlZbW1eVxHGjO7fCigsx/AeXz7CnCGKu0ezD2fm1AurhcTsPBGf8yh75/XYd/QbeZp7PvZgLUi4ugrT90jHiWH557NJ8+w8s9zb+M80W1oPtZQG/mx4nP8ARG4+pwKo1arqPs6epMkoLNN2JWqpzZz7FaAxx4kn/R+6n7ZHn+qN/pVP5j9pU1xlIQYYz55+0YfNh8P0G/zqnVaw/Dv5VfT9mXiuKLw0fX9Ge+v5J5DJKxd27sf4eQHyFa9KVspJKyMBtt3YpSlKIKGlZIYS7Ko7sQB9ScUgJXdjut1oWzxJI0SdNA0iEqy5AHhKjIPlkds1Wl5h4Rw+KaWCW2M6ozHVKOvMyqSqtJITI5JGN896t99LJHHmKISsMeDWI8jzwxBGQPL+yq5xa+kuoZLabh93GsytGZVNpKFDgqW8MxO2f0TXJw132+p3RM/4Vf8Am/8AW/8A5SpLQPQUqO6HFb5i5mgsJAgEaz3O+qRxBF4FC6pZW27BRpUFj6YBI/OS52mEk0twJpi7xkIw6KpG7BOjGCcBl0sWJLHPfAAE3xS7aNBpgecsQuhDGMZzuxkZQFGPmfkap8ME0nEotNrZRPH4p5Fj6ssUZBCL7xhMSOCfAAcLkk9g0sbONvyJzK/7UrLReB8bSIpz+suVP7gtU6ure1bhuu2SYDeJsH9h9v7wX865TXQYGeeiumhyfEaeTES66/PuKUpVwoClKUAKsvBPaBdW2FLdVB92TJIHyfuPxyPlVapUc6caitJXJKdWdJ3g7HWuGe1O2kwJVeE/Ma1/Nd/zFWOz4/bTfyc8bfIOuf6veuBUrPnwym/C2vyalPi9WPjSf4PRoNaXEuCW9yMTwxyj9dFbH0yNq41y/wACvLg/4uHVf5zU0aD+l5/hk103lvlFrch5rmWaQfd6kgjU/sk+L8dvlWdXw0aH89fK2pq4fFzr/wDnZed9P+nw3sy4aTn3VR8g0gH5BsVM8K4Fb2oKwQxxA99ChSf2j3P41v1Ecb5rtrP+VkGryjXxOfwHb6nAqqs9R5VdlyThTWaVkb3ELBZk0MzqP1HaM/mpBxUAfZ5YLlmjPqWaWT9/iqpcZ9qk8mVt0ES/pnDv+/wr+R+tVC+4lLOcyyPIf1mLY+gOw/CtShgq6Wsspj4jiGHb0hm9vydPuOH8FUFWMH4SEn81bNULmixtY5AbSbqI2crvlCPmQMg/ntUJStCjh3Td87f1Muvi1VjbIl1W4pSlWykKUpQAqa5NsutfQLjYOGP0Tx/w/fULV/8AZNwzMks5GyAIp/WbdvyAH9aq+JnkpSfQtYOn2leMevsWvmbElxa28rFbeXqlsMYxJKgQxRMwIJDAyvpz4ul5jIOGfhMVlPbG2Ji6snTaAMxjkTpyOSIycKy4DalA2GD3r65yyEJlksjbkDVb3Y0qzA5BEuohd8f5tu21a3JC27vI0di0EiAL1zmRHVtytvK/iZAR20qO21c2vBc7DmXClKVAPMF6JDG4iKiTS2gsCVD48JYDcjOKrXB+TJ449E17IclmkECiAyu3xNLIS0pb5oyAAAAAACrZSnKTSshLXNO/4Ys1u8BzpZCmSSxG2AcnckbHJ9K4HdWzRO0bjDIxVh81ODXoiuX+1Ll/RIt0g8MmFk+TgeE/iBj6r860uG1ss3B8/cyOK0M9NVFy9ihUpSt85oUpSgBSlKALZy3yA14ofrxKnmFPUcfJl2Cn6mr5wj2e2lvglOq4+9J4vyX4f3ZrjcFw0bakZkYfeUlT+Y3qWTnK9UYFzJ+JBP5kZrPxFCvUfdnp5bexqYbE4aku9T189/fY7kAAPQD8ABVe4xz7aW2R1Oo4+5Hhzn5tnSPxOflXIL3jE8/8rNI49GdiP6ucVp1Xp8MS1nL0LFXi7elOPqW3jntIubjKx/YIfJTlyPm/l+AFVNmycncnufU/OvylalOlCmrQVjIq1qlV3m7ilKVIRClKUAKUpQApSlACu5cncG90tI4yMORqf9ttyD9Bhf6Nc29nvL/vV0HYfZQ4ZvQt9xfzGfovzrslYnEq12qa+rOg4Th7J1Xz0X+ysNyOscz3FtKY5pCS3URblCSc/f8AtFHfwpIoGTtU9YdXQOtoMm+THqCkeRAbJH0yfqa2aVkuTe5uWFKUpoor4mlCKWPZQSfoBk190oAq/D7ae+VLi4lMUDBZI7WJip07MhuJgcucYOhNKjsdfepN2t+I28iK4kiYshddxqXzRuzaTjcZGR8qjG5Rt1ZIWed4G1FLQljboBuQ2lfg32jkYr2AG2Bu3vMCwyrBFBJMREJCIumAkWrSuNTLqJw2FXPw/MZmb1vH9WGNJqzONcX4U9rM8Mg8Snv5MPIj5EVpV2Dm7l5OJ2yTwENIFDRMNhIhGdJz69xnsfTJrkLoVJBBBBIIIwQRsQR5GuiwuIVaF+a3OSxmFeHnbk9j5pSlWykKUpQApSlAClKUAKUpQApSlAClKUAKUpQArLa2rSusaDU7kBQPMmsVdX9nnJ/u6+8TLiVx4VPeND6jyY/uG3rVbEV1Rhme/ItYTDSxFTKtuZN8F4UvDrMqFLlFZ30KWaR8ZOlRuTtgD5CovljjDP0wkizSzs81ydTMtuvwiNR91lISMKQM6JGIznO3ew+93slvJLIkcUUbrHFJJA0hkZwXMkZDELoChQcZY6gcrjDxTgyTXjIuq3kaEMLmFtMjgPodZlIKuMMuktkjLY0kZrnG8zblu9Tr4xUUlHZE9wvii3Cs6BtId0DEYD6DpZk33XUCAds6dtsE7lYbS0SKNY41CoihVUbBVUYAH4VmqF2voSClKUgClKUAYL626sTxhiutWXWO66gRkfMZzVW4ZZT9e0X3Ywe7xSRSurJ0mjKKFEGltRy6Iw1KNIDZwTvcKwzWiuyMc5jJZcMyjJUqdQBwwwx2bI8+4p8ZWEaPjh1glvEkSZ0xqFGSWOAO7E7knuTVT565G95BngGJgPEnbqgf/t/bUpxniUk8xsrZtDhVa4nGP8XifOkJnYyvhtPkoBJ8g2vw+VOH3DW3VJtlgM/2jlzbBWCkNI5LFHyzANnBjfBxgLLSnOnLPF6+6+fNiGtShWhknscddCCQQQQcEHYgjuCPI18113mXk2HiKC4t2USMoKyKcpKuPDqI77dmH765ZxHhslvIY5UKMPI+Y9QexHzFdDh8TCstN/I5XFYOeHeuq8zVpSlWimKUpQApSlAClKUAKUpQApSlAClZrW0eVwkal3bsoGSf+fWuo8n+zxbfE1xh5u6p3WM+X7TfPsPL1qtXxMKKvLfyLWGwlTEStHbzNLkPkPTpubld9jHEfL0Zx6+g8vPftMcz8bDBVWQpaiRku7mMnMRUKQmofyasWw0o+DBHhJ1L+83cbbX7lGWhkmQGO4O0ZbXjpFwdUbOAV142LrjJIFafCOOKEdpALS2tfsTYgK8rSsAMSAAltRP2arkvq1EnIAwak51ZdpL0+fPM6qjRhQjkgacXDGb7RYJpLXqE20yTv73CjBATHq3aBmDNpZz4SPCRgC48L4GluzuGeSSTSHlkbW5Vc6V7AKoyTpUAZYnuSaw8s8LEEXhEkaPhltnKsLfI3RCucLn7uogdlwNql6rznfQnSFKUqMcKUpQApSlAClKUARnFeBLOyyK7wzKMLPEVD6T3Vg6srr54ZSAdxg71UrjhBe5e2icao+nPJ7zlnv5FIK6iMfYJsMoCA7Dw4UhugVpcU4PFchRIpyjBkdSUeNh5o64KnyOO4JByDipITtuNauVzrm2ZGghdJ7lnB4eXQRllYGWbUobpgAE6lwGMqahqapMJb8TiZJYiGQ6XicaZIZMA91PoQQykgg9zXxLyiss0s80jmViBDJGTG1vEo8KoQd8tqZs5DZAIIAFV+44slv1YYbltTs7XHEZdJy6JpMcBCiIzBVChQAq4JwzZBkWusd/P5/Y2SVrS2Ifj/sxmhy1uesn6OwkA+nZ/w3+VU2SMqSrAqw2KkEEH5g7iuyW3HZYYLSNo3ubmSEPIFKK2EROo3iwuS7KACVzk+lZ5DY8RXEiqWDMmiQdOVHXBZcHDggMp22IZTuCDWhS4hOOlRXXmvn6MivwqE9aTt05HEaV07iXsmjbJgmZP1XGsfgRgj8c1W732a3sfwosg9Ucf2PitCGMoz/lb66GVUwGIh/G/01KrSpK45buo/it5R89DEfmARWo9lIO8bj6qw/hVhTi9mVXTmt0/QwUrItuxOArE+mDW1DwO4f4YJW+kb4/PGKVyS3YihJ7I0aVZLP2eX0n+aCD1dlX9wyf3VZOG+yQd558/qxjH+s3/AAqvPF0Yby9NS1TwNeptH10OcAZ29atnAPZxcXGGlHQj9WHjI+SeX1bH0NX6KwsOGBSEVXbOk6WllfHxaAAXPzCjFLnj/vEkMNrKo6yzOZ9IYosLRo6qrbCTVIowwONLZB7Vn1eISlpTVurNWhwqMdarv0Rt8G4FbWIVIwqu+2piOpIQMnfz2BOBsPSq/wA1cXnkuHskcwMRE9vOr41zeNxHNsdCyCNwDgj7Ns5yFOpzLwOWSSOGZveXAeW0uGCwya49Jmhd4QoUspDJIoBBTJBKAnNa8NlvimpjJby27r72NMcySJIjQdRNtM8TiXdRjV3C4waHPPJ3NdRUVlirIwS3cl2sHXgaVdbQSOiYdFkISSO4jU6oZEcRP1Eyh6WoFcrVo4dyyqtHNOEmuYgyLcFdLFMnQXHYuFONWO7PjAYipGysBGS5wZXCCWQDT1GRcAlc4H/DAzsK2qhlPkh6QpSlRjhSlKAFKUoAUpSgBSlKAFKUoAVF8d4GLizmtU0xiWN0B0gqusEZ0jHrmpSlKm07oCo8T4KU96vZZZIWjQiF4nPgt4k1eJGykhZ9bYZT930zWlxDgwHDY4ZVD3V68QkZtLN7xKqdZ0OPCY40YrgDAiXHar3WCaxR3jdly0RJQ7+EspUkDtnBI/E1IqjG5SqXBe0vbeC3kcQ51To7tNtLqSEIZCxRdSOcAjt6VscS556U86CLVDbwTSyTaiMyRadSIMeL4gNWdiGHdTWzxzll5eq8UoSaR7Zldl1BBbuHUYBGoZMh+r1E8U5WeOK5WOJpEaO2gRAwLtCshe4YliMu3VkJJOW0/OnrK7XE1ROQ8fm1Ylsp41wSZddu6KApY50y6/LHw9zWW15nt5bVLpWJhcqAcHIZ3EYDL3BDEA+lQZeJIrnpJfLILeZunL73IhwuwQuWjLZxhUOdztUfx+wktlhRFZorqWxDgZPSnjngy2PJXjQ5OwDRjzc0igm7bBdlk/8Aq+LqdPpXOvBbT7tMMqCFJGVGRkjf51vcZ4wLZFOlneR1jjiXAZ5GyQAWIAAAZiSdgpNaVwCOKQ7HSbacE42yJbcgE+u5/I19c0WEjrDNEuuS2mEojyF6i6HjkUE7BtEjEZwMqMkCmWV0LqatxzHcpqjkt0indJTbESmeKSRELBHOmNlbAJxjBCtg7VrcqcdFy0bm/E7OmehFEqRIWUN9pgO8bgbYaQb52ztW1cdS8uLYiCSKO3kMrPKFUlulJGqIoYnPjyW7YGxOa3+WeFPa24hYqQjy6NPYQmV2hB2G4Qqp+nc96c3FR6/2Ir3I67ultuJ9SZgsdxAkUUjEBUljkkZk1E4VpBIpHr0j6CsdwTfTsbZ0T3XQYrpR1Ead+otxFIoYCRNIj1AEEM3fK7WeaBXUqyhlPdSAQfqDX7FEFAVQAB2AAAH0Apuf1HWIez4RM06z3MiMYwwiiiRkRS4AZmLMS7YGB2ADHY5zUyFx2r9pTG7iilKUgClKUAKUpQApSlAClKUAKUpQApSlAClKUAKUpQApSlAClKUAKUpQApSlAClKUAKUpQApSlAClKUAKUpQApSl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533D9-0754-48C3-BBF2-5B4182232591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at the 2013 GSICS meeting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52400"/>
            <a:ext cx="5334000" cy="868362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VIIRS SDR Data Access and Calibration Knowledge Base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3429000" cy="5334000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The VIIRS SDR team developed the Calibration Knowledge base and made available on the website at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https://cs.star.nesdis.noaa.gov/NCC/VIIRS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with a wealth of information including user’s guide, relative spectral response, SNO predictions, image gallery, conference presentations, etc.</a:t>
            </a:r>
          </a:p>
          <a:p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The VIIRS SDR User’s Guide is being actively maintained and updated (Version 1.1 as of Feb. 2013).</a:t>
            </a:r>
          </a:p>
          <a:p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VIIRS publication database added recently</a:t>
            </a:r>
          </a:p>
          <a:p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VIIRS SDR data is now open to the public on the NOAA CLASS archive at http://www.class.noaa.gov</a:t>
            </a:r>
          </a:p>
          <a:p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7903" y="1828800"/>
            <a:ext cx="572609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533D9-0754-48C3-BBF2-5B418223259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RSB Radiometric Performance</a:t>
            </a:r>
            <a:endParaRPr lang="en-US" sz="3200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914400" y="1143000"/>
            <a:ext cx="6934200" cy="4843616"/>
            <a:chOff x="1066800" y="1371600"/>
            <a:chExt cx="6324600" cy="4386416"/>
          </a:xfrm>
        </p:grpSpPr>
        <p:grpSp>
          <p:nvGrpSpPr>
            <p:cNvPr id="11" name="Group 10"/>
            <p:cNvGrpSpPr/>
            <p:nvPr/>
          </p:nvGrpSpPr>
          <p:grpSpPr>
            <a:xfrm>
              <a:off x="1066800" y="1371600"/>
              <a:ext cx="6324600" cy="4386416"/>
              <a:chOff x="1066800" y="1371600"/>
              <a:chExt cx="6324600" cy="4386416"/>
            </a:xfrm>
          </p:grpSpPr>
          <p:pic>
            <p:nvPicPr>
              <p:cNvPr id="7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2439" t="2194" r="21951" b="3442"/>
              <a:stretch>
                <a:fillRect/>
              </a:stretch>
            </p:blipFill>
            <p:spPr bwMode="auto">
              <a:xfrm>
                <a:off x="1066800" y="1371600"/>
                <a:ext cx="6324600" cy="43864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5617028" y="2318657"/>
                <a:ext cx="9090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May 2012</a:t>
                </a:r>
                <a:endParaRPr lang="en-US" sz="1400" dirty="0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4419600" y="5334000"/>
              <a:ext cx="9144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average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1905000" y="6096000"/>
            <a:ext cx="5061857" cy="371733"/>
          </a:xfrm>
          <a:prstGeom prst="roundRect">
            <a:avLst>
              <a:gd name="adj" fmla="val 16616"/>
            </a:avLst>
          </a:prstGeom>
          <a:solidFill>
            <a:srgbClr val="2104F6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SNR performance is exceeding requirements for all bands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533D9-0754-48C3-BBF2-5B418223259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TEB Radiometric Performance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419600" y="5334000"/>
            <a:ext cx="914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average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1981200" y="6096000"/>
            <a:ext cx="5181600" cy="371733"/>
          </a:xfrm>
          <a:prstGeom prst="roundRect">
            <a:avLst>
              <a:gd name="adj" fmla="val 16616"/>
            </a:avLst>
          </a:prstGeom>
          <a:solidFill>
            <a:srgbClr val="2104F6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r>
              <a:rPr lang="en-US" sz="1600" b="1" dirty="0" err="1" smtClean="0">
                <a:solidFill>
                  <a:schemeClr val="bg1"/>
                </a:solidFill>
              </a:rPr>
              <a:t>NEdT</a:t>
            </a:r>
            <a:r>
              <a:rPr lang="en-US" sz="1600" b="1" dirty="0" smtClean="0">
                <a:solidFill>
                  <a:schemeClr val="bg1"/>
                </a:solidFill>
              </a:rPr>
              <a:t> performance is exceeding requirements for all bands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143000"/>
            <a:ext cx="6777038" cy="4917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533D9-0754-48C3-BBF2-5B418223259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280314"/>
            <a:ext cx="4846280" cy="2750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337438" y="118238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VIIRS Rotating Telescope Assembly (RTA) </a:t>
            </a:r>
          </a:p>
          <a:p>
            <a:pPr algn="ctr"/>
            <a:r>
              <a:rPr lang="en-US" sz="2400" dirty="0" smtClean="0"/>
              <a:t>Mirror Degradation</a:t>
            </a:r>
            <a:endParaRPr lang="en-US" sz="24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419600" y="5181600"/>
            <a:ext cx="1986131" cy="1295400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553200" y="54864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The VIIRS RTA degradation is quantified by its response to the onboard solar diffuser 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4419600" y="3861440"/>
            <a:ext cx="3847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VIIRS RTA mirror degradation since launch 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1143000"/>
            <a:ext cx="39624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VIIRS RTA mirror degradation continues as predicted (currently about ~30% in the 0.86um bands)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Root cause of the degradation is traced to Tungsten/Tungsten oxide contamination of the RTA mirrors in the manufacturing process prelaunch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 impact of the </a:t>
            </a:r>
            <a:r>
              <a:rPr lang="en-US" dirty="0" err="1" smtClean="0"/>
              <a:t>responsivity</a:t>
            </a:r>
            <a:r>
              <a:rPr lang="en-US" dirty="0" smtClean="0"/>
              <a:t> degradation is mitigated through weekly calibration updates </a:t>
            </a:r>
          </a:p>
          <a:p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The remaining effect of the degradation is decreased signal to noise ratio, and small spectral change, although the impacts to products are still negligible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0" y="3194446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0.86um bands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5105400" y="6172200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Earth view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5410200" y="49530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Solar diffuser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5867400" y="55626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BB view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4191000" y="6019800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SV</a:t>
            </a:r>
            <a:endParaRPr lang="en-US" sz="1200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533D9-0754-48C3-BBF2-5B418223259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2852738"/>
            <a:ext cx="5267325" cy="3764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81000" y="165100"/>
            <a:ext cx="8229600" cy="61436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b="1" kern="0" dirty="0">
                <a:latin typeface="+mj-lt"/>
                <a:ea typeface="+mj-ea"/>
                <a:cs typeface="+mj-cs"/>
              </a:rPr>
              <a:t>Roll Maneuvers - Lunar Calibration</a:t>
            </a:r>
          </a:p>
        </p:txBody>
      </p:sp>
      <p:sp>
        <p:nvSpPr>
          <p:cNvPr id="4101" name="TextBox 13"/>
          <p:cNvSpPr txBox="1">
            <a:spLocks noChangeArrowheads="1"/>
          </p:cNvSpPr>
          <p:nvPr/>
        </p:nvSpPr>
        <p:spPr bwMode="auto">
          <a:xfrm>
            <a:off x="193675" y="1870075"/>
            <a:ext cx="3840163" cy="646113"/>
          </a:xfrm>
          <a:prstGeom prst="rect">
            <a:avLst/>
          </a:prstGeom>
          <a:solidFill>
            <a:srgbClr val="C9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  <a:cs typeface="Arial" pitchFamily="34" charset="0"/>
              </a:rPr>
              <a:t>Examples of band I1 lunar images from 6 consecutive scans (Jan 4, 2012)</a:t>
            </a:r>
          </a:p>
        </p:txBody>
      </p:sp>
      <p:sp>
        <p:nvSpPr>
          <p:cNvPr id="4102" name="TextBox 13"/>
          <p:cNvSpPr txBox="1">
            <a:spLocks noChangeArrowheads="1"/>
          </p:cNvSpPr>
          <p:nvPr/>
        </p:nvSpPr>
        <p:spPr bwMode="auto">
          <a:xfrm>
            <a:off x="152400" y="5562600"/>
            <a:ext cx="3505200" cy="830997"/>
          </a:xfrm>
          <a:prstGeom prst="rect">
            <a:avLst/>
          </a:prstGeom>
          <a:solidFill>
            <a:srgbClr val="2104F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Lunar Cal 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generally agrees </a:t>
            </a:r>
            <a:r>
              <a:rPr lang="en-US" sz="16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with SD 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Cal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Difference to be expected as a result of mirror deg. impact on sensor RSR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</a:t>
            </a:r>
            <a:endParaRPr lang="en-US" sz="1600" b="1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4264025" y="1716088"/>
            <a:ext cx="4340225" cy="944562"/>
            <a:chOff x="4072735" y="1793412"/>
            <a:chExt cx="4339765" cy="945026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4105275" y="1809750"/>
              <a:ext cx="4276725" cy="928688"/>
              <a:chOff x="3095101" y="5565980"/>
              <a:chExt cx="4277006" cy="927286"/>
            </a:xfrm>
          </p:grpSpPr>
          <p:pic>
            <p:nvPicPr>
              <p:cNvPr id="4108" name="Picture 10" descr="I1_scan_37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095101" y="5568673"/>
                <a:ext cx="991579" cy="922170"/>
              </a:xfrm>
              <a:prstGeom prst="rect">
                <a:avLst/>
              </a:prstGeom>
              <a:noFill/>
              <a:ln w="9525">
                <a:solidFill>
                  <a:srgbClr val="33CCFF"/>
                </a:solidFill>
                <a:miter lim="800000"/>
                <a:headEnd/>
                <a:tailEnd/>
              </a:ln>
            </p:spPr>
          </p:pic>
          <p:pic>
            <p:nvPicPr>
              <p:cNvPr id="4109" name="Picture 11" descr="I1_scan_38.png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784309" y="5568845"/>
                <a:ext cx="991579" cy="922170"/>
              </a:xfrm>
              <a:prstGeom prst="rect">
                <a:avLst/>
              </a:prstGeom>
              <a:noFill/>
              <a:ln w="9525">
                <a:solidFill>
                  <a:srgbClr val="33CCFF"/>
                </a:solidFill>
                <a:miter lim="800000"/>
                <a:headEnd/>
                <a:tailEnd/>
              </a:ln>
            </p:spPr>
          </p:pic>
          <p:pic>
            <p:nvPicPr>
              <p:cNvPr id="4110" name="Picture 12" descr="I1_scan_39.png"/>
              <p:cNvPicPr>
                <a:picLocks noChangeAspect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489615" y="5571096"/>
                <a:ext cx="991579" cy="922170"/>
              </a:xfrm>
              <a:prstGeom prst="rect">
                <a:avLst/>
              </a:prstGeom>
              <a:noFill/>
              <a:ln w="9525">
                <a:solidFill>
                  <a:srgbClr val="33CCFF"/>
                </a:solidFill>
                <a:miter lim="800000"/>
                <a:headEnd/>
                <a:tailEnd/>
              </a:ln>
            </p:spPr>
          </p:pic>
          <p:pic>
            <p:nvPicPr>
              <p:cNvPr id="4111" name="Picture 13" descr="I1_scan_40.png"/>
              <p:cNvPicPr>
                <a:picLocks noChangeAspect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5194921" y="5568335"/>
                <a:ext cx="991579" cy="922170"/>
              </a:xfrm>
              <a:prstGeom prst="rect">
                <a:avLst/>
              </a:prstGeom>
              <a:noFill/>
              <a:ln w="9525">
                <a:solidFill>
                  <a:srgbClr val="33CCFF"/>
                </a:solidFill>
                <a:miter lim="800000"/>
                <a:headEnd/>
                <a:tailEnd/>
              </a:ln>
            </p:spPr>
          </p:pic>
          <p:pic>
            <p:nvPicPr>
              <p:cNvPr id="4112" name="Picture 14" descr="I1_scan_41.png"/>
              <p:cNvPicPr>
                <a:picLocks noChangeAspect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5916321" y="5568450"/>
                <a:ext cx="991579" cy="922170"/>
              </a:xfrm>
              <a:prstGeom prst="rect">
                <a:avLst/>
              </a:prstGeom>
              <a:noFill/>
              <a:ln w="9525">
                <a:solidFill>
                  <a:srgbClr val="33CCFF"/>
                </a:solidFill>
                <a:miter lim="800000"/>
                <a:headEnd/>
                <a:tailEnd/>
              </a:ln>
            </p:spPr>
          </p:pic>
          <p:pic>
            <p:nvPicPr>
              <p:cNvPr id="4113" name="Picture 15" descr="I1_scan_42.png"/>
              <p:cNvPicPr>
                <a:picLocks noChangeAspect="1"/>
              </p:cNvPicPr>
              <p:nvPr/>
            </p:nvPicPr>
            <p:blipFill>
              <a:blip r:embed="rId9" cstate="print"/>
              <a:srcRect r="25000"/>
              <a:stretch>
                <a:fillRect/>
              </a:stretch>
            </p:blipFill>
            <p:spPr bwMode="auto">
              <a:xfrm>
                <a:off x="6628422" y="5565980"/>
                <a:ext cx="743685" cy="922170"/>
              </a:xfrm>
              <a:prstGeom prst="rect">
                <a:avLst/>
              </a:prstGeom>
              <a:noFill/>
              <a:ln w="9525">
                <a:solidFill>
                  <a:srgbClr val="33CCFF"/>
                </a:solidFill>
                <a:miter lim="800000"/>
                <a:headEnd/>
                <a:tailEnd/>
              </a:ln>
            </p:spPr>
          </p:pic>
        </p:grpSp>
        <p:sp>
          <p:nvSpPr>
            <p:cNvPr id="16" name="Rectangle 15"/>
            <p:cNvSpPr/>
            <p:nvPr/>
          </p:nvSpPr>
          <p:spPr>
            <a:xfrm>
              <a:off x="4072735" y="1793412"/>
              <a:ext cx="4339765" cy="945026"/>
            </a:xfrm>
            <a:prstGeom prst="rect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104" name="AutoShape 4"/>
          <p:cNvSpPr>
            <a:spLocks noChangeArrowheads="1"/>
          </p:cNvSpPr>
          <p:nvPr/>
        </p:nvSpPr>
        <p:spPr bwMode="auto">
          <a:xfrm>
            <a:off x="609600" y="914400"/>
            <a:ext cx="7924800" cy="644525"/>
          </a:xfrm>
          <a:prstGeom prst="roundRect">
            <a:avLst>
              <a:gd name="adj" fmla="val 16616"/>
            </a:avLst>
          </a:prstGeom>
          <a:solidFill>
            <a:srgbClr val="2104F6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eaLnBrk="0" hangingPunct="0"/>
            <a:r>
              <a:rPr lang="en-US" sz="1600" b="1" dirty="0">
                <a:solidFill>
                  <a:schemeClr val="bg1"/>
                </a:solidFill>
              </a:rPr>
              <a:t>VIIRS lunar observations have been made via SC roll maneuvers; different roll angles used </a:t>
            </a:r>
            <a:endParaRPr lang="en-US" sz="1600" b="1" dirty="0" smtClean="0">
              <a:solidFill>
                <a:schemeClr val="bg1"/>
              </a:solidFill>
            </a:endParaRPr>
          </a:p>
          <a:p>
            <a:pPr eaLnBrk="0" hangingPunct="0"/>
            <a:r>
              <a:rPr lang="en-US" sz="1600" b="1" dirty="0" smtClean="0">
                <a:solidFill>
                  <a:schemeClr val="bg1"/>
                </a:solidFill>
              </a:rPr>
              <a:t>to </a:t>
            </a:r>
            <a:r>
              <a:rPr lang="en-US" sz="1600" b="1" dirty="0">
                <a:solidFill>
                  <a:schemeClr val="bg1"/>
                </a:solidFill>
              </a:rPr>
              <a:t>keep lunar phase angles to within a small range</a:t>
            </a:r>
          </a:p>
        </p:txBody>
      </p:sp>
      <p:sp>
        <p:nvSpPr>
          <p:cNvPr id="4105" name="TextBox 20"/>
          <p:cNvSpPr txBox="1">
            <a:spLocks noChangeArrowheads="1"/>
          </p:cNvSpPr>
          <p:nvPr/>
        </p:nvSpPr>
        <p:spPr bwMode="auto">
          <a:xfrm>
            <a:off x="38100" y="3540125"/>
            <a:ext cx="368935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pitchFamily="34" charset="0"/>
              <a:buChar char="•"/>
            </a:pPr>
            <a:r>
              <a:rPr lang="en-US" b="1" dirty="0" smtClean="0"/>
              <a:t> Corrections </a:t>
            </a:r>
            <a:r>
              <a:rPr lang="en-US" b="1" dirty="0"/>
              <a:t>for lunar view geometry differences applied using the ROLO model (USGS)</a:t>
            </a:r>
          </a:p>
          <a:p>
            <a:pPr eaLnBrk="0" hangingPunct="0">
              <a:buFont typeface="Arial" pitchFamily="34" charset="0"/>
              <a:buChar char="•"/>
            </a:pPr>
            <a:endParaRPr lang="en-US" b="1" dirty="0"/>
          </a:p>
          <a:p>
            <a:pPr eaLnBrk="0" hangingPunct="0">
              <a:buFont typeface="Arial" pitchFamily="34" charset="0"/>
              <a:buChar char="•"/>
            </a:pPr>
            <a:r>
              <a:rPr lang="en-US" b="1" dirty="0" smtClean="0"/>
              <a:t> Lunar </a:t>
            </a:r>
            <a:r>
              <a:rPr lang="en-US" b="1" dirty="0"/>
              <a:t>observations are used </a:t>
            </a:r>
            <a:r>
              <a:rPr lang="en-US" b="1" dirty="0" smtClean="0"/>
              <a:t>to track </a:t>
            </a:r>
            <a:r>
              <a:rPr lang="en-US" b="1" dirty="0"/>
              <a:t>VIS/NIR calibration stability</a:t>
            </a:r>
          </a:p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533D9-0754-48C3-BBF2-5B418223259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4"/>
          <p:cNvSpPr txBox="1">
            <a:spLocks noChangeArrowheads="1"/>
          </p:cNvSpPr>
          <p:nvPr/>
        </p:nvSpPr>
        <p:spPr bwMode="auto">
          <a:xfrm>
            <a:off x="5562600" y="3810000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Hong Kong</a:t>
            </a:r>
          </a:p>
        </p:txBody>
      </p:sp>
      <p:sp>
        <p:nvSpPr>
          <p:cNvPr id="5123" name="TextBox 5"/>
          <p:cNvSpPr txBox="1">
            <a:spLocks noChangeArrowheads="1"/>
          </p:cNvSpPr>
          <p:nvPr/>
        </p:nvSpPr>
        <p:spPr bwMode="auto">
          <a:xfrm>
            <a:off x="6248400" y="487680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Macau</a:t>
            </a:r>
          </a:p>
        </p:txBody>
      </p:sp>
      <p:sp>
        <p:nvSpPr>
          <p:cNvPr id="5124" name="TextBox 6"/>
          <p:cNvSpPr txBox="1">
            <a:spLocks noChangeArrowheads="1"/>
          </p:cNvSpPr>
          <p:nvPr/>
        </p:nvSpPr>
        <p:spPr bwMode="auto">
          <a:xfrm>
            <a:off x="914400" y="0"/>
            <a:ext cx="7162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SNO and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SNO extension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to the Low Latitudes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SNOx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 -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Aqua/MODIS vs. SNPP/VIIRS</a:t>
            </a:r>
          </a:p>
        </p:txBody>
      </p:sp>
      <p:sp>
        <p:nvSpPr>
          <p:cNvPr id="5125" name="TextBox 7"/>
          <p:cNvSpPr txBox="1">
            <a:spLocks noChangeArrowheads="1"/>
          </p:cNvSpPr>
          <p:nvPr/>
        </p:nvSpPr>
        <p:spPr bwMode="auto">
          <a:xfrm>
            <a:off x="7315200" y="4648200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Hong Kong</a:t>
            </a:r>
          </a:p>
        </p:txBody>
      </p:sp>
      <p:sp>
        <p:nvSpPr>
          <p:cNvPr id="5126" name="TextBox 10"/>
          <p:cNvSpPr txBox="1">
            <a:spLocks noChangeArrowheads="1"/>
          </p:cNvSpPr>
          <p:nvPr/>
        </p:nvSpPr>
        <p:spPr bwMode="auto">
          <a:xfrm>
            <a:off x="1066800" y="6002338"/>
            <a:ext cx="6781800" cy="85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The SNO/SNOx as well as daily SNPP orbital predictions are available at: https://cs.star.nesdis.noaa.gov/NCC/SNOPredictions</a:t>
            </a:r>
          </a:p>
        </p:txBody>
      </p:sp>
      <p:sp>
        <p:nvSpPr>
          <p:cNvPr id="5127" name="TextBox 12"/>
          <p:cNvSpPr txBox="1">
            <a:spLocks noChangeArrowheads="1"/>
          </p:cNvSpPr>
          <p:nvPr/>
        </p:nvSpPr>
        <p:spPr bwMode="auto">
          <a:xfrm>
            <a:off x="4572000" y="22860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Seoul </a:t>
            </a:r>
          </a:p>
        </p:txBody>
      </p:sp>
      <p:sp>
        <p:nvSpPr>
          <p:cNvPr id="5128" name="TextBox 13"/>
          <p:cNvSpPr txBox="1">
            <a:spLocks noChangeArrowheads="1"/>
          </p:cNvSpPr>
          <p:nvPr/>
        </p:nvSpPr>
        <p:spPr bwMode="auto">
          <a:xfrm>
            <a:off x="7696200" y="30480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Taiwan</a:t>
            </a:r>
          </a:p>
        </p:txBody>
      </p:sp>
      <p:sp>
        <p:nvSpPr>
          <p:cNvPr id="5129" name="TextBox 14"/>
          <p:cNvSpPr txBox="1">
            <a:spLocks noChangeArrowheads="1"/>
          </p:cNvSpPr>
          <p:nvPr/>
        </p:nvSpPr>
        <p:spPr bwMode="auto">
          <a:xfrm>
            <a:off x="7010400" y="58674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Shanghai</a:t>
            </a:r>
          </a:p>
        </p:txBody>
      </p:sp>
      <p:pic>
        <p:nvPicPr>
          <p:cNvPr id="513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143000"/>
            <a:ext cx="3581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4038600"/>
            <a:ext cx="358140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94" name="Group 74"/>
          <p:cNvGraphicFramePr>
            <a:graphicFrameLocks noGrp="1"/>
          </p:cNvGraphicFramePr>
          <p:nvPr/>
        </p:nvGraphicFramePr>
        <p:xfrm>
          <a:off x="304800" y="1066800"/>
          <a:ext cx="4724400" cy="5071872"/>
        </p:xfrm>
        <a:graphic>
          <a:graphicData uri="http://schemas.openxmlformats.org/drawingml/2006/table">
            <a:tbl>
              <a:tblPr/>
              <a:tblGrid>
                <a:gridCol w="1371600"/>
                <a:gridCol w="1600200"/>
                <a:gridCol w="17526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SNOx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Time diff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sec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~10 mins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Nadir distance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 10 km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~100 km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Location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Polar regions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Low latitudes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Surface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Snow/ice/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tundra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Ocean,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desert, forest, etc.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Uncertainty factors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High solar zenith angle (sza), ozone, ground truth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Sun glint, clouds, atmosphere,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sza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diff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Use for inter-comparisons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Radiometric,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Spectral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Radiometric,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Geospatial,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RVS, spectral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257800" y="3048000"/>
            <a:ext cx="38862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>
                <a:solidFill>
                  <a:srgbClr val="FF0000"/>
                </a:solidFill>
              </a:rPr>
              <a:t>SNOx</a:t>
            </a:r>
            <a:r>
              <a:rPr lang="en-US" dirty="0" smtClean="0">
                <a:solidFill>
                  <a:srgbClr val="FF0000"/>
                </a:solidFill>
              </a:rPr>
              <a:t> = SNO extension to low latitudes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0" y="990600"/>
            <a:ext cx="3657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SNO (Simultaneous Nadir Overpass)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533D9-0754-48C3-BBF2-5B418223259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VIIRS Bias Time Series Using SNO-x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18237"/>
            <a:ext cx="8229600" cy="639763"/>
          </a:xfrm>
        </p:spPr>
        <p:txBody>
          <a:bodyPr>
            <a:normAutofit fontScale="62500" lnSpcReduction="20000"/>
          </a:bodyPr>
          <a:lstStyle/>
          <a:p>
            <a:r>
              <a:rPr lang="en-US" sz="2800" dirty="0" smtClean="0"/>
              <a:t>VIIRS bias relative to MODIS decreased by 4% during early April.</a:t>
            </a:r>
          </a:p>
          <a:p>
            <a:r>
              <a:rPr lang="en-US" sz="2800" dirty="0" smtClean="0"/>
              <a:t>The decreasing bias trend is consistent at both ocean surface and Desert.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009791"/>
            <a:ext cx="4369372" cy="500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" y="1076048"/>
            <a:ext cx="3906187" cy="485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856232" y="765048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Desert</a:t>
            </a:r>
            <a:endParaRPr lang="en-US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6163056" y="707136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Ocean Surface</a:t>
            </a:r>
            <a:endParaRPr lang="en-US" b="1" i="1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533D9-0754-48C3-BBF2-5B418223259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TEB band Biases at </a:t>
            </a:r>
            <a:r>
              <a:rPr lang="en-US" dirty="0" err="1" smtClean="0"/>
              <a:t>SNOx</a:t>
            </a:r>
            <a:endParaRPr lang="en-US" dirty="0"/>
          </a:p>
        </p:txBody>
      </p:sp>
      <p:pic>
        <p:nvPicPr>
          <p:cNvPr id="1026" name="Picture 2" descr="D:\Home\ccao\Desktop\VIIRS bias at ocean during daytime ch 12 15 and 16 ver 1.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267" y="1868445"/>
            <a:ext cx="8821738" cy="3350174"/>
          </a:xfrm>
          <a:prstGeom prst="rect">
            <a:avLst/>
          </a:prstGeom>
          <a:noFill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533D9-0754-48C3-BBF2-5B418223259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VIIRS Geospatial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Geolocation</a:t>
            </a:r>
            <a:r>
              <a:rPr lang="en-US" dirty="0" smtClean="0"/>
              <a:t> ~80 m or ¼ I-band pixel</a:t>
            </a:r>
          </a:p>
          <a:p>
            <a:endParaRPr lang="en-US" dirty="0" smtClean="0"/>
          </a:p>
          <a:p>
            <a:r>
              <a:rPr lang="en-US" dirty="0" smtClean="0"/>
              <a:t>Band to band co-registration:</a:t>
            </a:r>
          </a:p>
          <a:p>
            <a:pPr lvl="1"/>
            <a:r>
              <a:rPr lang="en-US" dirty="0" smtClean="0"/>
              <a:t>I-bands 2x2 pixels nested into 1 M-band pixel</a:t>
            </a:r>
          </a:p>
          <a:p>
            <a:pPr lvl="1"/>
            <a:r>
              <a:rPr lang="en-US" dirty="0" smtClean="0"/>
              <a:t>80% overlap in both scan and track direction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MTF </a:t>
            </a:r>
          </a:p>
          <a:p>
            <a:pPr lvl="1"/>
            <a:r>
              <a:rPr lang="en-US" dirty="0" smtClean="0"/>
              <a:t>Preliminary evaluation show good performance based on lunar and Lake Pontchartrain Bridge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More details can be found in Wolfe et al. 2012, SPIE paper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533D9-0754-48C3-BBF2-5B418223259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229600" cy="1143000"/>
          </a:xfrm>
        </p:spPr>
        <p:txBody>
          <a:bodyPr anchor="t">
            <a:normAutofit fontScale="90000"/>
          </a:bodyPr>
          <a:lstStyle/>
          <a:p>
            <a:pPr eaLnBrk="1" hangingPunct="1"/>
            <a:r>
              <a:rPr lang="en-US" sz="4000" dirty="0" smtClean="0"/>
              <a:t>VIIRS excellent scan geometry </a:t>
            </a:r>
            <a:br>
              <a:rPr lang="en-US" sz="4000" dirty="0" smtClean="0"/>
            </a:br>
            <a:r>
              <a:rPr lang="en-US" sz="4000" dirty="0" smtClean="0"/>
              <a:t>and controlled pixel growth off-nadir</a:t>
            </a: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371600"/>
            <a:ext cx="5791200" cy="400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724400" y="2895600"/>
            <a:ext cx="15240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-5400000">
            <a:off x="4291400" y="3100000"/>
            <a:ext cx="5334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2km</a:t>
            </a:r>
            <a:endParaRPr lang="en-US" sz="12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533D9-0754-48C3-BBF2-5B418223259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Acknowledgements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sz="3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09800"/>
            <a:ext cx="4724400" cy="4292600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VIIRS SDR Team Members</a:t>
            </a:r>
          </a:p>
          <a:p>
            <a:pPr lvl="1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NOAA/NESDIS/STAR  </a:t>
            </a:r>
          </a:p>
          <a:p>
            <a:pPr lvl="1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The Aerospace Corporation</a:t>
            </a:r>
          </a:p>
          <a:p>
            <a:pPr lvl="1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NASA/VCST  </a:t>
            </a:r>
          </a:p>
          <a:p>
            <a:pPr lvl="1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University of Wisconsin  </a:t>
            </a:r>
          </a:p>
          <a:p>
            <a:pPr lvl="1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MIT Lincoln Laboratory</a:t>
            </a:r>
          </a:p>
          <a:p>
            <a:pPr lvl="1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Raytheon</a:t>
            </a:r>
          </a:p>
          <a:p>
            <a:pPr lvl="1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NGAS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19800" y="2209800"/>
            <a:ext cx="2895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DPA/ADP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NCEP Users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NSOF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EDR/SDR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CLASS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JPSS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NJO</a:t>
            </a:r>
          </a:p>
          <a:p>
            <a:endParaRPr lang="en-US" sz="28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533D9-0754-48C3-BBF2-5B418223259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Left-Right Arrow 7"/>
          <p:cNvSpPr/>
          <p:nvPr/>
        </p:nvSpPr>
        <p:spPr>
          <a:xfrm>
            <a:off x="5029200" y="3429000"/>
            <a:ext cx="1143000" cy="838200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868362"/>
          </a:xfrm>
        </p:spPr>
        <p:txBody>
          <a:bodyPr/>
          <a:lstStyle/>
          <a:p>
            <a:r>
              <a:rPr lang="en-US" dirty="0" smtClean="0"/>
              <a:t>Control Pixel Size Growth Off-Nadir</a:t>
            </a:r>
            <a:endParaRPr lang="en-US" dirty="0"/>
          </a:p>
        </p:txBody>
      </p:sp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704975"/>
            <a:ext cx="7600950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533D9-0754-48C3-BBF2-5B418223259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VIIRS Bow-tie Deletion and Aggregation</a:t>
            </a:r>
            <a:endParaRPr lang="en-US" dirty="0"/>
          </a:p>
        </p:txBody>
      </p:sp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00"/>
            <a:ext cx="9064366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495800" y="62484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VIIRS </a:t>
            </a:r>
            <a:r>
              <a:rPr lang="en-US" dirty="0" err="1" smtClean="0"/>
              <a:t>geolocation</a:t>
            </a:r>
            <a:r>
              <a:rPr lang="en-US" dirty="0" smtClean="0"/>
              <a:t> ATBD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533D9-0754-48C3-BBF2-5B418223259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9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6248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dirty="0" smtClean="0"/>
              <a:t>VIIRS Swath Width 3000km with no Gap between Orbits</a:t>
            </a:r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>
            <p:ph sz="half" idx="1"/>
          </p:nvPr>
        </p:nvGraphicFramePr>
        <p:xfrm>
          <a:off x="1066800" y="1752600"/>
          <a:ext cx="6934200" cy="3502025"/>
        </p:xfrm>
        <a:graphic>
          <a:graphicData uri="http://schemas.openxmlformats.org/presentationml/2006/ole">
            <p:oleObj spid="_x0000_s126978" name="Bitmap Image" r:id="rId3" imgW="7049111" imgH="3558848" progId="PBrush">
              <p:embed/>
            </p:oleObj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533D9-0754-48C3-BBF2-5B418223259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0"/>
            <a:ext cx="7924800" cy="9906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VIIRS infrared and DNB imagery enable </a:t>
            </a:r>
            <a:b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regional and metropolitan area night time monitoring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7100" y="1323975"/>
            <a:ext cx="5676900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8" name="TextBox 4"/>
          <p:cNvSpPr txBox="1">
            <a:spLocks noChangeArrowheads="1"/>
          </p:cNvSpPr>
          <p:nvPr/>
        </p:nvSpPr>
        <p:spPr bwMode="auto">
          <a:xfrm>
            <a:off x="0" y="1219200"/>
            <a:ext cx="3505200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 VIIRS infrared imagery with spatial resolution 375m significantly outperforms similar bands of MODIS and AVHRR(1 km)</a:t>
            </a:r>
          </a:p>
          <a:p>
            <a:pPr>
              <a:buFont typeface="Arial" pitchFamily="34" charset="0"/>
              <a:buChar char="•"/>
            </a:pP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 The finer resolution of VIIRS enables environmental monitoring in regional and greater metropolitan areas especially at night</a:t>
            </a:r>
          </a:p>
          <a:p>
            <a:pPr>
              <a:buFont typeface="Arial" pitchFamily="34" charset="0"/>
              <a:buChar char="•"/>
            </a:pP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Example shows night time imagery of the Niagara Falls region in the 12um band, with urban areas being warmer than surrounding regions</a:t>
            </a:r>
          </a:p>
          <a:p>
            <a:pPr>
              <a:buFont typeface="Arial" pitchFamily="34" charset="0"/>
              <a:buChar char="•"/>
            </a:pP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 City night lights (upper right inset) not only shows the urban development, but may also allow monitoring of power outages</a:t>
            </a:r>
          </a:p>
          <a:p>
            <a:pPr>
              <a:buFont typeface="Arial" pitchFamily="34" charset="0"/>
              <a:buChar char="•"/>
            </a:pPr>
            <a:endParaRPr lang="en-US">
              <a:latin typeface="Constantia" pitchFamily="18" charset="0"/>
            </a:endParaRPr>
          </a:p>
        </p:txBody>
      </p:sp>
      <p:sp>
        <p:nvSpPr>
          <p:cNvPr id="52229" name="TextBox 5"/>
          <p:cNvSpPr txBox="1">
            <a:spLocks noChangeArrowheads="1"/>
          </p:cNvSpPr>
          <p:nvPr/>
        </p:nvSpPr>
        <p:spPr bwMode="auto">
          <a:xfrm>
            <a:off x="5715000" y="3124200"/>
            <a:ext cx="121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tx2"/>
                </a:solidFill>
                <a:latin typeface="Constantia" pitchFamily="18" charset="0"/>
              </a:rPr>
              <a:t>Toronto</a:t>
            </a:r>
          </a:p>
        </p:txBody>
      </p:sp>
      <p:sp>
        <p:nvSpPr>
          <p:cNvPr id="52230" name="TextBox 6"/>
          <p:cNvSpPr txBox="1">
            <a:spLocks noChangeArrowheads="1"/>
          </p:cNvSpPr>
          <p:nvPr/>
        </p:nvSpPr>
        <p:spPr bwMode="auto">
          <a:xfrm>
            <a:off x="6553200" y="44196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tx2"/>
                </a:solidFill>
                <a:latin typeface="Constantia" pitchFamily="18" charset="0"/>
              </a:rPr>
              <a:t>Niagara Falls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533D9-0754-48C3-BBF2-5B418223259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403"/>
            <a:ext cx="7315200" cy="830997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Power Outage Detection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1006019"/>
            <a:ext cx="4724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Despite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straylight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effect, the Day/Night Band has been used to detect a major power outages in the Washington, DC on the night of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Direcho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storm on June 29, 2012.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 analysis of the data after the storm showed that most areas had power restored within 3 days.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0" y="6096000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/>
              <a:t>VIIRS DNB radiance time series before and after the power outage (6/29) shows that most of the power was restored in three days.</a:t>
            </a:r>
            <a:endParaRPr lang="en-US" sz="10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4953000" y="5388114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/>
              <a:t>VIIRS DNB of the Washington/Baltimore area on June 26</a:t>
            </a:r>
            <a:r>
              <a:rPr lang="en-US" sz="1000" i="1" baseline="30000" dirty="0" smtClean="0"/>
              <a:t>th</a:t>
            </a:r>
            <a:r>
              <a:rPr lang="en-US" sz="1000" i="1" dirty="0" smtClean="0"/>
              <a:t> (top)and June 30</a:t>
            </a:r>
            <a:r>
              <a:rPr lang="en-US" sz="1000" i="1" baseline="30000" dirty="0" smtClean="0"/>
              <a:t>th</a:t>
            </a:r>
            <a:r>
              <a:rPr lang="en-US" sz="1000" i="1" dirty="0" smtClean="0"/>
              <a:t>.</a:t>
            </a:r>
          </a:p>
          <a:p>
            <a:r>
              <a:rPr lang="en-US" sz="1000" i="1" dirty="0" smtClean="0"/>
              <a:t>The suburbs west of DC and Baltimore, in particular show dark areas.</a:t>
            </a:r>
            <a:endParaRPr lang="en-US" sz="1000" i="1" dirty="0"/>
          </a:p>
        </p:txBody>
      </p:sp>
      <p:grpSp>
        <p:nvGrpSpPr>
          <p:cNvPr id="3" name="Group 13"/>
          <p:cNvGrpSpPr/>
          <p:nvPr/>
        </p:nvGrpSpPr>
        <p:grpSpPr>
          <a:xfrm>
            <a:off x="457200" y="3124200"/>
            <a:ext cx="4345414" cy="2862489"/>
            <a:chOff x="152400" y="1981200"/>
            <a:chExt cx="4345414" cy="2862489"/>
          </a:xfrm>
        </p:grpSpPr>
        <p:pic>
          <p:nvPicPr>
            <p:cNvPr id="16" name="Picture 1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2400" y="1981200"/>
              <a:ext cx="4343400" cy="2862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Rectangle 16"/>
            <p:cNvSpPr/>
            <p:nvPr/>
          </p:nvSpPr>
          <p:spPr>
            <a:xfrm>
              <a:off x="2600839" y="2029739"/>
              <a:ext cx="1521570" cy="43088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dirty="0" smtClean="0"/>
                <a:t>ROI: (101 by 71 pixels)</a:t>
              </a:r>
            </a:p>
            <a:p>
              <a:r>
                <a:rPr lang="en-US" sz="1100" dirty="0" smtClean="0"/>
                <a:t>        ~ 64 km × 64 km</a:t>
              </a:r>
              <a:endParaRPr lang="en-US" sz="1100" dirty="0"/>
            </a:p>
          </p:txBody>
        </p:sp>
        <p:sp>
          <p:nvSpPr>
            <p:cNvPr id="18" name="TextBox 23"/>
            <p:cNvSpPr txBox="1"/>
            <p:nvPr/>
          </p:nvSpPr>
          <p:spPr>
            <a:xfrm>
              <a:off x="693383" y="2007619"/>
              <a:ext cx="15534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 smtClean="0">
                  <a:solidFill>
                    <a:srgbClr val="0000FF"/>
                  </a:solidFill>
                </a:rPr>
                <a:t>Blue</a:t>
              </a:r>
              <a:r>
                <a:rPr lang="en-US" sz="1200" dirty="0" smtClean="0"/>
                <a:t>: mostly clear sky</a:t>
              </a:r>
            </a:p>
            <a:p>
              <a:r>
                <a:rPr lang="en-US" sz="1200" dirty="0" smtClean="0">
                  <a:solidFill>
                    <a:srgbClr val="FF0000"/>
                  </a:solidFill>
                </a:rPr>
                <a:t>Red</a:t>
              </a:r>
              <a:r>
                <a:rPr lang="en-US" sz="1200" dirty="0" smtClean="0"/>
                <a:t>: Cloudy</a:t>
              </a:r>
              <a:endParaRPr lang="en-US" sz="1200" dirty="0"/>
            </a:p>
          </p:txBody>
        </p:sp>
        <p:sp>
          <p:nvSpPr>
            <p:cNvPr id="19" name="TextBox 24"/>
            <p:cNvSpPr txBox="1"/>
            <p:nvPr/>
          </p:nvSpPr>
          <p:spPr>
            <a:xfrm>
              <a:off x="2123975" y="3915075"/>
              <a:ext cx="762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b="1" dirty="0" smtClean="0"/>
                <a:t>06/30</a:t>
              </a:r>
              <a:endParaRPr lang="en-US" sz="1100" b="1" dirty="0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V="1">
              <a:off x="2448025" y="3659435"/>
              <a:ext cx="152400" cy="30480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6"/>
            <p:cNvSpPr txBox="1"/>
            <p:nvPr/>
          </p:nvSpPr>
          <p:spPr>
            <a:xfrm>
              <a:off x="828989" y="3829664"/>
              <a:ext cx="762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 smtClean="0"/>
                <a:t>06/23</a:t>
              </a:r>
              <a:endParaRPr lang="en-US" sz="1000" dirty="0"/>
            </a:p>
          </p:txBody>
        </p:sp>
        <p:sp>
          <p:nvSpPr>
            <p:cNvPr id="23" name="TextBox 27"/>
            <p:cNvSpPr txBox="1"/>
            <p:nvPr/>
          </p:nvSpPr>
          <p:spPr>
            <a:xfrm>
              <a:off x="2125189" y="3175168"/>
              <a:ext cx="762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 smtClean="0"/>
                <a:t>06/29</a:t>
              </a:r>
              <a:endParaRPr lang="en-US" sz="1000" dirty="0"/>
            </a:p>
          </p:txBody>
        </p:sp>
        <p:sp>
          <p:nvSpPr>
            <p:cNvPr id="24" name="TextBox 28"/>
            <p:cNvSpPr txBox="1"/>
            <p:nvPr/>
          </p:nvSpPr>
          <p:spPr>
            <a:xfrm>
              <a:off x="2831039" y="3563364"/>
              <a:ext cx="762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 smtClean="0"/>
                <a:t>07/02</a:t>
              </a:r>
              <a:endParaRPr lang="en-US" sz="1000" dirty="0"/>
            </a:p>
          </p:txBody>
        </p:sp>
        <p:sp>
          <p:nvSpPr>
            <p:cNvPr id="25" name="TextBox 29"/>
            <p:cNvSpPr txBox="1"/>
            <p:nvPr/>
          </p:nvSpPr>
          <p:spPr>
            <a:xfrm>
              <a:off x="3735814" y="3171939"/>
              <a:ext cx="762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 smtClean="0"/>
                <a:t>07/06</a:t>
              </a:r>
              <a:endParaRPr lang="en-US" sz="1000" dirty="0"/>
            </a:p>
          </p:txBody>
        </p:sp>
      </p:grpSp>
      <p:pic>
        <p:nvPicPr>
          <p:cNvPr id="26" name="Picture 25" descr="K:\DCStorm\DNBJune26small4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2684" y="1066800"/>
            <a:ext cx="3069689" cy="2036722"/>
          </a:xfrm>
          <a:prstGeom prst="rect">
            <a:avLst/>
          </a:prstGeom>
          <a:noFill/>
        </p:spPr>
      </p:pic>
      <p:pic>
        <p:nvPicPr>
          <p:cNvPr id="27" name="Picture 26" descr="dnb1.gif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81600" y="3352800"/>
            <a:ext cx="3048000" cy="1981200"/>
          </a:xfrm>
          <a:prstGeom prst="rect">
            <a:avLst/>
          </a:prstGeom>
        </p:spPr>
      </p:pic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533D9-0754-48C3-BBF2-5B418223259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Challenges and Way Forward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6858000" cy="49069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Instrument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responsivity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degradation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Early VIIRS SDR data and reprocessing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DNB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straylight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mitigation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Further investigation on striping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Instrument and spacecraft maneuver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A-side vs. B-side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Other issues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Transition to operations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J1, J2 and beyond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533D9-0754-48C3-BBF2-5B418223259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154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VIIRS </a:t>
            </a:r>
            <a:r>
              <a:rPr lang="en-US" dirty="0" err="1" smtClean="0"/>
              <a:t>Geolocation</a:t>
            </a:r>
            <a:r>
              <a:rPr lang="en-US" dirty="0" smtClean="0"/>
              <a:t> – Excellent (Provisional)</a:t>
            </a:r>
          </a:p>
          <a:p>
            <a:r>
              <a:rPr lang="en-US" dirty="0" smtClean="0"/>
              <a:t>VIIRS Radiometry (provisional)</a:t>
            </a:r>
          </a:p>
          <a:p>
            <a:pPr lvl="1"/>
            <a:r>
              <a:rPr lang="en-US" sz="2200" dirty="0" smtClean="0">
                <a:cs typeface="Times New Roman" pitchFamily="18" charset="0"/>
              </a:rPr>
              <a:t>Extensive pre-launch test program provided highly accurate calibration </a:t>
            </a:r>
            <a:r>
              <a:rPr lang="en-US" sz="2200" dirty="0" err="1" smtClean="0">
                <a:cs typeface="Times New Roman" pitchFamily="18" charset="0"/>
              </a:rPr>
              <a:t>onorbit</a:t>
            </a:r>
            <a:endParaRPr lang="en-US" sz="2200" dirty="0" smtClean="0">
              <a:cs typeface="Times New Roman" pitchFamily="18" charset="0"/>
            </a:endParaRPr>
          </a:p>
          <a:p>
            <a:pPr lvl="1"/>
            <a:r>
              <a:rPr lang="en-US" sz="2200" dirty="0" smtClean="0">
                <a:cs typeface="Times New Roman" pitchFamily="18" charset="0"/>
              </a:rPr>
              <a:t>SNR performance is consistent with pre-launch measurements and complies with requirements</a:t>
            </a:r>
          </a:p>
          <a:p>
            <a:pPr lvl="1"/>
            <a:r>
              <a:rPr lang="en-US" sz="2200" dirty="0" smtClean="0">
                <a:cs typeface="Times New Roman" pitchFamily="18" charset="0"/>
              </a:rPr>
              <a:t>Data quality is comparable or better than that of MODIS </a:t>
            </a:r>
          </a:p>
          <a:p>
            <a:pPr lvl="1"/>
            <a:r>
              <a:rPr lang="en-US" sz="2200" dirty="0" smtClean="0">
                <a:cs typeface="Times New Roman" pitchFamily="18" charset="0"/>
              </a:rPr>
              <a:t>RSB throughput degradation is being </a:t>
            </a:r>
            <a:r>
              <a:rPr lang="en-US" sz="2200" dirty="0" smtClean="0">
                <a:cs typeface="Times New Roman" pitchFamily="18" charset="0"/>
              </a:rPr>
              <a:t>monitored and its effect mitigated</a:t>
            </a:r>
            <a:endParaRPr lang="en-US" sz="2200" dirty="0" smtClean="0">
              <a:cs typeface="Times New Roman" pitchFamily="18" charset="0"/>
            </a:endParaRPr>
          </a:p>
          <a:p>
            <a:pPr lvl="1"/>
            <a:r>
              <a:rPr lang="en-US" sz="2200" dirty="0" smtClean="0">
                <a:cs typeface="Times New Roman" pitchFamily="18" charset="0"/>
              </a:rPr>
              <a:t>DNB images are excellent except in regions affected by stray light </a:t>
            </a:r>
          </a:p>
          <a:p>
            <a:r>
              <a:rPr lang="en-US" dirty="0" smtClean="0"/>
              <a:t>VIIRS Spectral – Provisional (</a:t>
            </a:r>
            <a:r>
              <a:rPr lang="en-US" dirty="0" smtClean="0">
                <a:solidFill>
                  <a:srgbClr val="00B0F0"/>
                </a:solidFill>
              </a:rPr>
              <a:t>modulated RSR available for user evaluation</a:t>
            </a:r>
            <a:r>
              <a:rPr lang="en-US" dirty="0" smtClean="0"/>
              <a:t>)</a:t>
            </a:r>
          </a:p>
          <a:p>
            <a:r>
              <a:rPr lang="en-US" dirty="0" smtClean="0"/>
              <a:t>New VIIRS capabilities will lead to more novel applications</a:t>
            </a:r>
          </a:p>
          <a:p>
            <a:r>
              <a:rPr lang="en-US" dirty="0" smtClean="0"/>
              <a:t>Reference:</a:t>
            </a:r>
          </a:p>
          <a:p>
            <a:pPr lvl="1"/>
            <a:r>
              <a:rPr lang="en-US" i="1" dirty="0" smtClean="0">
                <a:latin typeface="Arial Narrow" pitchFamily="34" charset="0"/>
              </a:rPr>
              <a:t>Cao, C., F. </a:t>
            </a:r>
            <a:r>
              <a:rPr lang="en-US" i="1" dirty="0" err="1" smtClean="0">
                <a:latin typeface="Arial Narrow" pitchFamily="34" charset="0"/>
              </a:rPr>
              <a:t>Deluccia</a:t>
            </a:r>
            <a:r>
              <a:rPr lang="en-US" i="1" dirty="0" smtClean="0">
                <a:latin typeface="Arial Narrow" pitchFamily="34" charset="0"/>
              </a:rPr>
              <a:t>, X. </a:t>
            </a:r>
            <a:r>
              <a:rPr lang="en-US" i="1" dirty="0" err="1" smtClean="0">
                <a:latin typeface="Arial Narrow" pitchFamily="34" charset="0"/>
              </a:rPr>
              <a:t>Xiong</a:t>
            </a:r>
            <a:r>
              <a:rPr lang="en-US" i="1" dirty="0" smtClean="0">
                <a:latin typeface="Arial Narrow" pitchFamily="34" charset="0"/>
              </a:rPr>
              <a:t>, R. Wolfe, and F. </a:t>
            </a:r>
            <a:r>
              <a:rPr lang="en-US" i="1" dirty="0" err="1" smtClean="0">
                <a:latin typeface="Arial Narrow" pitchFamily="34" charset="0"/>
              </a:rPr>
              <a:t>Weng</a:t>
            </a:r>
            <a:r>
              <a:rPr lang="en-US" i="1" dirty="0" smtClean="0">
                <a:latin typeface="Arial Narrow" pitchFamily="34" charset="0"/>
              </a:rPr>
              <a:t>, Early On-orbit Performance of the Visible Infrared Imaging Radiometer Suite (VIIRS) onboard the </a:t>
            </a:r>
            <a:r>
              <a:rPr lang="en-US" i="1" dirty="0" err="1" smtClean="0">
                <a:latin typeface="Arial Narrow" pitchFamily="34" charset="0"/>
              </a:rPr>
              <a:t>Suomi</a:t>
            </a:r>
            <a:r>
              <a:rPr lang="en-US" i="1" dirty="0" smtClean="0">
                <a:latin typeface="Arial Narrow" pitchFamily="34" charset="0"/>
              </a:rPr>
              <a:t> National Polar-orbiting Partnership (S-NPP) Satellite, TGRS, 2013, In press.</a:t>
            </a:r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533D9-0754-48C3-BBF2-5B4182232591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Backup </a:t>
            </a:r>
            <a:r>
              <a:rPr lang="en-US" dirty="0" err="1" smtClean="0"/>
              <a:t>slidles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533D9-0754-48C3-BBF2-5B4182232591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VIIRS Geometric Characteristics</a:t>
            </a:r>
            <a:endParaRPr lang="en-US" dirty="0"/>
          </a:p>
        </p:txBody>
      </p:sp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371600"/>
            <a:ext cx="638175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495800" y="62484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VIIRS </a:t>
            </a:r>
            <a:r>
              <a:rPr lang="en-US" dirty="0" err="1" smtClean="0"/>
              <a:t>geolocation</a:t>
            </a:r>
            <a:r>
              <a:rPr lang="en-US" dirty="0" smtClean="0"/>
              <a:t> ATBD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533D9-0754-48C3-BBF2-5B4182232591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8" name="Rectangle 8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The VIIRS Instrument</a:t>
            </a:r>
          </a:p>
        </p:txBody>
      </p:sp>
      <p:graphicFrame>
        <p:nvGraphicFramePr>
          <p:cNvPr id="35847" name="Object 7"/>
          <p:cNvGraphicFramePr>
            <a:graphicFrameLocks noChangeAspect="1"/>
          </p:cNvGraphicFramePr>
          <p:nvPr>
            <p:ph sz="half" idx="4294967295"/>
          </p:nvPr>
        </p:nvGraphicFramePr>
        <p:xfrm>
          <a:off x="1447800" y="1219200"/>
          <a:ext cx="7391400" cy="5227638"/>
        </p:xfrm>
        <a:graphic>
          <a:graphicData uri="http://schemas.openxmlformats.org/presentationml/2006/ole">
            <p:oleObj spid="_x0000_s108546" name="Bitmap Image" r:id="rId3" imgW="5401429" imgH="3820058" progId="PBrush">
              <p:embed/>
            </p:oleObj>
          </a:graphicData>
        </a:graphic>
      </p:graphicFrame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990600" y="6521450"/>
            <a:ext cx="769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Source: VIIRS SDR User’s Guide https://cs.star.nesdis.noaa.gov/NCC/VIIRS</a:t>
            </a:r>
          </a:p>
        </p:txBody>
      </p:sp>
      <p:pic>
        <p:nvPicPr>
          <p:cNvPr id="5" name="Picture 2" descr="I:\viirs_model_rta_v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95400"/>
            <a:ext cx="3139257" cy="2590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3400" y="3657600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Courtesy of D. Pogo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4572000"/>
            <a:ext cx="3124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Significance of VIIRS:</a:t>
            </a:r>
          </a:p>
          <a:p>
            <a:pPr>
              <a:buFontTx/>
              <a:buChar char="-"/>
            </a:pPr>
            <a:r>
              <a:rPr lang="en-US" dirty="0" smtClean="0"/>
              <a:t>MODIS</a:t>
            </a:r>
          </a:p>
          <a:p>
            <a:pPr>
              <a:buFontTx/>
              <a:buChar char="-"/>
            </a:pPr>
            <a:r>
              <a:rPr lang="en-US" dirty="0" smtClean="0"/>
              <a:t>AVHRR</a:t>
            </a:r>
          </a:p>
          <a:p>
            <a:pPr>
              <a:buFontTx/>
              <a:buChar char="-"/>
            </a:pPr>
            <a:r>
              <a:rPr lang="en-US" dirty="0" err="1" smtClean="0"/>
              <a:t>SeaWiFS</a:t>
            </a:r>
            <a:r>
              <a:rPr lang="en-US" dirty="0" smtClean="0"/>
              <a:t>/MERIS</a:t>
            </a:r>
          </a:p>
          <a:p>
            <a:pPr>
              <a:buFontTx/>
              <a:buChar char="-"/>
            </a:pPr>
            <a:r>
              <a:rPr lang="en-US" dirty="0" smtClean="0"/>
              <a:t>OLS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533D9-0754-48C3-BBF2-5B418223259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66C051A-A411-481A-A876-83E1EF79183D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34820" name="TextBox 3"/>
          <p:cNvSpPr txBox="1">
            <a:spLocks noChangeArrowheads="1"/>
          </p:cNvSpPr>
          <p:nvPr/>
        </p:nvSpPr>
        <p:spPr bwMode="auto">
          <a:xfrm>
            <a:off x="1295400" y="228600"/>
            <a:ext cx="6629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latin typeface="Times New Roman" pitchFamily="18" charset="0"/>
                <a:cs typeface="Times New Roman" pitchFamily="18" charset="0"/>
              </a:rPr>
              <a:t>VIIRS Onboard Calibration Comparisons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81000" y="1219200"/>
          <a:ext cx="4572000" cy="5528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</a:tblGrid>
              <a:tr h="552450">
                <a:tc>
                  <a:txBody>
                    <a:bodyPr/>
                    <a:lstStyle/>
                    <a:p>
                      <a:r>
                        <a:rPr lang="en-US" dirty="0" smtClean="0"/>
                        <a:t>VIIRS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MODIS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AVHRR</a:t>
                      </a:r>
                      <a:endParaRPr lang="en-US" dirty="0"/>
                    </a:p>
                  </a:txBody>
                  <a:tcPr/>
                </a:tc>
              </a:tr>
              <a:tr h="55245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Rotating telescope w/ half angle mirror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Paddle Mirror (large RVS</a:t>
                      </a:r>
                      <a:r>
                        <a:rPr lang="en-US" sz="1600" baseline="0" dirty="0" smtClean="0"/>
                        <a:t> effect)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45 deg mirror (image pixel rotation at high scan angles)</a:t>
                      </a:r>
                      <a:endParaRPr lang="en-US" sz="1600" dirty="0"/>
                    </a:p>
                  </a:txBody>
                  <a:tcPr/>
                </a:tc>
              </a:tr>
              <a:tr h="55245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V-Grooved Blackbody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V-Grooved Blackbody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Honeycomb Blackbody</a:t>
                      </a:r>
                    </a:p>
                  </a:txBody>
                  <a:tcPr/>
                </a:tc>
              </a:tr>
              <a:tr h="55245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Space view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Space 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Space view</a:t>
                      </a:r>
                    </a:p>
                  </a:txBody>
                  <a:tcPr/>
                </a:tc>
              </a:tr>
              <a:tr h="55245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Solar diffuser +</a:t>
                      </a:r>
                      <a:r>
                        <a:rPr lang="en-US" sz="1600" baseline="0" dirty="0" smtClean="0"/>
                        <a:t> screen (VISNIR+</a:t>
                      </a: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</a:rPr>
                        <a:t>DNB</a:t>
                      </a:r>
                      <a:r>
                        <a:rPr lang="en-US" sz="1600" baseline="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Solar diffuser +</a:t>
                      </a:r>
                      <a:r>
                        <a:rPr lang="en-US" sz="1600" dirty="0" err="1" smtClean="0"/>
                        <a:t>screen+</a:t>
                      </a:r>
                      <a:r>
                        <a:rPr lang="en-US" sz="1600" dirty="0" err="1" smtClean="0">
                          <a:solidFill>
                            <a:srgbClr val="FF0000"/>
                          </a:solidFill>
                        </a:rPr>
                        <a:t>door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600" dirty="0" smtClean="0"/>
                        <a:t>(VISNIR)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Vicarious (desert)</a:t>
                      </a:r>
                      <a:endParaRPr lang="en-US" sz="1600" dirty="0"/>
                    </a:p>
                  </a:txBody>
                  <a:tcPr/>
                </a:tc>
              </a:tr>
              <a:tr h="55245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Solar diffuser stability monitor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Solar diffuser stability monitor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/>
                </a:tc>
              </a:tr>
              <a:tr h="55245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Lunar cal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Lunar cal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/>
                </a:tc>
              </a:tr>
              <a:tr h="55245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None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SRCA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None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486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5029200"/>
            <a:ext cx="11842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6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48438" y="5029200"/>
            <a:ext cx="2595562" cy="159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62" name="TextBox 8"/>
          <p:cNvSpPr txBox="1">
            <a:spLocks noChangeArrowheads="1"/>
          </p:cNvSpPr>
          <p:nvPr/>
        </p:nvSpPr>
        <p:spPr bwMode="auto">
          <a:xfrm>
            <a:off x="6172200" y="2590800"/>
            <a:ext cx="1981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/>
              <a:t>VIIRS solar diffuser view</a:t>
            </a:r>
          </a:p>
          <a:p>
            <a:r>
              <a:rPr lang="en-US" sz="1000"/>
              <a:t>I2 band</a:t>
            </a:r>
          </a:p>
        </p:txBody>
      </p:sp>
      <p:sp>
        <p:nvSpPr>
          <p:cNvPr id="34863" name="TextBox 9"/>
          <p:cNvSpPr txBox="1">
            <a:spLocks noChangeArrowheads="1"/>
          </p:cNvSpPr>
          <p:nvPr/>
        </p:nvSpPr>
        <p:spPr bwMode="auto">
          <a:xfrm>
            <a:off x="6248400" y="4191000"/>
            <a:ext cx="1447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solidFill>
                  <a:schemeClr val="bg1"/>
                </a:solidFill>
              </a:rPr>
              <a:t>VIIRS</a:t>
            </a:r>
          </a:p>
          <a:p>
            <a:r>
              <a:rPr lang="en-US" sz="1000">
                <a:solidFill>
                  <a:schemeClr val="bg1"/>
                </a:solidFill>
              </a:rPr>
              <a:t>Moon in space view  I2 band</a:t>
            </a:r>
          </a:p>
        </p:txBody>
      </p:sp>
      <p:graphicFrame>
        <p:nvGraphicFramePr>
          <p:cNvPr id="34864" name="Object 48"/>
          <p:cNvGraphicFramePr>
            <a:graphicFrameLocks noChangeAspect="1"/>
          </p:cNvGraphicFramePr>
          <p:nvPr/>
        </p:nvGraphicFramePr>
        <p:xfrm>
          <a:off x="5181600" y="1295400"/>
          <a:ext cx="3505200" cy="2608263"/>
        </p:xfrm>
        <a:graphic>
          <a:graphicData uri="http://schemas.openxmlformats.org/presentationml/2006/ole">
            <p:oleObj spid="_x0000_s109570" name="Bitmap Image" r:id="rId5" imgW="4723810" imgH="3514286" progId="PBrush">
              <p:embed/>
            </p:oleObj>
          </a:graphicData>
        </a:graphic>
      </p:graphicFrame>
      <p:sp>
        <p:nvSpPr>
          <p:cNvPr id="34865" name="Text Box 49"/>
          <p:cNvSpPr txBox="1">
            <a:spLocks noChangeArrowheads="1"/>
          </p:cNvSpPr>
          <p:nvPr/>
        </p:nvSpPr>
        <p:spPr bwMode="auto">
          <a:xfrm>
            <a:off x="4953000" y="3962400"/>
            <a:ext cx="4191000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Source: VIIRS SDR User’s Guide (v1.01)</a:t>
            </a:r>
          </a:p>
          <a:p>
            <a:pPr>
              <a:spcBef>
                <a:spcPct val="50000"/>
              </a:spcBef>
            </a:pPr>
            <a:r>
              <a:rPr lang="en-US" sz="1400"/>
              <a:t>https://cs.star.nesdis.noaa.gov/NCC/VIIRS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533D9-0754-48C3-BBF2-5B418223259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62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Environmental Data Products (EDRs) </a:t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Derived from VIIRS SDRs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9200" y="19812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066800"/>
            <a:ext cx="5334000" cy="5527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533D9-0754-48C3-BBF2-5B418223259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495800" y="1524000"/>
          <a:ext cx="3153906" cy="3215640"/>
        </p:xfrm>
        <a:graphic>
          <a:graphicData uri="http://schemas.openxmlformats.org/drawingml/2006/table">
            <a:tbl>
              <a:tblPr/>
              <a:tblGrid>
                <a:gridCol w="559141"/>
                <a:gridCol w="964859"/>
                <a:gridCol w="914400"/>
                <a:gridCol w="715506"/>
              </a:tblGrid>
              <a:tr h="9047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MODIS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VIIRS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04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Band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λ </a:t>
                      </a:r>
                      <a:r>
                        <a:rPr lang="el-GR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(µ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λ </a:t>
                      </a:r>
                      <a:r>
                        <a:rPr lang="el-GR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µm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Band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4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3.660 - 3.880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3.598 - 3.791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M-12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4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3.550 -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3.930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I-4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4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3.929 - 3.989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4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3.940 - 4.001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4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4.020 - 4.080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3.973 - 4.128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M-13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4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4.433 - 4.498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4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4.482 - 4.549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4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1.360 - 1.390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1.371 - 1.386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M-9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4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6.535 - 6.895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4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7.175 - 7.475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4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8.400- 8.700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8.400 - 8.700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M-14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4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9.580 - 9.880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98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</a:p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10.780 - 11.280</a:t>
                      </a:r>
                    </a:p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10.263 - 11.263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M-15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985">
                <a:tc v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10.500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- 12.400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I-5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4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11.770 - 12.270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11.538 - 12.488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4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13.185 - 13.485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4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13.485 - 13.785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4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13.785 - 14.085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4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14.085 - 14.385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914400" y="1524000"/>
          <a:ext cx="3063450" cy="3368040"/>
        </p:xfrm>
        <a:graphic>
          <a:graphicData uri="http://schemas.openxmlformats.org/drawingml/2006/table">
            <a:tbl>
              <a:tblPr/>
              <a:tblGrid>
                <a:gridCol w="599664"/>
                <a:gridCol w="996318"/>
                <a:gridCol w="891284"/>
                <a:gridCol w="576184"/>
              </a:tblGrid>
              <a:tr h="7434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MODIS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VIIRS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43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Band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λ (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nm)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λ (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nm)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Band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3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620 – 670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600 - 680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I-1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2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841 – 876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846 - 885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I-2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3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459 - 479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3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545 - 565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545 - 565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M-4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3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1230 - 1250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1230 - 1250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M-8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341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1628 - 1652</a:t>
                      </a:r>
                    </a:p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1580 - 1670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M-10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341">
                <a:tc v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1580 -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1640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I-3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3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2105 - 2155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2225 - 2275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M-11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3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405 – 420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402 - 422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M-1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3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438 – 448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436 - 454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M-2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3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483 – 493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478 - 498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M-3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3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526 - 536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3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546 – 556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3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662 - 672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662 - 682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M-5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3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673 - 683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3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743 – 753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749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- 754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M-6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3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862 - 877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846 - 885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M-7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3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890 - 920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3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931 - 941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3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915 - 965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703" name="Text Box 10"/>
          <p:cNvSpPr txBox="1">
            <a:spLocks noChangeArrowheads="1"/>
          </p:cNvSpPr>
          <p:nvPr/>
        </p:nvSpPr>
        <p:spPr bwMode="auto">
          <a:xfrm>
            <a:off x="4572000" y="5181600"/>
            <a:ext cx="34178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onstantia" pitchFamily="18" charset="0"/>
              </a:rPr>
              <a:t>VIIRS Bands I1-I5 are 375 m at Nadir</a:t>
            </a:r>
          </a:p>
          <a:p>
            <a:r>
              <a:rPr lang="en-US" sz="1400">
                <a:latin typeface="Constantia" pitchFamily="18" charset="0"/>
              </a:rPr>
              <a:t>VIIRS Bands M-1-M-16 are 750 m at Nadir </a:t>
            </a:r>
          </a:p>
        </p:txBody>
      </p:sp>
      <p:sp>
        <p:nvSpPr>
          <p:cNvPr id="20704" name="Text Box 11"/>
          <p:cNvSpPr txBox="1">
            <a:spLocks noChangeArrowheads="1"/>
          </p:cNvSpPr>
          <p:nvPr/>
        </p:nvSpPr>
        <p:spPr bwMode="auto">
          <a:xfrm>
            <a:off x="1066800" y="5105400"/>
            <a:ext cx="3082925" cy="7381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onstantia" pitchFamily="18" charset="0"/>
              </a:rPr>
              <a:t>MODIS Bands 1-2 are 250 m at Nadir</a:t>
            </a:r>
          </a:p>
          <a:p>
            <a:r>
              <a:rPr lang="en-US" sz="1400">
                <a:latin typeface="Constantia" pitchFamily="18" charset="0"/>
              </a:rPr>
              <a:t>MODIS Bands 3-7 are 500 m at Nadir</a:t>
            </a:r>
          </a:p>
          <a:p>
            <a:r>
              <a:rPr lang="en-US" sz="1400">
                <a:latin typeface="Constantia" pitchFamily="18" charset="0"/>
              </a:rPr>
              <a:t>MODIS Bands 8-36 are 1,000 m at Nadir</a:t>
            </a:r>
          </a:p>
        </p:txBody>
      </p:sp>
      <p:sp>
        <p:nvSpPr>
          <p:cNvPr id="20705" name="Rectangle 2"/>
          <p:cNvSpPr>
            <a:spLocks noChangeArrowheads="1"/>
          </p:cNvSpPr>
          <p:nvPr/>
        </p:nvSpPr>
        <p:spPr bwMode="auto">
          <a:xfrm>
            <a:off x="457200" y="3048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algn="ctr" eaLnBrk="0" hangingPunct="0"/>
            <a:r>
              <a:rPr lang="en-US" sz="3200">
                <a:latin typeface="Constantia" pitchFamily="18" charset="0"/>
              </a:rPr>
              <a:t>Comparison of MODIS &amp; VIIRS Bands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533D9-0754-48C3-BBF2-5B418223259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50292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VIIRS, AVHRR, and MODIS Spectral Response Comparisons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D:\Home\ccao\Work2012\VIIRS2\VIIRSPaper\VIIRS MODIS and AVHRR RSR with I channels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447800"/>
            <a:ext cx="8305800" cy="4912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533D9-0754-48C3-BBF2-5B418223259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VIIRS Sensor Data Records (SDRs)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3657600" cy="5486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SDRs =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L1B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 calibrated,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geolocated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radiance, reflectance and brightness temperature  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22 types of SDRs 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16 moderate resolution radiometric (M-bands), </a:t>
            </a:r>
          </a:p>
          <a:p>
            <a:pPr lvl="2"/>
            <a:r>
              <a:rPr lang="en-US" sz="17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11 Reflective Solar Bands (RSB)</a:t>
            </a:r>
          </a:p>
          <a:p>
            <a:pPr lvl="2"/>
            <a:r>
              <a:rPr lang="en-US" sz="17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 Thermal Emissive Bands (TEB)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 imaging (I-bands), </a:t>
            </a:r>
          </a:p>
          <a:p>
            <a:pPr lvl="2"/>
            <a:r>
              <a:rPr lang="en-US" sz="15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 RSB; 2 TEB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Day Night Band (DNB) imaging, broadband</a:t>
            </a:r>
          </a:p>
          <a:p>
            <a:pPr lvl="1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6 non-gridded geolocation products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DNB, IMG, IMG terrain corrected, MOD, MOD terrain corrected, MOD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unaggregated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 gridded geolocation products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MOD, IMG</a:t>
            </a:r>
          </a:p>
          <a:p>
            <a:pPr lvl="1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1143000"/>
            <a:ext cx="5638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533D9-0754-48C3-BBF2-5B418223259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6096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Cal/Val to Ensure Product Maturity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5029200" cy="54864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Beta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(L+150)</a:t>
            </a:r>
          </a:p>
          <a:p>
            <a:pPr lvl="1">
              <a:lnSpc>
                <a:spcPct val="80000"/>
              </a:lnSpc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Early release product, initial calibration applied, minimally validated and may still contain significant errors </a:t>
            </a:r>
          </a:p>
          <a:p>
            <a:pPr lvl="1">
              <a:lnSpc>
                <a:spcPct val="80000"/>
              </a:lnSpc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Available to allow users to gain familiarity with data formats and parameters </a:t>
            </a:r>
          </a:p>
          <a:p>
            <a:pPr lvl="1">
              <a:lnSpc>
                <a:spcPct val="80000"/>
              </a:lnSpc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Product is not appropriate as the basis for quantitative scientific publications studies and applications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Provisional 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(Beta+2mo)</a:t>
            </a:r>
          </a:p>
          <a:p>
            <a:pPr lvl="1">
              <a:lnSpc>
                <a:spcPct val="80000"/>
              </a:lnSpc>
            </a:pP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Product quality may not be optimal </a:t>
            </a:r>
          </a:p>
          <a:p>
            <a:pPr lvl="1">
              <a:lnSpc>
                <a:spcPct val="80000"/>
              </a:lnSpc>
            </a:pP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Incremental product improvements are still occurring as calibration parameters are adjusted with sensor on-orbit characterization</a:t>
            </a:r>
          </a:p>
          <a:p>
            <a:pPr lvl="1">
              <a:lnSpc>
                <a:spcPct val="80000"/>
              </a:lnSpc>
            </a:pP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General research community is encouraged to participate in the QA and validation of the product, but need to be aware that product validation and QA are ongoing </a:t>
            </a:r>
          </a:p>
          <a:p>
            <a:pPr lvl="1">
              <a:lnSpc>
                <a:spcPct val="80000"/>
              </a:lnSpc>
            </a:pP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Users are urged to contact NPP Cal/Val Team representatives prior to use of the data in publications 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Validated/Calibrated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(L+20mo)</a:t>
            </a:r>
          </a:p>
          <a:p>
            <a:pPr lvl="1">
              <a:lnSpc>
                <a:spcPct val="80000"/>
              </a:lnSpc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On-orbit sensor performance characterized and calibration parameters adjusted accordingly</a:t>
            </a:r>
          </a:p>
          <a:p>
            <a:pPr lvl="1">
              <a:lnSpc>
                <a:spcPct val="80000"/>
              </a:lnSpc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Ready for use by the Centrals, and in scientific publications</a:t>
            </a:r>
          </a:p>
          <a:p>
            <a:pPr lvl="1">
              <a:lnSpc>
                <a:spcPct val="80000"/>
              </a:lnSpc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There may be later improved versions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0200" y="1143000"/>
            <a:ext cx="3429000" cy="33242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marL="342900" lvl="1" indent="-342900">
              <a:defRPr/>
            </a:pPr>
            <a:r>
              <a:rPr lang="en-US" sz="2400" dirty="0"/>
              <a:t>VIIRS </a:t>
            </a:r>
            <a:r>
              <a:rPr lang="en-US" sz="2400" dirty="0" smtClean="0"/>
              <a:t>58 </a:t>
            </a:r>
            <a:r>
              <a:rPr lang="en-US" sz="2400" dirty="0"/>
              <a:t>Cal/Val tasks</a:t>
            </a:r>
          </a:p>
          <a:p>
            <a:pPr marL="342900" lvl="1" indent="-342900">
              <a:defRPr/>
            </a:pPr>
            <a:endParaRPr lang="en-US" sz="2400" dirty="0"/>
          </a:p>
          <a:p>
            <a:pPr>
              <a:buFont typeface="Arial" pitchFamily="34" charset="0"/>
              <a:buChar char="•"/>
              <a:defRPr/>
            </a:pPr>
            <a:r>
              <a:rPr lang="en-US" dirty="0"/>
              <a:t>Functional Performance &amp;</a:t>
            </a:r>
          </a:p>
          <a:p>
            <a:pPr>
              <a:defRPr/>
            </a:pPr>
            <a:r>
              <a:rPr lang="en-US" dirty="0"/>
              <a:t>          Format Evaluation (7)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/>
              <a:t>Calibration System    </a:t>
            </a:r>
          </a:p>
          <a:p>
            <a:pPr>
              <a:defRPr/>
            </a:pPr>
            <a:r>
              <a:rPr lang="en-US" dirty="0"/>
              <a:t>          Evaluation (7)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/>
              <a:t>Image Quality Evaluation (4)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/>
              <a:t>Radiometric Evaluation (</a:t>
            </a:r>
            <a:r>
              <a:rPr lang="en-US" dirty="0" smtClean="0"/>
              <a:t>24)</a:t>
            </a:r>
            <a:endParaRPr lang="en-US" dirty="0"/>
          </a:p>
          <a:p>
            <a:pPr>
              <a:buFont typeface="Arial" pitchFamily="34" charset="0"/>
              <a:buChar char="•"/>
              <a:defRPr/>
            </a:pPr>
            <a:r>
              <a:rPr lang="en-US" dirty="0"/>
              <a:t>Geometric Evaluation (9)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/>
              <a:t>Performance and Telemetry </a:t>
            </a:r>
          </a:p>
          <a:p>
            <a:pPr>
              <a:defRPr/>
            </a:pPr>
            <a:r>
              <a:rPr lang="en-US" dirty="0"/>
              <a:t>          Trending </a:t>
            </a:r>
            <a:r>
              <a:rPr lang="en-US" dirty="0" smtClean="0"/>
              <a:t>(7)</a:t>
            </a:r>
            <a:endParaRPr lang="en-US" dirty="0"/>
          </a:p>
        </p:txBody>
      </p:sp>
      <p:sp>
        <p:nvSpPr>
          <p:cNvPr id="13318" name="TextBox 5"/>
          <p:cNvSpPr txBox="1">
            <a:spLocks noChangeArrowheads="1"/>
          </p:cNvSpPr>
          <p:nvPr/>
        </p:nvSpPr>
        <p:spPr bwMode="auto">
          <a:xfrm>
            <a:off x="5410200" y="5029200"/>
            <a:ext cx="2971800" cy="1477963"/>
          </a:xfrm>
          <a:prstGeom prst="rect">
            <a:avLst/>
          </a:prstGeom>
          <a:solidFill>
            <a:srgbClr val="92D050">
              <a:alpha val="76862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VIIRS SDR team Weekly telecons, reports, technical tagup, SDR/EDR interactions, blogs, and wiki.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533D9-0754-48C3-BBF2-5B418223259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13194</TotalTime>
  <Words>1849</Words>
  <Application>Microsoft Office PowerPoint</Application>
  <PresentationFormat>On-screen Show (4:3)</PresentationFormat>
  <Paragraphs>468</Paragraphs>
  <Slides>28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Bitmap Image</vt:lpstr>
      <vt:lpstr>S-NPP VIIRS Performance and SDR Data Quality</vt:lpstr>
      <vt:lpstr>Acknowledgements </vt:lpstr>
      <vt:lpstr>The VIIRS Instrument</vt:lpstr>
      <vt:lpstr>Slide 4</vt:lpstr>
      <vt:lpstr>Environmental Data Products (EDRs)  Derived from VIIRS SDRs</vt:lpstr>
      <vt:lpstr>Slide 6</vt:lpstr>
      <vt:lpstr>VIIRS, AVHRR, and MODIS Spectral Response Comparisons</vt:lpstr>
      <vt:lpstr>VIIRS Sensor Data Records (SDRs)</vt:lpstr>
      <vt:lpstr>Cal/Val to Ensure Product Maturity</vt:lpstr>
      <vt:lpstr>VIIRS SDR Data Access and Calibration Knowledge Base</vt:lpstr>
      <vt:lpstr>RSB Radiometric Performance</vt:lpstr>
      <vt:lpstr>TEB Radiometric Performance</vt:lpstr>
      <vt:lpstr>Slide 13</vt:lpstr>
      <vt:lpstr>Slide 14</vt:lpstr>
      <vt:lpstr>Slide 15</vt:lpstr>
      <vt:lpstr>VIIRS Bias Time Series Using SNO-x </vt:lpstr>
      <vt:lpstr>TEB band Biases at SNOx</vt:lpstr>
      <vt:lpstr>VIIRS Geospatial Performance</vt:lpstr>
      <vt:lpstr>VIIRS excellent scan geometry  and controlled pixel growth off-nadir</vt:lpstr>
      <vt:lpstr>Control Pixel Size Growth Off-Nadir</vt:lpstr>
      <vt:lpstr>VIIRS Bow-tie Deletion and Aggregation</vt:lpstr>
      <vt:lpstr>VIIRS Swath Width 3000km with no Gap between Orbits</vt:lpstr>
      <vt:lpstr>VIIRS infrared and DNB imagery enable  regional and metropolitan area night time monitoring</vt:lpstr>
      <vt:lpstr>Power Outage Detection</vt:lpstr>
      <vt:lpstr>Challenges and Way Forward</vt:lpstr>
      <vt:lpstr>Summary</vt:lpstr>
      <vt:lpstr>Backup slidles</vt:lpstr>
      <vt:lpstr>VIIRS Geometric Characteristics</vt:lpstr>
    </vt:vector>
  </TitlesOfParts>
  <Company>The Aerospace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NPP VIIRS Pre-Launch Performance and SDR Validation</dc:title>
  <dc:creator>The Aerospace Corporation</dc:creator>
  <cp:lastModifiedBy>Xiaoxiong Xoing</cp:lastModifiedBy>
  <cp:revision>345</cp:revision>
  <dcterms:created xsi:type="dcterms:W3CDTF">2011-05-04T13:16:15Z</dcterms:created>
  <dcterms:modified xsi:type="dcterms:W3CDTF">2013-03-04T03:37:08Z</dcterms:modified>
</cp:coreProperties>
</file>