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2"/>
  </p:notesMasterIdLst>
  <p:handoutMasterIdLst>
    <p:handoutMasterId r:id="rId23"/>
  </p:handoutMasterIdLst>
  <p:sldIdLst>
    <p:sldId id="285" r:id="rId2"/>
    <p:sldId id="346" r:id="rId3"/>
    <p:sldId id="318" r:id="rId4"/>
    <p:sldId id="320" r:id="rId5"/>
    <p:sldId id="347" r:id="rId6"/>
    <p:sldId id="348" r:id="rId7"/>
    <p:sldId id="349" r:id="rId8"/>
    <p:sldId id="351" r:id="rId9"/>
    <p:sldId id="353" r:id="rId10"/>
    <p:sldId id="355" r:id="rId11"/>
    <p:sldId id="356" r:id="rId12"/>
    <p:sldId id="357" r:id="rId13"/>
    <p:sldId id="354" r:id="rId14"/>
    <p:sldId id="359" r:id="rId15"/>
    <p:sldId id="342" r:id="rId16"/>
    <p:sldId id="363" r:id="rId17"/>
    <p:sldId id="361" r:id="rId18"/>
    <p:sldId id="360" r:id="rId19"/>
    <p:sldId id="315" r:id="rId20"/>
    <p:sldId id="317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  <a:srgbClr val="0000FF"/>
    <a:srgbClr val="33CC33"/>
    <a:srgbClr val="00CC00"/>
    <a:srgbClr val="00FF99"/>
    <a:srgbClr val="506F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854" autoAdjust="0"/>
    <p:restoredTop sz="94626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D06-0DDC-43DB-B80A-B18B30663611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3186" y="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7826" name="Picture 2" descr="Center for Satellite Applications Research-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326" y="-318"/>
            <a:ext cx="861377" cy="8613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300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47800"/>
            <a:ext cx="9144001" cy="1962150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Suomi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NPP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perational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tatus and SDR Data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uality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09950"/>
            <a:ext cx="64008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Denis Tremblay, Yong Han, Dan Mooney, Hank </a:t>
            </a:r>
            <a:r>
              <a:rPr lang="en-US" dirty="0" err="1" smtClean="0">
                <a:solidFill>
                  <a:schemeClr val="tx1"/>
                </a:solidFill>
              </a:rPr>
              <a:t>Revercomb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Deron</a:t>
            </a:r>
            <a:r>
              <a:rPr lang="en-US" dirty="0" smtClean="0">
                <a:solidFill>
                  <a:schemeClr val="tx1"/>
                </a:solidFill>
              </a:rPr>
              <a:t> Scott, </a:t>
            </a:r>
            <a:r>
              <a:rPr lang="en-US" dirty="0" err="1" smtClean="0">
                <a:solidFill>
                  <a:schemeClr val="tx1"/>
                </a:solidFill>
              </a:rPr>
              <a:t>Larrabee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Strow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Degui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Gu</a:t>
            </a:r>
            <a:r>
              <a:rPr lang="en-US" dirty="0" smtClean="0">
                <a:solidFill>
                  <a:schemeClr val="tx1"/>
                </a:solidFill>
              </a:rPr>
              <a:t>, Joe </a:t>
            </a:r>
            <a:r>
              <a:rPr lang="en-US" dirty="0" err="1" smtClean="0">
                <a:solidFill>
                  <a:schemeClr val="tx1"/>
                </a:solidFill>
              </a:rPr>
              <a:t>Predina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GSICS Annual Meeting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Williamsburg, VA, USA,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Radiometric Uncertainty Assessment</a:t>
            </a:r>
            <a:br>
              <a:rPr lang="en-US" sz="2800" dirty="0" smtClean="0"/>
            </a:br>
            <a:r>
              <a:rPr lang="en-US" sz="2400" dirty="0" smtClean="0"/>
              <a:t>Inter-FOV difference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dat_LW_672cm_ref5.mat_fig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78"/>
          <a:stretch/>
        </p:blipFill>
        <p:spPr>
          <a:xfrm>
            <a:off x="550905" y="1179201"/>
            <a:ext cx="2862602" cy="2286000"/>
          </a:xfrm>
          <a:prstGeom prst="rect">
            <a:avLst/>
          </a:prstGeom>
        </p:spPr>
      </p:pic>
      <p:pic>
        <p:nvPicPr>
          <p:cNvPr id="5" name="Picture 4" descr="dat_LW_830cm_ref5.mat_fig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78"/>
          <a:stretch/>
        </p:blipFill>
        <p:spPr>
          <a:xfrm>
            <a:off x="550906" y="3712821"/>
            <a:ext cx="2862602" cy="2286000"/>
          </a:xfrm>
          <a:prstGeom prst="rect">
            <a:avLst/>
          </a:prstGeom>
        </p:spPr>
      </p:pic>
      <p:pic>
        <p:nvPicPr>
          <p:cNvPr id="6" name="Picture 5" descr="dat_MW_1382cm_ref9.mat_fig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" r="6757"/>
          <a:stretch/>
        </p:blipFill>
        <p:spPr>
          <a:xfrm>
            <a:off x="3448712" y="1179202"/>
            <a:ext cx="2633461" cy="2286000"/>
          </a:xfrm>
          <a:prstGeom prst="rect">
            <a:avLst/>
          </a:prstGeom>
        </p:spPr>
      </p:pic>
      <p:pic>
        <p:nvPicPr>
          <p:cNvPr id="7" name="Picture 6" descr="dat_MW_1585cm_ref9.mat_fig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48" r="6756"/>
          <a:stretch/>
        </p:blipFill>
        <p:spPr>
          <a:xfrm>
            <a:off x="3448711" y="3712818"/>
            <a:ext cx="2633462" cy="2286000"/>
          </a:xfrm>
          <a:prstGeom prst="rect">
            <a:avLst/>
          </a:prstGeom>
        </p:spPr>
      </p:pic>
      <p:pic>
        <p:nvPicPr>
          <p:cNvPr id="8" name="Picture 7" descr="dat_SW_2500cm_ref5.mat_fig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4" r="6645"/>
          <a:stretch/>
        </p:blipFill>
        <p:spPr>
          <a:xfrm>
            <a:off x="6165653" y="3712818"/>
            <a:ext cx="2613861" cy="2286000"/>
          </a:xfrm>
          <a:prstGeom prst="rect">
            <a:avLst/>
          </a:prstGeom>
        </p:spPr>
      </p:pic>
      <p:pic>
        <p:nvPicPr>
          <p:cNvPr id="9" name="Picture 8" descr="dat_SW_2360cm_ref5.mat_fig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4" r="6645"/>
          <a:stretch/>
        </p:blipFill>
        <p:spPr>
          <a:xfrm>
            <a:off x="6165653" y="1179202"/>
            <a:ext cx="2613861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6930" y="924189"/>
            <a:ext cx="22293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LW, 672-682 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FOV5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2439" y="3433109"/>
            <a:ext cx="2486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LW, 830-840 cm</a:t>
            </a:r>
            <a:r>
              <a:rPr lang="en-US" sz="1600" b="1" baseline="30000" dirty="0" smtClean="0"/>
              <a:t>-1</a:t>
            </a:r>
            <a:r>
              <a:rPr lang="en-US" sz="16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600" b="1" dirty="0" smtClean="0"/>
              <a:t> FOV5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74225" y="924189"/>
            <a:ext cx="2503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W, 1382-1408 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FOV9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14253" y="3461684"/>
            <a:ext cx="2503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W, 1585-1600 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FOV9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13977" y="924189"/>
            <a:ext cx="24303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SW, 2360-2390 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FOV5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58624" y="3461684"/>
            <a:ext cx="24303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SW, 2500-2520 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FOV5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91385" y="2082800"/>
            <a:ext cx="10130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BT Diff (K)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1385" y="4511675"/>
            <a:ext cx="10130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BT Diff (K)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4825" y="1512577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5656" y="2752725"/>
            <a:ext cx="466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6210" y="4026636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041" y="5266784"/>
            <a:ext cx="466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-0.1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933835" y="6141621"/>
            <a:ext cx="729911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FOV-2-FOV differences are less than 0.04 K for LW and MW and less than 0.1 K for SW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65299" y="1669360"/>
            <a:ext cx="87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0042" y="5429250"/>
            <a:ext cx="87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8869" y="4193485"/>
            <a:ext cx="87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5659" y="2905125"/>
            <a:ext cx="87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39808" y="5814155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UW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50" cy="82296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Radiometric Uncertainty Assessment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Daily Mean </a:t>
            </a:r>
            <a:r>
              <a:rPr lang="en-US" sz="2700" dirty="0" err="1" smtClean="0"/>
              <a:t>CrIS</a:t>
            </a:r>
            <a:r>
              <a:rPr lang="en-US" sz="2700" dirty="0" smtClean="0"/>
              <a:t>-AIRS Differences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2" descr="D:\Home\yhan\work\JPSS\CrIS_SDR\SDR_product_review\Provisional\cris_airs_fig6_20121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31" y="962025"/>
            <a:ext cx="8273519" cy="533900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01773" y="6124059"/>
            <a:ext cx="25608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 Stable difference ~0.1 K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48668" y="1471621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68927" y="3966113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07300" y="1433521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7774" y="3994688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10375" y="2580438"/>
            <a:ext cx="999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F702"/>
                </a:solidFill>
                <a:latin typeface="Calibri" charset="0"/>
              </a:rPr>
              <a:t>v</a:t>
            </a:r>
            <a:r>
              <a:rPr lang="en-US" sz="1400" b="1" dirty="0" smtClean="0">
                <a:solidFill>
                  <a:srgbClr val="00F702"/>
                </a:solidFill>
                <a:latin typeface="Calibri" charset="0"/>
              </a:rPr>
              <a:t>33 </a:t>
            </a:r>
          </a:p>
          <a:p>
            <a:pPr algn="ctr"/>
            <a:r>
              <a:rPr lang="en-US" sz="1400" b="1" dirty="0" smtClean="0">
                <a:solidFill>
                  <a:srgbClr val="00F702"/>
                </a:solidFill>
                <a:latin typeface="Calibri" charset="0"/>
              </a:rPr>
              <a:t>upload</a:t>
            </a:r>
            <a:endParaRPr lang="en-US" sz="1400" b="1" dirty="0">
              <a:solidFill>
                <a:srgbClr val="00F702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387755" y="1423996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91273" y="3851813"/>
            <a:ext cx="1" cy="1753333"/>
          </a:xfrm>
          <a:prstGeom prst="line">
            <a:avLst/>
          </a:prstGeom>
          <a:ln w="12700" cmpd="sng">
            <a:solidFill>
              <a:srgbClr val="00F70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52525" y="5816282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852496" y="322495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93816" y="322495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152525" y="3224954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2391" y="5776693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852496" y="5816282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665534" y="3224954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4331" y="5778182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63673" y="3224954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276220" y="577669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276220" y="3224954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963508" y="6124059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UW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Radiometric Uncertainty Assessment </a:t>
            </a:r>
            <a:br>
              <a:rPr lang="en-US" sz="2800" dirty="0" smtClean="0"/>
            </a:br>
            <a:r>
              <a:rPr lang="en-US" sz="2800" dirty="0" err="1" smtClean="0"/>
              <a:t>CrIS</a:t>
            </a:r>
            <a:r>
              <a:rPr lang="en-US" sz="2800" dirty="0" smtClean="0"/>
              <a:t>-IASI SNO (North Pole)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D1AF-988B-491E-BDEE-AF135EBB44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026" name="Picture 2" descr="D:\Home\yhan\work\JPSS\CrIS_SDR\Team_members\STAR_members\likun\20121009_all_sno_bt_Page_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058" y="1171574"/>
            <a:ext cx="6773862" cy="2424557"/>
          </a:xfrm>
          <a:prstGeom prst="rect">
            <a:avLst/>
          </a:prstGeom>
          <a:noFill/>
        </p:spPr>
      </p:pic>
      <p:pic>
        <p:nvPicPr>
          <p:cNvPr id="1027" name="Picture 3" descr="D:\Home\yhan\work\JPSS\CrIS_SDR\Team_members\STAR_members\likun\20121009_all_sno_bt_Page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057" y="3644011"/>
            <a:ext cx="6916738" cy="24673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4554" y="4781550"/>
            <a:ext cx="184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size = 411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86217" y="43928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- IASI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14575" y="272415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6329" y="271093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IASI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6329" y="5926693"/>
            <a:ext cx="35665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-IASI difference is ~ 0.2 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2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Spectral Calibration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061566"/>
            <a:ext cx="3982569" cy="3158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06304" y="5220402"/>
            <a:ext cx="818049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Before ILS correction, all spectra are shifted to the left</a:t>
            </a:r>
          </a:p>
          <a:p>
            <a:pPr lvl="1"/>
            <a:r>
              <a:rPr lang="en-US" dirty="0" smtClean="0"/>
              <a:t> - Center : 16 </a:t>
            </a:r>
            <a:r>
              <a:rPr lang="en-US" dirty="0" err="1" smtClean="0"/>
              <a:t>ppm</a:t>
            </a:r>
            <a:r>
              <a:rPr lang="en-US" dirty="0" smtClean="0"/>
              <a:t>;  Side : 282 </a:t>
            </a:r>
            <a:r>
              <a:rPr lang="en-US" dirty="0" err="1" smtClean="0"/>
              <a:t>ppm</a:t>
            </a:r>
            <a:r>
              <a:rPr lang="en-US" dirty="0" smtClean="0"/>
              <a:t>; Corner : 399 </a:t>
            </a:r>
            <a:r>
              <a:rPr lang="en-US" dirty="0" err="1" smtClean="0"/>
              <a:t>ppm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Onboard neon lamp provides long-term spectral calibration references for </a:t>
            </a:r>
            <a:r>
              <a:rPr lang="en-US" dirty="0" err="1" smtClean="0"/>
              <a:t>CrIS</a:t>
            </a:r>
            <a:endParaRPr lang="en-US" dirty="0" smtClean="0"/>
          </a:p>
        </p:txBody>
      </p:sp>
      <p:sp>
        <p:nvSpPr>
          <p:cNvPr id="20" name="Rectangle 575"/>
          <p:cNvSpPr>
            <a:spLocks noChangeArrowheads="1"/>
          </p:cNvSpPr>
          <p:nvPr/>
        </p:nvSpPr>
        <p:spPr bwMode="auto">
          <a:xfrm>
            <a:off x="132231" y="1112520"/>
            <a:ext cx="1804634" cy="9490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7972" tIns="43214" rIns="87972" bIns="43214">
            <a:spAutoFit/>
          </a:bodyPr>
          <a:lstStyle/>
          <a:p>
            <a:pPr algn="ctr" defTabSz="889000"/>
            <a:r>
              <a:rPr lang="en-US" sz="1400" b="1" dirty="0">
                <a:latin typeface="Times New Roman" pitchFamily="18" charset="0"/>
              </a:rPr>
              <a:t>3x3 Array of </a:t>
            </a:r>
            <a:r>
              <a:rPr lang="en-US" sz="1400" b="1" dirty="0" err="1">
                <a:latin typeface="Times New Roman" pitchFamily="18" charset="0"/>
              </a:rPr>
              <a:t>CrIS</a:t>
            </a:r>
            <a:r>
              <a:rPr lang="en-US" sz="1400" b="1" dirty="0">
                <a:latin typeface="Times New Roman" pitchFamily="18" charset="0"/>
              </a:rPr>
              <a:t> FOVs </a:t>
            </a:r>
            <a:endParaRPr lang="en-US" sz="1400" b="1" dirty="0" smtClean="0">
              <a:latin typeface="Times New Roman" pitchFamily="18" charset="0"/>
            </a:endParaRPr>
          </a:p>
          <a:p>
            <a:pPr algn="ctr" defTabSz="889000"/>
            <a:r>
              <a:rPr lang="en-US" sz="1400" b="1" dirty="0" smtClean="0">
                <a:latin typeface="Times New Roman" pitchFamily="18" charset="0"/>
              </a:rPr>
              <a:t>(</a:t>
            </a:r>
            <a:r>
              <a:rPr lang="en-US" sz="1400" b="1" dirty="0">
                <a:latin typeface="Times New Roman" pitchFamily="18" charset="0"/>
              </a:rPr>
              <a:t>Each at </a:t>
            </a:r>
            <a:r>
              <a:rPr lang="en-US" sz="1400" b="1" dirty="0" smtClean="0">
                <a:latin typeface="Times New Roman" pitchFamily="18" charset="0"/>
              </a:rPr>
              <a:t>14-km Diameter at Nadir)</a:t>
            </a:r>
            <a:endParaRPr lang="en-US" sz="1400" b="1" dirty="0">
              <a:latin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00895" y="1020543"/>
            <a:ext cx="990220" cy="956551"/>
            <a:chOff x="2434127" y="1869157"/>
            <a:chExt cx="1672359" cy="1499581"/>
          </a:xfrm>
        </p:grpSpPr>
        <p:sp>
          <p:nvSpPr>
            <p:cNvPr id="22" name="Oval 578"/>
            <p:cNvSpPr>
              <a:spLocks noChangeArrowheads="1"/>
            </p:cNvSpPr>
            <p:nvPr/>
          </p:nvSpPr>
          <p:spPr bwMode="auto">
            <a:xfrm>
              <a:off x="2434127" y="1869157"/>
              <a:ext cx="481090" cy="4313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579"/>
            <p:cNvSpPr>
              <a:spLocks noChangeArrowheads="1"/>
            </p:cNvSpPr>
            <p:nvPr/>
          </p:nvSpPr>
          <p:spPr bwMode="auto">
            <a:xfrm>
              <a:off x="3029762" y="1869157"/>
              <a:ext cx="481090" cy="43138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580"/>
            <p:cNvSpPr>
              <a:spLocks noChangeArrowheads="1"/>
            </p:cNvSpPr>
            <p:nvPr/>
          </p:nvSpPr>
          <p:spPr bwMode="auto">
            <a:xfrm>
              <a:off x="3625396" y="1869157"/>
              <a:ext cx="481090" cy="4313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581"/>
            <p:cNvSpPr>
              <a:spLocks noChangeArrowheads="1"/>
            </p:cNvSpPr>
            <p:nvPr/>
          </p:nvSpPr>
          <p:spPr bwMode="auto">
            <a:xfrm>
              <a:off x="2434127" y="2403254"/>
              <a:ext cx="481090" cy="43138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82"/>
            <p:cNvSpPr>
              <a:spLocks noChangeArrowheads="1"/>
            </p:cNvSpPr>
            <p:nvPr/>
          </p:nvSpPr>
          <p:spPr bwMode="auto">
            <a:xfrm>
              <a:off x="3029762" y="2403254"/>
              <a:ext cx="481090" cy="4313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583"/>
            <p:cNvSpPr>
              <a:spLocks noChangeArrowheads="1"/>
            </p:cNvSpPr>
            <p:nvPr/>
          </p:nvSpPr>
          <p:spPr bwMode="auto">
            <a:xfrm>
              <a:off x="3625396" y="2403254"/>
              <a:ext cx="481090" cy="43138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84"/>
            <p:cNvSpPr>
              <a:spLocks noChangeArrowheads="1"/>
            </p:cNvSpPr>
            <p:nvPr/>
          </p:nvSpPr>
          <p:spPr bwMode="auto">
            <a:xfrm>
              <a:off x="2434127" y="2937352"/>
              <a:ext cx="481090" cy="4313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85"/>
            <p:cNvSpPr>
              <a:spLocks noChangeArrowheads="1"/>
            </p:cNvSpPr>
            <p:nvPr/>
          </p:nvSpPr>
          <p:spPr bwMode="auto">
            <a:xfrm>
              <a:off x="3029762" y="2937352"/>
              <a:ext cx="481090" cy="43138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86"/>
            <p:cNvSpPr>
              <a:spLocks noChangeArrowheads="1"/>
            </p:cNvSpPr>
            <p:nvPr/>
          </p:nvSpPr>
          <p:spPr bwMode="auto">
            <a:xfrm>
              <a:off x="3625396" y="2937352"/>
              <a:ext cx="481090" cy="4313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l="16325" t="13834" r="14556" b="23981"/>
          <a:stretch>
            <a:fillRect/>
          </a:stretch>
        </p:blipFill>
        <p:spPr bwMode="auto">
          <a:xfrm>
            <a:off x="4209509" y="2161319"/>
            <a:ext cx="4687382" cy="281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209509" y="1295715"/>
            <a:ext cx="497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Neon and laser fringes are counted and rationed to</a:t>
            </a:r>
          </a:p>
          <a:p>
            <a:r>
              <a:rPr lang="en-US" dirty="0" smtClean="0"/>
              <a:t>Transfer neon line knowledge to metrology laser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Spectral Calibration </a:t>
            </a:r>
            <a:br>
              <a:rPr lang="en-US" dirty="0" smtClean="0"/>
            </a:br>
            <a:r>
              <a:rPr lang="en-US" dirty="0" smtClean="0"/>
              <a:t>Assessment using CRTM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49628"/>
            <a:ext cx="811322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Measured laser wavelength is very stable after launch, except to bit lock events ; the CMO was re-calculate when wavelength drift exceeds the threshold.  </a:t>
            </a:r>
          </a:p>
          <a:p>
            <a:endParaRPr lang="en-US" dirty="0" smtClean="0"/>
          </a:p>
          <a:p>
            <a:r>
              <a:rPr lang="en-US" dirty="0" smtClean="0"/>
              <a:t>CRTM  assessment results exactly follow the laser wavelength trend.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53901" y="2851842"/>
            <a:ext cx="13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CMO Update</a:t>
            </a:r>
            <a:endParaRPr lang="en-US" dirty="0"/>
          </a:p>
        </p:txBody>
      </p:sp>
      <p:pic>
        <p:nvPicPr>
          <p:cNvPr id="11" name="Picture 10" descr="CrIS_spectral_correlation_fov5_timeseries_all_2013022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22" y="1068309"/>
            <a:ext cx="6271979" cy="418131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73236" y="1899138"/>
            <a:ext cx="325924" cy="1649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99160" y="2679826"/>
            <a:ext cx="2454741" cy="3440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6" name="Picture 15" descr="CrIS_spectral_correlation_band1_meanst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41479"/>
            <a:ext cx="4430268" cy="2953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5388" y="1586221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LWIR</a:t>
            </a:r>
            <a:endParaRPr lang="en-US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09934" y="1"/>
            <a:ext cx="7233314" cy="859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Calibration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Overall Accuracy with respect to CRTM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Picture 17" descr="CrIS_spectral_correlation_band2_meanst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7195" y="1941480"/>
            <a:ext cx="4430268" cy="29535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64218" y="157214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MWIR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04800" y="1066800"/>
            <a:ext cx="860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Cross-correlation Method  under Clear Sky between Observation and CRTM Calculation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995" y="5179347"/>
            <a:ext cx="7772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FOV spectral calibration is consistent with 1 </a:t>
            </a:r>
            <a:r>
              <a:rPr lang="en-US" dirty="0" err="1" smtClean="0"/>
              <a:t>ppm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Spectral calibration with respect to CRTM is 3 and 4 </a:t>
            </a:r>
            <a:r>
              <a:rPr lang="en-US" dirty="0" err="1" smtClean="0"/>
              <a:t>ppm</a:t>
            </a:r>
            <a:r>
              <a:rPr lang="en-US" dirty="0" smtClean="0"/>
              <a:t> for LWIR and MWIR respectively (meet requirement of &lt; 10 </a:t>
            </a:r>
            <a:r>
              <a:rPr lang="en-US" dirty="0" err="1" smtClean="0"/>
              <a:t>ppm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3486"/>
            <a:ext cx="6324600" cy="4111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Spectral Shift Caused by Earth-rotation Doppler Effect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092-48B8-4227-91EF-B2439FC6C3E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CrIS_doppler_shift_effec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124200"/>
            <a:ext cx="4224528" cy="2816352"/>
          </a:xfrm>
          <a:prstGeom prst="rect">
            <a:avLst/>
          </a:prstGeom>
        </p:spPr>
      </p:pic>
      <p:pic>
        <p:nvPicPr>
          <p:cNvPr id="5" name="Picture 4" descr="CrIS_doppler_shift_effect_scanangl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124200"/>
            <a:ext cx="4224528" cy="2816352"/>
          </a:xfrm>
          <a:prstGeom prst="rect">
            <a:avLst/>
          </a:prstGeom>
        </p:spPr>
      </p:pic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171098" y="1249362"/>
          <a:ext cx="4114800" cy="635793"/>
        </p:xfrm>
        <a:graphic>
          <a:graphicData uri="http://schemas.openxmlformats.org/presentationml/2006/ole">
            <p:oleObj spid="_x0000_s195586" name="Equation" r:id="rId5" imgW="2527200" imgH="39348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2426" y="137464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Doppler shift: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0972" y="1876961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ν 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dirty="0" smtClean="0"/>
              <a:t>channel frequency;  Ω: Earth angular velocity</a:t>
            </a:r>
          </a:p>
          <a:p>
            <a:r>
              <a:rPr lang="en-US" sz="1400" i="1" dirty="0" smtClean="0"/>
              <a:t>R</a:t>
            </a:r>
            <a:r>
              <a:rPr lang="en-US" sz="1400" i="1" baseline="-25000" dirty="0" smtClean="0"/>
              <a:t>s</a:t>
            </a:r>
            <a:r>
              <a:rPr lang="en-US" sz="1400" dirty="0" smtClean="0"/>
              <a:t>: Distance of the satellite from the center of the Earth</a:t>
            </a:r>
          </a:p>
          <a:p>
            <a:r>
              <a:rPr lang="en-US" sz="1400" i="1" dirty="0" err="1" smtClean="0"/>
              <a:t>i</a:t>
            </a:r>
            <a:r>
              <a:rPr lang="en-US" sz="1400" i="1" dirty="0" smtClean="0"/>
              <a:t> :</a:t>
            </a:r>
            <a:r>
              <a:rPr lang="en-US" sz="1400" dirty="0" smtClean="0"/>
              <a:t>  Inclination of the orbit;  </a:t>
            </a:r>
            <a:r>
              <a:rPr lang="en-US" sz="1400" i="1" dirty="0" smtClean="0"/>
              <a:t>λ: </a:t>
            </a:r>
            <a:r>
              <a:rPr lang="en-US" sz="1400" dirty="0" smtClean="0"/>
              <a:t>Latitude</a:t>
            </a:r>
          </a:p>
          <a:p>
            <a:r>
              <a:rPr lang="az-Cyrl-AZ" sz="1400" i="1" dirty="0" smtClean="0"/>
              <a:t>Ф</a:t>
            </a:r>
            <a:r>
              <a:rPr lang="en-US" sz="1400" dirty="0" smtClean="0"/>
              <a:t>: Scan angle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986816"/>
            <a:ext cx="8229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Earth-rotation Doppler effect can cause a channel frequency bias up to 1.3 </a:t>
            </a:r>
            <a:r>
              <a:rPr lang="en-US" b="1" dirty="0" err="1" smtClean="0"/>
              <a:t>ppm</a:t>
            </a:r>
            <a:r>
              <a:rPr lang="en-US" b="1" dirty="0" smtClean="0"/>
              <a:t>, and  Very stable </a:t>
            </a:r>
            <a:r>
              <a:rPr lang="en-US" b="1" dirty="0" err="1" smtClean="0"/>
              <a:t>CrIS</a:t>
            </a:r>
            <a:r>
              <a:rPr lang="en-US" b="1" dirty="0" smtClean="0"/>
              <a:t> performance allows detection of very small frequency shifts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842" y="2831068"/>
            <a:ext cx="3462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FOR1 frequency shift relative to FOR30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895600"/>
            <a:ext cx="2118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FOR1 relative to FOR30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458200" y="3048000"/>
            <a:ext cx="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2743200"/>
            <a:ext cx="2222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FOR15 relative to FOR16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400" y="3048000"/>
            <a:ext cx="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219200" y="152400"/>
            <a:ext cx="6934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Spectral Calibration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Doppler Effects in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SDR data </a:t>
            </a:r>
          </a:p>
        </p:txBody>
      </p:sp>
      <p:pic>
        <p:nvPicPr>
          <p:cNvPr id="195588" name="Picture 4" descr="https://encrypted-tbn3.gstatic.com/images?q=tbn:ANd9GcSwAfObwHq3tf3u_SfAdJAA6OUkAZusSojHhHx7C-bD99LIRIb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2276" y="885942"/>
            <a:ext cx="2061724" cy="1998426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flipH="1">
            <a:off x="7980218" y="1249362"/>
            <a:ext cx="173182" cy="1493838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77651" y="2618508"/>
            <a:ext cx="1194943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orbit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Assessment</a:t>
            </a:r>
            <a:endParaRPr lang="en-US" dirty="0"/>
          </a:p>
        </p:txBody>
      </p:sp>
      <p:pic>
        <p:nvPicPr>
          <p:cNvPr id="8" name="Content Placeholder 7" descr="geo_trend.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995" y="1018828"/>
            <a:ext cx="6497805" cy="436781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8968" y="4563116"/>
            <a:ext cx="1442079" cy="25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correction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46" y="6582538"/>
            <a:ext cx="1207273" cy="25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correction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4"/>
            <a:ext cx="2702777" cy="19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0" r="32088" b="5022"/>
          <a:stretch/>
        </p:blipFill>
        <p:spPr bwMode="auto">
          <a:xfrm>
            <a:off x="39479" y="4898587"/>
            <a:ext cx="1694177" cy="16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33" b="2484"/>
          <a:stretch/>
        </p:blipFill>
        <p:spPr bwMode="auto">
          <a:xfrm>
            <a:off x="39479" y="2804923"/>
            <a:ext cx="1787701" cy="175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64521" y="1255222"/>
            <a:ext cx="3017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M6.3x released, code bugs were fixed </a:t>
            </a:r>
            <a:endParaRPr lang="en-US" sz="1400" b="1" dirty="0"/>
          </a:p>
        </p:txBody>
      </p:sp>
      <p:sp>
        <p:nvSpPr>
          <p:cNvPr id="16" name="Left Arrow 15"/>
          <p:cNvSpPr/>
          <p:nvPr/>
        </p:nvSpPr>
        <p:spPr>
          <a:xfrm>
            <a:off x="3090019" y="1319754"/>
            <a:ext cx="417952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2435591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EP V35 Upload</a:t>
            </a:r>
            <a:endParaRPr lang="en-US" sz="1400" b="1" dirty="0"/>
          </a:p>
        </p:txBody>
      </p:sp>
      <p:sp>
        <p:nvSpPr>
          <p:cNvPr id="18" name="Left Arrow 17"/>
          <p:cNvSpPr/>
          <p:nvPr/>
        </p:nvSpPr>
        <p:spPr>
          <a:xfrm>
            <a:off x="3355096" y="2500123"/>
            <a:ext cx="417952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4648200" y="2096869"/>
            <a:ext cx="813262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7800" y="2401669"/>
            <a:ext cx="301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VIIRS </a:t>
            </a:r>
            <a:r>
              <a:rPr lang="en-US" sz="1400" b="1" dirty="0" err="1" smtClean="0"/>
              <a:t>Geolocation</a:t>
            </a:r>
            <a:r>
              <a:rPr lang="en-US" sz="1400" b="1" dirty="0" smtClean="0"/>
              <a:t> errors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69871" y="5481965"/>
            <a:ext cx="694112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Geolocation</a:t>
            </a:r>
            <a:r>
              <a:rPr lang="en-US" dirty="0" smtClean="0"/>
              <a:t> source code has been fixed and implemented in MX6.3 (10/16/2012).</a:t>
            </a:r>
          </a:p>
          <a:p>
            <a:pPr>
              <a:buFontTx/>
              <a:buChar char="-"/>
            </a:pPr>
            <a:r>
              <a:rPr lang="en-US" dirty="0" err="1" smtClean="0"/>
              <a:t>Geolocation</a:t>
            </a:r>
            <a:r>
              <a:rPr lang="en-US" dirty="0" smtClean="0"/>
              <a:t> accuracy is: Cross Track:  0.281 ± 0.110 km     </a:t>
            </a:r>
          </a:p>
          <a:p>
            <a:pPr lvl="5"/>
            <a:r>
              <a:rPr lang="en-US" dirty="0" smtClean="0"/>
              <a:t> Along Track: 0.276 ± 0.162 km      (WRT VIIRS)</a:t>
            </a:r>
          </a:p>
        </p:txBody>
      </p:sp>
      <p:sp>
        <p:nvSpPr>
          <p:cNvPr id="22" name="Down Arrow 21"/>
          <p:cNvSpPr/>
          <p:nvPr/>
        </p:nvSpPr>
        <p:spPr>
          <a:xfrm rot="5074406" flipH="1">
            <a:off x="2268975" y="2197912"/>
            <a:ext cx="285724" cy="13896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479" y="2804923"/>
            <a:ext cx="917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CrIS</a:t>
            </a:r>
            <a:r>
              <a:rPr lang="en-US" sz="1400" b="1" dirty="0" smtClean="0"/>
              <a:t>-VIIRS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Overall Performance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6962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 Req.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Radiometric</a:t>
                      </a:r>
                      <a:r>
                        <a:rPr lang="en-US" baseline="0" dirty="0" smtClean="0"/>
                        <a:t>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SNO </a:t>
                      </a:r>
                      <a:r>
                        <a:rPr lang="en-US" dirty="0" err="1" smtClean="0"/>
                        <a:t>CrIS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AIRS/IASI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difference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GEO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SNO match 0.4K or better</a:t>
                      </a:r>
                    </a:p>
                    <a:p>
                      <a:r>
                        <a:rPr lang="en-US" dirty="0" smtClean="0"/>
                        <a:t>DD match</a:t>
                      </a:r>
                      <a:r>
                        <a:rPr lang="en-US" baseline="0" dirty="0" smtClean="0"/>
                        <a:t> 0.2K or better</a:t>
                      </a:r>
                    </a:p>
                    <a:p>
                      <a:r>
                        <a:rPr lang="en-US" baseline="0" dirty="0" smtClean="0"/>
                        <a:t>0.3K or better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0.45%</a:t>
                      </a:r>
                      <a:r>
                        <a:rPr lang="en-US" baseline="0" dirty="0" smtClean="0"/>
                        <a:t> LW</a:t>
                      </a:r>
                    </a:p>
                    <a:p>
                      <a:r>
                        <a:rPr lang="en-US" baseline="0" dirty="0" smtClean="0"/>
                        <a:t>0.58% MW</a:t>
                      </a:r>
                    </a:p>
                    <a:p>
                      <a:r>
                        <a:rPr lang="en-US" baseline="0" dirty="0" smtClean="0"/>
                        <a:t>0.77% SW at 287K BB.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Radiometric</a:t>
                      </a:r>
                      <a:r>
                        <a:rPr lang="en-US" baseline="0" dirty="0" smtClean="0"/>
                        <a:t> Assessment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Double 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0.2K or better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Radiometric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smtClean="0"/>
                        <a:t>GEO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baseline="0" dirty="0" smtClean="0"/>
                        <a:t> LEO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0.3K or better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r>
                        <a:rPr lang="en-US" baseline="0" dirty="0" smtClean="0"/>
                        <a:t> as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Spectral Calibration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CRTM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ppm</a:t>
                      </a:r>
                      <a:r>
                        <a:rPr lang="en-US" dirty="0" smtClean="0"/>
                        <a:t> LW</a:t>
                      </a:r>
                    </a:p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ppm</a:t>
                      </a:r>
                      <a:r>
                        <a:rPr lang="en-US" baseline="0" dirty="0" smtClean="0"/>
                        <a:t>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10 </a:t>
                      </a:r>
                      <a:r>
                        <a:rPr lang="en-US" dirty="0" err="1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Geolocation</a:t>
                      </a:r>
                      <a:r>
                        <a:rPr lang="en-US" baseline="0" dirty="0" smtClean="0"/>
                        <a:t> 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vs</a:t>
                      </a:r>
                      <a:r>
                        <a:rPr lang="en-US" baseline="0" dirty="0" smtClean="0"/>
                        <a:t> VIIRS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1.0 Km 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ICT/DS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</a:t>
                      </a:r>
                      <a:r>
                        <a:rPr lang="en-US" baseline="0" dirty="0" smtClean="0"/>
                        <a:t> except MW-FOV7 (has waiver)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4092-48B8-4227-91EF-B2439FC6C3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782"/>
            <a:ext cx="8229600" cy="51925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has excellent performance since launch and meets or exceeds requirements:</a:t>
            </a:r>
          </a:p>
          <a:p>
            <a:pPr lvl="1"/>
            <a:r>
              <a:rPr lang="en-US" dirty="0" smtClean="0"/>
              <a:t>Radiometric accuracy</a:t>
            </a:r>
          </a:p>
          <a:p>
            <a:pPr lvl="1"/>
            <a:r>
              <a:rPr lang="en-US" dirty="0" smtClean="0"/>
              <a:t>Spectral calibration</a:t>
            </a:r>
          </a:p>
          <a:p>
            <a:pPr lvl="1"/>
            <a:r>
              <a:rPr lang="en-US" dirty="0" err="1" smtClean="0"/>
              <a:t>Geolocation</a:t>
            </a:r>
            <a:endParaRPr lang="en-US" dirty="0" smtClean="0"/>
          </a:p>
          <a:p>
            <a:pPr lvl="1"/>
            <a:r>
              <a:rPr lang="en-US" dirty="0" smtClean="0"/>
              <a:t>Noise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Provisional maturity level was declared on Feb. 13th 2013. </a:t>
            </a:r>
          </a:p>
          <a:p>
            <a:endParaRPr lang="en-US" dirty="0" smtClean="0"/>
          </a:p>
          <a:p>
            <a:r>
              <a:rPr lang="en-US" dirty="0" err="1" smtClean="0"/>
              <a:t>CrIS</a:t>
            </a:r>
            <a:r>
              <a:rPr lang="en-US" dirty="0" smtClean="0"/>
              <a:t> radiance is ready for assimilation by NWP.</a:t>
            </a:r>
          </a:p>
          <a:p>
            <a:endParaRPr lang="en-US" dirty="0" smtClean="0"/>
          </a:p>
          <a:p>
            <a:r>
              <a:rPr lang="en-US" dirty="0" smtClean="0"/>
              <a:t>Issues under investigation:</a:t>
            </a:r>
          </a:p>
          <a:p>
            <a:pPr lvl="1"/>
            <a:r>
              <a:rPr lang="en-US" dirty="0" smtClean="0"/>
              <a:t>Bias at the cold scenes </a:t>
            </a:r>
          </a:p>
          <a:p>
            <a:pPr lvl="1"/>
            <a:r>
              <a:rPr lang="en-US" dirty="0" smtClean="0"/>
              <a:t>Ringing related to sweep direction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Measurement Characteristics </a:t>
            </a:r>
          </a:p>
          <a:p>
            <a:endParaRPr lang="en-US" dirty="0" smtClean="0"/>
          </a:p>
          <a:p>
            <a:r>
              <a:rPr lang="en-US" dirty="0" smtClean="0"/>
              <a:t>Post-launch calibration</a:t>
            </a:r>
          </a:p>
          <a:p>
            <a:pPr lvl="1"/>
            <a:r>
              <a:rPr lang="en-US" dirty="0" smtClean="0"/>
              <a:t>Radiometric calibration </a:t>
            </a:r>
          </a:p>
          <a:p>
            <a:pPr lvl="1"/>
            <a:r>
              <a:rPr lang="en-US" dirty="0" smtClean="0"/>
              <a:t>Spectral calibration </a:t>
            </a:r>
          </a:p>
          <a:p>
            <a:pPr lvl="1"/>
            <a:r>
              <a:rPr lang="en-US" dirty="0" smtClean="0"/>
              <a:t>Geo-location calibration </a:t>
            </a:r>
          </a:p>
          <a:p>
            <a:pPr lvl="1"/>
            <a:r>
              <a:rPr lang="en-US" dirty="0" smtClean="0"/>
              <a:t>Instrument and SDR stability monitoring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Inter-Sensor Comparison</a:t>
            </a:r>
          </a:p>
          <a:p>
            <a:pPr lvl="1"/>
            <a:r>
              <a:rPr lang="en-US" dirty="0" smtClean="0"/>
              <a:t>Covered by the following talk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Summary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Team Members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93649"/>
          <a:ext cx="8358996" cy="490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016"/>
                <a:gridCol w="1555431"/>
                <a:gridCol w="5334549"/>
              </a:tblGrid>
              <a:tr h="41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Affiliation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Team members</a:t>
                      </a:r>
                      <a:endParaRPr lang="en-US" sz="1600" dirty="0"/>
                    </a:p>
                  </a:txBody>
                  <a:tcPr/>
                </a:tc>
              </a:tr>
              <a:tr h="655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NOAA/STAR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Yong Han </a:t>
                      </a:r>
                    </a:p>
                    <a:p>
                      <a:r>
                        <a:rPr lang="en-US" sz="1600" dirty="0" smtClean="0"/>
                        <a:t>(Team lead)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Denis Tremblay, </a:t>
                      </a:r>
                      <a:r>
                        <a:rPr lang="en-US" sz="1600" dirty="0" err="1" smtClean="0"/>
                        <a:t>Xin</a:t>
                      </a:r>
                      <a:r>
                        <a:rPr lang="en-US" sz="1600" dirty="0" smtClean="0"/>
                        <a:t> Jin, </a:t>
                      </a:r>
                      <a:r>
                        <a:rPr lang="en-US" sz="1600" dirty="0" err="1" smtClean="0"/>
                        <a:t>Likun</a:t>
                      </a:r>
                      <a:r>
                        <a:rPr lang="en-US" sz="1600" dirty="0" smtClean="0"/>
                        <a:t> Wang, Yong Chen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 Johnson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 Mooney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55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Wisconsin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Hank </a:t>
                      </a:r>
                      <a:r>
                        <a:rPr lang="en-US" sz="1600" dirty="0" err="1" smtClean="0"/>
                        <a:t>Revercomb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 Tobin, Daniel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DeSlover</a:t>
                      </a:r>
                      <a:r>
                        <a:rPr lang="en-US" sz="1600" baseline="0" dirty="0" smtClean="0"/>
                        <a:t>,  Lori Borg, Bob </a:t>
                      </a:r>
                      <a:r>
                        <a:rPr lang="en-US" sz="1600" baseline="0" dirty="0" err="1" smtClean="0"/>
                        <a:t>Knuteson</a:t>
                      </a:r>
                      <a:endParaRPr lang="en-US" sz="1600" dirty="0"/>
                    </a:p>
                  </a:txBody>
                  <a:tcPr/>
                </a:tc>
              </a:tr>
              <a:tr h="6551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SDL</a:t>
                      </a:r>
                      <a:r>
                        <a:rPr lang="en-US" sz="1600" baseline="0" dirty="0" smtClean="0"/>
                        <a:t>, Utah State University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Deron</a:t>
                      </a:r>
                      <a:r>
                        <a:rPr lang="en-US" sz="1600" dirty="0" smtClean="0"/>
                        <a:t> Scott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 </a:t>
                      </a:r>
                      <a:r>
                        <a:rPr lang="en-US" sz="1600" dirty="0" err="1" smtClean="0"/>
                        <a:t>Esplin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Validimir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Zavyalov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aseline="0" dirty="0" smtClean="0"/>
                        <a:t>Gail Bingham</a:t>
                      </a:r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Exelis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Predina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Lawrence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Suwinski</a:t>
                      </a:r>
                      <a:r>
                        <a:rPr lang="en-US" sz="1600" baseline="0" dirty="0" smtClean="0"/>
                        <a:t>, Mike </a:t>
                      </a:r>
                      <a:r>
                        <a:rPr lang="en-US" sz="1600" baseline="0" dirty="0" err="1" smtClean="0"/>
                        <a:t>Cromp</a:t>
                      </a:r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UMBC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Larrabee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Strow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Howard </a:t>
                      </a:r>
                      <a:r>
                        <a:rPr lang="en-US" sz="1600" dirty="0" err="1" smtClean="0"/>
                        <a:t>Motteler</a:t>
                      </a:r>
                      <a:r>
                        <a:rPr lang="en-US" sz="1600" dirty="0" smtClean="0"/>
                        <a:t>, Paul </a:t>
                      </a:r>
                      <a:r>
                        <a:rPr lang="en-US" sz="1600" dirty="0" err="1" smtClean="0"/>
                        <a:t>Schou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Scott Hannon</a:t>
                      </a:r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NGAS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Degui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Lihong</a:t>
                      </a:r>
                      <a:r>
                        <a:rPr lang="en-US" sz="1600" baseline="0" dirty="0" smtClean="0"/>
                        <a:t> Wang, Denise Hagan, </a:t>
                      </a:r>
                      <a:r>
                        <a:rPr lang="en-US" sz="1600" baseline="0" dirty="0" err="1" smtClean="0"/>
                        <a:t>Chunming</a:t>
                      </a:r>
                      <a:r>
                        <a:rPr lang="en-US" sz="1600" baseline="0" dirty="0" smtClean="0"/>
                        <a:t> Wang</a:t>
                      </a:r>
                      <a:endParaRPr lang="en-US" sz="1600" dirty="0"/>
                    </a:p>
                  </a:txBody>
                  <a:tcPr/>
                </a:tc>
              </a:tr>
              <a:tr h="4195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Raytheon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Wael</a:t>
                      </a:r>
                      <a:r>
                        <a:rPr lang="en-US" sz="1600" dirty="0" smtClean="0"/>
                        <a:t> Ibrahim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 Gardner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2754" y="6236408"/>
            <a:ext cx="689250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Team members include government, academia, and private sector.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148698"/>
            <a:ext cx="8226425" cy="58261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CrIS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Operational Concept</a:t>
            </a:r>
          </a:p>
        </p:txBody>
      </p:sp>
      <p:pic>
        <p:nvPicPr>
          <p:cNvPr id="8195" name="Picture 4" descr="0124-1011-2212-1645_astronaut_floating_in_space_above_the_earth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44" y="1079500"/>
            <a:ext cx="8374062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20056" y="1641475"/>
            <a:ext cx="601663" cy="557213"/>
            <a:chOff x="928" y="1177"/>
            <a:chExt cx="408" cy="405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928" y="1177"/>
              <a:ext cx="408" cy="405"/>
              <a:chOff x="928" y="1177"/>
              <a:chExt cx="408" cy="405"/>
            </a:xfrm>
          </p:grpSpPr>
          <p:sp>
            <p:nvSpPr>
              <p:cNvPr id="8433" name="Freeform 12"/>
              <p:cNvSpPr>
                <a:spLocks/>
              </p:cNvSpPr>
              <p:nvPr/>
            </p:nvSpPr>
            <p:spPr bwMode="auto">
              <a:xfrm>
                <a:off x="932" y="1280"/>
                <a:ext cx="142" cy="82"/>
              </a:xfrm>
              <a:custGeom>
                <a:avLst/>
                <a:gdLst>
                  <a:gd name="T0" fmla="*/ 135 w 142"/>
                  <a:gd name="T1" fmla="*/ 41 h 82"/>
                  <a:gd name="T2" fmla="*/ 141 w 142"/>
                  <a:gd name="T3" fmla="*/ 81 h 82"/>
                  <a:gd name="T4" fmla="*/ 0 w 142"/>
                  <a:gd name="T5" fmla="*/ 41 h 82"/>
                  <a:gd name="T6" fmla="*/ 2 w 142"/>
                  <a:gd name="T7" fmla="*/ 29 h 82"/>
                  <a:gd name="T8" fmla="*/ 4 w 142"/>
                  <a:gd name="T9" fmla="*/ 0 h 82"/>
                  <a:gd name="T10" fmla="*/ 135 w 142"/>
                  <a:gd name="T11" fmla="*/ 4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82"/>
                  <a:gd name="T20" fmla="*/ 142 w 142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82">
                    <a:moveTo>
                      <a:pt x="135" y="41"/>
                    </a:moveTo>
                    <a:lnTo>
                      <a:pt x="141" y="81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4" y="0"/>
                    </a:lnTo>
                    <a:lnTo>
                      <a:pt x="135" y="4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13"/>
              <p:cNvSpPr>
                <a:spLocks/>
              </p:cNvSpPr>
              <p:nvPr/>
            </p:nvSpPr>
            <p:spPr bwMode="auto">
              <a:xfrm>
                <a:off x="932" y="1280"/>
                <a:ext cx="142" cy="82"/>
              </a:xfrm>
              <a:custGeom>
                <a:avLst/>
                <a:gdLst>
                  <a:gd name="T0" fmla="*/ 135 w 142"/>
                  <a:gd name="T1" fmla="*/ 41 h 82"/>
                  <a:gd name="T2" fmla="*/ 141 w 142"/>
                  <a:gd name="T3" fmla="*/ 81 h 82"/>
                  <a:gd name="T4" fmla="*/ 0 w 142"/>
                  <a:gd name="T5" fmla="*/ 41 h 82"/>
                  <a:gd name="T6" fmla="*/ 2 w 142"/>
                  <a:gd name="T7" fmla="*/ 29 h 82"/>
                  <a:gd name="T8" fmla="*/ 4 w 142"/>
                  <a:gd name="T9" fmla="*/ 0 h 82"/>
                  <a:gd name="T10" fmla="*/ 135 w 142"/>
                  <a:gd name="T11" fmla="*/ 4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82"/>
                  <a:gd name="T20" fmla="*/ 142 w 142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82">
                    <a:moveTo>
                      <a:pt x="135" y="41"/>
                    </a:moveTo>
                    <a:lnTo>
                      <a:pt x="141" y="81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4" y="0"/>
                    </a:lnTo>
                    <a:lnTo>
                      <a:pt x="135" y="4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14"/>
              <p:cNvSpPr>
                <a:spLocks/>
              </p:cNvSpPr>
              <p:nvPr/>
            </p:nvSpPr>
            <p:spPr bwMode="auto">
              <a:xfrm>
                <a:off x="1067" y="1324"/>
                <a:ext cx="7" cy="38"/>
              </a:xfrm>
              <a:custGeom>
                <a:avLst/>
                <a:gdLst>
                  <a:gd name="T0" fmla="*/ 5 w 7"/>
                  <a:gd name="T1" fmla="*/ 34 h 38"/>
                  <a:gd name="T2" fmla="*/ 6 w 7"/>
                  <a:gd name="T3" fmla="*/ 37 h 38"/>
                  <a:gd name="T4" fmla="*/ 0 w 7"/>
                  <a:gd name="T5" fmla="*/ 2 h 38"/>
                  <a:gd name="T6" fmla="*/ 3 w 7"/>
                  <a:gd name="T7" fmla="*/ 0 h 38"/>
                  <a:gd name="T8" fmla="*/ 6 w 7"/>
                  <a:gd name="T9" fmla="*/ 37 h 38"/>
                  <a:gd name="T10" fmla="*/ 5 w 7"/>
                  <a:gd name="T11" fmla="*/ 3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8"/>
                  <a:gd name="T20" fmla="*/ 7 w 7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8">
                    <a:moveTo>
                      <a:pt x="5" y="34"/>
                    </a:moveTo>
                    <a:lnTo>
                      <a:pt x="6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37"/>
                    </a:lnTo>
                    <a:lnTo>
                      <a:pt x="5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15"/>
              <p:cNvSpPr>
                <a:spLocks/>
              </p:cNvSpPr>
              <p:nvPr/>
            </p:nvSpPr>
            <p:spPr bwMode="auto">
              <a:xfrm>
                <a:off x="1067" y="1324"/>
                <a:ext cx="7" cy="38"/>
              </a:xfrm>
              <a:custGeom>
                <a:avLst/>
                <a:gdLst>
                  <a:gd name="T0" fmla="*/ 5 w 7"/>
                  <a:gd name="T1" fmla="*/ 34 h 38"/>
                  <a:gd name="T2" fmla="*/ 6 w 7"/>
                  <a:gd name="T3" fmla="*/ 37 h 38"/>
                  <a:gd name="T4" fmla="*/ 0 w 7"/>
                  <a:gd name="T5" fmla="*/ 2 h 38"/>
                  <a:gd name="T6" fmla="*/ 3 w 7"/>
                  <a:gd name="T7" fmla="*/ 0 h 38"/>
                  <a:gd name="T8" fmla="*/ 6 w 7"/>
                  <a:gd name="T9" fmla="*/ 37 h 38"/>
                  <a:gd name="T10" fmla="*/ 5 w 7"/>
                  <a:gd name="T11" fmla="*/ 3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8"/>
                  <a:gd name="T20" fmla="*/ 7 w 7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8">
                    <a:moveTo>
                      <a:pt x="5" y="34"/>
                    </a:moveTo>
                    <a:lnTo>
                      <a:pt x="6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37"/>
                    </a:lnTo>
                    <a:lnTo>
                      <a:pt x="5" y="3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16"/>
              <p:cNvSpPr>
                <a:spLocks/>
              </p:cNvSpPr>
              <p:nvPr/>
            </p:nvSpPr>
            <p:spPr bwMode="auto">
              <a:xfrm>
                <a:off x="1073" y="136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2 h 5"/>
                  <a:gd name="T10" fmla="*/ 0 w 1"/>
                  <a:gd name="T11" fmla="*/ 2 h 5"/>
                  <a:gd name="T12" fmla="*/ 0 w 1"/>
                  <a:gd name="T13" fmla="*/ 4 h 5"/>
                  <a:gd name="T14" fmla="*/ 0 w 1"/>
                  <a:gd name="T15" fmla="*/ 2 h 5"/>
                  <a:gd name="T16" fmla="*/ 0 w 1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5"/>
                  <a:gd name="T29" fmla="*/ 1 w 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17"/>
              <p:cNvSpPr>
                <a:spLocks/>
              </p:cNvSpPr>
              <p:nvPr/>
            </p:nvSpPr>
            <p:spPr bwMode="auto">
              <a:xfrm>
                <a:off x="1073" y="1363"/>
                <a:ext cx="1" cy="5"/>
              </a:xfrm>
              <a:custGeom>
                <a:avLst/>
                <a:gdLst>
                  <a:gd name="T0" fmla="*/ 0 w 1"/>
                  <a:gd name="T1" fmla="*/ 2 h 5"/>
                  <a:gd name="T2" fmla="*/ 0 w 1"/>
                  <a:gd name="T3" fmla="*/ 2 h 5"/>
                  <a:gd name="T4" fmla="*/ 0 w 1"/>
                  <a:gd name="T5" fmla="*/ 0 h 5"/>
                  <a:gd name="T6" fmla="*/ 0 w 1"/>
                  <a:gd name="T7" fmla="*/ 2 h 5"/>
                  <a:gd name="T8" fmla="*/ 0 w 1"/>
                  <a:gd name="T9" fmla="*/ 2 h 5"/>
                  <a:gd name="T10" fmla="*/ 0 w 1"/>
                  <a:gd name="T11" fmla="*/ 2 h 5"/>
                  <a:gd name="T12" fmla="*/ 0 w 1"/>
                  <a:gd name="T13" fmla="*/ 4 h 5"/>
                  <a:gd name="T14" fmla="*/ 0 w 1"/>
                  <a:gd name="T15" fmla="*/ 2 h 5"/>
                  <a:gd name="T16" fmla="*/ 0 w 1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5"/>
                  <a:gd name="T29" fmla="*/ 1 w 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18"/>
              <p:cNvSpPr>
                <a:spLocks/>
              </p:cNvSpPr>
              <p:nvPr/>
            </p:nvSpPr>
            <p:spPr bwMode="auto">
              <a:xfrm>
                <a:off x="932" y="1317"/>
                <a:ext cx="142" cy="47"/>
              </a:xfrm>
              <a:custGeom>
                <a:avLst/>
                <a:gdLst>
                  <a:gd name="T0" fmla="*/ 4 w 142"/>
                  <a:gd name="T1" fmla="*/ 4 h 47"/>
                  <a:gd name="T2" fmla="*/ 4 w 142"/>
                  <a:gd name="T3" fmla="*/ 0 h 47"/>
                  <a:gd name="T4" fmla="*/ 141 w 142"/>
                  <a:gd name="T5" fmla="*/ 44 h 47"/>
                  <a:gd name="T6" fmla="*/ 135 w 142"/>
                  <a:gd name="T7" fmla="*/ 46 h 47"/>
                  <a:gd name="T8" fmla="*/ 0 w 142"/>
                  <a:gd name="T9" fmla="*/ 6 h 47"/>
                  <a:gd name="T10" fmla="*/ 4 w 142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7"/>
                  <a:gd name="T20" fmla="*/ 142 w 14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7">
                    <a:moveTo>
                      <a:pt x="4" y="4"/>
                    </a:moveTo>
                    <a:lnTo>
                      <a:pt x="4" y="0"/>
                    </a:lnTo>
                    <a:lnTo>
                      <a:pt x="141" y="44"/>
                    </a:lnTo>
                    <a:lnTo>
                      <a:pt x="135" y="46"/>
                    </a:lnTo>
                    <a:lnTo>
                      <a:pt x="0" y="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19"/>
              <p:cNvSpPr>
                <a:spLocks/>
              </p:cNvSpPr>
              <p:nvPr/>
            </p:nvSpPr>
            <p:spPr bwMode="auto">
              <a:xfrm>
                <a:off x="932" y="1317"/>
                <a:ext cx="142" cy="47"/>
              </a:xfrm>
              <a:custGeom>
                <a:avLst/>
                <a:gdLst>
                  <a:gd name="T0" fmla="*/ 4 w 142"/>
                  <a:gd name="T1" fmla="*/ 4 h 47"/>
                  <a:gd name="T2" fmla="*/ 4 w 142"/>
                  <a:gd name="T3" fmla="*/ 0 h 47"/>
                  <a:gd name="T4" fmla="*/ 141 w 142"/>
                  <a:gd name="T5" fmla="*/ 44 h 47"/>
                  <a:gd name="T6" fmla="*/ 135 w 142"/>
                  <a:gd name="T7" fmla="*/ 46 h 47"/>
                  <a:gd name="T8" fmla="*/ 0 w 142"/>
                  <a:gd name="T9" fmla="*/ 6 h 47"/>
                  <a:gd name="T10" fmla="*/ 4 w 142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7"/>
                  <a:gd name="T20" fmla="*/ 142 w 14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7">
                    <a:moveTo>
                      <a:pt x="4" y="4"/>
                    </a:moveTo>
                    <a:lnTo>
                      <a:pt x="4" y="0"/>
                    </a:lnTo>
                    <a:lnTo>
                      <a:pt x="141" y="44"/>
                    </a:lnTo>
                    <a:lnTo>
                      <a:pt x="135" y="46"/>
                    </a:lnTo>
                    <a:lnTo>
                      <a:pt x="0" y="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20"/>
              <p:cNvSpPr>
                <a:spLocks/>
              </p:cNvSpPr>
              <p:nvPr/>
            </p:nvSpPr>
            <p:spPr bwMode="auto">
              <a:xfrm>
                <a:off x="928" y="1311"/>
                <a:ext cx="3" cy="8"/>
              </a:xfrm>
              <a:custGeom>
                <a:avLst/>
                <a:gdLst>
                  <a:gd name="T0" fmla="*/ 2 w 3"/>
                  <a:gd name="T1" fmla="*/ 3 h 8"/>
                  <a:gd name="T2" fmla="*/ 2 w 3"/>
                  <a:gd name="T3" fmla="*/ 0 h 8"/>
                  <a:gd name="T4" fmla="*/ 2 w 3"/>
                  <a:gd name="T5" fmla="*/ 6 h 8"/>
                  <a:gd name="T6" fmla="*/ 1 w 3"/>
                  <a:gd name="T7" fmla="*/ 7 h 8"/>
                  <a:gd name="T8" fmla="*/ 0 w 3"/>
                  <a:gd name="T9" fmla="*/ 1 h 8"/>
                  <a:gd name="T10" fmla="*/ 2 w 3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2" y="3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21"/>
              <p:cNvSpPr>
                <a:spLocks/>
              </p:cNvSpPr>
              <p:nvPr/>
            </p:nvSpPr>
            <p:spPr bwMode="auto">
              <a:xfrm>
                <a:off x="928" y="1311"/>
                <a:ext cx="3" cy="8"/>
              </a:xfrm>
              <a:custGeom>
                <a:avLst/>
                <a:gdLst>
                  <a:gd name="T0" fmla="*/ 2 w 3"/>
                  <a:gd name="T1" fmla="*/ 3 h 8"/>
                  <a:gd name="T2" fmla="*/ 2 w 3"/>
                  <a:gd name="T3" fmla="*/ 0 h 8"/>
                  <a:gd name="T4" fmla="*/ 2 w 3"/>
                  <a:gd name="T5" fmla="*/ 6 h 8"/>
                  <a:gd name="T6" fmla="*/ 1 w 3"/>
                  <a:gd name="T7" fmla="*/ 7 h 8"/>
                  <a:gd name="T8" fmla="*/ 0 w 3"/>
                  <a:gd name="T9" fmla="*/ 1 h 8"/>
                  <a:gd name="T10" fmla="*/ 2 w 3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2" y="3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1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22"/>
              <p:cNvSpPr>
                <a:spLocks/>
              </p:cNvSpPr>
              <p:nvPr/>
            </p:nvSpPr>
            <p:spPr bwMode="auto">
              <a:xfrm>
                <a:off x="928" y="1277"/>
                <a:ext cx="9" cy="35"/>
              </a:xfrm>
              <a:custGeom>
                <a:avLst/>
                <a:gdLst>
                  <a:gd name="T0" fmla="*/ 5 w 9"/>
                  <a:gd name="T1" fmla="*/ 3 h 35"/>
                  <a:gd name="T2" fmla="*/ 8 w 9"/>
                  <a:gd name="T3" fmla="*/ 0 h 35"/>
                  <a:gd name="T4" fmla="*/ 5 w 9"/>
                  <a:gd name="T5" fmla="*/ 34 h 35"/>
                  <a:gd name="T6" fmla="*/ 0 w 9"/>
                  <a:gd name="T7" fmla="*/ 31 h 35"/>
                  <a:gd name="T8" fmla="*/ 5 w 9"/>
                  <a:gd name="T9" fmla="*/ 3 h 35"/>
                  <a:gd name="T10" fmla="*/ 8 w 9"/>
                  <a:gd name="T11" fmla="*/ 0 h 35"/>
                  <a:gd name="T12" fmla="*/ 5 w 9"/>
                  <a:gd name="T13" fmla="*/ 3 h 35"/>
                  <a:gd name="T14" fmla="*/ 8 w 9"/>
                  <a:gd name="T15" fmla="*/ 0 h 35"/>
                  <a:gd name="T16" fmla="*/ 5 w 9"/>
                  <a:gd name="T17" fmla="*/ 3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5" y="3"/>
                    </a:moveTo>
                    <a:lnTo>
                      <a:pt x="8" y="0"/>
                    </a:lnTo>
                    <a:lnTo>
                      <a:pt x="5" y="34"/>
                    </a:lnTo>
                    <a:lnTo>
                      <a:pt x="0" y="31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23"/>
              <p:cNvSpPr>
                <a:spLocks/>
              </p:cNvSpPr>
              <p:nvPr/>
            </p:nvSpPr>
            <p:spPr bwMode="auto">
              <a:xfrm>
                <a:off x="928" y="1277"/>
                <a:ext cx="9" cy="35"/>
              </a:xfrm>
              <a:custGeom>
                <a:avLst/>
                <a:gdLst>
                  <a:gd name="T0" fmla="*/ 5 w 9"/>
                  <a:gd name="T1" fmla="*/ 3 h 35"/>
                  <a:gd name="T2" fmla="*/ 8 w 9"/>
                  <a:gd name="T3" fmla="*/ 0 h 35"/>
                  <a:gd name="T4" fmla="*/ 5 w 9"/>
                  <a:gd name="T5" fmla="*/ 34 h 35"/>
                  <a:gd name="T6" fmla="*/ 0 w 9"/>
                  <a:gd name="T7" fmla="*/ 31 h 35"/>
                  <a:gd name="T8" fmla="*/ 5 w 9"/>
                  <a:gd name="T9" fmla="*/ 3 h 35"/>
                  <a:gd name="T10" fmla="*/ 8 w 9"/>
                  <a:gd name="T11" fmla="*/ 0 h 35"/>
                  <a:gd name="T12" fmla="*/ 5 w 9"/>
                  <a:gd name="T13" fmla="*/ 3 h 35"/>
                  <a:gd name="T14" fmla="*/ 8 w 9"/>
                  <a:gd name="T15" fmla="*/ 0 h 35"/>
                  <a:gd name="T16" fmla="*/ 5 w 9"/>
                  <a:gd name="T17" fmla="*/ 3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5" y="3"/>
                    </a:moveTo>
                    <a:lnTo>
                      <a:pt x="8" y="0"/>
                    </a:lnTo>
                    <a:lnTo>
                      <a:pt x="5" y="34"/>
                    </a:lnTo>
                    <a:lnTo>
                      <a:pt x="0" y="31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24"/>
              <p:cNvSpPr>
                <a:spLocks/>
              </p:cNvSpPr>
              <p:nvPr/>
            </p:nvSpPr>
            <p:spPr bwMode="auto">
              <a:xfrm>
                <a:off x="936" y="1277"/>
                <a:ext cx="132" cy="50"/>
              </a:xfrm>
              <a:custGeom>
                <a:avLst/>
                <a:gdLst>
                  <a:gd name="T0" fmla="*/ 125 w 132"/>
                  <a:gd name="T1" fmla="*/ 44 h 50"/>
                  <a:gd name="T2" fmla="*/ 127 w 132"/>
                  <a:gd name="T3" fmla="*/ 49 h 50"/>
                  <a:gd name="T4" fmla="*/ 0 w 132"/>
                  <a:gd name="T5" fmla="*/ 3 h 50"/>
                  <a:gd name="T6" fmla="*/ 6 w 132"/>
                  <a:gd name="T7" fmla="*/ 0 h 50"/>
                  <a:gd name="T8" fmla="*/ 131 w 132"/>
                  <a:gd name="T9" fmla="*/ 42 h 50"/>
                  <a:gd name="T10" fmla="*/ 125 w 132"/>
                  <a:gd name="T11" fmla="*/ 4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50"/>
                  <a:gd name="T20" fmla="*/ 132 w 13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50">
                    <a:moveTo>
                      <a:pt x="125" y="44"/>
                    </a:moveTo>
                    <a:lnTo>
                      <a:pt x="127" y="49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1" y="42"/>
                    </a:lnTo>
                    <a:lnTo>
                      <a:pt x="125" y="4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25"/>
              <p:cNvSpPr>
                <a:spLocks/>
              </p:cNvSpPr>
              <p:nvPr/>
            </p:nvSpPr>
            <p:spPr bwMode="auto">
              <a:xfrm>
                <a:off x="936" y="1277"/>
                <a:ext cx="132" cy="50"/>
              </a:xfrm>
              <a:custGeom>
                <a:avLst/>
                <a:gdLst>
                  <a:gd name="T0" fmla="*/ 125 w 132"/>
                  <a:gd name="T1" fmla="*/ 44 h 50"/>
                  <a:gd name="T2" fmla="*/ 127 w 132"/>
                  <a:gd name="T3" fmla="*/ 49 h 50"/>
                  <a:gd name="T4" fmla="*/ 0 w 132"/>
                  <a:gd name="T5" fmla="*/ 3 h 50"/>
                  <a:gd name="T6" fmla="*/ 6 w 132"/>
                  <a:gd name="T7" fmla="*/ 0 h 50"/>
                  <a:gd name="T8" fmla="*/ 131 w 132"/>
                  <a:gd name="T9" fmla="*/ 42 h 50"/>
                  <a:gd name="T10" fmla="*/ 125 w 132"/>
                  <a:gd name="T11" fmla="*/ 4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50"/>
                  <a:gd name="T20" fmla="*/ 132 w 13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50">
                    <a:moveTo>
                      <a:pt x="125" y="44"/>
                    </a:moveTo>
                    <a:lnTo>
                      <a:pt x="127" y="49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1" y="42"/>
                    </a:lnTo>
                    <a:lnTo>
                      <a:pt x="125" y="4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26"/>
              <p:cNvSpPr>
                <a:spLocks/>
              </p:cNvSpPr>
              <p:nvPr/>
            </p:nvSpPr>
            <p:spPr bwMode="auto">
              <a:xfrm>
                <a:off x="942" y="1238"/>
                <a:ext cx="126" cy="81"/>
              </a:xfrm>
              <a:custGeom>
                <a:avLst/>
                <a:gdLst>
                  <a:gd name="T0" fmla="*/ 125 w 126"/>
                  <a:gd name="T1" fmla="*/ 80 h 81"/>
                  <a:gd name="T2" fmla="*/ 0 w 126"/>
                  <a:gd name="T3" fmla="*/ 36 h 81"/>
                  <a:gd name="T4" fmla="*/ 0 w 126"/>
                  <a:gd name="T5" fmla="*/ 0 h 81"/>
                  <a:gd name="T6" fmla="*/ 115 w 126"/>
                  <a:gd name="T7" fmla="*/ 47 h 81"/>
                  <a:gd name="T8" fmla="*/ 125 w 126"/>
                  <a:gd name="T9" fmla="*/ 8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81"/>
                  <a:gd name="T17" fmla="*/ 126 w 12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81">
                    <a:moveTo>
                      <a:pt x="125" y="8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15" y="47"/>
                    </a:lnTo>
                    <a:lnTo>
                      <a:pt x="125" y="8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27"/>
              <p:cNvSpPr>
                <a:spLocks/>
              </p:cNvSpPr>
              <p:nvPr/>
            </p:nvSpPr>
            <p:spPr bwMode="auto">
              <a:xfrm>
                <a:off x="942" y="1238"/>
                <a:ext cx="126" cy="81"/>
              </a:xfrm>
              <a:custGeom>
                <a:avLst/>
                <a:gdLst>
                  <a:gd name="T0" fmla="*/ 125 w 126"/>
                  <a:gd name="T1" fmla="*/ 80 h 81"/>
                  <a:gd name="T2" fmla="*/ 0 w 126"/>
                  <a:gd name="T3" fmla="*/ 36 h 81"/>
                  <a:gd name="T4" fmla="*/ 0 w 126"/>
                  <a:gd name="T5" fmla="*/ 0 h 81"/>
                  <a:gd name="T6" fmla="*/ 115 w 126"/>
                  <a:gd name="T7" fmla="*/ 47 h 81"/>
                  <a:gd name="T8" fmla="*/ 125 w 126"/>
                  <a:gd name="T9" fmla="*/ 8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81"/>
                  <a:gd name="T17" fmla="*/ 126 w 126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81">
                    <a:moveTo>
                      <a:pt x="125" y="8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15" y="47"/>
                    </a:lnTo>
                    <a:lnTo>
                      <a:pt x="125" y="8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9" name="Freeform 28"/>
              <p:cNvSpPr>
                <a:spLocks/>
              </p:cNvSpPr>
              <p:nvPr/>
            </p:nvSpPr>
            <p:spPr bwMode="auto">
              <a:xfrm>
                <a:off x="936" y="1271"/>
                <a:ext cx="130" cy="50"/>
              </a:xfrm>
              <a:custGeom>
                <a:avLst/>
                <a:gdLst>
                  <a:gd name="T0" fmla="*/ 6 w 130"/>
                  <a:gd name="T1" fmla="*/ 5 h 50"/>
                  <a:gd name="T2" fmla="*/ 4 w 130"/>
                  <a:gd name="T3" fmla="*/ 0 h 50"/>
                  <a:gd name="T4" fmla="*/ 129 w 130"/>
                  <a:gd name="T5" fmla="*/ 44 h 50"/>
                  <a:gd name="T6" fmla="*/ 125 w 130"/>
                  <a:gd name="T7" fmla="*/ 49 h 50"/>
                  <a:gd name="T8" fmla="*/ 0 w 130"/>
                  <a:gd name="T9" fmla="*/ 8 h 50"/>
                  <a:gd name="T10" fmla="*/ 6 w 130"/>
                  <a:gd name="T11" fmla="*/ 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50"/>
                  <a:gd name="T20" fmla="*/ 130 w 13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50">
                    <a:moveTo>
                      <a:pt x="6" y="5"/>
                    </a:moveTo>
                    <a:lnTo>
                      <a:pt x="4" y="0"/>
                    </a:lnTo>
                    <a:lnTo>
                      <a:pt x="129" y="44"/>
                    </a:lnTo>
                    <a:lnTo>
                      <a:pt x="125" y="49"/>
                    </a:lnTo>
                    <a:lnTo>
                      <a:pt x="0" y="8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0" name="Freeform 29"/>
              <p:cNvSpPr>
                <a:spLocks/>
              </p:cNvSpPr>
              <p:nvPr/>
            </p:nvSpPr>
            <p:spPr bwMode="auto">
              <a:xfrm>
                <a:off x="936" y="1271"/>
                <a:ext cx="130" cy="50"/>
              </a:xfrm>
              <a:custGeom>
                <a:avLst/>
                <a:gdLst>
                  <a:gd name="T0" fmla="*/ 6 w 130"/>
                  <a:gd name="T1" fmla="*/ 5 h 50"/>
                  <a:gd name="T2" fmla="*/ 4 w 130"/>
                  <a:gd name="T3" fmla="*/ 0 h 50"/>
                  <a:gd name="T4" fmla="*/ 129 w 130"/>
                  <a:gd name="T5" fmla="*/ 44 h 50"/>
                  <a:gd name="T6" fmla="*/ 125 w 130"/>
                  <a:gd name="T7" fmla="*/ 49 h 50"/>
                  <a:gd name="T8" fmla="*/ 0 w 130"/>
                  <a:gd name="T9" fmla="*/ 8 h 50"/>
                  <a:gd name="T10" fmla="*/ 6 w 130"/>
                  <a:gd name="T11" fmla="*/ 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50"/>
                  <a:gd name="T20" fmla="*/ 130 w 13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50">
                    <a:moveTo>
                      <a:pt x="6" y="5"/>
                    </a:moveTo>
                    <a:lnTo>
                      <a:pt x="4" y="0"/>
                    </a:lnTo>
                    <a:lnTo>
                      <a:pt x="129" y="44"/>
                    </a:lnTo>
                    <a:lnTo>
                      <a:pt x="125" y="49"/>
                    </a:lnTo>
                    <a:lnTo>
                      <a:pt x="0" y="8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1" name="Freeform 30"/>
              <p:cNvSpPr>
                <a:spLocks/>
              </p:cNvSpPr>
              <p:nvPr/>
            </p:nvSpPr>
            <p:spPr bwMode="auto">
              <a:xfrm>
                <a:off x="936" y="1232"/>
                <a:ext cx="8" cy="43"/>
              </a:xfrm>
              <a:custGeom>
                <a:avLst/>
                <a:gdLst>
                  <a:gd name="T0" fmla="*/ 3 w 8"/>
                  <a:gd name="T1" fmla="*/ 5 h 43"/>
                  <a:gd name="T2" fmla="*/ 7 w 8"/>
                  <a:gd name="T3" fmla="*/ 4 h 43"/>
                  <a:gd name="T4" fmla="*/ 3 w 8"/>
                  <a:gd name="T5" fmla="*/ 39 h 43"/>
                  <a:gd name="T6" fmla="*/ 0 w 8"/>
                  <a:gd name="T7" fmla="*/ 42 h 43"/>
                  <a:gd name="T8" fmla="*/ 3 w 8"/>
                  <a:gd name="T9" fmla="*/ 5 h 43"/>
                  <a:gd name="T10" fmla="*/ 2 w 8"/>
                  <a:gd name="T11" fmla="*/ 0 h 43"/>
                  <a:gd name="T12" fmla="*/ 3 w 8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3"/>
                  <a:gd name="T23" fmla="*/ 8 w 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3">
                    <a:moveTo>
                      <a:pt x="3" y="5"/>
                    </a:moveTo>
                    <a:lnTo>
                      <a:pt x="7" y="4"/>
                    </a:lnTo>
                    <a:lnTo>
                      <a:pt x="3" y="39"/>
                    </a:lnTo>
                    <a:lnTo>
                      <a:pt x="0" y="42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2" name="Freeform 31"/>
              <p:cNvSpPr>
                <a:spLocks/>
              </p:cNvSpPr>
              <p:nvPr/>
            </p:nvSpPr>
            <p:spPr bwMode="auto">
              <a:xfrm>
                <a:off x="936" y="1232"/>
                <a:ext cx="8" cy="43"/>
              </a:xfrm>
              <a:custGeom>
                <a:avLst/>
                <a:gdLst>
                  <a:gd name="T0" fmla="*/ 3 w 8"/>
                  <a:gd name="T1" fmla="*/ 5 h 43"/>
                  <a:gd name="T2" fmla="*/ 7 w 8"/>
                  <a:gd name="T3" fmla="*/ 4 h 43"/>
                  <a:gd name="T4" fmla="*/ 3 w 8"/>
                  <a:gd name="T5" fmla="*/ 39 h 43"/>
                  <a:gd name="T6" fmla="*/ 0 w 8"/>
                  <a:gd name="T7" fmla="*/ 42 h 43"/>
                  <a:gd name="T8" fmla="*/ 3 w 8"/>
                  <a:gd name="T9" fmla="*/ 5 h 43"/>
                  <a:gd name="T10" fmla="*/ 2 w 8"/>
                  <a:gd name="T11" fmla="*/ 0 h 43"/>
                  <a:gd name="T12" fmla="*/ 3 w 8"/>
                  <a:gd name="T13" fmla="*/ 5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3"/>
                  <a:gd name="T23" fmla="*/ 8 w 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3">
                    <a:moveTo>
                      <a:pt x="3" y="5"/>
                    </a:moveTo>
                    <a:lnTo>
                      <a:pt x="7" y="4"/>
                    </a:lnTo>
                    <a:lnTo>
                      <a:pt x="3" y="39"/>
                    </a:lnTo>
                    <a:lnTo>
                      <a:pt x="0" y="42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3" name="Freeform 32"/>
              <p:cNvSpPr>
                <a:spLocks/>
              </p:cNvSpPr>
              <p:nvPr/>
            </p:nvSpPr>
            <p:spPr bwMode="auto">
              <a:xfrm>
                <a:off x="942" y="1238"/>
                <a:ext cx="122" cy="46"/>
              </a:xfrm>
              <a:custGeom>
                <a:avLst/>
                <a:gdLst>
                  <a:gd name="T0" fmla="*/ 114 w 122"/>
                  <a:gd name="T1" fmla="*/ 45 h 46"/>
                  <a:gd name="T2" fmla="*/ 114 w 122"/>
                  <a:gd name="T3" fmla="*/ 45 h 46"/>
                  <a:gd name="T4" fmla="*/ 0 w 122"/>
                  <a:gd name="T5" fmla="*/ 0 h 46"/>
                  <a:gd name="T6" fmla="*/ 112 w 122"/>
                  <a:gd name="T7" fmla="*/ 41 h 46"/>
                  <a:gd name="T8" fmla="*/ 121 w 122"/>
                  <a:gd name="T9" fmla="*/ 43 h 46"/>
                  <a:gd name="T10" fmla="*/ 112 w 122"/>
                  <a:gd name="T11" fmla="*/ 41 h 46"/>
                  <a:gd name="T12" fmla="*/ 121 w 122"/>
                  <a:gd name="T13" fmla="*/ 43 h 46"/>
                  <a:gd name="T14" fmla="*/ 114 w 122"/>
                  <a:gd name="T15" fmla="*/ 45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"/>
                  <a:gd name="T25" fmla="*/ 0 h 46"/>
                  <a:gd name="T26" fmla="*/ 122 w 12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" h="46">
                    <a:moveTo>
                      <a:pt x="114" y="45"/>
                    </a:moveTo>
                    <a:lnTo>
                      <a:pt x="114" y="45"/>
                    </a:lnTo>
                    <a:lnTo>
                      <a:pt x="0" y="0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4" y="4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4" name="Freeform 33"/>
              <p:cNvSpPr>
                <a:spLocks/>
              </p:cNvSpPr>
              <p:nvPr/>
            </p:nvSpPr>
            <p:spPr bwMode="auto">
              <a:xfrm>
                <a:off x="942" y="1238"/>
                <a:ext cx="122" cy="46"/>
              </a:xfrm>
              <a:custGeom>
                <a:avLst/>
                <a:gdLst>
                  <a:gd name="T0" fmla="*/ 114 w 122"/>
                  <a:gd name="T1" fmla="*/ 45 h 46"/>
                  <a:gd name="T2" fmla="*/ 0 w 122"/>
                  <a:gd name="T3" fmla="*/ 0 h 46"/>
                  <a:gd name="T4" fmla="*/ 112 w 122"/>
                  <a:gd name="T5" fmla="*/ 41 h 46"/>
                  <a:gd name="T6" fmla="*/ 121 w 122"/>
                  <a:gd name="T7" fmla="*/ 43 h 46"/>
                  <a:gd name="T8" fmla="*/ 112 w 122"/>
                  <a:gd name="T9" fmla="*/ 41 h 46"/>
                  <a:gd name="T10" fmla="*/ 121 w 122"/>
                  <a:gd name="T11" fmla="*/ 43 h 46"/>
                  <a:gd name="T12" fmla="*/ 114 w 122"/>
                  <a:gd name="T13" fmla="*/ 45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46"/>
                  <a:gd name="T23" fmla="*/ 122 w 12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46">
                    <a:moveTo>
                      <a:pt x="114" y="45"/>
                    </a:moveTo>
                    <a:lnTo>
                      <a:pt x="0" y="0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2" y="41"/>
                    </a:lnTo>
                    <a:lnTo>
                      <a:pt x="121" y="43"/>
                    </a:lnTo>
                    <a:lnTo>
                      <a:pt x="114" y="4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5" name="Freeform 34"/>
              <p:cNvSpPr>
                <a:spLocks/>
              </p:cNvSpPr>
              <p:nvPr/>
            </p:nvSpPr>
            <p:spPr bwMode="auto">
              <a:xfrm>
                <a:off x="1062" y="1287"/>
                <a:ext cx="6" cy="34"/>
              </a:xfrm>
              <a:custGeom>
                <a:avLst/>
                <a:gdLst>
                  <a:gd name="T0" fmla="*/ 4 w 6"/>
                  <a:gd name="T1" fmla="*/ 28 h 34"/>
                  <a:gd name="T2" fmla="*/ 2 w 6"/>
                  <a:gd name="T3" fmla="*/ 33 h 34"/>
                  <a:gd name="T4" fmla="*/ 0 w 6"/>
                  <a:gd name="T5" fmla="*/ 2 h 34"/>
                  <a:gd name="T6" fmla="*/ 3 w 6"/>
                  <a:gd name="T7" fmla="*/ 0 h 34"/>
                  <a:gd name="T8" fmla="*/ 5 w 6"/>
                  <a:gd name="T9" fmla="*/ 31 h 34"/>
                  <a:gd name="T10" fmla="*/ 2 w 6"/>
                  <a:gd name="T11" fmla="*/ 33 h 34"/>
                  <a:gd name="T12" fmla="*/ 5 w 6"/>
                  <a:gd name="T13" fmla="*/ 31 h 34"/>
                  <a:gd name="T14" fmla="*/ 2 w 6"/>
                  <a:gd name="T15" fmla="*/ 33 h 34"/>
                  <a:gd name="T16" fmla="*/ 4 w 6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4" y="28"/>
                    </a:moveTo>
                    <a:lnTo>
                      <a:pt x="2" y="3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6" name="Freeform 35"/>
              <p:cNvSpPr>
                <a:spLocks/>
              </p:cNvSpPr>
              <p:nvPr/>
            </p:nvSpPr>
            <p:spPr bwMode="auto">
              <a:xfrm>
                <a:off x="1062" y="1287"/>
                <a:ext cx="6" cy="34"/>
              </a:xfrm>
              <a:custGeom>
                <a:avLst/>
                <a:gdLst>
                  <a:gd name="T0" fmla="*/ 4 w 6"/>
                  <a:gd name="T1" fmla="*/ 28 h 34"/>
                  <a:gd name="T2" fmla="*/ 2 w 6"/>
                  <a:gd name="T3" fmla="*/ 33 h 34"/>
                  <a:gd name="T4" fmla="*/ 0 w 6"/>
                  <a:gd name="T5" fmla="*/ 2 h 34"/>
                  <a:gd name="T6" fmla="*/ 3 w 6"/>
                  <a:gd name="T7" fmla="*/ 0 h 34"/>
                  <a:gd name="T8" fmla="*/ 5 w 6"/>
                  <a:gd name="T9" fmla="*/ 31 h 34"/>
                  <a:gd name="T10" fmla="*/ 2 w 6"/>
                  <a:gd name="T11" fmla="*/ 33 h 34"/>
                  <a:gd name="T12" fmla="*/ 5 w 6"/>
                  <a:gd name="T13" fmla="*/ 31 h 34"/>
                  <a:gd name="T14" fmla="*/ 2 w 6"/>
                  <a:gd name="T15" fmla="*/ 33 h 34"/>
                  <a:gd name="T16" fmla="*/ 4 w 6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4" y="28"/>
                    </a:moveTo>
                    <a:lnTo>
                      <a:pt x="2" y="3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4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7" name="Freeform 36"/>
              <p:cNvSpPr>
                <a:spLocks/>
              </p:cNvSpPr>
              <p:nvPr/>
            </p:nvSpPr>
            <p:spPr bwMode="auto">
              <a:xfrm>
                <a:off x="947" y="1202"/>
                <a:ext cx="108" cy="77"/>
              </a:xfrm>
              <a:custGeom>
                <a:avLst/>
                <a:gdLst>
                  <a:gd name="T0" fmla="*/ 107 w 108"/>
                  <a:gd name="T1" fmla="*/ 76 h 77"/>
                  <a:gd name="T2" fmla="*/ 0 w 108"/>
                  <a:gd name="T3" fmla="*/ 26 h 77"/>
                  <a:gd name="T4" fmla="*/ 4 w 108"/>
                  <a:gd name="T5" fmla="*/ 0 h 77"/>
                  <a:gd name="T6" fmla="*/ 107 w 108"/>
                  <a:gd name="T7" fmla="*/ 51 h 77"/>
                  <a:gd name="T8" fmla="*/ 107 w 10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77"/>
                  <a:gd name="T17" fmla="*/ 108 w 10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77">
                    <a:moveTo>
                      <a:pt x="107" y="76"/>
                    </a:moveTo>
                    <a:lnTo>
                      <a:pt x="0" y="26"/>
                    </a:lnTo>
                    <a:lnTo>
                      <a:pt x="4" y="0"/>
                    </a:lnTo>
                    <a:lnTo>
                      <a:pt x="107" y="51"/>
                    </a:lnTo>
                    <a:lnTo>
                      <a:pt x="107" y="7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8" name="Freeform 37"/>
              <p:cNvSpPr>
                <a:spLocks/>
              </p:cNvSpPr>
              <p:nvPr/>
            </p:nvSpPr>
            <p:spPr bwMode="auto">
              <a:xfrm>
                <a:off x="947" y="1202"/>
                <a:ext cx="108" cy="77"/>
              </a:xfrm>
              <a:custGeom>
                <a:avLst/>
                <a:gdLst>
                  <a:gd name="T0" fmla="*/ 107 w 108"/>
                  <a:gd name="T1" fmla="*/ 76 h 77"/>
                  <a:gd name="T2" fmla="*/ 0 w 108"/>
                  <a:gd name="T3" fmla="*/ 26 h 77"/>
                  <a:gd name="T4" fmla="*/ 4 w 108"/>
                  <a:gd name="T5" fmla="*/ 0 h 77"/>
                  <a:gd name="T6" fmla="*/ 107 w 108"/>
                  <a:gd name="T7" fmla="*/ 51 h 77"/>
                  <a:gd name="T8" fmla="*/ 107 w 108"/>
                  <a:gd name="T9" fmla="*/ 7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77"/>
                  <a:gd name="T17" fmla="*/ 108 w 108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77">
                    <a:moveTo>
                      <a:pt x="107" y="76"/>
                    </a:moveTo>
                    <a:lnTo>
                      <a:pt x="0" y="26"/>
                    </a:lnTo>
                    <a:lnTo>
                      <a:pt x="4" y="0"/>
                    </a:lnTo>
                    <a:lnTo>
                      <a:pt x="107" y="51"/>
                    </a:lnTo>
                    <a:lnTo>
                      <a:pt x="107" y="7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9" name="Freeform 38"/>
              <p:cNvSpPr>
                <a:spLocks/>
              </p:cNvSpPr>
              <p:nvPr/>
            </p:nvSpPr>
            <p:spPr bwMode="auto">
              <a:xfrm>
                <a:off x="940" y="1230"/>
                <a:ext cx="115" cy="49"/>
              </a:xfrm>
              <a:custGeom>
                <a:avLst/>
                <a:gdLst>
                  <a:gd name="T0" fmla="*/ 9 w 115"/>
                  <a:gd name="T1" fmla="*/ 5 h 49"/>
                  <a:gd name="T2" fmla="*/ 7 w 115"/>
                  <a:gd name="T3" fmla="*/ 0 h 49"/>
                  <a:gd name="T4" fmla="*/ 114 w 115"/>
                  <a:gd name="T5" fmla="*/ 48 h 49"/>
                  <a:gd name="T6" fmla="*/ 9 w 115"/>
                  <a:gd name="T7" fmla="*/ 5 h 49"/>
                  <a:gd name="T8" fmla="*/ 0 w 115"/>
                  <a:gd name="T9" fmla="*/ 2 h 49"/>
                  <a:gd name="T10" fmla="*/ 9 w 115"/>
                  <a:gd name="T11" fmla="*/ 5 h 49"/>
                  <a:gd name="T12" fmla="*/ 2 w 115"/>
                  <a:gd name="T13" fmla="*/ 7 h 49"/>
                  <a:gd name="T14" fmla="*/ 0 w 115"/>
                  <a:gd name="T15" fmla="*/ 2 h 49"/>
                  <a:gd name="T16" fmla="*/ 9 w 115"/>
                  <a:gd name="T17" fmla="*/ 5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49"/>
                  <a:gd name="T29" fmla="*/ 115 w 1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49">
                    <a:moveTo>
                      <a:pt x="9" y="5"/>
                    </a:moveTo>
                    <a:lnTo>
                      <a:pt x="7" y="0"/>
                    </a:lnTo>
                    <a:lnTo>
                      <a:pt x="114" y="48"/>
                    </a:lnTo>
                    <a:lnTo>
                      <a:pt x="9" y="5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0" name="Freeform 39"/>
              <p:cNvSpPr>
                <a:spLocks/>
              </p:cNvSpPr>
              <p:nvPr/>
            </p:nvSpPr>
            <p:spPr bwMode="auto">
              <a:xfrm>
                <a:off x="940" y="1230"/>
                <a:ext cx="115" cy="49"/>
              </a:xfrm>
              <a:custGeom>
                <a:avLst/>
                <a:gdLst>
                  <a:gd name="T0" fmla="*/ 9 w 115"/>
                  <a:gd name="T1" fmla="*/ 5 h 49"/>
                  <a:gd name="T2" fmla="*/ 7 w 115"/>
                  <a:gd name="T3" fmla="*/ 0 h 49"/>
                  <a:gd name="T4" fmla="*/ 114 w 115"/>
                  <a:gd name="T5" fmla="*/ 48 h 49"/>
                  <a:gd name="T6" fmla="*/ 9 w 115"/>
                  <a:gd name="T7" fmla="*/ 5 h 49"/>
                  <a:gd name="T8" fmla="*/ 0 w 115"/>
                  <a:gd name="T9" fmla="*/ 2 h 49"/>
                  <a:gd name="T10" fmla="*/ 9 w 115"/>
                  <a:gd name="T11" fmla="*/ 5 h 49"/>
                  <a:gd name="T12" fmla="*/ 2 w 115"/>
                  <a:gd name="T13" fmla="*/ 7 h 49"/>
                  <a:gd name="T14" fmla="*/ 0 w 115"/>
                  <a:gd name="T15" fmla="*/ 2 h 49"/>
                  <a:gd name="T16" fmla="*/ 9 w 115"/>
                  <a:gd name="T17" fmla="*/ 5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5"/>
                  <a:gd name="T28" fmla="*/ 0 h 49"/>
                  <a:gd name="T29" fmla="*/ 115 w 1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5" h="49">
                    <a:moveTo>
                      <a:pt x="9" y="5"/>
                    </a:moveTo>
                    <a:lnTo>
                      <a:pt x="7" y="0"/>
                    </a:lnTo>
                    <a:lnTo>
                      <a:pt x="114" y="48"/>
                    </a:lnTo>
                    <a:lnTo>
                      <a:pt x="9" y="5"/>
                    </a:lnTo>
                    <a:lnTo>
                      <a:pt x="0" y="2"/>
                    </a:lnTo>
                    <a:lnTo>
                      <a:pt x="9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1" name="Freeform 40"/>
              <p:cNvSpPr>
                <a:spLocks/>
              </p:cNvSpPr>
              <p:nvPr/>
            </p:nvSpPr>
            <p:spPr bwMode="auto">
              <a:xfrm>
                <a:off x="940" y="1197"/>
                <a:ext cx="6" cy="34"/>
              </a:xfrm>
              <a:custGeom>
                <a:avLst/>
                <a:gdLst>
                  <a:gd name="T0" fmla="*/ 2 w 6"/>
                  <a:gd name="T1" fmla="*/ 6 h 34"/>
                  <a:gd name="T2" fmla="*/ 5 w 6"/>
                  <a:gd name="T3" fmla="*/ 4 h 34"/>
                  <a:gd name="T4" fmla="*/ 4 w 6"/>
                  <a:gd name="T5" fmla="*/ 33 h 34"/>
                  <a:gd name="T6" fmla="*/ 0 w 6"/>
                  <a:gd name="T7" fmla="*/ 30 h 34"/>
                  <a:gd name="T8" fmla="*/ 2 w 6"/>
                  <a:gd name="T9" fmla="*/ 6 h 34"/>
                  <a:gd name="T10" fmla="*/ 5 w 6"/>
                  <a:gd name="T11" fmla="*/ 4 h 34"/>
                  <a:gd name="T12" fmla="*/ 2 w 6"/>
                  <a:gd name="T13" fmla="*/ 6 h 34"/>
                  <a:gd name="T14" fmla="*/ 4 w 6"/>
                  <a:gd name="T15" fmla="*/ 0 h 34"/>
                  <a:gd name="T16" fmla="*/ 5 w 6"/>
                  <a:gd name="T17" fmla="*/ 4 h 34"/>
                  <a:gd name="T18" fmla="*/ 2 w 6"/>
                  <a:gd name="T19" fmla="*/ 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4"/>
                  <a:gd name="T32" fmla="*/ 6 w 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4">
                    <a:moveTo>
                      <a:pt x="2" y="6"/>
                    </a:moveTo>
                    <a:lnTo>
                      <a:pt x="5" y="4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5" y="4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2" name="Freeform 41"/>
              <p:cNvSpPr>
                <a:spLocks/>
              </p:cNvSpPr>
              <p:nvPr/>
            </p:nvSpPr>
            <p:spPr bwMode="auto">
              <a:xfrm>
                <a:off x="940" y="1197"/>
                <a:ext cx="6" cy="34"/>
              </a:xfrm>
              <a:custGeom>
                <a:avLst/>
                <a:gdLst>
                  <a:gd name="T0" fmla="*/ 2 w 6"/>
                  <a:gd name="T1" fmla="*/ 6 h 34"/>
                  <a:gd name="T2" fmla="*/ 5 w 6"/>
                  <a:gd name="T3" fmla="*/ 4 h 34"/>
                  <a:gd name="T4" fmla="*/ 4 w 6"/>
                  <a:gd name="T5" fmla="*/ 33 h 34"/>
                  <a:gd name="T6" fmla="*/ 0 w 6"/>
                  <a:gd name="T7" fmla="*/ 30 h 34"/>
                  <a:gd name="T8" fmla="*/ 2 w 6"/>
                  <a:gd name="T9" fmla="*/ 6 h 34"/>
                  <a:gd name="T10" fmla="*/ 5 w 6"/>
                  <a:gd name="T11" fmla="*/ 4 h 34"/>
                  <a:gd name="T12" fmla="*/ 2 w 6"/>
                  <a:gd name="T13" fmla="*/ 6 h 34"/>
                  <a:gd name="T14" fmla="*/ 4 w 6"/>
                  <a:gd name="T15" fmla="*/ 0 h 34"/>
                  <a:gd name="T16" fmla="*/ 5 w 6"/>
                  <a:gd name="T17" fmla="*/ 4 h 34"/>
                  <a:gd name="T18" fmla="*/ 2 w 6"/>
                  <a:gd name="T19" fmla="*/ 6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4"/>
                  <a:gd name="T32" fmla="*/ 6 w 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4">
                    <a:moveTo>
                      <a:pt x="2" y="6"/>
                    </a:moveTo>
                    <a:lnTo>
                      <a:pt x="5" y="4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5" y="4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3" name="Freeform 42"/>
              <p:cNvSpPr>
                <a:spLocks/>
              </p:cNvSpPr>
              <p:nvPr/>
            </p:nvSpPr>
            <p:spPr bwMode="auto">
              <a:xfrm>
                <a:off x="945" y="1202"/>
                <a:ext cx="110" cy="50"/>
              </a:xfrm>
              <a:custGeom>
                <a:avLst/>
                <a:gdLst>
                  <a:gd name="T0" fmla="*/ 109 w 110"/>
                  <a:gd name="T1" fmla="*/ 49 h 50"/>
                  <a:gd name="T2" fmla="*/ 109 w 110"/>
                  <a:gd name="T3" fmla="*/ 49 h 50"/>
                  <a:gd name="T4" fmla="*/ 0 w 110"/>
                  <a:gd name="T5" fmla="*/ 2 h 50"/>
                  <a:gd name="T6" fmla="*/ 6 w 110"/>
                  <a:gd name="T7" fmla="*/ 0 h 50"/>
                  <a:gd name="T8" fmla="*/ 107 w 110"/>
                  <a:gd name="T9" fmla="*/ 44 h 50"/>
                  <a:gd name="T10" fmla="*/ 109 w 110"/>
                  <a:gd name="T11" fmla="*/ 49 h 50"/>
                  <a:gd name="T12" fmla="*/ 107 w 110"/>
                  <a:gd name="T13" fmla="*/ 44 h 50"/>
                  <a:gd name="T14" fmla="*/ 109 w 110"/>
                  <a:gd name="T15" fmla="*/ 49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"/>
                  <a:gd name="T25" fmla="*/ 0 h 50"/>
                  <a:gd name="T26" fmla="*/ 110 w 110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" h="50">
                    <a:moveTo>
                      <a:pt x="109" y="49"/>
                    </a:moveTo>
                    <a:lnTo>
                      <a:pt x="109" y="49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07" y="44"/>
                    </a:lnTo>
                    <a:lnTo>
                      <a:pt x="109" y="49"/>
                    </a:lnTo>
                    <a:lnTo>
                      <a:pt x="107" y="44"/>
                    </a:lnTo>
                    <a:lnTo>
                      <a:pt x="109" y="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4" name="Freeform 43"/>
              <p:cNvSpPr>
                <a:spLocks/>
              </p:cNvSpPr>
              <p:nvPr/>
            </p:nvSpPr>
            <p:spPr bwMode="auto">
              <a:xfrm>
                <a:off x="945" y="1202"/>
                <a:ext cx="110" cy="50"/>
              </a:xfrm>
              <a:custGeom>
                <a:avLst/>
                <a:gdLst>
                  <a:gd name="T0" fmla="*/ 109 w 110"/>
                  <a:gd name="T1" fmla="*/ 49 h 50"/>
                  <a:gd name="T2" fmla="*/ 0 w 110"/>
                  <a:gd name="T3" fmla="*/ 2 h 50"/>
                  <a:gd name="T4" fmla="*/ 6 w 110"/>
                  <a:gd name="T5" fmla="*/ 0 h 50"/>
                  <a:gd name="T6" fmla="*/ 107 w 110"/>
                  <a:gd name="T7" fmla="*/ 44 h 50"/>
                  <a:gd name="T8" fmla="*/ 109 w 110"/>
                  <a:gd name="T9" fmla="*/ 49 h 50"/>
                  <a:gd name="T10" fmla="*/ 107 w 110"/>
                  <a:gd name="T11" fmla="*/ 44 h 50"/>
                  <a:gd name="T12" fmla="*/ 109 w 110"/>
                  <a:gd name="T13" fmla="*/ 49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50"/>
                  <a:gd name="T23" fmla="*/ 110 w 11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50">
                    <a:moveTo>
                      <a:pt x="109" y="49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7" y="44"/>
                    </a:lnTo>
                    <a:lnTo>
                      <a:pt x="109" y="49"/>
                    </a:lnTo>
                    <a:lnTo>
                      <a:pt x="107" y="44"/>
                    </a:lnTo>
                    <a:lnTo>
                      <a:pt x="109" y="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5" name="Freeform 44"/>
              <p:cNvSpPr>
                <a:spLocks/>
              </p:cNvSpPr>
              <p:nvPr/>
            </p:nvSpPr>
            <p:spPr bwMode="auto">
              <a:xfrm>
                <a:off x="1060" y="1257"/>
                <a:ext cx="4" cy="25"/>
              </a:xfrm>
              <a:custGeom>
                <a:avLst/>
                <a:gdLst>
                  <a:gd name="T0" fmla="*/ 0 w 4"/>
                  <a:gd name="T1" fmla="*/ 22 h 25"/>
                  <a:gd name="T2" fmla="*/ 0 w 4"/>
                  <a:gd name="T3" fmla="*/ 22 h 25"/>
                  <a:gd name="T4" fmla="*/ 0 w 4"/>
                  <a:gd name="T5" fmla="*/ 0 h 25"/>
                  <a:gd name="T6" fmla="*/ 2 w 4"/>
                  <a:gd name="T7" fmla="*/ 20 h 25"/>
                  <a:gd name="T8" fmla="*/ 0 w 4"/>
                  <a:gd name="T9" fmla="*/ 22 h 25"/>
                  <a:gd name="T10" fmla="*/ 2 w 4"/>
                  <a:gd name="T11" fmla="*/ 20 h 25"/>
                  <a:gd name="T12" fmla="*/ 3 w 4"/>
                  <a:gd name="T13" fmla="*/ 24 h 25"/>
                  <a:gd name="T14" fmla="*/ 0 w 4"/>
                  <a:gd name="T15" fmla="*/ 2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5"/>
                  <a:gd name="T26" fmla="*/ 4 w 4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5">
                    <a:moveTo>
                      <a:pt x="0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6" name="Freeform 45"/>
              <p:cNvSpPr>
                <a:spLocks/>
              </p:cNvSpPr>
              <p:nvPr/>
            </p:nvSpPr>
            <p:spPr bwMode="auto">
              <a:xfrm>
                <a:off x="1060" y="1257"/>
                <a:ext cx="4" cy="25"/>
              </a:xfrm>
              <a:custGeom>
                <a:avLst/>
                <a:gdLst>
                  <a:gd name="T0" fmla="*/ 0 w 4"/>
                  <a:gd name="T1" fmla="*/ 22 h 25"/>
                  <a:gd name="T2" fmla="*/ 0 w 4"/>
                  <a:gd name="T3" fmla="*/ 0 h 25"/>
                  <a:gd name="T4" fmla="*/ 2 w 4"/>
                  <a:gd name="T5" fmla="*/ 20 h 25"/>
                  <a:gd name="T6" fmla="*/ 0 w 4"/>
                  <a:gd name="T7" fmla="*/ 22 h 25"/>
                  <a:gd name="T8" fmla="*/ 2 w 4"/>
                  <a:gd name="T9" fmla="*/ 20 h 25"/>
                  <a:gd name="T10" fmla="*/ 3 w 4"/>
                  <a:gd name="T11" fmla="*/ 24 h 25"/>
                  <a:gd name="T12" fmla="*/ 0 w 4"/>
                  <a:gd name="T13" fmla="*/ 22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5"/>
                  <a:gd name="T23" fmla="*/ 4 w 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5">
                    <a:moveTo>
                      <a:pt x="0" y="22"/>
                    </a:moveTo>
                    <a:lnTo>
                      <a:pt x="0" y="0"/>
                    </a:lnTo>
                    <a:lnTo>
                      <a:pt x="2" y="20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3" y="24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7" name="Freeform 46"/>
              <p:cNvSpPr>
                <a:spLocks/>
              </p:cNvSpPr>
              <p:nvPr/>
            </p:nvSpPr>
            <p:spPr bwMode="auto">
              <a:xfrm>
                <a:off x="930" y="1311"/>
                <a:ext cx="144" cy="51"/>
              </a:xfrm>
              <a:custGeom>
                <a:avLst/>
                <a:gdLst>
                  <a:gd name="T0" fmla="*/ 4 w 144"/>
                  <a:gd name="T1" fmla="*/ 0 h 51"/>
                  <a:gd name="T2" fmla="*/ 4 w 144"/>
                  <a:gd name="T3" fmla="*/ 0 h 51"/>
                  <a:gd name="T4" fmla="*/ 141 w 144"/>
                  <a:gd name="T5" fmla="*/ 46 h 51"/>
                  <a:gd name="T6" fmla="*/ 143 w 144"/>
                  <a:gd name="T7" fmla="*/ 50 h 51"/>
                  <a:gd name="T8" fmla="*/ 0 w 144"/>
                  <a:gd name="T9" fmla="*/ 5 h 51"/>
                  <a:gd name="T10" fmla="*/ 4 w 144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51"/>
                  <a:gd name="T20" fmla="*/ 144 w 1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51">
                    <a:moveTo>
                      <a:pt x="4" y="0"/>
                    </a:moveTo>
                    <a:lnTo>
                      <a:pt x="4" y="0"/>
                    </a:lnTo>
                    <a:lnTo>
                      <a:pt x="141" y="46"/>
                    </a:lnTo>
                    <a:lnTo>
                      <a:pt x="143" y="50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8" name="Freeform 47"/>
              <p:cNvSpPr>
                <a:spLocks/>
              </p:cNvSpPr>
              <p:nvPr/>
            </p:nvSpPr>
            <p:spPr bwMode="auto">
              <a:xfrm>
                <a:off x="930" y="1311"/>
                <a:ext cx="144" cy="51"/>
              </a:xfrm>
              <a:custGeom>
                <a:avLst/>
                <a:gdLst>
                  <a:gd name="T0" fmla="*/ 4 w 144"/>
                  <a:gd name="T1" fmla="*/ 0 h 51"/>
                  <a:gd name="T2" fmla="*/ 141 w 144"/>
                  <a:gd name="T3" fmla="*/ 46 h 51"/>
                  <a:gd name="T4" fmla="*/ 143 w 144"/>
                  <a:gd name="T5" fmla="*/ 50 h 51"/>
                  <a:gd name="T6" fmla="*/ 0 w 144"/>
                  <a:gd name="T7" fmla="*/ 5 h 51"/>
                  <a:gd name="T8" fmla="*/ 4 w 144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1"/>
                  <a:gd name="T17" fmla="*/ 144 w 144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1">
                    <a:moveTo>
                      <a:pt x="4" y="0"/>
                    </a:moveTo>
                    <a:lnTo>
                      <a:pt x="141" y="46"/>
                    </a:lnTo>
                    <a:lnTo>
                      <a:pt x="143" y="50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9" name="Freeform 48"/>
              <p:cNvSpPr>
                <a:spLocks/>
              </p:cNvSpPr>
              <p:nvPr/>
            </p:nvSpPr>
            <p:spPr bwMode="auto">
              <a:xfrm>
                <a:off x="1200" y="1379"/>
                <a:ext cx="134" cy="77"/>
              </a:xfrm>
              <a:custGeom>
                <a:avLst/>
                <a:gdLst>
                  <a:gd name="T0" fmla="*/ 101 w 134"/>
                  <a:gd name="T1" fmla="*/ 32 h 77"/>
                  <a:gd name="T2" fmla="*/ 133 w 134"/>
                  <a:gd name="T3" fmla="*/ 70 h 77"/>
                  <a:gd name="T4" fmla="*/ 129 w 134"/>
                  <a:gd name="T5" fmla="*/ 76 h 77"/>
                  <a:gd name="T6" fmla="*/ 17 w 134"/>
                  <a:gd name="T7" fmla="*/ 42 h 77"/>
                  <a:gd name="T8" fmla="*/ 2 w 134"/>
                  <a:gd name="T9" fmla="*/ 6 h 77"/>
                  <a:gd name="T10" fmla="*/ 0 w 134"/>
                  <a:gd name="T11" fmla="*/ 0 h 77"/>
                  <a:gd name="T12" fmla="*/ 101 w 134"/>
                  <a:gd name="T13" fmla="*/ 32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77"/>
                  <a:gd name="T23" fmla="*/ 134 w 134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77">
                    <a:moveTo>
                      <a:pt x="101" y="32"/>
                    </a:moveTo>
                    <a:lnTo>
                      <a:pt x="133" y="70"/>
                    </a:lnTo>
                    <a:lnTo>
                      <a:pt x="129" y="76"/>
                    </a:lnTo>
                    <a:lnTo>
                      <a:pt x="17" y="4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1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0" name="Freeform 49"/>
              <p:cNvSpPr>
                <a:spLocks/>
              </p:cNvSpPr>
              <p:nvPr/>
            </p:nvSpPr>
            <p:spPr bwMode="auto">
              <a:xfrm>
                <a:off x="1200" y="1379"/>
                <a:ext cx="134" cy="77"/>
              </a:xfrm>
              <a:custGeom>
                <a:avLst/>
                <a:gdLst>
                  <a:gd name="T0" fmla="*/ 101 w 134"/>
                  <a:gd name="T1" fmla="*/ 32 h 77"/>
                  <a:gd name="T2" fmla="*/ 133 w 134"/>
                  <a:gd name="T3" fmla="*/ 70 h 77"/>
                  <a:gd name="T4" fmla="*/ 129 w 134"/>
                  <a:gd name="T5" fmla="*/ 76 h 77"/>
                  <a:gd name="T6" fmla="*/ 17 w 134"/>
                  <a:gd name="T7" fmla="*/ 42 h 77"/>
                  <a:gd name="T8" fmla="*/ 2 w 134"/>
                  <a:gd name="T9" fmla="*/ 6 h 77"/>
                  <a:gd name="T10" fmla="*/ 0 w 134"/>
                  <a:gd name="T11" fmla="*/ 0 h 77"/>
                  <a:gd name="T12" fmla="*/ 101 w 134"/>
                  <a:gd name="T13" fmla="*/ 32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77"/>
                  <a:gd name="T23" fmla="*/ 134 w 134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77">
                    <a:moveTo>
                      <a:pt x="101" y="32"/>
                    </a:moveTo>
                    <a:lnTo>
                      <a:pt x="133" y="70"/>
                    </a:lnTo>
                    <a:lnTo>
                      <a:pt x="129" y="76"/>
                    </a:lnTo>
                    <a:lnTo>
                      <a:pt x="17" y="42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1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1" name="Freeform 50"/>
              <p:cNvSpPr>
                <a:spLocks/>
              </p:cNvSpPr>
              <p:nvPr/>
            </p:nvSpPr>
            <p:spPr bwMode="auto">
              <a:xfrm>
                <a:off x="1306" y="1412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27 w 28"/>
                  <a:gd name="T3" fmla="*/ 37 h 38"/>
                  <a:gd name="T4" fmla="*/ 0 w 28"/>
                  <a:gd name="T5" fmla="*/ 5 h 38"/>
                  <a:gd name="T6" fmla="*/ 3 w 28"/>
                  <a:gd name="T7" fmla="*/ 0 h 38"/>
                  <a:gd name="T8" fmla="*/ 27 w 2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8"/>
                  <a:gd name="T17" fmla="*/ 28 w 2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8">
                    <a:moveTo>
                      <a:pt x="27" y="37"/>
                    </a:moveTo>
                    <a:lnTo>
                      <a:pt x="27" y="37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2" name="Freeform 51"/>
              <p:cNvSpPr>
                <a:spLocks/>
              </p:cNvSpPr>
              <p:nvPr/>
            </p:nvSpPr>
            <p:spPr bwMode="auto">
              <a:xfrm>
                <a:off x="1306" y="1412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0 w 28"/>
                  <a:gd name="T3" fmla="*/ 5 h 38"/>
                  <a:gd name="T4" fmla="*/ 3 w 28"/>
                  <a:gd name="T5" fmla="*/ 0 h 38"/>
                  <a:gd name="T6" fmla="*/ 27 w 28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8"/>
                  <a:gd name="T14" fmla="*/ 28 w 2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8">
                    <a:moveTo>
                      <a:pt x="27" y="3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3" name="Freeform 52"/>
              <p:cNvSpPr>
                <a:spLocks/>
              </p:cNvSpPr>
              <p:nvPr/>
            </p:nvSpPr>
            <p:spPr bwMode="auto">
              <a:xfrm>
                <a:off x="1335" y="14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4" name="Freeform 53"/>
              <p:cNvSpPr>
                <a:spLocks/>
              </p:cNvSpPr>
              <p:nvPr/>
            </p:nvSpPr>
            <p:spPr bwMode="auto">
              <a:xfrm>
                <a:off x="1335" y="145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5" name="Freeform 54"/>
              <p:cNvSpPr>
                <a:spLocks/>
              </p:cNvSpPr>
              <p:nvPr/>
            </p:nvSpPr>
            <p:spPr bwMode="auto">
              <a:xfrm>
                <a:off x="1216" y="1420"/>
                <a:ext cx="114" cy="36"/>
              </a:xfrm>
              <a:custGeom>
                <a:avLst/>
                <a:gdLst>
                  <a:gd name="T0" fmla="*/ 2 w 114"/>
                  <a:gd name="T1" fmla="*/ 3 h 36"/>
                  <a:gd name="T2" fmla="*/ 0 w 114"/>
                  <a:gd name="T3" fmla="*/ 0 h 36"/>
                  <a:gd name="T4" fmla="*/ 113 w 114"/>
                  <a:gd name="T5" fmla="*/ 35 h 36"/>
                  <a:gd name="T6" fmla="*/ 2 w 114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36"/>
                  <a:gd name="T14" fmla="*/ 114 w 11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36">
                    <a:moveTo>
                      <a:pt x="2" y="3"/>
                    </a:moveTo>
                    <a:lnTo>
                      <a:pt x="0" y="0"/>
                    </a:lnTo>
                    <a:lnTo>
                      <a:pt x="113" y="3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6" name="Freeform 55"/>
              <p:cNvSpPr>
                <a:spLocks/>
              </p:cNvSpPr>
              <p:nvPr/>
            </p:nvSpPr>
            <p:spPr bwMode="auto">
              <a:xfrm>
                <a:off x="1216" y="1420"/>
                <a:ext cx="114" cy="36"/>
              </a:xfrm>
              <a:custGeom>
                <a:avLst/>
                <a:gdLst>
                  <a:gd name="T0" fmla="*/ 2 w 114"/>
                  <a:gd name="T1" fmla="*/ 3 h 36"/>
                  <a:gd name="T2" fmla="*/ 0 w 114"/>
                  <a:gd name="T3" fmla="*/ 0 h 36"/>
                  <a:gd name="T4" fmla="*/ 113 w 114"/>
                  <a:gd name="T5" fmla="*/ 35 h 36"/>
                  <a:gd name="T6" fmla="*/ 2 w 114"/>
                  <a:gd name="T7" fmla="*/ 3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36"/>
                  <a:gd name="T14" fmla="*/ 114 w 114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36">
                    <a:moveTo>
                      <a:pt x="2" y="3"/>
                    </a:moveTo>
                    <a:lnTo>
                      <a:pt x="0" y="0"/>
                    </a:lnTo>
                    <a:lnTo>
                      <a:pt x="113" y="35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7" name="Freeform 56"/>
              <p:cNvSpPr>
                <a:spLocks/>
              </p:cNvSpPr>
              <p:nvPr/>
            </p:nvSpPr>
            <p:spPr bwMode="auto">
              <a:xfrm>
                <a:off x="1202" y="1385"/>
                <a:ext cx="11" cy="34"/>
              </a:xfrm>
              <a:custGeom>
                <a:avLst/>
                <a:gdLst>
                  <a:gd name="T0" fmla="*/ 0 w 11"/>
                  <a:gd name="T1" fmla="*/ 0 h 34"/>
                  <a:gd name="T2" fmla="*/ 0 w 11"/>
                  <a:gd name="T3" fmla="*/ 0 h 34"/>
                  <a:gd name="T4" fmla="*/ 10 w 11"/>
                  <a:gd name="T5" fmla="*/ 33 h 34"/>
                  <a:gd name="T6" fmla="*/ 0 w 11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4"/>
                  <a:gd name="T14" fmla="*/ 11 w 11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4">
                    <a:moveTo>
                      <a:pt x="0" y="0"/>
                    </a:moveTo>
                    <a:lnTo>
                      <a:pt x="0" y="0"/>
                    </a:lnTo>
                    <a:lnTo>
                      <a:pt x="10" y="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8" name="Line 57"/>
              <p:cNvSpPr>
                <a:spLocks noChangeShapeType="1"/>
              </p:cNvSpPr>
              <p:nvPr/>
            </p:nvSpPr>
            <p:spPr bwMode="auto">
              <a:xfrm>
                <a:off x="1202" y="1385"/>
                <a:ext cx="16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79" name="Freeform 58"/>
              <p:cNvSpPr>
                <a:spLocks/>
              </p:cNvSpPr>
              <p:nvPr/>
            </p:nvSpPr>
            <p:spPr bwMode="auto">
              <a:xfrm>
                <a:off x="1196" y="137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4 w 5"/>
                  <a:gd name="T7" fmla="*/ 0 h 1"/>
                  <a:gd name="T8" fmla="*/ 0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0" name="Freeform 59"/>
              <p:cNvSpPr>
                <a:spLocks/>
              </p:cNvSpPr>
              <p:nvPr/>
            </p:nvSpPr>
            <p:spPr bwMode="auto">
              <a:xfrm>
                <a:off x="1196" y="137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0 h 1"/>
                  <a:gd name="T4" fmla="*/ 0 w 5"/>
                  <a:gd name="T5" fmla="*/ 0 h 1"/>
                  <a:gd name="T6" fmla="*/ 4 w 5"/>
                  <a:gd name="T7" fmla="*/ 0 h 1"/>
                  <a:gd name="T8" fmla="*/ 0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1" name="Freeform 60"/>
              <p:cNvSpPr>
                <a:spLocks/>
              </p:cNvSpPr>
              <p:nvPr/>
            </p:nvSpPr>
            <p:spPr bwMode="auto">
              <a:xfrm>
                <a:off x="1200" y="1379"/>
                <a:ext cx="105" cy="34"/>
              </a:xfrm>
              <a:custGeom>
                <a:avLst/>
                <a:gdLst>
                  <a:gd name="T0" fmla="*/ 100 w 105"/>
                  <a:gd name="T1" fmla="*/ 33 h 34"/>
                  <a:gd name="T2" fmla="*/ 100 w 105"/>
                  <a:gd name="T3" fmla="*/ 33 h 34"/>
                  <a:gd name="T4" fmla="*/ 2 w 105"/>
                  <a:gd name="T5" fmla="*/ 5 h 34"/>
                  <a:gd name="T6" fmla="*/ 0 w 105"/>
                  <a:gd name="T7" fmla="*/ 0 h 34"/>
                  <a:gd name="T8" fmla="*/ 104 w 105"/>
                  <a:gd name="T9" fmla="*/ 28 h 34"/>
                  <a:gd name="T10" fmla="*/ 100 w 105"/>
                  <a:gd name="T11" fmla="*/ 3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34"/>
                  <a:gd name="T20" fmla="*/ 105 w 10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34">
                    <a:moveTo>
                      <a:pt x="100" y="33"/>
                    </a:moveTo>
                    <a:lnTo>
                      <a:pt x="100" y="33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104" y="28"/>
                    </a:lnTo>
                    <a:lnTo>
                      <a:pt x="100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2" name="Freeform 61"/>
              <p:cNvSpPr>
                <a:spLocks/>
              </p:cNvSpPr>
              <p:nvPr/>
            </p:nvSpPr>
            <p:spPr bwMode="auto">
              <a:xfrm>
                <a:off x="1200" y="1379"/>
                <a:ext cx="105" cy="34"/>
              </a:xfrm>
              <a:custGeom>
                <a:avLst/>
                <a:gdLst>
                  <a:gd name="T0" fmla="*/ 100 w 105"/>
                  <a:gd name="T1" fmla="*/ 33 h 34"/>
                  <a:gd name="T2" fmla="*/ 2 w 105"/>
                  <a:gd name="T3" fmla="*/ 5 h 34"/>
                  <a:gd name="T4" fmla="*/ 0 w 105"/>
                  <a:gd name="T5" fmla="*/ 0 h 34"/>
                  <a:gd name="T6" fmla="*/ 104 w 105"/>
                  <a:gd name="T7" fmla="*/ 28 h 34"/>
                  <a:gd name="T8" fmla="*/ 100 w 105"/>
                  <a:gd name="T9" fmla="*/ 3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"/>
                  <a:gd name="T17" fmla="*/ 105 w 105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">
                    <a:moveTo>
                      <a:pt x="100" y="33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4" y="28"/>
                    </a:lnTo>
                    <a:lnTo>
                      <a:pt x="100" y="3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3" name="Freeform 62"/>
              <p:cNvSpPr>
                <a:spLocks/>
              </p:cNvSpPr>
              <p:nvPr/>
            </p:nvSpPr>
            <p:spPr bwMode="auto">
              <a:xfrm>
                <a:off x="1179" y="1346"/>
                <a:ext cx="122" cy="63"/>
              </a:xfrm>
              <a:custGeom>
                <a:avLst/>
                <a:gdLst>
                  <a:gd name="T0" fmla="*/ 121 w 122"/>
                  <a:gd name="T1" fmla="*/ 62 h 63"/>
                  <a:gd name="T2" fmla="*/ 20 w 122"/>
                  <a:gd name="T3" fmla="*/ 30 h 63"/>
                  <a:gd name="T4" fmla="*/ 0 w 122"/>
                  <a:gd name="T5" fmla="*/ 0 h 63"/>
                  <a:gd name="T6" fmla="*/ 94 w 122"/>
                  <a:gd name="T7" fmla="*/ 26 h 63"/>
                  <a:gd name="T8" fmla="*/ 121 w 122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3"/>
                  <a:gd name="T17" fmla="*/ 122 w 12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3">
                    <a:moveTo>
                      <a:pt x="121" y="62"/>
                    </a:moveTo>
                    <a:lnTo>
                      <a:pt x="20" y="30"/>
                    </a:lnTo>
                    <a:lnTo>
                      <a:pt x="0" y="0"/>
                    </a:lnTo>
                    <a:lnTo>
                      <a:pt x="94" y="26"/>
                    </a:lnTo>
                    <a:lnTo>
                      <a:pt x="121" y="6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4" name="Freeform 63"/>
              <p:cNvSpPr>
                <a:spLocks/>
              </p:cNvSpPr>
              <p:nvPr/>
            </p:nvSpPr>
            <p:spPr bwMode="auto">
              <a:xfrm>
                <a:off x="1179" y="1346"/>
                <a:ext cx="122" cy="63"/>
              </a:xfrm>
              <a:custGeom>
                <a:avLst/>
                <a:gdLst>
                  <a:gd name="T0" fmla="*/ 121 w 122"/>
                  <a:gd name="T1" fmla="*/ 62 h 63"/>
                  <a:gd name="T2" fmla="*/ 20 w 122"/>
                  <a:gd name="T3" fmla="*/ 30 h 63"/>
                  <a:gd name="T4" fmla="*/ 0 w 122"/>
                  <a:gd name="T5" fmla="*/ 0 h 63"/>
                  <a:gd name="T6" fmla="*/ 94 w 122"/>
                  <a:gd name="T7" fmla="*/ 26 h 63"/>
                  <a:gd name="T8" fmla="*/ 121 w 122"/>
                  <a:gd name="T9" fmla="*/ 62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63"/>
                  <a:gd name="T17" fmla="*/ 122 w 12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63">
                    <a:moveTo>
                      <a:pt x="121" y="62"/>
                    </a:moveTo>
                    <a:lnTo>
                      <a:pt x="20" y="30"/>
                    </a:lnTo>
                    <a:lnTo>
                      <a:pt x="0" y="0"/>
                    </a:lnTo>
                    <a:lnTo>
                      <a:pt x="94" y="26"/>
                    </a:lnTo>
                    <a:lnTo>
                      <a:pt x="121" y="6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5" name="Freeform 64"/>
              <p:cNvSpPr>
                <a:spLocks/>
              </p:cNvSpPr>
              <p:nvPr/>
            </p:nvSpPr>
            <p:spPr bwMode="auto">
              <a:xfrm>
                <a:off x="1196" y="1379"/>
                <a:ext cx="105" cy="30"/>
              </a:xfrm>
              <a:custGeom>
                <a:avLst/>
                <a:gdLst>
                  <a:gd name="T0" fmla="*/ 4 w 105"/>
                  <a:gd name="T1" fmla="*/ 0 h 30"/>
                  <a:gd name="T2" fmla="*/ 4 w 105"/>
                  <a:gd name="T3" fmla="*/ 0 h 30"/>
                  <a:gd name="T4" fmla="*/ 102 w 105"/>
                  <a:gd name="T5" fmla="*/ 24 h 30"/>
                  <a:gd name="T6" fmla="*/ 104 w 105"/>
                  <a:gd name="T7" fmla="*/ 29 h 30"/>
                  <a:gd name="T8" fmla="*/ 4 w 105"/>
                  <a:gd name="T9" fmla="*/ 0 h 30"/>
                  <a:gd name="T10" fmla="*/ 0 w 105"/>
                  <a:gd name="T11" fmla="*/ 2 h 30"/>
                  <a:gd name="T12" fmla="*/ 4 w 105"/>
                  <a:gd name="T13" fmla="*/ 0 h 30"/>
                  <a:gd name="T14" fmla="*/ 0 w 105"/>
                  <a:gd name="T15" fmla="*/ 2 h 30"/>
                  <a:gd name="T16" fmla="*/ 4 w 105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"/>
                  <a:gd name="T28" fmla="*/ 0 h 30"/>
                  <a:gd name="T29" fmla="*/ 105 w 10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" h="30">
                    <a:moveTo>
                      <a:pt x="4" y="0"/>
                    </a:moveTo>
                    <a:lnTo>
                      <a:pt x="4" y="0"/>
                    </a:lnTo>
                    <a:lnTo>
                      <a:pt x="102" y="24"/>
                    </a:lnTo>
                    <a:lnTo>
                      <a:pt x="104" y="29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6" name="Freeform 65"/>
              <p:cNvSpPr>
                <a:spLocks/>
              </p:cNvSpPr>
              <p:nvPr/>
            </p:nvSpPr>
            <p:spPr bwMode="auto">
              <a:xfrm>
                <a:off x="1196" y="1379"/>
                <a:ext cx="105" cy="30"/>
              </a:xfrm>
              <a:custGeom>
                <a:avLst/>
                <a:gdLst>
                  <a:gd name="T0" fmla="*/ 4 w 105"/>
                  <a:gd name="T1" fmla="*/ 0 h 30"/>
                  <a:gd name="T2" fmla="*/ 102 w 105"/>
                  <a:gd name="T3" fmla="*/ 24 h 30"/>
                  <a:gd name="T4" fmla="*/ 104 w 105"/>
                  <a:gd name="T5" fmla="*/ 29 h 30"/>
                  <a:gd name="T6" fmla="*/ 4 w 105"/>
                  <a:gd name="T7" fmla="*/ 0 h 30"/>
                  <a:gd name="T8" fmla="*/ 0 w 105"/>
                  <a:gd name="T9" fmla="*/ 2 h 30"/>
                  <a:gd name="T10" fmla="*/ 4 w 105"/>
                  <a:gd name="T11" fmla="*/ 0 h 30"/>
                  <a:gd name="T12" fmla="*/ 0 w 105"/>
                  <a:gd name="T13" fmla="*/ 2 h 30"/>
                  <a:gd name="T14" fmla="*/ 4 w 105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5"/>
                  <a:gd name="T25" fmla="*/ 0 h 30"/>
                  <a:gd name="T26" fmla="*/ 105 w 105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5" h="30">
                    <a:moveTo>
                      <a:pt x="4" y="0"/>
                    </a:moveTo>
                    <a:lnTo>
                      <a:pt x="102" y="24"/>
                    </a:lnTo>
                    <a:lnTo>
                      <a:pt x="104" y="29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7" name="Freeform 66"/>
              <p:cNvSpPr>
                <a:spLocks/>
              </p:cNvSpPr>
              <p:nvPr/>
            </p:nvSpPr>
            <p:spPr bwMode="auto">
              <a:xfrm>
                <a:off x="1179" y="1344"/>
                <a:ext cx="16" cy="32"/>
              </a:xfrm>
              <a:custGeom>
                <a:avLst/>
                <a:gdLst>
                  <a:gd name="T0" fmla="*/ 1 w 16"/>
                  <a:gd name="T1" fmla="*/ 5 h 32"/>
                  <a:gd name="T2" fmla="*/ 4 w 16"/>
                  <a:gd name="T3" fmla="*/ 0 h 32"/>
                  <a:gd name="T4" fmla="*/ 15 w 16"/>
                  <a:gd name="T5" fmla="*/ 29 h 32"/>
                  <a:gd name="T6" fmla="*/ 12 w 16"/>
                  <a:gd name="T7" fmla="*/ 31 h 32"/>
                  <a:gd name="T8" fmla="*/ 0 w 16"/>
                  <a:gd name="T9" fmla="*/ 2 h 32"/>
                  <a:gd name="T10" fmla="*/ 4 w 16"/>
                  <a:gd name="T11" fmla="*/ 0 h 32"/>
                  <a:gd name="T12" fmla="*/ 0 w 16"/>
                  <a:gd name="T13" fmla="*/ 2 h 32"/>
                  <a:gd name="T14" fmla="*/ 4 w 16"/>
                  <a:gd name="T15" fmla="*/ 0 h 32"/>
                  <a:gd name="T16" fmla="*/ 1 w 16"/>
                  <a:gd name="T17" fmla="*/ 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2"/>
                  <a:gd name="T29" fmla="*/ 16 w 1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2">
                    <a:moveTo>
                      <a:pt x="1" y="5"/>
                    </a:moveTo>
                    <a:lnTo>
                      <a:pt x="4" y="0"/>
                    </a:lnTo>
                    <a:lnTo>
                      <a:pt x="15" y="29"/>
                    </a:lnTo>
                    <a:lnTo>
                      <a:pt x="12" y="3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8" name="Freeform 67"/>
              <p:cNvSpPr>
                <a:spLocks/>
              </p:cNvSpPr>
              <p:nvPr/>
            </p:nvSpPr>
            <p:spPr bwMode="auto">
              <a:xfrm>
                <a:off x="1179" y="1344"/>
                <a:ext cx="16" cy="32"/>
              </a:xfrm>
              <a:custGeom>
                <a:avLst/>
                <a:gdLst>
                  <a:gd name="T0" fmla="*/ 1 w 16"/>
                  <a:gd name="T1" fmla="*/ 5 h 32"/>
                  <a:gd name="T2" fmla="*/ 4 w 16"/>
                  <a:gd name="T3" fmla="*/ 0 h 32"/>
                  <a:gd name="T4" fmla="*/ 15 w 16"/>
                  <a:gd name="T5" fmla="*/ 29 h 32"/>
                  <a:gd name="T6" fmla="*/ 12 w 16"/>
                  <a:gd name="T7" fmla="*/ 31 h 32"/>
                  <a:gd name="T8" fmla="*/ 0 w 16"/>
                  <a:gd name="T9" fmla="*/ 2 h 32"/>
                  <a:gd name="T10" fmla="*/ 4 w 16"/>
                  <a:gd name="T11" fmla="*/ 0 h 32"/>
                  <a:gd name="T12" fmla="*/ 0 w 16"/>
                  <a:gd name="T13" fmla="*/ 2 h 32"/>
                  <a:gd name="T14" fmla="*/ 4 w 16"/>
                  <a:gd name="T15" fmla="*/ 0 h 32"/>
                  <a:gd name="T16" fmla="*/ 1 w 16"/>
                  <a:gd name="T17" fmla="*/ 5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2"/>
                  <a:gd name="T29" fmla="*/ 16 w 16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2">
                    <a:moveTo>
                      <a:pt x="1" y="5"/>
                    </a:moveTo>
                    <a:lnTo>
                      <a:pt x="4" y="0"/>
                    </a:lnTo>
                    <a:lnTo>
                      <a:pt x="15" y="29"/>
                    </a:lnTo>
                    <a:lnTo>
                      <a:pt x="12" y="3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9" name="Freeform 68"/>
              <p:cNvSpPr>
                <a:spLocks/>
              </p:cNvSpPr>
              <p:nvPr/>
            </p:nvSpPr>
            <p:spPr bwMode="auto">
              <a:xfrm>
                <a:off x="1181" y="1344"/>
                <a:ext cx="98" cy="26"/>
              </a:xfrm>
              <a:custGeom>
                <a:avLst/>
                <a:gdLst>
                  <a:gd name="T0" fmla="*/ 91 w 98"/>
                  <a:gd name="T1" fmla="*/ 25 h 26"/>
                  <a:gd name="T2" fmla="*/ 91 w 98"/>
                  <a:gd name="T3" fmla="*/ 25 h 26"/>
                  <a:gd name="T4" fmla="*/ 0 w 98"/>
                  <a:gd name="T5" fmla="*/ 5 h 26"/>
                  <a:gd name="T6" fmla="*/ 4 w 98"/>
                  <a:gd name="T7" fmla="*/ 0 h 26"/>
                  <a:gd name="T8" fmla="*/ 91 w 98"/>
                  <a:gd name="T9" fmla="*/ 25 h 26"/>
                  <a:gd name="T10" fmla="*/ 97 w 98"/>
                  <a:gd name="T11" fmla="*/ 25 h 26"/>
                  <a:gd name="T12" fmla="*/ 91 w 98"/>
                  <a:gd name="T13" fmla="*/ 25 h 26"/>
                  <a:gd name="T14" fmla="*/ 97 w 98"/>
                  <a:gd name="T15" fmla="*/ 25 h 26"/>
                  <a:gd name="T16" fmla="*/ 91 w 98"/>
                  <a:gd name="T17" fmla="*/ 25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26"/>
                  <a:gd name="T29" fmla="*/ 98 w 98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26">
                    <a:moveTo>
                      <a:pt x="91" y="25"/>
                    </a:moveTo>
                    <a:lnTo>
                      <a:pt x="91" y="2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0" name="Freeform 69"/>
              <p:cNvSpPr>
                <a:spLocks/>
              </p:cNvSpPr>
              <p:nvPr/>
            </p:nvSpPr>
            <p:spPr bwMode="auto">
              <a:xfrm>
                <a:off x="1181" y="1344"/>
                <a:ext cx="98" cy="26"/>
              </a:xfrm>
              <a:custGeom>
                <a:avLst/>
                <a:gdLst>
                  <a:gd name="T0" fmla="*/ 91 w 98"/>
                  <a:gd name="T1" fmla="*/ 25 h 26"/>
                  <a:gd name="T2" fmla="*/ 0 w 98"/>
                  <a:gd name="T3" fmla="*/ 5 h 26"/>
                  <a:gd name="T4" fmla="*/ 4 w 98"/>
                  <a:gd name="T5" fmla="*/ 0 h 26"/>
                  <a:gd name="T6" fmla="*/ 91 w 98"/>
                  <a:gd name="T7" fmla="*/ 25 h 26"/>
                  <a:gd name="T8" fmla="*/ 97 w 98"/>
                  <a:gd name="T9" fmla="*/ 25 h 26"/>
                  <a:gd name="T10" fmla="*/ 91 w 98"/>
                  <a:gd name="T11" fmla="*/ 25 h 26"/>
                  <a:gd name="T12" fmla="*/ 97 w 98"/>
                  <a:gd name="T13" fmla="*/ 25 h 26"/>
                  <a:gd name="T14" fmla="*/ 91 w 98"/>
                  <a:gd name="T15" fmla="*/ 2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26"/>
                  <a:gd name="T26" fmla="*/ 98 w 9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26">
                    <a:moveTo>
                      <a:pt x="91" y="2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  <a:lnTo>
                      <a:pt x="97" y="25"/>
                    </a:lnTo>
                    <a:lnTo>
                      <a:pt x="91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1" name="Freeform 70"/>
              <p:cNvSpPr>
                <a:spLocks/>
              </p:cNvSpPr>
              <p:nvPr/>
            </p:nvSpPr>
            <p:spPr bwMode="auto">
              <a:xfrm>
                <a:off x="1278" y="1375"/>
                <a:ext cx="27" cy="34"/>
              </a:xfrm>
              <a:custGeom>
                <a:avLst/>
                <a:gdLst>
                  <a:gd name="T0" fmla="*/ 21 w 27"/>
                  <a:gd name="T1" fmla="*/ 28 h 34"/>
                  <a:gd name="T2" fmla="*/ 23 w 27"/>
                  <a:gd name="T3" fmla="*/ 33 h 34"/>
                  <a:gd name="T4" fmla="*/ 0 w 27"/>
                  <a:gd name="T5" fmla="*/ 0 h 34"/>
                  <a:gd name="T6" fmla="*/ 5 w 27"/>
                  <a:gd name="T7" fmla="*/ 0 h 34"/>
                  <a:gd name="T8" fmla="*/ 23 w 27"/>
                  <a:gd name="T9" fmla="*/ 33 h 34"/>
                  <a:gd name="T10" fmla="*/ 26 w 27"/>
                  <a:gd name="T11" fmla="*/ 31 h 34"/>
                  <a:gd name="T12" fmla="*/ 23 w 27"/>
                  <a:gd name="T13" fmla="*/ 33 h 34"/>
                  <a:gd name="T14" fmla="*/ 21 w 27"/>
                  <a:gd name="T15" fmla="*/ 28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4"/>
                  <a:gd name="T26" fmla="*/ 27 w 2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4">
                    <a:moveTo>
                      <a:pt x="21" y="28"/>
                    </a:moveTo>
                    <a:lnTo>
                      <a:pt x="23" y="3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33"/>
                    </a:lnTo>
                    <a:lnTo>
                      <a:pt x="26" y="31"/>
                    </a:lnTo>
                    <a:lnTo>
                      <a:pt x="23" y="33"/>
                    </a:lnTo>
                    <a:lnTo>
                      <a:pt x="21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2" name="Freeform 71"/>
              <p:cNvSpPr>
                <a:spLocks/>
              </p:cNvSpPr>
              <p:nvPr/>
            </p:nvSpPr>
            <p:spPr bwMode="auto">
              <a:xfrm>
                <a:off x="1278" y="1375"/>
                <a:ext cx="27" cy="34"/>
              </a:xfrm>
              <a:custGeom>
                <a:avLst/>
                <a:gdLst>
                  <a:gd name="T0" fmla="*/ 21 w 27"/>
                  <a:gd name="T1" fmla="*/ 28 h 34"/>
                  <a:gd name="T2" fmla="*/ 23 w 27"/>
                  <a:gd name="T3" fmla="*/ 33 h 34"/>
                  <a:gd name="T4" fmla="*/ 0 w 27"/>
                  <a:gd name="T5" fmla="*/ 0 h 34"/>
                  <a:gd name="T6" fmla="*/ 5 w 27"/>
                  <a:gd name="T7" fmla="*/ 0 h 34"/>
                  <a:gd name="T8" fmla="*/ 23 w 27"/>
                  <a:gd name="T9" fmla="*/ 33 h 34"/>
                  <a:gd name="T10" fmla="*/ 26 w 27"/>
                  <a:gd name="T11" fmla="*/ 31 h 34"/>
                  <a:gd name="T12" fmla="*/ 23 w 27"/>
                  <a:gd name="T13" fmla="*/ 33 h 34"/>
                  <a:gd name="T14" fmla="*/ 21 w 27"/>
                  <a:gd name="T15" fmla="*/ 28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34"/>
                  <a:gd name="T26" fmla="*/ 27 w 27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34">
                    <a:moveTo>
                      <a:pt x="21" y="28"/>
                    </a:moveTo>
                    <a:lnTo>
                      <a:pt x="23" y="3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3" y="33"/>
                    </a:lnTo>
                    <a:lnTo>
                      <a:pt x="26" y="31"/>
                    </a:lnTo>
                    <a:lnTo>
                      <a:pt x="23" y="33"/>
                    </a:lnTo>
                    <a:lnTo>
                      <a:pt x="21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3" name="Freeform 72"/>
              <p:cNvSpPr>
                <a:spLocks/>
              </p:cNvSpPr>
              <p:nvPr/>
            </p:nvSpPr>
            <p:spPr bwMode="auto">
              <a:xfrm>
                <a:off x="1167" y="1315"/>
                <a:ext cx="106" cy="51"/>
              </a:xfrm>
              <a:custGeom>
                <a:avLst/>
                <a:gdLst>
                  <a:gd name="T0" fmla="*/ 105 w 106"/>
                  <a:gd name="T1" fmla="*/ 50 h 51"/>
                  <a:gd name="T2" fmla="*/ 11 w 106"/>
                  <a:gd name="T3" fmla="*/ 28 h 51"/>
                  <a:gd name="T4" fmla="*/ 0 w 106"/>
                  <a:gd name="T5" fmla="*/ 0 h 51"/>
                  <a:gd name="T6" fmla="*/ 85 w 106"/>
                  <a:gd name="T7" fmla="*/ 19 h 51"/>
                  <a:gd name="T8" fmla="*/ 105 w 106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51"/>
                  <a:gd name="T17" fmla="*/ 106 w 106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51">
                    <a:moveTo>
                      <a:pt x="105" y="50"/>
                    </a:moveTo>
                    <a:lnTo>
                      <a:pt x="11" y="28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105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4" name="Freeform 73"/>
              <p:cNvSpPr>
                <a:spLocks/>
              </p:cNvSpPr>
              <p:nvPr/>
            </p:nvSpPr>
            <p:spPr bwMode="auto">
              <a:xfrm>
                <a:off x="1167" y="1315"/>
                <a:ext cx="106" cy="51"/>
              </a:xfrm>
              <a:custGeom>
                <a:avLst/>
                <a:gdLst>
                  <a:gd name="T0" fmla="*/ 105 w 106"/>
                  <a:gd name="T1" fmla="*/ 50 h 51"/>
                  <a:gd name="T2" fmla="*/ 11 w 106"/>
                  <a:gd name="T3" fmla="*/ 28 h 51"/>
                  <a:gd name="T4" fmla="*/ 0 w 106"/>
                  <a:gd name="T5" fmla="*/ 0 h 51"/>
                  <a:gd name="T6" fmla="*/ 85 w 106"/>
                  <a:gd name="T7" fmla="*/ 19 h 51"/>
                  <a:gd name="T8" fmla="*/ 105 w 106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51"/>
                  <a:gd name="T17" fmla="*/ 106 w 106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51">
                    <a:moveTo>
                      <a:pt x="105" y="50"/>
                    </a:moveTo>
                    <a:lnTo>
                      <a:pt x="11" y="28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105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5" name="Freeform 74"/>
              <p:cNvSpPr>
                <a:spLocks/>
              </p:cNvSpPr>
              <p:nvPr/>
            </p:nvSpPr>
            <p:spPr bwMode="auto">
              <a:xfrm>
                <a:off x="1179" y="1344"/>
                <a:ext cx="94" cy="26"/>
              </a:xfrm>
              <a:custGeom>
                <a:avLst/>
                <a:gdLst>
                  <a:gd name="T0" fmla="*/ 6 w 94"/>
                  <a:gd name="T1" fmla="*/ 0 h 26"/>
                  <a:gd name="T2" fmla="*/ 0 w 94"/>
                  <a:gd name="T3" fmla="*/ 2 h 26"/>
                  <a:gd name="T4" fmla="*/ 93 w 94"/>
                  <a:gd name="T5" fmla="*/ 22 h 26"/>
                  <a:gd name="T6" fmla="*/ 93 w 94"/>
                  <a:gd name="T7" fmla="*/ 25 h 26"/>
                  <a:gd name="T8" fmla="*/ 0 w 94"/>
                  <a:gd name="T9" fmla="*/ 2 h 26"/>
                  <a:gd name="T10" fmla="*/ 6 w 9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6"/>
                  <a:gd name="T20" fmla="*/ 94 w 9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6">
                    <a:moveTo>
                      <a:pt x="6" y="0"/>
                    </a:moveTo>
                    <a:lnTo>
                      <a:pt x="0" y="2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0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6" name="Freeform 75"/>
              <p:cNvSpPr>
                <a:spLocks/>
              </p:cNvSpPr>
              <p:nvPr/>
            </p:nvSpPr>
            <p:spPr bwMode="auto">
              <a:xfrm>
                <a:off x="1179" y="1344"/>
                <a:ext cx="94" cy="26"/>
              </a:xfrm>
              <a:custGeom>
                <a:avLst/>
                <a:gdLst>
                  <a:gd name="T0" fmla="*/ 6 w 94"/>
                  <a:gd name="T1" fmla="*/ 0 h 26"/>
                  <a:gd name="T2" fmla="*/ 0 w 94"/>
                  <a:gd name="T3" fmla="*/ 2 h 26"/>
                  <a:gd name="T4" fmla="*/ 93 w 94"/>
                  <a:gd name="T5" fmla="*/ 22 h 26"/>
                  <a:gd name="T6" fmla="*/ 93 w 94"/>
                  <a:gd name="T7" fmla="*/ 25 h 26"/>
                  <a:gd name="T8" fmla="*/ 0 w 94"/>
                  <a:gd name="T9" fmla="*/ 2 h 26"/>
                  <a:gd name="T10" fmla="*/ 6 w 9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6"/>
                  <a:gd name="T20" fmla="*/ 94 w 9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6">
                    <a:moveTo>
                      <a:pt x="6" y="0"/>
                    </a:moveTo>
                    <a:lnTo>
                      <a:pt x="0" y="2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0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7" name="Freeform 76"/>
              <p:cNvSpPr>
                <a:spLocks/>
              </p:cNvSpPr>
              <p:nvPr/>
            </p:nvSpPr>
            <p:spPr bwMode="auto">
              <a:xfrm>
                <a:off x="1165" y="1311"/>
                <a:ext cx="15" cy="30"/>
              </a:xfrm>
              <a:custGeom>
                <a:avLst/>
                <a:gdLst>
                  <a:gd name="T0" fmla="*/ 1 w 15"/>
                  <a:gd name="T1" fmla="*/ 3 h 30"/>
                  <a:gd name="T2" fmla="*/ 4 w 15"/>
                  <a:gd name="T3" fmla="*/ 3 h 30"/>
                  <a:gd name="T4" fmla="*/ 14 w 15"/>
                  <a:gd name="T5" fmla="*/ 27 h 30"/>
                  <a:gd name="T6" fmla="*/ 10 w 15"/>
                  <a:gd name="T7" fmla="*/ 29 h 30"/>
                  <a:gd name="T8" fmla="*/ 1 w 15"/>
                  <a:gd name="T9" fmla="*/ 3 h 30"/>
                  <a:gd name="T10" fmla="*/ 0 w 15"/>
                  <a:gd name="T11" fmla="*/ 0 h 30"/>
                  <a:gd name="T12" fmla="*/ 1 w 15"/>
                  <a:gd name="T13" fmla="*/ 3 h 30"/>
                  <a:gd name="T14" fmla="*/ 0 w 15"/>
                  <a:gd name="T15" fmla="*/ 0 h 30"/>
                  <a:gd name="T16" fmla="*/ 1 w 15"/>
                  <a:gd name="T17" fmla="*/ 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0"/>
                  <a:gd name="T29" fmla="*/ 15 w 1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0">
                    <a:moveTo>
                      <a:pt x="1" y="3"/>
                    </a:moveTo>
                    <a:lnTo>
                      <a:pt x="4" y="3"/>
                    </a:lnTo>
                    <a:lnTo>
                      <a:pt x="14" y="27"/>
                    </a:lnTo>
                    <a:lnTo>
                      <a:pt x="10" y="2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8" name="Freeform 77"/>
              <p:cNvSpPr>
                <a:spLocks/>
              </p:cNvSpPr>
              <p:nvPr/>
            </p:nvSpPr>
            <p:spPr bwMode="auto">
              <a:xfrm>
                <a:off x="1165" y="1311"/>
                <a:ext cx="15" cy="30"/>
              </a:xfrm>
              <a:custGeom>
                <a:avLst/>
                <a:gdLst>
                  <a:gd name="T0" fmla="*/ 1 w 15"/>
                  <a:gd name="T1" fmla="*/ 3 h 30"/>
                  <a:gd name="T2" fmla="*/ 4 w 15"/>
                  <a:gd name="T3" fmla="*/ 3 h 30"/>
                  <a:gd name="T4" fmla="*/ 14 w 15"/>
                  <a:gd name="T5" fmla="*/ 27 h 30"/>
                  <a:gd name="T6" fmla="*/ 10 w 15"/>
                  <a:gd name="T7" fmla="*/ 29 h 30"/>
                  <a:gd name="T8" fmla="*/ 1 w 15"/>
                  <a:gd name="T9" fmla="*/ 3 h 30"/>
                  <a:gd name="T10" fmla="*/ 0 w 15"/>
                  <a:gd name="T11" fmla="*/ 0 h 30"/>
                  <a:gd name="T12" fmla="*/ 1 w 15"/>
                  <a:gd name="T13" fmla="*/ 3 h 30"/>
                  <a:gd name="T14" fmla="*/ 0 w 15"/>
                  <a:gd name="T15" fmla="*/ 0 h 30"/>
                  <a:gd name="T16" fmla="*/ 1 w 15"/>
                  <a:gd name="T17" fmla="*/ 3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0"/>
                  <a:gd name="T29" fmla="*/ 15 w 15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0">
                    <a:moveTo>
                      <a:pt x="1" y="3"/>
                    </a:moveTo>
                    <a:lnTo>
                      <a:pt x="4" y="3"/>
                    </a:lnTo>
                    <a:lnTo>
                      <a:pt x="14" y="27"/>
                    </a:lnTo>
                    <a:lnTo>
                      <a:pt x="10" y="2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" name="Freeform 78"/>
              <p:cNvSpPr>
                <a:spLocks/>
              </p:cNvSpPr>
              <p:nvPr/>
            </p:nvSpPr>
            <p:spPr bwMode="auto">
              <a:xfrm>
                <a:off x="1165" y="1311"/>
                <a:ext cx="87" cy="26"/>
              </a:xfrm>
              <a:custGeom>
                <a:avLst/>
                <a:gdLst>
                  <a:gd name="T0" fmla="*/ 86 w 87"/>
                  <a:gd name="T1" fmla="*/ 20 h 26"/>
                  <a:gd name="T2" fmla="*/ 86 w 87"/>
                  <a:gd name="T3" fmla="*/ 25 h 26"/>
                  <a:gd name="T4" fmla="*/ 2 w 87"/>
                  <a:gd name="T5" fmla="*/ 3 h 26"/>
                  <a:gd name="T6" fmla="*/ 0 w 87"/>
                  <a:gd name="T7" fmla="*/ 0 h 26"/>
                  <a:gd name="T8" fmla="*/ 86 w 87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6"/>
                  <a:gd name="T17" fmla="*/ 87 w 8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6">
                    <a:moveTo>
                      <a:pt x="86" y="20"/>
                    </a:moveTo>
                    <a:lnTo>
                      <a:pt x="86" y="2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6" y="2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" name="Freeform 79"/>
              <p:cNvSpPr>
                <a:spLocks/>
              </p:cNvSpPr>
              <p:nvPr/>
            </p:nvSpPr>
            <p:spPr bwMode="auto">
              <a:xfrm>
                <a:off x="1165" y="1311"/>
                <a:ext cx="87" cy="26"/>
              </a:xfrm>
              <a:custGeom>
                <a:avLst/>
                <a:gdLst>
                  <a:gd name="T0" fmla="*/ 86 w 87"/>
                  <a:gd name="T1" fmla="*/ 20 h 26"/>
                  <a:gd name="T2" fmla="*/ 86 w 87"/>
                  <a:gd name="T3" fmla="*/ 25 h 26"/>
                  <a:gd name="T4" fmla="*/ 2 w 87"/>
                  <a:gd name="T5" fmla="*/ 3 h 26"/>
                  <a:gd name="T6" fmla="*/ 0 w 87"/>
                  <a:gd name="T7" fmla="*/ 0 h 26"/>
                  <a:gd name="T8" fmla="*/ 86 w 87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6"/>
                  <a:gd name="T17" fmla="*/ 87 w 8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6">
                    <a:moveTo>
                      <a:pt x="86" y="20"/>
                    </a:moveTo>
                    <a:lnTo>
                      <a:pt x="86" y="2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6" y="2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" name="Freeform 80"/>
              <p:cNvSpPr>
                <a:spLocks/>
              </p:cNvSpPr>
              <p:nvPr/>
            </p:nvSpPr>
            <p:spPr bwMode="auto">
              <a:xfrm>
                <a:off x="1257" y="1336"/>
                <a:ext cx="22" cy="34"/>
              </a:xfrm>
              <a:custGeom>
                <a:avLst/>
                <a:gdLst>
                  <a:gd name="T0" fmla="*/ 16 w 22"/>
                  <a:gd name="T1" fmla="*/ 30 h 34"/>
                  <a:gd name="T2" fmla="*/ 16 w 22"/>
                  <a:gd name="T3" fmla="*/ 30 h 34"/>
                  <a:gd name="T4" fmla="*/ 0 w 22"/>
                  <a:gd name="T5" fmla="*/ 0 h 34"/>
                  <a:gd name="T6" fmla="*/ 16 w 22"/>
                  <a:gd name="T7" fmla="*/ 30 h 34"/>
                  <a:gd name="T8" fmla="*/ 16 w 22"/>
                  <a:gd name="T9" fmla="*/ 33 h 34"/>
                  <a:gd name="T10" fmla="*/ 16 w 22"/>
                  <a:gd name="T11" fmla="*/ 30 h 34"/>
                  <a:gd name="T12" fmla="*/ 21 w 22"/>
                  <a:gd name="T13" fmla="*/ 33 h 34"/>
                  <a:gd name="T14" fmla="*/ 16 w 22"/>
                  <a:gd name="T15" fmla="*/ 33 h 34"/>
                  <a:gd name="T16" fmla="*/ 16 w 22"/>
                  <a:gd name="T17" fmla="*/ 3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4"/>
                  <a:gd name="T29" fmla="*/ 22 w 2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4">
                    <a:moveTo>
                      <a:pt x="16" y="30"/>
                    </a:moveTo>
                    <a:lnTo>
                      <a:pt x="16" y="30"/>
                    </a:lnTo>
                    <a:lnTo>
                      <a:pt x="0" y="0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2" name="Freeform 81"/>
              <p:cNvSpPr>
                <a:spLocks/>
              </p:cNvSpPr>
              <p:nvPr/>
            </p:nvSpPr>
            <p:spPr bwMode="auto">
              <a:xfrm>
                <a:off x="1257" y="1336"/>
                <a:ext cx="22" cy="34"/>
              </a:xfrm>
              <a:custGeom>
                <a:avLst/>
                <a:gdLst>
                  <a:gd name="T0" fmla="*/ 16 w 22"/>
                  <a:gd name="T1" fmla="*/ 30 h 34"/>
                  <a:gd name="T2" fmla="*/ 0 w 22"/>
                  <a:gd name="T3" fmla="*/ 0 h 34"/>
                  <a:gd name="T4" fmla="*/ 16 w 22"/>
                  <a:gd name="T5" fmla="*/ 30 h 34"/>
                  <a:gd name="T6" fmla="*/ 16 w 22"/>
                  <a:gd name="T7" fmla="*/ 33 h 34"/>
                  <a:gd name="T8" fmla="*/ 16 w 22"/>
                  <a:gd name="T9" fmla="*/ 30 h 34"/>
                  <a:gd name="T10" fmla="*/ 21 w 22"/>
                  <a:gd name="T11" fmla="*/ 33 h 34"/>
                  <a:gd name="T12" fmla="*/ 16 w 22"/>
                  <a:gd name="T13" fmla="*/ 33 h 34"/>
                  <a:gd name="T14" fmla="*/ 16 w 22"/>
                  <a:gd name="T15" fmla="*/ 3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34"/>
                  <a:gd name="T26" fmla="*/ 22 w 22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34">
                    <a:moveTo>
                      <a:pt x="16" y="30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0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6" y="3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3" name="Freeform 82"/>
              <p:cNvSpPr>
                <a:spLocks/>
              </p:cNvSpPr>
              <p:nvPr/>
            </p:nvSpPr>
            <p:spPr bwMode="auto">
              <a:xfrm>
                <a:off x="1028" y="1412"/>
                <a:ext cx="42" cy="46"/>
              </a:xfrm>
              <a:custGeom>
                <a:avLst/>
                <a:gdLst>
                  <a:gd name="T0" fmla="*/ 10 w 42"/>
                  <a:gd name="T1" fmla="*/ 0 h 46"/>
                  <a:gd name="T2" fmla="*/ 0 w 42"/>
                  <a:gd name="T3" fmla="*/ 18 h 46"/>
                  <a:gd name="T4" fmla="*/ 3 w 42"/>
                  <a:gd name="T5" fmla="*/ 31 h 46"/>
                  <a:gd name="T6" fmla="*/ 26 w 42"/>
                  <a:gd name="T7" fmla="*/ 45 h 46"/>
                  <a:gd name="T8" fmla="*/ 41 w 42"/>
                  <a:gd name="T9" fmla="*/ 26 h 46"/>
                  <a:gd name="T10" fmla="*/ 14 w 42"/>
                  <a:gd name="T11" fmla="*/ 14 h 46"/>
                  <a:gd name="T12" fmla="*/ 10 w 4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6"/>
                  <a:gd name="T23" fmla="*/ 42 w 4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6">
                    <a:moveTo>
                      <a:pt x="10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26" y="45"/>
                    </a:lnTo>
                    <a:lnTo>
                      <a:pt x="41" y="26"/>
                    </a:lnTo>
                    <a:lnTo>
                      <a:pt x="14" y="1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4" name="Freeform 83"/>
              <p:cNvSpPr>
                <a:spLocks/>
              </p:cNvSpPr>
              <p:nvPr/>
            </p:nvSpPr>
            <p:spPr bwMode="auto">
              <a:xfrm>
                <a:off x="1028" y="1412"/>
                <a:ext cx="42" cy="46"/>
              </a:xfrm>
              <a:custGeom>
                <a:avLst/>
                <a:gdLst>
                  <a:gd name="T0" fmla="*/ 10 w 42"/>
                  <a:gd name="T1" fmla="*/ 0 h 46"/>
                  <a:gd name="T2" fmla="*/ 0 w 42"/>
                  <a:gd name="T3" fmla="*/ 18 h 46"/>
                  <a:gd name="T4" fmla="*/ 3 w 42"/>
                  <a:gd name="T5" fmla="*/ 31 h 46"/>
                  <a:gd name="T6" fmla="*/ 26 w 42"/>
                  <a:gd name="T7" fmla="*/ 45 h 46"/>
                  <a:gd name="T8" fmla="*/ 41 w 42"/>
                  <a:gd name="T9" fmla="*/ 26 h 46"/>
                  <a:gd name="T10" fmla="*/ 14 w 42"/>
                  <a:gd name="T11" fmla="*/ 14 h 46"/>
                  <a:gd name="T12" fmla="*/ 10 w 4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6"/>
                  <a:gd name="T23" fmla="*/ 42 w 4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6">
                    <a:moveTo>
                      <a:pt x="10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26" y="45"/>
                    </a:lnTo>
                    <a:lnTo>
                      <a:pt x="41" y="26"/>
                    </a:lnTo>
                    <a:lnTo>
                      <a:pt x="14" y="1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5" name="Freeform 84"/>
              <p:cNvSpPr>
                <a:spLocks/>
              </p:cNvSpPr>
              <p:nvPr/>
            </p:nvSpPr>
            <p:spPr bwMode="auto">
              <a:xfrm>
                <a:off x="1028" y="1412"/>
                <a:ext cx="7" cy="15"/>
              </a:xfrm>
              <a:custGeom>
                <a:avLst/>
                <a:gdLst>
                  <a:gd name="T0" fmla="*/ 0 w 7"/>
                  <a:gd name="T1" fmla="*/ 14 h 15"/>
                  <a:gd name="T2" fmla="*/ 0 w 7"/>
                  <a:gd name="T3" fmla="*/ 14 h 15"/>
                  <a:gd name="T4" fmla="*/ 6 w 7"/>
                  <a:gd name="T5" fmla="*/ 0 h 15"/>
                  <a:gd name="T6" fmla="*/ 0 w 7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6" name="Line 85"/>
              <p:cNvSpPr>
                <a:spLocks noChangeShapeType="1"/>
              </p:cNvSpPr>
              <p:nvPr/>
            </p:nvSpPr>
            <p:spPr bwMode="auto">
              <a:xfrm flipV="1">
                <a:off x="1028" y="1412"/>
                <a:ext cx="1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7" name="Freeform 86"/>
              <p:cNvSpPr>
                <a:spLocks/>
              </p:cNvSpPr>
              <p:nvPr/>
            </p:nvSpPr>
            <p:spPr bwMode="auto">
              <a:xfrm>
                <a:off x="1028" y="1432"/>
                <a:ext cx="1" cy="16"/>
              </a:xfrm>
              <a:custGeom>
                <a:avLst/>
                <a:gdLst>
                  <a:gd name="T0" fmla="*/ 0 w 1"/>
                  <a:gd name="T1" fmla="*/ 15 h 16"/>
                  <a:gd name="T2" fmla="*/ 0 w 1"/>
                  <a:gd name="T3" fmla="*/ 11 h 16"/>
                  <a:gd name="T4" fmla="*/ 0 w 1"/>
                  <a:gd name="T5" fmla="*/ 0 h 16"/>
                  <a:gd name="T6" fmla="*/ 0 w 1"/>
                  <a:gd name="T7" fmla="*/ 11 h 16"/>
                  <a:gd name="T8" fmla="*/ 0 w 1"/>
                  <a:gd name="T9" fmla="*/ 15 h 16"/>
                  <a:gd name="T10" fmla="*/ 0 w 1"/>
                  <a:gd name="T11" fmla="*/ 11 h 16"/>
                  <a:gd name="T12" fmla="*/ 0 w 1"/>
                  <a:gd name="T13" fmla="*/ 1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6"/>
                  <a:gd name="T23" fmla="*/ 1 w 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6">
                    <a:moveTo>
                      <a:pt x="0" y="15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8" name="Freeform 87"/>
              <p:cNvSpPr>
                <a:spLocks/>
              </p:cNvSpPr>
              <p:nvPr/>
            </p:nvSpPr>
            <p:spPr bwMode="auto">
              <a:xfrm>
                <a:off x="1028" y="1432"/>
                <a:ext cx="1" cy="16"/>
              </a:xfrm>
              <a:custGeom>
                <a:avLst/>
                <a:gdLst>
                  <a:gd name="T0" fmla="*/ 0 w 1"/>
                  <a:gd name="T1" fmla="*/ 15 h 16"/>
                  <a:gd name="T2" fmla="*/ 0 w 1"/>
                  <a:gd name="T3" fmla="*/ 11 h 16"/>
                  <a:gd name="T4" fmla="*/ 0 w 1"/>
                  <a:gd name="T5" fmla="*/ 0 h 16"/>
                  <a:gd name="T6" fmla="*/ 0 w 1"/>
                  <a:gd name="T7" fmla="*/ 11 h 16"/>
                  <a:gd name="T8" fmla="*/ 0 w 1"/>
                  <a:gd name="T9" fmla="*/ 15 h 16"/>
                  <a:gd name="T10" fmla="*/ 0 w 1"/>
                  <a:gd name="T11" fmla="*/ 11 h 16"/>
                  <a:gd name="T12" fmla="*/ 0 w 1"/>
                  <a:gd name="T13" fmla="*/ 15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6"/>
                  <a:gd name="T23" fmla="*/ 1 w 1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6">
                    <a:moveTo>
                      <a:pt x="0" y="15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Freeform 88"/>
              <p:cNvSpPr>
                <a:spLocks/>
              </p:cNvSpPr>
              <p:nvPr/>
            </p:nvSpPr>
            <p:spPr bwMode="auto">
              <a:xfrm>
                <a:off x="1032" y="1447"/>
                <a:ext cx="23" cy="15"/>
              </a:xfrm>
              <a:custGeom>
                <a:avLst/>
                <a:gdLst>
                  <a:gd name="T0" fmla="*/ 22 w 23"/>
                  <a:gd name="T1" fmla="*/ 14 h 15"/>
                  <a:gd name="T2" fmla="*/ 22 w 23"/>
                  <a:gd name="T3" fmla="*/ 14 h 15"/>
                  <a:gd name="T4" fmla="*/ 2 w 23"/>
                  <a:gd name="T5" fmla="*/ 4 h 15"/>
                  <a:gd name="T6" fmla="*/ 0 w 23"/>
                  <a:gd name="T7" fmla="*/ 0 h 15"/>
                  <a:gd name="T8" fmla="*/ 20 w 23"/>
                  <a:gd name="T9" fmla="*/ 11 h 15"/>
                  <a:gd name="T10" fmla="*/ 22 w 23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22" y="14"/>
                    </a:moveTo>
                    <a:lnTo>
                      <a:pt x="22" y="1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0" y="11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0" name="Freeform 89"/>
              <p:cNvSpPr>
                <a:spLocks/>
              </p:cNvSpPr>
              <p:nvPr/>
            </p:nvSpPr>
            <p:spPr bwMode="auto">
              <a:xfrm>
                <a:off x="1032" y="1447"/>
                <a:ext cx="23" cy="15"/>
              </a:xfrm>
              <a:custGeom>
                <a:avLst/>
                <a:gdLst>
                  <a:gd name="T0" fmla="*/ 22 w 23"/>
                  <a:gd name="T1" fmla="*/ 14 h 15"/>
                  <a:gd name="T2" fmla="*/ 2 w 23"/>
                  <a:gd name="T3" fmla="*/ 4 h 15"/>
                  <a:gd name="T4" fmla="*/ 0 w 23"/>
                  <a:gd name="T5" fmla="*/ 0 h 15"/>
                  <a:gd name="T6" fmla="*/ 20 w 23"/>
                  <a:gd name="T7" fmla="*/ 11 h 15"/>
                  <a:gd name="T8" fmla="*/ 22 w 23"/>
                  <a:gd name="T9" fmla="*/ 1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5"/>
                  <a:gd name="T17" fmla="*/ 23 w 2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5">
                    <a:moveTo>
                      <a:pt x="22" y="1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0" y="11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" name="Freeform 90"/>
              <p:cNvSpPr>
                <a:spLocks/>
              </p:cNvSpPr>
              <p:nvPr/>
            </p:nvSpPr>
            <p:spPr bwMode="auto">
              <a:xfrm>
                <a:off x="1058" y="1441"/>
                <a:ext cx="12" cy="21"/>
              </a:xfrm>
              <a:custGeom>
                <a:avLst/>
                <a:gdLst>
                  <a:gd name="T0" fmla="*/ 11 w 12"/>
                  <a:gd name="T1" fmla="*/ 0 h 21"/>
                  <a:gd name="T2" fmla="*/ 11 w 12"/>
                  <a:gd name="T3" fmla="*/ 0 h 21"/>
                  <a:gd name="T4" fmla="*/ 1 w 12"/>
                  <a:gd name="T5" fmla="*/ 20 h 21"/>
                  <a:gd name="T6" fmla="*/ 0 w 12"/>
                  <a:gd name="T7" fmla="*/ 17 h 21"/>
                  <a:gd name="T8" fmla="*/ 8 w 12"/>
                  <a:gd name="T9" fmla="*/ 2 h 21"/>
                  <a:gd name="T10" fmla="*/ 11 w 1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"/>
                  <a:gd name="T20" fmla="*/ 12 w 1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">
                    <a:moveTo>
                      <a:pt x="11" y="0"/>
                    </a:moveTo>
                    <a:lnTo>
                      <a:pt x="11" y="0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" name="Freeform 91"/>
              <p:cNvSpPr>
                <a:spLocks/>
              </p:cNvSpPr>
              <p:nvPr/>
            </p:nvSpPr>
            <p:spPr bwMode="auto">
              <a:xfrm>
                <a:off x="1058" y="1441"/>
                <a:ext cx="12" cy="21"/>
              </a:xfrm>
              <a:custGeom>
                <a:avLst/>
                <a:gdLst>
                  <a:gd name="T0" fmla="*/ 11 w 12"/>
                  <a:gd name="T1" fmla="*/ 0 h 21"/>
                  <a:gd name="T2" fmla="*/ 1 w 12"/>
                  <a:gd name="T3" fmla="*/ 20 h 21"/>
                  <a:gd name="T4" fmla="*/ 0 w 12"/>
                  <a:gd name="T5" fmla="*/ 17 h 21"/>
                  <a:gd name="T6" fmla="*/ 8 w 12"/>
                  <a:gd name="T7" fmla="*/ 2 h 21"/>
                  <a:gd name="T8" fmla="*/ 11 w 1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1"/>
                  <a:gd name="T17" fmla="*/ 12 w 1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1">
                    <a:moveTo>
                      <a:pt x="11" y="0"/>
                    </a:moveTo>
                    <a:lnTo>
                      <a:pt x="1" y="20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3" name="Freeform 92"/>
              <p:cNvSpPr>
                <a:spLocks/>
              </p:cNvSpPr>
              <p:nvPr/>
            </p:nvSpPr>
            <p:spPr bwMode="auto">
              <a:xfrm>
                <a:off x="1042" y="1422"/>
                <a:ext cx="28" cy="16"/>
              </a:xfrm>
              <a:custGeom>
                <a:avLst/>
                <a:gdLst>
                  <a:gd name="T0" fmla="*/ 2 w 28"/>
                  <a:gd name="T1" fmla="*/ 4 h 16"/>
                  <a:gd name="T2" fmla="*/ 0 w 28"/>
                  <a:gd name="T3" fmla="*/ 0 h 16"/>
                  <a:gd name="T4" fmla="*/ 27 w 28"/>
                  <a:gd name="T5" fmla="*/ 14 h 16"/>
                  <a:gd name="T6" fmla="*/ 24 w 28"/>
                  <a:gd name="T7" fmla="*/ 15 h 16"/>
                  <a:gd name="T8" fmla="*/ 2 w 28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" y="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4" name="Freeform 93"/>
              <p:cNvSpPr>
                <a:spLocks/>
              </p:cNvSpPr>
              <p:nvPr/>
            </p:nvSpPr>
            <p:spPr bwMode="auto">
              <a:xfrm>
                <a:off x="1042" y="1422"/>
                <a:ext cx="28" cy="16"/>
              </a:xfrm>
              <a:custGeom>
                <a:avLst/>
                <a:gdLst>
                  <a:gd name="T0" fmla="*/ 2 w 28"/>
                  <a:gd name="T1" fmla="*/ 4 h 16"/>
                  <a:gd name="T2" fmla="*/ 0 w 28"/>
                  <a:gd name="T3" fmla="*/ 0 h 16"/>
                  <a:gd name="T4" fmla="*/ 27 w 28"/>
                  <a:gd name="T5" fmla="*/ 14 h 16"/>
                  <a:gd name="T6" fmla="*/ 24 w 28"/>
                  <a:gd name="T7" fmla="*/ 15 h 16"/>
                  <a:gd name="T8" fmla="*/ 2 w 28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" y="4"/>
                    </a:moveTo>
                    <a:lnTo>
                      <a:pt x="0" y="0"/>
                    </a:lnTo>
                    <a:lnTo>
                      <a:pt x="27" y="14"/>
                    </a:lnTo>
                    <a:lnTo>
                      <a:pt x="24" y="15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5" name="Freeform 94"/>
              <p:cNvSpPr>
                <a:spLocks/>
              </p:cNvSpPr>
              <p:nvPr/>
            </p:nvSpPr>
            <p:spPr bwMode="auto">
              <a:xfrm>
                <a:off x="1038" y="1406"/>
                <a:ext cx="1" cy="17"/>
              </a:xfrm>
              <a:custGeom>
                <a:avLst/>
                <a:gdLst>
                  <a:gd name="T0" fmla="*/ 0 w 1"/>
                  <a:gd name="T1" fmla="*/ 4 h 17"/>
                  <a:gd name="T2" fmla="*/ 0 w 1"/>
                  <a:gd name="T3" fmla="*/ 4 h 17"/>
                  <a:gd name="T4" fmla="*/ 0 w 1"/>
                  <a:gd name="T5" fmla="*/ 16 h 17"/>
                  <a:gd name="T6" fmla="*/ 0 w 1"/>
                  <a:gd name="T7" fmla="*/ 4 h 17"/>
                  <a:gd name="T8" fmla="*/ 0 w 1"/>
                  <a:gd name="T9" fmla="*/ 0 h 17"/>
                  <a:gd name="T10" fmla="*/ 0 w 1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7"/>
                  <a:gd name="T20" fmla="*/ 1 w 1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6" name="Freeform 95"/>
              <p:cNvSpPr>
                <a:spLocks/>
              </p:cNvSpPr>
              <p:nvPr/>
            </p:nvSpPr>
            <p:spPr bwMode="auto">
              <a:xfrm>
                <a:off x="1038" y="1406"/>
                <a:ext cx="1" cy="17"/>
              </a:xfrm>
              <a:custGeom>
                <a:avLst/>
                <a:gdLst>
                  <a:gd name="T0" fmla="*/ 0 w 1"/>
                  <a:gd name="T1" fmla="*/ 4 h 17"/>
                  <a:gd name="T2" fmla="*/ 0 w 1"/>
                  <a:gd name="T3" fmla="*/ 16 h 17"/>
                  <a:gd name="T4" fmla="*/ 0 w 1"/>
                  <a:gd name="T5" fmla="*/ 4 h 17"/>
                  <a:gd name="T6" fmla="*/ 0 w 1"/>
                  <a:gd name="T7" fmla="*/ 0 h 17"/>
                  <a:gd name="T8" fmla="*/ 0 w 1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7"/>
                  <a:gd name="T17" fmla="*/ 1 w 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7">
                    <a:moveTo>
                      <a:pt x="0" y="4"/>
                    </a:moveTo>
                    <a:lnTo>
                      <a:pt x="0" y="1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7" name="Freeform 96"/>
              <p:cNvSpPr>
                <a:spLocks/>
              </p:cNvSpPr>
              <p:nvPr/>
            </p:nvSpPr>
            <p:spPr bwMode="auto">
              <a:xfrm>
                <a:off x="1032" y="1426"/>
                <a:ext cx="11" cy="22"/>
              </a:xfrm>
              <a:custGeom>
                <a:avLst/>
                <a:gdLst>
                  <a:gd name="T0" fmla="*/ 8 w 11"/>
                  <a:gd name="T1" fmla="*/ 2 h 22"/>
                  <a:gd name="T2" fmla="*/ 10 w 11"/>
                  <a:gd name="T3" fmla="*/ 0 h 22"/>
                  <a:gd name="T4" fmla="*/ 1 w 11"/>
                  <a:gd name="T5" fmla="*/ 21 h 22"/>
                  <a:gd name="T6" fmla="*/ 0 w 11"/>
                  <a:gd name="T7" fmla="*/ 16 h 22"/>
                  <a:gd name="T8" fmla="*/ 8 w 11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8" y="2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8" name="Freeform 97"/>
              <p:cNvSpPr>
                <a:spLocks/>
              </p:cNvSpPr>
              <p:nvPr/>
            </p:nvSpPr>
            <p:spPr bwMode="auto">
              <a:xfrm>
                <a:off x="1032" y="1426"/>
                <a:ext cx="11" cy="22"/>
              </a:xfrm>
              <a:custGeom>
                <a:avLst/>
                <a:gdLst>
                  <a:gd name="T0" fmla="*/ 8 w 11"/>
                  <a:gd name="T1" fmla="*/ 2 h 22"/>
                  <a:gd name="T2" fmla="*/ 10 w 11"/>
                  <a:gd name="T3" fmla="*/ 0 h 22"/>
                  <a:gd name="T4" fmla="*/ 1 w 11"/>
                  <a:gd name="T5" fmla="*/ 21 h 22"/>
                  <a:gd name="T6" fmla="*/ 0 w 11"/>
                  <a:gd name="T7" fmla="*/ 16 h 22"/>
                  <a:gd name="T8" fmla="*/ 8 w 11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8" y="2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9" name="Freeform 98"/>
              <p:cNvSpPr>
                <a:spLocks/>
              </p:cNvSpPr>
              <p:nvPr/>
            </p:nvSpPr>
            <p:spPr bwMode="auto">
              <a:xfrm>
                <a:off x="1003" y="1453"/>
                <a:ext cx="38" cy="54"/>
              </a:xfrm>
              <a:custGeom>
                <a:avLst/>
                <a:gdLst>
                  <a:gd name="T0" fmla="*/ 10 w 38"/>
                  <a:gd name="T1" fmla="*/ 53 h 54"/>
                  <a:gd name="T2" fmla="*/ 10 w 38"/>
                  <a:gd name="T3" fmla="*/ 53 h 54"/>
                  <a:gd name="T4" fmla="*/ 5 w 38"/>
                  <a:gd name="T5" fmla="*/ 49 h 54"/>
                  <a:gd name="T6" fmla="*/ 0 w 38"/>
                  <a:gd name="T7" fmla="*/ 51 h 54"/>
                  <a:gd name="T8" fmla="*/ 0 w 38"/>
                  <a:gd name="T9" fmla="*/ 48 h 54"/>
                  <a:gd name="T10" fmla="*/ 27 w 38"/>
                  <a:gd name="T11" fmla="*/ 0 h 54"/>
                  <a:gd name="T12" fmla="*/ 37 w 38"/>
                  <a:gd name="T13" fmla="*/ 5 h 54"/>
                  <a:gd name="T14" fmla="*/ 10 w 38"/>
                  <a:gd name="T15" fmla="*/ 53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54"/>
                  <a:gd name="T26" fmla="*/ 38 w 38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54">
                    <a:moveTo>
                      <a:pt x="10" y="53"/>
                    </a:moveTo>
                    <a:lnTo>
                      <a:pt x="10" y="53"/>
                    </a:lnTo>
                    <a:lnTo>
                      <a:pt x="5" y="49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10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0" name="Freeform 99"/>
              <p:cNvSpPr>
                <a:spLocks/>
              </p:cNvSpPr>
              <p:nvPr/>
            </p:nvSpPr>
            <p:spPr bwMode="auto">
              <a:xfrm>
                <a:off x="1003" y="1453"/>
                <a:ext cx="38" cy="54"/>
              </a:xfrm>
              <a:custGeom>
                <a:avLst/>
                <a:gdLst>
                  <a:gd name="T0" fmla="*/ 10 w 38"/>
                  <a:gd name="T1" fmla="*/ 53 h 54"/>
                  <a:gd name="T2" fmla="*/ 5 w 38"/>
                  <a:gd name="T3" fmla="*/ 49 h 54"/>
                  <a:gd name="T4" fmla="*/ 0 w 38"/>
                  <a:gd name="T5" fmla="*/ 51 h 54"/>
                  <a:gd name="T6" fmla="*/ 0 w 38"/>
                  <a:gd name="T7" fmla="*/ 48 h 54"/>
                  <a:gd name="T8" fmla="*/ 27 w 38"/>
                  <a:gd name="T9" fmla="*/ 0 h 54"/>
                  <a:gd name="T10" fmla="*/ 37 w 38"/>
                  <a:gd name="T11" fmla="*/ 5 h 54"/>
                  <a:gd name="T12" fmla="*/ 10 w 38"/>
                  <a:gd name="T13" fmla="*/ 53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54"/>
                  <a:gd name="T23" fmla="*/ 38 w 38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54">
                    <a:moveTo>
                      <a:pt x="10" y="53"/>
                    </a:moveTo>
                    <a:lnTo>
                      <a:pt x="5" y="49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27" y="0"/>
                    </a:lnTo>
                    <a:lnTo>
                      <a:pt x="37" y="5"/>
                    </a:lnTo>
                    <a:lnTo>
                      <a:pt x="10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1" name="Freeform 100"/>
              <p:cNvSpPr>
                <a:spLocks/>
              </p:cNvSpPr>
              <p:nvPr/>
            </p:nvSpPr>
            <p:spPr bwMode="auto">
              <a:xfrm>
                <a:off x="1001" y="1500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3 w 9"/>
                  <a:gd name="T3" fmla="*/ 2 h 9"/>
                  <a:gd name="T4" fmla="*/ 5 w 9"/>
                  <a:gd name="T5" fmla="*/ 5 h 9"/>
                  <a:gd name="T6" fmla="*/ 8 w 9"/>
                  <a:gd name="T7" fmla="*/ 7 h 9"/>
                  <a:gd name="T8" fmla="*/ 5 w 9"/>
                  <a:gd name="T9" fmla="*/ 8 h 9"/>
                  <a:gd name="T10" fmla="*/ 1 w 9"/>
                  <a:gd name="T11" fmla="*/ 6 h 9"/>
                  <a:gd name="T12" fmla="*/ 0 w 9"/>
                  <a:gd name="T13" fmla="*/ 0 h 9"/>
                  <a:gd name="T14" fmla="*/ 3 w 9"/>
                  <a:gd name="T15" fmla="*/ 2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9"/>
                  <a:gd name="T26" fmla="*/ 9 w 9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9">
                    <a:moveTo>
                      <a:pt x="3" y="2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2" name="Freeform 101"/>
              <p:cNvSpPr>
                <a:spLocks/>
              </p:cNvSpPr>
              <p:nvPr/>
            </p:nvSpPr>
            <p:spPr bwMode="auto">
              <a:xfrm>
                <a:off x="1001" y="1500"/>
                <a:ext cx="9" cy="9"/>
              </a:xfrm>
              <a:custGeom>
                <a:avLst/>
                <a:gdLst>
                  <a:gd name="T0" fmla="*/ 3 w 9"/>
                  <a:gd name="T1" fmla="*/ 2 h 9"/>
                  <a:gd name="T2" fmla="*/ 5 w 9"/>
                  <a:gd name="T3" fmla="*/ 5 h 9"/>
                  <a:gd name="T4" fmla="*/ 8 w 9"/>
                  <a:gd name="T5" fmla="*/ 7 h 9"/>
                  <a:gd name="T6" fmla="*/ 5 w 9"/>
                  <a:gd name="T7" fmla="*/ 8 h 9"/>
                  <a:gd name="T8" fmla="*/ 1 w 9"/>
                  <a:gd name="T9" fmla="*/ 6 h 9"/>
                  <a:gd name="T10" fmla="*/ 0 w 9"/>
                  <a:gd name="T11" fmla="*/ 0 h 9"/>
                  <a:gd name="T12" fmla="*/ 3 w 9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9"/>
                  <a:gd name="T23" fmla="*/ 9 w 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9">
                    <a:moveTo>
                      <a:pt x="3" y="2"/>
                    </a:moveTo>
                    <a:lnTo>
                      <a:pt x="5" y="5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3" name="Freeform 102"/>
              <p:cNvSpPr>
                <a:spLocks/>
              </p:cNvSpPr>
              <p:nvPr/>
            </p:nvSpPr>
            <p:spPr bwMode="auto">
              <a:xfrm>
                <a:off x="1001" y="1447"/>
                <a:ext cx="28" cy="52"/>
              </a:xfrm>
              <a:custGeom>
                <a:avLst/>
                <a:gdLst>
                  <a:gd name="T0" fmla="*/ 27 w 28"/>
                  <a:gd name="T1" fmla="*/ 5 h 52"/>
                  <a:gd name="T2" fmla="*/ 27 w 28"/>
                  <a:gd name="T3" fmla="*/ 5 h 52"/>
                  <a:gd name="T4" fmla="*/ 5 w 28"/>
                  <a:gd name="T5" fmla="*/ 51 h 52"/>
                  <a:gd name="T6" fmla="*/ 0 w 28"/>
                  <a:gd name="T7" fmla="*/ 47 h 52"/>
                  <a:gd name="T8" fmla="*/ 25 w 28"/>
                  <a:gd name="T9" fmla="*/ 0 h 52"/>
                  <a:gd name="T10" fmla="*/ 27 w 28"/>
                  <a:gd name="T11" fmla="*/ 5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52"/>
                  <a:gd name="T20" fmla="*/ 28 w 28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52">
                    <a:moveTo>
                      <a:pt x="27" y="5"/>
                    </a:moveTo>
                    <a:lnTo>
                      <a:pt x="27" y="5"/>
                    </a:lnTo>
                    <a:lnTo>
                      <a:pt x="5" y="51"/>
                    </a:lnTo>
                    <a:lnTo>
                      <a:pt x="0" y="47"/>
                    </a:lnTo>
                    <a:lnTo>
                      <a:pt x="25" y="0"/>
                    </a:lnTo>
                    <a:lnTo>
                      <a:pt x="27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Freeform 103"/>
              <p:cNvSpPr>
                <a:spLocks/>
              </p:cNvSpPr>
              <p:nvPr/>
            </p:nvSpPr>
            <p:spPr bwMode="auto">
              <a:xfrm>
                <a:off x="1001" y="1447"/>
                <a:ext cx="28" cy="52"/>
              </a:xfrm>
              <a:custGeom>
                <a:avLst/>
                <a:gdLst>
                  <a:gd name="T0" fmla="*/ 27 w 28"/>
                  <a:gd name="T1" fmla="*/ 5 h 52"/>
                  <a:gd name="T2" fmla="*/ 5 w 28"/>
                  <a:gd name="T3" fmla="*/ 51 h 52"/>
                  <a:gd name="T4" fmla="*/ 0 w 28"/>
                  <a:gd name="T5" fmla="*/ 47 h 52"/>
                  <a:gd name="T6" fmla="*/ 25 w 28"/>
                  <a:gd name="T7" fmla="*/ 0 h 52"/>
                  <a:gd name="T8" fmla="*/ 27 w 28"/>
                  <a:gd name="T9" fmla="*/ 5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52"/>
                  <a:gd name="T17" fmla="*/ 28 w 28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52">
                    <a:moveTo>
                      <a:pt x="27" y="5"/>
                    </a:moveTo>
                    <a:lnTo>
                      <a:pt x="5" y="51"/>
                    </a:lnTo>
                    <a:lnTo>
                      <a:pt x="0" y="47"/>
                    </a:lnTo>
                    <a:lnTo>
                      <a:pt x="25" y="0"/>
                    </a:lnTo>
                    <a:lnTo>
                      <a:pt x="27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Freeform 104"/>
              <p:cNvSpPr>
                <a:spLocks/>
              </p:cNvSpPr>
              <p:nvPr/>
            </p:nvSpPr>
            <p:spPr bwMode="auto">
              <a:xfrm>
                <a:off x="1032" y="1447"/>
                <a:ext cx="15" cy="7"/>
              </a:xfrm>
              <a:custGeom>
                <a:avLst/>
                <a:gdLst>
                  <a:gd name="T0" fmla="*/ 10 w 15"/>
                  <a:gd name="T1" fmla="*/ 6 h 7"/>
                  <a:gd name="T2" fmla="*/ 10 w 15"/>
                  <a:gd name="T3" fmla="*/ 6 h 7"/>
                  <a:gd name="T4" fmla="*/ 1 w 15"/>
                  <a:gd name="T5" fmla="*/ 3 h 7"/>
                  <a:gd name="T6" fmla="*/ 0 w 15"/>
                  <a:gd name="T7" fmla="*/ 0 h 7"/>
                  <a:gd name="T8" fmla="*/ 14 w 15"/>
                  <a:gd name="T9" fmla="*/ 6 h 7"/>
                  <a:gd name="T10" fmla="*/ 10 w 1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"/>
                  <a:gd name="T20" fmla="*/ 15 w 1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">
                    <a:moveTo>
                      <a:pt x="10" y="6"/>
                    </a:moveTo>
                    <a:lnTo>
                      <a:pt x="10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1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Freeform 105"/>
              <p:cNvSpPr>
                <a:spLocks/>
              </p:cNvSpPr>
              <p:nvPr/>
            </p:nvSpPr>
            <p:spPr bwMode="auto">
              <a:xfrm>
                <a:off x="1032" y="1447"/>
                <a:ext cx="15" cy="7"/>
              </a:xfrm>
              <a:custGeom>
                <a:avLst/>
                <a:gdLst>
                  <a:gd name="T0" fmla="*/ 10 w 15"/>
                  <a:gd name="T1" fmla="*/ 6 h 7"/>
                  <a:gd name="T2" fmla="*/ 1 w 15"/>
                  <a:gd name="T3" fmla="*/ 3 h 7"/>
                  <a:gd name="T4" fmla="*/ 0 w 15"/>
                  <a:gd name="T5" fmla="*/ 0 h 7"/>
                  <a:gd name="T6" fmla="*/ 14 w 15"/>
                  <a:gd name="T7" fmla="*/ 6 h 7"/>
                  <a:gd name="T8" fmla="*/ 10 w 15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"/>
                  <a:gd name="T17" fmla="*/ 15 w 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">
                    <a:moveTo>
                      <a:pt x="10" y="6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1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Freeform 106"/>
              <p:cNvSpPr>
                <a:spLocks/>
              </p:cNvSpPr>
              <p:nvPr/>
            </p:nvSpPr>
            <p:spPr bwMode="auto">
              <a:xfrm>
                <a:off x="1015" y="1459"/>
                <a:ext cx="32" cy="48"/>
              </a:xfrm>
              <a:custGeom>
                <a:avLst/>
                <a:gdLst>
                  <a:gd name="T0" fmla="*/ 0 w 32"/>
                  <a:gd name="T1" fmla="*/ 47 h 48"/>
                  <a:gd name="T2" fmla="*/ 0 w 32"/>
                  <a:gd name="T3" fmla="*/ 47 h 48"/>
                  <a:gd name="T4" fmla="*/ 26 w 32"/>
                  <a:gd name="T5" fmla="*/ 0 h 48"/>
                  <a:gd name="T6" fmla="*/ 31 w 32"/>
                  <a:gd name="T7" fmla="*/ 0 h 48"/>
                  <a:gd name="T8" fmla="*/ 0 w 32"/>
                  <a:gd name="T9" fmla="*/ 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7"/>
                    </a:moveTo>
                    <a:lnTo>
                      <a:pt x="0" y="47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Freeform 107"/>
              <p:cNvSpPr>
                <a:spLocks/>
              </p:cNvSpPr>
              <p:nvPr/>
            </p:nvSpPr>
            <p:spPr bwMode="auto">
              <a:xfrm>
                <a:off x="1015" y="1459"/>
                <a:ext cx="32" cy="48"/>
              </a:xfrm>
              <a:custGeom>
                <a:avLst/>
                <a:gdLst>
                  <a:gd name="T0" fmla="*/ 0 w 32"/>
                  <a:gd name="T1" fmla="*/ 47 h 48"/>
                  <a:gd name="T2" fmla="*/ 26 w 32"/>
                  <a:gd name="T3" fmla="*/ 0 h 48"/>
                  <a:gd name="T4" fmla="*/ 31 w 32"/>
                  <a:gd name="T5" fmla="*/ 0 h 48"/>
                  <a:gd name="T6" fmla="*/ 0 w 32"/>
                  <a:gd name="T7" fmla="*/ 47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48"/>
                  <a:gd name="T14" fmla="*/ 32 w 32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48">
                    <a:moveTo>
                      <a:pt x="0" y="47"/>
                    </a:moveTo>
                    <a:lnTo>
                      <a:pt x="26" y="0"/>
                    </a:lnTo>
                    <a:lnTo>
                      <a:pt x="31" y="0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Freeform 108"/>
              <p:cNvSpPr>
                <a:spLocks/>
              </p:cNvSpPr>
              <p:nvPr/>
            </p:nvSpPr>
            <p:spPr bwMode="auto">
              <a:xfrm>
                <a:off x="999" y="1502"/>
                <a:ext cx="11" cy="14"/>
              </a:xfrm>
              <a:custGeom>
                <a:avLst/>
                <a:gdLst>
                  <a:gd name="T0" fmla="*/ 5 w 11"/>
                  <a:gd name="T1" fmla="*/ 13 h 14"/>
                  <a:gd name="T2" fmla="*/ 5 w 11"/>
                  <a:gd name="T3" fmla="*/ 13 h 14"/>
                  <a:gd name="T4" fmla="*/ 4 w 11"/>
                  <a:gd name="T5" fmla="*/ 10 h 14"/>
                  <a:gd name="T6" fmla="*/ 0 w 11"/>
                  <a:gd name="T7" fmla="*/ 10 h 14"/>
                  <a:gd name="T8" fmla="*/ 0 w 11"/>
                  <a:gd name="T9" fmla="*/ 7 h 14"/>
                  <a:gd name="T10" fmla="*/ 3 w 11"/>
                  <a:gd name="T11" fmla="*/ 3 h 14"/>
                  <a:gd name="T12" fmla="*/ 5 w 11"/>
                  <a:gd name="T13" fmla="*/ 1 h 14"/>
                  <a:gd name="T14" fmla="*/ 9 w 11"/>
                  <a:gd name="T15" fmla="*/ 0 h 14"/>
                  <a:gd name="T16" fmla="*/ 9 w 11"/>
                  <a:gd name="T17" fmla="*/ 4 h 14"/>
                  <a:gd name="T18" fmla="*/ 10 w 11"/>
                  <a:gd name="T19" fmla="*/ 7 h 14"/>
                  <a:gd name="T20" fmla="*/ 5 w 11"/>
                  <a:gd name="T21" fmla="*/ 1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4"/>
                  <a:gd name="T35" fmla="*/ 11 w 1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4">
                    <a:moveTo>
                      <a:pt x="5" y="13"/>
                    </a:moveTo>
                    <a:lnTo>
                      <a:pt x="5" y="13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Freeform 109"/>
              <p:cNvSpPr>
                <a:spLocks/>
              </p:cNvSpPr>
              <p:nvPr/>
            </p:nvSpPr>
            <p:spPr bwMode="auto">
              <a:xfrm>
                <a:off x="999" y="1502"/>
                <a:ext cx="11" cy="14"/>
              </a:xfrm>
              <a:custGeom>
                <a:avLst/>
                <a:gdLst>
                  <a:gd name="T0" fmla="*/ 5 w 11"/>
                  <a:gd name="T1" fmla="*/ 13 h 14"/>
                  <a:gd name="T2" fmla="*/ 4 w 11"/>
                  <a:gd name="T3" fmla="*/ 10 h 14"/>
                  <a:gd name="T4" fmla="*/ 0 w 11"/>
                  <a:gd name="T5" fmla="*/ 10 h 14"/>
                  <a:gd name="T6" fmla="*/ 0 w 11"/>
                  <a:gd name="T7" fmla="*/ 7 h 14"/>
                  <a:gd name="T8" fmla="*/ 3 w 11"/>
                  <a:gd name="T9" fmla="*/ 3 h 14"/>
                  <a:gd name="T10" fmla="*/ 5 w 11"/>
                  <a:gd name="T11" fmla="*/ 1 h 14"/>
                  <a:gd name="T12" fmla="*/ 9 w 11"/>
                  <a:gd name="T13" fmla="*/ 0 h 14"/>
                  <a:gd name="T14" fmla="*/ 9 w 11"/>
                  <a:gd name="T15" fmla="*/ 4 h 14"/>
                  <a:gd name="T16" fmla="*/ 10 w 11"/>
                  <a:gd name="T17" fmla="*/ 7 h 14"/>
                  <a:gd name="T18" fmla="*/ 5 w 11"/>
                  <a:gd name="T19" fmla="*/ 13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4"/>
                  <a:gd name="T32" fmla="*/ 11 w 11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4">
                    <a:moveTo>
                      <a:pt x="5" y="13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7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1" name="Freeform 110"/>
              <p:cNvSpPr>
                <a:spLocks/>
              </p:cNvSpPr>
              <p:nvPr/>
            </p:nvSpPr>
            <p:spPr bwMode="auto">
              <a:xfrm>
                <a:off x="999" y="151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2 w 3"/>
                  <a:gd name="T5" fmla="*/ 2 h 4"/>
                  <a:gd name="T6" fmla="*/ 2 w 3"/>
                  <a:gd name="T7" fmla="*/ 3 h 4"/>
                  <a:gd name="T8" fmla="*/ 0 w 3"/>
                  <a:gd name="T9" fmla="*/ 2 h 4"/>
                  <a:gd name="T10" fmla="*/ 0 w 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2" name="Freeform 111"/>
              <p:cNvSpPr>
                <a:spLocks/>
              </p:cNvSpPr>
              <p:nvPr/>
            </p:nvSpPr>
            <p:spPr bwMode="auto">
              <a:xfrm>
                <a:off x="999" y="151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2 h 4"/>
                  <a:gd name="T4" fmla="*/ 2 w 3"/>
                  <a:gd name="T5" fmla="*/ 3 h 4"/>
                  <a:gd name="T6" fmla="*/ 0 w 3"/>
                  <a:gd name="T7" fmla="*/ 2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3" name="Freeform 112"/>
              <p:cNvSpPr>
                <a:spLocks/>
              </p:cNvSpPr>
              <p:nvPr/>
            </p:nvSpPr>
            <p:spPr bwMode="auto">
              <a:xfrm>
                <a:off x="997" y="1504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4 w 5"/>
                  <a:gd name="T3" fmla="*/ 0 h 3"/>
                  <a:gd name="T4" fmla="*/ 2 w 5"/>
                  <a:gd name="T5" fmla="*/ 1 h 3"/>
                  <a:gd name="T6" fmla="*/ 2 w 5"/>
                  <a:gd name="T7" fmla="*/ 2 h 3"/>
                  <a:gd name="T8" fmla="*/ 1 w 5"/>
                  <a:gd name="T9" fmla="*/ 2 h 3"/>
                  <a:gd name="T10" fmla="*/ 0 w 5"/>
                  <a:gd name="T11" fmla="*/ 1 h 3"/>
                  <a:gd name="T12" fmla="*/ 2 w 5"/>
                  <a:gd name="T13" fmla="*/ 1 h 3"/>
                  <a:gd name="T14" fmla="*/ 4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4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4" name="Freeform 113"/>
              <p:cNvSpPr>
                <a:spLocks/>
              </p:cNvSpPr>
              <p:nvPr/>
            </p:nvSpPr>
            <p:spPr bwMode="auto">
              <a:xfrm>
                <a:off x="997" y="1504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2 w 5"/>
                  <a:gd name="T3" fmla="*/ 1 h 3"/>
                  <a:gd name="T4" fmla="*/ 2 w 5"/>
                  <a:gd name="T5" fmla="*/ 2 h 3"/>
                  <a:gd name="T6" fmla="*/ 1 w 5"/>
                  <a:gd name="T7" fmla="*/ 2 h 3"/>
                  <a:gd name="T8" fmla="*/ 0 w 5"/>
                  <a:gd name="T9" fmla="*/ 1 h 3"/>
                  <a:gd name="T10" fmla="*/ 2 w 5"/>
                  <a:gd name="T11" fmla="*/ 1 h 3"/>
                  <a:gd name="T12" fmla="*/ 4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4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5" name="Freeform 114"/>
              <p:cNvSpPr>
                <a:spLocks/>
              </p:cNvSpPr>
              <p:nvPr/>
            </p:nvSpPr>
            <p:spPr bwMode="auto">
              <a:xfrm>
                <a:off x="1007" y="1502"/>
                <a:ext cx="9" cy="5"/>
              </a:xfrm>
              <a:custGeom>
                <a:avLst/>
                <a:gdLst>
                  <a:gd name="T0" fmla="*/ 5 w 9"/>
                  <a:gd name="T1" fmla="*/ 4 h 5"/>
                  <a:gd name="T2" fmla="*/ 3 w 9"/>
                  <a:gd name="T3" fmla="*/ 2 h 5"/>
                  <a:gd name="T4" fmla="*/ 0 w 9"/>
                  <a:gd name="T5" fmla="*/ 1 h 5"/>
                  <a:gd name="T6" fmla="*/ 3 w 9"/>
                  <a:gd name="T7" fmla="*/ 0 h 5"/>
                  <a:gd name="T8" fmla="*/ 7 w 9"/>
                  <a:gd name="T9" fmla="*/ 2 h 5"/>
                  <a:gd name="T10" fmla="*/ 8 w 9"/>
                  <a:gd name="T11" fmla="*/ 4 h 5"/>
                  <a:gd name="T12" fmla="*/ 5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5" y="4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6" name="Freeform 115"/>
              <p:cNvSpPr>
                <a:spLocks/>
              </p:cNvSpPr>
              <p:nvPr/>
            </p:nvSpPr>
            <p:spPr bwMode="auto">
              <a:xfrm>
                <a:off x="1007" y="1502"/>
                <a:ext cx="9" cy="5"/>
              </a:xfrm>
              <a:custGeom>
                <a:avLst/>
                <a:gdLst>
                  <a:gd name="T0" fmla="*/ 5 w 9"/>
                  <a:gd name="T1" fmla="*/ 4 h 5"/>
                  <a:gd name="T2" fmla="*/ 3 w 9"/>
                  <a:gd name="T3" fmla="*/ 2 h 5"/>
                  <a:gd name="T4" fmla="*/ 0 w 9"/>
                  <a:gd name="T5" fmla="*/ 1 h 5"/>
                  <a:gd name="T6" fmla="*/ 3 w 9"/>
                  <a:gd name="T7" fmla="*/ 0 h 5"/>
                  <a:gd name="T8" fmla="*/ 7 w 9"/>
                  <a:gd name="T9" fmla="*/ 2 h 5"/>
                  <a:gd name="T10" fmla="*/ 8 w 9"/>
                  <a:gd name="T11" fmla="*/ 4 h 5"/>
                  <a:gd name="T12" fmla="*/ 5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5" y="4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7" name="Freeform 116"/>
              <p:cNvSpPr>
                <a:spLocks/>
              </p:cNvSpPr>
              <p:nvPr/>
            </p:nvSpPr>
            <p:spPr bwMode="auto">
              <a:xfrm>
                <a:off x="1001" y="1502"/>
                <a:ext cx="79" cy="78"/>
              </a:xfrm>
              <a:custGeom>
                <a:avLst/>
                <a:gdLst>
                  <a:gd name="T0" fmla="*/ 11 w 79"/>
                  <a:gd name="T1" fmla="*/ 77 h 78"/>
                  <a:gd name="T2" fmla="*/ 11 w 79"/>
                  <a:gd name="T3" fmla="*/ 77 h 78"/>
                  <a:gd name="T4" fmla="*/ 4 w 79"/>
                  <a:gd name="T5" fmla="*/ 73 h 78"/>
                  <a:gd name="T6" fmla="*/ 4 w 79"/>
                  <a:gd name="T7" fmla="*/ 70 h 78"/>
                  <a:gd name="T8" fmla="*/ 2 w 79"/>
                  <a:gd name="T9" fmla="*/ 64 h 78"/>
                  <a:gd name="T10" fmla="*/ 0 w 79"/>
                  <a:gd name="T11" fmla="*/ 60 h 78"/>
                  <a:gd name="T12" fmla="*/ 4 w 79"/>
                  <a:gd name="T13" fmla="*/ 53 h 78"/>
                  <a:gd name="T14" fmla="*/ 2 w 79"/>
                  <a:gd name="T15" fmla="*/ 48 h 78"/>
                  <a:gd name="T16" fmla="*/ 6 w 79"/>
                  <a:gd name="T17" fmla="*/ 37 h 78"/>
                  <a:gd name="T18" fmla="*/ 4 w 79"/>
                  <a:gd name="T19" fmla="*/ 33 h 78"/>
                  <a:gd name="T20" fmla="*/ 6 w 79"/>
                  <a:gd name="T21" fmla="*/ 22 h 78"/>
                  <a:gd name="T22" fmla="*/ 6 w 79"/>
                  <a:gd name="T23" fmla="*/ 18 h 78"/>
                  <a:gd name="T24" fmla="*/ 7 w 79"/>
                  <a:gd name="T25" fmla="*/ 11 h 78"/>
                  <a:gd name="T26" fmla="*/ 13 w 79"/>
                  <a:gd name="T27" fmla="*/ 9 h 78"/>
                  <a:gd name="T28" fmla="*/ 23 w 79"/>
                  <a:gd name="T29" fmla="*/ 7 h 78"/>
                  <a:gd name="T30" fmla="*/ 29 w 79"/>
                  <a:gd name="T31" fmla="*/ 6 h 78"/>
                  <a:gd name="T32" fmla="*/ 38 w 79"/>
                  <a:gd name="T33" fmla="*/ 4 h 78"/>
                  <a:gd name="T34" fmla="*/ 47 w 79"/>
                  <a:gd name="T35" fmla="*/ 2 h 78"/>
                  <a:gd name="T36" fmla="*/ 53 w 79"/>
                  <a:gd name="T37" fmla="*/ 4 h 78"/>
                  <a:gd name="T38" fmla="*/ 63 w 79"/>
                  <a:gd name="T39" fmla="*/ 2 h 78"/>
                  <a:gd name="T40" fmla="*/ 69 w 79"/>
                  <a:gd name="T41" fmla="*/ 0 h 78"/>
                  <a:gd name="T42" fmla="*/ 74 w 79"/>
                  <a:gd name="T43" fmla="*/ 0 h 78"/>
                  <a:gd name="T44" fmla="*/ 74 w 79"/>
                  <a:gd name="T45" fmla="*/ 4 h 78"/>
                  <a:gd name="T46" fmla="*/ 76 w 79"/>
                  <a:gd name="T47" fmla="*/ 9 h 78"/>
                  <a:gd name="T48" fmla="*/ 78 w 79"/>
                  <a:gd name="T49" fmla="*/ 14 h 78"/>
                  <a:gd name="T50" fmla="*/ 74 w 79"/>
                  <a:gd name="T51" fmla="*/ 19 h 78"/>
                  <a:gd name="T52" fmla="*/ 69 w 79"/>
                  <a:gd name="T53" fmla="*/ 20 h 78"/>
                  <a:gd name="T54" fmla="*/ 65 w 79"/>
                  <a:gd name="T55" fmla="*/ 26 h 78"/>
                  <a:gd name="T56" fmla="*/ 61 w 79"/>
                  <a:gd name="T57" fmla="*/ 33 h 78"/>
                  <a:gd name="T58" fmla="*/ 57 w 79"/>
                  <a:gd name="T59" fmla="*/ 33 h 78"/>
                  <a:gd name="T60" fmla="*/ 53 w 79"/>
                  <a:gd name="T61" fmla="*/ 41 h 78"/>
                  <a:gd name="T62" fmla="*/ 49 w 79"/>
                  <a:gd name="T63" fmla="*/ 46 h 78"/>
                  <a:gd name="T64" fmla="*/ 46 w 79"/>
                  <a:gd name="T65" fmla="*/ 53 h 78"/>
                  <a:gd name="T66" fmla="*/ 38 w 79"/>
                  <a:gd name="T67" fmla="*/ 60 h 78"/>
                  <a:gd name="T68" fmla="*/ 33 w 79"/>
                  <a:gd name="T69" fmla="*/ 62 h 78"/>
                  <a:gd name="T70" fmla="*/ 29 w 79"/>
                  <a:gd name="T71" fmla="*/ 68 h 78"/>
                  <a:gd name="T72" fmla="*/ 25 w 79"/>
                  <a:gd name="T73" fmla="*/ 70 h 78"/>
                  <a:gd name="T74" fmla="*/ 15 w 79"/>
                  <a:gd name="T75" fmla="*/ 75 h 78"/>
                  <a:gd name="T76" fmla="*/ 11 w 79"/>
                  <a:gd name="T77" fmla="*/ 77 h 7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9"/>
                  <a:gd name="T118" fmla="*/ 0 h 78"/>
                  <a:gd name="T119" fmla="*/ 79 w 79"/>
                  <a:gd name="T120" fmla="*/ 78 h 7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9" h="78">
                    <a:moveTo>
                      <a:pt x="11" y="77"/>
                    </a:moveTo>
                    <a:lnTo>
                      <a:pt x="11" y="77"/>
                    </a:lnTo>
                    <a:lnTo>
                      <a:pt x="4" y="73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4" y="3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7" y="11"/>
                    </a:lnTo>
                    <a:lnTo>
                      <a:pt x="13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8" y="4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6" y="9"/>
                    </a:lnTo>
                    <a:lnTo>
                      <a:pt x="78" y="14"/>
                    </a:lnTo>
                    <a:lnTo>
                      <a:pt x="74" y="19"/>
                    </a:lnTo>
                    <a:lnTo>
                      <a:pt x="69" y="20"/>
                    </a:lnTo>
                    <a:lnTo>
                      <a:pt x="65" y="26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3" y="41"/>
                    </a:lnTo>
                    <a:lnTo>
                      <a:pt x="49" y="46"/>
                    </a:lnTo>
                    <a:lnTo>
                      <a:pt x="46" y="53"/>
                    </a:lnTo>
                    <a:lnTo>
                      <a:pt x="38" y="60"/>
                    </a:lnTo>
                    <a:lnTo>
                      <a:pt x="33" y="62"/>
                    </a:lnTo>
                    <a:lnTo>
                      <a:pt x="29" y="68"/>
                    </a:lnTo>
                    <a:lnTo>
                      <a:pt x="25" y="70"/>
                    </a:lnTo>
                    <a:lnTo>
                      <a:pt x="15" y="75"/>
                    </a:lnTo>
                    <a:lnTo>
                      <a:pt x="11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8" name="Freeform 117"/>
              <p:cNvSpPr>
                <a:spLocks/>
              </p:cNvSpPr>
              <p:nvPr/>
            </p:nvSpPr>
            <p:spPr bwMode="auto">
              <a:xfrm>
                <a:off x="1001" y="1502"/>
                <a:ext cx="79" cy="78"/>
              </a:xfrm>
              <a:custGeom>
                <a:avLst/>
                <a:gdLst>
                  <a:gd name="T0" fmla="*/ 11 w 79"/>
                  <a:gd name="T1" fmla="*/ 77 h 78"/>
                  <a:gd name="T2" fmla="*/ 4 w 79"/>
                  <a:gd name="T3" fmla="*/ 73 h 78"/>
                  <a:gd name="T4" fmla="*/ 4 w 79"/>
                  <a:gd name="T5" fmla="*/ 70 h 78"/>
                  <a:gd name="T6" fmla="*/ 2 w 79"/>
                  <a:gd name="T7" fmla="*/ 64 h 78"/>
                  <a:gd name="T8" fmla="*/ 0 w 79"/>
                  <a:gd name="T9" fmla="*/ 60 h 78"/>
                  <a:gd name="T10" fmla="*/ 4 w 79"/>
                  <a:gd name="T11" fmla="*/ 53 h 78"/>
                  <a:gd name="T12" fmla="*/ 2 w 79"/>
                  <a:gd name="T13" fmla="*/ 48 h 78"/>
                  <a:gd name="T14" fmla="*/ 6 w 79"/>
                  <a:gd name="T15" fmla="*/ 37 h 78"/>
                  <a:gd name="T16" fmla="*/ 4 w 79"/>
                  <a:gd name="T17" fmla="*/ 33 h 78"/>
                  <a:gd name="T18" fmla="*/ 6 w 79"/>
                  <a:gd name="T19" fmla="*/ 22 h 78"/>
                  <a:gd name="T20" fmla="*/ 6 w 79"/>
                  <a:gd name="T21" fmla="*/ 18 h 78"/>
                  <a:gd name="T22" fmla="*/ 7 w 79"/>
                  <a:gd name="T23" fmla="*/ 11 h 78"/>
                  <a:gd name="T24" fmla="*/ 13 w 79"/>
                  <a:gd name="T25" fmla="*/ 9 h 78"/>
                  <a:gd name="T26" fmla="*/ 23 w 79"/>
                  <a:gd name="T27" fmla="*/ 7 h 78"/>
                  <a:gd name="T28" fmla="*/ 29 w 79"/>
                  <a:gd name="T29" fmla="*/ 6 h 78"/>
                  <a:gd name="T30" fmla="*/ 38 w 79"/>
                  <a:gd name="T31" fmla="*/ 4 h 78"/>
                  <a:gd name="T32" fmla="*/ 47 w 79"/>
                  <a:gd name="T33" fmla="*/ 2 h 78"/>
                  <a:gd name="T34" fmla="*/ 53 w 79"/>
                  <a:gd name="T35" fmla="*/ 4 h 78"/>
                  <a:gd name="T36" fmla="*/ 63 w 79"/>
                  <a:gd name="T37" fmla="*/ 2 h 78"/>
                  <a:gd name="T38" fmla="*/ 69 w 79"/>
                  <a:gd name="T39" fmla="*/ 0 h 78"/>
                  <a:gd name="T40" fmla="*/ 74 w 79"/>
                  <a:gd name="T41" fmla="*/ 0 h 78"/>
                  <a:gd name="T42" fmla="*/ 74 w 79"/>
                  <a:gd name="T43" fmla="*/ 4 h 78"/>
                  <a:gd name="T44" fmla="*/ 76 w 79"/>
                  <a:gd name="T45" fmla="*/ 9 h 78"/>
                  <a:gd name="T46" fmla="*/ 78 w 79"/>
                  <a:gd name="T47" fmla="*/ 14 h 78"/>
                  <a:gd name="T48" fmla="*/ 74 w 79"/>
                  <a:gd name="T49" fmla="*/ 19 h 78"/>
                  <a:gd name="T50" fmla="*/ 69 w 79"/>
                  <a:gd name="T51" fmla="*/ 20 h 78"/>
                  <a:gd name="T52" fmla="*/ 65 w 79"/>
                  <a:gd name="T53" fmla="*/ 26 h 78"/>
                  <a:gd name="T54" fmla="*/ 61 w 79"/>
                  <a:gd name="T55" fmla="*/ 33 h 78"/>
                  <a:gd name="T56" fmla="*/ 57 w 79"/>
                  <a:gd name="T57" fmla="*/ 33 h 78"/>
                  <a:gd name="T58" fmla="*/ 53 w 79"/>
                  <a:gd name="T59" fmla="*/ 41 h 78"/>
                  <a:gd name="T60" fmla="*/ 49 w 79"/>
                  <a:gd name="T61" fmla="*/ 46 h 78"/>
                  <a:gd name="T62" fmla="*/ 46 w 79"/>
                  <a:gd name="T63" fmla="*/ 53 h 78"/>
                  <a:gd name="T64" fmla="*/ 38 w 79"/>
                  <a:gd name="T65" fmla="*/ 60 h 78"/>
                  <a:gd name="T66" fmla="*/ 33 w 79"/>
                  <a:gd name="T67" fmla="*/ 62 h 78"/>
                  <a:gd name="T68" fmla="*/ 29 w 79"/>
                  <a:gd name="T69" fmla="*/ 68 h 78"/>
                  <a:gd name="T70" fmla="*/ 25 w 79"/>
                  <a:gd name="T71" fmla="*/ 70 h 78"/>
                  <a:gd name="T72" fmla="*/ 15 w 79"/>
                  <a:gd name="T73" fmla="*/ 75 h 78"/>
                  <a:gd name="T74" fmla="*/ 11 w 79"/>
                  <a:gd name="T75" fmla="*/ 77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9"/>
                  <a:gd name="T115" fmla="*/ 0 h 78"/>
                  <a:gd name="T116" fmla="*/ 79 w 79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9" h="78">
                    <a:moveTo>
                      <a:pt x="11" y="77"/>
                    </a:moveTo>
                    <a:lnTo>
                      <a:pt x="4" y="73"/>
                    </a:lnTo>
                    <a:lnTo>
                      <a:pt x="4" y="70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4" y="33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7" y="11"/>
                    </a:lnTo>
                    <a:lnTo>
                      <a:pt x="13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8" y="4"/>
                    </a:lnTo>
                    <a:lnTo>
                      <a:pt x="47" y="2"/>
                    </a:lnTo>
                    <a:lnTo>
                      <a:pt x="53" y="4"/>
                    </a:lnTo>
                    <a:lnTo>
                      <a:pt x="63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4" y="4"/>
                    </a:lnTo>
                    <a:lnTo>
                      <a:pt x="76" y="9"/>
                    </a:lnTo>
                    <a:lnTo>
                      <a:pt x="78" y="14"/>
                    </a:lnTo>
                    <a:lnTo>
                      <a:pt x="74" y="19"/>
                    </a:lnTo>
                    <a:lnTo>
                      <a:pt x="69" y="20"/>
                    </a:lnTo>
                    <a:lnTo>
                      <a:pt x="65" y="26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3" y="41"/>
                    </a:lnTo>
                    <a:lnTo>
                      <a:pt x="49" y="46"/>
                    </a:lnTo>
                    <a:lnTo>
                      <a:pt x="46" y="53"/>
                    </a:lnTo>
                    <a:lnTo>
                      <a:pt x="38" y="60"/>
                    </a:lnTo>
                    <a:lnTo>
                      <a:pt x="33" y="62"/>
                    </a:lnTo>
                    <a:lnTo>
                      <a:pt x="29" y="68"/>
                    </a:lnTo>
                    <a:lnTo>
                      <a:pt x="25" y="70"/>
                    </a:lnTo>
                    <a:lnTo>
                      <a:pt x="15" y="75"/>
                    </a:lnTo>
                    <a:lnTo>
                      <a:pt x="11" y="7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9" name="Freeform 118"/>
              <p:cNvSpPr>
                <a:spLocks/>
              </p:cNvSpPr>
              <p:nvPr/>
            </p:nvSpPr>
            <p:spPr bwMode="auto">
              <a:xfrm>
                <a:off x="1003" y="1571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1 w 5"/>
                  <a:gd name="T5" fmla="*/ 4 h 11"/>
                  <a:gd name="T6" fmla="*/ 1 w 5"/>
                  <a:gd name="T7" fmla="*/ 6 h 11"/>
                  <a:gd name="T8" fmla="*/ 4 w 5"/>
                  <a:gd name="T9" fmla="*/ 9 h 11"/>
                  <a:gd name="T10" fmla="*/ 2 w 5"/>
                  <a:gd name="T11" fmla="*/ 10 h 11"/>
                  <a:gd name="T12" fmla="*/ 1 w 5"/>
                  <a:gd name="T13" fmla="*/ 6 h 11"/>
                  <a:gd name="T14" fmla="*/ 1 w 5"/>
                  <a:gd name="T15" fmla="*/ 4 h 11"/>
                  <a:gd name="T16" fmla="*/ 0 w 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0" name="Freeform 119"/>
              <p:cNvSpPr>
                <a:spLocks/>
              </p:cNvSpPr>
              <p:nvPr/>
            </p:nvSpPr>
            <p:spPr bwMode="auto">
              <a:xfrm>
                <a:off x="1003" y="1571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4 h 11"/>
                  <a:gd name="T4" fmla="*/ 1 w 5"/>
                  <a:gd name="T5" fmla="*/ 6 h 11"/>
                  <a:gd name="T6" fmla="*/ 4 w 5"/>
                  <a:gd name="T7" fmla="*/ 9 h 11"/>
                  <a:gd name="T8" fmla="*/ 2 w 5"/>
                  <a:gd name="T9" fmla="*/ 10 h 11"/>
                  <a:gd name="T10" fmla="*/ 1 w 5"/>
                  <a:gd name="T11" fmla="*/ 6 h 11"/>
                  <a:gd name="T12" fmla="*/ 1 w 5"/>
                  <a:gd name="T13" fmla="*/ 4 h 11"/>
                  <a:gd name="T14" fmla="*/ 0 w 5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1"/>
                  <a:gd name="T26" fmla="*/ 5 w 5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1">
                    <a:moveTo>
                      <a:pt x="0" y="0"/>
                    </a:moveTo>
                    <a:lnTo>
                      <a:pt x="1" y="4"/>
                    </a:lnTo>
                    <a:lnTo>
                      <a:pt x="1" y="6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1" name="Freeform 120"/>
              <p:cNvSpPr>
                <a:spLocks/>
              </p:cNvSpPr>
              <p:nvPr/>
            </p:nvSpPr>
            <p:spPr bwMode="auto">
              <a:xfrm>
                <a:off x="1001" y="1514"/>
                <a:ext cx="5" cy="52"/>
              </a:xfrm>
              <a:custGeom>
                <a:avLst/>
                <a:gdLst>
                  <a:gd name="T0" fmla="*/ 4 w 5"/>
                  <a:gd name="T1" fmla="*/ 6 h 52"/>
                  <a:gd name="T2" fmla="*/ 4 w 5"/>
                  <a:gd name="T3" fmla="*/ 6 h 52"/>
                  <a:gd name="T4" fmla="*/ 2 w 5"/>
                  <a:gd name="T5" fmla="*/ 11 h 52"/>
                  <a:gd name="T6" fmla="*/ 2 w 5"/>
                  <a:gd name="T7" fmla="*/ 21 h 52"/>
                  <a:gd name="T8" fmla="*/ 2 w 5"/>
                  <a:gd name="T9" fmla="*/ 25 h 52"/>
                  <a:gd name="T10" fmla="*/ 1 w 5"/>
                  <a:gd name="T11" fmla="*/ 36 h 52"/>
                  <a:gd name="T12" fmla="*/ 2 w 5"/>
                  <a:gd name="T13" fmla="*/ 40 h 52"/>
                  <a:gd name="T14" fmla="*/ 3 w 5"/>
                  <a:gd name="T15" fmla="*/ 51 h 52"/>
                  <a:gd name="T16" fmla="*/ 1 w 5"/>
                  <a:gd name="T17" fmla="*/ 51 h 52"/>
                  <a:gd name="T18" fmla="*/ 0 w 5"/>
                  <a:gd name="T19" fmla="*/ 47 h 52"/>
                  <a:gd name="T20" fmla="*/ 2 w 5"/>
                  <a:gd name="T21" fmla="*/ 40 h 52"/>
                  <a:gd name="T22" fmla="*/ 1 w 5"/>
                  <a:gd name="T23" fmla="*/ 36 h 52"/>
                  <a:gd name="T24" fmla="*/ 0 w 5"/>
                  <a:gd name="T25" fmla="*/ 27 h 52"/>
                  <a:gd name="T26" fmla="*/ 2 w 5"/>
                  <a:gd name="T27" fmla="*/ 21 h 52"/>
                  <a:gd name="T28" fmla="*/ 2 w 5"/>
                  <a:gd name="T29" fmla="*/ 11 h 52"/>
                  <a:gd name="T30" fmla="*/ 2 w 5"/>
                  <a:gd name="T31" fmla="*/ 6 h 52"/>
                  <a:gd name="T32" fmla="*/ 3 w 5"/>
                  <a:gd name="T33" fmla="*/ 0 h 52"/>
                  <a:gd name="T34" fmla="*/ 4 w 5"/>
                  <a:gd name="T35" fmla="*/ 6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2"/>
                  <a:gd name="T56" fmla="*/ 5 w 5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2">
                    <a:moveTo>
                      <a:pt x="4" y="6"/>
                    </a:moveTo>
                    <a:lnTo>
                      <a:pt x="4" y="6"/>
                    </a:lnTo>
                    <a:lnTo>
                      <a:pt x="2" y="11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2" name="Freeform 121"/>
              <p:cNvSpPr>
                <a:spLocks/>
              </p:cNvSpPr>
              <p:nvPr/>
            </p:nvSpPr>
            <p:spPr bwMode="auto">
              <a:xfrm>
                <a:off x="1001" y="1514"/>
                <a:ext cx="5" cy="52"/>
              </a:xfrm>
              <a:custGeom>
                <a:avLst/>
                <a:gdLst>
                  <a:gd name="T0" fmla="*/ 4 w 5"/>
                  <a:gd name="T1" fmla="*/ 6 h 52"/>
                  <a:gd name="T2" fmla="*/ 2 w 5"/>
                  <a:gd name="T3" fmla="*/ 11 h 52"/>
                  <a:gd name="T4" fmla="*/ 2 w 5"/>
                  <a:gd name="T5" fmla="*/ 21 h 52"/>
                  <a:gd name="T6" fmla="*/ 2 w 5"/>
                  <a:gd name="T7" fmla="*/ 25 h 52"/>
                  <a:gd name="T8" fmla="*/ 1 w 5"/>
                  <a:gd name="T9" fmla="*/ 36 h 52"/>
                  <a:gd name="T10" fmla="*/ 2 w 5"/>
                  <a:gd name="T11" fmla="*/ 40 h 52"/>
                  <a:gd name="T12" fmla="*/ 3 w 5"/>
                  <a:gd name="T13" fmla="*/ 51 h 52"/>
                  <a:gd name="T14" fmla="*/ 1 w 5"/>
                  <a:gd name="T15" fmla="*/ 51 h 52"/>
                  <a:gd name="T16" fmla="*/ 0 w 5"/>
                  <a:gd name="T17" fmla="*/ 47 h 52"/>
                  <a:gd name="T18" fmla="*/ 2 w 5"/>
                  <a:gd name="T19" fmla="*/ 40 h 52"/>
                  <a:gd name="T20" fmla="*/ 1 w 5"/>
                  <a:gd name="T21" fmla="*/ 36 h 52"/>
                  <a:gd name="T22" fmla="*/ 0 w 5"/>
                  <a:gd name="T23" fmla="*/ 27 h 52"/>
                  <a:gd name="T24" fmla="*/ 2 w 5"/>
                  <a:gd name="T25" fmla="*/ 21 h 52"/>
                  <a:gd name="T26" fmla="*/ 2 w 5"/>
                  <a:gd name="T27" fmla="*/ 11 h 52"/>
                  <a:gd name="T28" fmla="*/ 2 w 5"/>
                  <a:gd name="T29" fmla="*/ 6 h 52"/>
                  <a:gd name="T30" fmla="*/ 3 w 5"/>
                  <a:gd name="T31" fmla="*/ 0 h 52"/>
                  <a:gd name="T32" fmla="*/ 4 w 5"/>
                  <a:gd name="T33" fmla="*/ 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2"/>
                  <a:gd name="T53" fmla="*/ 5 w 5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2">
                    <a:moveTo>
                      <a:pt x="4" y="6"/>
                    </a:moveTo>
                    <a:lnTo>
                      <a:pt x="2" y="11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2" y="40"/>
                    </a:lnTo>
                    <a:lnTo>
                      <a:pt x="3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1" y="36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2" y="1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3" name="Freeform 122"/>
              <p:cNvSpPr>
                <a:spLocks/>
              </p:cNvSpPr>
              <p:nvPr/>
            </p:nvSpPr>
            <p:spPr bwMode="auto">
              <a:xfrm>
                <a:off x="1009" y="151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0 w 1"/>
                  <a:gd name="T7" fmla="*/ 1 h 4"/>
                  <a:gd name="T8" fmla="*/ 0 w 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4" name="Freeform 123"/>
              <p:cNvSpPr>
                <a:spLocks/>
              </p:cNvSpPr>
              <p:nvPr/>
            </p:nvSpPr>
            <p:spPr bwMode="auto">
              <a:xfrm>
                <a:off x="1009" y="151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3 h 4"/>
                  <a:gd name="T4" fmla="*/ 0 w 1"/>
                  <a:gd name="T5" fmla="*/ 1 h 4"/>
                  <a:gd name="T6" fmla="*/ 0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5" name="Freeform 124"/>
              <p:cNvSpPr>
                <a:spLocks/>
              </p:cNvSpPr>
              <p:nvPr/>
            </p:nvSpPr>
            <p:spPr bwMode="auto">
              <a:xfrm>
                <a:off x="1009" y="1502"/>
                <a:ext cx="55" cy="7"/>
              </a:xfrm>
              <a:custGeom>
                <a:avLst/>
                <a:gdLst>
                  <a:gd name="T0" fmla="*/ 54 w 55"/>
                  <a:gd name="T1" fmla="*/ 1 h 7"/>
                  <a:gd name="T2" fmla="*/ 54 w 55"/>
                  <a:gd name="T3" fmla="*/ 1 h 7"/>
                  <a:gd name="T4" fmla="*/ 44 w 55"/>
                  <a:gd name="T5" fmla="*/ 2 h 7"/>
                  <a:gd name="T6" fmla="*/ 41 w 55"/>
                  <a:gd name="T7" fmla="*/ 3 h 7"/>
                  <a:gd name="T8" fmla="*/ 30 w 55"/>
                  <a:gd name="T9" fmla="*/ 2 h 7"/>
                  <a:gd name="T10" fmla="*/ 21 w 55"/>
                  <a:gd name="T11" fmla="*/ 3 h 7"/>
                  <a:gd name="T12" fmla="*/ 15 w 55"/>
                  <a:gd name="T13" fmla="*/ 4 h 7"/>
                  <a:gd name="T14" fmla="*/ 5 w 55"/>
                  <a:gd name="T15" fmla="*/ 5 h 7"/>
                  <a:gd name="T16" fmla="*/ 0 w 55"/>
                  <a:gd name="T17" fmla="*/ 6 h 7"/>
                  <a:gd name="T18" fmla="*/ 5 w 55"/>
                  <a:gd name="T19" fmla="*/ 5 h 7"/>
                  <a:gd name="T20" fmla="*/ 13 w 55"/>
                  <a:gd name="T21" fmla="*/ 1 h 7"/>
                  <a:gd name="T22" fmla="*/ 21 w 55"/>
                  <a:gd name="T23" fmla="*/ 3 h 7"/>
                  <a:gd name="T24" fmla="*/ 30 w 55"/>
                  <a:gd name="T25" fmla="*/ 2 h 7"/>
                  <a:gd name="T26" fmla="*/ 39 w 55"/>
                  <a:gd name="T27" fmla="*/ 1 h 7"/>
                  <a:gd name="T28" fmla="*/ 44 w 55"/>
                  <a:gd name="T29" fmla="*/ 0 h 7"/>
                  <a:gd name="T30" fmla="*/ 54 w 55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7"/>
                  <a:gd name="T50" fmla="*/ 55 w 55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7">
                    <a:moveTo>
                      <a:pt x="54" y="1"/>
                    </a:moveTo>
                    <a:lnTo>
                      <a:pt x="54" y="1"/>
                    </a:lnTo>
                    <a:lnTo>
                      <a:pt x="44" y="2"/>
                    </a:lnTo>
                    <a:lnTo>
                      <a:pt x="41" y="3"/>
                    </a:lnTo>
                    <a:lnTo>
                      <a:pt x="30" y="2"/>
                    </a:lnTo>
                    <a:lnTo>
                      <a:pt x="21" y="3"/>
                    </a:lnTo>
                    <a:lnTo>
                      <a:pt x="15" y="4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13" y="1"/>
                    </a:lnTo>
                    <a:lnTo>
                      <a:pt x="21" y="3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6" name="Freeform 125"/>
              <p:cNvSpPr>
                <a:spLocks/>
              </p:cNvSpPr>
              <p:nvPr/>
            </p:nvSpPr>
            <p:spPr bwMode="auto">
              <a:xfrm>
                <a:off x="1009" y="1502"/>
                <a:ext cx="55" cy="7"/>
              </a:xfrm>
              <a:custGeom>
                <a:avLst/>
                <a:gdLst>
                  <a:gd name="T0" fmla="*/ 54 w 55"/>
                  <a:gd name="T1" fmla="*/ 1 h 7"/>
                  <a:gd name="T2" fmla="*/ 44 w 55"/>
                  <a:gd name="T3" fmla="*/ 2 h 7"/>
                  <a:gd name="T4" fmla="*/ 41 w 55"/>
                  <a:gd name="T5" fmla="*/ 3 h 7"/>
                  <a:gd name="T6" fmla="*/ 30 w 55"/>
                  <a:gd name="T7" fmla="*/ 2 h 7"/>
                  <a:gd name="T8" fmla="*/ 21 w 55"/>
                  <a:gd name="T9" fmla="*/ 3 h 7"/>
                  <a:gd name="T10" fmla="*/ 15 w 55"/>
                  <a:gd name="T11" fmla="*/ 4 h 7"/>
                  <a:gd name="T12" fmla="*/ 5 w 55"/>
                  <a:gd name="T13" fmla="*/ 5 h 7"/>
                  <a:gd name="T14" fmla="*/ 0 w 55"/>
                  <a:gd name="T15" fmla="*/ 6 h 7"/>
                  <a:gd name="T16" fmla="*/ 5 w 55"/>
                  <a:gd name="T17" fmla="*/ 5 h 7"/>
                  <a:gd name="T18" fmla="*/ 13 w 55"/>
                  <a:gd name="T19" fmla="*/ 1 h 7"/>
                  <a:gd name="T20" fmla="*/ 21 w 55"/>
                  <a:gd name="T21" fmla="*/ 3 h 7"/>
                  <a:gd name="T22" fmla="*/ 30 w 55"/>
                  <a:gd name="T23" fmla="*/ 2 h 7"/>
                  <a:gd name="T24" fmla="*/ 39 w 55"/>
                  <a:gd name="T25" fmla="*/ 1 h 7"/>
                  <a:gd name="T26" fmla="*/ 44 w 55"/>
                  <a:gd name="T27" fmla="*/ 0 h 7"/>
                  <a:gd name="T28" fmla="*/ 54 w 55"/>
                  <a:gd name="T29" fmla="*/ 1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7"/>
                  <a:gd name="T47" fmla="*/ 55 w 5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7">
                    <a:moveTo>
                      <a:pt x="54" y="1"/>
                    </a:moveTo>
                    <a:lnTo>
                      <a:pt x="44" y="2"/>
                    </a:lnTo>
                    <a:lnTo>
                      <a:pt x="41" y="3"/>
                    </a:lnTo>
                    <a:lnTo>
                      <a:pt x="30" y="2"/>
                    </a:lnTo>
                    <a:lnTo>
                      <a:pt x="21" y="3"/>
                    </a:lnTo>
                    <a:lnTo>
                      <a:pt x="15" y="4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5" y="5"/>
                    </a:lnTo>
                    <a:lnTo>
                      <a:pt x="13" y="1"/>
                    </a:lnTo>
                    <a:lnTo>
                      <a:pt x="21" y="3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7" name="Freeform 126"/>
              <p:cNvSpPr>
                <a:spLocks/>
              </p:cNvSpPr>
              <p:nvPr/>
            </p:nvSpPr>
            <p:spPr bwMode="auto">
              <a:xfrm>
                <a:off x="1069" y="1502"/>
                <a:ext cx="15" cy="5"/>
              </a:xfrm>
              <a:custGeom>
                <a:avLst/>
                <a:gdLst>
                  <a:gd name="T0" fmla="*/ 10 w 15"/>
                  <a:gd name="T1" fmla="*/ 4 h 5"/>
                  <a:gd name="T2" fmla="*/ 10 w 15"/>
                  <a:gd name="T3" fmla="*/ 4 h 5"/>
                  <a:gd name="T4" fmla="*/ 8 w 15"/>
                  <a:gd name="T5" fmla="*/ 2 h 5"/>
                  <a:gd name="T6" fmla="*/ 6 w 15"/>
                  <a:gd name="T7" fmla="*/ 2 h 5"/>
                  <a:gd name="T8" fmla="*/ 4 w 15"/>
                  <a:gd name="T9" fmla="*/ 0 h 5"/>
                  <a:gd name="T10" fmla="*/ 0 w 15"/>
                  <a:gd name="T11" fmla="*/ 1 h 5"/>
                  <a:gd name="T12" fmla="*/ 4 w 15"/>
                  <a:gd name="T13" fmla="*/ 0 h 5"/>
                  <a:gd name="T14" fmla="*/ 8 w 15"/>
                  <a:gd name="T15" fmla="*/ 0 h 5"/>
                  <a:gd name="T16" fmla="*/ 8 w 15"/>
                  <a:gd name="T17" fmla="*/ 2 h 5"/>
                  <a:gd name="T18" fmla="*/ 13 w 15"/>
                  <a:gd name="T19" fmla="*/ 1 h 5"/>
                  <a:gd name="T20" fmla="*/ 14 w 15"/>
                  <a:gd name="T21" fmla="*/ 3 h 5"/>
                  <a:gd name="T22" fmla="*/ 10 w 15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5"/>
                  <a:gd name="T38" fmla="*/ 15 w 1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5">
                    <a:moveTo>
                      <a:pt x="10" y="4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8" name="Freeform 127"/>
              <p:cNvSpPr>
                <a:spLocks/>
              </p:cNvSpPr>
              <p:nvPr/>
            </p:nvSpPr>
            <p:spPr bwMode="auto">
              <a:xfrm>
                <a:off x="1069" y="1502"/>
                <a:ext cx="15" cy="5"/>
              </a:xfrm>
              <a:custGeom>
                <a:avLst/>
                <a:gdLst>
                  <a:gd name="T0" fmla="*/ 10 w 15"/>
                  <a:gd name="T1" fmla="*/ 4 h 5"/>
                  <a:gd name="T2" fmla="*/ 8 w 15"/>
                  <a:gd name="T3" fmla="*/ 2 h 5"/>
                  <a:gd name="T4" fmla="*/ 6 w 15"/>
                  <a:gd name="T5" fmla="*/ 2 h 5"/>
                  <a:gd name="T6" fmla="*/ 4 w 15"/>
                  <a:gd name="T7" fmla="*/ 0 h 5"/>
                  <a:gd name="T8" fmla="*/ 0 w 15"/>
                  <a:gd name="T9" fmla="*/ 1 h 5"/>
                  <a:gd name="T10" fmla="*/ 4 w 15"/>
                  <a:gd name="T11" fmla="*/ 0 h 5"/>
                  <a:gd name="T12" fmla="*/ 8 w 15"/>
                  <a:gd name="T13" fmla="*/ 0 h 5"/>
                  <a:gd name="T14" fmla="*/ 8 w 15"/>
                  <a:gd name="T15" fmla="*/ 2 h 5"/>
                  <a:gd name="T16" fmla="*/ 13 w 15"/>
                  <a:gd name="T17" fmla="*/ 1 h 5"/>
                  <a:gd name="T18" fmla="*/ 14 w 15"/>
                  <a:gd name="T19" fmla="*/ 3 h 5"/>
                  <a:gd name="T20" fmla="*/ 10 w 15"/>
                  <a:gd name="T21" fmla="*/ 4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"/>
                  <a:gd name="T35" fmla="*/ 15 w 1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">
                    <a:moveTo>
                      <a:pt x="10" y="4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0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9" name="Freeform 128"/>
              <p:cNvSpPr>
                <a:spLocks/>
              </p:cNvSpPr>
              <p:nvPr/>
            </p:nvSpPr>
            <p:spPr bwMode="auto">
              <a:xfrm>
                <a:off x="1013" y="1510"/>
                <a:ext cx="71" cy="70"/>
              </a:xfrm>
              <a:custGeom>
                <a:avLst/>
                <a:gdLst>
                  <a:gd name="T0" fmla="*/ 0 w 71"/>
                  <a:gd name="T1" fmla="*/ 69 h 70"/>
                  <a:gd name="T2" fmla="*/ 0 w 71"/>
                  <a:gd name="T3" fmla="*/ 69 h 70"/>
                  <a:gd name="T4" fmla="*/ 2 w 71"/>
                  <a:gd name="T5" fmla="*/ 63 h 70"/>
                  <a:gd name="T6" fmla="*/ 14 w 71"/>
                  <a:gd name="T7" fmla="*/ 62 h 70"/>
                  <a:gd name="T8" fmla="*/ 18 w 71"/>
                  <a:gd name="T9" fmla="*/ 60 h 70"/>
                  <a:gd name="T10" fmla="*/ 21 w 71"/>
                  <a:gd name="T11" fmla="*/ 54 h 70"/>
                  <a:gd name="T12" fmla="*/ 25 w 71"/>
                  <a:gd name="T13" fmla="*/ 47 h 70"/>
                  <a:gd name="T14" fmla="*/ 34 w 71"/>
                  <a:gd name="T15" fmla="*/ 45 h 70"/>
                  <a:gd name="T16" fmla="*/ 38 w 71"/>
                  <a:gd name="T17" fmla="*/ 39 h 70"/>
                  <a:gd name="T18" fmla="*/ 41 w 71"/>
                  <a:gd name="T19" fmla="*/ 33 h 70"/>
                  <a:gd name="T20" fmla="*/ 45 w 71"/>
                  <a:gd name="T21" fmla="*/ 26 h 70"/>
                  <a:gd name="T22" fmla="*/ 50 w 71"/>
                  <a:gd name="T23" fmla="*/ 20 h 70"/>
                  <a:gd name="T24" fmla="*/ 53 w 71"/>
                  <a:gd name="T25" fmla="*/ 18 h 70"/>
                  <a:gd name="T26" fmla="*/ 57 w 71"/>
                  <a:gd name="T27" fmla="*/ 13 h 70"/>
                  <a:gd name="T28" fmla="*/ 61 w 71"/>
                  <a:gd name="T29" fmla="*/ 8 h 70"/>
                  <a:gd name="T30" fmla="*/ 64 w 71"/>
                  <a:gd name="T31" fmla="*/ 2 h 70"/>
                  <a:gd name="T32" fmla="*/ 70 w 71"/>
                  <a:gd name="T33" fmla="*/ 0 h 70"/>
                  <a:gd name="T34" fmla="*/ 66 w 71"/>
                  <a:gd name="T35" fmla="*/ 6 h 70"/>
                  <a:gd name="T36" fmla="*/ 63 w 71"/>
                  <a:gd name="T37" fmla="*/ 11 h 70"/>
                  <a:gd name="T38" fmla="*/ 57 w 71"/>
                  <a:gd name="T39" fmla="*/ 13 h 70"/>
                  <a:gd name="T40" fmla="*/ 59 w 71"/>
                  <a:gd name="T41" fmla="*/ 18 h 70"/>
                  <a:gd name="T42" fmla="*/ 55 w 71"/>
                  <a:gd name="T43" fmla="*/ 24 h 70"/>
                  <a:gd name="T44" fmla="*/ 45 w 71"/>
                  <a:gd name="T45" fmla="*/ 31 h 70"/>
                  <a:gd name="T46" fmla="*/ 43 w 71"/>
                  <a:gd name="T47" fmla="*/ 37 h 70"/>
                  <a:gd name="T48" fmla="*/ 38 w 71"/>
                  <a:gd name="T49" fmla="*/ 39 h 70"/>
                  <a:gd name="T50" fmla="*/ 34 w 71"/>
                  <a:gd name="T51" fmla="*/ 45 h 70"/>
                  <a:gd name="T52" fmla="*/ 30 w 71"/>
                  <a:gd name="T53" fmla="*/ 51 h 70"/>
                  <a:gd name="T54" fmla="*/ 21 w 71"/>
                  <a:gd name="T55" fmla="*/ 54 h 70"/>
                  <a:gd name="T56" fmla="*/ 18 w 71"/>
                  <a:gd name="T57" fmla="*/ 60 h 70"/>
                  <a:gd name="T58" fmla="*/ 14 w 71"/>
                  <a:gd name="T59" fmla="*/ 65 h 70"/>
                  <a:gd name="T60" fmla="*/ 4 w 71"/>
                  <a:gd name="T61" fmla="*/ 67 h 70"/>
                  <a:gd name="T62" fmla="*/ 0 w 71"/>
                  <a:gd name="T63" fmla="*/ 69 h 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70"/>
                  <a:gd name="T98" fmla="*/ 71 w 71"/>
                  <a:gd name="T99" fmla="*/ 70 h 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70">
                    <a:moveTo>
                      <a:pt x="0" y="69"/>
                    </a:moveTo>
                    <a:lnTo>
                      <a:pt x="0" y="69"/>
                    </a:lnTo>
                    <a:lnTo>
                      <a:pt x="2" y="63"/>
                    </a:lnTo>
                    <a:lnTo>
                      <a:pt x="14" y="62"/>
                    </a:lnTo>
                    <a:lnTo>
                      <a:pt x="18" y="60"/>
                    </a:lnTo>
                    <a:lnTo>
                      <a:pt x="21" y="54"/>
                    </a:lnTo>
                    <a:lnTo>
                      <a:pt x="25" y="47"/>
                    </a:lnTo>
                    <a:lnTo>
                      <a:pt x="34" y="45"/>
                    </a:lnTo>
                    <a:lnTo>
                      <a:pt x="38" y="39"/>
                    </a:lnTo>
                    <a:lnTo>
                      <a:pt x="41" y="33"/>
                    </a:lnTo>
                    <a:lnTo>
                      <a:pt x="45" y="26"/>
                    </a:lnTo>
                    <a:lnTo>
                      <a:pt x="50" y="20"/>
                    </a:lnTo>
                    <a:lnTo>
                      <a:pt x="53" y="18"/>
                    </a:lnTo>
                    <a:lnTo>
                      <a:pt x="57" y="13"/>
                    </a:lnTo>
                    <a:lnTo>
                      <a:pt x="61" y="8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66" y="6"/>
                    </a:lnTo>
                    <a:lnTo>
                      <a:pt x="63" y="11"/>
                    </a:lnTo>
                    <a:lnTo>
                      <a:pt x="57" y="13"/>
                    </a:lnTo>
                    <a:lnTo>
                      <a:pt x="59" y="18"/>
                    </a:lnTo>
                    <a:lnTo>
                      <a:pt x="55" y="24"/>
                    </a:lnTo>
                    <a:lnTo>
                      <a:pt x="45" y="31"/>
                    </a:lnTo>
                    <a:lnTo>
                      <a:pt x="43" y="37"/>
                    </a:lnTo>
                    <a:lnTo>
                      <a:pt x="38" y="39"/>
                    </a:lnTo>
                    <a:lnTo>
                      <a:pt x="34" y="45"/>
                    </a:lnTo>
                    <a:lnTo>
                      <a:pt x="30" y="51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4" y="65"/>
                    </a:lnTo>
                    <a:lnTo>
                      <a:pt x="4" y="67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0" name="Freeform 129"/>
              <p:cNvSpPr>
                <a:spLocks/>
              </p:cNvSpPr>
              <p:nvPr/>
            </p:nvSpPr>
            <p:spPr bwMode="auto">
              <a:xfrm>
                <a:off x="1013" y="1510"/>
                <a:ext cx="71" cy="70"/>
              </a:xfrm>
              <a:custGeom>
                <a:avLst/>
                <a:gdLst>
                  <a:gd name="T0" fmla="*/ 0 w 71"/>
                  <a:gd name="T1" fmla="*/ 69 h 70"/>
                  <a:gd name="T2" fmla="*/ 2 w 71"/>
                  <a:gd name="T3" fmla="*/ 63 h 70"/>
                  <a:gd name="T4" fmla="*/ 14 w 71"/>
                  <a:gd name="T5" fmla="*/ 62 h 70"/>
                  <a:gd name="T6" fmla="*/ 18 w 71"/>
                  <a:gd name="T7" fmla="*/ 60 h 70"/>
                  <a:gd name="T8" fmla="*/ 21 w 71"/>
                  <a:gd name="T9" fmla="*/ 54 h 70"/>
                  <a:gd name="T10" fmla="*/ 25 w 71"/>
                  <a:gd name="T11" fmla="*/ 47 h 70"/>
                  <a:gd name="T12" fmla="*/ 34 w 71"/>
                  <a:gd name="T13" fmla="*/ 45 h 70"/>
                  <a:gd name="T14" fmla="*/ 38 w 71"/>
                  <a:gd name="T15" fmla="*/ 39 h 70"/>
                  <a:gd name="T16" fmla="*/ 41 w 71"/>
                  <a:gd name="T17" fmla="*/ 33 h 70"/>
                  <a:gd name="T18" fmla="*/ 45 w 71"/>
                  <a:gd name="T19" fmla="*/ 26 h 70"/>
                  <a:gd name="T20" fmla="*/ 50 w 71"/>
                  <a:gd name="T21" fmla="*/ 20 h 70"/>
                  <a:gd name="T22" fmla="*/ 53 w 71"/>
                  <a:gd name="T23" fmla="*/ 18 h 70"/>
                  <a:gd name="T24" fmla="*/ 57 w 71"/>
                  <a:gd name="T25" fmla="*/ 13 h 70"/>
                  <a:gd name="T26" fmla="*/ 61 w 71"/>
                  <a:gd name="T27" fmla="*/ 8 h 70"/>
                  <a:gd name="T28" fmla="*/ 64 w 71"/>
                  <a:gd name="T29" fmla="*/ 2 h 70"/>
                  <a:gd name="T30" fmla="*/ 70 w 71"/>
                  <a:gd name="T31" fmla="*/ 0 h 70"/>
                  <a:gd name="T32" fmla="*/ 66 w 71"/>
                  <a:gd name="T33" fmla="*/ 6 h 70"/>
                  <a:gd name="T34" fmla="*/ 63 w 71"/>
                  <a:gd name="T35" fmla="*/ 11 h 70"/>
                  <a:gd name="T36" fmla="*/ 57 w 71"/>
                  <a:gd name="T37" fmla="*/ 13 h 70"/>
                  <a:gd name="T38" fmla="*/ 59 w 71"/>
                  <a:gd name="T39" fmla="*/ 18 h 70"/>
                  <a:gd name="T40" fmla="*/ 55 w 71"/>
                  <a:gd name="T41" fmla="*/ 24 h 70"/>
                  <a:gd name="T42" fmla="*/ 45 w 71"/>
                  <a:gd name="T43" fmla="*/ 31 h 70"/>
                  <a:gd name="T44" fmla="*/ 43 w 71"/>
                  <a:gd name="T45" fmla="*/ 37 h 70"/>
                  <a:gd name="T46" fmla="*/ 38 w 71"/>
                  <a:gd name="T47" fmla="*/ 39 h 70"/>
                  <a:gd name="T48" fmla="*/ 34 w 71"/>
                  <a:gd name="T49" fmla="*/ 45 h 70"/>
                  <a:gd name="T50" fmla="*/ 30 w 71"/>
                  <a:gd name="T51" fmla="*/ 51 h 70"/>
                  <a:gd name="T52" fmla="*/ 21 w 71"/>
                  <a:gd name="T53" fmla="*/ 54 h 70"/>
                  <a:gd name="T54" fmla="*/ 18 w 71"/>
                  <a:gd name="T55" fmla="*/ 60 h 70"/>
                  <a:gd name="T56" fmla="*/ 14 w 71"/>
                  <a:gd name="T57" fmla="*/ 65 h 70"/>
                  <a:gd name="T58" fmla="*/ 4 w 71"/>
                  <a:gd name="T59" fmla="*/ 67 h 70"/>
                  <a:gd name="T60" fmla="*/ 0 w 71"/>
                  <a:gd name="T61" fmla="*/ 69 h 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70"/>
                  <a:gd name="T95" fmla="*/ 71 w 71"/>
                  <a:gd name="T96" fmla="*/ 70 h 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70">
                    <a:moveTo>
                      <a:pt x="0" y="69"/>
                    </a:moveTo>
                    <a:lnTo>
                      <a:pt x="2" y="63"/>
                    </a:lnTo>
                    <a:lnTo>
                      <a:pt x="14" y="62"/>
                    </a:lnTo>
                    <a:lnTo>
                      <a:pt x="18" y="60"/>
                    </a:lnTo>
                    <a:lnTo>
                      <a:pt x="21" y="54"/>
                    </a:lnTo>
                    <a:lnTo>
                      <a:pt x="25" y="47"/>
                    </a:lnTo>
                    <a:lnTo>
                      <a:pt x="34" y="45"/>
                    </a:lnTo>
                    <a:lnTo>
                      <a:pt x="38" y="39"/>
                    </a:lnTo>
                    <a:lnTo>
                      <a:pt x="41" y="33"/>
                    </a:lnTo>
                    <a:lnTo>
                      <a:pt x="45" y="26"/>
                    </a:lnTo>
                    <a:lnTo>
                      <a:pt x="50" y="20"/>
                    </a:lnTo>
                    <a:lnTo>
                      <a:pt x="53" y="18"/>
                    </a:lnTo>
                    <a:lnTo>
                      <a:pt x="57" y="13"/>
                    </a:lnTo>
                    <a:lnTo>
                      <a:pt x="61" y="8"/>
                    </a:lnTo>
                    <a:lnTo>
                      <a:pt x="64" y="2"/>
                    </a:lnTo>
                    <a:lnTo>
                      <a:pt x="70" y="0"/>
                    </a:lnTo>
                    <a:lnTo>
                      <a:pt x="66" y="6"/>
                    </a:lnTo>
                    <a:lnTo>
                      <a:pt x="63" y="11"/>
                    </a:lnTo>
                    <a:lnTo>
                      <a:pt x="57" y="13"/>
                    </a:lnTo>
                    <a:lnTo>
                      <a:pt x="59" y="18"/>
                    </a:lnTo>
                    <a:lnTo>
                      <a:pt x="55" y="24"/>
                    </a:lnTo>
                    <a:lnTo>
                      <a:pt x="45" y="31"/>
                    </a:lnTo>
                    <a:lnTo>
                      <a:pt x="43" y="37"/>
                    </a:lnTo>
                    <a:lnTo>
                      <a:pt x="38" y="39"/>
                    </a:lnTo>
                    <a:lnTo>
                      <a:pt x="34" y="45"/>
                    </a:lnTo>
                    <a:lnTo>
                      <a:pt x="30" y="51"/>
                    </a:lnTo>
                    <a:lnTo>
                      <a:pt x="21" y="54"/>
                    </a:lnTo>
                    <a:lnTo>
                      <a:pt x="18" y="60"/>
                    </a:lnTo>
                    <a:lnTo>
                      <a:pt x="14" y="65"/>
                    </a:lnTo>
                    <a:lnTo>
                      <a:pt x="4" y="67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1" name="Freeform 130"/>
              <p:cNvSpPr>
                <a:spLocks/>
              </p:cNvSpPr>
              <p:nvPr/>
            </p:nvSpPr>
            <p:spPr bwMode="auto">
              <a:xfrm>
                <a:off x="1011" y="1512"/>
                <a:ext cx="67" cy="68"/>
              </a:xfrm>
              <a:custGeom>
                <a:avLst/>
                <a:gdLst>
                  <a:gd name="T0" fmla="*/ 39 w 67"/>
                  <a:gd name="T1" fmla="*/ 37 h 68"/>
                  <a:gd name="T2" fmla="*/ 32 w 67"/>
                  <a:gd name="T3" fmla="*/ 45 h 68"/>
                  <a:gd name="T4" fmla="*/ 21 w 67"/>
                  <a:gd name="T5" fmla="*/ 47 h 68"/>
                  <a:gd name="T6" fmla="*/ 19 w 67"/>
                  <a:gd name="T7" fmla="*/ 52 h 68"/>
                  <a:gd name="T8" fmla="*/ 16 w 67"/>
                  <a:gd name="T9" fmla="*/ 60 h 68"/>
                  <a:gd name="T10" fmla="*/ 9 w 67"/>
                  <a:gd name="T11" fmla="*/ 60 h 68"/>
                  <a:gd name="T12" fmla="*/ 6 w 67"/>
                  <a:gd name="T13" fmla="*/ 65 h 68"/>
                  <a:gd name="T14" fmla="*/ 2 w 67"/>
                  <a:gd name="T15" fmla="*/ 67 h 68"/>
                  <a:gd name="T16" fmla="*/ 0 w 67"/>
                  <a:gd name="T17" fmla="*/ 63 h 68"/>
                  <a:gd name="T18" fmla="*/ 4 w 67"/>
                  <a:gd name="T19" fmla="*/ 61 h 68"/>
                  <a:gd name="T20" fmla="*/ 7 w 67"/>
                  <a:gd name="T21" fmla="*/ 56 h 68"/>
                  <a:gd name="T22" fmla="*/ 11 w 67"/>
                  <a:gd name="T23" fmla="*/ 49 h 68"/>
                  <a:gd name="T24" fmla="*/ 21 w 67"/>
                  <a:gd name="T25" fmla="*/ 43 h 68"/>
                  <a:gd name="T26" fmla="*/ 25 w 67"/>
                  <a:gd name="T27" fmla="*/ 35 h 68"/>
                  <a:gd name="T28" fmla="*/ 32 w 67"/>
                  <a:gd name="T29" fmla="*/ 28 h 68"/>
                  <a:gd name="T30" fmla="*/ 36 w 67"/>
                  <a:gd name="T31" fmla="*/ 22 h 68"/>
                  <a:gd name="T32" fmla="*/ 43 w 67"/>
                  <a:gd name="T33" fmla="*/ 15 h 68"/>
                  <a:gd name="T34" fmla="*/ 49 w 67"/>
                  <a:gd name="T35" fmla="*/ 15 h 68"/>
                  <a:gd name="T36" fmla="*/ 59 w 67"/>
                  <a:gd name="T37" fmla="*/ 8 h 68"/>
                  <a:gd name="T38" fmla="*/ 61 w 67"/>
                  <a:gd name="T39" fmla="*/ 0 h 68"/>
                  <a:gd name="T40" fmla="*/ 66 w 67"/>
                  <a:gd name="T41" fmla="*/ 0 h 68"/>
                  <a:gd name="T42" fmla="*/ 62 w 67"/>
                  <a:gd name="T43" fmla="*/ 6 h 68"/>
                  <a:gd name="T44" fmla="*/ 59 w 67"/>
                  <a:gd name="T45" fmla="*/ 11 h 68"/>
                  <a:gd name="T46" fmla="*/ 55 w 67"/>
                  <a:gd name="T47" fmla="*/ 17 h 68"/>
                  <a:gd name="T48" fmla="*/ 51 w 67"/>
                  <a:gd name="T49" fmla="*/ 24 h 68"/>
                  <a:gd name="T50" fmla="*/ 43 w 67"/>
                  <a:gd name="T51" fmla="*/ 31 h 68"/>
                  <a:gd name="T52" fmla="*/ 39 w 67"/>
                  <a:gd name="T53" fmla="*/ 37 h 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68"/>
                  <a:gd name="T83" fmla="*/ 67 w 67"/>
                  <a:gd name="T84" fmla="*/ 68 h 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68">
                    <a:moveTo>
                      <a:pt x="39" y="37"/>
                    </a:moveTo>
                    <a:lnTo>
                      <a:pt x="32" y="45"/>
                    </a:lnTo>
                    <a:lnTo>
                      <a:pt x="21" y="47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9" y="60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0" y="63"/>
                    </a:lnTo>
                    <a:lnTo>
                      <a:pt x="4" y="61"/>
                    </a:lnTo>
                    <a:lnTo>
                      <a:pt x="7" y="56"/>
                    </a:lnTo>
                    <a:lnTo>
                      <a:pt x="11" y="49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59" y="8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9" y="11"/>
                    </a:lnTo>
                    <a:lnTo>
                      <a:pt x="55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9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2" name="Freeform 131"/>
              <p:cNvSpPr>
                <a:spLocks/>
              </p:cNvSpPr>
              <p:nvPr/>
            </p:nvSpPr>
            <p:spPr bwMode="auto">
              <a:xfrm>
                <a:off x="1011" y="1512"/>
                <a:ext cx="67" cy="68"/>
              </a:xfrm>
              <a:custGeom>
                <a:avLst/>
                <a:gdLst>
                  <a:gd name="T0" fmla="*/ 39 w 67"/>
                  <a:gd name="T1" fmla="*/ 37 h 68"/>
                  <a:gd name="T2" fmla="*/ 32 w 67"/>
                  <a:gd name="T3" fmla="*/ 45 h 68"/>
                  <a:gd name="T4" fmla="*/ 21 w 67"/>
                  <a:gd name="T5" fmla="*/ 47 h 68"/>
                  <a:gd name="T6" fmla="*/ 19 w 67"/>
                  <a:gd name="T7" fmla="*/ 52 h 68"/>
                  <a:gd name="T8" fmla="*/ 16 w 67"/>
                  <a:gd name="T9" fmla="*/ 60 h 68"/>
                  <a:gd name="T10" fmla="*/ 9 w 67"/>
                  <a:gd name="T11" fmla="*/ 60 h 68"/>
                  <a:gd name="T12" fmla="*/ 6 w 67"/>
                  <a:gd name="T13" fmla="*/ 65 h 68"/>
                  <a:gd name="T14" fmla="*/ 2 w 67"/>
                  <a:gd name="T15" fmla="*/ 67 h 68"/>
                  <a:gd name="T16" fmla="*/ 0 w 67"/>
                  <a:gd name="T17" fmla="*/ 63 h 68"/>
                  <a:gd name="T18" fmla="*/ 4 w 67"/>
                  <a:gd name="T19" fmla="*/ 61 h 68"/>
                  <a:gd name="T20" fmla="*/ 7 w 67"/>
                  <a:gd name="T21" fmla="*/ 56 h 68"/>
                  <a:gd name="T22" fmla="*/ 11 w 67"/>
                  <a:gd name="T23" fmla="*/ 49 h 68"/>
                  <a:gd name="T24" fmla="*/ 21 w 67"/>
                  <a:gd name="T25" fmla="*/ 43 h 68"/>
                  <a:gd name="T26" fmla="*/ 25 w 67"/>
                  <a:gd name="T27" fmla="*/ 35 h 68"/>
                  <a:gd name="T28" fmla="*/ 32 w 67"/>
                  <a:gd name="T29" fmla="*/ 28 h 68"/>
                  <a:gd name="T30" fmla="*/ 36 w 67"/>
                  <a:gd name="T31" fmla="*/ 22 h 68"/>
                  <a:gd name="T32" fmla="*/ 43 w 67"/>
                  <a:gd name="T33" fmla="*/ 15 h 68"/>
                  <a:gd name="T34" fmla="*/ 49 w 67"/>
                  <a:gd name="T35" fmla="*/ 15 h 68"/>
                  <a:gd name="T36" fmla="*/ 59 w 67"/>
                  <a:gd name="T37" fmla="*/ 8 h 68"/>
                  <a:gd name="T38" fmla="*/ 61 w 67"/>
                  <a:gd name="T39" fmla="*/ 0 h 68"/>
                  <a:gd name="T40" fmla="*/ 66 w 67"/>
                  <a:gd name="T41" fmla="*/ 0 h 68"/>
                  <a:gd name="T42" fmla="*/ 62 w 67"/>
                  <a:gd name="T43" fmla="*/ 6 h 68"/>
                  <a:gd name="T44" fmla="*/ 59 w 67"/>
                  <a:gd name="T45" fmla="*/ 11 h 68"/>
                  <a:gd name="T46" fmla="*/ 55 w 67"/>
                  <a:gd name="T47" fmla="*/ 17 h 68"/>
                  <a:gd name="T48" fmla="*/ 51 w 67"/>
                  <a:gd name="T49" fmla="*/ 24 h 68"/>
                  <a:gd name="T50" fmla="*/ 43 w 67"/>
                  <a:gd name="T51" fmla="*/ 31 h 68"/>
                  <a:gd name="T52" fmla="*/ 39 w 67"/>
                  <a:gd name="T53" fmla="*/ 37 h 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68"/>
                  <a:gd name="T83" fmla="*/ 67 w 67"/>
                  <a:gd name="T84" fmla="*/ 68 h 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68">
                    <a:moveTo>
                      <a:pt x="39" y="37"/>
                    </a:moveTo>
                    <a:lnTo>
                      <a:pt x="32" y="45"/>
                    </a:lnTo>
                    <a:lnTo>
                      <a:pt x="21" y="47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9" y="60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0" y="63"/>
                    </a:lnTo>
                    <a:lnTo>
                      <a:pt x="4" y="61"/>
                    </a:lnTo>
                    <a:lnTo>
                      <a:pt x="7" y="56"/>
                    </a:lnTo>
                    <a:lnTo>
                      <a:pt x="11" y="49"/>
                    </a:lnTo>
                    <a:lnTo>
                      <a:pt x="21" y="43"/>
                    </a:lnTo>
                    <a:lnTo>
                      <a:pt x="25" y="35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59" y="8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9" y="11"/>
                    </a:lnTo>
                    <a:lnTo>
                      <a:pt x="55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9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3" name="Freeform 132"/>
              <p:cNvSpPr>
                <a:spLocks/>
              </p:cNvSpPr>
              <p:nvPr/>
            </p:nvSpPr>
            <p:spPr bwMode="auto">
              <a:xfrm>
                <a:off x="1011" y="1548"/>
                <a:ext cx="38" cy="32"/>
              </a:xfrm>
              <a:custGeom>
                <a:avLst/>
                <a:gdLst>
                  <a:gd name="T0" fmla="*/ 0 w 38"/>
                  <a:gd name="T1" fmla="*/ 28 h 32"/>
                  <a:gd name="T2" fmla="*/ 2 w 38"/>
                  <a:gd name="T3" fmla="*/ 31 h 32"/>
                  <a:gd name="T4" fmla="*/ 0 w 38"/>
                  <a:gd name="T5" fmla="*/ 28 h 32"/>
                  <a:gd name="T6" fmla="*/ 3 w 38"/>
                  <a:gd name="T7" fmla="*/ 26 h 32"/>
                  <a:gd name="T8" fmla="*/ 9 w 38"/>
                  <a:gd name="T9" fmla="*/ 24 h 32"/>
                  <a:gd name="T10" fmla="*/ 15 w 38"/>
                  <a:gd name="T11" fmla="*/ 24 h 32"/>
                  <a:gd name="T12" fmla="*/ 18 w 38"/>
                  <a:gd name="T13" fmla="*/ 18 h 32"/>
                  <a:gd name="T14" fmla="*/ 20 w 38"/>
                  <a:gd name="T15" fmla="*/ 13 h 32"/>
                  <a:gd name="T16" fmla="*/ 28 w 38"/>
                  <a:gd name="T17" fmla="*/ 5 h 32"/>
                  <a:gd name="T18" fmla="*/ 32 w 38"/>
                  <a:gd name="T19" fmla="*/ 0 h 32"/>
                  <a:gd name="T20" fmla="*/ 37 w 38"/>
                  <a:gd name="T21" fmla="*/ 3 h 32"/>
                  <a:gd name="T22" fmla="*/ 30 w 38"/>
                  <a:gd name="T23" fmla="*/ 11 h 32"/>
                  <a:gd name="T24" fmla="*/ 27 w 38"/>
                  <a:gd name="T25" fmla="*/ 16 h 32"/>
                  <a:gd name="T26" fmla="*/ 18 w 38"/>
                  <a:gd name="T27" fmla="*/ 18 h 32"/>
                  <a:gd name="T28" fmla="*/ 15 w 38"/>
                  <a:gd name="T29" fmla="*/ 24 h 32"/>
                  <a:gd name="T30" fmla="*/ 9 w 38"/>
                  <a:gd name="T31" fmla="*/ 24 h 32"/>
                  <a:gd name="T32" fmla="*/ 5 w 38"/>
                  <a:gd name="T33" fmla="*/ 29 h 32"/>
                  <a:gd name="T34" fmla="*/ 2 w 38"/>
                  <a:gd name="T35" fmla="*/ 31 h 32"/>
                  <a:gd name="T36" fmla="*/ 0 w 38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32"/>
                  <a:gd name="T59" fmla="*/ 38 w 38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32">
                    <a:moveTo>
                      <a:pt x="0" y="28"/>
                    </a:moveTo>
                    <a:lnTo>
                      <a:pt x="2" y="31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20" y="13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30" y="11"/>
                    </a:lnTo>
                    <a:lnTo>
                      <a:pt x="27" y="16"/>
                    </a:lnTo>
                    <a:lnTo>
                      <a:pt x="18" y="18"/>
                    </a:lnTo>
                    <a:lnTo>
                      <a:pt x="15" y="24"/>
                    </a:lnTo>
                    <a:lnTo>
                      <a:pt x="9" y="24"/>
                    </a:lnTo>
                    <a:lnTo>
                      <a:pt x="5" y="29"/>
                    </a:lnTo>
                    <a:lnTo>
                      <a:pt x="2" y="31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4" name="Freeform 133"/>
              <p:cNvSpPr>
                <a:spLocks/>
              </p:cNvSpPr>
              <p:nvPr/>
            </p:nvSpPr>
            <p:spPr bwMode="auto">
              <a:xfrm>
                <a:off x="1011" y="1548"/>
                <a:ext cx="38" cy="32"/>
              </a:xfrm>
              <a:custGeom>
                <a:avLst/>
                <a:gdLst>
                  <a:gd name="T0" fmla="*/ 0 w 38"/>
                  <a:gd name="T1" fmla="*/ 28 h 32"/>
                  <a:gd name="T2" fmla="*/ 2 w 38"/>
                  <a:gd name="T3" fmla="*/ 31 h 32"/>
                  <a:gd name="T4" fmla="*/ 0 w 38"/>
                  <a:gd name="T5" fmla="*/ 28 h 32"/>
                  <a:gd name="T6" fmla="*/ 3 w 38"/>
                  <a:gd name="T7" fmla="*/ 26 h 32"/>
                  <a:gd name="T8" fmla="*/ 9 w 38"/>
                  <a:gd name="T9" fmla="*/ 24 h 32"/>
                  <a:gd name="T10" fmla="*/ 15 w 38"/>
                  <a:gd name="T11" fmla="*/ 24 h 32"/>
                  <a:gd name="T12" fmla="*/ 18 w 38"/>
                  <a:gd name="T13" fmla="*/ 18 h 32"/>
                  <a:gd name="T14" fmla="*/ 20 w 38"/>
                  <a:gd name="T15" fmla="*/ 13 h 32"/>
                  <a:gd name="T16" fmla="*/ 28 w 38"/>
                  <a:gd name="T17" fmla="*/ 5 h 32"/>
                  <a:gd name="T18" fmla="*/ 32 w 38"/>
                  <a:gd name="T19" fmla="*/ 0 h 32"/>
                  <a:gd name="T20" fmla="*/ 37 w 38"/>
                  <a:gd name="T21" fmla="*/ 3 h 32"/>
                  <a:gd name="T22" fmla="*/ 30 w 38"/>
                  <a:gd name="T23" fmla="*/ 11 h 32"/>
                  <a:gd name="T24" fmla="*/ 27 w 38"/>
                  <a:gd name="T25" fmla="*/ 16 h 32"/>
                  <a:gd name="T26" fmla="*/ 18 w 38"/>
                  <a:gd name="T27" fmla="*/ 18 h 32"/>
                  <a:gd name="T28" fmla="*/ 15 w 38"/>
                  <a:gd name="T29" fmla="*/ 24 h 32"/>
                  <a:gd name="T30" fmla="*/ 9 w 38"/>
                  <a:gd name="T31" fmla="*/ 24 h 32"/>
                  <a:gd name="T32" fmla="*/ 5 w 38"/>
                  <a:gd name="T33" fmla="*/ 29 h 32"/>
                  <a:gd name="T34" fmla="*/ 2 w 38"/>
                  <a:gd name="T35" fmla="*/ 31 h 32"/>
                  <a:gd name="T36" fmla="*/ 0 w 38"/>
                  <a:gd name="T37" fmla="*/ 28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32"/>
                  <a:gd name="T59" fmla="*/ 38 w 38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32">
                    <a:moveTo>
                      <a:pt x="0" y="28"/>
                    </a:moveTo>
                    <a:lnTo>
                      <a:pt x="2" y="31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20" y="13"/>
                    </a:lnTo>
                    <a:lnTo>
                      <a:pt x="28" y="5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30" y="11"/>
                    </a:lnTo>
                    <a:lnTo>
                      <a:pt x="27" y="16"/>
                    </a:lnTo>
                    <a:lnTo>
                      <a:pt x="18" y="18"/>
                    </a:lnTo>
                    <a:lnTo>
                      <a:pt x="15" y="24"/>
                    </a:lnTo>
                    <a:lnTo>
                      <a:pt x="9" y="24"/>
                    </a:lnTo>
                    <a:lnTo>
                      <a:pt x="5" y="29"/>
                    </a:lnTo>
                    <a:lnTo>
                      <a:pt x="2" y="31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5" name="Freeform 134"/>
              <p:cNvSpPr>
                <a:spLocks/>
              </p:cNvSpPr>
              <p:nvPr/>
            </p:nvSpPr>
            <p:spPr bwMode="auto">
              <a:xfrm>
                <a:off x="1011" y="1542"/>
                <a:ext cx="30" cy="38"/>
              </a:xfrm>
              <a:custGeom>
                <a:avLst/>
                <a:gdLst>
                  <a:gd name="T0" fmla="*/ 29 w 30"/>
                  <a:gd name="T1" fmla="*/ 0 h 38"/>
                  <a:gd name="T2" fmla="*/ 29 w 30"/>
                  <a:gd name="T3" fmla="*/ 0 h 38"/>
                  <a:gd name="T4" fmla="*/ 22 w 30"/>
                  <a:gd name="T5" fmla="*/ 13 h 38"/>
                  <a:gd name="T6" fmla="*/ 19 w 30"/>
                  <a:gd name="T7" fmla="*/ 15 h 38"/>
                  <a:gd name="T8" fmla="*/ 10 w 30"/>
                  <a:gd name="T9" fmla="*/ 20 h 38"/>
                  <a:gd name="T10" fmla="*/ 7 w 30"/>
                  <a:gd name="T11" fmla="*/ 27 h 38"/>
                  <a:gd name="T12" fmla="*/ 3 w 30"/>
                  <a:gd name="T13" fmla="*/ 32 h 38"/>
                  <a:gd name="T14" fmla="*/ 2 w 30"/>
                  <a:gd name="T15" fmla="*/ 37 h 38"/>
                  <a:gd name="T16" fmla="*/ 0 w 30"/>
                  <a:gd name="T17" fmla="*/ 34 h 38"/>
                  <a:gd name="T18" fmla="*/ 2 w 30"/>
                  <a:gd name="T19" fmla="*/ 37 h 38"/>
                  <a:gd name="T20" fmla="*/ 0 w 30"/>
                  <a:gd name="T21" fmla="*/ 34 h 38"/>
                  <a:gd name="T22" fmla="*/ 3 w 30"/>
                  <a:gd name="T23" fmla="*/ 27 h 38"/>
                  <a:gd name="T24" fmla="*/ 7 w 30"/>
                  <a:gd name="T25" fmla="*/ 27 h 38"/>
                  <a:gd name="T26" fmla="*/ 10 w 30"/>
                  <a:gd name="T27" fmla="*/ 20 h 38"/>
                  <a:gd name="T28" fmla="*/ 19 w 30"/>
                  <a:gd name="T29" fmla="*/ 15 h 38"/>
                  <a:gd name="T30" fmla="*/ 22 w 30"/>
                  <a:gd name="T31" fmla="*/ 7 h 38"/>
                  <a:gd name="T32" fmla="*/ 29 w 30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8"/>
                  <a:gd name="T53" fmla="*/ 30 w 30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8">
                    <a:moveTo>
                      <a:pt x="29" y="0"/>
                    </a:moveTo>
                    <a:lnTo>
                      <a:pt x="29" y="0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0" y="20"/>
                    </a:lnTo>
                    <a:lnTo>
                      <a:pt x="7" y="27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7" y="27"/>
                    </a:lnTo>
                    <a:lnTo>
                      <a:pt x="10" y="20"/>
                    </a:lnTo>
                    <a:lnTo>
                      <a:pt x="19" y="15"/>
                    </a:lnTo>
                    <a:lnTo>
                      <a:pt x="22" y="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6" name="Freeform 135"/>
              <p:cNvSpPr>
                <a:spLocks/>
              </p:cNvSpPr>
              <p:nvPr/>
            </p:nvSpPr>
            <p:spPr bwMode="auto">
              <a:xfrm>
                <a:off x="1011" y="1542"/>
                <a:ext cx="30" cy="38"/>
              </a:xfrm>
              <a:custGeom>
                <a:avLst/>
                <a:gdLst>
                  <a:gd name="T0" fmla="*/ 29 w 30"/>
                  <a:gd name="T1" fmla="*/ 0 h 38"/>
                  <a:gd name="T2" fmla="*/ 22 w 30"/>
                  <a:gd name="T3" fmla="*/ 13 h 38"/>
                  <a:gd name="T4" fmla="*/ 19 w 30"/>
                  <a:gd name="T5" fmla="*/ 15 h 38"/>
                  <a:gd name="T6" fmla="*/ 10 w 30"/>
                  <a:gd name="T7" fmla="*/ 20 h 38"/>
                  <a:gd name="T8" fmla="*/ 7 w 30"/>
                  <a:gd name="T9" fmla="*/ 27 h 38"/>
                  <a:gd name="T10" fmla="*/ 3 w 30"/>
                  <a:gd name="T11" fmla="*/ 32 h 38"/>
                  <a:gd name="T12" fmla="*/ 2 w 30"/>
                  <a:gd name="T13" fmla="*/ 37 h 38"/>
                  <a:gd name="T14" fmla="*/ 0 w 30"/>
                  <a:gd name="T15" fmla="*/ 34 h 38"/>
                  <a:gd name="T16" fmla="*/ 2 w 30"/>
                  <a:gd name="T17" fmla="*/ 37 h 38"/>
                  <a:gd name="T18" fmla="*/ 0 w 30"/>
                  <a:gd name="T19" fmla="*/ 34 h 38"/>
                  <a:gd name="T20" fmla="*/ 3 w 30"/>
                  <a:gd name="T21" fmla="*/ 27 h 38"/>
                  <a:gd name="T22" fmla="*/ 7 w 30"/>
                  <a:gd name="T23" fmla="*/ 27 h 38"/>
                  <a:gd name="T24" fmla="*/ 10 w 30"/>
                  <a:gd name="T25" fmla="*/ 20 h 38"/>
                  <a:gd name="T26" fmla="*/ 19 w 30"/>
                  <a:gd name="T27" fmla="*/ 15 h 38"/>
                  <a:gd name="T28" fmla="*/ 22 w 30"/>
                  <a:gd name="T29" fmla="*/ 7 h 38"/>
                  <a:gd name="T30" fmla="*/ 29 w 30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"/>
                  <a:gd name="T49" fmla="*/ 0 h 38"/>
                  <a:gd name="T50" fmla="*/ 30 w 30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" h="38">
                    <a:moveTo>
                      <a:pt x="29" y="0"/>
                    </a:moveTo>
                    <a:lnTo>
                      <a:pt x="22" y="13"/>
                    </a:lnTo>
                    <a:lnTo>
                      <a:pt x="19" y="15"/>
                    </a:lnTo>
                    <a:lnTo>
                      <a:pt x="10" y="20"/>
                    </a:lnTo>
                    <a:lnTo>
                      <a:pt x="7" y="27"/>
                    </a:lnTo>
                    <a:lnTo>
                      <a:pt x="3" y="32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7" y="27"/>
                    </a:lnTo>
                    <a:lnTo>
                      <a:pt x="10" y="20"/>
                    </a:lnTo>
                    <a:lnTo>
                      <a:pt x="19" y="15"/>
                    </a:lnTo>
                    <a:lnTo>
                      <a:pt x="22" y="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7" name="Freeform 136"/>
              <p:cNvSpPr>
                <a:spLocks/>
              </p:cNvSpPr>
              <p:nvPr/>
            </p:nvSpPr>
            <p:spPr bwMode="auto">
              <a:xfrm>
                <a:off x="1046" y="1512"/>
                <a:ext cx="32" cy="25"/>
              </a:xfrm>
              <a:custGeom>
                <a:avLst/>
                <a:gdLst>
                  <a:gd name="T0" fmla="*/ 31 w 32"/>
                  <a:gd name="T1" fmla="*/ 0 h 25"/>
                  <a:gd name="T2" fmla="*/ 31 w 32"/>
                  <a:gd name="T3" fmla="*/ 0 h 25"/>
                  <a:gd name="T4" fmla="*/ 26 w 32"/>
                  <a:gd name="T5" fmla="*/ 0 h 25"/>
                  <a:gd name="T6" fmla="*/ 28 w 32"/>
                  <a:gd name="T7" fmla="*/ 6 h 25"/>
                  <a:gd name="T8" fmla="*/ 24 w 32"/>
                  <a:gd name="T9" fmla="*/ 7 h 25"/>
                  <a:gd name="T10" fmla="*/ 21 w 32"/>
                  <a:gd name="T11" fmla="*/ 11 h 25"/>
                  <a:gd name="T12" fmla="*/ 12 w 32"/>
                  <a:gd name="T13" fmla="*/ 18 h 25"/>
                  <a:gd name="T14" fmla="*/ 8 w 32"/>
                  <a:gd name="T15" fmla="*/ 18 h 25"/>
                  <a:gd name="T16" fmla="*/ 0 w 32"/>
                  <a:gd name="T17" fmla="*/ 24 h 25"/>
                  <a:gd name="T18" fmla="*/ 3 w 32"/>
                  <a:gd name="T19" fmla="*/ 19 h 25"/>
                  <a:gd name="T20" fmla="*/ 10 w 32"/>
                  <a:gd name="T21" fmla="*/ 13 h 25"/>
                  <a:gd name="T22" fmla="*/ 13 w 32"/>
                  <a:gd name="T23" fmla="*/ 8 h 25"/>
                  <a:gd name="T24" fmla="*/ 24 w 32"/>
                  <a:gd name="T25" fmla="*/ 7 h 25"/>
                  <a:gd name="T26" fmla="*/ 26 w 32"/>
                  <a:gd name="T27" fmla="*/ 0 h 25"/>
                  <a:gd name="T28" fmla="*/ 31 w 32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25"/>
                  <a:gd name="T47" fmla="*/ 32 w 32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25">
                    <a:moveTo>
                      <a:pt x="31" y="0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24" y="7"/>
                    </a:lnTo>
                    <a:lnTo>
                      <a:pt x="26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8" name="Freeform 137"/>
              <p:cNvSpPr>
                <a:spLocks/>
              </p:cNvSpPr>
              <p:nvPr/>
            </p:nvSpPr>
            <p:spPr bwMode="auto">
              <a:xfrm>
                <a:off x="1046" y="1512"/>
                <a:ext cx="32" cy="25"/>
              </a:xfrm>
              <a:custGeom>
                <a:avLst/>
                <a:gdLst>
                  <a:gd name="T0" fmla="*/ 31 w 32"/>
                  <a:gd name="T1" fmla="*/ 0 h 25"/>
                  <a:gd name="T2" fmla="*/ 26 w 32"/>
                  <a:gd name="T3" fmla="*/ 0 h 25"/>
                  <a:gd name="T4" fmla="*/ 28 w 32"/>
                  <a:gd name="T5" fmla="*/ 6 h 25"/>
                  <a:gd name="T6" fmla="*/ 24 w 32"/>
                  <a:gd name="T7" fmla="*/ 7 h 25"/>
                  <a:gd name="T8" fmla="*/ 21 w 32"/>
                  <a:gd name="T9" fmla="*/ 11 h 25"/>
                  <a:gd name="T10" fmla="*/ 12 w 32"/>
                  <a:gd name="T11" fmla="*/ 18 h 25"/>
                  <a:gd name="T12" fmla="*/ 8 w 32"/>
                  <a:gd name="T13" fmla="*/ 18 h 25"/>
                  <a:gd name="T14" fmla="*/ 0 w 32"/>
                  <a:gd name="T15" fmla="*/ 24 h 25"/>
                  <a:gd name="T16" fmla="*/ 3 w 32"/>
                  <a:gd name="T17" fmla="*/ 19 h 25"/>
                  <a:gd name="T18" fmla="*/ 10 w 32"/>
                  <a:gd name="T19" fmla="*/ 13 h 25"/>
                  <a:gd name="T20" fmla="*/ 13 w 32"/>
                  <a:gd name="T21" fmla="*/ 8 h 25"/>
                  <a:gd name="T22" fmla="*/ 24 w 32"/>
                  <a:gd name="T23" fmla="*/ 7 h 25"/>
                  <a:gd name="T24" fmla="*/ 26 w 32"/>
                  <a:gd name="T25" fmla="*/ 0 h 25"/>
                  <a:gd name="T26" fmla="*/ 31 w 32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25"/>
                  <a:gd name="T44" fmla="*/ 32 w 32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25">
                    <a:moveTo>
                      <a:pt x="31" y="0"/>
                    </a:moveTo>
                    <a:lnTo>
                      <a:pt x="26" y="0"/>
                    </a:lnTo>
                    <a:lnTo>
                      <a:pt x="28" y="6"/>
                    </a:lnTo>
                    <a:lnTo>
                      <a:pt x="24" y="7"/>
                    </a:lnTo>
                    <a:lnTo>
                      <a:pt x="21" y="11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24"/>
                    </a:lnTo>
                    <a:lnTo>
                      <a:pt x="3" y="19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24" y="7"/>
                    </a:lnTo>
                    <a:lnTo>
                      <a:pt x="26" y="0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9" name="Freeform 138"/>
              <p:cNvSpPr>
                <a:spLocks/>
              </p:cNvSpPr>
              <p:nvPr/>
            </p:nvSpPr>
            <p:spPr bwMode="auto">
              <a:xfrm>
                <a:off x="1048" y="1512"/>
                <a:ext cx="32" cy="35"/>
              </a:xfrm>
              <a:custGeom>
                <a:avLst/>
                <a:gdLst>
                  <a:gd name="T0" fmla="*/ 0 w 32"/>
                  <a:gd name="T1" fmla="*/ 31 h 35"/>
                  <a:gd name="T2" fmla="*/ 0 w 32"/>
                  <a:gd name="T3" fmla="*/ 31 h 35"/>
                  <a:gd name="T4" fmla="*/ 7 w 32"/>
                  <a:gd name="T5" fmla="*/ 24 h 35"/>
                  <a:gd name="T6" fmla="*/ 10 w 32"/>
                  <a:gd name="T7" fmla="*/ 19 h 35"/>
                  <a:gd name="T8" fmla="*/ 19 w 32"/>
                  <a:gd name="T9" fmla="*/ 15 h 35"/>
                  <a:gd name="T10" fmla="*/ 23 w 32"/>
                  <a:gd name="T11" fmla="*/ 10 h 35"/>
                  <a:gd name="T12" fmla="*/ 26 w 32"/>
                  <a:gd name="T13" fmla="*/ 6 h 35"/>
                  <a:gd name="T14" fmla="*/ 24 w 32"/>
                  <a:gd name="T15" fmla="*/ 0 h 35"/>
                  <a:gd name="T16" fmla="*/ 29 w 32"/>
                  <a:gd name="T17" fmla="*/ 0 h 35"/>
                  <a:gd name="T18" fmla="*/ 31 w 32"/>
                  <a:gd name="T19" fmla="*/ 4 h 35"/>
                  <a:gd name="T20" fmla="*/ 26 w 32"/>
                  <a:gd name="T21" fmla="*/ 6 h 35"/>
                  <a:gd name="T22" fmla="*/ 23 w 32"/>
                  <a:gd name="T23" fmla="*/ 10 h 35"/>
                  <a:gd name="T24" fmla="*/ 19 w 32"/>
                  <a:gd name="T25" fmla="*/ 15 h 35"/>
                  <a:gd name="T26" fmla="*/ 16 w 32"/>
                  <a:gd name="T27" fmla="*/ 22 h 35"/>
                  <a:gd name="T28" fmla="*/ 8 w 32"/>
                  <a:gd name="T29" fmla="*/ 29 h 35"/>
                  <a:gd name="T30" fmla="*/ 5 w 32"/>
                  <a:gd name="T31" fmla="*/ 34 h 35"/>
                  <a:gd name="T32" fmla="*/ 0 w 32"/>
                  <a:gd name="T33" fmla="*/ 3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5"/>
                  <a:gd name="T53" fmla="*/ 32 w 3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5">
                    <a:moveTo>
                      <a:pt x="0" y="31"/>
                    </a:moveTo>
                    <a:lnTo>
                      <a:pt x="0" y="31"/>
                    </a:lnTo>
                    <a:lnTo>
                      <a:pt x="7" y="24"/>
                    </a:lnTo>
                    <a:lnTo>
                      <a:pt x="10" y="19"/>
                    </a:lnTo>
                    <a:lnTo>
                      <a:pt x="19" y="15"/>
                    </a:lnTo>
                    <a:lnTo>
                      <a:pt x="23" y="10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4"/>
                    </a:lnTo>
                    <a:lnTo>
                      <a:pt x="26" y="6"/>
                    </a:lnTo>
                    <a:lnTo>
                      <a:pt x="23" y="10"/>
                    </a:lnTo>
                    <a:lnTo>
                      <a:pt x="19" y="15"/>
                    </a:lnTo>
                    <a:lnTo>
                      <a:pt x="16" y="22"/>
                    </a:lnTo>
                    <a:lnTo>
                      <a:pt x="8" y="29"/>
                    </a:lnTo>
                    <a:lnTo>
                      <a:pt x="5" y="34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0" name="Freeform 139"/>
              <p:cNvSpPr>
                <a:spLocks/>
              </p:cNvSpPr>
              <p:nvPr/>
            </p:nvSpPr>
            <p:spPr bwMode="auto">
              <a:xfrm>
                <a:off x="1048" y="1512"/>
                <a:ext cx="32" cy="35"/>
              </a:xfrm>
              <a:custGeom>
                <a:avLst/>
                <a:gdLst>
                  <a:gd name="T0" fmla="*/ 0 w 32"/>
                  <a:gd name="T1" fmla="*/ 31 h 35"/>
                  <a:gd name="T2" fmla="*/ 7 w 32"/>
                  <a:gd name="T3" fmla="*/ 24 h 35"/>
                  <a:gd name="T4" fmla="*/ 10 w 32"/>
                  <a:gd name="T5" fmla="*/ 19 h 35"/>
                  <a:gd name="T6" fmla="*/ 19 w 32"/>
                  <a:gd name="T7" fmla="*/ 15 h 35"/>
                  <a:gd name="T8" fmla="*/ 23 w 32"/>
                  <a:gd name="T9" fmla="*/ 10 h 35"/>
                  <a:gd name="T10" fmla="*/ 26 w 32"/>
                  <a:gd name="T11" fmla="*/ 6 h 35"/>
                  <a:gd name="T12" fmla="*/ 24 w 32"/>
                  <a:gd name="T13" fmla="*/ 0 h 35"/>
                  <a:gd name="T14" fmla="*/ 29 w 32"/>
                  <a:gd name="T15" fmla="*/ 0 h 35"/>
                  <a:gd name="T16" fmla="*/ 31 w 32"/>
                  <a:gd name="T17" fmla="*/ 4 h 35"/>
                  <a:gd name="T18" fmla="*/ 26 w 32"/>
                  <a:gd name="T19" fmla="*/ 6 h 35"/>
                  <a:gd name="T20" fmla="*/ 23 w 32"/>
                  <a:gd name="T21" fmla="*/ 10 h 35"/>
                  <a:gd name="T22" fmla="*/ 19 w 32"/>
                  <a:gd name="T23" fmla="*/ 15 h 35"/>
                  <a:gd name="T24" fmla="*/ 16 w 32"/>
                  <a:gd name="T25" fmla="*/ 22 h 35"/>
                  <a:gd name="T26" fmla="*/ 8 w 32"/>
                  <a:gd name="T27" fmla="*/ 29 h 35"/>
                  <a:gd name="T28" fmla="*/ 5 w 32"/>
                  <a:gd name="T29" fmla="*/ 34 h 35"/>
                  <a:gd name="T30" fmla="*/ 0 w 32"/>
                  <a:gd name="T31" fmla="*/ 31 h 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5"/>
                  <a:gd name="T50" fmla="*/ 32 w 32"/>
                  <a:gd name="T51" fmla="*/ 35 h 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5">
                    <a:moveTo>
                      <a:pt x="0" y="31"/>
                    </a:moveTo>
                    <a:lnTo>
                      <a:pt x="7" y="24"/>
                    </a:lnTo>
                    <a:lnTo>
                      <a:pt x="10" y="19"/>
                    </a:lnTo>
                    <a:lnTo>
                      <a:pt x="19" y="15"/>
                    </a:lnTo>
                    <a:lnTo>
                      <a:pt x="23" y="10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1" y="4"/>
                    </a:lnTo>
                    <a:lnTo>
                      <a:pt x="26" y="6"/>
                    </a:lnTo>
                    <a:lnTo>
                      <a:pt x="23" y="10"/>
                    </a:lnTo>
                    <a:lnTo>
                      <a:pt x="19" y="15"/>
                    </a:lnTo>
                    <a:lnTo>
                      <a:pt x="16" y="22"/>
                    </a:lnTo>
                    <a:lnTo>
                      <a:pt x="8" y="29"/>
                    </a:lnTo>
                    <a:lnTo>
                      <a:pt x="5" y="34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1" name="Freeform 140"/>
              <p:cNvSpPr>
                <a:spLocks/>
              </p:cNvSpPr>
              <p:nvPr/>
            </p:nvSpPr>
            <p:spPr bwMode="auto">
              <a:xfrm>
                <a:off x="1042" y="1542"/>
                <a:ext cx="22" cy="20"/>
              </a:xfrm>
              <a:custGeom>
                <a:avLst/>
                <a:gdLst>
                  <a:gd name="T0" fmla="*/ 21 w 22"/>
                  <a:gd name="T1" fmla="*/ 13 h 20"/>
                  <a:gd name="T2" fmla="*/ 21 w 22"/>
                  <a:gd name="T3" fmla="*/ 13 h 20"/>
                  <a:gd name="T4" fmla="*/ 21 w 22"/>
                  <a:gd name="T5" fmla="*/ 17 h 20"/>
                  <a:gd name="T6" fmla="*/ 17 w 22"/>
                  <a:gd name="T7" fmla="*/ 19 h 20"/>
                  <a:gd name="T8" fmla="*/ 0 w 22"/>
                  <a:gd name="T9" fmla="*/ 6 h 20"/>
                  <a:gd name="T10" fmla="*/ 3 w 22"/>
                  <a:gd name="T11" fmla="*/ 0 h 20"/>
                  <a:gd name="T12" fmla="*/ 16 w 22"/>
                  <a:gd name="T13" fmla="*/ 14 h 20"/>
                  <a:gd name="T14" fmla="*/ 21 w 22"/>
                  <a:gd name="T15" fmla="*/ 1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0"/>
                  <a:gd name="T26" fmla="*/ 22 w 22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0">
                    <a:moveTo>
                      <a:pt x="21" y="13"/>
                    </a:moveTo>
                    <a:lnTo>
                      <a:pt x="21" y="13"/>
                    </a:lnTo>
                    <a:lnTo>
                      <a:pt x="21" y="17"/>
                    </a:lnTo>
                    <a:lnTo>
                      <a:pt x="17" y="1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6" y="14"/>
                    </a:lnTo>
                    <a:lnTo>
                      <a:pt x="21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2" name="Freeform 141"/>
              <p:cNvSpPr>
                <a:spLocks/>
              </p:cNvSpPr>
              <p:nvPr/>
            </p:nvSpPr>
            <p:spPr bwMode="auto">
              <a:xfrm>
                <a:off x="1042" y="1542"/>
                <a:ext cx="22" cy="20"/>
              </a:xfrm>
              <a:custGeom>
                <a:avLst/>
                <a:gdLst>
                  <a:gd name="T0" fmla="*/ 21 w 22"/>
                  <a:gd name="T1" fmla="*/ 13 h 20"/>
                  <a:gd name="T2" fmla="*/ 21 w 22"/>
                  <a:gd name="T3" fmla="*/ 17 h 20"/>
                  <a:gd name="T4" fmla="*/ 17 w 22"/>
                  <a:gd name="T5" fmla="*/ 19 h 20"/>
                  <a:gd name="T6" fmla="*/ 0 w 22"/>
                  <a:gd name="T7" fmla="*/ 6 h 20"/>
                  <a:gd name="T8" fmla="*/ 3 w 22"/>
                  <a:gd name="T9" fmla="*/ 0 h 20"/>
                  <a:gd name="T10" fmla="*/ 16 w 22"/>
                  <a:gd name="T11" fmla="*/ 14 h 20"/>
                  <a:gd name="T12" fmla="*/ 21 w 22"/>
                  <a:gd name="T13" fmla="*/ 13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0"/>
                  <a:gd name="T23" fmla="*/ 22 w 22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0">
                    <a:moveTo>
                      <a:pt x="21" y="13"/>
                    </a:moveTo>
                    <a:lnTo>
                      <a:pt x="21" y="17"/>
                    </a:lnTo>
                    <a:lnTo>
                      <a:pt x="17" y="1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6" y="14"/>
                    </a:lnTo>
                    <a:lnTo>
                      <a:pt x="21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3" name="Freeform 142"/>
              <p:cNvSpPr>
                <a:spLocks/>
              </p:cNvSpPr>
              <p:nvPr/>
            </p:nvSpPr>
            <p:spPr bwMode="auto">
              <a:xfrm>
                <a:off x="1062" y="155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2 h 3"/>
                  <a:gd name="T10" fmla="*/ 0 w 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4" name="Freeform 143"/>
              <p:cNvSpPr>
                <a:spLocks/>
              </p:cNvSpPr>
              <p:nvPr/>
            </p:nvSpPr>
            <p:spPr bwMode="auto">
              <a:xfrm>
                <a:off x="1062" y="1559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1 h 3"/>
                  <a:gd name="T4" fmla="*/ 1 w 2"/>
                  <a:gd name="T5" fmla="*/ 0 h 3"/>
                  <a:gd name="T6" fmla="*/ 1 w 2"/>
                  <a:gd name="T7" fmla="*/ 2 h 3"/>
                  <a:gd name="T8" fmla="*/ 0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5" name="Freeform 144"/>
              <p:cNvSpPr>
                <a:spLocks/>
              </p:cNvSpPr>
              <p:nvPr/>
            </p:nvSpPr>
            <p:spPr bwMode="auto">
              <a:xfrm>
                <a:off x="1063" y="1561"/>
                <a:ext cx="2" cy="5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4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6" name="Line 145"/>
              <p:cNvSpPr>
                <a:spLocks noChangeShapeType="1"/>
              </p:cNvSpPr>
              <p:nvPr/>
            </p:nvSpPr>
            <p:spPr bwMode="auto">
              <a:xfrm flipV="1">
                <a:off x="1064" y="156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7" name="Freeform 146"/>
              <p:cNvSpPr>
                <a:spLocks/>
              </p:cNvSpPr>
              <p:nvPr/>
            </p:nvSpPr>
            <p:spPr bwMode="auto">
              <a:xfrm>
                <a:off x="1058" y="15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8" name="Line 147"/>
              <p:cNvSpPr>
                <a:spLocks noChangeShapeType="1"/>
              </p:cNvSpPr>
              <p:nvPr/>
            </p:nvSpPr>
            <p:spPr bwMode="auto">
              <a:xfrm flipH="1">
                <a:off x="1058" y="1567"/>
                <a:ext cx="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9" name="Freeform 148"/>
              <p:cNvSpPr>
                <a:spLocks/>
              </p:cNvSpPr>
              <p:nvPr/>
            </p:nvSpPr>
            <p:spPr bwMode="auto">
              <a:xfrm>
                <a:off x="1058" y="15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0" name="Line 149"/>
              <p:cNvSpPr>
                <a:spLocks noChangeShapeType="1"/>
              </p:cNvSpPr>
              <p:nvPr/>
            </p:nvSpPr>
            <p:spPr bwMode="auto">
              <a:xfrm flipH="1">
                <a:off x="1058" y="1567"/>
                <a:ext cx="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1" name="Freeform 150"/>
              <p:cNvSpPr>
                <a:spLocks/>
              </p:cNvSpPr>
              <p:nvPr/>
            </p:nvSpPr>
            <p:spPr bwMode="auto">
              <a:xfrm>
                <a:off x="1042" y="1550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16 w 17"/>
                  <a:gd name="T5" fmla="*/ 11 h 12"/>
                  <a:gd name="T6" fmla="*/ 12 w 17"/>
                  <a:gd name="T7" fmla="*/ 11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0"/>
                    </a:moveTo>
                    <a:lnTo>
                      <a:pt x="0" y="0"/>
                    </a:lnTo>
                    <a:lnTo>
                      <a:pt x="16" y="11"/>
                    </a:ln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2" name="Freeform 151"/>
              <p:cNvSpPr>
                <a:spLocks/>
              </p:cNvSpPr>
              <p:nvPr/>
            </p:nvSpPr>
            <p:spPr bwMode="auto">
              <a:xfrm>
                <a:off x="1042" y="1550"/>
                <a:ext cx="17" cy="12"/>
              </a:xfrm>
              <a:custGeom>
                <a:avLst/>
                <a:gdLst>
                  <a:gd name="T0" fmla="*/ 0 w 17"/>
                  <a:gd name="T1" fmla="*/ 0 h 12"/>
                  <a:gd name="T2" fmla="*/ 16 w 17"/>
                  <a:gd name="T3" fmla="*/ 11 h 12"/>
                  <a:gd name="T4" fmla="*/ 12 w 17"/>
                  <a:gd name="T5" fmla="*/ 11 h 12"/>
                  <a:gd name="T6" fmla="*/ 0 w 1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2"/>
                  <a:gd name="T14" fmla="*/ 17 w 1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2">
                    <a:moveTo>
                      <a:pt x="0" y="0"/>
                    </a:moveTo>
                    <a:lnTo>
                      <a:pt x="16" y="11"/>
                    </a:lnTo>
                    <a:lnTo>
                      <a:pt x="12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3" name="Freeform 152"/>
              <p:cNvSpPr>
                <a:spLocks/>
              </p:cNvSpPr>
              <p:nvPr/>
            </p:nvSpPr>
            <p:spPr bwMode="auto">
              <a:xfrm>
                <a:off x="1040" y="15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4" name="Line 153"/>
              <p:cNvSpPr>
                <a:spLocks noChangeShapeType="1"/>
              </p:cNvSpPr>
              <p:nvPr/>
            </p:nvSpPr>
            <p:spPr bwMode="auto">
              <a:xfrm flipH="1">
                <a:off x="1042" y="1542"/>
                <a:ext cx="4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5" name="Freeform 154"/>
              <p:cNvSpPr>
                <a:spLocks/>
              </p:cNvSpPr>
              <p:nvPr/>
            </p:nvSpPr>
            <p:spPr bwMode="auto">
              <a:xfrm>
                <a:off x="1046" y="1542"/>
                <a:ext cx="18" cy="14"/>
              </a:xfrm>
              <a:custGeom>
                <a:avLst/>
                <a:gdLst>
                  <a:gd name="T0" fmla="*/ 12 w 18"/>
                  <a:gd name="T1" fmla="*/ 13 h 14"/>
                  <a:gd name="T2" fmla="*/ 12 w 18"/>
                  <a:gd name="T3" fmla="*/ 13 h 14"/>
                  <a:gd name="T4" fmla="*/ 0 w 18"/>
                  <a:gd name="T5" fmla="*/ 0 h 14"/>
                  <a:gd name="T6" fmla="*/ 17 w 18"/>
                  <a:gd name="T7" fmla="*/ 12 h 14"/>
                  <a:gd name="T8" fmla="*/ 12 w 18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4"/>
                  <a:gd name="T17" fmla="*/ 18 w 1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4">
                    <a:moveTo>
                      <a:pt x="12" y="13"/>
                    </a:moveTo>
                    <a:lnTo>
                      <a:pt x="12" y="13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12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6" name="Freeform 155"/>
              <p:cNvSpPr>
                <a:spLocks/>
              </p:cNvSpPr>
              <p:nvPr/>
            </p:nvSpPr>
            <p:spPr bwMode="auto">
              <a:xfrm>
                <a:off x="1046" y="1542"/>
                <a:ext cx="18" cy="14"/>
              </a:xfrm>
              <a:custGeom>
                <a:avLst/>
                <a:gdLst>
                  <a:gd name="T0" fmla="*/ 12 w 18"/>
                  <a:gd name="T1" fmla="*/ 13 h 14"/>
                  <a:gd name="T2" fmla="*/ 0 w 18"/>
                  <a:gd name="T3" fmla="*/ 0 h 14"/>
                  <a:gd name="T4" fmla="*/ 17 w 18"/>
                  <a:gd name="T5" fmla="*/ 12 h 14"/>
                  <a:gd name="T6" fmla="*/ 12 w 18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4"/>
                  <a:gd name="T14" fmla="*/ 18 w 18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4">
                    <a:moveTo>
                      <a:pt x="12" y="13"/>
                    </a:moveTo>
                    <a:lnTo>
                      <a:pt x="0" y="0"/>
                    </a:lnTo>
                    <a:lnTo>
                      <a:pt x="17" y="12"/>
                    </a:lnTo>
                    <a:lnTo>
                      <a:pt x="12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7" name="Freeform 156"/>
              <p:cNvSpPr>
                <a:spLocks/>
              </p:cNvSpPr>
              <p:nvPr/>
            </p:nvSpPr>
            <p:spPr bwMode="auto">
              <a:xfrm>
                <a:off x="1062" y="155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4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8" name="Line 157"/>
              <p:cNvSpPr>
                <a:spLocks noChangeShapeType="1"/>
              </p:cNvSpPr>
              <p:nvPr/>
            </p:nvSpPr>
            <p:spPr bwMode="auto">
              <a:xfrm flipV="1">
                <a:off x="1062" y="1559"/>
                <a:ext cx="7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9" name="Freeform 158"/>
              <p:cNvSpPr>
                <a:spLocks/>
              </p:cNvSpPr>
              <p:nvPr/>
            </p:nvSpPr>
            <p:spPr bwMode="auto">
              <a:xfrm>
                <a:off x="1071" y="1297"/>
                <a:ext cx="77" cy="91"/>
              </a:xfrm>
              <a:custGeom>
                <a:avLst/>
                <a:gdLst>
                  <a:gd name="T0" fmla="*/ 9 w 77"/>
                  <a:gd name="T1" fmla="*/ 55 h 91"/>
                  <a:gd name="T2" fmla="*/ 0 w 77"/>
                  <a:gd name="T3" fmla="*/ 0 h 91"/>
                  <a:gd name="T4" fmla="*/ 62 w 77"/>
                  <a:gd name="T5" fmla="*/ 40 h 91"/>
                  <a:gd name="T6" fmla="*/ 76 w 77"/>
                  <a:gd name="T7" fmla="*/ 90 h 91"/>
                  <a:gd name="T8" fmla="*/ 9 w 77"/>
                  <a:gd name="T9" fmla="*/ 55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91"/>
                  <a:gd name="T17" fmla="*/ 77 w 7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91">
                    <a:moveTo>
                      <a:pt x="9" y="55"/>
                    </a:moveTo>
                    <a:lnTo>
                      <a:pt x="0" y="0"/>
                    </a:lnTo>
                    <a:lnTo>
                      <a:pt x="62" y="40"/>
                    </a:lnTo>
                    <a:lnTo>
                      <a:pt x="76" y="90"/>
                    </a:lnTo>
                    <a:lnTo>
                      <a:pt x="9" y="5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0" name="Freeform 159"/>
              <p:cNvSpPr>
                <a:spLocks/>
              </p:cNvSpPr>
              <p:nvPr/>
            </p:nvSpPr>
            <p:spPr bwMode="auto">
              <a:xfrm>
                <a:off x="1071" y="1297"/>
                <a:ext cx="77" cy="91"/>
              </a:xfrm>
              <a:custGeom>
                <a:avLst/>
                <a:gdLst>
                  <a:gd name="T0" fmla="*/ 9 w 77"/>
                  <a:gd name="T1" fmla="*/ 55 h 91"/>
                  <a:gd name="T2" fmla="*/ 0 w 77"/>
                  <a:gd name="T3" fmla="*/ 0 h 91"/>
                  <a:gd name="T4" fmla="*/ 62 w 77"/>
                  <a:gd name="T5" fmla="*/ 40 h 91"/>
                  <a:gd name="T6" fmla="*/ 76 w 77"/>
                  <a:gd name="T7" fmla="*/ 90 h 91"/>
                  <a:gd name="T8" fmla="*/ 9 w 77"/>
                  <a:gd name="T9" fmla="*/ 55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91"/>
                  <a:gd name="T17" fmla="*/ 77 w 7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91">
                    <a:moveTo>
                      <a:pt x="9" y="55"/>
                    </a:moveTo>
                    <a:lnTo>
                      <a:pt x="0" y="0"/>
                    </a:lnTo>
                    <a:lnTo>
                      <a:pt x="62" y="40"/>
                    </a:lnTo>
                    <a:lnTo>
                      <a:pt x="76" y="90"/>
                    </a:lnTo>
                    <a:lnTo>
                      <a:pt x="9" y="5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1" name="Freeform 160"/>
              <p:cNvSpPr>
                <a:spLocks/>
              </p:cNvSpPr>
              <p:nvPr/>
            </p:nvSpPr>
            <p:spPr bwMode="auto">
              <a:xfrm>
                <a:off x="1069" y="1293"/>
                <a:ext cx="7" cy="58"/>
              </a:xfrm>
              <a:custGeom>
                <a:avLst/>
                <a:gdLst>
                  <a:gd name="T0" fmla="*/ 1 w 7"/>
                  <a:gd name="T1" fmla="*/ 4 h 58"/>
                  <a:gd name="T2" fmla="*/ 1 w 7"/>
                  <a:gd name="T3" fmla="*/ 4 h 58"/>
                  <a:gd name="T4" fmla="*/ 6 w 7"/>
                  <a:gd name="T5" fmla="*/ 57 h 58"/>
                  <a:gd name="T6" fmla="*/ 1 w 7"/>
                  <a:gd name="T7" fmla="*/ 4 h 58"/>
                  <a:gd name="T8" fmla="*/ 0 w 7"/>
                  <a:gd name="T9" fmla="*/ 0 h 58"/>
                  <a:gd name="T10" fmla="*/ 1 w 7"/>
                  <a:gd name="T11" fmla="*/ 4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8"/>
                  <a:gd name="T20" fmla="*/ 7 w 7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8">
                    <a:moveTo>
                      <a:pt x="1" y="4"/>
                    </a:moveTo>
                    <a:lnTo>
                      <a:pt x="1" y="4"/>
                    </a:lnTo>
                    <a:lnTo>
                      <a:pt x="6" y="5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2" name="Freeform 161"/>
              <p:cNvSpPr>
                <a:spLocks/>
              </p:cNvSpPr>
              <p:nvPr/>
            </p:nvSpPr>
            <p:spPr bwMode="auto">
              <a:xfrm>
                <a:off x="1069" y="1293"/>
                <a:ext cx="7" cy="58"/>
              </a:xfrm>
              <a:custGeom>
                <a:avLst/>
                <a:gdLst>
                  <a:gd name="T0" fmla="*/ 1 w 7"/>
                  <a:gd name="T1" fmla="*/ 4 h 58"/>
                  <a:gd name="T2" fmla="*/ 6 w 7"/>
                  <a:gd name="T3" fmla="*/ 57 h 58"/>
                  <a:gd name="T4" fmla="*/ 1 w 7"/>
                  <a:gd name="T5" fmla="*/ 4 h 58"/>
                  <a:gd name="T6" fmla="*/ 0 w 7"/>
                  <a:gd name="T7" fmla="*/ 0 h 58"/>
                  <a:gd name="T8" fmla="*/ 1 w 7"/>
                  <a:gd name="T9" fmla="*/ 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8"/>
                  <a:gd name="T17" fmla="*/ 7 w 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8">
                    <a:moveTo>
                      <a:pt x="1" y="4"/>
                    </a:moveTo>
                    <a:lnTo>
                      <a:pt x="6" y="57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3" name="Freeform 162"/>
              <p:cNvSpPr>
                <a:spLocks/>
              </p:cNvSpPr>
              <p:nvPr/>
            </p:nvSpPr>
            <p:spPr bwMode="auto">
              <a:xfrm>
                <a:off x="1071" y="1297"/>
                <a:ext cx="62" cy="38"/>
              </a:xfrm>
              <a:custGeom>
                <a:avLst/>
                <a:gdLst>
                  <a:gd name="T0" fmla="*/ 61 w 62"/>
                  <a:gd name="T1" fmla="*/ 37 h 38"/>
                  <a:gd name="T2" fmla="*/ 61 w 62"/>
                  <a:gd name="T3" fmla="*/ 37 h 38"/>
                  <a:gd name="T4" fmla="*/ 0 w 62"/>
                  <a:gd name="T5" fmla="*/ 0 h 38"/>
                  <a:gd name="T6" fmla="*/ 61 w 62"/>
                  <a:gd name="T7" fmla="*/ 37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38"/>
                  <a:gd name="T14" fmla="*/ 62 w 62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38">
                    <a:moveTo>
                      <a:pt x="61" y="37"/>
                    </a:moveTo>
                    <a:lnTo>
                      <a:pt x="61" y="37"/>
                    </a:lnTo>
                    <a:lnTo>
                      <a:pt x="0" y="0"/>
                    </a:lnTo>
                    <a:lnTo>
                      <a:pt x="61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4" name="Line 163"/>
              <p:cNvSpPr>
                <a:spLocks noChangeShapeType="1"/>
              </p:cNvSpPr>
              <p:nvPr/>
            </p:nvSpPr>
            <p:spPr bwMode="auto">
              <a:xfrm flipH="1" flipV="1">
                <a:off x="1071" y="1297"/>
                <a:ext cx="67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85" name="Freeform 164"/>
              <p:cNvSpPr>
                <a:spLocks/>
              </p:cNvSpPr>
              <p:nvPr/>
            </p:nvSpPr>
            <p:spPr bwMode="auto">
              <a:xfrm>
                <a:off x="1138" y="1340"/>
                <a:ext cx="16" cy="50"/>
              </a:xfrm>
              <a:custGeom>
                <a:avLst/>
                <a:gdLst>
                  <a:gd name="T0" fmla="*/ 11 w 16"/>
                  <a:gd name="T1" fmla="*/ 47 h 50"/>
                  <a:gd name="T2" fmla="*/ 11 w 16"/>
                  <a:gd name="T3" fmla="*/ 47 h 50"/>
                  <a:gd name="T4" fmla="*/ 0 w 16"/>
                  <a:gd name="T5" fmla="*/ 0 h 50"/>
                  <a:gd name="T6" fmla="*/ 11 w 16"/>
                  <a:gd name="T7" fmla="*/ 47 h 50"/>
                  <a:gd name="T8" fmla="*/ 15 w 16"/>
                  <a:gd name="T9" fmla="*/ 45 h 50"/>
                  <a:gd name="T10" fmla="*/ 15 w 16"/>
                  <a:gd name="T11" fmla="*/ 49 h 50"/>
                  <a:gd name="T12" fmla="*/ 11 w 16"/>
                  <a:gd name="T13" fmla="*/ 47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50"/>
                  <a:gd name="T23" fmla="*/ 16 w 1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50">
                    <a:moveTo>
                      <a:pt x="11" y="47"/>
                    </a:moveTo>
                    <a:lnTo>
                      <a:pt x="11" y="47"/>
                    </a:lnTo>
                    <a:lnTo>
                      <a:pt x="0" y="0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15" y="49"/>
                    </a:lnTo>
                    <a:lnTo>
                      <a:pt x="11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6" name="Freeform 165"/>
              <p:cNvSpPr>
                <a:spLocks/>
              </p:cNvSpPr>
              <p:nvPr/>
            </p:nvSpPr>
            <p:spPr bwMode="auto">
              <a:xfrm>
                <a:off x="1138" y="1340"/>
                <a:ext cx="16" cy="50"/>
              </a:xfrm>
              <a:custGeom>
                <a:avLst/>
                <a:gdLst>
                  <a:gd name="T0" fmla="*/ 11 w 16"/>
                  <a:gd name="T1" fmla="*/ 47 h 50"/>
                  <a:gd name="T2" fmla="*/ 0 w 16"/>
                  <a:gd name="T3" fmla="*/ 0 h 50"/>
                  <a:gd name="T4" fmla="*/ 11 w 16"/>
                  <a:gd name="T5" fmla="*/ 47 h 50"/>
                  <a:gd name="T6" fmla="*/ 15 w 16"/>
                  <a:gd name="T7" fmla="*/ 45 h 50"/>
                  <a:gd name="T8" fmla="*/ 15 w 16"/>
                  <a:gd name="T9" fmla="*/ 49 h 50"/>
                  <a:gd name="T10" fmla="*/ 11 w 16"/>
                  <a:gd name="T11" fmla="*/ 47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50"/>
                  <a:gd name="T20" fmla="*/ 16 w 1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50">
                    <a:moveTo>
                      <a:pt x="11" y="47"/>
                    </a:moveTo>
                    <a:lnTo>
                      <a:pt x="0" y="0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15" y="49"/>
                    </a:lnTo>
                    <a:lnTo>
                      <a:pt x="11" y="4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7" name="Freeform 166"/>
              <p:cNvSpPr>
                <a:spLocks/>
              </p:cNvSpPr>
              <p:nvPr/>
            </p:nvSpPr>
            <p:spPr bwMode="auto">
              <a:xfrm>
                <a:off x="1081" y="1356"/>
                <a:ext cx="67" cy="32"/>
              </a:xfrm>
              <a:custGeom>
                <a:avLst/>
                <a:gdLst>
                  <a:gd name="T0" fmla="*/ 0 w 67"/>
                  <a:gd name="T1" fmla="*/ 0 h 32"/>
                  <a:gd name="T2" fmla="*/ 0 w 67"/>
                  <a:gd name="T3" fmla="*/ 0 h 32"/>
                  <a:gd name="T4" fmla="*/ 66 w 67"/>
                  <a:gd name="T5" fmla="*/ 31 h 32"/>
                  <a:gd name="T6" fmla="*/ 2 w 67"/>
                  <a:gd name="T7" fmla="*/ 4 h 32"/>
                  <a:gd name="T8" fmla="*/ 0 w 67"/>
                  <a:gd name="T9" fmla="*/ 0 h 32"/>
                  <a:gd name="T10" fmla="*/ 2 w 67"/>
                  <a:gd name="T11" fmla="*/ 4 h 32"/>
                  <a:gd name="T12" fmla="*/ 0 w 67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32"/>
                  <a:gd name="T23" fmla="*/ 67 w 6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32">
                    <a:moveTo>
                      <a:pt x="0" y="0"/>
                    </a:moveTo>
                    <a:lnTo>
                      <a:pt x="0" y="0"/>
                    </a:lnTo>
                    <a:lnTo>
                      <a:pt x="66" y="3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8" name="Freeform 167"/>
              <p:cNvSpPr>
                <a:spLocks/>
              </p:cNvSpPr>
              <p:nvPr/>
            </p:nvSpPr>
            <p:spPr bwMode="auto">
              <a:xfrm>
                <a:off x="1081" y="1356"/>
                <a:ext cx="67" cy="32"/>
              </a:xfrm>
              <a:custGeom>
                <a:avLst/>
                <a:gdLst>
                  <a:gd name="T0" fmla="*/ 0 w 67"/>
                  <a:gd name="T1" fmla="*/ 0 h 32"/>
                  <a:gd name="T2" fmla="*/ 66 w 67"/>
                  <a:gd name="T3" fmla="*/ 31 h 32"/>
                  <a:gd name="T4" fmla="*/ 2 w 67"/>
                  <a:gd name="T5" fmla="*/ 4 h 32"/>
                  <a:gd name="T6" fmla="*/ 0 w 67"/>
                  <a:gd name="T7" fmla="*/ 0 h 32"/>
                  <a:gd name="T8" fmla="*/ 2 w 67"/>
                  <a:gd name="T9" fmla="*/ 4 h 32"/>
                  <a:gd name="T10" fmla="*/ 0 w 67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32"/>
                  <a:gd name="T20" fmla="*/ 67 w 67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32">
                    <a:moveTo>
                      <a:pt x="0" y="0"/>
                    </a:moveTo>
                    <a:lnTo>
                      <a:pt x="66" y="3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9" name="Freeform 168"/>
              <p:cNvSpPr>
                <a:spLocks/>
              </p:cNvSpPr>
              <p:nvPr/>
            </p:nvSpPr>
            <p:spPr bwMode="auto">
              <a:xfrm>
                <a:off x="1030" y="1352"/>
                <a:ext cx="118" cy="106"/>
              </a:xfrm>
              <a:custGeom>
                <a:avLst/>
                <a:gdLst>
                  <a:gd name="T0" fmla="*/ 117 w 118"/>
                  <a:gd name="T1" fmla="*/ 39 h 106"/>
                  <a:gd name="T2" fmla="*/ 82 w 118"/>
                  <a:gd name="T3" fmla="*/ 105 h 106"/>
                  <a:gd name="T4" fmla="*/ 11 w 118"/>
                  <a:gd name="T5" fmla="*/ 66 h 106"/>
                  <a:gd name="T6" fmla="*/ 0 w 118"/>
                  <a:gd name="T7" fmla="*/ 0 h 106"/>
                  <a:gd name="T8" fmla="*/ 47 w 118"/>
                  <a:gd name="T9" fmla="*/ 14 h 106"/>
                  <a:gd name="T10" fmla="*/ 49 w 118"/>
                  <a:gd name="T11" fmla="*/ 4 h 106"/>
                  <a:gd name="T12" fmla="*/ 117 w 118"/>
                  <a:gd name="T13" fmla="*/ 3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06"/>
                  <a:gd name="T23" fmla="*/ 118 w 118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06">
                    <a:moveTo>
                      <a:pt x="117" y="39"/>
                    </a:moveTo>
                    <a:lnTo>
                      <a:pt x="82" y="105"/>
                    </a:lnTo>
                    <a:lnTo>
                      <a:pt x="11" y="66"/>
                    </a:lnTo>
                    <a:lnTo>
                      <a:pt x="0" y="0"/>
                    </a:lnTo>
                    <a:lnTo>
                      <a:pt x="47" y="14"/>
                    </a:lnTo>
                    <a:lnTo>
                      <a:pt x="49" y="4"/>
                    </a:lnTo>
                    <a:lnTo>
                      <a:pt x="117" y="3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0" name="Freeform 169"/>
              <p:cNvSpPr>
                <a:spLocks/>
              </p:cNvSpPr>
              <p:nvPr/>
            </p:nvSpPr>
            <p:spPr bwMode="auto">
              <a:xfrm>
                <a:off x="1030" y="1352"/>
                <a:ext cx="118" cy="106"/>
              </a:xfrm>
              <a:custGeom>
                <a:avLst/>
                <a:gdLst>
                  <a:gd name="T0" fmla="*/ 117 w 118"/>
                  <a:gd name="T1" fmla="*/ 39 h 106"/>
                  <a:gd name="T2" fmla="*/ 82 w 118"/>
                  <a:gd name="T3" fmla="*/ 105 h 106"/>
                  <a:gd name="T4" fmla="*/ 11 w 118"/>
                  <a:gd name="T5" fmla="*/ 66 h 106"/>
                  <a:gd name="T6" fmla="*/ 0 w 118"/>
                  <a:gd name="T7" fmla="*/ 0 h 106"/>
                  <a:gd name="T8" fmla="*/ 47 w 118"/>
                  <a:gd name="T9" fmla="*/ 14 h 106"/>
                  <a:gd name="T10" fmla="*/ 49 w 118"/>
                  <a:gd name="T11" fmla="*/ 4 h 106"/>
                  <a:gd name="T12" fmla="*/ 117 w 118"/>
                  <a:gd name="T13" fmla="*/ 3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106"/>
                  <a:gd name="T23" fmla="*/ 118 w 118"/>
                  <a:gd name="T24" fmla="*/ 106 h 1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106">
                    <a:moveTo>
                      <a:pt x="117" y="39"/>
                    </a:moveTo>
                    <a:lnTo>
                      <a:pt x="82" y="105"/>
                    </a:lnTo>
                    <a:lnTo>
                      <a:pt x="11" y="66"/>
                    </a:lnTo>
                    <a:lnTo>
                      <a:pt x="0" y="0"/>
                    </a:lnTo>
                    <a:lnTo>
                      <a:pt x="47" y="14"/>
                    </a:lnTo>
                    <a:lnTo>
                      <a:pt x="49" y="4"/>
                    </a:lnTo>
                    <a:lnTo>
                      <a:pt x="117" y="3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1" name="Freeform 170"/>
              <p:cNvSpPr>
                <a:spLocks/>
              </p:cNvSpPr>
              <p:nvPr/>
            </p:nvSpPr>
            <p:spPr bwMode="auto">
              <a:xfrm>
                <a:off x="1110" y="1393"/>
                <a:ext cx="38" cy="67"/>
              </a:xfrm>
              <a:custGeom>
                <a:avLst/>
                <a:gdLst>
                  <a:gd name="T0" fmla="*/ 5 w 38"/>
                  <a:gd name="T1" fmla="*/ 64 h 67"/>
                  <a:gd name="T2" fmla="*/ 0 w 38"/>
                  <a:gd name="T3" fmla="*/ 66 h 67"/>
                  <a:gd name="T4" fmla="*/ 37 w 38"/>
                  <a:gd name="T5" fmla="*/ 0 h 67"/>
                  <a:gd name="T6" fmla="*/ 5 w 38"/>
                  <a:gd name="T7" fmla="*/ 64 h 67"/>
                  <a:gd name="T8" fmla="*/ 0 w 38"/>
                  <a:gd name="T9" fmla="*/ 66 h 67"/>
                  <a:gd name="T10" fmla="*/ 5 w 38"/>
                  <a:gd name="T11" fmla="*/ 64 h 67"/>
                  <a:gd name="T12" fmla="*/ 0 w 38"/>
                  <a:gd name="T13" fmla="*/ 66 h 67"/>
                  <a:gd name="T14" fmla="*/ 5 w 38"/>
                  <a:gd name="T15" fmla="*/ 64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67"/>
                  <a:gd name="T26" fmla="*/ 38 w 38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67">
                    <a:moveTo>
                      <a:pt x="5" y="64"/>
                    </a:moveTo>
                    <a:lnTo>
                      <a:pt x="0" y="66"/>
                    </a:lnTo>
                    <a:lnTo>
                      <a:pt x="37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2" name="Freeform 171"/>
              <p:cNvSpPr>
                <a:spLocks/>
              </p:cNvSpPr>
              <p:nvPr/>
            </p:nvSpPr>
            <p:spPr bwMode="auto">
              <a:xfrm>
                <a:off x="1110" y="1393"/>
                <a:ext cx="38" cy="67"/>
              </a:xfrm>
              <a:custGeom>
                <a:avLst/>
                <a:gdLst>
                  <a:gd name="T0" fmla="*/ 5 w 38"/>
                  <a:gd name="T1" fmla="*/ 64 h 67"/>
                  <a:gd name="T2" fmla="*/ 0 w 38"/>
                  <a:gd name="T3" fmla="*/ 66 h 67"/>
                  <a:gd name="T4" fmla="*/ 37 w 38"/>
                  <a:gd name="T5" fmla="*/ 0 h 67"/>
                  <a:gd name="T6" fmla="*/ 5 w 38"/>
                  <a:gd name="T7" fmla="*/ 64 h 67"/>
                  <a:gd name="T8" fmla="*/ 0 w 38"/>
                  <a:gd name="T9" fmla="*/ 66 h 67"/>
                  <a:gd name="T10" fmla="*/ 5 w 38"/>
                  <a:gd name="T11" fmla="*/ 64 h 67"/>
                  <a:gd name="T12" fmla="*/ 0 w 38"/>
                  <a:gd name="T13" fmla="*/ 66 h 67"/>
                  <a:gd name="T14" fmla="*/ 5 w 38"/>
                  <a:gd name="T15" fmla="*/ 64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67"/>
                  <a:gd name="T26" fmla="*/ 38 w 38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67">
                    <a:moveTo>
                      <a:pt x="5" y="64"/>
                    </a:moveTo>
                    <a:lnTo>
                      <a:pt x="0" y="66"/>
                    </a:lnTo>
                    <a:lnTo>
                      <a:pt x="37" y="0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  <a:lnTo>
                      <a:pt x="0" y="66"/>
                    </a:lnTo>
                    <a:lnTo>
                      <a:pt x="5" y="6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3" name="Freeform 172"/>
              <p:cNvSpPr>
                <a:spLocks/>
              </p:cNvSpPr>
              <p:nvPr/>
            </p:nvSpPr>
            <p:spPr bwMode="auto">
              <a:xfrm>
                <a:off x="1042" y="1422"/>
                <a:ext cx="69" cy="38"/>
              </a:xfrm>
              <a:custGeom>
                <a:avLst/>
                <a:gdLst>
                  <a:gd name="T0" fmla="*/ 0 w 69"/>
                  <a:gd name="T1" fmla="*/ 0 h 38"/>
                  <a:gd name="T2" fmla="*/ 0 w 69"/>
                  <a:gd name="T3" fmla="*/ 0 h 38"/>
                  <a:gd name="T4" fmla="*/ 68 w 69"/>
                  <a:gd name="T5" fmla="*/ 35 h 38"/>
                  <a:gd name="T6" fmla="*/ 62 w 69"/>
                  <a:gd name="T7" fmla="*/ 37 h 38"/>
                  <a:gd name="T8" fmla="*/ 2 w 69"/>
                  <a:gd name="T9" fmla="*/ 5 h 38"/>
                  <a:gd name="T10" fmla="*/ 0 w 69"/>
                  <a:gd name="T11" fmla="*/ 0 h 38"/>
                  <a:gd name="T12" fmla="*/ 2 w 69"/>
                  <a:gd name="T13" fmla="*/ 5 h 38"/>
                  <a:gd name="T14" fmla="*/ 0 w 69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38"/>
                  <a:gd name="T26" fmla="*/ 69 w 69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38">
                    <a:moveTo>
                      <a:pt x="0" y="0"/>
                    </a:moveTo>
                    <a:lnTo>
                      <a:pt x="0" y="0"/>
                    </a:lnTo>
                    <a:lnTo>
                      <a:pt x="68" y="35"/>
                    </a:lnTo>
                    <a:lnTo>
                      <a:pt x="62" y="3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4" name="Freeform 173"/>
              <p:cNvSpPr>
                <a:spLocks/>
              </p:cNvSpPr>
              <p:nvPr/>
            </p:nvSpPr>
            <p:spPr bwMode="auto">
              <a:xfrm>
                <a:off x="1042" y="1422"/>
                <a:ext cx="69" cy="38"/>
              </a:xfrm>
              <a:custGeom>
                <a:avLst/>
                <a:gdLst>
                  <a:gd name="T0" fmla="*/ 0 w 69"/>
                  <a:gd name="T1" fmla="*/ 0 h 38"/>
                  <a:gd name="T2" fmla="*/ 68 w 69"/>
                  <a:gd name="T3" fmla="*/ 35 h 38"/>
                  <a:gd name="T4" fmla="*/ 62 w 69"/>
                  <a:gd name="T5" fmla="*/ 37 h 38"/>
                  <a:gd name="T6" fmla="*/ 2 w 69"/>
                  <a:gd name="T7" fmla="*/ 5 h 38"/>
                  <a:gd name="T8" fmla="*/ 0 w 69"/>
                  <a:gd name="T9" fmla="*/ 0 h 38"/>
                  <a:gd name="T10" fmla="*/ 2 w 69"/>
                  <a:gd name="T11" fmla="*/ 5 h 38"/>
                  <a:gd name="T12" fmla="*/ 0 w 6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38"/>
                  <a:gd name="T23" fmla="*/ 69 w 6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38">
                    <a:moveTo>
                      <a:pt x="0" y="0"/>
                    </a:moveTo>
                    <a:lnTo>
                      <a:pt x="68" y="35"/>
                    </a:lnTo>
                    <a:lnTo>
                      <a:pt x="62" y="3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5" name="Freeform 174"/>
              <p:cNvSpPr>
                <a:spLocks/>
              </p:cNvSpPr>
              <p:nvPr/>
            </p:nvSpPr>
            <p:spPr bwMode="auto">
              <a:xfrm>
                <a:off x="1028" y="1348"/>
                <a:ext cx="9" cy="69"/>
              </a:xfrm>
              <a:custGeom>
                <a:avLst/>
                <a:gdLst>
                  <a:gd name="T0" fmla="*/ 1 w 9"/>
                  <a:gd name="T1" fmla="*/ 4 h 69"/>
                  <a:gd name="T2" fmla="*/ 1 w 9"/>
                  <a:gd name="T3" fmla="*/ 4 h 69"/>
                  <a:gd name="T4" fmla="*/ 8 w 9"/>
                  <a:gd name="T5" fmla="*/ 68 h 69"/>
                  <a:gd name="T6" fmla="*/ 1 w 9"/>
                  <a:gd name="T7" fmla="*/ 4 h 69"/>
                  <a:gd name="T8" fmla="*/ 0 w 9"/>
                  <a:gd name="T9" fmla="*/ 0 h 69"/>
                  <a:gd name="T10" fmla="*/ 1 w 9"/>
                  <a:gd name="T11" fmla="*/ 4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9"/>
                  <a:gd name="T20" fmla="*/ 9 w 9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9">
                    <a:moveTo>
                      <a:pt x="1" y="4"/>
                    </a:moveTo>
                    <a:lnTo>
                      <a:pt x="1" y="4"/>
                    </a:lnTo>
                    <a:lnTo>
                      <a:pt x="8" y="6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6" name="Freeform 175"/>
              <p:cNvSpPr>
                <a:spLocks/>
              </p:cNvSpPr>
              <p:nvPr/>
            </p:nvSpPr>
            <p:spPr bwMode="auto">
              <a:xfrm>
                <a:off x="1028" y="1348"/>
                <a:ext cx="9" cy="69"/>
              </a:xfrm>
              <a:custGeom>
                <a:avLst/>
                <a:gdLst>
                  <a:gd name="T0" fmla="*/ 1 w 9"/>
                  <a:gd name="T1" fmla="*/ 4 h 69"/>
                  <a:gd name="T2" fmla="*/ 8 w 9"/>
                  <a:gd name="T3" fmla="*/ 68 h 69"/>
                  <a:gd name="T4" fmla="*/ 1 w 9"/>
                  <a:gd name="T5" fmla="*/ 4 h 69"/>
                  <a:gd name="T6" fmla="*/ 0 w 9"/>
                  <a:gd name="T7" fmla="*/ 0 h 69"/>
                  <a:gd name="T8" fmla="*/ 1 w 9"/>
                  <a:gd name="T9" fmla="*/ 4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69"/>
                  <a:gd name="T17" fmla="*/ 9 w 9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69">
                    <a:moveTo>
                      <a:pt x="1" y="4"/>
                    </a:moveTo>
                    <a:lnTo>
                      <a:pt x="8" y="6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7" name="Freeform 176"/>
              <p:cNvSpPr>
                <a:spLocks/>
              </p:cNvSpPr>
              <p:nvPr/>
            </p:nvSpPr>
            <p:spPr bwMode="auto">
              <a:xfrm>
                <a:off x="1030" y="1352"/>
                <a:ext cx="44" cy="16"/>
              </a:xfrm>
              <a:custGeom>
                <a:avLst/>
                <a:gdLst>
                  <a:gd name="T0" fmla="*/ 43 w 44"/>
                  <a:gd name="T1" fmla="*/ 11 h 16"/>
                  <a:gd name="T2" fmla="*/ 38 w 44"/>
                  <a:gd name="T3" fmla="*/ 12 h 16"/>
                  <a:gd name="T4" fmla="*/ 0 w 44"/>
                  <a:gd name="T5" fmla="*/ 0 h 16"/>
                  <a:gd name="T6" fmla="*/ 43 w 44"/>
                  <a:gd name="T7" fmla="*/ 11 h 16"/>
                  <a:gd name="T8" fmla="*/ 38 w 44"/>
                  <a:gd name="T9" fmla="*/ 12 h 16"/>
                  <a:gd name="T10" fmla="*/ 43 w 44"/>
                  <a:gd name="T11" fmla="*/ 11 h 16"/>
                  <a:gd name="T12" fmla="*/ 43 w 44"/>
                  <a:gd name="T13" fmla="*/ 15 h 16"/>
                  <a:gd name="T14" fmla="*/ 38 w 44"/>
                  <a:gd name="T15" fmla="*/ 12 h 16"/>
                  <a:gd name="T16" fmla="*/ 43 w 44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6"/>
                  <a:gd name="T29" fmla="*/ 44 w 4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6">
                    <a:moveTo>
                      <a:pt x="43" y="11"/>
                    </a:moveTo>
                    <a:lnTo>
                      <a:pt x="38" y="12"/>
                    </a:lnTo>
                    <a:lnTo>
                      <a:pt x="0" y="0"/>
                    </a:lnTo>
                    <a:lnTo>
                      <a:pt x="43" y="11"/>
                    </a:lnTo>
                    <a:lnTo>
                      <a:pt x="38" y="12"/>
                    </a:lnTo>
                    <a:lnTo>
                      <a:pt x="43" y="11"/>
                    </a:lnTo>
                    <a:lnTo>
                      <a:pt x="43" y="15"/>
                    </a:lnTo>
                    <a:lnTo>
                      <a:pt x="38" y="12"/>
                    </a:lnTo>
                    <a:lnTo>
                      <a:pt x="43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8" name="Freeform 177"/>
              <p:cNvSpPr>
                <a:spLocks/>
              </p:cNvSpPr>
              <p:nvPr/>
            </p:nvSpPr>
            <p:spPr bwMode="auto">
              <a:xfrm>
                <a:off x="1030" y="1352"/>
                <a:ext cx="44" cy="16"/>
              </a:xfrm>
              <a:custGeom>
                <a:avLst/>
                <a:gdLst>
                  <a:gd name="T0" fmla="*/ 43 w 44"/>
                  <a:gd name="T1" fmla="*/ 11 h 16"/>
                  <a:gd name="T2" fmla="*/ 38 w 44"/>
                  <a:gd name="T3" fmla="*/ 12 h 16"/>
                  <a:gd name="T4" fmla="*/ 0 w 44"/>
                  <a:gd name="T5" fmla="*/ 0 h 16"/>
                  <a:gd name="T6" fmla="*/ 43 w 44"/>
                  <a:gd name="T7" fmla="*/ 11 h 16"/>
                  <a:gd name="T8" fmla="*/ 38 w 44"/>
                  <a:gd name="T9" fmla="*/ 12 h 16"/>
                  <a:gd name="T10" fmla="*/ 43 w 44"/>
                  <a:gd name="T11" fmla="*/ 11 h 16"/>
                  <a:gd name="T12" fmla="*/ 43 w 44"/>
                  <a:gd name="T13" fmla="*/ 15 h 16"/>
                  <a:gd name="T14" fmla="*/ 38 w 44"/>
                  <a:gd name="T15" fmla="*/ 12 h 16"/>
                  <a:gd name="T16" fmla="*/ 43 w 44"/>
                  <a:gd name="T17" fmla="*/ 11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6"/>
                  <a:gd name="T29" fmla="*/ 44 w 4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6">
                    <a:moveTo>
                      <a:pt x="43" y="11"/>
                    </a:moveTo>
                    <a:lnTo>
                      <a:pt x="38" y="12"/>
                    </a:lnTo>
                    <a:lnTo>
                      <a:pt x="0" y="0"/>
                    </a:lnTo>
                    <a:lnTo>
                      <a:pt x="43" y="11"/>
                    </a:lnTo>
                    <a:lnTo>
                      <a:pt x="38" y="12"/>
                    </a:lnTo>
                    <a:lnTo>
                      <a:pt x="43" y="11"/>
                    </a:lnTo>
                    <a:lnTo>
                      <a:pt x="43" y="15"/>
                    </a:lnTo>
                    <a:lnTo>
                      <a:pt x="38" y="12"/>
                    </a:lnTo>
                    <a:lnTo>
                      <a:pt x="43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9" name="Freeform 178"/>
              <p:cNvSpPr>
                <a:spLocks/>
              </p:cNvSpPr>
              <p:nvPr/>
            </p:nvSpPr>
            <p:spPr bwMode="auto">
              <a:xfrm>
                <a:off x="1073" y="13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2 w 3"/>
                  <a:gd name="T5" fmla="*/ 6 h 8"/>
                  <a:gd name="T6" fmla="*/ 0 w 3"/>
                  <a:gd name="T7" fmla="*/ 7 h 8"/>
                  <a:gd name="T8" fmla="*/ 2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0" name="Freeform 179"/>
              <p:cNvSpPr>
                <a:spLocks/>
              </p:cNvSpPr>
              <p:nvPr/>
            </p:nvSpPr>
            <p:spPr bwMode="auto">
              <a:xfrm>
                <a:off x="1073" y="1356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6 h 8"/>
                  <a:gd name="T4" fmla="*/ 0 w 3"/>
                  <a:gd name="T5" fmla="*/ 7 h 8"/>
                  <a:gd name="T6" fmla="*/ 2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2" y="0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1" name="Freeform 180"/>
              <p:cNvSpPr>
                <a:spLocks/>
              </p:cNvSpPr>
              <p:nvPr/>
            </p:nvSpPr>
            <p:spPr bwMode="auto">
              <a:xfrm>
                <a:off x="1081" y="1356"/>
                <a:ext cx="73" cy="32"/>
              </a:xfrm>
              <a:custGeom>
                <a:avLst/>
                <a:gdLst>
                  <a:gd name="T0" fmla="*/ 66 w 73"/>
                  <a:gd name="T1" fmla="*/ 31 h 32"/>
                  <a:gd name="T2" fmla="*/ 66 w 73"/>
                  <a:gd name="T3" fmla="*/ 31 h 32"/>
                  <a:gd name="T4" fmla="*/ 0 w 73"/>
                  <a:gd name="T5" fmla="*/ 0 h 32"/>
                  <a:gd name="T6" fmla="*/ 66 w 73"/>
                  <a:gd name="T7" fmla="*/ 31 h 32"/>
                  <a:gd name="T8" fmla="*/ 72 w 73"/>
                  <a:gd name="T9" fmla="*/ 29 h 32"/>
                  <a:gd name="T10" fmla="*/ 66 w 73"/>
                  <a:gd name="T11" fmla="*/ 3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2"/>
                  <a:gd name="T20" fmla="*/ 73 w 7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2">
                    <a:moveTo>
                      <a:pt x="66" y="31"/>
                    </a:moveTo>
                    <a:lnTo>
                      <a:pt x="66" y="31"/>
                    </a:lnTo>
                    <a:lnTo>
                      <a:pt x="0" y="0"/>
                    </a:lnTo>
                    <a:lnTo>
                      <a:pt x="66" y="31"/>
                    </a:lnTo>
                    <a:lnTo>
                      <a:pt x="72" y="29"/>
                    </a:lnTo>
                    <a:lnTo>
                      <a:pt x="66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" name="Freeform 181"/>
              <p:cNvSpPr>
                <a:spLocks/>
              </p:cNvSpPr>
              <p:nvPr/>
            </p:nvSpPr>
            <p:spPr bwMode="auto">
              <a:xfrm>
                <a:off x="1081" y="1356"/>
                <a:ext cx="73" cy="32"/>
              </a:xfrm>
              <a:custGeom>
                <a:avLst/>
                <a:gdLst>
                  <a:gd name="T0" fmla="*/ 66 w 73"/>
                  <a:gd name="T1" fmla="*/ 31 h 32"/>
                  <a:gd name="T2" fmla="*/ 0 w 73"/>
                  <a:gd name="T3" fmla="*/ 0 h 32"/>
                  <a:gd name="T4" fmla="*/ 66 w 73"/>
                  <a:gd name="T5" fmla="*/ 31 h 32"/>
                  <a:gd name="T6" fmla="*/ 72 w 73"/>
                  <a:gd name="T7" fmla="*/ 29 h 32"/>
                  <a:gd name="T8" fmla="*/ 66 w 73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32"/>
                  <a:gd name="T17" fmla="*/ 73 w 7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32">
                    <a:moveTo>
                      <a:pt x="66" y="31"/>
                    </a:moveTo>
                    <a:lnTo>
                      <a:pt x="0" y="0"/>
                    </a:lnTo>
                    <a:lnTo>
                      <a:pt x="66" y="31"/>
                    </a:lnTo>
                    <a:lnTo>
                      <a:pt x="72" y="29"/>
                    </a:lnTo>
                    <a:lnTo>
                      <a:pt x="66" y="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3" name="Freeform 182"/>
              <p:cNvSpPr>
                <a:spLocks/>
              </p:cNvSpPr>
              <p:nvPr/>
            </p:nvSpPr>
            <p:spPr bwMode="auto">
              <a:xfrm>
                <a:off x="1071" y="1179"/>
                <a:ext cx="169" cy="185"/>
              </a:xfrm>
              <a:custGeom>
                <a:avLst/>
                <a:gdLst>
                  <a:gd name="T0" fmla="*/ 168 w 169"/>
                  <a:gd name="T1" fmla="*/ 70 h 185"/>
                  <a:gd name="T2" fmla="*/ 104 w 169"/>
                  <a:gd name="T3" fmla="*/ 184 h 185"/>
                  <a:gd name="T4" fmla="*/ 72 w 169"/>
                  <a:gd name="T5" fmla="*/ 182 h 185"/>
                  <a:gd name="T6" fmla="*/ 42 w 169"/>
                  <a:gd name="T7" fmla="*/ 168 h 185"/>
                  <a:gd name="T8" fmla="*/ 0 w 169"/>
                  <a:gd name="T9" fmla="*/ 114 h 185"/>
                  <a:gd name="T10" fmla="*/ 67 w 169"/>
                  <a:gd name="T11" fmla="*/ 0 h 185"/>
                  <a:gd name="T12" fmla="*/ 89 w 169"/>
                  <a:gd name="T13" fmla="*/ 0 h 185"/>
                  <a:gd name="T14" fmla="*/ 121 w 169"/>
                  <a:gd name="T15" fmla="*/ 12 h 185"/>
                  <a:gd name="T16" fmla="*/ 168 w 169"/>
                  <a:gd name="T17" fmla="*/ 7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185"/>
                  <a:gd name="T29" fmla="*/ 169 w 169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185">
                    <a:moveTo>
                      <a:pt x="168" y="70"/>
                    </a:moveTo>
                    <a:lnTo>
                      <a:pt x="104" y="184"/>
                    </a:lnTo>
                    <a:lnTo>
                      <a:pt x="72" y="182"/>
                    </a:lnTo>
                    <a:lnTo>
                      <a:pt x="42" y="168"/>
                    </a:lnTo>
                    <a:lnTo>
                      <a:pt x="0" y="114"/>
                    </a:lnTo>
                    <a:lnTo>
                      <a:pt x="67" y="0"/>
                    </a:lnTo>
                    <a:lnTo>
                      <a:pt x="89" y="0"/>
                    </a:lnTo>
                    <a:lnTo>
                      <a:pt x="121" y="12"/>
                    </a:lnTo>
                    <a:lnTo>
                      <a:pt x="168" y="7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4" name="Freeform 183"/>
              <p:cNvSpPr>
                <a:spLocks/>
              </p:cNvSpPr>
              <p:nvPr/>
            </p:nvSpPr>
            <p:spPr bwMode="auto">
              <a:xfrm>
                <a:off x="1071" y="1179"/>
                <a:ext cx="169" cy="185"/>
              </a:xfrm>
              <a:custGeom>
                <a:avLst/>
                <a:gdLst>
                  <a:gd name="T0" fmla="*/ 168 w 169"/>
                  <a:gd name="T1" fmla="*/ 70 h 185"/>
                  <a:gd name="T2" fmla="*/ 104 w 169"/>
                  <a:gd name="T3" fmla="*/ 184 h 185"/>
                  <a:gd name="T4" fmla="*/ 72 w 169"/>
                  <a:gd name="T5" fmla="*/ 182 h 185"/>
                  <a:gd name="T6" fmla="*/ 42 w 169"/>
                  <a:gd name="T7" fmla="*/ 168 h 185"/>
                  <a:gd name="T8" fmla="*/ 0 w 169"/>
                  <a:gd name="T9" fmla="*/ 114 h 185"/>
                  <a:gd name="T10" fmla="*/ 67 w 169"/>
                  <a:gd name="T11" fmla="*/ 0 h 185"/>
                  <a:gd name="T12" fmla="*/ 89 w 169"/>
                  <a:gd name="T13" fmla="*/ 0 h 185"/>
                  <a:gd name="T14" fmla="*/ 121 w 169"/>
                  <a:gd name="T15" fmla="*/ 12 h 185"/>
                  <a:gd name="T16" fmla="*/ 168 w 169"/>
                  <a:gd name="T17" fmla="*/ 70 h 1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185"/>
                  <a:gd name="T29" fmla="*/ 169 w 169"/>
                  <a:gd name="T30" fmla="*/ 185 h 1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185">
                    <a:moveTo>
                      <a:pt x="168" y="70"/>
                    </a:moveTo>
                    <a:lnTo>
                      <a:pt x="104" y="184"/>
                    </a:lnTo>
                    <a:lnTo>
                      <a:pt x="72" y="182"/>
                    </a:lnTo>
                    <a:lnTo>
                      <a:pt x="42" y="168"/>
                    </a:lnTo>
                    <a:lnTo>
                      <a:pt x="0" y="114"/>
                    </a:lnTo>
                    <a:lnTo>
                      <a:pt x="67" y="0"/>
                    </a:lnTo>
                    <a:lnTo>
                      <a:pt x="89" y="0"/>
                    </a:lnTo>
                    <a:lnTo>
                      <a:pt x="121" y="12"/>
                    </a:lnTo>
                    <a:lnTo>
                      <a:pt x="168" y="7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" name="Freeform 184"/>
              <p:cNvSpPr>
                <a:spLocks/>
              </p:cNvSpPr>
              <p:nvPr/>
            </p:nvSpPr>
            <p:spPr bwMode="auto">
              <a:xfrm>
                <a:off x="1175" y="1251"/>
                <a:ext cx="71" cy="113"/>
              </a:xfrm>
              <a:custGeom>
                <a:avLst/>
                <a:gdLst>
                  <a:gd name="T0" fmla="*/ 4 w 71"/>
                  <a:gd name="T1" fmla="*/ 112 h 113"/>
                  <a:gd name="T2" fmla="*/ 0 w 71"/>
                  <a:gd name="T3" fmla="*/ 112 h 113"/>
                  <a:gd name="T4" fmla="*/ 64 w 71"/>
                  <a:gd name="T5" fmla="*/ 0 h 113"/>
                  <a:gd name="T6" fmla="*/ 70 w 71"/>
                  <a:gd name="T7" fmla="*/ 0 h 113"/>
                  <a:gd name="T8" fmla="*/ 4 w 71"/>
                  <a:gd name="T9" fmla="*/ 11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3"/>
                  <a:gd name="T17" fmla="*/ 71 w 7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3">
                    <a:moveTo>
                      <a:pt x="4" y="112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4" y="1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" name="Freeform 185"/>
              <p:cNvSpPr>
                <a:spLocks/>
              </p:cNvSpPr>
              <p:nvPr/>
            </p:nvSpPr>
            <p:spPr bwMode="auto">
              <a:xfrm>
                <a:off x="1175" y="1251"/>
                <a:ext cx="71" cy="113"/>
              </a:xfrm>
              <a:custGeom>
                <a:avLst/>
                <a:gdLst>
                  <a:gd name="T0" fmla="*/ 4 w 71"/>
                  <a:gd name="T1" fmla="*/ 112 h 113"/>
                  <a:gd name="T2" fmla="*/ 0 w 71"/>
                  <a:gd name="T3" fmla="*/ 112 h 113"/>
                  <a:gd name="T4" fmla="*/ 64 w 71"/>
                  <a:gd name="T5" fmla="*/ 0 h 113"/>
                  <a:gd name="T6" fmla="*/ 70 w 71"/>
                  <a:gd name="T7" fmla="*/ 0 h 113"/>
                  <a:gd name="T8" fmla="*/ 4 w 71"/>
                  <a:gd name="T9" fmla="*/ 112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13"/>
                  <a:gd name="T17" fmla="*/ 71 w 7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13">
                    <a:moveTo>
                      <a:pt x="4" y="112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4" y="1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" name="Freeform 186"/>
              <p:cNvSpPr>
                <a:spLocks/>
              </p:cNvSpPr>
              <p:nvPr/>
            </p:nvSpPr>
            <p:spPr bwMode="auto">
              <a:xfrm>
                <a:off x="1146" y="1363"/>
                <a:ext cx="28" cy="3"/>
              </a:xfrm>
              <a:custGeom>
                <a:avLst/>
                <a:gdLst>
                  <a:gd name="T0" fmla="*/ 4 w 28"/>
                  <a:gd name="T1" fmla="*/ 2 h 3"/>
                  <a:gd name="T2" fmla="*/ 0 w 28"/>
                  <a:gd name="T3" fmla="*/ 1 h 3"/>
                  <a:gd name="T4" fmla="*/ 27 w 28"/>
                  <a:gd name="T5" fmla="*/ 0 h 3"/>
                  <a:gd name="T6" fmla="*/ 0 w 28"/>
                  <a:gd name="T7" fmla="*/ 1 h 3"/>
                  <a:gd name="T8" fmla="*/ 4 w 2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"/>
                  <a:gd name="T17" fmla="*/ 28 w 2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">
                    <a:moveTo>
                      <a:pt x="4" y="2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" name="Freeform 187"/>
              <p:cNvSpPr>
                <a:spLocks/>
              </p:cNvSpPr>
              <p:nvPr/>
            </p:nvSpPr>
            <p:spPr bwMode="auto">
              <a:xfrm>
                <a:off x="1146" y="1363"/>
                <a:ext cx="28" cy="3"/>
              </a:xfrm>
              <a:custGeom>
                <a:avLst/>
                <a:gdLst>
                  <a:gd name="T0" fmla="*/ 4 w 28"/>
                  <a:gd name="T1" fmla="*/ 2 h 3"/>
                  <a:gd name="T2" fmla="*/ 0 w 28"/>
                  <a:gd name="T3" fmla="*/ 1 h 3"/>
                  <a:gd name="T4" fmla="*/ 27 w 28"/>
                  <a:gd name="T5" fmla="*/ 0 h 3"/>
                  <a:gd name="T6" fmla="*/ 0 w 28"/>
                  <a:gd name="T7" fmla="*/ 1 h 3"/>
                  <a:gd name="T8" fmla="*/ 4 w 2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"/>
                  <a:gd name="T17" fmla="*/ 28 w 2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">
                    <a:moveTo>
                      <a:pt x="4" y="2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9" name="Freeform 188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0 w 34"/>
                  <a:gd name="T3" fmla="*/ 0 h 14"/>
                  <a:gd name="T4" fmla="*/ 33 w 34"/>
                  <a:gd name="T5" fmla="*/ 12 h 14"/>
                  <a:gd name="T6" fmla="*/ 29 w 34"/>
                  <a:gd name="T7" fmla="*/ 13 h 14"/>
                  <a:gd name="T8" fmla="*/ 2 w 34"/>
                  <a:gd name="T9" fmla="*/ 3 h 14"/>
                  <a:gd name="T10" fmla="*/ 0 w 3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"/>
                  <a:gd name="T20" fmla="*/ 34 w 3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">
                    <a:moveTo>
                      <a:pt x="0" y="0"/>
                    </a:move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0" name="Freeform 189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0 w 34"/>
                  <a:gd name="T1" fmla="*/ 0 h 14"/>
                  <a:gd name="T2" fmla="*/ 33 w 34"/>
                  <a:gd name="T3" fmla="*/ 12 h 14"/>
                  <a:gd name="T4" fmla="*/ 29 w 34"/>
                  <a:gd name="T5" fmla="*/ 13 h 14"/>
                  <a:gd name="T6" fmla="*/ 2 w 34"/>
                  <a:gd name="T7" fmla="*/ 3 h 14"/>
                  <a:gd name="T8" fmla="*/ 0 w 3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4"/>
                  <a:gd name="T17" fmla="*/ 34 w 3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4">
                    <a:moveTo>
                      <a:pt x="0" y="0"/>
                    </a:moveTo>
                    <a:lnTo>
                      <a:pt x="33" y="12"/>
                    </a:ln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1" name="Freeform 190"/>
              <p:cNvSpPr>
                <a:spLocks/>
              </p:cNvSpPr>
              <p:nvPr/>
            </p:nvSpPr>
            <p:spPr bwMode="auto">
              <a:xfrm>
                <a:off x="1071" y="1297"/>
                <a:ext cx="38" cy="50"/>
              </a:xfrm>
              <a:custGeom>
                <a:avLst/>
                <a:gdLst>
                  <a:gd name="T0" fmla="*/ 0 w 38"/>
                  <a:gd name="T1" fmla="*/ 0 h 50"/>
                  <a:gd name="T2" fmla="*/ 0 w 38"/>
                  <a:gd name="T3" fmla="*/ 0 h 50"/>
                  <a:gd name="T4" fmla="*/ 35 w 38"/>
                  <a:gd name="T5" fmla="*/ 45 h 50"/>
                  <a:gd name="T6" fmla="*/ 37 w 38"/>
                  <a:gd name="T7" fmla="*/ 49 h 50"/>
                  <a:gd name="T8" fmla="*/ 0 w 3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50"/>
                  <a:gd name="T17" fmla="*/ 38 w 3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50">
                    <a:moveTo>
                      <a:pt x="0" y="0"/>
                    </a:moveTo>
                    <a:lnTo>
                      <a:pt x="0" y="0"/>
                    </a:lnTo>
                    <a:lnTo>
                      <a:pt x="35" y="45"/>
                    </a:lnTo>
                    <a:lnTo>
                      <a:pt x="37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2" name="Freeform 191"/>
              <p:cNvSpPr>
                <a:spLocks/>
              </p:cNvSpPr>
              <p:nvPr/>
            </p:nvSpPr>
            <p:spPr bwMode="auto">
              <a:xfrm>
                <a:off x="1071" y="1297"/>
                <a:ext cx="38" cy="50"/>
              </a:xfrm>
              <a:custGeom>
                <a:avLst/>
                <a:gdLst>
                  <a:gd name="T0" fmla="*/ 0 w 38"/>
                  <a:gd name="T1" fmla="*/ 0 h 50"/>
                  <a:gd name="T2" fmla="*/ 35 w 38"/>
                  <a:gd name="T3" fmla="*/ 45 h 50"/>
                  <a:gd name="T4" fmla="*/ 37 w 38"/>
                  <a:gd name="T5" fmla="*/ 49 h 50"/>
                  <a:gd name="T6" fmla="*/ 0 w 3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50"/>
                  <a:gd name="T14" fmla="*/ 38 w 3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50">
                    <a:moveTo>
                      <a:pt x="0" y="0"/>
                    </a:moveTo>
                    <a:lnTo>
                      <a:pt x="35" y="45"/>
                    </a:lnTo>
                    <a:lnTo>
                      <a:pt x="37" y="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3" name="Freeform 192"/>
              <p:cNvSpPr>
                <a:spLocks/>
              </p:cNvSpPr>
              <p:nvPr/>
            </p:nvSpPr>
            <p:spPr bwMode="auto">
              <a:xfrm>
                <a:off x="1071" y="1179"/>
                <a:ext cx="66" cy="113"/>
              </a:xfrm>
              <a:custGeom>
                <a:avLst/>
                <a:gdLst>
                  <a:gd name="T0" fmla="*/ 65 w 66"/>
                  <a:gd name="T1" fmla="*/ 4 h 113"/>
                  <a:gd name="T2" fmla="*/ 65 w 66"/>
                  <a:gd name="T3" fmla="*/ 4 h 113"/>
                  <a:gd name="T4" fmla="*/ 0 w 66"/>
                  <a:gd name="T5" fmla="*/ 112 h 113"/>
                  <a:gd name="T6" fmla="*/ 63 w 66"/>
                  <a:gd name="T7" fmla="*/ 0 h 113"/>
                  <a:gd name="T8" fmla="*/ 65 w 66"/>
                  <a:gd name="T9" fmla="*/ 4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13"/>
                  <a:gd name="T17" fmla="*/ 66 w 6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13">
                    <a:moveTo>
                      <a:pt x="65" y="4"/>
                    </a:moveTo>
                    <a:lnTo>
                      <a:pt x="65" y="4"/>
                    </a:lnTo>
                    <a:lnTo>
                      <a:pt x="0" y="112"/>
                    </a:lnTo>
                    <a:lnTo>
                      <a:pt x="63" y="0"/>
                    </a:lnTo>
                    <a:lnTo>
                      <a:pt x="6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4" name="Freeform 193"/>
              <p:cNvSpPr>
                <a:spLocks/>
              </p:cNvSpPr>
              <p:nvPr/>
            </p:nvSpPr>
            <p:spPr bwMode="auto">
              <a:xfrm>
                <a:off x="1071" y="1179"/>
                <a:ext cx="66" cy="113"/>
              </a:xfrm>
              <a:custGeom>
                <a:avLst/>
                <a:gdLst>
                  <a:gd name="T0" fmla="*/ 65 w 66"/>
                  <a:gd name="T1" fmla="*/ 4 h 113"/>
                  <a:gd name="T2" fmla="*/ 0 w 66"/>
                  <a:gd name="T3" fmla="*/ 112 h 113"/>
                  <a:gd name="T4" fmla="*/ 63 w 66"/>
                  <a:gd name="T5" fmla="*/ 0 h 113"/>
                  <a:gd name="T6" fmla="*/ 65 w 66"/>
                  <a:gd name="T7" fmla="*/ 4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3"/>
                  <a:gd name="T14" fmla="*/ 66 w 66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3">
                    <a:moveTo>
                      <a:pt x="65" y="4"/>
                    </a:moveTo>
                    <a:lnTo>
                      <a:pt x="0" y="112"/>
                    </a:lnTo>
                    <a:lnTo>
                      <a:pt x="63" y="0"/>
                    </a:lnTo>
                    <a:lnTo>
                      <a:pt x="65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5" name="Freeform 194"/>
              <p:cNvSpPr>
                <a:spLocks/>
              </p:cNvSpPr>
              <p:nvPr/>
            </p:nvSpPr>
            <p:spPr bwMode="auto">
              <a:xfrm>
                <a:off x="1140" y="1177"/>
                <a:ext cx="18" cy="3"/>
              </a:xfrm>
              <a:custGeom>
                <a:avLst/>
                <a:gdLst>
                  <a:gd name="T0" fmla="*/ 17 w 18"/>
                  <a:gd name="T1" fmla="*/ 2 h 3"/>
                  <a:gd name="T2" fmla="*/ 17 w 18"/>
                  <a:gd name="T3" fmla="*/ 2 h 3"/>
                  <a:gd name="T4" fmla="*/ 1 w 18"/>
                  <a:gd name="T5" fmla="*/ 0 h 3"/>
                  <a:gd name="T6" fmla="*/ 0 w 18"/>
                  <a:gd name="T7" fmla="*/ 2 h 3"/>
                  <a:gd name="T8" fmla="*/ 17 w 1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"/>
                  <a:gd name="T17" fmla="*/ 18 w 1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">
                    <a:moveTo>
                      <a:pt x="17" y="2"/>
                    </a:moveTo>
                    <a:lnTo>
                      <a:pt x="17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6" name="Freeform 195"/>
              <p:cNvSpPr>
                <a:spLocks/>
              </p:cNvSpPr>
              <p:nvPr/>
            </p:nvSpPr>
            <p:spPr bwMode="auto">
              <a:xfrm>
                <a:off x="1140" y="1177"/>
                <a:ext cx="18" cy="3"/>
              </a:xfrm>
              <a:custGeom>
                <a:avLst/>
                <a:gdLst>
                  <a:gd name="T0" fmla="*/ 17 w 18"/>
                  <a:gd name="T1" fmla="*/ 2 h 3"/>
                  <a:gd name="T2" fmla="*/ 1 w 18"/>
                  <a:gd name="T3" fmla="*/ 0 h 3"/>
                  <a:gd name="T4" fmla="*/ 0 w 18"/>
                  <a:gd name="T5" fmla="*/ 2 h 3"/>
                  <a:gd name="T6" fmla="*/ 17 w 18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"/>
                  <a:gd name="T14" fmla="*/ 18 w 1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">
                    <a:moveTo>
                      <a:pt x="17" y="2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7" name="Freeform 196"/>
              <p:cNvSpPr>
                <a:spLocks/>
              </p:cNvSpPr>
              <p:nvPr/>
            </p:nvSpPr>
            <p:spPr bwMode="auto">
              <a:xfrm>
                <a:off x="1163" y="1179"/>
                <a:ext cx="28" cy="16"/>
              </a:xfrm>
              <a:custGeom>
                <a:avLst/>
                <a:gdLst>
                  <a:gd name="T0" fmla="*/ 21 w 28"/>
                  <a:gd name="T1" fmla="*/ 10 h 16"/>
                  <a:gd name="T2" fmla="*/ 24 w 28"/>
                  <a:gd name="T3" fmla="*/ 15 h 16"/>
                  <a:gd name="T4" fmla="*/ 0 w 28"/>
                  <a:gd name="T5" fmla="*/ 0 h 16"/>
                  <a:gd name="T6" fmla="*/ 27 w 28"/>
                  <a:gd name="T7" fmla="*/ 9 h 16"/>
                  <a:gd name="T8" fmla="*/ 21 w 28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1" y="10"/>
                    </a:moveTo>
                    <a:lnTo>
                      <a:pt x="24" y="15"/>
                    </a:lnTo>
                    <a:lnTo>
                      <a:pt x="0" y="0"/>
                    </a:lnTo>
                    <a:lnTo>
                      <a:pt x="27" y="9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8" name="Freeform 197"/>
              <p:cNvSpPr>
                <a:spLocks/>
              </p:cNvSpPr>
              <p:nvPr/>
            </p:nvSpPr>
            <p:spPr bwMode="auto">
              <a:xfrm>
                <a:off x="1163" y="1179"/>
                <a:ext cx="28" cy="16"/>
              </a:xfrm>
              <a:custGeom>
                <a:avLst/>
                <a:gdLst>
                  <a:gd name="T0" fmla="*/ 21 w 28"/>
                  <a:gd name="T1" fmla="*/ 10 h 16"/>
                  <a:gd name="T2" fmla="*/ 24 w 28"/>
                  <a:gd name="T3" fmla="*/ 15 h 16"/>
                  <a:gd name="T4" fmla="*/ 0 w 28"/>
                  <a:gd name="T5" fmla="*/ 0 h 16"/>
                  <a:gd name="T6" fmla="*/ 27 w 28"/>
                  <a:gd name="T7" fmla="*/ 9 h 16"/>
                  <a:gd name="T8" fmla="*/ 21 w 28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6"/>
                  <a:gd name="T17" fmla="*/ 28 w 2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6">
                    <a:moveTo>
                      <a:pt x="21" y="10"/>
                    </a:moveTo>
                    <a:lnTo>
                      <a:pt x="24" y="15"/>
                    </a:lnTo>
                    <a:lnTo>
                      <a:pt x="0" y="0"/>
                    </a:lnTo>
                    <a:lnTo>
                      <a:pt x="27" y="9"/>
                    </a:lnTo>
                    <a:lnTo>
                      <a:pt x="21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9" name="Freeform 198"/>
              <p:cNvSpPr>
                <a:spLocks/>
              </p:cNvSpPr>
              <p:nvPr/>
            </p:nvSpPr>
            <p:spPr bwMode="auto">
              <a:xfrm>
                <a:off x="1189" y="1191"/>
                <a:ext cx="57" cy="55"/>
              </a:xfrm>
              <a:custGeom>
                <a:avLst/>
                <a:gdLst>
                  <a:gd name="T0" fmla="*/ 51 w 57"/>
                  <a:gd name="T1" fmla="*/ 54 h 55"/>
                  <a:gd name="T2" fmla="*/ 51 w 57"/>
                  <a:gd name="T3" fmla="*/ 54 h 55"/>
                  <a:gd name="T4" fmla="*/ 0 w 57"/>
                  <a:gd name="T5" fmla="*/ 2 h 55"/>
                  <a:gd name="T6" fmla="*/ 6 w 57"/>
                  <a:gd name="T7" fmla="*/ 0 h 55"/>
                  <a:gd name="T8" fmla="*/ 56 w 57"/>
                  <a:gd name="T9" fmla="*/ 54 h 55"/>
                  <a:gd name="T10" fmla="*/ 51 w 57"/>
                  <a:gd name="T11" fmla="*/ 54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5"/>
                  <a:gd name="T20" fmla="*/ 57 w 5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5">
                    <a:moveTo>
                      <a:pt x="51" y="54"/>
                    </a:moveTo>
                    <a:lnTo>
                      <a:pt x="51" y="5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56" y="54"/>
                    </a:lnTo>
                    <a:lnTo>
                      <a:pt x="51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0" name="Freeform 199"/>
              <p:cNvSpPr>
                <a:spLocks/>
              </p:cNvSpPr>
              <p:nvPr/>
            </p:nvSpPr>
            <p:spPr bwMode="auto">
              <a:xfrm>
                <a:off x="1189" y="1191"/>
                <a:ext cx="57" cy="55"/>
              </a:xfrm>
              <a:custGeom>
                <a:avLst/>
                <a:gdLst>
                  <a:gd name="T0" fmla="*/ 51 w 57"/>
                  <a:gd name="T1" fmla="*/ 54 h 55"/>
                  <a:gd name="T2" fmla="*/ 0 w 57"/>
                  <a:gd name="T3" fmla="*/ 2 h 55"/>
                  <a:gd name="T4" fmla="*/ 6 w 57"/>
                  <a:gd name="T5" fmla="*/ 0 h 55"/>
                  <a:gd name="T6" fmla="*/ 56 w 57"/>
                  <a:gd name="T7" fmla="*/ 54 h 55"/>
                  <a:gd name="T8" fmla="*/ 51 w 57"/>
                  <a:gd name="T9" fmla="*/ 5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5"/>
                  <a:gd name="T17" fmla="*/ 57 w 5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5">
                    <a:moveTo>
                      <a:pt x="51" y="5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56" y="54"/>
                    </a:lnTo>
                    <a:lnTo>
                      <a:pt x="51" y="5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1" name="Freeform 200"/>
              <p:cNvSpPr>
                <a:spLocks/>
              </p:cNvSpPr>
              <p:nvPr/>
            </p:nvSpPr>
            <p:spPr bwMode="auto">
              <a:xfrm>
                <a:off x="1146" y="1249"/>
                <a:ext cx="65" cy="113"/>
              </a:xfrm>
              <a:custGeom>
                <a:avLst/>
                <a:gdLst>
                  <a:gd name="T0" fmla="*/ 5 w 65"/>
                  <a:gd name="T1" fmla="*/ 110 h 113"/>
                  <a:gd name="T2" fmla="*/ 0 w 65"/>
                  <a:gd name="T3" fmla="*/ 112 h 113"/>
                  <a:gd name="T4" fmla="*/ 64 w 65"/>
                  <a:gd name="T5" fmla="*/ 0 h 113"/>
                  <a:gd name="T6" fmla="*/ 5 w 65"/>
                  <a:gd name="T7" fmla="*/ 11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13"/>
                  <a:gd name="T14" fmla="*/ 65 w 6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13">
                    <a:moveTo>
                      <a:pt x="5" y="110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5" y="1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2" name="Freeform 201"/>
              <p:cNvSpPr>
                <a:spLocks/>
              </p:cNvSpPr>
              <p:nvPr/>
            </p:nvSpPr>
            <p:spPr bwMode="auto">
              <a:xfrm>
                <a:off x="1146" y="1249"/>
                <a:ext cx="65" cy="113"/>
              </a:xfrm>
              <a:custGeom>
                <a:avLst/>
                <a:gdLst>
                  <a:gd name="T0" fmla="*/ 5 w 65"/>
                  <a:gd name="T1" fmla="*/ 110 h 113"/>
                  <a:gd name="T2" fmla="*/ 0 w 65"/>
                  <a:gd name="T3" fmla="*/ 112 h 113"/>
                  <a:gd name="T4" fmla="*/ 64 w 65"/>
                  <a:gd name="T5" fmla="*/ 0 h 113"/>
                  <a:gd name="T6" fmla="*/ 5 w 65"/>
                  <a:gd name="T7" fmla="*/ 11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13"/>
                  <a:gd name="T14" fmla="*/ 65 w 65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13">
                    <a:moveTo>
                      <a:pt x="5" y="110"/>
                    </a:moveTo>
                    <a:lnTo>
                      <a:pt x="0" y="112"/>
                    </a:lnTo>
                    <a:lnTo>
                      <a:pt x="64" y="0"/>
                    </a:lnTo>
                    <a:lnTo>
                      <a:pt x="5" y="1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3" name="Freeform 202"/>
              <p:cNvSpPr>
                <a:spLocks/>
              </p:cNvSpPr>
              <p:nvPr/>
            </p:nvSpPr>
            <p:spPr bwMode="auto">
              <a:xfrm>
                <a:off x="1112" y="1228"/>
                <a:ext cx="66" cy="119"/>
              </a:xfrm>
              <a:custGeom>
                <a:avLst/>
                <a:gdLst>
                  <a:gd name="T0" fmla="*/ 2 w 66"/>
                  <a:gd name="T1" fmla="*/ 118 h 119"/>
                  <a:gd name="T2" fmla="*/ 0 w 66"/>
                  <a:gd name="T3" fmla="*/ 114 h 119"/>
                  <a:gd name="T4" fmla="*/ 65 w 66"/>
                  <a:gd name="T5" fmla="*/ 0 h 119"/>
                  <a:gd name="T6" fmla="*/ 65 w 66"/>
                  <a:gd name="T7" fmla="*/ 6 h 119"/>
                  <a:gd name="T8" fmla="*/ 7 w 66"/>
                  <a:gd name="T9" fmla="*/ 116 h 119"/>
                  <a:gd name="T10" fmla="*/ 2 w 66"/>
                  <a:gd name="T11" fmla="*/ 118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19"/>
                  <a:gd name="T20" fmla="*/ 66 w 66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19">
                    <a:moveTo>
                      <a:pt x="2" y="118"/>
                    </a:moveTo>
                    <a:lnTo>
                      <a:pt x="0" y="114"/>
                    </a:lnTo>
                    <a:lnTo>
                      <a:pt x="65" y="0"/>
                    </a:lnTo>
                    <a:lnTo>
                      <a:pt x="65" y="6"/>
                    </a:lnTo>
                    <a:lnTo>
                      <a:pt x="7" y="116"/>
                    </a:lnTo>
                    <a:lnTo>
                      <a:pt x="2" y="1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4" name="Freeform 203"/>
              <p:cNvSpPr>
                <a:spLocks/>
              </p:cNvSpPr>
              <p:nvPr/>
            </p:nvSpPr>
            <p:spPr bwMode="auto">
              <a:xfrm>
                <a:off x="1112" y="1228"/>
                <a:ext cx="66" cy="119"/>
              </a:xfrm>
              <a:custGeom>
                <a:avLst/>
                <a:gdLst>
                  <a:gd name="T0" fmla="*/ 2 w 66"/>
                  <a:gd name="T1" fmla="*/ 118 h 119"/>
                  <a:gd name="T2" fmla="*/ 0 w 66"/>
                  <a:gd name="T3" fmla="*/ 114 h 119"/>
                  <a:gd name="T4" fmla="*/ 65 w 66"/>
                  <a:gd name="T5" fmla="*/ 0 h 119"/>
                  <a:gd name="T6" fmla="*/ 65 w 66"/>
                  <a:gd name="T7" fmla="*/ 6 h 119"/>
                  <a:gd name="T8" fmla="*/ 7 w 66"/>
                  <a:gd name="T9" fmla="*/ 116 h 119"/>
                  <a:gd name="T10" fmla="*/ 2 w 66"/>
                  <a:gd name="T11" fmla="*/ 118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119"/>
                  <a:gd name="T20" fmla="*/ 66 w 66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119">
                    <a:moveTo>
                      <a:pt x="2" y="118"/>
                    </a:moveTo>
                    <a:lnTo>
                      <a:pt x="0" y="114"/>
                    </a:lnTo>
                    <a:lnTo>
                      <a:pt x="65" y="0"/>
                    </a:lnTo>
                    <a:lnTo>
                      <a:pt x="65" y="6"/>
                    </a:lnTo>
                    <a:lnTo>
                      <a:pt x="7" y="116"/>
                    </a:lnTo>
                    <a:lnTo>
                      <a:pt x="2" y="1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5" name="Freeform 204"/>
              <p:cNvSpPr>
                <a:spLocks/>
              </p:cNvSpPr>
              <p:nvPr/>
            </p:nvSpPr>
            <p:spPr bwMode="auto">
              <a:xfrm>
                <a:off x="1132" y="1238"/>
                <a:ext cx="30" cy="32"/>
              </a:xfrm>
              <a:custGeom>
                <a:avLst/>
                <a:gdLst>
                  <a:gd name="T0" fmla="*/ 10 w 30"/>
                  <a:gd name="T1" fmla="*/ 0 h 32"/>
                  <a:gd name="T2" fmla="*/ 16 w 30"/>
                  <a:gd name="T3" fmla="*/ 0 h 32"/>
                  <a:gd name="T4" fmla="*/ 29 w 30"/>
                  <a:gd name="T5" fmla="*/ 14 h 32"/>
                  <a:gd name="T6" fmla="*/ 19 w 30"/>
                  <a:gd name="T7" fmla="*/ 31 h 32"/>
                  <a:gd name="T8" fmla="*/ 13 w 30"/>
                  <a:gd name="T9" fmla="*/ 28 h 32"/>
                  <a:gd name="T10" fmla="*/ 0 w 30"/>
                  <a:gd name="T11" fmla="*/ 13 h 32"/>
                  <a:gd name="T12" fmla="*/ 10 w 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2"/>
                  <a:gd name="T23" fmla="*/ 30 w 3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2">
                    <a:moveTo>
                      <a:pt x="10" y="0"/>
                    </a:moveTo>
                    <a:lnTo>
                      <a:pt x="16" y="0"/>
                    </a:lnTo>
                    <a:lnTo>
                      <a:pt x="29" y="14"/>
                    </a:lnTo>
                    <a:lnTo>
                      <a:pt x="19" y="31"/>
                    </a:lnTo>
                    <a:lnTo>
                      <a:pt x="13" y="28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6" name="Freeform 205"/>
              <p:cNvSpPr>
                <a:spLocks/>
              </p:cNvSpPr>
              <p:nvPr/>
            </p:nvSpPr>
            <p:spPr bwMode="auto">
              <a:xfrm>
                <a:off x="1132" y="1238"/>
                <a:ext cx="30" cy="32"/>
              </a:xfrm>
              <a:custGeom>
                <a:avLst/>
                <a:gdLst>
                  <a:gd name="T0" fmla="*/ 10 w 30"/>
                  <a:gd name="T1" fmla="*/ 0 h 32"/>
                  <a:gd name="T2" fmla="*/ 16 w 30"/>
                  <a:gd name="T3" fmla="*/ 0 h 32"/>
                  <a:gd name="T4" fmla="*/ 29 w 30"/>
                  <a:gd name="T5" fmla="*/ 14 h 32"/>
                  <a:gd name="T6" fmla="*/ 19 w 30"/>
                  <a:gd name="T7" fmla="*/ 31 h 32"/>
                  <a:gd name="T8" fmla="*/ 13 w 30"/>
                  <a:gd name="T9" fmla="*/ 28 h 32"/>
                  <a:gd name="T10" fmla="*/ 0 w 30"/>
                  <a:gd name="T11" fmla="*/ 13 h 32"/>
                  <a:gd name="T12" fmla="*/ 10 w 30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2"/>
                  <a:gd name="T23" fmla="*/ 30 w 30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2">
                    <a:moveTo>
                      <a:pt x="10" y="0"/>
                    </a:moveTo>
                    <a:lnTo>
                      <a:pt x="16" y="0"/>
                    </a:lnTo>
                    <a:lnTo>
                      <a:pt x="29" y="14"/>
                    </a:lnTo>
                    <a:lnTo>
                      <a:pt x="19" y="31"/>
                    </a:lnTo>
                    <a:lnTo>
                      <a:pt x="13" y="28"/>
                    </a:lnTo>
                    <a:lnTo>
                      <a:pt x="0" y="13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" name="Freeform 206"/>
              <p:cNvSpPr>
                <a:spLocks/>
              </p:cNvSpPr>
              <p:nvPr/>
            </p:nvSpPr>
            <p:spPr bwMode="auto">
              <a:xfrm>
                <a:off x="1144" y="1232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0 h 3"/>
                  <a:gd name="T6" fmla="*/ 0 w 2"/>
                  <a:gd name="T7" fmla="*/ 2 h 3"/>
                  <a:gd name="T8" fmla="*/ 1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" name="Freeform 207"/>
              <p:cNvSpPr>
                <a:spLocks/>
              </p:cNvSpPr>
              <p:nvPr/>
            </p:nvSpPr>
            <p:spPr bwMode="auto">
              <a:xfrm>
                <a:off x="1144" y="1232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" name="Freeform 208"/>
              <p:cNvSpPr>
                <a:spLocks/>
              </p:cNvSpPr>
              <p:nvPr/>
            </p:nvSpPr>
            <p:spPr bwMode="auto">
              <a:xfrm>
                <a:off x="1151" y="1238"/>
                <a:ext cx="11" cy="12"/>
              </a:xfrm>
              <a:custGeom>
                <a:avLst/>
                <a:gdLst>
                  <a:gd name="T0" fmla="*/ 10 w 11"/>
                  <a:gd name="T1" fmla="*/ 11 h 12"/>
                  <a:gd name="T2" fmla="*/ 10 w 11"/>
                  <a:gd name="T3" fmla="*/ 11 h 12"/>
                  <a:gd name="T4" fmla="*/ 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10" y="11"/>
                    </a:moveTo>
                    <a:lnTo>
                      <a:pt x="10" y="11"/>
                    </a:ln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" name="Line 209"/>
              <p:cNvSpPr>
                <a:spLocks noChangeShapeType="1"/>
              </p:cNvSpPr>
              <p:nvPr/>
            </p:nvSpPr>
            <p:spPr bwMode="auto">
              <a:xfrm flipH="1" flipV="1">
                <a:off x="1151" y="1238"/>
                <a:ext cx="16" cy="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1" name="Freeform 210"/>
              <p:cNvSpPr>
                <a:spLocks/>
              </p:cNvSpPr>
              <p:nvPr/>
            </p:nvSpPr>
            <p:spPr bwMode="auto">
              <a:xfrm>
                <a:off x="1155" y="1255"/>
                <a:ext cx="7" cy="15"/>
              </a:xfrm>
              <a:custGeom>
                <a:avLst/>
                <a:gdLst>
                  <a:gd name="T0" fmla="*/ 0 w 7"/>
                  <a:gd name="T1" fmla="*/ 14 h 15"/>
                  <a:gd name="T2" fmla="*/ 0 w 7"/>
                  <a:gd name="T3" fmla="*/ 14 h 15"/>
                  <a:gd name="T4" fmla="*/ 6 w 7"/>
                  <a:gd name="T5" fmla="*/ 0 h 15"/>
                  <a:gd name="T6" fmla="*/ 0 w 7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5"/>
                  <a:gd name="T14" fmla="*/ 7 w 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5">
                    <a:moveTo>
                      <a:pt x="0" y="14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" name="Line 211"/>
              <p:cNvSpPr>
                <a:spLocks noChangeShapeType="1"/>
              </p:cNvSpPr>
              <p:nvPr/>
            </p:nvSpPr>
            <p:spPr bwMode="auto">
              <a:xfrm flipV="1">
                <a:off x="1155" y="1255"/>
                <a:ext cx="12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3" name="Freeform 212"/>
              <p:cNvSpPr>
                <a:spLocks/>
              </p:cNvSpPr>
              <p:nvPr/>
            </p:nvSpPr>
            <p:spPr bwMode="auto">
              <a:xfrm>
                <a:off x="1142" y="1269"/>
                <a:ext cx="8" cy="3"/>
              </a:xfrm>
              <a:custGeom>
                <a:avLst/>
                <a:gdLst>
                  <a:gd name="T0" fmla="*/ 3 w 8"/>
                  <a:gd name="T1" fmla="*/ 2 h 3"/>
                  <a:gd name="T2" fmla="*/ 3 w 8"/>
                  <a:gd name="T3" fmla="*/ 2 h 3"/>
                  <a:gd name="T4" fmla="*/ 7 w 8"/>
                  <a:gd name="T5" fmla="*/ 0 h 3"/>
                  <a:gd name="T6" fmla="*/ 0 w 8"/>
                  <a:gd name="T7" fmla="*/ 1 h 3"/>
                  <a:gd name="T8" fmla="*/ 3 w 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3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" name="Freeform 213"/>
              <p:cNvSpPr>
                <a:spLocks/>
              </p:cNvSpPr>
              <p:nvPr/>
            </p:nvSpPr>
            <p:spPr bwMode="auto">
              <a:xfrm>
                <a:off x="1142" y="1269"/>
                <a:ext cx="8" cy="3"/>
              </a:xfrm>
              <a:custGeom>
                <a:avLst/>
                <a:gdLst>
                  <a:gd name="T0" fmla="*/ 3 w 8"/>
                  <a:gd name="T1" fmla="*/ 2 h 3"/>
                  <a:gd name="T2" fmla="*/ 7 w 8"/>
                  <a:gd name="T3" fmla="*/ 0 h 3"/>
                  <a:gd name="T4" fmla="*/ 0 w 8"/>
                  <a:gd name="T5" fmla="*/ 1 h 3"/>
                  <a:gd name="T6" fmla="*/ 3 w 8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3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" name="Freeform 214"/>
              <p:cNvSpPr>
                <a:spLocks/>
              </p:cNvSpPr>
              <p:nvPr/>
            </p:nvSpPr>
            <p:spPr bwMode="auto">
              <a:xfrm>
                <a:off x="1132" y="1253"/>
                <a:ext cx="11" cy="15"/>
              </a:xfrm>
              <a:custGeom>
                <a:avLst/>
                <a:gdLst>
                  <a:gd name="T0" fmla="*/ 1 w 11"/>
                  <a:gd name="T1" fmla="*/ 4 h 15"/>
                  <a:gd name="T2" fmla="*/ 0 w 11"/>
                  <a:gd name="T3" fmla="*/ 0 h 15"/>
                  <a:gd name="T4" fmla="*/ 10 w 11"/>
                  <a:gd name="T5" fmla="*/ 13 h 15"/>
                  <a:gd name="T6" fmla="*/ 6 w 11"/>
                  <a:gd name="T7" fmla="*/ 14 h 15"/>
                  <a:gd name="T8" fmla="*/ 0 w 11"/>
                  <a:gd name="T9" fmla="*/ 0 h 15"/>
                  <a:gd name="T10" fmla="*/ 1 w 11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" y="4"/>
                    </a:moveTo>
                    <a:lnTo>
                      <a:pt x="0" y="0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" name="Freeform 215"/>
              <p:cNvSpPr>
                <a:spLocks/>
              </p:cNvSpPr>
              <p:nvPr/>
            </p:nvSpPr>
            <p:spPr bwMode="auto">
              <a:xfrm>
                <a:off x="1132" y="1253"/>
                <a:ext cx="11" cy="15"/>
              </a:xfrm>
              <a:custGeom>
                <a:avLst/>
                <a:gdLst>
                  <a:gd name="T0" fmla="*/ 1 w 11"/>
                  <a:gd name="T1" fmla="*/ 4 h 15"/>
                  <a:gd name="T2" fmla="*/ 0 w 11"/>
                  <a:gd name="T3" fmla="*/ 0 h 15"/>
                  <a:gd name="T4" fmla="*/ 10 w 11"/>
                  <a:gd name="T5" fmla="*/ 13 h 15"/>
                  <a:gd name="T6" fmla="*/ 6 w 11"/>
                  <a:gd name="T7" fmla="*/ 14 h 15"/>
                  <a:gd name="T8" fmla="*/ 0 w 11"/>
                  <a:gd name="T9" fmla="*/ 0 h 15"/>
                  <a:gd name="T10" fmla="*/ 1 w 11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" y="4"/>
                    </a:moveTo>
                    <a:lnTo>
                      <a:pt x="0" y="0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" name="Freeform 216"/>
              <p:cNvSpPr>
                <a:spLocks/>
              </p:cNvSpPr>
              <p:nvPr/>
            </p:nvSpPr>
            <p:spPr bwMode="auto">
              <a:xfrm>
                <a:off x="1132" y="1234"/>
                <a:ext cx="7" cy="20"/>
              </a:xfrm>
              <a:custGeom>
                <a:avLst/>
                <a:gdLst>
                  <a:gd name="T0" fmla="*/ 6 w 7"/>
                  <a:gd name="T1" fmla="*/ 3 h 20"/>
                  <a:gd name="T2" fmla="*/ 6 w 7"/>
                  <a:gd name="T3" fmla="*/ 3 h 20"/>
                  <a:gd name="T4" fmla="*/ 1 w 7"/>
                  <a:gd name="T5" fmla="*/ 19 h 20"/>
                  <a:gd name="T6" fmla="*/ 0 w 7"/>
                  <a:gd name="T7" fmla="*/ 14 h 20"/>
                  <a:gd name="T8" fmla="*/ 6 w 7"/>
                  <a:gd name="T9" fmla="*/ 0 h 20"/>
                  <a:gd name="T10" fmla="*/ 6 w 7"/>
                  <a:gd name="T11" fmla="*/ 3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0"/>
                  <a:gd name="T20" fmla="*/ 7 w 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0">
                    <a:moveTo>
                      <a:pt x="6" y="3"/>
                    </a:moveTo>
                    <a:lnTo>
                      <a:pt x="6" y="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" name="Freeform 217"/>
              <p:cNvSpPr>
                <a:spLocks/>
              </p:cNvSpPr>
              <p:nvPr/>
            </p:nvSpPr>
            <p:spPr bwMode="auto">
              <a:xfrm>
                <a:off x="1132" y="1234"/>
                <a:ext cx="7" cy="20"/>
              </a:xfrm>
              <a:custGeom>
                <a:avLst/>
                <a:gdLst>
                  <a:gd name="T0" fmla="*/ 6 w 7"/>
                  <a:gd name="T1" fmla="*/ 3 h 20"/>
                  <a:gd name="T2" fmla="*/ 1 w 7"/>
                  <a:gd name="T3" fmla="*/ 19 h 20"/>
                  <a:gd name="T4" fmla="*/ 0 w 7"/>
                  <a:gd name="T5" fmla="*/ 14 h 20"/>
                  <a:gd name="T6" fmla="*/ 6 w 7"/>
                  <a:gd name="T7" fmla="*/ 0 h 20"/>
                  <a:gd name="T8" fmla="*/ 6 w 7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"/>
                  <a:gd name="T17" fmla="*/ 7 w 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">
                    <a:moveTo>
                      <a:pt x="6" y="3"/>
                    </a:moveTo>
                    <a:lnTo>
                      <a:pt x="1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" name="Freeform 218"/>
              <p:cNvSpPr>
                <a:spLocks/>
              </p:cNvSpPr>
              <p:nvPr/>
            </p:nvSpPr>
            <p:spPr bwMode="auto">
              <a:xfrm>
                <a:off x="1144" y="1238"/>
                <a:ext cx="12" cy="10"/>
              </a:xfrm>
              <a:custGeom>
                <a:avLst/>
                <a:gdLst>
                  <a:gd name="T0" fmla="*/ 7 w 12"/>
                  <a:gd name="T1" fmla="*/ 9 h 10"/>
                  <a:gd name="T2" fmla="*/ 7 w 12"/>
                  <a:gd name="T3" fmla="*/ 9 h 10"/>
                  <a:gd name="T4" fmla="*/ 0 w 12"/>
                  <a:gd name="T5" fmla="*/ 0 h 10"/>
                  <a:gd name="T6" fmla="*/ 11 w 12"/>
                  <a:gd name="T7" fmla="*/ 8 h 10"/>
                  <a:gd name="T8" fmla="*/ 7 w 12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7" y="9"/>
                    </a:moveTo>
                    <a:lnTo>
                      <a:pt x="7" y="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" name="Freeform 219"/>
              <p:cNvSpPr>
                <a:spLocks/>
              </p:cNvSpPr>
              <p:nvPr/>
            </p:nvSpPr>
            <p:spPr bwMode="auto">
              <a:xfrm>
                <a:off x="1144" y="1238"/>
                <a:ext cx="12" cy="10"/>
              </a:xfrm>
              <a:custGeom>
                <a:avLst/>
                <a:gdLst>
                  <a:gd name="T0" fmla="*/ 7 w 12"/>
                  <a:gd name="T1" fmla="*/ 9 h 10"/>
                  <a:gd name="T2" fmla="*/ 0 w 12"/>
                  <a:gd name="T3" fmla="*/ 0 h 10"/>
                  <a:gd name="T4" fmla="*/ 11 w 12"/>
                  <a:gd name="T5" fmla="*/ 8 h 10"/>
                  <a:gd name="T6" fmla="*/ 7 w 12"/>
                  <a:gd name="T7" fmla="*/ 9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0"/>
                  <a:gd name="T14" fmla="*/ 12 w 1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0">
                    <a:moveTo>
                      <a:pt x="7" y="9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" name="Freeform 220"/>
              <p:cNvSpPr>
                <a:spLocks/>
              </p:cNvSpPr>
              <p:nvPr/>
            </p:nvSpPr>
            <p:spPr bwMode="auto">
              <a:xfrm>
                <a:off x="1142" y="1251"/>
                <a:ext cx="14" cy="17"/>
              </a:xfrm>
              <a:custGeom>
                <a:avLst/>
                <a:gdLst>
                  <a:gd name="T0" fmla="*/ 0 w 14"/>
                  <a:gd name="T1" fmla="*/ 16 h 17"/>
                  <a:gd name="T2" fmla="*/ 0 w 14"/>
                  <a:gd name="T3" fmla="*/ 16 h 17"/>
                  <a:gd name="T4" fmla="*/ 9 w 14"/>
                  <a:gd name="T5" fmla="*/ 1 h 17"/>
                  <a:gd name="T6" fmla="*/ 13 w 14"/>
                  <a:gd name="T7" fmla="*/ 0 h 17"/>
                  <a:gd name="T8" fmla="*/ 4 w 14"/>
                  <a:gd name="T9" fmla="*/ 15 h 17"/>
                  <a:gd name="T10" fmla="*/ 0 w 14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7"/>
                  <a:gd name="T20" fmla="*/ 14 w 1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7">
                    <a:moveTo>
                      <a:pt x="0" y="16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4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" name="Freeform 221"/>
              <p:cNvSpPr>
                <a:spLocks/>
              </p:cNvSpPr>
              <p:nvPr/>
            </p:nvSpPr>
            <p:spPr bwMode="auto">
              <a:xfrm>
                <a:off x="1142" y="1251"/>
                <a:ext cx="14" cy="17"/>
              </a:xfrm>
              <a:custGeom>
                <a:avLst/>
                <a:gdLst>
                  <a:gd name="T0" fmla="*/ 0 w 14"/>
                  <a:gd name="T1" fmla="*/ 16 h 17"/>
                  <a:gd name="T2" fmla="*/ 9 w 14"/>
                  <a:gd name="T3" fmla="*/ 1 h 17"/>
                  <a:gd name="T4" fmla="*/ 13 w 14"/>
                  <a:gd name="T5" fmla="*/ 0 h 17"/>
                  <a:gd name="T6" fmla="*/ 4 w 14"/>
                  <a:gd name="T7" fmla="*/ 15 h 17"/>
                  <a:gd name="T8" fmla="*/ 0 w 14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7"/>
                  <a:gd name="T17" fmla="*/ 14 w 1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7">
                    <a:moveTo>
                      <a:pt x="0" y="16"/>
                    </a:moveTo>
                    <a:lnTo>
                      <a:pt x="9" y="1"/>
                    </a:lnTo>
                    <a:lnTo>
                      <a:pt x="13" y="0"/>
                    </a:lnTo>
                    <a:lnTo>
                      <a:pt x="4" y="1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" name="Freeform 222"/>
              <p:cNvSpPr>
                <a:spLocks/>
              </p:cNvSpPr>
              <p:nvPr/>
            </p:nvSpPr>
            <p:spPr bwMode="auto">
              <a:xfrm>
                <a:off x="1114" y="1267"/>
                <a:ext cx="27" cy="35"/>
              </a:xfrm>
              <a:custGeom>
                <a:avLst/>
                <a:gdLst>
                  <a:gd name="T0" fmla="*/ 8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8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8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" name="Freeform 223"/>
              <p:cNvSpPr>
                <a:spLocks/>
              </p:cNvSpPr>
              <p:nvPr/>
            </p:nvSpPr>
            <p:spPr bwMode="auto">
              <a:xfrm>
                <a:off x="1114" y="1267"/>
                <a:ext cx="27" cy="35"/>
              </a:xfrm>
              <a:custGeom>
                <a:avLst/>
                <a:gdLst>
                  <a:gd name="T0" fmla="*/ 8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8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8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" name="Freeform 224"/>
              <p:cNvSpPr>
                <a:spLocks/>
              </p:cNvSpPr>
              <p:nvPr/>
            </p:nvSpPr>
            <p:spPr bwMode="auto">
              <a:xfrm>
                <a:off x="1124" y="1265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4 w 7"/>
                  <a:gd name="T3" fmla="*/ 0 h 3"/>
                  <a:gd name="T4" fmla="*/ 0 w 7"/>
                  <a:gd name="T5" fmla="*/ 2 h 3"/>
                  <a:gd name="T6" fmla="*/ 6 w 7"/>
                  <a:gd name="T7" fmla="*/ 1 h 3"/>
                  <a:gd name="T8" fmla="*/ 4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" name="Freeform 225"/>
              <p:cNvSpPr>
                <a:spLocks/>
              </p:cNvSpPr>
              <p:nvPr/>
            </p:nvSpPr>
            <p:spPr bwMode="auto">
              <a:xfrm>
                <a:off x="1124" y="1265"/>
                <a:ext cx="7" cy="3"/>
              </a:xfrm>
              <a:custGeom>
                <a:avLst/>
                <a:gdLst>
                  <a:gd name="T0" fmla="*/ 4 w 7"/>
                  <a:gd name="T1" fmla="*/ 0 h 3"/>
                  <a:gd name="T2" fmla="*/ 0 w 7"/>
                  <a:gd name="T3" fmla="*/ 2 h 3"/>
                  <a:gd name="T4" fmla="*/ 6 w 7"/>
                  <a:gd name="T5" fmla="*/ 1 h 3"/>
                  <a:gd name="T6" fmla="*/ 4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4" y="0"/>
                    </a:moveTo>
                    <a:lnTo>
                      <a:pt x="0" y="2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7" name="Freeform 226"/>
              <p:cNvSpPr>
                <a:spLocks/>
              </p:cNvSpPr>
              <p:nvPr/>
            </p:nvSpPr>
            <p:spPr bwMode="auto">
              <a:xfrm>
                <a:off x="1132" y="1269"/>
                <a:ext cx="14" cy="10"/>
              </a:xfrm>
              <a:custGeom>
                <a:avLst/>
                <a:gdLst>
                  <a:gd name="T0" fmla="*/ 10 w 14"/>
                  <a:gd name="T1" fmla="*/ 9 h 10"/>
                  <a:gd name="T2" fmla="*/ 10 w 14"/>
                  <a:gd name="T3" fmla="*/ 9 h 10"/>
                  <a:gd name="T4" fmla="*/ 0 w 14"/>
                  <a:gd name="T5" fmla="*/ 1 h 10"/>
                  <a:gd name="T6" fmla="*/ 3 w 14"/>
                  <a:gd name="T7" fmla="*/ 0 h 10"/>
                  <a:gd name="T8" fmla="*/ 13 w 14"/>
                  <a:gd name="T9" fmla="*/ 8 h 10"/>
                  <a:gd name="T10" fmla="*/ 10 w 14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10" y="9"/>
                    </a:moveTo>
                    <a:lnTo>
                      <a:pt x="10" y="9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3" y="8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8" name="Freeform 227"/>
              <p:cNvSpPr>
                <a:spLocks/>
              </p:cNvSpPr>
              <p:nvPr/>
            </p:nvSpPr>
            <p:spPr bwMode="auto">
              <a:xfrm>
                <a:off x="1132" y="1269"/>
                <a:ext cx="14" cy="10"/>
              </a:xfrm>
              <a:custGeom>
                <a:avLst/>
                <a:gdLst>
                  <a:gd name="T0" fmla="*/ 10 w 14"/>
                  <a:gd name="T1" fmla="*/ 9 h 10"/>
                  <a:gd name="T2" fmla="*/ 0 w 14"/>
                  <a:gd name="T3" fmla="*/ 1 h 10"/>
                  <a:gd name="T4" fmla="*/ 3 w 14"/>
                  <a:gd name="T5" fmla="*/ 0 h 10"/>
                  <a:gd name="T6" fmla="*/ 13 w 14"/>
                  <a:gd name="T7" fmla="*/ 8 h 10"/>
                  <a:gd name="T8" fmla="*/ 10 w 14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10" y="9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13" y="8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9" name="Freeform 228"/>
              <p:cNvSpPr>
                <a:spLocks/>
              </p:cNvSpPr>
              <p:nvPr/>
            </p:nvSpPr>
            <p:spPr bwMode="auto">
              <a:xfrm>
                <a:off x="1134" y="1282"/>
                <a:ext cx="12" cy="20"/>
              </a:xfrm>
              <a:custGeom>
                <a:avLst/>
                <a:gdLst>
                  <a:gd name="T0" fmla="*/ 0 w 12"/>
                  <a:gd name="T1" fmla="*/ 16 h 20"/>
                  <a:gd name="T2" fmla="*/ 0 w 12"/>
                  <a:gd name="T3" fmla="*/ 16 h 20"/>
                  <a:gd name="T4" fmla="*/ 8 w 12"/>
                  <a:gd name="T5" fmla="*/ 2 h 20"/>
                  <a:gd name="T6" fmla="*/ 11 w 12"/>
                  <a:gd name="T7" fmla="*/ 0 h 20"/>
                  <a:gd name="T8" fmla="*/ 1 w 12"/>
                  <a:gd name="T9" fmla="*/ 19 h 20"/>
                  <a:gd name="T10" fmla="*/ 0 w 12"/>
                  <a:gd name="T11" fmla="*/ 1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0"/>
                  <a:gd name="T20" fmla="*/ 12 w 12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0">
                    <a:moveTo>
                      <a:pt x="0" y="16"/>
                    </a:moveTo>
                    <a:lnTo>
                      <a:pt x="0" y="16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0" name="Freeform 229"/>
              <p:cNvSpPr>
                <a:spLocks/>
              </p:cNvSpPr>
              <p:nvPr/>
            </p:nvSpPr>
            <p:spPr bwMode="auto">
              <a:xfrm>
                <a:off x="1134" y="1282"/>
                <a:ext cx="12" cy="20"/>
              </a:xfrm>
              <a:custGeom>
                <a:avLst/>
                <a:gdLst>
                  <a:gd name="T0" fmla="*/ 0 w 12"/>
                  <a:gd name="T1" fmla="*/ 16 h 20"/>
                  <a:gd name="T2" fmla="*/ 8 w 12"/>
                  <a:gd name="T3" fmla="*/ 2 h 20"/>
                  <a:gd name="T4" fmla="*/ 11 w 12"/>
                  <a:gd name="T5" fmla="*/ 0 h 20"/>
                  <a:gd name="T6" fmla="*/ 1 w 12"/>
                  <a:gd name="T7" fmla="*/ 19 h 20"/>
                  <a:gd name="T8" fmla="*/ 0 w 12"/>
                  <a:gd name="T9" fmla="*/ 1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0" y="16"/>
                    </a:moveTo>
                    <a:lnTo>
                      <a:pt x="8" y="2"/>
                    </a:lnTo>
                    <a:lnTo>
                      <a:pt x="11" y="0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1" name="Freeform 230"/>
              <p:cNvSpPr>
                <a:spLocks/>
              </p:cNvSpPr>
              <p:nvPr/>
            </p:nvSpPr>
            <p:spPr bwMode="auto">
              <a:xfrm>
                <a:off x="1128" y="1299"/>
                <a:ext cx="3" cy="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1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2" name="Freeform 231"/>
              <p:cNvSpPr>
                <a:spLocks/>
              </p:cNvSpPr>
              <p:nvPr/>
            </p:nvSpPr>
            <p:spPr bwMode="auto">
              <a:xfrm>
                <a:off x="1128" y="1299"/>
                <a:ext cx="3" cy="3"/>
              </a:xfrm>
              <a:custGeom>
                <a:avLst/>
                <a:gdLst>
                  <a:gd name="T0" fmla="*/ 1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1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3" name="Freeform 232"/>
              <p:cNvSpPr>
                <a:spLocks/>
              </p:cNvSpPr>
              <p:nvPr/>
            </p:nvSpPr>
            <p:spPr bwMode="auto">
              <a:xfrm>
                <a:off x="1114" y="1287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10 w 11"/>
                  <a:gd name="T5" fmla="*/ 10 h 11"/>
                  <a:gd name="T6" fmla="*/ 0 w 1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4" name="Line 233"/>
              <p:cNvSpPr>
                <a:spLocks noChangeShapeType="1"/>
              </p:cNvSpPr>
              <p:nvPr/>
            </p:nvSpPr>
            <p:spPr bwMode="auto">
              <a:xfrm>
                <a:off x="1114" y="1287"/>
                <a:ext cx="16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55" name="Freeform 234"/>
              <p:cNvSpPr>
                <a:spLocks/>
              </p:cNvSpPr>
              <p:nvPr/>
            </p:nvSpPr>
            <p:spPr bwMode="auto">
              <a:xfrm>
                <a:off x="1114" y="1267"/>
                <a:ext cx="5" cy="15"/>
              </a:xfrm>
              <a:custGeom>
                <a:avLst/>
                <a:gdLst>
                  <a:gd name="T0" fmla="*/ 4 w 5"/>
                  <a:gd name="T1" fmla="*/ 0 h 15"/>
                  <a:gd name="T2" fmla="*/ 4 w 5"/>
                  <a:gd name="T3" fmla="*/ 0 h 15"/>
                  <a:gd name="T4" fmla="*/ 0 w 5"/>
                  <a:gd name="T5" fmla="*/ 14 h 15"/>
                  <a:gd name="T6" fmla="*/ 4 w 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4" y="0"/>
                    </a:moveTo>
                    <a:lnTo>
                      <a:pt x="4" y="0"/>
                    </a:lnTo>
                    <a:lnTo>
                      <a:pt x="0" y="1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6" name="Line 235"/>
              <p:cNvSpPr>
                <a:spLocks noChangeShapeType="1"/>
              </p:cNvSpPr>
              <p:nvPr/>
            </p:nvSpPr>
            <p:spPr bwMode="auto">
              <a:xfrm flipH="1">
                <a:off x="1114" y="1267"/>
                <a:ext cx="1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57" name="Freeform 236"/>
              <p:cNvSpPr>
                <a:spLocks/>
              </p:cNvSpPr>
              <p:nvPr/>
            </p:nvSpPr>
            <p:spPr bwMode="auto">
              <a:xfrm>
                <a:off x="1124" y="1267"/>
                <a:ext cx="11" cy="14"/>
              </a:xfrm>
              <a:custGeom>
                <a:avLst/>
                <a:gdLst>
                  <a:gd name="T0" fmla="*/ 6 w 11"/>
                  <a:gd name="T1" fmla="*/ 10 h 14"/>
                  <a:gd name="T2" fmla="*/ 8 w 11"/>
                  <a:gd name="T3" fmla="*/ 13 h 14"/>
                  <a:gd name="T4" fmla="*/ 0 w 11"/>
                  <a:gd name="T5" fmla="*/ 0 h 14"/>
                  <a:gd name="T6" fmla="*/ 10 w 11"/>
                  <a:gd name="T7" fmla="*/ 13 h 14"/>
                  <a:gd name="T8" fmla="*/ 6 w 11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10"/>
                    </a:moveTo>
                    <a:lnTo>
                      <a:pt x="8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8" name="Freeform 237"/>
              <p:cNvSpPr>
                <a:spLocks/>
              </p:cNvSpPr>
              <p:nvPr/>
            </p:nvSpPr>
            <p:spPr bwMode="auto">
              <a:xfrm>
                <a:off x="1124" y="1267"/>
                <a:ext cx="11" cy="14"/>
              </a:xfrm>
              <a:custGeom>
                <a:avLst/>
                <a:gdLst>
                  <a:gd name="T0" fmla="*/ 6 w 11"/>
                  <a:gd name="T1" fmla="*/ 10 h 14"/>
                  <a:gd name="T2" fmla="*/ 8 w 11"/>
                  <a:gd name="T3" fmla="*/ 13 h 14"/>
                  <a:gd name="T4" fmla="*/ 0 w 11"/>
                  <a:gd name="T5" fmla="*/ 0 h 14"/>
                  <a:gd name="T6" fmla="*/ 10 w 11"/>
                  <a:gd name="T7" fmla="*/ 13 h 14"/>
                  <a:gd name="T8" fmla="*/ 6 w 11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4"/>
                  <a:gd name="T17" fmla="*/ 11 w 1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4">
                    <a:moveTo>
                      <a:pt x="6" y="10"/>
                    </a:moveTo>
                    <a:lnTo>
                      <a:pt x="8" y="13"/>
                    </a:lnTo>
                    <a:lnTo>
                      <a:pt x="0" y="0"/>
                    </a:lnTo>
                    <a:lnTo>
                      <a:pt x="10" y="13"/>
                    </a:lnTo>
                    <a:lnTo>
                      <a:pt x="6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9" name="Freeform 238"/>
              <p:cNvSpPr>
                <a:spLocks/>
              </p:cNvSpPr>
              <p:nvPr/>
            </p:nvSpPr>
            <p:spPr bwMode="auto">
              <a:xfrm>
                <a:off x="1122" y="1282"/>
                <a:ext cx="13" cy="16"/>
              </a:xfrm>
              <a:custGeom>
                <a:avLst/>
                <a:gdLst>
                  <a:gd name="T0" fmla="*/ 5 w 13"/>
                  <a:gd name="T1" fmla="*/ 15 h 16"/>
                  <a:gd name="T2" fmla="*/ 0 w 13"/>
                  <a:gd name="T3" fmla="*/ 12 h 16"/>
                  <a:gd name="T4" fmla="*/ 8 w 13"/>
                  <a:gd name="T5" fmla="*/ 0 h 16"/>
                  <a:gd name="T6" fmla="*/ 12 w 13"/>
                  <a:gd name="T7" fmla="*/ 3 h 16"/>
                  <a:gd name="T8" fmla="*/ 5 w 13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5" y="15"/>
                    </a:moveTo>
                    <a:lnTo>
                      <a:pt x="0" y="12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0" name="Freeform 239"/>
              <p:cNvSpPr>
                <a:spLocks/>
              </p:cNvSpPr>
              <p:nvPr/>
            </p:nvSpPr>
            <p:spPr bwMode="auto">
              <a:xfrm>
                <a:off x="1122" y="1282"/>
                <a:ext cx="13" cy="16"/>
              </a:xfrm>
              <a:custGeom>
                <a:avLst/>
                <a:gdLst>
                  <a:gd name="T0" fmla="*/ 5 w 13"/>
                  <a:gd name="T1" fmla="*/ 15 h 16"/>
                  <a:gd name="T2" fmla="*/ 0 w 13"/>
                  <a:gd name="T3" fmla="*/ 12 h 16"/>
                  <a:gd name="T4" fmla="*/ 8 w 13"/>
                  <a:gd name="T5" fmla="*/ 0 h 16"/>
                  <a:gd name="T6" fmla="*/ 12 w 13"/>
                  <a:gd name="T7" fmla="*/ 3 h 16"/>
                  <a:gd name="T8" fmla="*/ 5 w 13"/>
                  <a:gd name="T9" fmla="*/ 15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5" y="15"/>
                    </a:moveTo>
                    <a:lnTo>
                      <a:pt x="0" y="12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5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1" name="Freeform 240"/>
              <p:cNvSpPr>
                <a:spLocks/>
              </p:cNvSpPr>
              <p:nvPr/>
            </p:nvSpPr>
            <p:spPr bwMode="auto">
              <a:xfrm>
                <a:off x="1099" y="1297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4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4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2" name="Freeform 241"/>
              <p:cNvSpPr>
                <a:spLocks/>
              </p:cNvSpPr>
              <p:nvPr/>
            </p:nvSpPr>
            <p:spPr bwMode="auto">
              <a:xfrm>
                <a:off x="1099" y="1297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4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4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3" name="Freeform 242"/>
              <p:cNvSpPr>
                <a:spLocks/>
              </p:cNvSpPr>
              <p:nvPr/>
            </p:nvSpPr>
            <p:spPr bwMode="auto">
              <a:xfrm>
                <a:off x="1105" y="129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7 w 8"/>
                  <a:gd name="T3" fmla="*/ 0 h 3"/>
                  <a:gd name="T4" fmla="*/ 0 w 8"/>
                  <a:gd name="T5" fmla="*/ 1 h 3"/>
                  <a:gd name="T6" fmla="*/ 6 w 8"/>
                  <a:gd name="T7" fmla="*/ 2 h 3"/>
                  <a:gd name="T8" fmla="*/ 7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7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4" name="Freeform 243"/>
              <p:cNvSpPr>
                <a:spLocks/>
              </p:cNvSpPr>
              <p:nvPr/>
            </p:nvSpPr>
            <p:spPr bwMode="auto">
              <a:xfrm>
                <a:off x="1105" y="1295"/>
                <a:ext cx="8" cy="3"/>
              </a:xfrm>
              <a:custGeom>
                <a:avLst/>
                <a:gdLst>
                  <a:gd name="T0" fmla="*/ 7 w 8"/>
                  <a:gd name="T1" fmla="*/ 0 h 3"/>
                  <a:gd name="T2" fmla="*/ 0 w 8"/>
                  <a:gd name="T3" fmla="*/ 1 h 3"/>
                  <a:gd name="T4" fmla="*/ 6 w 8"/>
                  <a:gd name="T5" fmla="*/ 2 h 3"/>
                  <a:gd name="T6" fmla="*/ 7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7" y="0"/>
                    </a:move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5" name="Freeform 244"/>
              <p:cNvSpPr>
                <a:spLocks/>
              </p:cNvSpPr>
              <p:nvPr/>
            </p:nvSpPr>
            <p:spPr bwMode="auto">
              <a:xfrm>
                <a:off x="1116" y="1297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0 w 11"/>
                  <a:gd name="T3" fmla="*/ 10 h 11"/>
                  <a:gd name="T4" fmla="*/ 1 w 11"/>
                  <a:gd name="T5" fmla="*/ 3 h 11"/>
                  <a:gd name="T6" fmla="*/ 0 w 11"/>
                  <a:gd name="T7" fmla="*/ 0 h 11"/>
                  <a:gd name="T8" fmla="*/ 10 w 11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0" y="10"/>
                    </a:moveTo>
                    <a:lnTo>
                      <a:pt x="10" y="1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6" name="Freeform 245"/>
              <p:cNvSpPr>
                <a:spLocks/>
              </p:cNvSpPr>
              <p:nvPr/>
            </p:nvSpPr>
            <p:spPr bwMode="auto">
              <a:xfrm>
                <a:off x="1116" y="1297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 w 11"/>
                  <a:gd name="T3" fmla="*/ 3 h 11"/>
                  <a:gd name="T4" fmla="*/ 0 w 11"/>
                  <a:gd name="T5" fmla="*/ 0 h 11"/>
                  <a:gd name="T6" fmla="*/ 10 w 11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0" y="10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7" name="Freeform 246"/>
              <p:cNvSpPr>
                <a:spLocks/>
              </p:cNvSpPr>
              <p:nvPr/>
            </p:nvSpPr>
            <p:spPr bwMode="auto">
              <a:xfrm>
                <a:off x="1116" y="1313"/>
                <a:ext cx="11" cy="22"/>
              </a:xfrm>
              <a:custGeom>
                <a:avLst/>
                <a:gdLst>
                  <a:gd name="T0" fmla="*/ 3 w 11"/>
                  <a:gd name="T1" fmla="*/ 16 h 22"/>
                  <a:gd name="T2" fmla="*/ 0 w 11"/>
                  <a:gd name="T3" fmla="*/ 18 h 22"/>
                  <a:gd name="T4" fmla="*/ 10 w 11"/>
                  <a:gd name="T5" fmla="*/ 0 h 22"/>
                  <a:gd name="T6" fmla="*/ 3 w 11"/>
                  <a:gd name="T7" fmla="*/ 16 h 22"/>
                  <a:gd name="T8" fmla="*/ 0 w 11"/>
                  <a:gd name="T9" fmla="*/ 21 h 22"/>
                  <a:gd name="T10" fmla="*/ 3 w 11"/>
                  <a:gd name="T11" fmla="*/ 16 h 22"/>
                  <a:gd name="T12" fmla="*/ 0 w 11"/>
                  <a:gd name="T13" fmla="*/ 21 h 22"/>
                  <a:gd name="T14" fmla="*/ 3 w 11"/>
                  <a:gd name="T15" fmla="*/ 16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2"/>
                  <a:gd name="T26" fmla="*/ 11 w 11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2">
                    <a:moveTo>
                      <a:pt x="3" y="16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8" name="Freeform 247"/>
              <p:cNvSpPr>
                <a:spLocks/>
              </p:cNvSpPr>
              <p:nvPr/>
            </p:nvSpPr>
            <p:spPr bwMode="auto">
              <a:xfrm>
                <a:off x="1116" y="1313"/>
                <a:ext cx="11" cy="22"/>
              </a:xfrm>
              <a:custGeom>
                <a:avLst/>
                <a:gdLst>
                  <a:gd name="T0" fmla="*/ 3 w 11"/>
                  <a:gd name="T1" fmla="*/ 16 h 22"/>
                  <a:gd name="T2" fmla="*/ 0 w 11"/>
                  <a:gd name="T3" fmla="*/ 18 h 22"/>
                  <a:gd name="T4" fmla="*/ 10 w 11"/>
                  <a:gd name="T5" fmla="*/ 0 h 22"/>
                  <a:gd name="T6" fmla="*/ 3 w 11"/>
                  <a:gd name="T7" fmla="*/ 16 h 22"/>
                  <a:gd name="T8" fmla="*/ 0 w 11"/>
                  <a:gd name="T9" fmla="*/ 21 h 22"/>
                  <a:gd name="T10" fmla="*/ 3 w 11"/>
                  <a:gd name="T11" fmla="*/ 16 h 22"/>
                  <a:gd name="T12" fmla="*/ 0 w 11"/>
                  <a:gd name="T13" fmla="*/ 21 h 22"/>
                  <a:gd name="T14" fmla="*/ 3 w 11"/>
                  <a:gd name="T15" fmla="*/ 16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2"/>
                  <a:gd name="T26" fmla="*/ 11 w 11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2">
                    <a:moveTo>
                      <a:pt x="3" y="16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3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9" name="Freeform 248"/>
              <p:cNvSpPr>
                <a:spLocks/>
              </p:cNvSpPr>
              <p:nvPr/>
            </p:nvSpPr>
            <p:spPr bwMode="auto">
              <a:xfrm>
                <a:off x="1108" y="1332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6 w 7"/>
                  <a:gd name="T5" fmla="*/ 1 h 3"/>
                  <a:gd name="T6" fmla="*/ 4 w 7"/>
                  <a:gd name="T7" fmla="*/ 2 h 3"/>
                  <a:gd name="T8" fmla="*/ 1 w 7"/>
                  <a:gd name="T9" fmla="*/ 1 h 3"/>
                  <a:gd name="T10" fmla="*/ 0 w 7"/>
                  <a:gd name="T11" fmla="*/ 0 h 3"/>
                  <a:gd name="T12" fmla="*/ 1 w 7"/>
                  <a:gd name="T13" fmla="*/ 1 h 3"/>
                  <a:gd name="T14" fmla="*/ 0 w 7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3"/>
                  <a:gd name="T26" fmla="*/ 7 w 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0" name="Freeform 249"/>
              <p:cNvSpPr>
                <a:spLocks/>
              </p:cNvSpPr>
              <p:nvPr/>
            </p:nvSpPr>
            <p:spPr bwMode="auto">
              <a:xfrm>
                <a:off x="1108" y="1332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6 w 7"/>
                  <a:gd name="T3" fmla="*/ 1 h 3"/>
                  <a:gd name="T4" fmla="*/ 4 w 7"/>
                  <a:gd name="T5" fmla="*/ 2 h 3"/>
                  <a:gd name="T6" fmla="*/ 1 w 7"/>
                  <a:gd name="T7" fmla="*/ 1 h 3"/>
                  <a:gd name="T8" fmla="*/ 0 w 7"/>
                  <a:gd name="T9" fmla="*/ 0 h 3"/>
                  <a:gd name="T10" fmla="*/ 1 w 7"/>
                  <a:gd name="T11" fmla="*/ 1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0" y="0"/>
                    </a:moveTo>
                    <a:lnTo>
                      <a:pt x="6" y="1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1" name="Freeform 250"/>
              <p:cNvSpPr>
                <a:spLocks/>
              </p:cNvSpPr>
              <p:nvPr/>
            </p:nvSpPr>
            <p:spPr bwMode="auto">
              <a:xfrm>
                <a:off x="1091" y="1313"/>
                <a:ext cx="12" cy="14"/>
              </a:xfrm>
              <a:custGeom>
                <a:avLst/>
                <a:gdLst>
                  <a:gd name="T0" fmla="*/ 5 w 12"/>
                  <a:gd name="T1" fmla="*/ 3 h 14"/>
                  <a:gd name="T2" fmla="*/ 5 w 12"/>
                  <a:gd name="T3" fmla="*/ 3 h 14"/>
                  <a:gd name="T4" fmla="*/ 11 w 12"/>
                  <a:gd name="T5" fmla="*/ 13 h 14"/>
                  <a:gd name="T6" fmla="*/ 1 w 12"/>
                  <a:gd name="T7" fmla="*/ 5 h 14"/>
                  <a:gd name="T8" fmla="*/ 0 w 12"/>
                  <a:gd name="T9" fmla="*/ 0 h 14"/>
                  <a:gd name="T10" fmla="*/ 1 w 12"/>
                  <a:gd name="T11" fmla="*/ 5 h 14"/>
                  <a:gd name="T12" fmla="*/ 0 w 12"/>
                  <a:gd name="T13" fmla="*/ 0 h 14"/>
                  <a:gd name="T14" fmla="*/ 5 w 12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4"/>
                  <a:gd name="T26" fmla="*/ 12 w 1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4">
                    <a:moveTo>
                      <a:pt x="5" y="3"/>
                    </a:moveTo>
                    <a:lnTo>
                      <a:pt x="5" y="3"/>
                    </a:lnTo>
                    <a:lnTo>
                      <a:pt x="11" y="13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2" name="Freeform 251"/>
              <p:cNvSpPr>
                <a:spLocks/>
              </p:cNvSpPr>
              <p:nvPr/>
            </p:nvSpPr>
            <p:spPr bwMode="auto">
              <a:xfrm>
                <a:off x="1091" y="1313"/>
                <a:ext cx="12" cy="14"/>
              </a:xfrm>
              <a:custGeom>
                <a:avLst/>
                <a:gdLst>
                  <a:gd name="T0" fmla="*/ 5 w 12"/>
                  <a:gd name="T1" fmla="*/ 3 h 14"/>
                  <a:gd name="T2" fmla="*/ 11 w 12"/>
                  <a:gd name="T3" fmla="*/ 13 h 14"/>
                  <a:gd name="T4" fmla="*/ 1 w 12"/>
                  <a:gd name="T5" fmla="*/ 5 h 14"/>
                  <a:gd name="T6" fmla="*/ 0 w 12"/>
                  <a:gd name="T7" fmla="*/ 0 h 14"/>
                  <a:gd name="T8" fmla="*/ 1 w 12"/>
                  <a:gd name="T9" fmla="*/ 5 h 14"/>
                  <a:gd name="T10" fmla="*/ 0 w 12"/>
                  <a:gd name="T11" fmla="*/ 0 h 14"/>
                  <a:gd name="T12" fmla="*/ 5 w 12"/>
                  <a:gd name="T13" fmla="*/ 3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4"/>
                  <a:gd name="T23" fmla="*/ 12 w 1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4">
                    <a:moveTo>
                      <a:pt x="5" y="3"/>
                    </a:moveTo>
                    <a:lnTo>
                      <a:pt x="11" y="13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" name="Freeform 252"/>
              <p:cNvSpPr>
                <a:spLocks/>
              </p:cNvSpPr>
              <p:nvPr/>
            </p:nvSpPr>
            <p:spPr bwMode="auto">
              <a:xfrm>
                <a:off x="1091" y="1293"/>
                <a:ext cx="14" cy="19"/>
              </a:xfrm>
              <a:custGeom>
                <a:avLst/>
                <a:gdLst>
                  <a:gd name="T0" fmla="*/ 10 w 14"/>
                  <a:gd name="T1" fmla="*/ 5 h 19"/>
                  <a:gd name="T2" fmla="*/ 13 w 14"/>
                  <a:gd name="T3" fmla="*/ 3 h 19"/>
                  <a:gd name="T4" fmla="*/ 5 w 14"/>
                  <a:gd name="T5" fmla="*/ 18 h 19"/>
                  <a:gd name="T6" fmla="*/ 0 w 14"/>
                  <a:gd name="T7" fmla="*/ 15 h 19"/>
                  <a:gd name="T8" fmla="*/ 10 w 14"/>
                  <a:gd name="T9" fmla="*/ 5 h 19"/>
                  <a:gd name="T10" fmla="*/ 8 w 14"/>
                  <a:gd name="T11" fmla="*/ 0 h 19"/>
                  <a:gd name="T12" fmla="*/ 10 w 14"/>
                  <a:gd name="T13" fmla="*/ 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9"/>
                  <a:gd name="T23" fmla="*/ 14 w 1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9">
                    <a:moveTo>
                      <a:pt x="10" y="5"/>
                    </a:moveTo>
                    <a:lnTo>
                      <a:pt x="13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4" name="Freeform 253"/>
              <p:cNvSpPr>
                <a:spLocks/>
              </p:cNvSpPr>
              <p:nvPr/>
            </p:nvSpPr>
            <p:spPr bwMode="auto">
              <a:xfrm>
                <a:off x="1091" y="1293"/>
                <a:ext cx="14" cy="19"/>
              </a:xfrm>
              <a:custGeom>
                <a:avLst/>
                <a:gdLst>
                  <a:gd name="T0" fmla="*/ 10 w 14"/>
                  <a:gd name="T1" fmla="*/ 5 h 19"/>
                  <a:gd name="T2" fmla="*/ 13 w 14"/>
                  <a:gd name="T3" fmla="*/ 3 h 19"/>
                  <a:gd name="T4" fmla="*/ 5 w 14"/>
                  <a:gd name="T5" fmla="*/ 18 h 19"/>
                  <a:gd name="T6" fmla="*/ 0 w 14"/>
                  <a:gd name="T7" fmla="*/ 15 h 19"/>
                  <a:gd name="T8" fmla="*/ 10 w 14"/>
                  <a:gd name="T9" fmla="*/ 5 h 19"/>
                  <a:gd name="T10" fmla="*/ 8 w 14"/>
                  <a:gd name="T11" fmla="*/ 0 h 19"/>
                  <a:gd name="T12" fmla="*/ 10 w 14"/>
                  <a:gd name="T13" fmla="*/ 5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9"/>
                  <a:gd name="T23" fmla="*/ 14 w 1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9">
                    <a:moveTo>
                      <a:pt x="10" y="5"/>
                    </a:moveTo>
                    <a:lnTo>
                      <a:pt x="13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1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5" name="Freeform 254"/>
              <p:cNvSpPr>
                <a:spLocks/>
              </p:cNvSpPr>
              <p:nvPr/>
            </p:nvSpPr>
            <p:spPr bwMode="auto">
              <a:xfrm>
                <a:off x="1105" y="1297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9 w 10"/>
                  <a:gd name="T3" fmla="*/ 8 h 9"/>
                  <a:gd name="T4" fmla="*/ 0 w 10"/>
                  <a:gd name="T5" fmla="*/ 1 h 9"/>
                  <a:gd name="T6" fmla="*/ 3 w 10"/>
                  <a:gd name="T7" fmla="*/ 0 h 9"/>
                  <a:gd name="T8" fmla="*/ 9 w 1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9" y="8"/>
                    </a:moveTo>
                    <a:lnTo>
                      <a:pt x="9" y="8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6" name="Freeform 255"/>
              <p:cNvSpPr>
                <a:spLocks/>
              </p:cNvSpPr>
              <p:nvPr/>
            </p:nvSpPr>
            <p:spPr bwMode="auto">
              <a:xfrm>
                <a:off x="1105" y="1297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0 w 10"/>
                  <a:gd name="T3" fmla="*/ 1 h 9"/>
                  <a:gd name="T4" fmla="*/ 3 w 10"/>
                  <a:gd name="T5" fmla="*/ 0 h 9"/>
                  <a:gd name="T6" fmla="*/ 9 w 10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9" y="8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7" name="Freeform 256"/>
              <p:cNvSpPr>
                <a:spLocks/>
              </p:cNvSpPr>
              <p:nvPr/>
            </p:nvSpPr>
            <p:spPr bwMode="auto">
              <a:xfrm>
                <a:off x="1108" y="1311"/>
                <a:ext cx="7" cy="16"/>
              </a:xfrm>
              <a:custGeom>
                <a:avLst/>
                <a:gdLst>
                  <a:gd name="T0" fmla="*/ 0 w 7"/>
                  <a:gd name="T1" fmla="*/ 15 h 16"/>
                  <a:gd name="T2" fmla="*/ 0 w 7"/>
                  <a:gd name="T3" fmla="*/ 15 h 16"/>
                  <a:gd name="T4" fmla="*/ 6 w 7"/>
                  <a:gd name="T5" fmla="*/ 0 h 16"/>
                  <a:gd name="T6" fmla="*/ 0 w 7"/>
                  <a:gd name="T7" fmla="*/ 15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0" y="15"/>
                    </a:moveTo>
                    <a:lnTo>
                      <a:pt x="0" y="15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8" name="Line 257"/>
              <p:cNvSpPr>
                <a:spLocks noChangeShapeType="1"/>
              </p:cNvSpPr>
              <p:nvPr/>
            </p:nvSpPr>
            <p:spPr bwMode="auto">
              <a:xfrm flipV="1">
                <a:off x="1108" y="1311"/>
                <a:ext cx="12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9" name="Freeform 258"/>
              <p:cNvSpPr>
                <a:spLocks/>
              </p:cNvSpPr>
              <p:nvPr/>
            </p:nvSpPr>
            <p:spPr bwMode="auto">
              <a:xfrm>
                <a:off x="1103" y="1214"/>
                <a:ext cx="34" cy="36"/>
              </a:xfrm>
              <a:custGeom>
                <a:avLst/>
                <a:gdLst>
                  <a:gd name="T0" fmla="*/ 11 w 34"/>
                  <a:gd name="T1" fmla="*/ 0 h 36"/>
                  <a:gd name="T2" fmla="*/ 21 w 34"/>
                  <a:gd name="T3" fmla="*/ 2 h 36"/>
                  <a:gd name="T4" fmla="*/ 33 w 34"/>
                  <a:gd name="T5" fmla="*/ 12 h 36"/>
                  <a:gd name="T6" fmla="*/ 21 w 34"/>
                  <a:gd name="T7" fmla="*/ 35 h 36"/>
                  <a:gd name="T8" fmla="*/ 14 w 34"/>
                  <a:gd name="T9" fmla="*/ 32 h 36"/>
                  <a:gd name="T10" fmla="*/ 0 w 34"/>
                  <a:gd name="T11" fmla="*/ 15 h 36"/>
                  <a:gd name="T12" fmla="*/ 11 w 3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6"/>
                  <a:gd name="T23" fmla="*/ 34 w 3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6">
                    <a:moveTo>
                      <a:pt x="11" y="0"/>
                    </a:moveTo>
                    <a:lnTo>
                      <a:pt x="21" y="2"/>
                    </a:lnTo>
                    <a:lnTo>
                      <a:pt x="33" y="12"/>
                    </a:lnTo>
                    <a:lnTo>
                      <a:pt x="21" y="35"/>
                    </a:lnTo>
                    <a:lnTo>
                      <a:pt x="14" y="32"/>
                    </a:lnTo>
                    <a:lnTo>
                      <a:pt x="0" y="1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0" name="Freeform 259"/>
              <p:cNvSpPr>
                <a:spLocks/>
              </p:cNvSpPr>
              <p:nvPr/>
            </p:nvSpPr>
            <p:spPr bwMode="auto">
              <a:xfrm>
                <a:off x="1103" y="1214"/>
                <a:ext cx="34" cy="36"/>
              </a:xfrm>
              <a:custGeom>
                <a:avLst/>
                <a:gdLst>
                  <a:gd name="T0" fmla="*/ 11 w 34"/>
                  <a:gd name="T1" fmla="*/ 0 h 36"/>
                  <a:gd name="T2" fmla="*/ 21 w 34"/>
                  <a:gd name="T3" fmla="*/ 2 h 36"/>
                  <a:gd name="T4" fmla="*/ 33 w 34"/>
                  <a:gd name="T5" fmla="*/ 12 h 36"/>
                  <a:gd name="T6" fmla="*/ 21 w 34"/>
                  <a:gd name="T7" fmla="*/ 35 h 36"/>
                  <a:gd name="T8" fmla="*/ 14 w 34"/>
                  <a:gd name="T9" fmla="*/ 32 h 36"/>
                  <a:gd name="T10" fmla="*/ 0 w 34"/>
                  <a:gd name="T11" fmla="*/ 15 h 36"/>
                  <a:gd name="T12" fmla="*/ 11 w 3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6"/>
                  <a:gd name="T23" fmla="*/ 34 w 34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6">
                    <a:moveTo>
                      <a:pt x="11" y="0"/>
                    </a:moveTo>
                    <a:lnTo>
                      <a:pt x="21" y="2"/>
                    </a:lnTo>
                    <a:lnTo>
                      <a:pt x="33" y="12"/>
                    </a:lnTo>
                    <a:lnTo>
                      <a:pt x="21" y="35"/>
                    </a:lnTo>
                    <a:lnTo>
                      <a:pt x="14" y="32"/>
                    </a:lnTo>
                    <a:lnTo>
                      <a:pt x="0" y="1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1" name="Freeform 260"/>
              <p:cNvSpPr>
                <a:spLocks/>
              </p:cNvSpPr>
              <p:nvPr/>
            </p:nvSpPr>
            <p:spPr bwMode="auto">
              <a:xfrm>
                <a:off x="1116" y="1212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6 w 7"/>
                  <a:gd name="T3" fmla="*/ 1 h 3"/>
                  <a:gd name="T4" fmla="*/ 0 w 7"/>
                  <a:gd name="T5" fmla="*/ 2 h 3"/>
                  <a:gd name="T6" fmla="*/ 6 w 7"/>
                  <a:gd name="T7" fmla="*/ 1 h 3"/>
                  <a:gd name="T8" fmla="*/ 3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lnTo>
                      <a:pt x="6" y="1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2" name="Freeform 261"/>
              <p:cNvSpPr>
                <a:spLocks/>
              </p:cNvSpPr>
              <p:nvPr/>
            </p:nvSpPr>
            <p:spPr bwMode="auto">
              <a:xfrm>
                <a:off x="1116" y="1212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6 w 7"/>
                  <a:gd name="T3" fmla="*/ 1 h 3"/>
                  <a:gd name="T4" fmla="*/ 0 w 7"/>
                  <a:gd name="T5" fmla="*/ 2 h 3"/>
                  <a:gd name="T6" fmla="*/ 6 w 7"/>
                  <a:gd name="T7" fmla="*/ 1 h 3"/>
                  <a:gd name="T8" fmla="*/ 3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3" y="0"/>
                    </a:moveTo>
                    <a:lnTo>
                      <a:pt x="6" y="1"/>
                    </a:lnTo>
                    <a:lnTo>
                      <a:pt x="0" y="2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3" name="Freeform 262"/>
              <p:cNvSpPr>
                <a:spLocks/>
              </p:cNvSpPr>
              <p:nvPr/>
            </p:nvSpPr>
            <p:spPr bwMode="auto">
              <a:xfrm>
                <a:off x="1122" y="1216"/>
                <a:ext cx="15" cy="9"/>
              </a:xfrm>
              <a:custGeom>
                <a:avLst/>
                <a:gdLst>
                  <a:gd name="T0" fmla="*/ 11 w 15"/>
                  <a:gd name="T1" fmla="*/ 8 h 9"/>
                  <a:gd name="T2" fmla="*/ 11 w 15"/>
                  <a:gd name="T3" fmla="*/ 8 h 9"/>
                  <a:gd name="T4" fmla="*/ 0 w 15"/>
                  <a:gd name="T5" fmla="*/ 1 h 9"/>
                  <a:gd name="T6" fmla="*/ 4 w 15"/>
                  <a:gd name="T7" fmla="*/ 0 h 9"/>
                  <a:gd name="T8" fmla="*/ 14 w 15"/>
                  <a:gd name="T9" fmla="*/ 7 h 9"/>
                  <a:gd name="T10" fmla="*/ 11 w 15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9"/>
                  <a:gd name="T20" fmla="*/ 15 w 1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9">
                    <a:moveTo>
                      <a:pt x="11" y="8"/>
                    </a:moveTo>
                    <a:lnTo>
                      <a:pt x="11" y="8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4" y="7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4" name="Freeform 263"/>
              <p:cNvSpPr>
                <a:spLocks/>
              </p:cNvSpPr>
              <p:nvPr/>
            </p:nvSpPr>
            <p:spPr bwMode="auto">
              <a:xfrm>
                <a:off x="1122" y="1216"/>
                <a:ext cx="15" cy="9"/>
              </a:xfrm>
              <a:custGeom>
                <a:avLst/>
                <a:gdLst>
                  <a:gd name="T0" fmla="*/ 11 w 15"/>
                  <a:gd name="T1" fmla="*/ 8 h 9"/>
                  <a:gd name="T2" fmla="*/ 0 w 15"/>
                  <a:gd name="T3" fmla="*/ 1 h 9"/>
                  <a:gd name="T4" fmla="*/ 4 w 15"/>
                  <a:gd name="T5" fmla="*/ 0 h 9"/>
                  <a:gd name="T6" fmla="*/ 14 w 15"/>
                  <a:gd name="T7" fmla="*/ 7 h 9"/>
                  <a:gd name="T8" fmla="*/ 11 w 15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1" y="8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14" y="7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5" name="Freeform 264"/>
              <p:cNvSpPr>
                <a:spLocks/>
              </p:cNvSpPr>
              <p:nvPr/>
            </p:nvSpPr>
            <p:spPr bwMode="auto">
              <a:xfrm>
                <a:off x="1126" y="1228"/>
                <a:ext cx="11" cy="22"/>
              </a:xfrm>
              <a:custGeom>
                <a:avLst/>
                <a:gdLst>
                  <a:gd name="T0" fmla="*/ 0 w 11"/>
                  <a:gd name="T1" fmla="*/ 18 h 22"/>
                  <a:gd name="T2" fmla="*/ 0 w 11"/>
                  <a:gd name="T3" fmla="*/ 18 h 22"/>
                  <a:gd name="T4" fmla="*/ 8 w 11"/>
                  <a:gd name="T5" fmla="*/ 2 h 22"/>
                  <a:gd name="T6" fmla="*/ 10 w 11"/>
                  <a:gd name="T7" fmla="*/ 0 h 22"/>
                  <a:gd name="T8" fmla="*/ 1 w 11"/>
                  <a:gd name="T9" fmla="*/ 21 h 22"/>
                  <a:gd name="T10" fmla="*/ 0 w 11"/>
                  <a:gd name="T11" fmla="*/ 1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2"/>
                  <a:gd name="T20" fmla="*/ 11 w 1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2">
                    <a:moveTo>
                      <a:pt x="0" y="18"/>
                    </a:moveTo>
                    <a:lnTo>
                      <a:pt x="0" y="18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" y="21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6" name="Freeform 265"/>
              <p:cNvSpPr>
                <a:spLocks/>
              </p:cNvSpPr>
              <p:nvPr/>
            </p:nvSpPr>
            <p:spPr bwMode="auto">
              <a:xfrm>
                <a:off x="1126" y="1228"/>
                <a:ext cx="11" cy="22"/>
              </a:xfrm>
              <a:custGeom>
                <a:avLst/>
                <a:gdLst>
                  <a:gd name="T0" fmla="*/ 0 w 11"/>
                  <a:gd name="T1" fmla="*/ 18 h 22"/>
                  <a:gd name="T2" fmla="*/ 8 w 11"/>
                  <a:gd name="T3" fmla="*/ 2 h 22"/>
                  <a:gd name="T4" fmla="*/ 10 w 11"/>
                  <a:gd name="T5" fmla="*/ 0 h 22"/>
                  <a:gd name="T6" fmla="*/ 1 w 11"/>
                  <a:gd name="T7" fmla="*/ 21 h 22"/>
                  <a:gd name="T8" fmla="*/ 0 w 11"/>
                  <a:gd name="T9" fmla="*/ 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2"/>
                  <a:gd name="T17" fmla="*/ 11 w 11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2">
                    <a:moveTo>
                      <a:pt x="0" y="18"/>
                    </a:moveTo>
                    <a:lnTo>
                      <a:pt x="8" y="2"/>
                    </a:lnTo>
                    <a:lnTo>
                      <a:pt x="10" y="0"/>
                    </a:lnTo>
                    <a:lnTo>
                      <a:pt x="1" y="21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7" name="Freeform 266"/>
              <p:cNvSpPr>
                <a:spLocks/>
              </p:cNvSpPr>
              <p:nvPr/>
            </p:nvSpPr>
            <p:spPr bwMode="auto">
              <a:xfrm>
                <a:off x="1120" y="1247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8" name="Freeform 267"/>
              <p:cNvSpPr>
                <a:spLocks/>
              </p:cNvSpPr>
              <p:nvPr/>
            </p:nvSpPr>
            <p:spPr bwMode="auto">
              <a:xfrm>
                <a:off x="1120" y="1247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0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9" name="Freeform 268"/>
              <p:cNvSpPr>
                <a:spLocks/>
              </p:cNvSpPr>
              <p:nvPr/>
            </p:nvSpPr>
            <p:spPr bwMode="auto">
              <a:xfrm>
                <a:off x="1103" y="123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5 w 12"/>
                  <a:gd name="T3" fmla="*/ 0 h 14"/>
                  <a:gd name="T4" fmla="*/ 11 w 12"/>
                  <a:gd name="T5" fmla="*/ 13 h 14"/>
                  <a:gd name="T6" fmla="*/ 0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0"/>
                    </a:moveTo>
                    <a:lnTo>
                      <a:pt x="5" y="0"/>
                    </a:lnTo>
                    <a:lnTo>
                      <a:pt x="11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0" name="Freeform 269"/>
              <p:cNvSpPr>
                <a:spLocks/>
              </p:cNvSpPr>
              <p:nvPr/>
            </p:nvSpPr>
            <p:spPr bwMode="auto">
              <a:xfrm>
                <a:off x="1103" y="1232"/>
                <a:ext cx="12" cy="14"/>
              </a:xfrm>
              <a:custGeom>
                <a:avLst/>
                <a:gdLst>
                  <a:gd name="T0" fmla="*/ 0 w 12"/>
                  <a:gd name="T1" fmla="*/ 0 h 14"/>
                  <a:gd name="T2" fmla="*/ 5 w 12"/>
                  <a:gd name="T3" fmla="*/ 0 h 14"/>
                  <a:gd name="T4" fmla="*/ 11 w 12"/>
                  <a:gd name="T5" fmla="*/ 13 h 14"/>
                  <a:gd name="T6" fmla="*/ 0 w 1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4"/>
                  <a:gd name="T14" fmla="*/ 12 w 1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4">
                    <a:moveTo>
                      <a:pt x="0" y="0"/>
                    </a:moveTo>
                    <a:lnTo>
                      <a:pt x="5" y="0"/>
                    </a:lnTo>
                    <a:lnTo>
                      <a:pt x="11" y="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1" name="Freeform 270"/>
              <p:cNvSpPr>
                <a:spLocks/>
              </p:cNvSpPr>
              <p:nvPr/>
            </p:nvSpPr>
            <p:spPr bwMode="auto">
              <a:xfrm>
                <a:off x="1103" y="1214"/>
                <a:ext cx="8" cy="13"/>
              </a:xfrm>
              <a:custGeom>
                <a:avLst/>
                <a:gdLst>
                  <a:gd name="T0" fmla="*/ 7 w 8"/>
                  <a:gd name="T1" fmla="*/ 0 h 13"/>
                  <a:gd name="T2" fmla="*/ 7 w 8"/>
                  <a:gd name="T3" fmla="*/ 0 h 13"/>
                  <a:gd name="T4" fmla="*/ 0 w 8"/>
                  <a:gd name="T5" fmla="*/ 12 h 13"/>
                  <a:gd name="T6" fmla="*/ 7 w 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7" y="0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2" name="Line 271"/>
              <p:cNvSpPr>
                <a:spLocks noChangeShapeType="1"/>
              </p:cNvSpPr>
              <p:nvPr/>
            </p:nvSpPr>
            <p:spPr bwMode="auto">
              <a:xfrm flipH="1">
                <a:off x="1103" y="1214"/>
                <a:ext cx="13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93" name="Freeform 272"/>
              <p:cNvSpPr>
                <a:spLocks/>
              </p:cNvSpPr>
              <p:nvPr/>
            </p:nvSpPr>
            <p:spPr bwMode="auto">
              <a:xfrm>
                <a:off x="1116" y="1214"/>
                <a:ext cx="11" cy="13"/>
              </a:xfrm>
              <a:custGeom>
                <a:avLst/>
                <a:gdLst>
                  <a:gd name="T0" fmla="*/ 9 w 11"/>
                  <a:gd name="T1" fmla="*/ 8 h 13"/>
                  <a:gd name="T2" fmla="*/ 10 w 11"/>
                  <a:gd name="T3" fmla="*/ 12 h 13"/>
                  <a:gd name="T4" fmla="*/ 0 w 11"/>
                  <a:gd name="T5" fmla="*/ 0 h 13"/>
                  <a:gd name="T6" fmla="*/ 9 w 11"/>
                  <a:gd name="T7" fmla="*/ 8 h 13"/>
                  <a:gd name="T8" fmla="*/ 10 w 11"/>
                  <a:gd name="T9" fmla="*/ 12 h 13"/>
                  <a:gd name="T10" fmla="*/ 9 w 11"/>
                  <a:gd name="T11" fmla="*/ 8 h 13"/>
                  <a:gd name="T12" fmla="*/ 10 w 11"/>
                  <a:gd name="T13" fmla="*/ 12 h 13"/>
                  <a:gd name="T14" fmla="*/ 9 w 11"/>
                  <a:gd name="T15" fmla="*/ 8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9" y="8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4" name="Freeform 273"/>
              <p:cNvSpPr>
                <a:spLocks/>
              </p:cNvSpPr>
              <p:nvPr/>
            </p:nvSpPr>
            <p:spPr bwMode="auto">
              <a:xfrm>
                <a:off x="1116" y="1214"/>
                <a:ext cx="11" cy="13"/>
              </a:xfrm>
              <a:custGeom>
                <a:avLst/>
                <a:gdLst>
                  <a:gd name="T0" fmla="*/ 9 w 11"/>
                  <a:gd name="T1" fmla="*/ 8 h 13"/>
                  <a:gd name="T2" fmla="*/ 10 w 11"/>
                  <a:gd name="T3" fmla="*/ 12 h 13"/>
                  <a:gd name="T4" fmla="*/ 0 w 11"/>
                  <a:gd name="T5" fmla="*/ 0 h 13"/>
                  <a:gd name="T6" fmla="*/ 9 w 11"/>
                  <a:gd name="T7" fmla="*/ 8 h 13"/>
                  <a:gd name="T8" fmla="*/ 10 w 11"/>
                  <a:gd name="T9" fmla="*/ 12 h 13"/>
                  <a:gd name="T10" fmla="*/ 9 w 11"/>
                  <a:gd name="T11" fmla="*/ 8 h 13"/>
                  <a:gd name="T12" fmla="*/ 10 w 11"/>
                  <a:gd name="T13" fmla="*/ 12 h 13"/>
                  <a:gd name="T14" fmla="*/ 9 w 11"/>
                  <a:gd name="T15" fmla="*/ 8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3"/>
                  <a:gd name="T26" fmla="*/ 11 w 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3">
                    <a:moveTo>
                      <a:pt x="9" y="8"/>
                    </a:moveTo>
                    <a:lnTo>
                      <a:pt x="10" y="12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  <a:lnTo>
                      <a:pt x="10" y="12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5" name="Freeform 274"/>
              <p:cNvSpPr>
                <a:spLocks/>
              </p:cNvSpPr>
              <p:nvPr/>
            </p:nvSpPr>
            <p:spPr bwMode="auto">
              <a:xfrm>
                <a:off x="1120" y="1226"/>
                <a:ext cx="7" cy="20"/>
              </a:xfrm>
              <a:custGeom>
                <a:avLst/>
                <a:gdLst>
                  <a:gd name="T0" fmla="*/ 0 w 7"/>
                  <a:gd name="T1" fmla="*/ 16 h 20"/>
                  <a:gd name="T2" fmla="*/ 0 w 7"/>
                  <a:gd name="T3" fmla="*/ 16 h 20"/>
                  <a:gd name="T4" fmla="*/ 5 w 7"/>
                  <a:gd name="T5" fmla="*/ 0 h 20"/>
                  <a:gd name="T6" fmla="*/ 6 w 7"/>
                  <a:gd name="T7" fmla="*/ 5 h 20"/>
                  <a:gd name="T8" fmla="*/ 0 w 7"/>
                  <a:gd name="T9" fmla="*/ 19 h 20"/>
                  <a:gd name="T10" fmla="*/ 0 w 7"/>
                  <a:gd name="T11" fmla="*/ 1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0"/>
                  <a:gd name="T20" fmla="*/ 7 w 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0">
                    <a:moveTo>
                      <a:pt x="0" y="16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6" y="5"/>
                    </a:lnTo>
                    <a:lnTo>
                      <a:pt x="0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6" name="Freeform 275"/>
              <p:cNvSpPr>
                <a:spLocks/>
              </p:cNvSpPr>
              <p:nvPr/>
            </p:nvSpPr>
            <p:spPr bwMode="auto">
              <a:xfrm>
                <a:off x="1120" y="1226"/>
                <a:ext cx="7" cy="20"/>
              </a:xfrm>
              <a:custGeom>
                <a:avLst/>
                <a:gdLst>
                  <a:gd name="T0" fmla="*/ 0 w 7"/>
                  <a:gd name="T1" fmla="*/ 16 h 20"/>
                  <a:gd name="T2" fmla="*/ 5 w 7"/>
                  <a:gd name="T3" fmla="*/ 0 h 20"/>
                  <a:gd name="T4" fmla="*/ 6 w 7"/>
                  <a:gd name="T5" fmla="*/ 5 h 20"/>
                  <a:gd name="T6" fmla="*/ 0 w 7"/>
                  <a:gd name="T7" fmla="*/ 19 h 20"/>
                  <a:gd name="T8" fmla="*/ 0 w 7"/>
                  <a:gd name="T9" fmla="*/ 16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"/>
                  <a:gd name="T17" fmla="*/ 7 w 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">
                    <a:moveTo>
                      <a:pt x="0" y="16"/>
                    </a:moveTo>
                    <a:lnTo>
                      <a:pt x="5" y="0"/>
                    </a:lnTo>
                    <a:lnTo>
                      <a:pt x="6" y="5"/>
                    </a:lnTo>
                    <a:lnTo>
                      <a:pt x="0" y="19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7" name="Freeform 276"/>
              <p:cNvSpPr>
                <a:spLocks/>
              </p:cNvSpPr>
              <p:nvPr/>
            </p:nvSpPr>
            <p:spPr bwMode="auto">
              <a:xfrm>
                <a:off x="1091" y="1245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1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1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8" name="Freeform 277"/>
              <p:cNvSpPr>
                <a:spLocks/>
              </p:cNvSpPr>
              <p:nvPr/>
            </p:nvSpPr>
            <p:spPr bwMode="auto">
              <a:xfrm>
                <a:off x="1091" y="1245"/>
                <a:ext cx="28" cy="34"/>
              </a:xfrm>
              <a:custGeom>
                <a:avLst/>
                <a:gdLst>
                  <a:gd name="T0" fmla="*/ 5 w 28"/>
                  <a:gd name="T1" fmla="*/ 2 h 34"/>
                  <a:gd name="T2" fmla="*/ 14 w 28"/>
                  <a:gd name="T3" fmla="*/ 0 h 34"/>
                  <a:gd name="T4" fmla="*/ 27 w 28"/>
                  <a:gd name="T5" fmla="*/ 14 h 34"/>
                  <a:gd name="T6" fmla="*/ 11 w 28"/>
                  <a:gd name="T7" fmla="*/ 33 h 34"/>
                  <a:gd name="T8" fmla="*/ 7 w 28"/>
                  <a:gd name="T9" fmla="*/ 30 h 34"/>
                  <a:gd name="T10" fmla="*/ 0 w 28"/>
                  <a:gd name="T11" fmla="*/ 17 h 34"/>
                  <a:gd name="T12" fmla="*/ 5 w 28"/>
                  <a:gd name="T13" fmla="*/ 2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5" y="2"/>
                    </a:moveTo>
                    <a:lnTo>
                      <a:pt x="14" y="0"/>
                    </a:lnTo>
                    <a:lnTo>
                      <a:pt x="27" y="14"/>
                    </a:lnTo>
                    <a:lnTo>
                      <a:pt x="11" y="33"/>
                    </a:lnTo>
                    <a:lnTo>
                      <a:pt x="7" y="30"/>
                    </a:lnTo>
                    <a:lnTo>
                      <a:pt x="0" y="17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9" name="Freeform 278"/>
              <p:cNvSpPr>
                <a:spLocks/>
              </p:cNvSpPr>
              <p:nvPr/>
            </p:nvSpPr>
            <p:spPr bwMode="auto">
              <a:xfrm>
                <a:off x="1097" y="1241"/>
                <a:ext cx="6" cy="3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0 w 6"/>
                  <a:gd name="T5" fmla="*/ 2 h 3"/>
                  <a:gd name="T6" fmla="*/ 2 w 6"/>
                  <a:gd name="T7" fmla="*/ 0 h 3"/>
                  <a:gd name="T8" fmla="*/ 5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5" y="1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0" name="Freeform 279"/>
              <p:cNvSpPr>
                <a:spLocks/>
              </p:cNvSpPr>
              <p:nvPr/>
            </p:nvSpPr>
            <p:spPr bwMode="auto">
              <a:xfrm>
                <a:off x="1097" y="1241"/>
                <a:ext cx="6" cy="3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0 w 6"/>
                  <a:gd name="T5" fmla="*/ 2 h 3"/>
                  <a:gd name="T6" fmla="*/ 2 w 6"/>
                  <a:gd name="T7" fmla="*/ 0 h 3"/>
                  <a:gd name="T8" fmla="*/ 5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5" y="1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1" name="Freeform 280"/>
              <p:cNvSpPr>
                <a:spLocks/>
              </p:cNvSpPr>
              <p:nvPr/>
            </p:nvSpPr>
            <p:spPr bwMode="auto">
              <a:xfrm>
                <a:off x="1108" y="1245"/>
                <a:ext cx="11" cy="11"/>
              </a:xfrm>
              <a:custGeom>
                <a:avLst/>
                <a:gdLst>
                  <a:gd name="T0" fmla="*/ 10 w 11"/>
                  <a:gd name="T1" fmla="*/ 10 h 11"/>
                  <a:gd name="T2" fmla="*/ 10 w 11"/>
                  <a:gd name="T3" fmla="*/ 10 h 11"/>
                  <a:gd name="T4" fmla="*/ 0 w 11"/>
                  <a:gd name="T5" fmla="*/ 0 h 11"/>
                  <a:gd name="T6" fmla="*/ 10 w 11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10" y="10"/>
                    </a:moveTo>
                    <a:lnTo>
                      <a:pt x="10" y="10"/>
                    </a:lnTo>
                    <a:lnTo>
                      <a:pt x="0" y="0"/>
                    </a:lnTo>
                    <a:lnTo>
                      <a:pt x="1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2" name="Line 281"/>
              <p:cNvSpPr>
                <a:spLocks noChangeShapeType="1"/>
              </p:cNvSpPr>
              <p:nvPr/>
            </p:nvSpPr>
            <p:spPr bwMode="auto">
              <a:xfrm flipH="1" flipV="1">
                <a:off x="1108" y="1245"/>
                <a:ext cx="16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3" name="Freeform 282"/>
              <p:cNvSpPr>
                <a:spLocks/>
              </p:cNvSpPr>
              <p:nvPr/>
            </p:nvSpPr>
            <p:spPr bwMode="auto">
              <a:xfrm>
                <a:off x="1105" y="1261"/>
                <a:ext cx="14" cy="21"/>
              </a:xfrm>
              <a:custGeom>
                <a:avLst/>
                <a:gdLst>
                  <a:gd name="T0" fmla="*/ 5 w 14"/>
                  <a:gd name="T1" fmla="*/ 16 h 21"/>
                  <a:gd name="T2" fmla="*/ 0 w 14"/>
                  <a:gd name="T3" fmla="*/ 18 h 21"/>
                  <a:gd name="T4" fmla="*/ 13 w 14"/>
                  <a:gd name="T5" fmla="*/ 0 h 21"/>
                  <a:gd name="T6" fmla="*/ 5 w 14"/>
                  <a:gd name="T7" fmla="*/ 16 h 21"/>
                  <a:gd name="T8" fmla="*/ 0 w 14"/>
                  <a:gd name="T9" fmla="*/ 18 h 21"/>
                  <a:gd name="T10" fmla="*/ 5 w 14"/>
                  <a:gd name="T11" fmla="*/ 16 h 21"/>
                  <a:gd name="T12" fmla="*/ 2 w 14"/>
                  <a:gd name="T13" fmla="*/ 20 h 21"/>
                  <a:gd name="T14" fmla="*/ 0 w 14"/>
                  <a:gd name="T15" fmla="*/ 18 h 21"/>
                  <a:gd name="T16" fmla="*/ 5 w 14"/>
                  <a:gd name="T17" fmla="*/ 1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5" y="16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" name="Freeform 283"/>
              <p:cNvSpPr>
                <a:spLocks/>
              </p:cNvSpPr>
              <p:nvPr/>
            </p:nvSpPr>
            <p:spPr bwMode="auto">
              <a:xfrm>
                <a:off x="1105" y="1261"/>
                <a:ext cx="14" cy="21"/>
              </a:xfrm>
              <a:custGeom>
                <a:avLst/>
                <a:gdLst>
                  <a:gd name="T0" fmla="*/ 5 w 14"/>
                  <a:gd name="T1" fmla="*/ 16 h 21"/>
                  <a:gd name="T2" fmla="*/ 0 w 14"/>
                  <a:gd name="T3" fmla="*/ 18 h 21"/>
                  <a:gd name="T4" fmla="*/ 13 w 14"/>
                  <a:gd name="T5" fmla="*/ 0 h 21"/>
                  <a:gd name="T6" fmla="*/ 5 w 14"/>
                  <a:gd name="T7" fmla="*/ 16 h 21"/>
                  <a:gd name="T8" fmla="*/ 0 w 14"/>
                  <a:gd name="T9" fmla="*/ 18 h 21"/>
                  <a:gd name="T10" fmla="*/ 5 w 14"/>
                  <a:gd name="T11" fmla="*/ 16 h 21"/>
                  <a:gd name="T12" fmla="*/ 2 w 14"/>
                  <a:gd name="T13" fmla="*/ 20 h 21"/>
                  <a:gd name="T14" fmla="*/ 0 w 14"/>
                  <a:gd name="T15" fmla="*/ 18 h 21"/>
                  <a:gd name="T16" fmla="*/ 5 w 14"/>
                  <a:gd name="T17" fmla="*/ 1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5" y="16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5" y="1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" name="Freeform 284"/>
              <p:cNvSpPr>
                <a:spLocks/>
              </p:cNvSpPr>
              <p:nvPr/>
            </p:nvSpPr>
            <p:spPr bwMode="auto">
              <a:xfrm>
                <a:off x="1099" y="1277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0 w 8"/>
                  <a:gd name="T3" fmla="*/ 0 h 2"/>
                  <a:gd name="T4" fmla="*/ 7 w 8"/>
                  <a:gd name="T5" fmla="*/ 1 h 2"/>
                  <a:gd name="T6" fmla="*/ 3 w 8"/>
                  <a:gd name="T7" fmla="*/ 1 h 2"/>
                  <a:gd name="T8" fmla="*/ 0 w 8"/>
                  <a:gd name="T9" fmla="*/ 0 h 2"/>
                  <a:gd name="T10" fmla="*/ 3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" name="Freeform 285"/>
              <p:cNvSpPr>
                <a:spLocks/>
              </p:cNvSpPr>
              <p:nvPr/>
            </p:nvSpPr>
            <p:spPr bwMode="auto">
              <a:xfrm>
                <a:off x="1099" y="1277"/>
                <a:ext cx="8" cy="2"/>
              </a:xfrm>
              <a:custGeom>
                <a:avLst/>
                <a:gdLst>
                  <a:gd name="T0" fmla="*/ 3 w 8"/>
                  <a:gd name="T1" fmla="*/ 0 h 2"/>
                  <a:gd name="T2" fmla="*/ 0 w 8"/>
                  <a:gd name="T3" fmla="*/ 0 h 2"/>
                  <a:gd name="T4" fmla="*/ 7 w 8"/>
                  <a:gd name="T5" fmla="*/ 1 h 2"/>
                  <a:gd name="T6" fmla="*/ 3 w 8"/>
                  <a:gd name="T7" fmla="*/ 1 h 2"/>
                  <a:gd name="T8" fmla="*/ 0 w 8"/>
                  <a:gd name="T9" fmla="*/ 0 h 2"/>
                  <a:gd name="T10" fmla="*/ 3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" name="Freeform 286"/>
              <p:cNvSpPr>
                <a:spLocks/>
              </p:cNvSpPr>
              <p:nvPr/>
            </p:nvSpPr>
            <p:spPr bwMode="auto">
              <a:xfrm>
                <a:off x="1083" y="1259"/>
                <a:ext cx="17" cy="16"/>
              </a:xfrm>
              <a:custGeom>
                <a:avLst/>
                <a:gdLst>
                  <a:gd name="T0" fmla="*/ 6 w 17"/>
                  <a:gd name="T1" fmla="*/ 4 h 16"/>
                  <a:gd name="T2" fmla="*/ 4 w 17"/>
                  <a:gd name="T3" fmla="*/ 0 h 16"/>
                  <a:gd name="T4" fmla="*/ 16 w 17"/>
                  <a:gd name="T5" fmla="*/ 13 h 16"/>
                  <a:gd name="T6" fmla="*/ 12 w 17"/>
                  <a:gd name="T7" fmla="*/ 15 h 16"/>
                  <a:gd name="T8" fmla="*/ 1 w 17"/>
                  <a:gd name="T9" fmla="*/ 6 h 16"/>
                  <a:gd name="T10" fmla="*/ 0 w 17"/>
                  <a:gd name="T11" fmla="*/ 1 h 16"/>
                  <a:gd name="T12" fmla="*/ 1 w 17"/>
                  <a:gd name="T13" fmla="*/ 6 h 16"/>
                  <a:gd name="T14" fmla="*/ 0 w 17"/>
                  <a:gd name="T15" fmla="*/ 1 h 16"/>
                  <a:gd name="T16" fmla="*/ 6 w 17"/>
                  <a:gd name="T17" fmla="*/ 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6"/>
                  <a:gd name="T29" fmla="*/ 17 w 1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6">
                    <a:moveTo>
                      <a:pt x="6" y="4"/>
                    </a:moveTo>
                    <a:lnTo>
                      <a:pt x="4" y="0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" name="Freeform 287"/>
              <p:cNvSpPr>
                <a:spLocks/>
              </p:cNvSpPr>
              <p:nvPr/>
            </p:nvSpPr>
            <p:spPr bwMode="auto">
              <a:xfrm>
                <a:off x="1083" y="1259"/>
                <a:ext cx="17" cy="16"/>
              </a:xfrm>
              <a:custGeom>
                <a:avLst/>
                <a:gdLst>
                  <a:gd name="T0" fmla="*/ 6 w 17"/>
                  <a:gd name="T1" fmla="*/ 4 h 16"/>
                  <a:gd name="T2" fmla="*/ 4 w 17"/>
                  <a:gd name="T3" fmla="*/ 0 h 16"/>
                  <a:gd name="T4" fmla="*/ 16 w 17"/>
                  <a:gd name="T5" fmla="*/ 13 h 16"/>
                  <a:gd name="T6" fmla="*/ 12 w 17"/>
                  <a:gd name="T7" fmla="*/ 15 h 16"/>
                  <a:gd name="T8" fmla="*/ 1 w 17"/>
                  <a:gd name="T9" fmla="*/ 6 h 16"/>
                  <a:gd name="T10" fmla="*/ 0 w 17"/>
                  <a:gd name="T11" fmla="*/ 1 h 16"/>
                  <a:gd name="T12" fmla="*/ 1 w 17"/>
                  <a:gd name="T13" fmla="*/ 6 h 16"/>
                  <a:gd name="T14" fmla="*/ 0 w 17"/>
                  <a:gd name="T15" fmla="*/ 1 h 16"/>
                  <a:gd name="T16" fmla="*/ 6 w 17"/>
                  <a:gd name="T17" fmla="*/ 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6"/>
                  <a:gd name="T29" fmla="*/ 17 w 1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6">
                    <a:moveTo>
                      <a:pt x="6" y="4"/>
                    </a:moveTo>
                    <a:lnTo>
                      <a:pt x="4" y="0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0" y="1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" name="Freeform 288"/>
              <p:cNvSpPr>
                <a:spLocks/>
              </p:cNvSpPr>
              <p:nvPr/>
            </p:nvSpPr>
            <p:spPr bwMode="auto">
              <a:xfrm>
                <a:off x="1083" y="1241"/>
                <a:ext cx="13" cy="19"/>
              </a:xfrm>
              <a:custGeom>
                <a:avLst/>
                <a:gdLst>
                  <a:gd name="T0" fmla="*/ 9 w 13"/>
                  <a:gd name="T1" fmla="*/ 5 h 19"/>
                  <a:gd name="T2" fmla="*/ 12 w 13"/>
                  <a:gd name="T3" fmla="*/ 3 h 19"/>
                  <a:gd name="T4" fmla="*/ 5 w 13"/>
                  <a:gd name="T5" fmla="*/ 18 h 19"/>
                  <a:gd name="T6" fmla="*/ 0 w 13"/>
                  <a:gd name="T7" fmla="*/ 15 h 19"/>
                  <a:gd name="T8" fmla="*/ 9 w 13"/>
                  <a:gd name="T9" fmla="*/ 5 h 19"/>
                  <a:gd name="T10" fmla="*/ 12 w 13"/>
                  <a:gd name="T11" fmla="*/ 0 h 19"/>
                  <a:gd name="T12" fmla="*/ 9 w 13"/>
                  <a:gd name="T13" fmla="*/ 5 h 19"/>
                  <a:gd name="T14" fmla="*/ 8 w 13"/>
                  <a:gd name="T15" fmla="*/ 0 h 19"/>
                  <a:gd name="T16" fmla="*/ 12 w 13"/>
                  <a:gd name="T17" fmla="*/ 0 h 19"/>
                  <a:gd name="T18" fmla="*/ 9 w 13"/>
                  <a:gd name="T19" fmla="*/ 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9"/>
                  <a:gd name="T32" fmla="*/ 13 w 1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9">
                    <a:moveTo>
                      <a:pt x="9" y="5"/>
                    </a:moveTo>
                    <a:lnTo>
                      <a:pt x="12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" name="Freeform 289"/>
              <p:cNvSpPr>
                <a:spLocks/>
              </p:cNvSpPr>
              <p:nvPr/>
            </p:nvSpPr>
            <p:spPr bwMode="auto">
              <a:xfrm>
                <a:off x="1083" y="1241"/>
                <a:ext cx="13" cy="19"/>
              </a:xfrm>
              <a:custGeom>
                <a:avLst/>
                <a:gdLst>
                  <a:gd name="T0" fmla="*/ 9 w 13"/>
                  <a:gd name="T1" fmla="*/ 5 h 19"/>
                  <a:gd name="T2" fmla="*/ 12 w 13"/>
                  <a:gd name="T3" fmla="*/ 3 h 19"/>
                  <a:gd name="T4" fmla="*/ 5 w 13"/>
                  <a:gd name="T5" fmla="*/ 18 h 19"/>
                  <a:gd name="T6" fmla="*/ 0 w 13"/>
                  <a:gd name="T7" fmla="*/ 15 h 19"/>
                  <a:gd name="T8" fmla="*/ 9 w 13"/>
                  <a:gd name="T9" fmla="*/ 5 h 19"/>
                  <a:gd name="T10" fmla="*/ 12 w 13"/>
                  <a:gd name="T11" fmla="*/ 0 h 19"/>
                  <a:gd name="T12" fmla="*/ 9 w 13"/>
                  <a:gd name="T13" fmla="*/ 5 h 19"/>
                  <a:gd name="T14" fmla="*/ 8 w 13"/>
                  <a:gd name="T15" fmla="*/ 0 h 19"/>
                  <a:gd name="T16" fmla="*/ 12 w 13"/>
                  <a:gd name="T17" fmla="*/ 0 h 19"/>
                  <a:gd name="T18" fmla="*/ 9 w 13"/>
                  <a:gd name="T19" fmla="*/ 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19"/>
                  <a:gd name="T32" fmla="*/ 13 w 13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19">
                    <a:moveTo>
                      <a:pt x="9" y="5"/>
                    </a:moveTo>
                    <a:lnTo>
                      <a:pt x="12" y="3"/>
                    </a:lnTo>
                    <a:lnTo>
                      <a:pt x="5" y="18"/>
                    </a:lnTo>
                    <a:lnTo>
                      <a:pt x="0" y="15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9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" name="Freeform 290"/>
              <p:cNvSpPr>
                <a:spLocks/>
              </p:cNvSpPr>
              <p:nvPr/>
            </p:nvSpPr>
            <p:spPr bwMode="auto">
              <a:xfrm>
                <a:off x="1097" y="1245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9 w 10"/>
                  <a:gd name="T3" fmla="*/ 8 h 9"/>
                  <a:gd name="T4" fmla="*/ 0 w 10"/>
                  <a:gd name="T5" fmla="*/ 1 h 9"/>
                  <a:gd name="T6" fmla="*/ 2 w 10"/>
                  <a:gd name="T7" fmla="*/ 0 h 9"/>
                  <a:gd name="T8" fmla="*/ 9 w 10"/>
                  <a:gd name="T9" fmla="*/ 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9" y="8"/>
                    </a:moveTo>
                    <a:lnTo>
                      <a:pt x="9" y="8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" name="Freeform 291"/>
              <p:cNvSpPr>
                <a:spLocks/>
              </p:cNvSpPr>
              <p:nvPr/>
            </p:nvSpPr>
            <p:spPr bwMode="auto">
              <a:xfrm>
                <a:off x="1097" y="1245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0 w 10"/>
                  <a:gd name="T3" fmla="*/ 1 h 9"/>
                  <a:gd name="T4" fmla="*/ 2 w 10"/>
                  <a:gd name="T5" fmla="*/ 0 h 9"/>
                  <a:gd name="T6" fmla="*/ 9 w 10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9"/>
                  <a:gd name="T14" fmla="*/ 10 w 10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9">
                    <a:moveTo>
                      <a:pt x="9" y="8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3" name="Freeform 292"/>
              <p:cNvSpPr>
                <a:spLocks/>
              </p:cNvSpPr>
              <p:nvPr/>
            </p:nvSpPr>
            <p:spPr bwMode="auto">
              <a:xfrm>
                <a:off x="1099" y="1259"/>
                <a:ext cx="8" cy="16"/>
              </a:xfrm>
              <a:custGeom>
                <a:avLst/>
                <a:gdLst>
                  <a:gd name="T0" fmla="*/ 0 w 8"/>
                  <a:gd name="T1" fmla="*/ 15 h 16"/>
                  <a:gd name="T2" fmla="*/ 0 w 8"/>
                  <a:gd name="T3" fmla="*/ 15 h 16"/>
                  <a:gd name="T4" fmla="*/ 7 w 8"/>
                  <a:gd name="T5" fmla="*/ 0 h 16"/>
                  <a:gd name="T6" fmla="*/ 0 w 8"/>
                  <a:gd name="T7" fmla="*/ 15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6"/>
                  <a:gd name="T14" fmla="*/ 8 w 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6">
                    <a:moveTo>
                      <a:pt x="0" y="15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4" name="Line 293"/>
              <p:cNvSpPr>
                <a:spLocks noChangeShapeType="1"/>
              </p:cNvSpPr>
              <p:nvPr/>
            </p:nvSpPr>
            <p:spPr bwMode="auto">
              <a:xfrm flipV="1">
                <a:off x="1099" y="1259"/>
                <a:ext cx="13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5" name="Freeform 294"/>
              <p:cNvSpPr>
                <a:spLocks/>
              </p:cNvSpPr>
              <p:nvPr/>
            </p:nvSpPr>
            <p:spPr bwMode="auto">
              <a:xfrm>
                <a:off x="1069" y="1273"/>
                <a:ext cx="27" cy="35"/>
              </a:xfrm>
              <a:custGeom>
                <a:avLst/>
                <a:gdLst>
                  <a:gd name="T0" fmla="*/ 10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10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10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" name="Freeform 295"/>
              <p:cNvSpPr>
                <a:spLocks/>
              </p:cNvSpPr>
              <p:nvPr/>
            </p:nvSpPr>
            <p:spPr bwMode="auto">
              <a:xfrm>
                <a:off x="1069" y="1273"/>
                <a:ext cx="27" cy="35"/>
              </a:xfrm>
              <a:custGeom>
                <a:avLst/>
                <a:gdLst>
                  <a:gd name="T0" fmla="*/ 10 w 27"/>
                  <a:gd name="T1" fmla="*/ 0 h 35"/>
                  <a:gd name="T2" fmla="*/ 15 w 27"/>
                  <a:gd name="T3" fmla="*/ 3 h 35"/>
                  <a:gd name="T4" fmla="*/ 26 w 27"/>
                  <a:gd name="T5" fmla="*/ 14 h 35"/>
                  <a:gd name="T6" fmla="*/ 18 w 27"/>
                  <a:gd name="T7" fmla="*/ 34 h 35"/>
                  <a:gd name="T8" fmla="*/ 13 w 27"/>
                  <a:gd name="T9" fmla="*/ 31 h 35"/>
                  <a:gd name="T10" fmla="*/ 0 w 27"/>
                  <a:gd name="T11" fmla="*/ 17 h 35"/>
                  <a:gd name="T12" fmla="*/ 10 w 2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5"/>
                  <a:gd name="T23" fmla="*/ 27 w 2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5">
                    <a:moveTo>
                      <a:pt x="10" y="0"/>
                    </a:moveTo>
                    <a:lnTo>
                      <a:pt x="15" y="3"/>
                    </a:lnTo>
                    <a:lnTo>
                      <a:pt x="26" y="14"/>
                    </a:lnTo>
                    <a:lnTo>
                      <a:pt x="18" y="34"/>
                    </a:lnTo>
                    <a:lnTo>
                      <a:pt x="13" y="31"/>
                    </a:lnTo>
                    <a:lnTo>
                      <a:pt x="0" y="17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" name="Freeform 296"/>
              <p:cNvSpPr>
                <a:spLocks/>
              </p:cNvSpPr>
              <p:nvPr/>
            </p:nvSpPr>
            <p:spPr bwMode="auto">
              <a:xfrm>
                <a:off x="1081" y="1271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3 w 7"/>
                  <a:gd name="T3" fmla="*/ 0 h 3"/>
                  <a:gd name="T4" fmla="*/ 1 w 7"/>
                  <a:gd name="T5" fmla="*/ 0 h 3"/>
                  <a:gd name="T6" fmla="*/ 0 w 7"/>
                  <a:gd name="T7" fmla="*/ 2 h 3"/>
                  <a:gd name="T8" fmla="*/ 3 w 7"/>
                  <a:gd name="T9" fmla="*/ 0 h 3"/>
                  <a:gd name="T10" fmla="*/ 6 w 7"/>
                  <a:gd name="T11" fmla="*/ 1 h 3"/>
                  <a:gd name="T12" fmla="*/ 3 w 7"/>
                  <a:gd name="T13" fmla="*/ 0 h 3"/>
                  <a:gd name="T14" fmla="*/ 6 w 7"/>
                  <a:gd name="T15" fmla="*/ 1 h 3"/>
                  <a:gd name="T16" fmla="*/ 3 w 7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"/>
                  <a:gd name="T29" fmla="*/ 7 w 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8" name="Freeform 297"/>
              <p:cNvSpPr>
                <a:spLocks/>
              </p:cNvSpPr>
              <p:nvPr/>
            </p:nvSpPr>
            <p:spPr bwMode="auto">
              <a:xfrm>
                <a:off x="1081" y="1271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1 w 7"/>
                  <a:gd name="T3" fmla="*/ 0 h 3"/>
                  <a:gd name="T4" fmla="*/ 0 w 7"/>
                  <a:gd name="T5" fmla="*/ 2 h 3"/>
                  <a:gd name="T6" fmla="*/ 3 w 7"/>
                  <a:gd name="T7" fmla="*/ 0 h 3"/>
                  <a:gd name="T8" fmla="*/ 6 w 7"/>
                  <a:gd name="T9" fmla="*/ 1 h 3"/>
                  <a:gd name="T10" fmla="*/ 3 w 7"/>
                  <a:gd name="T11" fmla="*/ 0 h 3"/>
                  <a:gd name="T12" fmla="*/ 6 w 7"/>
                  <a:gd name="T13" fmla="*/ 1 h 3"/>
                  <a:gd name="T14" fmla="*/ 3 w 7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3"/>
                  <a:gd name="T26" fmla="*/ 7 w 7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9" name="Freeform 298"/>
              <p:cNvSpPr>
                <a:spLocks/>
              </p:cNvSpPr>
              <p:nvPr/>
            </p:nvSpPr>
            <p:spPr bwMode="auto">
              <a:xfrm>
                <a:off x="1087" y="1275"/>
                <a:ext cx="16" cy="13"/>
              </a:xfrm>
              <a:custGeom>
                <a:avLst/>
                <a:gdLst>
                  <a:gd name="T0" fmla="*/ 10 w 16"/>
                  <a:gd name="T1" fmla="*/ 9 h 13"/>
                  <a:gd name="T2" fmla="*/ 11 w 16"/>
                  <a:gd name="T3" fmla="*/ 12 h 13"/>
                  <a:gd name="T4" fmla="*/ 0 w 16"/>
                  <a:gd name="T5" fmla="*/ 1 h 13"/>
                  <a:gd name="T6" fmla="*/ 4 w 16"/>
                  <a:gd name="T7" fmla="*/ 0 h 13"/>
                  <a:gd name="T8" fmla="*/ 10 w 16"/>
                  <a:gd name="T9" fmla="*/ 9 h 13"/>
                  <a:gd name="T10" fmla="*/ 11 w 16"/>
                  <a:gd name="T11" fmla="*/ 12 h 13"/>
                  <a:gd name="T12" fmla="*/ 10 w 16"/>
                  <a:gd name="T13" fmla="*/ 9 h 13"/>
                  <a:gd name="T14" fmla="*/ 15 w 16"/>
                  <a:gd name="T15" fmla="*/ 8 h 13"/>
                  <a:gd name="T16" fmla="*/ 11 w 16"/>
                  <a:gd name="T17" fmla="*/ 12 h 13"/>
                  <a:gd name="T18" fmla="*/ 10 w 16"/>
                  <a:gd name="T19" fmla="*/ 9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3"/>
                  <a:gd name="T32" fmla="*/ 16 w 1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3">
                    <a:moveTo>
                      <a:pt x="10" y="9"/>
                    </a:moveTo>
                    <a:lnTo>
                      <a:pt x="11" y="1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0" name="Freeform 299"/>
              <p:cNvSpPr>
                <a:spLocks/>
              </p:cNvSpPr>
              <p:nvPr/>
            </p:nvSpPr>
            <p:spPr bwMode="auto">
              <a:xfrm>
                <a:off x="1087" y="1275"/>
                <a:ext cx="16" cy="13"/>
              </a:xfrm>
              <a:custGeom>
                <a:avLst/>
                <a:gdLst>
                  <a:gd name="T0" fmla="*/ 10 w 16"/>
                  <a:gd name="T1" fmla="*/ 9 h 13"/>
                  <a:gd name="T2" fmla="*/ 11 w 16"/>
                  <a:gd name="T3" fmla="*/ 12 h 13"/>
                  <a:gd name="T4" fmla="*/ 0 w 16"/>
                  <a:gd name="T5" fmla="*/ 1 h 13"/>
                  <a:gd name="T6" fmla="*/ 4 w 16"/>
                  <a:gd name="T7" fmla="*/ 0 h 13"/>
                  <a:gd name="T8" fmla="*/ 10 w 16"/>
                  <a:gd name="T9" fmla="*/ 9 h 13"/>
                  <a:gd name="T10" fmla="*/ 11 w 16"/>
                  <a:gd name="T11" fmla="*/ 12 h 13"/>
                  <a:gd name="T12" fmla="*/ 10 w 16"/>
                  <a:gd name="T13" fmla="*/ 9 h 13"/>
                  <a:gd name="T14" fmla="*/ 15 w 16"/>
                  <a:gd name="T15" fmla="*/ 8 h 13"/>
                  <a:gd name="T16" fmla="*/ 11 w 16"/>
                  <a:gd name="T17" fmla="*/ 12 h 13"/>
                  <a:gd name="T18" fmla="*/ 10 w 16"/>
                  <a:gd name="T19" fmla="*/ 9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13"/>
                  <a:gd name="T32" fmla="*/ 16 w 1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13">
                    <a:moveTo>
                      <a:pt x="10" y="9"/>
                    </a:moveTo>
                    <a:lnTo>
                      <a:pt x="11" y="12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9"/>
                    </a:lnTo>
                    <a:lnTo>
                      <a:pt x="11" y="12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11" y="12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1" name="Freeform 300"/>
              <p:cNvSpPr>
                <a:spLocks/>
              </p:cNvSpPr>
              <p:nvPr/>
            </p:nvSpPr>
            <p:spPr bwMode="auto">
              <a:xfrm>
                <a:off x="1091" y="1289"/>
                <a:ext cx="7" cy="19"/>
              </a:xfrm>
              <a:custGeom>
                <a:avLst/>
                <a:gdLst>
                  <a:gd name="T0" fmla="*/ 0 w 7"/>
                  <a:gd name="T1" fmla="*/ 18 h 19"/>
                  <a:gd name="T2" fmla="*/ 0 w 7"/>
                  <a:gd name="T3" fmla="*/ 18 h 19"/>
                  <a:gd name="T4" fmla="*/ 5 w 7"/>
                  <a:gd name="T5" fmla="*/ 0 h 19"/>
                  <a:gd name="T6" fmla="*/ 6 w 7"/>
                  <a:gd name="T7" fmla="*/ 3 h 19"/>
                  <a:gd name="T8" fmla="*/ 0 w 7"/>
                  <a:gd name="T9" fmla="*/ 1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9"/>
                  <a:gd name="T17" fmla="*/ 7 w 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9">
                    <a:moveTo>
                      <a:pt x="0" y="18"/>
                    </a:moveTo>
                    <a:lnTo>
                      <a:pt x="0" y="18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2" name="Freeform 301"/>
              <p:cNvSpPr>
                <a:spLocks/>
              </p:cNvSpPr>
              <p:nvPr/>
            </p:nvSpPr>
            <p:spPr bwMode="auto">
              <a:xfrm>
                <a:off x="1091" y="1289"/>
                <a:ext cx="7" cy="19"/>
              </a:xfrm>
              <a:custGeom>
                <a:avLst/>
                <a:gdLst>
                  <a:gd name="T0" fmla="*/ 0 w 7"/>
                  <a:gd name="T1" fmla="*/ 18 h 19"/>
                  <a:gd name="T2" fmla="*/ 5 w 7"/>
                  <a:gd name="T3" fmla="*/ 0 h 19"/>
                  <a:gd name="T4" fmla="*/ 6 w 7"/>
                  <a:gd name="T5" fmla="*/ 3 h 19"/>
                  <a:gd name="T6" fmla="*/ 0 w 7"/>
                  <a:gd name="T7" fmla="*/ 18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18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3" name="Freeform 302"/>
              <p:cNvSpPr>
                <a:spLocks/>
              </p:cNvSpPr>
              <p:nvPr/>
            </p:nvSpPr>
            <p:spPr bwMode="auto">
              <a:xfrm>
                <a:off x="1081" y="1307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2 w 5"/>
                  <a:gd name="T3" fmla="*/ 2 h 3"/>
                  <a:gd name="T4" fmla="*/ 4 w 5"/>
                  <a:gd name="T5" fmla="*/ 0 h 3"/>
                  <a:gd name="T6" fmla="*/ 0 w 5"/>
                  <a:gd name="T7" fmla="*/ 1 h 3"/>
                  <a:gd name="T8" fmla="*/ 2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4" name="Freeform 303"/>
              <p:cNvSpPr>
                <a:spLocks/>
              </p:cNvSpPr>
              <p:nvPr/>
            </p:nvSpPr>
            <p:spPr bwMode="auto">
              <a:xfrm>
                <a:off x="1081" y="1307"/>
                <a:ext cx="5" cy="3"/>
              </a:xfrm>
              <a:custGeom>
                <a:avLst/>
                <a:gdLst>
                  <a:gd name="T0" fmla="*/ 2 w 5"/>
                  <a:gd name="T1" fmla="*/ 2 h 3"/>
                  <a:gd name="T2" fmla="*/ 4 w 5"/>
                  <a:gd name="T3" fmla="*/ 0 h 3"/>
                  <a:gd name="T4" fmla="*/ 0 w 5"/>
                  <a:gd name="T5" fmla="*/ 1 h 3"/>
                  <a:gd name="T6" fmla="*/ 2 w 5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2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5" name="Freeform 304"/>
              <p:cNvSpPr>
                <a:spLocks/>
              </p:cNvSpPr>
              <p:nvPr/>
            </p:nvSpPr>
            <p:spPr bwMode="auto">
              <a:xfrm>
                <a:off x="1069" y="129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10 w 11"/>
                  <a:gd name="T5" fmla="*/ 11 h 13"/>
                  <a:gd name="T6" fmla="*/ 8 w 11"/>
                  <a:gd name="T7" fmla="*/ 12 h 13"/>
                  <a:gd name="T8" fmla="*/ 0 w 1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0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6" name="Freeform 305"/>
              <p:cNvSpPr>
                <a:spLocks/>
              </p:cNvSpPr>
              <p:nvPr/>
            </p:nvSpPr>
            <p:spPr bwMode="auto">
              <a:xfrm>
                <a:off x="1069" y="1293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10 w 11"/>
                  <a:gd name="T3" fmla="*/ 11 h 13"/>
                  <a:gd name="T4" fmla="*/ 8 w 11"/>
                  <a:gd name="T5" fmla="*/ 12 h 13"/>
                  <a:gd name="T6" fmla="*/ 0 w 1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0"/>
                    </a:moveTo>
                    <a:lnTo>
                      <a:pt x="10" y="11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7" name="Freeform 306"/>
              <p:cNvSpPr>
                <a:spLocks/>
              </p:cNvSpPr>
              <p:nvPr/>
            </p:nvSpPr>
            <p:spPr bwMode="auto">
              <a:xfrm>
                <a:off x="1069" y="1273"/>
                <a:ext cx="9" cy="15"/>
              </a:xfrm>
              <a:custGeom>
                <a:avLst/>
                <a:gdLst>
                  <a:gd name="T0" fmla="*/ 8 w 9"/>
                  <a:gd name="T1" fmla="*/ 3 h 15"/>
                  <a:gd name="T2" fmla="*/ 7 w 9"/>
                  <a:gd name="T3" fmla="*/ 0 h 15"/>
                  <a:gd name="T4" fmla="*/ 0 w 9"/>
                  <a:gd name="T5" fmla="*/ 14 h 15"/>
                  <a:gd name="T6" fmla="*/ 7 w 9"/>
                  <a:gd name="T7" fmla="*/ 0 h 15"/>
                  <a:gd name="T8" fmla="*/ 8 w 9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8" y="3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8" name="Freeform 307"/>
              <p:cNvSpPr>
                <a:spLocks/>
              </p:cNvSpPr>
              <p:nvPr/>
            </p:nvSpPr>
            <p:spPr bwMode="auto">
              <a:xfrm>
                <a:off x="1069" y="1273"/>
                <a:ext cx="9" cy="15"/>
              </a:xfrm>
              <a:custGeom>
                <a:avLst/>
                <a:gdLst>
                  <a:gd name="T0" fmla="*/ 8 w 9"/>
                  <a:gd name="T1" fmla="*/ 3 h 15"/>
                  <a:gd name="T2" fmla="*/ 7 w 9"/>
                  <a:gd name="T3" fmla="*/ 0 h 15"/>
                  <a:gd name="T4" fmla="*/ 0 w 9"/>
                  <a:gd name="T5" fmla="*/ 14 h 15"/>
                  <a:gd name="T6" fmla="*/ 7 w 9"/>
                  <a:gd name="T7" fmla="*/ 0 h 15"/>
                  <a:gd name="T8" fmla="*/ 8 w 9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8" y="3"/>
                    </a:moveTo>
                    <a:lnTo>
                      <a:pt x="7" y="0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9" name="Freeform 308"/>
              <p:cNvSpPr>
                <a:spLocks/>
              </p:cNvSpPr>
              <p:nvPr/>
            </p:nvSpPr>
            <p:spPr bwMode="auto">
              <a:xfrm>
                <a:off x="1081" y="1273"/>
                <a:ext cx="11" cy="13"/>
              </a:xfrm>
              <a:custGeom>
                <a:avLst/>
                <a:gdLst>
                  <a:gd name="T0" fmla="*/ 6 w 11"/>
                  <a:gd name="T1" fmla="*/ 12 h 13"/>
                  <a:gd name="T2" fmla="*/ 6 w 11"/>
                  <a:gd name="T3" fmla="*/ 12 h 13"/>
                  <a:gd name="T4" fmla="*/ 0 w 11"/>
                  <a:gd name="T5" fmla="*/ 0 h 13"/>
                  <a:gd name="T6" fmla="*/ 10 w 11"/>
                  <a:gd name="T7" fmla="*/ 12 h 13"/>
                  <a:gd name="T8" fmla="*/ 6 w 1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10" y="12"/>
                    </a:lnTo>
                    <a:lnTo>
                      <a:pt x="6" y="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0" name="Freeform 309"/>
              <p:cNvSpPr>
                <a:spLocks/>
              </p:cNvSpPr>
              <p:nvPr/>
            </p:nvSpPr>
            <p:spPr bwMode="auto">
              <a:xfrm>
                <a:off x="1081" y="1273"/>
                <a:ext cx="11" cy="13"/>
              </a:xfrm>
              <a:custGeom>
                <a:avLst/>
                <a:gdLst>
                  <a:gd name="T0" fmla="*/ 6 w 11"/>
                  <a:gd name="T1" fmla="*/ 12 h 13"/>
                  <a:gd name="T2" fmla="*/ 0 w 11"/>
                  <a:gd name="T3" fmla="*/ 0 h 13"/>
                  <a:gd name="T4" fmla="*/ 10 w 11"/>
                  <a:gd name="T5" fmla="*/ 12 h 13"/>
                  <a:gd name="T6" fmla="*/ 6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6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6" y="1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1" name="Freeform 310"/>
              <p:cNvSpPr>
                <a:spLocks/>
              </p:cNvSpPr>
              <p:nvPr/>
            </p:nvSpPr>
            <p:spPr bwMode="auto">
              <a:xfrm>
                <a:off x="1081" y="1291"/>
                <a:ext cx="11" cy="15"/>
              </a:xfrm>
              <a:custGeom>
                <a:avLst/>
                <a:gdLst>
                  <a:gd name="T0" fmla="*/ 3 w 11"/>
                  <a:gd name="T1" fmla="*/ 13 h 15"/>
                  <a:gd name="T2" fmla="*/ 0 w 11"/>
                  <a:gd name="T3" fmla="*/ 14 h 15"/>
                  <a:gd name="T4" fmla="*/ 6 w 11"/>
                  <a:gd name="T5" fmla="*/ 0 h 15"/>
                  <a:gd name="T6" fmla="*/ 10 w 11"/>
                  <a:gd name="T7" fmla="*/ 0 h 15"/>
                  <a:gd name="T8" fmla="*/ 3 w 11"/>
                  <a:gd name="T9" fmla="*/ 1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3" y="13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2" name="Freeform 311"/>
              <p:cNvSpPr>
                <a:spLocks/>
              </p:cNvSpPr>
              <p:nvPr/>
            </p:nvSpPr>
            <p:spPr bwMode="auto">
              <a:xfrm>
                <a:off x="1081" y="1291"/>
                <a:ext cx="11" cy="15"/>
              </a:xfrm>
              <a:custGeom>
                <a:avLst/>
                <a:gdLst>
                  <a:gd name="T0" fmla="*/ 3 w 11"/>
                  <a:gd name="T1" fmla="*/ 13 h 15"/>
                  <a:gd name="T2" fmla="*/ 0 w 11"/>
                  <a:gd name="T3" fmla="*/ 14 h 15"/>
                  <a:gd name="T4" fmla="*/ 6 w 11"/>
                  <a:gd name="T5" fmla="*/ 0 h 15"/>
                  <a:gd name="T6" fmla="*/ 10 w 11"/>
                  <a:gd name="T7" fmla="*/ 0 h 15"/>
                  <a:gd name="T8" fmla="*/ 3 w 11"/>
                  <a:gd name="T9" fmla="*/ 1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3" y="13"/>
                    </a:moveTo>
                    <a:lnTo>
                      <a:pt x="0" y="1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3" name="Freeform 312"/>
              <p:cNvSpPr>
                <a:spLocks/>
              </p:cNvSpPr>
              <p:nvPr/>
            </p:nvSpPr>
            <p:spPr bwMode="auto">
              <a:xfrm>
                <a:off x="1216" y="1247"/>
                <a:ext cx="26" cy="5"/>
              </a:xfrm>
              <a:custGeom>
                <a:avLst/>
                <a:gdLst>
                  <a:gd name="T0" fmla="*/ 3 w 26"/>
                  <a:gd name="T1" fmla="*/ 0 h 5"/>
                  <a:gd name="T2" fmla="*/ 0 w 26"/>
                  <a:gd name="T3" fmla="*/ 1 h 5"/>
                  <a:gd name="T4" fmla="*/ 23 w 26"/>
                  <a:gd name="T5" fmla="*/ 2 h 5"/>
                  <a:gd name="T6" fmla="*/ 25 w 26"/>
                  <a:gd name="T7" fmla="*/ 4 h 5"/>
                  <a:gd name="T8" fmla="*/ 0 w 26"/>
                  <a:gd name="T9" fmla="*/ 1 h 5"/>
                  <a:gd name="T10" fmla="*/ 3 w 2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"/>
                  <a:gd name="T20" fmla="*/ 26 w 2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">
                    <a:moveTo>
                      <a:pt x="3" y="0"/>
                    </a:moveTo>
                    <a:lnTo>
                      <a:pt x="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4" name="Freeform 313"/>
              <p:cNvSpPr>
                <a:spLocks/>
              </p:cNvSpPr>
              <p:nvPr/>
            </p:nvSpPr>
            <p:spPr bwMode="auto">
              <a:xfrm>
                <a:off x="1216" y="1247"/>
                <a:ext cx="26" cy="5"/>
              </a:xfrm>
              <a:custGeom>
                <a:avLst/>
                <a:gdLst>
                  <a:gd name="T0" fmla="*/ 3 w 26"/>
                  <a:gd name="T1" fmla="*/ 0 h 5"/>
                  <a:gd name="T2" fmla="*/ 0 w 26"/>
                  <a:gd name="T3" fmla="*/ 1 h 5"/>
                  <a:gd name="T4" fmla="*/ 23 w 26"/>
                  <a:gd name="T5" fmla="*/ 2 h 5"/>
                  <a:gd name="T6" fmla="*/ 25 w 26"/>
                  <a:gd name="T7" fmla="*/ 4 h 5"/>
                  <a:gd name="T8" fmla="*/ 0 w 26"/>
                  <a:gd name="T9" fmla="*/ 1 h 5"/>
                  <a:gd name="T10" fmla="*/ 3 w 2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"/>
                  <a:gd name="T20" fmla="*/ 26 w 2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">
                    <a:moveTo>
                      <a:pt x="3" y="0"/>
                    </a:moveTo>
                    <a:lnTo>
                      <a:pt x="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5" name="Freeform 314"/>
              <p:cNvSpPr>
                <a:spLocks/>
              </p:cNvSpPr>
              <p:nvPr/>
            </p:nvSpPr>
            <p:spPr bwMode="auto">
              <a:xfrm>
                <a:off x="1183" y="1228"/>
                <a:ext cx="32" cy="16"/>
              </a:xfrm>
              <a:custGeom>
                <a:avLst/>
                <a:gdLst>
                  <a:gd name="T0" fmla="*/ 3 w 32"/>
                  <a:gd name="T1" fmla="*/ 0 h 16"/>
                  <a:gd name="T2" fmla="*/ 3 w 32"/>
                  <a:gd name="T3" fmla="*/ 0 h 16"/>
                  <a:gd name="T4" fmla="*/ 31 w 32"/>
                  <a:gd name="T5" fmla="*/ 14 h 16"/>
                  <a:gd name="T6" fmla="*/ 28 w 32"/>
                  <a:gd name="T7" fmla="*/ 15 h 16"/>
                  <a:gd name="T8" fmla="*/ 0 w 32"/>
                  <a:gd name="T9" fmla="*/ 4 h 16"/>
                  <a:gd name="T10" fmla="*/ 3 w 3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6"/>
                  <a:gd name="T20" fmla="*/ 32 w 3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6">
                    <a:moveTo>
                      <a:pt x="3" y="0"/>
                    </a:moveTo>
                    <a:lnTo>
                      <a:pt x="3" y="0"/>
                    </a:lnTo>
                    <a:lnTo>
                      <a:pt x="31" y="14"/>
                    </a:lnTo>
                    <a:lnTo>
                      <a:pt x="28" y="15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6" name="Freeform 315"/>
              <p:cNvSpPr>
                <a:spLocks/>
              </p:cNvSpPr>
              <p:nvPr/>
            </p:nvSpPr>
            <p:spPr bwMode="auto">
              <a:xfrm>
                <a:off x="1183" y="1228"/>
                <a:ext cx="32" cy="16"/>
              </a:xfrm>
              <a:custGeom>
                <a:avLst/>
                <a:gdLst>
                  <a:gd name="T0" fmla="*/ 3 w 32"/>
                  <a:gd name="T1" fmla="*/ 0 h 16"/>
                  <a:gd name="T2" fmla="*/ 31 w 32"/>
                  <a:gd name="T3" fmla="*/ 14 h 16"/>
                  <a:gd name="T4" fmla="*/ 28 w 32"/>
                  <a:gd name="T5" fmla="*/ 15 h 16"/>
                  <a:gd name="T6" fmla="*/ 0 w 32"/>
                  <a:gd name="T7" fmla="*/ 4 h 16"/>
                  <a:gd name="T8" fmla="*/ 3 w 3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3" y="0"/>
                    </a:moveTo>
                    <a:lnTo>
                      <a:pt x="31" y="14"/>
                    </a:lnTo>
                    <a:lnTo>
                      <a:pt x="28" y="15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7" name="Freeform 316"/>
              <p:cNvSpPr>
                <a:spLocks/>
              </p:cNvSpPr>
              <p:nvPr/>
            </p:nvSpPr>
            <p:spPr bwMode="auto">
              <a:xfrm>
                <a:off x="1140" y="1179"/>
                <a:ext cx="42" cy="50"/>
              </a:xfrm>
              <a:custGeom>
                <a:avLst/>
                <a:gdLst>
                  <a:gd name="T0" fmla="*/ 0 w 42"/>
                  <a:gd name="T1" fmla="*/ 0 h 50"/>
                  <a:gd name="T2" fmla="*/ 0 w 42"/>
                  <a:gd name="T3" fmla="*/ 0 h 50"/>
                  <a:gd name="T4" fmla="*/ 41 w 42"/>
                  <a:gd name="T5" fmla="*/ 44 h 50"/>
                  <a:gd name="T6" fmla="*/ 38 w 42"/>
                  <a:gd name="T7" fmla="*/ 49 h 50"/>
                  <a:gd name="T8" fmla="*/ 2 w 42"/>
                  <a:gd name="T9" fmla="*/ 4 h 50"/>
                  <a:gd name="T10" fmla="*/ 0 w 42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50"/>
                  <a:gd name="T20" fmla="*/ 42 w 4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50">
                    <a:moveTo>
                      <a:pt x="0" y="0"/>
                    </a:moveTo>
                    <a:lnTo>
                      <a:pt x="0" y="0"/>
                    </a:lnTo>
                    <a:lnTo>
                      <a:pt x="41" y="44"/>
                    </a:lnTo>
                    <a:lnTo>
                      <a:pt x="38" y="49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8" name="Freeform 317"/>
              <p:cNvSpPr>
                <a:spLocks/>
              </p:cNvSpPr>
              <p:nvPr/>
            </p:nvSpPr>
            <p:spPr bwMode="auto">
              <a:xfrm>
                <a:off x="1140" y="1179"/>
                <a:ext cx="42" cy="50"/>
              </a:xfrm>
              <a:custGeom>
                <a:avLst/>
                <a:gdLst>
                  <a:gd name="T0" fmla="*/ 0 w 42"/>
                  <a:gd name="T1" fmla="*/ 0 h 50"/>
                  <a:gd name="T2" fmla="*/ 41 w 42"/>
                  <a:gd name="T3" fmla="*/ 44 h 50"/>
                  <a:gd name="T4" fmla="*/ 38 w 42"/>
                  <a:gd name="T5" fmla="*/ 49 h 50"/>
                  <a:gd name="T6" fmla="*/ 2 w 42"/>
                  <a:gd name="T7" fmla="*/ 4 h 50"/>
                  <a:gd name="T8" fmla="*/ 0 w 4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0"/>
                  <a:gd name="T17" fmla="*/ 42 w 4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0">
                    <a:moveTo>
                      <a:pt x="0" y="0"/>
                    </a:moveTo>
                    <a:lnTo>
                      <a:pt x="41" y="44"/>
                    </a:lnTo>
                    <a:lnTo>
                      <a:pt x="38" y="49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9" name="Freeform 318"/>
              <p:cNvSpPr>
                <a:spLocks/>
              </p:cNvSpPr>
              <p:nvPr/>
            </p:nvSpPr>
            <p:spPr bwMode="auto">
              <a:xfrm>
                <a:off x="1073" y="1311"/>
                <a:ext cx="73" cy="63"/>
              </a:xfrm>
              <a:custGeom>
                <a:avLst/>
                <a:gdLst>
                  <a:gd name="T0" fmla="*/ 7 w 73"/>
                  <a:gd name="T1" fmla="*/ 0 h 63"/>
                  <a:gd name="T2" fmla="*/ 38 w 73"/>
                  <a:gd name="T3" fmla="*/ 37 h 63"/>
                  <a:gd name="T4" fmla="*/ 67 w 73"/>
                  <a:gd name="T5" fmla="*/ 51 h 63"/>
                  <a:gd name="T6" fmla="*/ 72 w 73"/>
                  <a:gd name="T7" fmla="*/ 49 h 63"/>
                  <a:gd name="T8" fmla="*/ 64 w 73"/>
                  <a:gd name="T9" fmla="*/ 62 h 63"/>
                  <a:gd name="T10" fmla="*/ 58 w 73"/>
                  <a:gd name="T11" fmla="*/ 58 h 63"/>
                  <a:gd name="T12" fmla="*/ 54 w 73"/>
                  <a:gd name="T13" fmla="*/ 58 h 63"/>
                  <a:gd name="T14" fmla="*/ 47 w 73"/>
                  <a:gd name="T15" fmla="*/ 57 h 63"/>
                  <a:gd name="T16" fmla="*/ 43 w 73"/>
                  <a:gd name="T17" fmla="*/ 57 h 63"/>
                  <a:gd name="T18" fmla="*/ 38 w 73"/>
                  <a:gd name="T19" fmla="*/ 53 h 63"/>
                  <a:gd name="T20" fmla="*/ 30 w 73"/>
                  <a:gd name="T21" fmla="*/ 51 h 63"/>
                  <a:gd name="T22" fmla="*/ 22 w 73"/>
                  <a:gd name="T23" fmla="*/ 41 h 63"/>
                  <a:gd name="T24" fmla="*/ 17 w 73"/>
                  <a:gd name="T25" fmla="*/ 37 h 63"/>
                  <a:gd name="T26" fmla="*/ 15 w 73"/>
                  <a:gd name="T27" fmla="*/ 34 h 63"/>
                  <a:gd name="T28" fmla="*/ 9 w 73"/>
                  <a:gd name="T29" fmla="*/ 30 h 63"/>
                  <a:gd name="T30" fmla="*/ 7 w 73"/>
                  <a:gd name="T31" fmla="*/ 25 h 63"/>
                  <a:gd name="T32" fmla="*/ 2 w 73"/>
                  <a:gd name="T33" fmla="*/ 23 h 63"/>
                  <a:gd name="T34" fmla="*/ 2 w 73"/>
                  <a:gd name="T35" fmla="*/ 17 h 63"/>
                  <a:gd name="T36" fmla="*/ 0 w 73"/>
                  <a:gd name="T37" fmla="*/ 12 h 63"/>
                  <a:gd name="T38" fmla="*/ 7 w 73"/>
                  <a:gd name="T39" fmla="*/ 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"/>
                  <a:gd name="T61" fmla="*/ 0 h 63"/>
                  <a:gd name="T62" fmla="*/ 73 w 73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" h="63">
                    <a:moveTo>
                      <a:pt x="7" y="0"/>
                    </a:moveTo>
                    <a:lnTo>
                      <a:pt x="38" y="37"/>
                    </a:lnTo>
                    <a:lnTo>
                      <a:pt x="67" y="51"/>
                    </a:lnTo>
                    <a:lnTo>
                      <a:pt x="72" y="49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47" y="57"/>
                    </a:lnTo>
                    <a:lnTo>
                      <a:pt x="43" y="57"/>
                    </a:lnTo>
                    <a:lnTo>
                      <a:pt x="38" y="53"/>
                    </a:lnTo>
                    <a:lnTo>
                      <a:pt x="30" y="51"/>
                    </a:lnTo>
                    <a:lnTo>
                      <a:pt x="22" y="41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0" name="Freeform 319"/>
              <p:cNvSpPr>
                <a:spLocks/>
              </p:cNvSpPr>
              <p:nvPr/>
            </p:nvSpPr>
            <p:spPr bwMode="auto">
              <a:xfrm>
                <a:off x="1073" y="1311"/>
                <a:ext cx="73" cy="63"/>
              </a:xfrm>
              <a:custGeom>
                <a:avLst/>
                <a:gdLst>
                  <a:gd name="T0" fmla="*/ 7 w 73"/>
                  <a:gd name="T1" fmla="*/ 0 h 63"/>
                  <a:gd name="T2" fmla="*/ 38 w 73"/>
                  <a:gd name="T3" fmla="*/ 37 h 63"/>
                  <a:gd name="T4" fmla="*/ 67 w 73"/>
                  <a:gd name="T5" fmla="*/ 51 h 63"/>
                  <a:gd name="T6" fmla="*/ 72 w 73"/>
                  <a:gd name="T7" fmla="*/ 49 h 63"/>
                  <a:gd name="T8" fmla="*/ 64 w 73"/>
                  <a:gd name="T9" fmla="*/ 62 h 63"/>
                  <a:gd name="T10" fmla="*/ 58 w 73"/>
                  <a:gd name="T11" fmla="*/ 58 h 63"/>
                  <a:gd name="T12" fmla="*/ 54 w 73"/>
                  <a:gd name="T13" fmla="*/ 58 h 63"/>
                  <a:gd name="T14" fmla="*/ 47 w 73"/>
                  <a:gd name="T15" fmla="*/ 57 h 63"/>
                  <a:gd name="T16" fmla="*/ 43 w 73"/>
                  <a:gd name="T17" fmla="*/ 57 h 63"/>
                  <a:gd name="T18" fmla="*/ 38 w 73"/>
                  <a:gd name="T19" fmla="*/ 53 h 63"/>
                  <a:gd name="T20" fmla="*/ 30 w 73"/>
                  <a:gd name="T21" fmla="*/ 51 h 63"/>
                  <a:gd name="T22" fmla="*/ 22 w 73"/>
                  <a:gd name="T23" fmla="*/ 41 h 63"/>
                  <a:gd name="T24" fmla="*/ 17 w 73"/>
                  <a:gd name="T25" fmla="*/ 37 h 63"/>
                  <a:gd name="T26" fmla="*/ 15 w 73"/>
                  <a:gd name="T27" fmla="*/ 34 h 63"/>
                  <a:gd name="T28" fmla="*/ 9 w 73"/>
                  <a:gd name="T29" fmla="*/ 30 h 63"/>
                  <a:gd name="T30" fmla="*/ 7 w 73"/>
                  <a:gd name="T31" fmla="*/ 25 h 63"/>
                  <a:gd name="T32" fmla="*/ 2 w 73"/>
                  <a:gd name="T33" fmla="*/ 23 h 63"/>
                  <a:gd name="T34" fmla="*/ 2 w 73"/>
                  <a:gd name="T35" fmla="*/ 17 h 63"/>
                  <a:gd name="T36" fmla="*/ 0 w 73"/>
                  <a:gd name="T37" fmla="*/ 12 h 63"/>
                  <a:gd name="T38" fmla="*/ 7 w 73"/>
                  <a:gd name="T39" fmla="*/ 0 h 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"/>
                  <a:gd name="T61" fmla="*/ 0 h 63"/>
                  <a:gd name="T62" fmla="*/ 73 w 73"/>
                  <a:gd name="T63" fmla="*/ 63 h 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" h="63">
                    <a:moveTo>
                      <a:pt x="7" y="0"/>
                    </a:moveTo>
                    <a:lnTo>
                      <a:pt x="38" y="37"/>
                    </a:lnTo>
                    <a:lnTo>
                      <a:pt x="67" y="51"/>
                    </a:lnTo>
                    <a:lnTo>
                      <a:pt x="72" y="49"/>
                    </a:lnTo>
                    <a:lnTo>
                      <a:pt x="64" y="62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47" y="57"/>
                    </a:lnTo>
                    <a:lnTo>
                      <a:pt x="43" y="57"/>
                    </a:lnTo>
                    <a:lnTo>
                      <a:pt x="38" y="53"/>
                    </a:lnTo>
                    <a:lnTo>
                      <a:pt x="30" y="51"/>
                    </a:lnTo>
                    <a:lnTo>
                      <a:pt x="22" y="41"/>
                    </a:lnTo>
                    <a:lnTo>
                      <a:pt x="17" y="37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1" name="Freeform 320"/>
              <p:cNvSpPr>
                <a:spLocks/>
              </p:cNvSpPr>
              <p:nvPr/>
            </p:nvSpPr>
            <p:spPr bwMode="auto">
              <a:xfrm>
                <a:off x="1081" y="1309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27 w 28"/>
                  <a:gd name="T3" fmla="*/ 37 h 38"/>
                  <a:gd name="T4" fmla="*/ 0 w 28"/>
                  <a:gd name="T5" fmla="*/ 2 h 38"/>
                  <a:gd name="T6" fmla="*/ 3 w 28"/>
                  <a:gd name="T7" fmla="*/ 0 h 38"/>
                  <a:gd name="T8" fmla="*/ 25 w 28"/>
                  <a:gd name="T9" fmla="*/ 34 h 38"/>
                  <a:gd name="T10" fmla="*/ 27 w 28"/>
                  <a:gd name="T11" fmla="*/ 37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8"/>
                  <a:gd name="T20" fmla="*/ 28 w 28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8">
                    <a:moveTo>
                      <a:pt x="27" y="37"/>
                    </a:moveTo>
                    <a:lnTo>
                      <a:pt x="27" y="3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5" y="34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2" name="Freeform 321"/>
              <p:cNvSpPr>
                <a:spLocks/>
              </p:cNvSpPr>
              <p:nvPr/>
            </p:nvSpPr>
            <p:spPr bwMode="auto">
              <a:xfrm>
                <a:off x="1081" y="1309"/>
                <a:ext cx="28" cy="38"/>
              </a:xfrm>
              <a:custGeom>
                <a:avLst/>
                <a:gdLst>
                  <a:gd name="T0" fmla="*/ 27 w 28"/>
                  <a:gd name="T1" fmla="*/ 37 h 38"/>
                  <a:gd name="T2" fmla="*/ 0 w 28"/>
                  <a:gd name="T3" fmla="*/ 2 h 38"/>
                  <a:gd name="T4" fmla="*/ 3 w 28"/>
                  <a:gd name="T5" fmla="*/ 0 h 38"/>
                  <a:gd name="T6" fmla="*/ 25 w 28"/>
                  <a:gd name="T7" fmla="*/ 34 h 38"/>
                  <a:gd name="T8" fmla="*/ 27 w 28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8"/>
                  <a:gd name="T17" fmla="*/ 28 w 2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8">
                    <a:moveTo>
                      <a:pt x="27" y="3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5" y="34"/>
                    </a:lnTo>
                    <a:lnTo>
                      <a:pt x="27" y="3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3" name="Freeform 322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29 w 34"/>
                  <a:gd name="T1" fmla="*/ 13 h 14"/>
                  <a:gd name="T2" fmla="*/ 29 w 34"/>
                  <a:gd name="T3" fmla="*/ 13 h 14"/>
                  <a:gd name="T4" fmla="*/ 2 w 34"/>
                  <a:gd name="T5" fmla="*/ 3 h 14"/>
                  <a:gd name="T6" fmla="*/ 0 w 34"/>
                  <a:gd name="T7" fmla="*/ 0 h 14"/>
                  <a:gd name="T8" fmla="*/ 33 w 34"/>
                  <a:gd name="T9" fmla="*/ 12 h 14"/>
                  <a:gd name="T10" fmla="*/ 29 w 34"/>
                  <a:gd name="T11" fmla="*/ 1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"/>
                  <a:gd name="T20" fmla="*/ 34 w 3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">
                    <a:moveTo>
                      <a:pt x="29" y="13"/>
                    </a:moveTo>
                    <a:lnTo>
                      <a:pt x="29" y="1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4" name="Freeform 323"/>
              <p:cNvSpPr>
                <a:spLocks/>
              </p:cNvSpPr>
              <p:nvPr/>
            </p:nvSpPr>
            <p:spPr bwMode="auto">
              <a:xfrm>
                <a:off x="1112" y="1348"/>
                <a:ext cx="34" cy="14"/>
              </a:xfrm>
              <a:custGeom>
                <a:avLst/>
                <a:gdLst>
                  <a:gd name="T0" fmla="*/ 29 w 34"/>
                  <a:gd name="T1" fmla="*/ 13 h 14"/>
                  <a:gd name="T2" fmla="*/ 2 w 34"/>
                  <a:gd name="T3" fmla="*/ 3 h 14"/>
                  <a:gd name="T4" fmla="*/ 0 w 34"/>
                  <a:gd name="T5" fmla="*/ 0 h 14"/>
                  <a:gd name="T6" fmla="*/ 33 w 34"/>
                  <a:gd name="T7" fmla="*/ 12 h 14"/>
                  <a:gd name="T8" fmla="*/ 29 w 34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4"/>
                  <a:gd name="T17" fmla="*/ 34 w 3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4">
                    <a:moveTo>
                      <a:pt x="29" y="1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3" y="12"/>
                    </a:lnTo>
                    <a:lnTo>
                      <a:pt x="29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5" name="Freeform 324"/>
              <p:cNvSpPr>
                <a:spLocks/>
              </p:cNvSpPr>
              <p:nvPr/>
            </p:nvSpPr>
            <p:spPr bwMode="auto">
              <a:xfrm>
                <a:off x="1146" y="1361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2 w 6"/>
                  <a:gd name="T3" fmla="*/ 1 h 3"/>
                  <a:gd name="T4" fmla="*/ 0 w 6"/>
                  <a:gd name="T5" fmla="*/ 0 h 3"/>
                  <a:gd name="T6" fmla="*/ 2 w 6"/>
                  <a:gd name="T7" fmla="*/ 1 h 3"/>
                  <a:gd name="T8" fmla="*/ 5 w 6"/>
                  <a:gd name="T9" fmla="*/ 2 h 3"/>
                  <a:gd name="T10" fmla="*/ 2 w 6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6" name="Freeform 325"/>
              <p:cNvSpPr>
                <a:spLocks/>
              </p:cNvSpPr>
              <p:nvPr/>
            </p:nvSpPr>
            <p:spPr bwMode="auto">
              <a:xfrm>
                <a:off x="1146" y="1361"/>
                <a:ext cx="6" cy="3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0 h 3"/>
                  <a:gd name="T4" fmla="*/ 2 w 6"/>
                  <a:gd name="T5" fmla="*/ 1 h 3"/>
                  <a:gd name="T6" fmla="*/ 5 w 6"/>
                  <a:gd name="T7" fmla="*/ 2 h 3"/>
                  <a:gd name="T8" fmla="*/ 2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7" name="Freeform 326"/>
              <p:cNvSpPr>
                <a:spLocks/>
              </p:cNvSpPr>
              <p:nvPr/>
            </p:nvSpPr>
            <p:spPr bwMode="auto">
              <a:xfrm>
                <a:off x="1142" y="1365"/>
                <a:ext cx="4" cy="9"/>
              </a:xfrm>
              <a:custGeom>
                <a:avLst/>
                <a:gdLst>
                  <a:gd name="T0" fmla="*/ 0 w 4"/>
                  <a:gd name="T1" fmla="*/ 8 h 9"/>
                  <a:gd name="T2" fmla="*/ 0 w 4"/>
                  <a:gd name="T3" fmla="*/ 8 h 9"/>
                  <a:gd name="T4" fmla="*/ 3 w 4"/>
                  <a:gd name="T5" fmla="*/ 0 h 9"/>
                  <a:gd name="T6" fmla="*/ 2 w 4"/>
                  <a:gd name="T7" fmla="*/ 7 h 9"/>
                  <a:gd name="T8" fmla="*/ 0 w 4"/>
                  <a:gd name="T9" fmla="*/ 8 h 9"/>
                  <a:gd name="T10" fmla="*/ 2 w 4"/>
                  <a:gd name="T11" fmla="*/ 7 h 9"/>
                  <a:gd name="T12" fmla="*/ 0 w 4"/>
                  <a:gd name="T13" fmla="*/ 8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9"/>
                  <a:gd name="T23" fmla="*/ 4 w 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9">
                    <a:moveTo>
                      <a:pt x="0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8" name="Freeform 327"/>
              <p:cNvSpPr>
                <a:spLocks/>
              </p:cNvSpPr>
              <p:nvPr/>
            </p:nvSpPr>
            <p:spPr bwMode="auto">
              <a:xfrm>
                <a:off x="1142" y="1365"/>
                <a:ext cx="4" cy="9"/>
              </a:xfrm>
              <a:custGeom>
                <a:avLst/>
                <a:gdLst>
                  <a:gd name="T0" fmla="*/ 0 w 4"/>
                  <a:gd name="T1" fmla="*/ 8 h 9"/>
                  <a:gd name="T2" fmla="*/ 3 w 4"/>
                  <a:gd name="T3" fmla="*/ 0 h 9"/>
                  <a:gd name="T4" fmla="*/ 2 w 4"/>
                  <a:gd name="T5" fmla="*/ 7 h 9"/>
                  <a:gd name="T6" fmla="*/ 0 w 4"/>
                  <a:gd name="T7" fmla="*/ 8 h 9"/>
                  <a:gd name="T8" fmla="*/ 2 w 4"/>
                  <a:gd name="T9" fmla="*/ 7 h 9"/>
                  <a:gd name="T10" fmla="*/ 0 w 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9"/>
                  <a:gd name="T20" fmla="*/ 4 w 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9">
                    <a:moveTo>
                      <a:pt x="0" y="8"/>
                    </a:moveTo>
                    <a:lnTo>
                      <a:pt x="3" y="0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9" name="Freeform 328"/>
              <p:cNvSpPr>
                <a:spLocks/>
              </p:cNvSpPr>
              <p:nvPr/>
            </p:nvSpPr>
            <p:spPr bwMode="auto">
              <a:xfrm>
                <a:off x="1105" y="1361"/>
                <a:ext cx="32" cy="13"/>
              </a:xfrm>
              <a:custGeom>
                <a:avLst/>
                <a:gdLst>
                  <a:gd name="T0" fmla="*/ 0 w 32"/>
                  <a:gd name="T1" fmla="*/ 0 h 13"/>
                  <a:gd name="T2" fmla="*/ 0 w 32"/>
                  <a:gd name="T3" fmla="*/ 0 h 13"/>
                  <a:gd name="T4" fmla="*/ 6 w 32"/>
                  <a:gd name="T5" fmla="*/ 3 h 13"/>
                  <a:gd name="T6" fmla="*/ 11 w 32"/>
                  <a:gd name="T7" fmla="*/ 5 h 13"/>
                  <a:gd name="T8" fmla="*/ 16 w 32"/>
                  <a:gd name="T9" fmla="*/ 8 h 13"/>
                  <a:gd name="T10" fmla="*/ 23 w 32"/>
                  <a:gd name="T11" fmla="*/ 9 h 13"/>
                  <a:gd name="T12" fmla="*/ 26 w 32"/>
                  <a:gd name="T13" fmla="*/ 9 h 13"/>
                  <a:gd name="T14" fmla="*/ 31 w 32"/>
                  <a:gd name="T15" fmla="*/ 12 h 13"/>
                  <a:gd name="T16" fmla="*/ 28 w 32"/>
                  <a:gd name="T17" fmla="*/ 12 h 13"/>
                  <a:gd name="T18" fmla="*/ 23 w 32"/>
                  <a:gd name="T19" fmla="*/ 9 h 13"/>
                  <a:gd name="T20" fmla="*/ 18 w 32"/>
                  <a:gd name="T21" fmla="*/ 11 h 13"/>
                  <a:gd name="T22" fmla="*/ 13 w 32"/>
                  <a:gd name="T23" fmla="*/ 8 h 13"/>
                  <a:gd name="T24" fmla="*/ 8 w 32"/>
                  <a:gd name="T25" fmla="*/ 5 h 13"/>
                  <a:gd name="T26" fmla="*/ 0 w 32"/>
                  <a:gd name="T27" fmla="*/ 4 h 13"/>
                  <a:gd name="T28" fmla="*/ 0 w 32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13"/>
                  <a:gd name="T47" fmla="*/ 32 w 32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13">
                    <a:moveTo>
                      <a:pt x="0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11" y="5"/>
                    </a:lnTo>
                    <a:lnTo>
                      <a:pt x="16" y="8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3" y="9"/>
                    </a:lnTo>
                    <a:lnTo>
                      <a:pt x="18" y="11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0" name="Freeform 329"/>
              <p:cNvSpPr>
                <a:spLocks/>
              </p:cNvSpPr>
              <p:nvPr/>
            </p:nvSpPr>
            <p:spPr bwMode="auto">
              <a:xfrm>
                <a:off x="1105" y="1361"/>
                <a:ext cx="32" cy="13"/>
              </a:xfrm>
              <a:custGeom>
                <a:avLst/>
                <a:gdLst>
                  <a:gd name="T0" fmla="*/ 0 w 32"/>
                  <a:gd name="T1" fmla="*/ 0 h 13"/>
                  <a:gd name="T2" fmla="*/ 6 w 32"/>
                  <a:gd name="T3" fmla="*/ 3 h 13"/>
                  <a:gd name="T4" fmla="*/ 11 w 32"/>
                  <a:gd name="T5" fmla="*/ 5 h 13"/>
                  <a:gd name="T6" fmla="*/ 16 w 32"/>
                  <a:gd name="T7" fmla="*/ 8 h 13"/>
                  <a:gd name="T8" fmla="*/ 23 w 32"/>
                  <a:gd name="T9" fmla="*/ 9 h 13"/>
                  <a:gd name="T10" fmla="*/ 26 w 32"/>
                  <a:gd name="T11" fmla="*/ 9 h 13"/>
                  <a:gd name="T12" fmla="*/ 31 w 32"/>
                  <a:gd name="T13" fmla="*/ 12 h 13"/>
                  <a:gd name="T14" fmla="*/ 28 w 32"/>
                  <a:gd name="T15" fmla="*/ 12 h 13"/>
                  <a:gd name="T16" fmla="*/ 23 w 32"/>
                  <a:gd name="T17" fmla="*/ 9 h 13"/>
                  <a:gd name="T18" fmla="*/ 18 w 32"/>
                  <a:gd name="T19" fmla="*/ 11 h 13"/>
                  <a:gd name="T20" fmla="*/ 13 w 32"/>
                  <a:gd name="T21" fmla="*/ 8 h 13"/>
                  <a:gd name="T22" fmla="*/ 8 w 32"/>
                  <a:gd name="T23" fmla="*/ 5 h 13"/>
                  <a:gd name="T24" fmla="*/ 0 w 32"/>
                  <a:gd name="T25" fmla="*/ 4 h 13"/>
                  <a:gd name="T26" fmla="*/ 0 w 32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3"/>
                  <a:gd name="T44" fmla="*/ 32 w 32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3">
                    <a:moveTo>
                      <a:pt x="0" y="0"/>
                    </a:moveTo>
                    <a:lnTo>
                      <a:pt x="6" y="3"/>
                    </a:lnTo>
                    <a:lnTo>
                      <a:pt x="11" y="5"/>
                    </a:lnTo>
                    <a:lnTo>
                      <a:pt x="16" y="8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3" y="9"/>
                    </a:lnTo>
                    <a:lnTo>
                      <a:pt x="18" y="11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1" name="Freeform 330"/>
              <p:cNvSpPr>
                <a:spLocks/>
              </p:cNvSpPr>
              <p:nvPr/>
            </p:nvSpPr>
            <p:spPr bwMode="auto">
              <a:xfrm>
                <a:off x="1073" y="1324"/>
                <a:ext cx="27" cy="38"/>
              </a:xfrm>
              <a:custGeom>
                <a:avLst/>
                <a:gdLst>
                  <a:gd name="T0" fmla="*/ 0 w 27"/>
                  <a:gd name="T1" fmla="*/ 0 h 38"/>
                  <a:gd name="T2" fmla="*/ 3 w 27"/>
                  <a:gd name="T3" fmla="*/ 0 h 38"/>
                  <a:gd name="T4" fmla="*/ 5 w 27"/>
                  <a:gd name="T5" fmla="*/ 3 h 38"/>
                  <a:gd name="T6" fmla="*/ 7 w 27"/>
                  <a:gd name="T7" fmla="*/ 9 h 38"/>
                  <a:gd name="T8" fmla="*/ 7 w 27"/>
                  <a:gd name="T9" fmla="*/ 12 h 38"/>
                  <a:gd name="T10" fmla="*/ 8 w 27"/>
                  <a:gd name="T11" fmla="*/ 17 h 38"/>
                  <a:gd name="T12" fmla="*/ 13 w 27"/>
                  <a:gd name="T13" fmla="*/ 21 h 38"/>
                  <a:gd name="T14" fmla="*/ 20 w 27"/>
                  <a:gd name="T15" fmla="*/ 24 h 38"/>
                  <a:gd name="T16" fmla="*/ 20 w 27"/>
                  <a:gd name="T17" fmla="*/ 28 h 38"/>
                  <a:gd name="T18" fmla="*/ 26 w 27"/>
                  <a:gd name="T19" fmla="*/ 32 h 38"/>
                  <a:gd name="T20" fmla="*/ 26 w 27"/>
                  <a:gd name="T21" fmla="*/ 37 h 38"/>
                  <a:gd name="T22" fmla="*/ 21 w 27"/>
                  <a:gd name="T23" fmla="*/ 34 h 38"/>
                  <a:gd name="T24" fmla="*/ 15 w 27"/>
                  <a:gd name="T25" fmla="*/ 24 h 38"/>
                  <a:gd name="T26" fmla="*/ 10 w 27"/>
                  <a:gd name="T27" fmla="*/ 21 h 38"/>
                  <a:gd name="T28" fmla="*/ 8 w 27"/>
                  <a:gd name="T29" fmla="*/ 17 h 38"/>
                  <a:gd name="T30" fmla="*/ 3 w 27"/>
                  <a:gd name="T31" fmla="*/ 14 h 38"/>
                  <a:gd name="T32" fmla="*/ 2 w 27"/>
                  <a:gd name="T33" fmla="*/ 10 h 38"/>
                  <a:gd name="T34" fmla="*/ 2 w 27"/>
                  <a:gd name="T35" fmla="*/ 5 h 38"/>
                  <a:gd name="T36" fmla="*/ 0 w 2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8"/>
                  <a:gd name="T59" fmla="*/ 27 w 27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8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7"/>
                    </a:lnTo>
                    <a:lnTo>
                      <a:pt x="13" y="21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1" y="34"/>
                    </a:lnTo>
                    <a:lnTo>
                      <a:pt x="15" y="24"/>
                    </a:lnTo>
                    <a:lnTo>
                      <a:pt x="10" y="21"/>
                    </a:lnTo>
                    <a:lnTo>
                      <a:pt x="8" y="17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2" name="Freeform 331"/>
              <p:cNvSpPr>
                <a:spLocks/>
              </p:cNvSpPr>
              <p:nvPr/>
            </p:nvSpPr>
            <p:spPr bwMode="auto">
              <a:xfrm>
                <a:off x="1073" y="1324"/>
                <a:ext cx="27" cy="38"/>
              </a:xfrm>
              <a:custGeom>
                <a:avLst/>
                <a:gdLst>
                  <a:gd name="T0" fmla="*/ 0 w 27"/>
                  <a:gd name="T1" fmla="*/ 0 h 38"/>
                  <a:gd name="T2" fmla="*/ 3 w 27"/>
                  <a:gd name="T3" fmla="*/ 0 h 38"/>
                  <a:gd name="T4" fmla="*/ 5 w 27"/>
                  <a:gd name="T5" fmla="*/ 3 h 38"/>
                  <a:gd name="T6" fmla="*/ 7 w 27"/>
                  <a:gd name="T7" fmla="*/ 9 h 38"/>
                  <a:gd name="T8" fmla="*/ 7 w 27"/>
                  <a:gd name="T9" fmla="*/ 12 h 38"/>
                  <a:gd name="T10" fmla="*/ 8 w 27"/>
                  <a:gd name="T11" fmla="*/ 17 h 38"/>
                  <a:gd name="T12" fmla="*/ 13 w 27"/>
                  <a:gd name="T13" fmla="*/ 21 h 38"/>
                  <a:gd name="T14" fmla="*/ 20 w 27"/>
                  <a:gd name="T15" fmla="*/ 24 h 38"/>
                  <a:gd name="T16" fmla="*/ 20 w 27"/>
                  <a:gd name="T17" fmla="*/ 28 h 38"/>
                  <a:gd name="T18" fmla="*/ 26 w 27"/>
                  <a:gd name="T19" fmla="*/ 32 h 38"/>
                  <a:gd name="T20" fmla="*/ 26 w 27"/>
                  <a:gd name="T21" fmla="*/ 37 h 38"/>
                  <a:gd name="T22" fmla="*/ 21 w 27"/>
                  <a:gd name="T23" fmla="*/ 34 h 38"/>
                  <a:gd name="T24" fmla="*/ 15 w 27"/>
                  <a:gd name="T25" fmla="*/ 24 h 38"/>
                  <a:gd name="T26" fmla="*/ 10 w 27"/>
                  <a:gd name="T27" fmla="*/ 21 h 38"/>
                  <a:gd name="T28" fmla="*/ 8 w 27"/>
                  <a:gd name="T29" fmla="*/ 17 h 38"/>
                  <a:gd name="T30" fmla="*/ 3 w 27"/>
                  <a:gd name="T31" fmla="*/ 14 h 38"/>
                  <a:gd name="T32" fmla="*/ 2 w 27"/>
                  <a:gd name="T33" fmla="*/ 10 h 38"/>
                  <a:gd name="T34" fmla="*/ 2 w 27"/>
                  <a:gd name="T35" fmla="*/ 5 h 38"/>
                  <a:gd name="T36" fmla="*/ 0 w 27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8"/>
                  <a:gd name="T59" fmla="*/ 27 w 27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8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8" y="17"/>
                    </a:lnTo>
                    <a:lnTo>
                      <a:pt x="13" y="21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1" y="34"/>
                    </a:lnTo>
                    <a:lnTo>
                      <a:pt x="15" y="24"/>
                    </a:lnTo>
                    <a:lnTo>
                      <a:pt x="10" y="21"/>
                    </a:lnTo>
                    <a:lnTo>
                      <a:pt x="8" y="17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3" name="Freeform 332"/>
              <p:cNvSpPr>
                <a:spLocks/>
              </p:cNvSpPr>
              <p:nvPr/>
            </p:nvSpPr>
            <p:spPr bwMode="auto">
              <a:xfrm>
                <a:off x="1073" y="1309"/>
                <a:ext cx="7" cy="10"/>
              </a:xfrm>
              <a:custGeom>
                <a:avLst/>
                <a:gdLst>
                  <a:gd name="T0" fmla="*/ 4 w 7"/>
                  <a:gd name="T1" fmla="*/ 1 h 10"/>
                  <a:gd name="T2" fmla="*/ 6 w 7"/>
                  <a:gd name="T3" fmla="*/ 0 h 10"/>
                  <a:gd name="T4" fmla="*/ 0 w 7"/>
                  <a:gd name="T5" fmla="*/ 9 h 10"/>
                  <a:gd name="T6" fmla="*/ 4 w 7"/>
                  <a:gd name="T7" fmla="*/ 1 h 10"/>
                  <a:gd name="T8" fmla="*/ 6 w 7"/>
                  <a:gd name="T9" fmla="*/ 0 h 10"/>
                  <a:gd name="T10" fmla="*/ 4 w 7"/>
                  <a:gd name="T11" fmla="*/ 1 h 10"/>
                  <a:gd name="T12" fmla="*/ 6 w 7"/>
                  <a:gd name="T13" fmla="*/ 0 h 10"/>
                  <a:gd name="T14" fmla="*/ 4 w 7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0"/>
                  <a:gd name="T26" fmla="*/ 7 w 7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0">
                    <a:moveTo>
                      <a:pt x="4" y="1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4" name="Freeform 333"/>
              <p:cNvSpPr>
                <a:spLocks/>
              </p:cNvSpPr>
              <p:nvPr/>
            </p:nvSpPr>
            <p:spPr bwMode="auto">
              <a:xfrm>
                <a:off x="1073" y="1309"/>
                <a:ext cx="7" cy="10"/>
              </a:xfrm>
              <a:custGeom>
                <a:avLst/>
                <a:gdLst>
                  <a:gd name="T0" fmla="*/ 4 w 7"/>
                  <a:gd name="T1" fmla="*/ 1 h 10"/>
                  <a:gd name="T2" fmla="*/ 6 w 7"/>
                  <a:gd name="T3" fmla="*/ 0 h 10"/>
                  <a:gd name="T4" fmla="*/ 0 w 7"/>
                  <a:gd name="T5" fmla="*/ 9 h 10"/>
                  <a:gd name="T6" fmla="*/ 4 w 7"/>
                  <a:gd name="T7" fmla="*/ 1 h 10"/>
                  <a:gd name="T8" fmla="*/ 6 w 7"/>
                  <a:gd name="T9" fmla="*/ 0 h 10"/>
                  <a:gd name="T10" fmla="*/ 4 w 7"/>
                  <a:gd name="T11" fmla="*/ 1 h 10"/>
                  <a:gd name="T12" fmla="*/ 6 w 7"/>
                  <a:gd name="T13" fmla="*/ 0 h 10"/>
                  <a:gd name="T14" fmla="*/ 4 w 7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0"/>
                  <a:gd name="T26" fmla="*/ 7 w 7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0">
                    <a:moveTo>
                      <a:pt x="4" y="1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5" name="Freeform 334"/>
              <p:cNvSpPr>
                <a:spLocks/>
              </p:cNvSpPr>
              <p:nvPr/>
            </p:nvSpPr>
            <p:spPr bwMode="auto">
              <a:xfrm>
                <a:off x="1042" y="1367"/>
                <a:ext cx="32" cy="56"/>
              </a:xfrm>
              <a:custGeom>
                <a:avLst/>
                <a:gdLst>
                  <a:gd name="T0" fmla="*/ 0 w 32"/>
                  <a:gd name="T1" fmla="*/ 50 h 56"/>
                  <a:gd name="T2" fmla="*/ 0 w 32"/>
                  <a:gd name="T3" fmla="*/ 50 h 56"/>
                  <a:gd name="T4" fmla="*/ 26 w 32"/>
                  <a:gd name="T5" fmla="*/ 2 h 56"/>
                  <a:gd name="T6" fmla="*/ 31 w 32"/>
                  <a:gd name="T7" fmla="*/ 0 h 56"/>
                  <a:gd name="T8" fmla="*/ 2 w 32"/>
                  <a:gd name="T9" fmla="*/ 55 h 56"/>
                  <a:gd name="T10" fmla="*/ 0 w 32"/>
                  <a:gd name="T11" fmla="*/ 5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56"/>
                  <a:gd name="T20" fmla="*/ 32 w 3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56">
                    <a:moveTo>
                      <a:pt x="0" y="50"/>
                    </a:moveTo>
                    <a:lnTo>
                      <a:pt x="0" y="50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2" y="55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6" name="Freeform 335"/>
              <p:cNvSpPr>
                <a:spLocks/>
              </p:cNvSpPr>
              <p:nvPr/>
            </p:nvSpPr>
            <p:spPr bwMode="auto">
              <a:xfrm>
                <a:off x="1042" y="1367"/>
                <a:ext cx="32" cy="56"/>
              </a:xfrm>
              <a:custGeom>
                <a:avLst/>
                <a:gdLst>
                  <a:gd name="T0" fmla="*/ 0 w 32"/>
                  <a:gd name="T1" fmla="*/ 50 h 56"/>
                  <a:gd name="T2" fmla="*/ 26 w 32"/>
                  <a:gd name="T3" fmla="*/ 2 h 56"/>
                  <a:gd name="T4" fmla="*/ 31 w 32"/>
                  <a:gd name="T5" fmla="*/ 0 h 56"/>
                  <a:gd name="T6" fmla="*/ 2 w 32"/>
                  <a:gd name="T7" fmla="*/ 55 h 56"/>
                  <a:gd name="T8" fmla="*/ 0 w 32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6"/>
                  <a:gd name="T17" fmla="*/ 32 w 3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6">
                    <a:moveTo>
                      <a:pt x="0" y="50"/>
                    </a:moveTo>
                    <a:lnTo>
                      <a:pt x="26" y="2"/>
                    </a:lnTo>
                    <a:lnTo>
                      <a:pt x="31" y="0"/>
                    </a:lnTo>
                    <a:lnTo>
                      <a:pt x="2" y="55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7" name="Freeform 336"/>
              <p:cNvSpPr>
                <a:spLocks/>
              </p:cNvSpPr>
              <p:nvPr/>
            </p:nvSpPr>
            <p:spPr bwMode="auto">
              <a:xfrm>
                <a:off x="1064" y="1297"/>
                <a:ext cx="12" cy="65"/>
              </a:xfrm>
              <a:custGeom>
                <a:avLst/>
                <a:gdLst>
                  <a:gd name="T0" fmla="*/ 5 w 12"/>
                  <a:gd name="T1" fmla="*/ 0 h 65"/>
                  <a:gd name="T2" fmla="*/ 11 w 12"/>
                  <a:gd name="T3" fmla="*/ 54 h 65"/>
                  <a:gd name="T4" fmla="*/ 10 w 12"/>
                  <a:gd name="T5" fmla="*/ 64 h 65"/>
                  <a:gd name="T6" fmla="*/ 0 w 12"/>
                  <a:gd name="T7" fmla="*/ 2 h 65"/>
                  <a:gd name="T8" fmla="*/ 5 w 1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5"/>
                  <a:gd name="T17" fmla="*/ 12 w 1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5">
                    <a:moveTo>
                      <a:pt x="5" y="0"/>
                    </a:moveTo>
                    <a:lnTo>
                      <a:pt x="11" y="54"/>
                    </a:lnTo>
                    <a:lnTo>
                      <a:pt x="10" y="64"/>
                    </a:lnTo>
                    <a:lnTo>
                      <a:pt x="0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8" name="Freeform 337"/>
              <p:cNvSpPr>
                <a:spLocks/>
              </p:cNvSpPr>
              <p:nvPr/>
            </p:nvSpPr>
            <p:spPr bwMode="auto">
              <a:xfrm>
                <a:off x="1064" y="1297"/>
                <a:ext cx="12" cy="65"/>
              </a:xfrm>
              <a:custGeom>
                <a:avLst/>
                <a:gdLst>
                  <a:gd name="T0" fmla="*/ 5 w 12"/>
                  <a:gd name="T1" fmla="*/ 0 h 65"/>
                  <a:gd name="T2" fmla="*/ 11 w 12"/>
                  <a:gd name="T3" fmla="*/ 54 h 65"/>
                  <a:gd name="T4" fmla="*/ 10 w 12"/>
                  <a:gd name="T5" fmla="*/ 64 h 65"/>
                  <a:gd name="T6" fmla="*/ 0 w 12"/>
                  <a:gd name="T7" fmla="*/ 2 h 65"/>
                  <a:gd name="T8" fmla="*/ 5 w 12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5"/>
                  <a:gd name="T17" fmla="*/ 12 w 1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5">
                    <a:moveTo>
                      <a:pt x="5" y="0"/>
                    </a:moveTo>
                    <a:lnTo>
                      <a:pt x="11" y="54"/>
                    </a:lnTo>
                    <a:lnTo>
                      <a:pt x="10" y="64"/>
                    </a:lnTo>
                    <a:lnTo>
                      <a:pt x="0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9" name="Freeform 338"/>
              <p:cNvSpPr>
                <a:spLocks/>
              </p:cNvSpPr>
              <p:nvPr/>
            </p:nvSpPr>
            <p:spPr bwMode="auto">
              <a:xfrm>
                <a:off x="1071" y="1297"/>
                <a:ext cx="7" cy="59"/>
              </a:xfrm>
              <a:custGeom>
                <a:avLst/>
                <a:gdLst>
                  <a:gd name="T0" fmla="*/ 5 w 7"/>
                  <a:gd name="T1" fmla="*/ 53 h 59"/>
                  <a:gd name="T2" fmla="*/ 5 w 7"/>
                  <a:gd name="T3" fmla="*/ 53 h 59"/>
                  <a:gd name="T4" fmla="*/ 0 w 7"/>
                  <a:gd name="T5" fmla="*/ 0 h 59"/>
                  <a:gd name="T6" fmla="*/ 5 w 7"/>
                  <a:gd name="T7" fmla="*/ 53 h 59"/>
                  <a:gd name="T8" fmla="*/ 6 w 7"/>
                  <a:gd name="T9" fmla="*/ 58 h 59"/>
                  <a:gd name="T10" fmla="*/ 5 w 7"/>
                  <a:gd name="T11" fmla="*/ 53 h 59"/>
                  <a:gd name="T12" fmla="*/ 6 w 7"/>
                  <a:gd name="T13" fmla="*/ 58 h 59"/>
                  <a:gd name="T14" fmla="*/ 5 w 7"/>
                  <a:gd name="T15" fmla="*/ 53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9"/>
                  <a:gd name="T26" fmla="*/ 7 w 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9">
                    <a:moveTo>
                      <a:pt x="5" y="53"/>
                    </a:moveTo>
                    <a:lnTo>
                      <a:pt x="5" y="53"/>
                    </a:lnTo>
                    <a:lnTo>
                      <a:pt x="0" y="0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0" name="Freeform 339"/>
              <p:cNvSpPr>
                <a:spLocks/>
              </p:cNvSpPr>
              <p:nvPr/>
            </p:nvSpPr>
            <p:spPr bwMode="auto">
              <a:xfrm>
                <a:off x="1071" y="1297"/>
                <a:ext cx="7" cy="59"/>
              </a:xfrm>
              <a:custGeom>
                <a:avLst/>
                <a:gdLst>
                  <a:gd name="T0" fmla="*/ 5 w 7"/>
                  <a:gd name="T1" fmla="*/ 53 h 59"/>
                  <a:gd name="T2" fmla="*/ 0 w 7"/>
                  <a:gd name="T3" fmla="*/ 0 h 59"/>
                  <a:gd name="T4" fmla="*/ 5 w 7"/>
                  <a:gd name="T5" fmla="*/ 53 h 59"/>
                  <a:gd name="T6" fmla="*/ 6 w 7"/>
                  <a:gd name="T7" fmla="*/ 58 h 59"/>
                  <a:gd name="T8" fmla="*/ 5 w 7"/>
                  <a:gd name="T9" fmla="*/ 53 h 59"/>
                  <a:gd name="T10" fmla="*/ 6 w 7"/>
                  <a:gd name="T11" fmla="*/ 58 h 59"/>
                  <a:gd name="T12" fmla="*/ 5 w 7"/>
                  <a:gd name="T13" fmla="*/ 53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9"/>
                  <a:gd name="T23" fmla="*/ 7 w 7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9">
                    <a:moveTo>
                      <a:pt x="5" y="53"/>
                    </a:moveTo>
                    <a:lnTo>
                      <a:pt x="0" y="0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  <a:lnTo>
                      <a:pt x="6" y="58"/>
                    </a:lnTo>
                    <a:lnTo>
                      <a:pt x="5" y="5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1" name="Freeform 340"/>
              <p:cNvSpPr>
                <a:spLocks/>
              </p:cNvSpPr>
              <p:nvPr/>
            </p:nvSpPr>
            <p:spPr bwMode="auto">
              <a:xfrm>
                <a:off x="1077" y="1356"/>
                <a:ext cx="1" cy="6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0 h 6"/>
                  <a:gd name="T6" fmla="*/ 0 w 1"/>
                  <a:gd name="T7" fmla="*/ 2 h 6"/>
                  <a:gd name="T8" fmla="*/ 0 w 1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2" name="Freeform 341"/>
              <p:cNvSpPr>
                <a:spLocks/>
              </p:cNvSpPr>
              <p:nvPr/>
            </p:nvSpPr>
            <p:spPr bwMode="auto">
              <a:xfrm>
                <a:off x="1077" y="1356"/>
                <a:ext cx="1" cy="6"/>
              </a:xfrm>
              <a:custGeom>
                <a:avLst/>
                <a:gdLst>
                  <a:gd name="T0" fmla="*/ 0 w 1"/>
                  <a:gd name="T1" fmla="*/ 5 h 6"/>
                  <a:gd name="T2" fmla="*/ 0 w 1"/>
                  <a:gd name="T3" fmla="*/ 3 h 6"/>
                  <a:gd name="T4" fmla="*/ 0 w 1"/>
                  <a:gd name="T5" fmla="*/ 0 h 6"/>
                  <a:gd name="T6" fmla="*/ 0 w 1"/>
                  <a:gd name="T7" fmla="*/ 2 h 6"/>
                  <a:gd name="T8" fmla="*/ 0 w 1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3" name="Freeform 342"/>
              <p:cNvSpPr>
                <a:spLocks/>
              </p:cNvSpPr>
              <p:nvPr/>
            </p:nvSpPr>
            <p:spPr bwMode="auto">
              <a:xfrm>
                <a:off x="1064" y="1299"/>
                <a:ext cx="10" cy="63"/>
              </a:xfrm>
              <a:custGeom>
                <a:avLst/>
                <a:gdLst>
                  <a:gd name="T0" fmla="*/ 2 w 10"/>
                  <a:gd name="T1" fmla="*/ 4 h 63"/>
                  <a:gd name="T2" fmla="*/ 0 w 10"/>
                  <a:gd name="T3" fmla="*/ 0 h 63"/>
                  <a:gd name="T4" fmla="*/ 9 w 10"/>
                  <a:gd name="T5" fmla="*/ 62 h 63"/>
                  <a:gd name="T6" fmla="*/ 0 w 10"/>
                  <a:gd name="T7" fmla="*/ 0 h 63"/>
                  <a:gd name="T8" fmla="*/ 2 w 10"/>
                  <a:gd name="T9" fmla="*/ 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3"/>
                  <a:gd name="T17" fmla="*/ 10 w 1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3">
                    <a:moveTo>
                      <a:pt x="2" y="4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4" name="Freeform 343"/>
              <p:cNvSpPr>
                <a:spLocks/>
              </p:cNvSpPr>
              <p:nvPr/>
            </p:nvSpPr>
            <p:spPr bwMode="auto">
              <a:xfrm>
                <a:off x="1064" y="1299"/>
                <a:ext cx="10" cy="63"/>
              </a:xfrm>
              <a:custGeom>
                <a:avLst/>
                <a:gdLst>
                  <a:gd name="T0" fmla="*/ 2 w 10"/>
                  <a:gd name="T1" fmla="*/ 4 h 63"/>
                  <a:gd name="T2" fmla="*/ 0 w 10"/>
                  <a:gd name="T3" fmla="*/ 0 h 63"/>
                  <a:gd name="T4" fmla="*/ 9 w 10"/>
                  <a:gd name="T5" fmla="*/ 62 h 63"/>
                  <a:gd name="T6" fmla="*/ 0 w 10"/>
                  <a:gd name="T7" fmla="*/ 0 h 63"/>
                  <a:gd name="T8" fmla="*/ 2 w 10"/>
                  <a:gd name="T9" fmla="*/ 4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3"/>
                  <a:gd name="T17" fmla="*/ 10 w 10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3">
                    <a:moveTo>
                      <a:pt x="2" y="4"/>
                    </a:moveTo>
                    <a:lnTo>
                      <a:pt x="0" y="0"/>
                    </a:lnTo>
                    <a:lnTo>
                      <a:pt x="9" y="62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5" name="Freeform 344"/>
              <p:cNvSpPr>
                <a:spLocks/>
              </p:cNvSpPr>
              <p:nvPr/>
            </p:nvSpPr>
            <p:spPr bwMode="auto">
              <a:xfrm>
                <a:off x="1064" y="1293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2 h 5"/>
                  <a:gd name="T4" fmla="*/ 0 w 2"/>
                  <a:gd name="T5" fmla="*/ 4 h 5"/>
                  <a:gd name="T6" fmla="*/ 0 w 2"/>
                  <a:gd name="T7" fmla="*/ 2 h 5"/>
                  <a:gd name="T8" fmla="*/ 1 w 2"/>
                  <a:gd name="T9" fmla="*/ 2 h 5"/>
                  <a:gd name="T10" fmla="*/ 1 w 2"/>
                  <a:gd name="T11" fmla="*/ 0 h 5"/>
                  <a:gd name="T12" fmla="*/ 1 w 2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1" y="2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6" name="Freeform 345"/>
              <p:cNvSpPr>
                <a:spLocks/>
              </p:cNvSpPr>
              <p:nvPr/>
            </p:nvSpPr>
            <p:spPr bwMode="auto">
              <a:xfrm>
                <a:off x="1064" y="1293"/>
                <a:ext cx="2" cy="5"/>
              </a:xfrm>
              <a:custGeom>
                <a:avLst/>
                <a:gdLst>
                  <a:gd name="T0" fmla="*/ 1 w 2"/>
                  <a:gd name="T1" fmla="*/ 2 h 5"/>
                  <a:gd name="T2" fmla="*/ 0 w 2"/>
                  <a:gd name="T3" fmla="*/ 4 h 5"/>
                  <a:gd name="T4" fmla="*/ 0 w 2"/>
                  <a:gd name="T5" fmla="*/ 2 h 5"/>
                  <a:gd name="T6" fmla="*/ 1 w 2"/>
                  <a:gd name="T7" fmla="*/ 2 h 5"/>
                  <a:gd name="T8" fmla="*/ 1 w 2"/>
                  <a:gd name="T9" fmla="*/ 0 h 5"/>
                  <a:gd name="T10" fmla="*/ 1 w 2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1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30" name="Line 346"/>
            <p:cNvSpPr>
              <a:spLocks noChangeShapeType="1"/>
            </p:cNvSpPr>
            <p:nvPr/>
          </p:nvSpPr>
          <p:spPr bwMode="auto">
            <a:xfrm flipV="1">
              <a:off x="1118" y="1380"/>
              <a:ext cx="41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1" name="Line 347"/>
            <p:cNvSpPr>
              <a:spLocks noChangeShapeType="1"/>
            </p:cNvSpPr>
            <p:nvPr/>
          </p:nvSpPr>
          <p:spPr bwMode="auto">
            <a:xfrm>
              <a:off x="1045" y="1420"/>
              <a:ext cx="66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2" name="Line 348"/>
            <p:cNvSpPr>
              <a:spLocks noChangeShapeType="1"/>
            </p:cNvSpPr>
            <p:nvPr/>
          </p:nvSpPr>
          <p:spPr bwMode="auto">
            <a:xfrm flipV="1">
              <a:off x="1043" y="1351"/>
              <a:ext cx="40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Freeform 349"/>
          <p:cNvSpPr>
            <a:spLocks/>
          </p:cNvSpPr>
          <p:nvPr/>
        </p:nvSpPr>
        <p:spPr bwMode="auto">
          <a:xfrm>
            <a:off x="2361406" y="2016125"/>
            <a:ext cx="2212975" cy="1739900"/>
          </a:xfrm>
          <a:custGeom>
            <a:avLst/>
            <a:gdLst>
              <a:gd name="T0" fmla="*/ 0 w 1503"/>
              <a:gd name="T1" fmla="*/ 31 h 1267"/>
              <a:gd name="T2" fmla="*/ 272 w 1503"/>
              <a:gd name="T3" fmla="*/ 285 h 1267"/>
              <a:gd name="T4" fmla="*/ 283 w 1503"/>
              <a:gd name="T5" fmla="*/ 254 h 1267"/>
              <a:gd name="T6" fmla="*/ 563 w 1503"/>
              <a:gd name="T7" fmla="*/ 523 h 1267"/>
              <a:gd name="T8" fmla="*/ 576 w 1503"/>
              <a:gd name="T9" fmla="*/ 488 h 1267"/>
              <a:gd name="T10" fmla="*/ 897 w 1503"/>
              <a:gd name="T11" fmla="*/ 808 h 1267"/>
              <a:gd name="T12" fmla="*/ 901 w 1503"/>
              <a:gd name="T13" fmla="*/ 780 h 1267"/>
              <a:gd name="T14" fmla="*/ 1238 w 1503"/>
              <a:gd name="T15" fmla="*/ 1087 h 1267"/>
              <a:gd name="T16" fmla="*/ 1252 w 1503"/>
              <a:gd name="T17" fmla="*/ 1044 h 1267"/>
              <a:gd name="T18" fmla="*/ 1502 w 1503"/>
              <a:gd name="T19" fmla="*/ 1266 h 1267"/>
              <a:gd name="T20" fmla="*/ 1234 w 1503"/>
              <a:gd name="T21" fmla="*/ 990 h 1267"/>
              <a:gd name="T22" fmla="*/ 1211 w 1503"/>
              <a:gd name="T23" fmla="*/ 1024 h 1267"/>
              <a:gd name="T24" fmla="*/ 892 w 1503"/>
              <a:gd name="T25" fmla="*/ 724 h 1267"/>
              <a:gd name="T26" fmla="*/ 882 w 1503"/>
              <a:gd name="T27" fmla="*/ 754 h 1267"/>
              <a:gd name="T28" fmla="*/ 570 w 1503"/>
              <a:gd name="T29" fmla="*/ 437 h 1267"/>
              <a:gd name="T30" fmla="*/ 549 w 1503"/>
              <a:gd name="T31" fmla="*/ 468 h 1267"/>
              <a:gd name="T32" fmla="*/ 278 w 1503"/>
              <a:gd name="T33" fmla="*/ 209 h 1267"/>
              <a:gd name="T34" fmla="*/ 260 w 1503"/>
              <a:gd name="T35" fmla="*/ 236 h 1267"/>
              <a:gd name="T36" fmla="*/ 25 w 1503"/>
              <a:gd name="T37" fmla="*/ 0 h 1267"/>
              <a:gd name="T38" fmla="*/ 0 w 1503"/>
              <a:gd name="T39" fmla="*/ 31 h 1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3"/>
              <a:gd name="T61" fmla="*/ 0 h 1267"/>
              <a:gd name="T62" fmla="*/ 1503 w 1503"/>
              <a:gd name="T63" fmla="*/ 1267 h 1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3" h="1267">
                <a:moveTo>
                  <a:pt x="0" y="31"/>
                </a:moveTo>
                <a:lnTo>
                  <a:pt x="272" y="285"/>
                </a:lnTo>
                <a:lnTo>
                  <a:pt x="283" y="254"/>
                </a:lnTo>
                <a:lnTo>
                  <a:pt x="563" y="523"/>
                </a:lnTo>
                <a:lnTo>
                  <a:pt x="576" y="488"/>
                </a:lnTo>
                <a:lnTo>
                  <a:pt x="897" y="808"/>
                </a:lnTo>
                <a:lnTo>
                  <a:pt x="901" y="780"/>
                </a:lnTo>
                <a:lnTo>
                  <a:pt x="1238" y="1087"/>
                </a:lnTo>
                <a:lnTo>
                  <a:pt x="1252" y="1044"/>
                </a:lnTo>
                <a:lnTo>
                  <a:pt x="1502" y="1266"/>
                </a:lnTo>
                <a:lnTo>
                  <a:pt x="1234" y="990"/>
                </a:lnTo>
                <a:lnTo>
                  <a:pt x="1211" y="1024"/>
                </a:lnTo>
                <a:lnTo>
                  <a:pt x="892" y="724"/>
                </a:lnTo>
                <a:lnTo>
                  <a:pt x="882" y="754"/>
                </a:lnTo>
                <a:lnTo>
                  <a:pt x="570" y="437"/>
                </a:lnTo>
                <a:lnTo>
                  <a:pt x="549" y="468"/>
                </a:lnTo>
                <a:lnTo>
                  <a:pt x="278" y="209"/>
                </a:lnTo>
                <a:lnTo>
                  <a:pt x="260" y="236"/>
                </a:lnTo>
                <a:lnTo>
                  <a:pt x="25" y="0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350"/>
          <p:cNvSpPr>
            <a:spLocks/>
          </p:cNvSpPr>
          <p:nvPr/>
        </p:nvSpPr>
        <p:spPr bwMode="auto">
          <a:xfrm>
            <a:off x="2361406" y="2016125"/>
            <a:ext cx="2212975" cy="1739900"/>
          </a:xfrm>
          <a:custGeom>
            <a:avLst/>
            <a:gdLst>
              <a:gd name="T0" fmla="*/ 0 w 1503"/>
              <a:gd name="T1" fmla="*/ 31 h 1267"/>
              <a:gd name="T2" fmla="*/ 272 w 1503"/>
              <a:gd name="T3" fmla="*/ 285 h 1267"/>
              <a:gd name="T4" fmla="*/ 283 w 1503"/>
              <a:gd name="T5" fmla="*/ 254 h 1267"/>
              <a:gd name="T6" fmla="*/ 563 w 1503"/>
              <a:gd name="T7" fmla="*/ 523 h 1267"/>
              <a:gd name="T8" fmla="*/ 576 w 1503"/>
              <a:gd name="T9" fmla="*/ 488 h 1267"/>
              <a:gd name="T10" fmla="*/ 897 w 1503"/>
              <a:gd name="T11" fmla="*/ 808 h 1267"/>
              <a:gd name="T12" fmla="*/ 901 w 1503"/>
              <a:gd name="T13" fmla="*/ 780 h 1267"/>
              <a:gd name="T14" fmla="*/ 1238 w 1503"/>
              <a:gd name="T15" fmla="*/ 1087 h 1267"/>
              <a:gd name="T16" fmla="*/ 1252 w 1503"/>
              <a:gd name="T17" fmla="*/ 1044 h 1267"/>
              <a:gd name="T18" fmla="*/ 1502 w 1503"/>
              <a:gd name="T19" fmla="*/ 1266 h 1267"/>
              <a:gd name="T20" fmla="*/ 1234 w 1503"/>
              <a:gd name="T21" fmla="*/ 990 h 1267"/>
              <a:gd name="T22" fmla="*/ 1211 w 1503"/>
              <a:gd name="T23" fmla="*/ 1024 h 1267"/>
              <a:gd name="T24" fmla="*/ 892 w 1503"/>
              <a:gd name="T25" fmla="*/ 724 h 1267"/>
              <a:gd name="T26" fmla="*/ 882 w 1503"/>
              <a:gd name="T27" fmla="*/ 754 h 1267"/>
              <a:gd name="T28" fmla="*/ 570 w 1503"/>
              <a:gd name="T29" fmla="*/ 437 h 1267"/>
              <a:gd name="T30" fmla="*/ 549 w 1503"/>
              <a:gd name="T31" fmla="*/ 468 h 1267"/>
              <a:gd name="T32" fmla="*/ 278 w 1503"/>
              <a:gd name="T33" fmla="*/ 209 h 1267"/>
              <a:gd name="T34" fmla="*/ 260 w 1503"/>
              <a:gd name="T35" fmla="*/ 236 h 1267"/>
              <a:gd name="T36" fmla="*/ 25 w 1503"/>
              <a:gd name="T37" fmla="*/ 0 h 1267"/>
              <a:gd name="T38" fmla="*/ 0 w 1503"/>
              <a:gd name="T39" fmla="*/ 31 h 1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03"/>
              <a:gd name="T61" fmla="*/ 0 h 1267"/>
              <a:gd name="T62" fmla="*/ 1503 w 1503"/>
              <a:gd name="T63" fmla="*/ 1267 h 1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03" h="1267">
                <a:moveTo>
                  <a:pt x="0" y="31"/>
                </a:moveTo>
                <a:lnTo>
                  <a:pt x="272" y="285"/>
                </a:lnTo>
                <a:lnTo>
                  <a:pt x="283" y="254"/>
                </a:lnTo>
                <a:lnTo>
                  <a:pt x="563" y="523"/>
                </a:lnTo>
                <a:lnTo>
                  <a:pt x="576" y="488"/>
                </a:lnTo>
                <a:lnTo>
                  <a:pt x="897" y="808"/>
                </a:lnTo>
                <a:lnTo>
                  <a:pt x="901" y="780"/>
                </a:lnTo>
                <a:lnTo>
                  <a:pt x="1238" y="1087"/>
                </a:lnTo>
                <a:lnTo>
                  <a:pt x="1252" y="1044"/>
                </a:lnTo>
                <a:lnTo>
                  <a:pt x="1502" y="1266"/>
                </a:lnTo>
                <a:lnTo>
                  <a:pt x="1234" y="990"/>
                </a:lnTo>
                <a:lnTo>
                  <a:pt x="1211" y="1024"/>
                </a:lnTo>
                <a:lnTo>
                  <a:pt x="892" y="724"/>
                </a:lnTo>
                <a:lnTo>
                  <a:pt x="882" y="754"/>
                </a:lnTo>
                <a:lnTo>
                  <a:pt x="570" y="437"/>
                </a:lnTo>
                <a:lnTo>
                  <a:pt x="549" y="468"/>
                </a:lnTo>
                <a:lnTo>
                  <a:pt x="278" y="209"/>
                </a:lnTo>
                <a:lnTo>
                  <a:pt x="260" y="236"/>
                </a:lnTo>
                <a:lnTo>
                  <a:pt x="25" y="0"/>
                </a:lnTo>
                <a:lnTo>
                  <a:pt x="0" y="31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51"/>
          <p:cNvGrpSpPr>
            <a:grpSpLocks/>
          </p:cNvGrpSpPr>
          <p:nvPr/>
        </p:nvGrpSpPr>
        <p:grpSpPr bwMode="auto">
          <a:xfrm>
            <a:off x="3177381" y="4356100"/>
            <a:ext cx="96838" cy="222250"/>
            <a:chOff x="1917" y="3153"/>
            <a:chExt cx="65" cy="163"/>
          </a:xfrm>
        </p:grpSpPr>
        <p:sp>
          <p:nvSpPr>
            <p:cNvPr id="8427" name="Arc 352"/>
            <p:cNvSpPr>
              <a:spLocks/>
            </p:cNvSpPr>
            <p:nvPr/>
          </p:nvSpPr>
          <p:spPr bwMode="auto">
            <a:xfrm>
              <a:off x="1917" y="3221"/>
              <a:ext cx="65" cy="95"/>
            </a:xfrm>
            <a:custGeom>
              <a:avLst/>
              <a:gdLst>
                <a:gd name="T0" fmla="*/ 0 w 14687"/>
                <a:gd name="T1" fmla="*/ 2 h 21600"/>
                <a:gd name="T2" fmla="*/ 65 w 14687"/>
                <a:gd name="T3" fmla="*/ 12 h 21600"/>
                <a:gd name="T4" fmla="*/ 19 w 14687"/>
                <a:gd name="T5" fmla="*/ 95 h 21600"/>
                <a:gd name="T6" fmla="*/ 0 60000 65536"/>
                <a:gd name="T7" fmla="*/ 0 60000 65536"/>
                <a:gd name="T8" fmla="*/ 0 60000 65536"/>
                <a:gd name="T9" fmla="*/ 0 w 14687"/>
                <a:gd name="T10" fmla="*/ 0 h 21600"/>
                <a:gd name="T11" fmla="*/ 14687 w 146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87" h="21600" fill="none" extrusionOk="0">
                  <a:moveTo>
                    <a:pt x="-1" y="423"/>
                  </a:moveTo>
                  <a:cubicBezTo>
                    <a:pt x="1401" y="141"/>
                    <a:pt x="2828" y="-1"/>
                    <a:pt x="4258" y="0"/>
                  </a:cubicBezTo>
                  <a:cubicBezTo>
                    <a:pt x="7905" y="0"/>
                    <a:pt x="11492" y="923"/>
                    <a:pt x="14686" y="2684"/>
                  </a:cubicBezTo>
                </a:path>
                <a:path w="14687" h="21600" stroke="0" extrusionOk="0">
                  <a:moveTo>
                    <a:pt x="-1" y="423"/>
                  </a:moveTo>
                  <a:cubicBezTo>
                    <a:pt x="1401" y="141"/>
                    <a:pt x="2828" y="-1"/>
                    <a:pt x="4258" y="0"/>
                  </a:cubicBezTo>
                  <a:cubicBezTo>
                    <a:pt x="7905" y="0"/>
                    <a:pt x="11492" y="923"/>
                    <a:pt x="14686" y="2684"/>
                  </a:cubicBezTo>
                  <a:lnTo>
                    <a:pt x="4258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8" name="Line 353"/>
            <p:cNvSpPr>
              <a:spLocks noChangeShapeType="1"/>
            </p:cNvSpPr>
            <p:nvPr/>
          </p:nvSpPr>
          <p:spPr bwMode="auto">
            <a:xfrm flipH="1">
              <a:off x="1951" y="3153"/>
              <a:ext cx="19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0" name="Arc 354"/>
          <p:cNvSpPr>
            <a:spLocks/>
          </p:cNvSpPr>
          <p:nvPr/>
        </p:nvSpPr>
        <p:spPr bwMode="auto">
          <a:xfrm>
            <a:off x="1931194" y="4211638"/>
            <a:ext cx="93662" cy="131762"/>
          </a:xfrm>
          <a:custGeom>
            <a:avLst/>
            <a:gdLst>
              <a:gd name="T0" fmla="*/ 0 w 14479"/>
              <a:gd name="T1" fmla="*/ 2611 h 21600"/>
              <a:gd name="T2" fmla="*/ 93663 w 14479"/>
              <a:gd name="T3" fmla="*/ 15616 h 21600"/>
              <a:gd name="T4" fmla="*/ 27680 w 14479"/>
              <a:gd name="T5" fmla="*/ 131763 h 21600"/>
              <a:gd name="T6" fmla="*/ 0 60000 65536"/>
              <a:gd name="T7" fmla="*/ 0 60000 65536"/>
              <a:gd name="T8" fmla="*/ 0 60000 65536"/>
              <a:gd name="T9" fmla="*/ 0 w 14479"/>
              <a:gd name="T10" fmla="*/ 0 h 21600"/>
              <a:gd name="T11" fmla="*/ 14479 w 144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79" h="21600" fill="none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</a:path>
              <a:path w="14479" h="21600" stroke="0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  <a:lnTo>
                  <a:pt x="4279" y="2160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355"/>
          <p:cNvSpPr>
            <a:spLocks noChangeShapeType="1"/>
          </p:cNvSpPr>
          <p:nvPr/>
        </p:nvSpPr>
        <p:spPr bwMode="auto">
          <a:xfrm flipH="1">
            <a:off x="1980406" y="4125913"/>
            <a:ext cx="28575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rc 356"/>
          <p:cNvSpPr>
            <a:spLocks/>
          </p:cNvSpPr>
          <p:nvPr/>
        </p:nvSpPr>
        <p:spPr bwMode="auto">
          <a:xfrm>
            <a:off x="773906" y="4149725"/>
            <a:ext cx="93663" cy="130175"/>
          </a:xfrm>
          <a:custGeom>
            <a:avLst/>
            <a:gdLst>
              <a:gd name="T0" fmla="*/ 0 w 14479"/>
              <a:gd name="T1" fmla="*/ 2579 h 21600"/>
              <a:gd name="T2" fmla="*/ 93662 w 14479"/>
              <a:gd name="T3" fmla="*/ 15428 h 21600"/>
              <a:gd name="T4" fmla="*/ 27680 w 14479"/>
              <a:gd name="T5" fmla="*/ 130175 h 21600"/>
              <a:gd name="T6" fmla="*/ 0 60000 65536"/>
              <a:gd name="T7" fmla="*/ 0 60000 65536"/>
              <a:gd name="T8" fmla="*/ 0 60000 65536"/>
              <a:gd name="T9" fmla="*/ 0 w 14479"/>
              <a:gd name="T10" fmla="*/ 0 h 21600"/>
              <a:gd name="T11" fmla="*/ 14479 w 144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79" h="21600" fill="none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</a:path>
              <a:path w="14479" h="21600" stroke="0" extrusionOk="0">
                <a:moveTo>
                  <a:pt x="0" y="428"/>
                </a:moveTo>
                <a:cubicBezTo>
                  <a:pt x="1408" y="143"/>
                  <a:pt x="2841" y="-1"/>
                  <a:pt x="4279" y="0"/>
                </a:cubicBezTo>
                <a:cubicBezTo>
                  <a:pt x="7837" y="0"/>
                  <a:pt x="11341" y="879"/>
                  <a:pt x="14478" y="2560"/>
                </a:cubicBezTo>
                <a:lnTo>
                  <a:pt x="4279" y="21600"/>
                </a:lnTo>
                <a:close/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357"/>
          <p:cNvSpPr>
            <a:spLocks noChangeShapeType="1"/>
          </p:cNvSpPr>
          <p:nvPr/>
        </p:nvSpPr>
        <p:spPr bwMode="auto">
          <a:xfrm flipH="1">
            <a:off x="823119" y="4064000"/>
            <a:ext cx="28575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360"/>
          <p:cNvSpPr>
            <a:spLocks noChangeArrowheads="1"/>
          </p:cNvSpPr>
          <p:nvPr/>
        </p:nvSpPr>
        <p:spPr bwMode="auto">
          <a:xfrm>
            <a:off x="880269" y="3989388"/>
            <a:ext cx="50800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5" name="Rectangle 361"/>
          <p:cNvSpPr>
            <a:spLocks noChangeArrowheads="1"/>
          </p:cNvSpPr>
          <p:nvPr/>
        </p:nvSpPr>
        <p:spPr bwMode="auto">
          <a:xfrm>
            <a:off x="945356" y="3989388"/>
            <a:ext cx="52388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6" name="Rectangle 362"/>
          <p:cNvSpPr>
            <a:spLocks noChangeArrowheads="1"/>
          </p:cNvSpPr>
          <p:nvPr/>
        </p:nvSpPr>
        <p:spPr bwMode="auto">
          <a:xfrm>
            <a:off x="1012031" y="3989388"/>
            <a:ext cx="53975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Rectangle 363"/>
          <p:cNvSpPr>
            <a:spLocks noChangeArrowheads="1"/>
          </p:cNvSpPr>
          <p:nvPr/>
        </p:nvSpPr>
        <p:spPr bwMode="auto">
          <a:xfrm>
            <a:off x="1078706" y="3989388"/>
            <a:ext cx="52388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Freeform 364"/>
          <p:cNvSpPr>
            <a:spLocks/>
          </p:cNvSpPr>
          <p:nvPr/>
        </p:nvSpPr>
        <p:spPr bwMode="auto">
          <a:xfrm>
            <a:off x="1202531" y="3983038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2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2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365"/>
          <p:cNvSpPr>
            <a:spLocks/>
          </p:cNvSpPr>
          <p:nvPr/>
        </p:nvSpPr>
        <p:spPr bwMode="auto">
          <a:xfrm>
            <a:off x="1205706" y="3986213"/>
            <a:ext cx="71438" cy="55562"/>
          </a:xfrm>
          <a:custGeom>
            <a:avLst/>
            <a:gdLst>
              <a:gd name="T0" fmla="*/ 2 w 48"/>
              <a:gd name="T1" fmla="*/ 0 h 40"/>
              <a:gd name="T2" fmla="*/ 47 w 48"/>
              <a:gd name="T3" fmla="*/ 2 h 40"/>
              <a:gd name="T4" fmla="*/ 45 w 48"/>
              <a:gd name="T5" fmla="*/ 39 h 40"/>
              <a:gd name="T6" fmla="*/ 0 w 48"/>
              <a:gd name="T7" fmla="*/ 37 h 40"/>
              <a:gd name="T8" fmla="*/ 2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2" y="0"/>
                </a:moveTo>
                <a:lnTo>
                  <a:pt x="47" y="2"/>
                </a:lnTo>
                <a:lnTo>
                  <a:pt x="45" y="39"/>
                </a:lnTo>
                <a:lnTo>
                  <a:pt x="0" y="37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Rectangle 366"/>
          <p:cNvSpPr>
            <a:spLocks noChangeArrowheads="1"/>
          </p:cNvSpPr>
          <p:nvPr/>
        </p:nvSpPr>
        <p:spPr bwMode="auto">
          <a:xfrm>
            <a:off x="1146969" y="3989388"/>
            <a:ext cx="49212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1" name="Freeform 367"/>
          <p:cNvSpPr>
            <a:spLocks/>
          </p:cNvSpPr>
          <p:nvPr/>
        </p:nvSpPr>
        <p:spPr bwMode="auto">
          <a:xfrm>
            <a:off x="1269206" y="3986213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2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2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Freeform 368"/>
          <p:cNvSpPr>
            <a:spLocks/>
          </p:cNvSpPr>
          <p:nvPr/>
        </p:nvSpPr>
        <p:spPr bwMode="auto">
          <a:xfrm>
            <a:off x="1272381" y="3989388"/>
            <a:ext cx="71438" cy="55562"/>
          </a:xfrm>
          <a:custGeom>
            <a:avLst/>
            <a:gdLst>
              <a:gd name="T0" fmla="*/ 2 w 48"/>
              <a:gd name="T1" fmla="*/ 0 h 40"/>
              <a:gd name="T2" fmla="*/ 47 w 48"/>
              <a:gd name="T3" fmla="*/ 3 h 40"/>
              <a:gd name="T4" fmla="*/ 45 w 48"/>
              <a:gd name="T5" fmla="*/ 39 h 40"/>
              <a:gd name="T6" fmla="*/ 0 w 48"/>
              <a:gd name="T7" fmla="*/ 37 h 40"/>
              <a:gd name="T8" fmla="*/ 2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2" y="0"/>
                </a:moveTo>
                <a:lnTo>
                  <a:pt x="47" y="3"/>
                </a:lnTo>
                <a:lnTo>
                  <a:pt x="45" y="39"/>
                </a:lnTo>
                <a:lnTo>
                  <a:pt x="0" y="37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Freeform 369"/>
          <p:cNvSpPr>
            <a:spLocks/>
          </p:cNvSpPr>
          <p:nvPr/>
        </p:nvSpPr>
        <p:spPr bwMode="auto">
          <a:xfrm>
            <a:off x="1335881" y="3989388"/>
            <a:ext cx="61913" cy="47625"/>
          </a:xfrm>
          <a:custGeom>
            <a:avLst/>
            <a:gdLst>
              <a:gd name="T0" fmla="*/ 2 w 42"/>
              <a:gd name="T1" fmla="*/ 0 h 34"/>
              <a:gd name="T2" fmla="*/ 41 w 42"/>
              <a:gd name="T3" fmla="*/ 3 h 34"/>
              <a:gd name="T4" fmla="*/ 39 w 42"/>
              <a:gd name="T5" fmla="*/ 33 h 34"/>
              <a:gd name="T6" fmla="*/ 0 w 42"/>
              <a:gd name="T7" fmla="*/ 31 h 34"/>
              <a:gd name="T8" fmla="*/ 2 w 4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4"/>
              <a:gd name="T17" fmla="*/ 42 w 4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4">
                <a:moveTo>
                  <a:pt x="2" y="0"/>
                </a:moveTo>
                <a:lnTo>
                  <a:pt x="41" y="3"/>
                </a:lnTo>
                <a:lnTo>
                  <a:pt x="39" y="33"/>
                </a:lnTo>
                <a:lnTo>
                  <a:pt x="0" y="31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Freeform 370"/>
          <p:cNvSpPr>
            <a:spLocks/>
          </p:cNvSpPr>
          <p:nvPr/>
        </p:nvSpPr>
        <p:spPr bwMode="auto">
          <a:xfrm>
            <a:off x="1339056" y="3994150"/>
            <a:ext cx="69850" cy="52388"/>
          </a:xfrm>
          <a:custGeom>
            <a:avLst/>
            <a:gdLst>
              <a:gd name="T0" fmla="*/ 2 w 48"/>
              <a:gd name="T1" fmla="*/ 0 h 38"/>
              <a:gd name="T2" fmla="*/ 47 w 48"/>
              <a:gd name="T3" fmla="*/ 2 h 38"/>
              <a:gd name="T4" fmla="*/ 45 w 48"/>
              <a:gd name="T5" fmla="*/ 37 h 38"/>
              <a:gd name="T6" fmla="*/ 0 w 48"/>
              <a:gd name="T7" fmla="*/ 36 h 38"/>
              <a:gd name="T8" fmla="*/ 2 w 4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8"/>
              <a:gd name="T17" fmla="*/ 48 w 4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8">
                <a:moveTo>
                  <a:pt x="2" y="0"/>
                </a:moveTo>
                <a:lnTo>
                  <a:pt x="47" y="2"/>
                </a:lnTo>
                <a:lnTo>
                  <a:pt x="45" y="37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Freeform 371"/>
          <p:cNvSpPr>
            <a:spLocks/>
          </p:cNvSpPr>
          <p:nvPr/>
        </p:nvSpPr>
        <p:spPr bwMode="auto">
          <a:xfrm>
            <a:off x="1402556" y="3994150"/>
            <a:ext cx="61913" cy="42863"/>
          </a:xfrm>
          <a:custGeom>
            <a:avLst/>
            <a:gdLst>
              <a:gd name="T0" fmla="*/ 2 w 42"/>
              <a:gd name="T1" fmla="*/ 0 h 32"/>
              <a:gd name="T2" fmla="*/ 41 w 42"/>
              <a:gd name="T3" fmla="*/ 2 h 32"/>
              <a:gd name="T4" fmla="*/ 39 w 42"/>
              <a:gd name="T5" fmla="*/ 31 h 32"/>
              <a:gd name="T6" fmla="*/ 0 w 42"/>
              <a:gd name="T7" fmla="*/ 30 h 32"/>
              <a:gd name="T8" fmla="*/ 2 w 42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2"/>
              <a:gd name="T17" fmla="*/ 42 w 4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2">
                <a:moveTo>
                  <a:pt x="2" y="0"/>
                </a:moveTo>
                <a:lnTo>
                  <a:pt x="41" y="2"/>
                </a:lnTo>
                <a:lnTo>
                  <a:pt x="39" y="31"/>
                </a:lnTo>
                <a:lnTo>
                  <a:pt x="0" y="30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Freeform 372"/>
          <p:cNvSpPr>
            <a:spLocks/>
          </p:cNvSpPr>
          <p:nvPr/>
        </p:nvSpPr>
        <p:spPr bwMode="auto">
          <a:xfrm>
            <a:off x="1405731" y="3997325"/>
            <a:ext cx="68263" cy="52388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5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5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Freeform 373"/>
          <p:cNvSpPr>
            <a:spLocks/>
          </p:cNvSpPr>
          <p:nvPr/>
        </p:nvSpPr>
        <p:spPr bwMode="auto">
          <a:xfrm>
            <a:off x="1467644" y="3997325"/>
            <a:ext cx="61912" cy="44450"/>
          </a:xfrm>
          <a:custGeom>
            <a:avLst/>
            <a:gdLst>
              <a:gd name="T0" fmla="*/ 2 w 42"/>
              <a:gd name="T1" fmla="*/ 0 h 33"/>
              <a:gd name="T2" fmla="*/ 41 w 42"/>
              <a:gd name="T3" fmla="*/ 2 h 33"/>
              <a:gd name="T4" fmla="*/ 39 w 42"/>
              <a:gd name="T5" fmla="*/ 32 h 33"/>
              <a:gd name="T6" fmla="*/ 0 w 42"/>
              <a:gd name="T7" fmla="*/ 29 h 33"/>
              <a:gd name="T8" fmla="*/ 2 w 42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2" y="0"/>
                </a:moveTo>
                <a:lnTo>
                  <a:pt x="41" y="2"/>
                </a:lnTo>
                <a:lnTo>
                  <a:pt x="39" y="32"/>
                </a:lnTo>
                <a:lnTo>
                  <a:pt x="0" y="29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Freeform 374"/>
          <p:cNvSpPr>
            <a:spLocks/>
          </p:cNvSpPr>
          <p:nvPr/>
        </p:nvSpPr>
        <p:spPr bwMode="auto">
          <a:xfrm>
            <a:off x="1470819" y="3998913"/>
            <a:ext cx="69850" cy="53975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6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Freeform 375"/>
          <p:cNvSpPr>
            <a:spLocks/>
          </p:cNvSpPr>
          <p:nvPr/>
        </p:nvSpPr>
        <p:spPr bwMode="auto">
          <a:xfrm>
            <a:off x="1596231" y="4002088"/>
            <a:ext cx="65088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3 h 35"/>
              <a:gd name="T4" fmla="*/ 39 w 44"/>
              <a:gd name="T5" fmla="*/ 34 h 35"/>
              <a:gd name="T6" fmla="*/ 0 w 44"/>
              <a:gd name="T7" fmla="*/ 31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3"/>
                </a:lnTo>
                <a:lnTo>
                  <a:pt x="39" y="34"/>
                </a:lnTo>
                <a:lnTo>
                  <a:pt x="0" y="31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Freeform 376"/>
          <p:cNvSpPr>
            <a:spLocks/>
          </p:cNvSpPr>
          <p:nvPr/>
        </p:nvSpPr>
        <p:spPr bwMode="auto">
          <a:xfrm>
            <a:off x="1599406" y="4005263"/>
            <a:ext cx="74613" cy="57150"/>
          </a:xfrm>
          <a:custGeom>
            <a:avLst/>
            <a:gdLst>
              <a:gd name="T0" fmla="*/ 4 w 50"/>
              <a:gd name="T1" fmla="*/ 0 h 41"/>
              <a:gd name="T2" fmla="*/ 49 w 50"/>
              <a:gd name="T3" fmla="*/ 4 h 41"/>
              <a:gd name="T4" fmla="*/ 45 w 50"/>
              <a:gd name="T5" fmla="*/ 40 h 41"/>
              <a:gd name="T6" fmla="*/ 0 w 50"/>
              <a:gd name="T7" fmla="*/ 36 h 41"/>
              <a:gd name="T8" fmla="*/ 4 w 50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41"/>
              <a:gd name="T17" fmla="*/ 50 w 5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41">
                <a:moveTo>
                  <a:pt x="4" y="0"/>
                </a:moveTo>
                <a:lnTo>
                  <a:pt x="49" y="4"/>
                </a:lnTo>
                <a:lnTo>
                  <a:pt x="45" y="40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Freeform 377"/>
          <p:cNvSpPr>
            <a:spLocks/>
          </p:cNvSpPr>
          <p:nvPr/>
        </p:nvSpPr>
        <p:spPr bwMode="auto">
          <a:xfrm>
            <a:off x="1532731" y="3998913"/>
            <a:ext cx="61913" cy="46037"/>
          </a:xfrm>
          <a:custGeom>
            <a:avLst/>
            <a:gdLst>
              <a:gd name="T0" fmla="*/ 2 w 42"/>
              <a:gd name="T1" fmla="*/ 0 h 33"/>
              <a:gd name="T2" fmla="*/ 41 w 42"/>
              <a:gd name="T3" fmla="*/ 2 h 33"/>
              <a:gd name="T4" fmla="*/ 39 w 42"/>
              <a:gd name="T5" fmla="*/ 32 h 33"/>
              <a:gd name="T6" fmla="*/ 0 w 42"/>
              <a:gd name="T7" fmla="*/ 30 h 33"/>
              <a:gd name="T8" fmla="*/ 2 w 42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3"/>
              <a:gd name="T17" fmla="*/ 42 w 42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3">
                <a:moveTo>
                  <a:pt x="2" y="0"/>
                </a:moveTo>
                <a:lnTo>
                  <a:pt x="41" y="2"/>
                </a:lnTo>
                <a:lnTo>
                  <a:pt x="39" y="32"/>
                </a:lnTo>
                <a:lnTo>
                  <a:pt x="0" y="30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Freeform 378"/>
          <p:cNvSpPr>
            <a:spLocks/>
          </p:cNvSpPr>
          <p:nvPr/>
        </p:nvSpPr>
        <p:spPr bwMode="auto">
          <a:xfrm>
            <a:off x="1535906" y="4002088"/>
            <a:ext cx="71438" cy="53975"/>
          </a:xfrm>
          <a:custGeom>
            <a:avLst/>
            <a:gdLst>
              <a:gd name="T0" fmla="*/ 2 w 48"/>
              <a:gd name="T1" fmla="*/ 0 h 39"/>
              <a:gd name="T2" fmla="*/ 47 w 48"/>
              <a:gd name="T3" fmla="*/ 2 h 39"/>
              <a:gd name="T4" fmla="*/ 45 w 48"/>
              <a:gd name="T5" fmla="*/ 38 h 39"/>
              <a:gd name="T6" fmla="*/ 0 w 48"/>
              <a:gd name="T7" fmla="*/ 36 h 39"/>
              <a:gd name="T8" fmla="*/ 2 w 4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9"/>
              <a:gd name="T17" fmla="*/ 48 w 4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9">
                <a:moveTo>
                  <a:pt x="2" y="0"/>
                </a:moveTo>
                <a:lnTo>
                  <a:pt x="47" y="2"/>
                </a:lnTo>
                <a:lnTo>
                  <a:pt x="45" y="38"/>
                </a:lnTo>
                <a:lnTo>
                  <a:pt x="0" y="36"/>
                </a:lnTo>
                <a:lnTo>
                  <a:pt x="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Freeform 379"/>
          <p:cNvSpPr>
            <a:spLocks/>
          </p:cNvSpPr>
          <p:nvPr/>
        </p:nvSpPr>
        <p:spPr bwMode="auto">
          <a:xfrm>
            <a:off x="1659731" y="4008438"/>
            <a:ext cx="65088" cy="44450"/>
          </a:xfrm>
          <a:custGeom>
            <a:avLst/>
            <a:gdLst>
              <a:gd name="T0" fmla="*/ 4 w 44"/>
              <a:gd name="T1" fmla="*/ 0 h 33"/>
              <a:gd name="T2" fmla="*/ 43 w 44"/>
              <a:gd name="T3" fmla="*/ 2 h 33"/>
              <a:gd name="T4" fmla="*/ 39 w 44"/>
              <a:gd name="T5" fmla="*/ 32 h 33"/>
              <a:gd name="T6" fmla="*/ 0 w 44"/>
              <a:gd name="T7" fmla="*/ 30 h 33"/>
              <a:gd name="T8" fmla="*/ 4 w 4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3"/>
              <a:gd name="T17" fmla="*/ 44 w 4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3">
                <a:moveTo>
                  <a:pt x="4" y="0"/>
                </a:moveTo>
                <a:lnTo>
                  <a:pt x="43" y="2"/>
                </a:lnTo>
                <a:lnTo>
                  <a:pt x="39" y="32"/>
                </a:lnTo>
                <a:lnTo>
                  <a:pt x="0" y="3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Freeform 380"/>
          <p:cNvSpPr>
            <a:spLocks/>
          </p:cNvSpPr>
          <p:nvPr/>
        </p:nvSpPr>
        <p:spPr bwMode="auto">
          <a:xfrm>
            <a:off x="1662906" y="4010025"/>
            <a:ext cx="74613" cy="53975"/>
          </a:xfrm>
          <a:custGeom>
            <a:avLst/>
            <a:gdLst>
              <a:gd name="T0" fmla="*/ 4 w 50"/>
              <a:gd name="T1" fmla="*/ 0 h 39"/>
              <a:gd name="T2" fmla="*/ 49 w 50"/>
              <a:gd name="T3" fmla="*/ 2 h 39"/>
              <a:gd name="T4" fmla="*/ 45 w 50"/>
              <a:gd name="T5" fmla="*/ 38 h 39"/>
              <a:gd name="T6" fmla="*/ 0 w 50"/>
              <a:gd name="T7" fmla="*/ 36 h 39"/>
              <a:gd name="T8" fmla="*/ 4 w 5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39"/>
              <a:gd name="T17" fmla="*/ 50 w 5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39">
                <a:moveTo>
                  <a:pt x="4" y="0"/>
                </a:moveTo>
                <a:lnTo>
                  <a:pt x="49" y="2"/>
                </a:lnTo>
                <a:lnTo>
                  <a:pt x="45" y="38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Freeform 381"/>
          <p:cNvSpPr>
            <a:spLocks/>
          </p:cNvSpPr>
          <p:nvPr/>
        </p:nvSpPr>
        <p:spPr bwMode="auto">
          <a:xfrm>
            <a:off x="1723231" y="4010025"/>
            <a:ext cx="63500" cy="49213"/>
          </a:xfrm>
          <a:custGeom>
            <a:avLst/>
            <a:gdLst>
              <a:gd name="T0" fmla="*/ 4 w 43"/>
              <a:gd name="T1" fmla="*/ 0 h 35"/>
              <a:gd name="T2" fmla="*/ 42 w 43"/>
              <a:gd name="T3" fmla="*/ 3 h 35"/>
              <a:gd name="T4" fmla="*/ 39 w 43"/>
              <a:gd name="T5" fmla="*/ 34 h 35"/>
              <a:gd name="T6" fmla="*/ 0 w 43"/>
              <a:gd name="T7" fmla="*/ 31 h 35"/>
              <a:gd name="T8" fmla="*/ 4 w 43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5"/>
              <a:gd name="T17" fmla="*/ 43 w 4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5">
                <a:moveTo>
                  <a:pt x="4" y="0"/>
                </a:moveTo>
                <a:lnTo>
                  <a:pt x="42" y="3"/>
                </a:lnTo>
                <a:lnTo>
                  <a:pt x="39" y="34"/>
                </a:lnTo>
                <a:lnTo>
                  <a:pt x="0" y="31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Freeform 382"/>
          <p:cNvSpPr>
            <a:spLocks/>
          </p:cNvSpPr>
          <p:nvPr/>
        </p:nvSpPr>
        <p:spPr bwMode="auto">
          <a:xfrm>
            <a:off x="1726406" y="4013200"/>
            <a:ext cx="73025" cy="55563"/>
          </a:xfrm>
          <a:custGeom>
            <a:avLst/>
            <a:gdLst>
              <a:gd name="T0" fmla="*/ 4 w 49"/>
              <a:gd name="T1" fmla="*/ 0 h 41"/>
              <a:gd name="T2" fmla="*/ 48 w 49"/>
              <a:gd name="T3" fmla="*/ 4 h 41"/>
              <a:gd name="T4" fmla="*/ 44 w 49"/>
              <a:gd name="T5" fmla="*/ 40 h 41"/>
              <a:gd name="T6" fmla="*/ 0 w 49"/>
              <a:gd name="T7" fmla="*/ 36 h 41"/>
              <a:gd name="T8" fmla="*/ 4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4" y="0"/>
                </a:moveTo>
                <a:lnTo>
                  <a:pt x="48" y="4"/>
                </a:lnTo>
                <a:lnTo>
                  <a:pt x="44" y="40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Freeform 383"/>
          <p:cNvSpPr>
            <a:spLocks/>
          </p:cNvSpPr>
          <p:nvPr/>
        </p:nvSpPr>
        <p:spPr bwMode="auto">
          <a:xfrm>
            <a:off x="1848644" y="4021138"/>
            <a:ext cx="65087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5 h 35"/>
              <a:gd name="T4" fmla="*/ 39 w 44"/>
              <a:gd name="T5" fmla="*/ 34 h 35"/>
              <a:gd name="T6" fmla="*/ 0 w 44"/>
              <a:gd name="T7" fmla="*/ 29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5"/>
                </a:lnTo>
                <a:lnTo>
                  <a:pt x="39" y="34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8" name="Freeform 384"/>
          <p:cNvSpPr>
            <a:spLocks/>
          </p:cNvSpPr>
          <p:nvPr/>
        </p:nvSpPr>
        <p:spPr bwMode="auto">
          <a:xfrm>
            <a:off x="1851819" y="4022725"/>
            <a:ext cx="76200" cy="57150"/>
          </a:xfrm>
          <a:custGeom>
            <a:avLst/>
            <a:gdLst>
              <a:gd name="T0" fmla="*/ 4 w 51"/>
              <a:gd name="T1" fmla="*/ 0 h 41"/>
              <a:gd name="T2" fmla="*/ 50 w 51"/>
              <a:gd name="T3" fmla="*/ 6 h 41"/>
              <a:gd name="T4" fmla="*/ 45 w 51"/>
              <a:gd name="T5" fmla="*/ 40 h 41"/>
              <a:gd name="T6" fmla="*/ 0 w 51"/>
              <a:gd name="T7" fmla="*/ 34 h 41"/>
              <a:gd name="T8" fmla="*/ 4 w 5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1"/>
              <a:gd name="T17" fmla="*/ 51 w 5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1">
                <a:moveTo>
                  <a:pt x="4" y="0"/>
                </a:moveTo>
                <a:lnTo>
                  <a:pt x="50" y="6"/>
                </a:lnTo>
                <a:lnTo>
                  <a:pt x="45" y="40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9" name="Freeform 385"/>
          <p:cNvSpPr>
            <a:spLocks/>
          </p:cNvSpPr>
          <p:nvPr/>
        </p:nvSpPr>
        <p:spPr bwMode="auto">
          <a:xfrm>
            <a:off x="1785144" y="4016375"/>
            <a:ext cx="65087" cy="46038"/>
          </a:xfrm>
          <a:custGeom>
            <a:avLst/>
            <a:gdLst>
              <a:gd name="T0" fmla="*/ 4 w 44"/>
              <a:gd name="T1" fmla="*/ 0 h 33"/>
              <a:gd name="T2" fmla="*/ 43 w 44"/>
              <a:gd name="T3" fmla="*/ 2 h 33"/>
              <a:gd name="T4" fmla="*/ 39 w 44"/>
              <a:gd name="T5" fmla="*/ 32 h 33"/>
              <a:gd name="T6" fmla="*/ 0 w 44"/>
              <a:gd name="T7" fmla="*/ 30 h 33"/>
              <a:gd name="T8" fmla="*/ 4 w 44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3"/>
              <a:gd name="T17" fmla="*/ 44 w 44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3">
                <a:moveTo>
                  <a:pt x="4" y="0"/>
                </a:moveTo>
                <a:lnTo>
                  <a:pt x="43" y="2"/>
                </a:lnTo>
                <a:lnTo>
                  <a:pt x="39" y="32"/>
                </a:lnTo>
                <a:lnTo>
                  <a:pt x="0" y="30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0" name="Freeform 386"/>
          <p:cNvSpPr>
            <a:spLocks/>
          </p:cNvSpPr>
          <p:nvPr/>
        </p:nvSpPr>
        <p:spPr bwMode="auto">
          <a:xfrm>
            <a:off x="1788319" y="4019550"/>
            <a:ext cx="74612" cy="52388"/>
          </a:xfrm>
          <a:custGeom>
            <a:avLst/>
            <a:gdLst>
              <a:gd name="T0" fmla="*/ 4 w 50"/>
              <a:gd name="T1" fmla="*/ 0 h 39"/>
              <a:gd name="T2" fmla="*/ 49 w 50"/>
              <a:gd name="T3" fmla="*/ 2 h 39"/>
              <a:gd name="T4" fmla="*/ 45 w 50"/>
              <a:gd name="T5" fmla="*/ 38 h 39"/>
              <a:gd name="T6" fmla="*/ 0 w 50"/>
              <a:gd name="T7" fmla="*/ 36 h 39"/>
              <a:gd name="T8" fmla="*/ 4 w 5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39"/>
              <a:gd name="T17" fmla="*/ 50 w 5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39">
                <a:moveTo>
                  <a:pt x="4" y="0"/>
                </a:moveTo>
                <a:lnTo>
                  <a:pt x="49" y="2"/>
                </a:lnTo>
                <a:lnTo>
                  <a:pt x="45" y="38"/>
                </a:lnTo>
                <a:lnTo>
                  <a:pt x="0" y="36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1" name="Freeform 387"/>
          <p:cNvSpPr>
            <a:spLocks/>
          </p:cNvSpPr>
          <p:nvPr/>
        </p:nvSpPr>
        <p:spPr bwMode="auto">
          <a:xfrm>
            <a:off x="1908969" y="4025900"/>
            <a:ext cx="69850" cy="50800"/>
          </a:xfrm>
          <a:custGeom>
            <a:avLst/>
            <a:gdLst>
              <a:gd name="T0" fmla="*/ 5 w 47"/>
              <a:gd name="T1" fmla="*/ 0 h 37"/>
              <a:gd name="T2" fmla="*/ 46 w 47"/>
              <a:gd name="T3" fmla="*/ 5 h 37"/>
              <a:gd name="T4" fmla="*/ 40 w 47"/>
              <a:gd name="T5" fmla="*/ 36 h 37"/>
              <a:gd name="T6" fmla="*/ 0 w 47"/>
              <a:gd name="T7" fmla="*/ 31 h 37"/>
              <a:gd name="T8" fmla="*/ 5 w 4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7"/>
              <a:gd name="T17" fmla="*/ 47 w 4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7">
                <a:moveTo>
                  <a:pt x="5" y="0"/>
                </a:moveTo>
                <a:lnTo>
                  <a:pt x="46" y="5"/>
                </a:lnTo>
                <a:lnTo>
                  <a:pt x="40" y="36"/>
                </a:lnTo>
                <a:lnTo>
                  <a:pt x="0" y="31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2" name="Freeform 388"/>
          <p:cNvSpPr>
            <a:spLocks/>
          </p:cNvSpPr>
          <p:nvPr/>
        </p:nvSpPr>
        <p:spPr bwMode="auto">
          <a:xfrm>
            <a:off x="1912144" y="4029075"/>
            <a:ext cx="79375" cy="60325"/>
          </a:xfrm>
          <a:custGeom>
            <a:avLst/>
            <a:gdLst>
              <a:gd name="T0" fmla="*/ 6 w 53"/>
              <a:gd name="T1" fmla="*/ 0 h 43"/>
              <a:gd name="T2" fmla="*/ 52 w 53"/>
              <a:gd name="T3" fmla="*/ 6 h 43"/>
              <a:gd name="T4" fmla="*/ 45 w 53"/>
              <a:gd name="T5" fmla="*/ 42 h 43"/>
              <a:gd name="T6" fmla="*/ 0 w 53"/>
              <a:gd name="T7" fmla="*/ 36 h 43"/>
              <a:gd name="T8" fmla="*/ 6 w 53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3"/>
              <a:gd name="T17" fmla="*/ 53 w 53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3">
                <a:moveTo>
                  <a:pt x="6" y="0"/>
                </a:moveTo>
                <a:lnTo>
                  <a:pt x="52" y="6"/>
                </a:lnTo>
                <a:lnTo>
                  <a:pt x="45" y="42"/>
                </a:lnTo>
                <a:lnTo>
                  <a:pt x="0" y="36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3" name="Freeform 389"/>
          <p:cNvSpPr>
            <a:spLocks/>
          </p:cNvSpPr>
          <p:nvPr/>
        </p:nvSpPr>
        <p:spPr bwMode="auto">
          <a:xfrm>
            <a:off x="2032794" y="4040188"/>
            <a:ext cx="69850" cy="50800"/>
          </a:xfrm>
          <a:custGeom>
            <a:avLst/>
            <a:gdLst>
              <a:gd name="T0" fmla="*/ 5 w 47"/>
              <a:gd name="T1" fmla="*/ 0 h 37"/>
              <a:gd name="T2" fmla="*/ 46 w 47"/>
              <a:gd name="T3" fmla="*/ 5 h 37"/>
              <a:gd name="T4" fmla="*/ 40 w 47"/>
              <a:gd name="T5" fmla="*/ 36 h 37"/>
              <a:gd name="T6" fmla="*/ 0 w 47"/>
              <a:gd name="T7" fmla="*/ 31 h 37"/>
              <a:gd name="T8" fmla="*/ 5 w 4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7"/>
              <a:gd name="T17" fmla="*/ 47 w 4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7">
                <a:moveTo>
                  <a:pt x="5" y="0"/>
                </a:moveTo>
                <a:lnTo>
                  <a:pt x="46" y="5"/>
                </a:lnTo>
                <a:lnTo>
                  <a:pt x="40" y="36"/>
                </a:lnTo>
                <a:lnTo>
                  <a:pt x="0" y="31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4" name="Freeform 390"/>
          <p:cNvSpPr>
            <a:spLocks/>
          </p:cNvSpPr>
          <p:nvPr/>
        </p:nvSpPr>
        <p:spPr bwMode="auto">
          <a:xfrm>
            <a:off x="2035969" y="4043363"/>
            <a:ext cx="79375" cy="60325"/>
          </a:xfrm>
          <a:custGeom>
            <a:avLst/>
            <a:gdLst>
              <a:gd name="T0" fmla="*/ 6 w 53"/>
              <a:gd name="T1" fmla="*/ 0 h 44"/>
              <a:gd name="T2" fmla="*/ 52 w 53"/>
              <a:gd name="T3" fmla="*/ 6 h 44"/>
              <a:gd name="T4" fmla="*/ 45 w 53"/>
              <a:gd name="T5" fmla="*/ 43 h 44"/>
              <a:gd name="T6" fmla="*/ 0 w 53"/>
              <a:gd name="T7" fmla="*/ 36 h 44"/>
              <a:gd name="T8" fmla="*/ 6 w 53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4"/>
              <a:gd name="T17" fmla="*/ 53 w 5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4">
                <a:moveTo>
                  <a:pt x="6" y="0"/>
                </a:moveTo>
                <a:lnTo>
                  <a:pt x="52" y="6"/>
                </a:lnTo>
                <a:lnTo>
                  <a:pt x="45" y="43"/>
                </a:lnTo>
                <a:lnTo>
                  <a:pt x="0" y="36"/>
                </a:lnTo>
                <a:lnTo>
                  <a:pt x="6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5" name="Freeform 391"/>
          <p:cNvSpPr>
            <a:spLocks/>
          </p:cNvSpPr>
          <p:nvPr/>
        </p:nvSpPr>
        <p:spPr bwMode="auto">
          <a:xfrm>
            <a:off x="2096294" y="4049713"/>
            <a:ext cx="66675" cy="49212"/>
          </a:xfrm>
          <a:custGeom>
            <a:avLst/>
            <a:gdLst>
              <a:gd name="T0" fmla="*/ 4 w 45"/>
              <a:gd name="T1" fmla="*/ 0 h 36"/>
              <a:gd name="T2" fmla="*/ 44 w 45"/>
              <a:gd name="T3" fmla="*/ 5 h 36"/>
              <a:gd name="T4" fmla="*/ 40 w 45"/>
              <a:gd name="T5" fmla="*/ 35 h 36"/>
              <a:gd name="T6" fmla="*/ 0 w 45"/>
              <a:gd name="T7" fmla="*/ 29 h 36"/>
              <a:gd name="T8" fmla="*/ 4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6"/>
              <a:gd name="T17" fmla="*/ 45 w 4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6">
                <a:moveTo>
                  <a:pt x="4" y="0"/>
                </a:moveTo>
                <a:lnTo>
                  <a:pt x="44" y="5"/>
                </a:lnTo>
                <a:lnTo>
                  <a:pt x="40" y="35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6" name="Freeform 392"/>
          <p:cNvSpPr>
            <a:spLocks/>
          </p:cNvSpPr>
          <p:nvPr/>
        </p:nvSpPr>
        <p:spPr bwMode="auto">
          <a:xfrm>
            <a:off x="2099469" y="4051300"/>
            <a:ext cx="76200" cy="57150"/>
          </a:xfrm>
          <a:custGeom>
            <a:avLst/>
            <a:gdLst>
              <a:gd name="T0" fmla="*/ 4 w 51"/>
              <a:gd name="T1" fmla="*/ 0 h 42"/>
              <a:gd name="T2" fmla="*/ 50 w 51"/>
              <a:gd name="T3" fmla="*/ 6 h 42"/>
              <a:gd name="T4" fmla="*/ 45 w 51"/>
              <a:gd name="T5" fmla="*/ 41 h 42"/>
              <a:gd name="T6" fmla="*/ 0 w 51"/>
              <a:gd name="T7" fmla="*/ 34 h 42"/>
              <a:gd name="T8" fmla="*/ 4 w 5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2"/>
              <a:gd name="T17" fmla="*/ 51 w 5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2">
                <a:moveTo>
                  <a:pt x="4" y="0"/>
                </a:moveTo>
                <a:lnTo>
                  <a:pt x="50" y="6"/>
                </a:lnTo>
                <a:lnTo>
                  <a:pt x="45" y="41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7" name="Freeform 393"/>
          <p:cNvSpPr>
            <a:spLocks/>
          </p:cNvSpPr>
          <p:nvPr/>
        </p:nvSpPr>
        <p:spPr bwMode="auto">
          <a:xfrm>
            <a:off x="2216944" y="4064000"/>
            <a:ext cx="73025" cy="52388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8" name="Freeform 394"/>
          <p:cNvSpPr>
            <a:spLocks/>
          </p:cNvSpPr>
          <p:nvPr/>
        </p:nvSpPr>
        <p:spPr bwMode="auto">
          <a:xfrm>
            <a:off x="2220119" y="4064000"/>
            <a:ext cx="82550" cy="65088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9" name="Freeform 395"/>
          <p:cNvSpPr>
            <a:spLocks/>
          </p:cNvSpPr>
          <p:nvPr/>
        </p:nvSpPr>
        <p:spPr bwMode="auto">
          <a:xfrm>
            <a:off x="2156619" y="4054475"/>
            <a:ext cx="69850" cy="50800"/>
          </a:xfrm>
          <a:custGeom>
            <a:avLst/>
            <a:gdLst>
              <a:gd name="T0" fmla="*/ 5 w 47"/>
              <a:gd name="T1" fmla="*/ 0 h 38"/>
              <a:gd name="T2" fmla="*/ 46 w 47"/>
              <a:gd name="T3" fmla="*/ 5 h 38"/>
              <a:gd name="T4" fmla="*/ 40 w 47"/>
              <a:gd name="T5" fmla="*/ 37 h 38"/>
              <a:gd name="T6" fmla="*/ 0 w 47"/>
              <a:gd name="T7" fmla="*/ 32 h 38"/>
              <a:gd name="T8" fmla="*/ 5 w 4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8"/>
              <a:gd name="T17" fmla="*/ 47 w 4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8">
                <a:moveTo>
                  <a:pt x="5" y="0"/>
                </a:moveTo>
                <a:lnTo>
                  <a:pt x="46" y="5"/>
                </a:lnTo>
                <a:lnTo>
                  <a:pt x="40" y="37"/>
                </a:lnTo>
                <a:lnTo>
                  <a:pt x="0" y="32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0" name="Freeform 396"/>
          <p:cNvSpPr>
            <a:spLocks/>
          </p:cNvSpPr>
          <p:nvPr/>
        </p:nvSpPr>
        <p:spPr bwMode="auto">
          <a:xfrm>
            <a:off x="2159794" y="4057650"/>
            <a:ext cx="79375" cy="58738"/>
          </a:xfrm>
          <a:custGeom>
            <a:avLst/>
            <a:gdLst>
              <a:gd name="T0" fmla="*/ 7 w 53"/>
              <a:gd name="T1" fmla="*/ 0 h 44"/>
              <a:gd name="T2" fmla="*/ 52 w 53"/>
              <a:gd name="T3" fmla="*/ 6 h 44"/>
              <a:gd name="T4" fmla="*/ 45 w 53"/>
              <a:gd name="T5" fmla="*/ 43 h 44"/>
              <a:gd name="T6" fmla="*/ 0 w 53"/>
              <a:gd name="T7" fmla="*/ 37 h 44"/>
              <a:gd name="T8" fmla="*/ 7 w 53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4"/>
              <a:gd name="T17" fmla="*/ 53 w 53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4">
                <a:moveTo>
                  <a:pt x="7" y="0"/>
                </a:moveTo>
                <a:lnTo>
                  <a:pt x="52" y="6"/>
                </a:lnTo>
                <a:lnTo>
                  <a:pt x="45" y="43"/>
                </a:lnTo>
                <a:lnTo>
                  <a:pt x="0" y="37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1" name="Freeform 397"/>
          <p:cNvSpPr>
            <a:spLocks/>
          </p:cNvSpPr>
          <p:nvPr/>
        </p:nvSpPr>
        <p:spPr bwMode="auto">
          <a:xfrm>
            <a:off x="2280444" y="4073525"/>
            <a:ext cx="73025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2" name="Freeform 398"/>
          <p:cNvSpPr>
            <a:spLocks/>
          </p:cNvSpPr>
          <p:nvPr/>
        </p:nvSpPr>
        <p:spPr bwMode="auto">
          <a:xfrm>
            <a:off x="2283619" y="4076700"/>
            <a:ext cx="82550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6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6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3" name="Freeform 399"/>
          <p:cNvSpPr>
            <a:spLocks/>
          </p:cNvSpPr>
          <p:nvPr/>
        </p:nvSpPr>
        <p:spPr bwMode="auto">
          <a:xfrm>
            <a:off x="2340769" y="4084638"/>
            <a:ext cx="71437" cy="55562"/>
          </a:xfrm>
          <a:custGeom>
            <a:avLst/>
            <a:gdLst>
              <a:gd name="T0" fmla="*/ 8 w 48"/>
              <a:gd name="T1" fmla="*/ 0 h 40"/>
              <a:gd name="T2" fmla="*/ 47 w 48"/>
              <a:gd name="T3" fmla="*/ 7 h 40"/>
              <a:gd name="T4" fmla="*/ 39 w 48"/>
              <a:gd name="T5" fmla="*/ 39 h 40"/>
              <a:gd name="T6" fmla="*/ 0 w 48"/>
              <a:gd name="T7" fmla="*/ 32 h 40"/>
              <a:gd name="T8" fmla="*/ 8 w 48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0"/>
              <a:gd name="T17" fmla="*/ 48 w 48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0">
                <a:moveTo>
                  <a:pt x="8" y="0"/>
                </a:moveTo>
                <a:lnTo>
                  <a:pt x="47" y="7"/>
                </a:lnTo>
                <a:lnTo>
                  <a:pt x="39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4" name="Freeform 400"/>
          <p:cNvSpPr>
            <a:spLocks/>
          </p:cNvSpPr>
          <p:nvPr/>
        </p:nvSpPr>
        <p:spPr bwMode="auto">
          <a:xfrm>
            <a:off x="2343944" y="4087813"/>
            <a:ext cx="80962" cy="61912"/>
          </a:xfrm>
          <a:custGeom>
            <a:avLst/>
            <a:gdLst>
              <a:gd name="T0" fmla="*/ 9 w 54"/>
              <a:gd name="T1" fmla="*/ 0 h 46"/>
              <a:gd name="T2" fmla="*/ 53 w 54"/>
              <a:gd name="T3" fmla="*/ 8 h 46"/>
              <a:gd name="T4" fmla="*/ 44 w 54"/>
              <a:gd name="T5" fmla="*/ 45 h 46"/>
              <a:gd name="T6" fmla="*/ 0 w 54"/>
              <a:gd name="T7" fmla="*/ 37 h 46"/>
              <a:gd name="T8" fmla="*/ 9 w 5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6"/>
              <a:gd name="T17" fmla="*/ 54 w 5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6">
                <a:moveTo>
                  <a:pt x="9" y="0"/>
                </a:moveTo>
                <a:lnTo>
                  <a:pt x="53" y="8"/>
                </a:lnTo>
                <a:lnTo>
                  <a:pt x="44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5" name="Freeform 401"/>
          <p:cNvSpPr>
            <a:spLocks/>
          </p:cNvSpPr>
          <p:nvPr/>
        </p:nvSpPr>
        <p:spPr bwMode="auto">
          <a:xfrm>
            <a:off x="2401094" y="4095750"/>
            <a:ext cx="71437" cy="55563"/>
          </a:xfrm>
          <a:custGeom>
            <a:avLst/>
            <a:gdLst>
              <a:gd name="T0" fmla="*/ 8 w 49"/>
              <a:gd name="T1" fmla="*/ 0 h 41"/>
              <a:gd name="T2" fmla="*/ 48 w 49"/>
              <a:gd name="T3" fmla="*/ 8 h 41"/>
              <a:gd name="T4" fmla="*/ 40 w 49"/>
              <a:gd name="T5" fmla="*/ 40 h 41"/>
              <a:gd name="T6" fmla="*/ 0 w 49"/>
              <a:gd name="T7" fmla="*/ 32 h 41"/>
              <a:gd name="T8" fmla="*/ 8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8" y="0"/>
                </a:moveTo>
                <a:lnTo>
                  <a:pt x="48" y="8"/>
                </a:lnTo>
                <a:lnTo>
                  <a:pt x="40" y="40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6" name="Freeform 402"/>
          <p:cNvSpPr>
            <a:spLocks/>
          </p:cNvSpPr>
          <p:nvPr/>
        </p:nvSpPr>
        <p:spPr bwMode="auto">
          <a:xfrm>
            <a:off x="2402681" y="4098925"/>
            <a:ext cx="82550" cy="63500"/>
          </a:xfrm>
          <a:custGeom>
            <a:avLst/>
            <a:gdLst>
              <a:gd name="T0" fmla="*/ 9 w 55"/>
              <a:gd name="T1" fmla="*/ 0 h 47"/>
              <a:gd name="T2" fmla="*/ 54 w 55"/>
              <a:gd name="T3" fmla="*/ 9 h 47"/>
              <a:gd name="T4" fmla="*/ 45 w 55"/>
              <a:gd name="T5" fmla="*/ 46 h 47"/>
              <a:gd name="T6" fmla="*/ 0 w 55"/>
              <a:gd name="T7" fmla="*/ 37 h 47"/>
              <a:gd name="T8" fmla="*/ 9 w 55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7"/>
              <a:gd name="T17" fmla="*/ 55 w 5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7">
                <a:moveTo>
                  <a:pt x="9" y="0"/>
                </a:moveTo>
                <a:lnTo>
                  <a:pt x="54" y="9"/>
                </a:lnTo>
                <a:lnTo>
                  <a:pt x="45" y="46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7" name="Freeform 403"/>
          <p:cNvSpPr>
            <a:spLocks/>
          </p:cNvSpPr>
          <p:nvPr/>
        </p:nvSpPr>
        <p:spPr bwMode="auto">
          <a:xfrm>
            <a:off x="2461419" y="4106863"/>
            <a:ext cx="71437" cy="55562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8" name="Freeform 404"/>
          <p:cNvSpPr>
            <a:spLocks/>
          </p:cNvSpPr>
          <p:nvPr/>
        </p:nvSpPr>
        <p:spPr bwMode="auto">
          <a:xfrm>
            <a:off x="2463006" y="4110038"/>
            <a:ext cx="82550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49" name="Freeform 405"/>
          <p:cNvSpPr>
            <a:spLocks/>
          </p:cNvSpPr>
          <p:nvPr/>
        </p:nvSpPr>
        <p:spPr bwMode="auto">
          <a:xfrm>
            <a:off x="2521744" y="4117975"/>
            <a:ext cx="71437" cy="55563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0" name="Freeform 406"/>
          <p:cNvSpPr>
            <a:spLocks/>
          </p:cNvSpPr>
          <p:nvPr/>
        </p:nvSpPr>
        <p:spPr bwMode="auto">
          <a:xfrm>
            <a:off x="2524919" y="4121150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1" name="Freeform 407"/>
          <p:cNvSpPr>
            <a:spLocks/>
          </p:cNvSpPr>
          <p:nvPr/>
        </p:nvSpPr>
        <p:spPr bwMode="auto">
          <a:xfrm>
            <a:off x="2582069" y="4129088"/>
            <a:ext cx="71437" cy="55562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2" name="Freeform 408"/>
          <p:cNvSpPr>
            <a:spLocks/>
          </p:cNvSpPr>
          <p:nvPr/>
        </p:nvSpPr>
        <p:spPr bwMode="auto">
          <a:xfrm>
            <a:off x="2585244" y="4132263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3" name="Freeform 409"/>
          <p:cNvSpPr>
            <a:spLocks/>
          </p:cNvSpPr>
          <p:nvPr/>
        </p:nvSpPr>
        <p:spPr bwMode="auto">
          <a:xfrm>
            <a:off x="2642394" y="4141788"/>
            <a:ext cx="71437" cy="53975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4" name="Freeform 410"/>
          <p:cNvSpPr>
            <a:spLocks/>
          </p:cNvSpPr>
          <p:nvPr/>
        </p:nvSpPr>
        <p:spPr bwMode="auto">
          <a:xfrm>
            <a:off x="2645569" y="4143375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9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9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5" name="Freeform 411"/>
          <p:cNvSpPr>
            <a:spLocks/>
          </p:cNvSpPr>
          <p:nvPr/>
        </p:nvSpPr>
        <p:spPr bwMode="auto">
          <a:xfrm>
            <a:off x="2702719" y="4151313"/>
            <a:ext cx="71437" cy="57150"/>
          </a:xfrm>
          <a:custGeom>
            <a:avLst/>
            <a:gdLst>
              <a:gd name="T0" fmla="*/ 8 w 49"/>
              <a:gd name="T1" fmla="*/ 0 h 41"/>
              <a:gd name="T2" fmla="*/ 48 w 49"/>
              <a:gd name="T3" fmla="*/ 8 h 41"/>
              <a:gd name="T4" fmla="*/ 40 w 49"/>
              <a:gd name="T5" fmla="*/ 40 h 41"/>
              <a:gd name="T6" fmla="*/ 0 w 49"/>
              <a:gd name="T7" fmla="*/ 32 h 41"/>
              <a:gd name="T8" fmla="*/ 8 w 49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1"/>
              <a:gd name="T17" fmla="*/ 49 w 49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1">
                <a:moveTo>
                  <a:pt x="8" y="0"/>
                </a:moveTo>
                <a:lnTo>
                  <a:pt x="48" y="8"/>
                </a:lnTo>
                <a:lnTo>
                  <a:pt x="40" y="40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6" name="Freeform 412"/>
          <p:cNvSpPr>
            <a:spLocks/>
          </p:cNvSpPr>
          <p:nvPr/>
        </p:nvSpPr>
        <p:spPr bwMode="auto">
          <a:xfrm>
            <a:off x="2705894" y="4156075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6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6"/>
                </a:lnTo>
                <a:lnTo>
                  <a:pt x="9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7" name="Freeform 413"/>
          <p:cNvSpPr>
            <a:spLocks/>
          </p:cNvSpPr>
          <p:nvPr/>
        </p:nvSpPr>
        <p:spPr bwMode="auto">
          <a:xfrm>
            <a:off x="2826544" y="4175125"/>
            <a:ext cx="71437" cy="58738"/>
          </a:xfrm>
          <a:custGeom>
            <a:avLst/>
            <a:gdLst>
              <a:gd name="T0" fmla="*/ 8 w 49"/>
              <a:gd name="T1" fmla="*/ 0 h 42"/>
              <a:gd name="T2" fmla="*/ 48 w 49"/>
              <a:gd name="T3" fmla="*/ 9 h 42"/>
              <a:gd name="T4" fmla="*/ 40 w 49"/>
              <a:gd name="T5" fmla="*/ 41 h 42"/>
              <a:gd name="T6" fmla="*/ 0 w 49"/>
              <a:gd name="T7" fmla="*/ 32 h 42"/>
              <a:gd name="T8" fmla="*/ 8 w 49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2"/>
              <a:gd name="T17" fmla="*/ 49 w 49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2">
                <a:moveTo>
                  <a:pt x="8" y="0"/>
                </a:moveTo>
                <a:lnTo>
                  <a:pt x="48" y="9"/>
                </a:lnTo>
                <a:lnTo>
                  <a:pt x="40" y="41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8" name="Freeform 414"/>
          <p:cNvSpPr>
            <a:spLocks/>
          </p:cNvSpPr>
          <p:nvPr/>
        </p:nvSpPr>
        <p:spPr bwMode="auto">
          <a:xfrm>
            <a:off x="2829719" y="4178300"/>
            <a:ext cx="80962" cy="65088"/>
          </a:xfrm>
          <a:custGeom>
            <a:avLst/>
            <a:gdLst>
              <a:gd name="T0" fmla="*/ 9 w 55"/>
              <a:gd name="T1" fmla="*/ 0 h 48"/>
              <a:gd name="T2" fmla="*/ 54 w 55"/>
              <a:gd name="T3" fmla="*/ 10 h 48"/>
              <a:gd name="T4" fmla="*/ 46 w 55"/>
              <a:gd name="T5" fmla="*/ 47 h 48"/>
              <a:gd name="T6" fmla="*/ 0 w 55"/>
              <a:gd name="T7" fmla="*/ 37 h 48"/>
              <a:gd name="T8" fmla="*/ 9 w 55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8"/>
              <a:gd name="T17" fmla="*/ 55 w 55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8">
                <a:moveTo>
                  <a:pt x="9" y="0"/>
                </a:moveTo>
                <a:lnTo>
                  <a:pt x="54" y="10"/>
                </a:lnTo>
                <a:lnTo>
                  <a:pt x="46" y="47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59" name="Freeform 415"/>
          <p:cNvSpPr>
            <a:spLocks/>
          </p:cNvSpPr>
          <p:nvPr/>
        </p:nvSpPr>
        <p:spPr bwMode="auto">
          <a:xfrm>
            <a:off x="2763044" y="4164013"/>
            <a:ext cx="73025" cy="55562"/>
          </a:xfrm>
          <a:custGeom>
            <a:avLst/>
            <a:gdLst>
              <a:gd name="T0" fmla="*/ 8 w 49"/>
              <a:gd name="T1" fmla="*/ 0 h 40"/>
              <a:gd name="T2" fmla="*/ 48 w 49"/>
              <a:gd name="T3" fmla="*/ 7 h 40"/>
              <a:gd name="T4" fmla="*/ 40 w 49"/>
              <a:gd name="T5" fmla="*/ 39 h 40"/>
              <a:gd name="T6" fmla="*/ 0 w 49"/>
              <a:gd name="T7" fmla="*/ 32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7"/>
                </a:lnTo>
                <a:lnTo>
                  <a:pt x="40" y="39"/>
                </a:lnTo>
                <a:lnTo>
                  <a:pt x="0" y="32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0" name="Freeform 416"/>
          <p:cNvSpPr>
            <a:spLocks/>
          </p:cNvSpPr>
          <p:nvPr/>
        </p:nvSpPr>
        <p:spPr bwMode="auto">
          <a:xfrm>
            <a:off x="2766219" y="4167188"/>
            <a:ext cx="80962" cy="63500"/>
          </a:xfrm>
          <a:custGeom>
            <a:avLst/>
            <a:gdLst>
              <a:gd name="T0" fmla="*/ 9 w 55"/>
              <a:gd name="T1" fmla="*/ 0 h 46"/>
              <a:gd name="T2" fmla="*/ 54 w 55"/>
              <a:gd name="T3" fmla="*/ 8 h 46"/>
              <a:gd name="T4" fmla="*/ 45 w 55"/>
              <a:gd name="T5" fmla="*/ 45 h 46"/>
              <a:gd name="T6" fmla="*/ 0 w 55"/>
              <a:gd name="T7" fmla="*/ 37 h 46"/>
              <a:gd name="T8" fmla="*/ 9 w 55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46"/>
              <a:gd name="T17" fmla="*/ 55 w 5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46">
                <a:moveTo>
                  <a:pt x="9" y="0"/>
                </a:moveTo>
                <a:lnTo>
                  <a:pt x="54" y="8"/>
                </a:lnTo>
                <a:lnTo>
                  <a:pt x="45" y="45"/>
                </a:lnTo>
                <a:lnTo>
                  <a:pt x="0" y="37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1" name="Freeform 417"/>
          <p:cNvSpPr>
            <a:spLocks/>
          </p:cNvSpPr>
          <p:nvPr/>
        </p:nvSpPr>
        <p:spPr bwMode="auto">
          <a:xfrm>
            <a:off x="2890044" y="4189413"/>
            <a:ext cx="69850" cy="53975"/>
          </a:xfrm>
          <a:custGeom>
            <a:avLst/>
            <a:gdLst>
              <a:gd name="T0" fmla="*/ 8 w 47"/>
              <a:gd name="T1" fmla="*/ 0 h 40"/>
              <a:gd name="T2" fmla="*/ 46 w 47"/>
              <a:gd name="T3" fmla="*/ 9 h 40"/>
              <a:gd name="T4" fmla="*/ 38 w 47"/>
              <a:gd name="T5" fmla="*/ 39 h 40"/>
              <a:gd name="T6" fmla="*/ 0 w 47"/>
              <a:gd name="T7" fmla="*/ 30 h 40"/>
              <a:gd name="T8" fmla="*/ 8 w 47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0"/>
              <a:gd name="T17" fmla="*/ 47 w 4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0">
                <a:moveTo>
                  <a:pt x="8" y="0"/>
                </a:moveTo>
                <a:lnTo>
                  <a:pt x="46" y="9"/>
                </a:lnTo>
                <a:lnTo>
                  <a:pt x="38" y="39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2" name="Freeform 418"/>
          <p:cNvSpPr>
            <a:spLocks/>
          </p:cNvSpPr>
          <p:nvPr/>
        </p:nvSpPr>
        <p:spPr bwMode="auto">
          <a:xfrm>
            <a:off x="2893219" y="4191000"/>
            <a:ext cx="77787" cy="63500"/>
          </a:xfrm>
          <a:custGeom>
            <a:avLst/>
            <a:gdLst>
              <a:gd name="T0" fmla="*/ 9 w 53"/>
              <a:gd name="T1" fmla="*/ 0 h 46"/>
              <a:gd name="T2" fmla="*/ 52 w 53"/>
              <a:gd name="T3" fmla="*/ 10 h 46"/>
              <a:gd name="T4" fmla="*/ 44 w 53"/>
              <a:gd name="T5" fmla="*/ 45 h 46"/>
              <a:gd name="T6" fmla="*/ 0 w 53"/>
              <a:gd name="T7" fmla="*/ 35 h 46"/>
              <a:gd name="T8" fmla="*/ 9 w 53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46"/>
              <a:gd name="T17" fmla="*/ 53 w 53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46">
                <a:moveTo>
                  <a:pt x="9" y="0"/>
                </a:moveTo>
                <a:lnTo>
                  <a:pt x="52" y="10"/>
                </a:lnTo>
                <a:lnTo>
                  <a:pt x="44" y="45"/>
                </a:lnTo>
                <a:lnTo>
                  <a:pt x="0" y="35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3" name="Freeform 419"/>
          <p:cNvSpPr>
            <a:spLocks/>
          </p:cNvSpPr>
          <p:nvPr/>
        </p:nvSpPr>
        <p:spPr bwMode="auto">
          <a:xfrm>
            <a:off x="2953544" y="4202113"/>
            <a:ext cx="68262" cy="57150"/>
          </a:xfrm>
          <a:custGeom>
            <a:avLst/>
            <a:gdLst>
              <a:gd name="T0" fmla="*/ 8 w 46"/>
              <a:gd name="T1" fmla="*/ 0 h 41"/>
              <a:gd name="T2" fmla="*/ 45 w 46"/>
              <a:gd name="T3" fmla="*/ 10 h 41"/>
              <a:gd name="T4" fmla="*/ 37 w 46"/>
              <a:gd name="T5" fmla="*/ 40 h 41"/>
              <a:gd name="T6" fmla="*/ 0 w 46"/>
              <a:gd name="T7" fmla="*/ 30 h 41"/>
              <a:gd name="T8" fmla="*/ 8 w 46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1"/>
              <a:gd name="T17" fmla="*/ 46 w 46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1">
                <a:moveTo>
                  <a:pt x="8" y="0"/>
                </a:moveTo>
                <a:lnTo>
                  <a:pt x="45" y="10"/>
                </a:lnTo>
                <a:lnTo>
                  <a:pt x="37" y="40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4" name="Freeform 420"/>
          <p:cNvSpPr>
            <a:spLocks/>
          </p:cNvSpPr>
          <p:nvPr/>
        </p:nvSpPr>
        <p:spPr bwMode="auto">
          <a:xfrm>
            <a:off x="2958306" y="4205288"/>
            <a:ext cx="74613" cy="65087"/>
          </a:xfrm>
          <a:custGeom>
            <a:avLst/>
            <a:gdLst>
              <a:gd name="T0" fmla="*/ 8 w 51"/>
              <a:gd name="T1" fmla="*/ 0 h 47"/>
              <a:gd name="T2" fmla="*/ 50 w 51"/>
              <a:gd name="T3" fmla="*/ 11 h 47"/>
              <a:gd name="T4" fmla="*/ 42 w 51"/>
              <a:gd name="T5" fmla="*/ 46 h 47"/>
              <a:gd name="T6" fmla="*/ 0 w 51"/>
              <a:gd name="T7" fmla="*/ 35 h 47"/>
              <a:gd name="T8" fmla="*/ 8 w 51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7"/>
              <a:gd name="T17" fmla="*/ 51 w 5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7">
                <a:moveTo>
                  <a:pt x="8" y="0"/>
                </a:moveTo>
                <a:lnTo>
                  <a:pt x="50" y="11"/>
                </a:lnTo>
                <a:lnTo>
                  <a:pt x="42" y="46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5" name="Freeform 421"/>
          <p:cNvSpPr>
            <a:spLocks/>
          </p:cNvSpPr>
          <p:nvPr/>
        </p:nvSpPr>
        <p:spPr bwMode="auto">
          <a:xfrm>
            <a:off x="3015456" y="4217988"/>
            <a:ext cx="71438" cy="55562"/>
          </a:xfrm>
          <a:custGeom>
            <a:avLst/>
            <a:gdLst>
              <a:gd name="T0" fmla="*/ 8 w 49"/>
              <a:gd name="T1" fmla="*/ 0 h 40"/>
              <a:gd name="T2" fmla="*/ 48 w 49"/>
              <a:gd name="T3" fmla="*/ 9 h 40"/>
              <a:gd name="T4" fmla="*/ 41 w 49"/>
              <a:gd name="T5" fmla="*/ 39 h 40"/>
              <a:gd name="T6" fmla="*/ 0 w 49"/>
              <a:gd name="T7" fmla="*/ 30 h 40"/>
              <a:gd name="T8" fmla="*/ 8 w 49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40"/>
              <a:gd name="T17" fmla="*/ 49 w 4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40">
                <a:moveTo>
                  <a:pt x="8" y="0"/>
                </a:moveTo>
                <a:lnTo>
                  <a:pt x="48" y="9"/>
                </a:lnTo>
                <a:lnTo>
                  <a:pt x="41" y="39"/>
                </a:lnTo>
                <a:lnTo>
                  <a:pt x="0" y="3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6" name="Freeform 422"/>
          <p:cNvSpPr>
            <a:spLocks/>
          </p:cNvSpPr>
          <p:nvPr/>
        </p:nvSpPr>
        <p:spPr bwMode="auto">
          <a:xfrm>
            <a:off x="3020219" y="4221163"/>
            <a:ext cx="77787" cy="61912"/>
          </a:xfrm>
          <a:custGeom>
            <a:avLst/>
            <a:gdLst>
              <a:gd name="T0" fmla="*/ 8 w 54"/>
              <a:gd name="T1" fmla="*/ 0 h 46"/>
              <a:gd name="T2" fmla="*/ 53 w 54"/>
              <a:gd name="T3" fmla="*/ 10 h 46"/>
              <a:gd name="T4" fmla="*/ 45 w 54"/>
              <a:gd name="T5" fmla="*/ 45 h 46"/>
              <a:gd name="T6" fmla="*/ 0 w 54"/>
              <a:gd name="T7" fmla="*/ 35 h 46"/>
              <a:gd name="T8" fmla="*/ 8 w 54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6"/>
              <a:gd name="T17" fmla="*/ 54 w 5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6">
                <a:moveTo>
                  <a:pt x="8" y="0"/>
                </a:moveTo>
                <a:lnTo>
                  <a:pt x="53" y="10"/>
                </a:lnTo>
                <a:lnTo>
                  <a:pt x="45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7" name="Freeform 423"/>
          <p:cNvSpPr>
            <a:spLocks/>
          </p:cNvSpPr>
          <p:nvPr/>
        </p:nvSpPr>
        <p:spPr bwMode="auto">
          <a:xfrm>
            <a:off x="3083719" y="4232275"/>
            <a:ext cx="66675" cy="53975"/>
          </a:xfrm>
          <a:custGeom>
            <a:avLst/>
            <a:gdLst>
              <a:gd name="T0" fmla="*/ 7 w 46"/>
              <a:gd name="T1" fmla="*/ 0 h 40"/>
              <a:gd name="T2" fmla="*/ 45 w 46"/>
              <a:gd name="T3" fmla="*/ 9 h 40"/>
              <a:gd name="T4" fmla="*/ 38 w 46"/>
              <a:gd name="T5" fmla="*/ 39 h 40"/>
              <a:gd name="T6" fmla="*/ 0 w 46"/>
              <a:gd name="T7" fmla="*/ 30 h 40"/>
              <a:gd name="T8" fmla="*/ 7 w 4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0"/>
              <a:gd name="T17" fmla="*/ 46 w 4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0">
                <a:moveTo>
                  <a:pt x="7" y="0"/>
                </a:moveTo>
                <a:lnTo>
                  <a:pt x="45" y="9"/>
                </a:lnTo>
                <a:lnTo>
                  <a:pt x="38" y="39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8" name="Freeform 424"/>
          <p:cNvSpPr>
            <a:spLocks/>
          </p:cNvSpPr>
          <p:nvPr/>
        </p:nvSpPr>
        <p:spPr bwMode="auto">
          <a:xfrm>
            <a:off x="3085306" y="4233863"/>
            <a:ext cx="76200" cy="63500"/>
          </a:xfrm>
          <a:custGeom>
            <a:avLst/>
            <a:gdLst>
              <a:gd name="T0" fmla="*/ 8 w 52"/>
              <a:gd name="T1" fmla="*/ 0 h 46"/>
              <a:gd name="T2" fmla="*/ 51 w 52"/>
              <a:gd name="T3" fmla="*/ 10 h 46"/>
              <a:gd name="T4" fmla="*/ 43 w 52"/>
              <a:gd name="T5" fmla="*/ 45 h 46"/>
              <a:gd name="T6" fmla="*/ 0 w 52"/>
              <a:gd name="T7" fmla="*/ 35 h 46"/>
              <a:gd name="T8" fmla="*/ 8 w 52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6"/>
              <a:gd name="T17" fmla="*/ 52 w 5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6">
                <a:moveTo>
                  <a:pt x="8" y="0"/>
                </a:moveTo>
                <a:lnTo>
                  <a:pt x="51" y="10"/>
                </a:lnTo>
                <a:lnTo>
                  <a:pt x="43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69" name="Freeform 425"/>
          <p:cNvSpPr>
            <a:spLocks/>
          </p:cNvSpPr>
          <p:nvPr/>
        </p:nvSpPr>
        <p:spPr bwMode="auto">
          <a:xfrm>
            <a:off x="3145631" y="4244975"/>
            <a:ext cx="68263" cy="55563"/>
          </a:xfrm>
          <a:custGeom>
            <a:avLst/>
            <a:gdLst>
              <a:gd name="T0" fmla="*/ 7 w 46"/>
              <a:gd name="T1" fmla="*/ 0 h 40"/>
              <a:gd name="T2" fmla="*/ 45 w 46"/>
              <a:gd name="T3" fmla="*/ 9 h 40"/>
              <a:gd name="T4" fmla="*/ 38 w 46"/>
              <a:gd name="T5" fmla="*/ 39 h 40"/>
              <a:gd name="T6" fmla="*/ 0 w 46"/>
              <a:gd name="T7" fmla="*/ 30 h 40"/>
              <a:gd name="T8" fmla="*/ 7 w 4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40"/>
              <a:gd name="T17" fmla="*/ 46 w 4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40">
                <a:moveTo>
                  <a:pt x="7" y="0"/>
                </a:moveTo>
                <a:lnTo>
                  <a:pt x="45" y="9"/>
                </a:lnTo>
                <a:lnTo>
                  <a:pt x="38" y="39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0" name="Freeform 426"/>
          <p:cNvSpPr>
            <a:spLocks/>
          </p:cNvSpPr>
          <p:nvPr/>
        </p:nvSpPr>
        <p:spPr bwMode="auto">
          <a:xfrm>
            <a:off x="3148806" y="4248150"/>
            <a:ext cx="76200" cy="63500"/>
          </a:xfrm>
          <a:custGeom>
            <a:avLst/>
            <a:gdLst>
              <a:gd name="T0" fmla="*/ 8 w 52"/>
              <a:gd name="T1" fmla="*/ 0 h 46"/>
              <a:gd name="T2" fmla="*/ 51 w 52"/>
              <a:gd name="T3" fmla="*/ 10 h 46"/>
              <a:gd name="T4" fmla="*/ 43 w 52"/>
              <a:gd name="T5" fmla="*/ 45 h 46"/>
              <a:gd name="T6" fmla="*/ 0 w 52"/>
              <a:gd name="T7" fmla="*/ 35 h 46"/>
              <a:gd name="T8" fmla="*/ 8 w 52"/>
              <a:gd name="T9" fmla="*/ 0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6"/>
              <a:gd name="T17" fmla="*/ 52 w 52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6">
                <a:moveTo>
                  <a:pt x="8" y="0"/>
                </a:moveTo>
                <a:lnTo>
                  <a:pt x="51" y="10"/>
                </a:lnTo>
                <a:lnTo>
                  <a:pt x="43" y="45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1" name="Rectangle 427"/>
          <p:cNvSpPr>
            <a:spLocks noChangeArrowheads="1"/>
          </p:cNvSpPr>
          <p:nvPr/>
        </p:nvSpPr>
        <p:spPr bwMode="auto">
          <a:xfrm>
            <a:off x="819944" y="3989388"/>
            <a:ext cx="50800" cy="47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2" name="Freeform 428"/>
          <p:cNvSpPr>
            <a:spLocks/>
          </p:cNvSpPr>
          <p:nvPr/>
        </p:nvSpPr>
        <p:spPr bwMode="auto">
          <a:xfrm>
            <a:off x="1972469" y="4035425"/>
            <a:ext cx="65087" cy="47625"/>
          </a:xfrm>
          <a:custGeom>
            <a:avLst/>
            <a:gdLst>
              <a:gd name="T0" fmla="*/ 4 w 44"/>
              <a:gd name="T1" fmla="*/ 0 h 35"/>
              <a:gd name="T2" fmla="*/ 43 w 44"/>
              <a:gd name="T3" fmla="*/ 5 h 35"/>
              <a:gd name="T4" fmla="*/ 39 w 44"/>
              <a:gd name="T5" fmla="*/ 34 h 35"/>
              <a:gd name="T6" fmla="*/ 0 w 44"/>
              <a:gd name="T7" fmla="*/ 29 h 35"/>
              <a:gd name="T8" fmla="*/ 4 w 44"/>
              <a:gd name="T9" fmla="*/ 0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5"/>
              <a:gd name="T17" fmla="*/ 44 w 44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5">
                <a:moveTo>
                  <a:pt x="4" y="0"/>
                </a:moveTo>
                <a:lnTo>
                  <a:pt x="43" y="5"/>
                </a:lnTo>
                <a:lnTo>
                  <a:pt x="39" y="34"/>
                </a:lnTo>
                <a:lnTo>
                  <a:pt x="0" y="29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3" name="Freeform 429"/>
          <p:cNvSpPr>
            <a:spLocks/>
          </p:cNvSpPr>
          <p:nvPr/>
        </p:nvSpPr>
        <p:spPr bwMode="auto">
          <a:xfrm>
            <a:off x="1975644" y="4037013"/>
            <a:ext cx="76200" cy="57150"/>
          </a:xfrm>
          <a:custGeom>
            <a:avLst/>
            <a:gdLst>
              <a:gd name="T0" fmla="*/ 4 w 51"/>
              <a:gd name="T1" fmla="*/ 0 h 41"/>
              <a:gd name="T2" fmla="*/ 50 w 51"/>
              <a:gd name="T3" fmla="*/ 5 h 41"/>
              <a:gd name="T4" fmla="*/ 45 w 51"/>
              <a:gd name="T5" fmla="*/ 40 h 41"/>
              <a:gd name="T6" fmla="*/ 0 w 51"/>
              <a:gd name="T7" fmla="*/ 34 h 41"/>
              <a:gd name="T8" fmla="*/ 4 w 5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41"/>
              <a:gd name="T17" fmla="*/ 51 w 5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41">
                <a:moveTo>
                  <a:pt x="4" y="0"/>
                </a:moveTo>
                <a:lnTo>
                  <a:pt x="50" y="5"/>
                </a:lnTo>
                <a:lnTo>
                  <a:pt x="45" y="40"/>
                </a:lnTo>
                <a:lnTo>
                  <a:pt x="0" y="34"/>
                </a:lnTo>
                <a:lnTo>
                  <a:pt x="4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4" name="Freeform 430"/>
          <p:cNvSpPr>
            <a:spLocks/>
          </p:cNvSpPr>
          <p:nvPr/>
        </p:nvSpPr>
        <p:spPr bwMode="auto">
          <a:xfrm>
            <a:off x="3209131" y="4259263"/>
            <a:ext cx="69850" cy="57150"/>
          </a:xfrm>
          <a:custGeom>
            <a:avLst/>
            <a:gdLst>
              <a:gd name="T0" fmla="*/ 7 w 48"/>
              <a:gd name="T1" fmla="*/ 0 h 41"/>
              <a:gd name="T2" fmla="*/ 47 w 48"/>
              <a:gd name="T3" fmla="*/ 10 h 41"/>
              <a:gd name="T4" fmla="*/ 40 w 48"/>
              <a:gd name="T5" fmla="*/ 40 h 41"/>
              <a:gd name="T6" fmla="*/ 0 w 48"/>
              <a:gd name="T7" fmla="*/ 30 h 41"/>
              <a:gd name="T8" fmla="*/ 7 w 48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1"/>
              <a:gd name="T17" fmla="*/ 48 w 48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1">
                <a:moveTo>
                  <a:pt x="7" y="0"/>
                </a:moveTo>
                <a:lnTo>
                  <a:pt x="47" y="10"/>
                </a:lnTo>
                <a:lnTo>
                  <a:pt x="40" y="40"/>
                </a:lnTo>
                <a:lnTo>
                  <a:pt x="0" y="30"/>
                </a:lnTo>
                <a:lnTo>
                  <a:pt x="7" y="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5" name="Freeform 431"/>
          <p:cNvSpPr>
            <a:spLocks/>
          </p:cNvSpPr>
          <p:nvPr/>
        </p:nvSpPr>
        <p:spPr bwMode="auto">
          <a:xfrm>
            <a:off x="3212306" y="4262438"/>
            <a:ext cx="79375" cy="63500"/>
          </a:xfrm>
          <a:custGeom>
            <a:avLst/>
            <a:gdLst>
              <a:gd name="T0" fmla="*/ 8 w 54"/>
              <a:gd name="T1" fmla="*/ 0 h 47"/>
              <a:gd name="T2" fmla="*/ 53 w 54"/>
              <a:gd name="T3" fmla="*/ 11 h 47"/>
              <a:gd name="T4" fmla="*/ 45 w 54"/>
              <a:gd name="T5" fmla="*/ 46 h 47"/>
              <a:gd name="T6" fmla="*/ 0 w 54"/>
              <a:gd name="T7" fmla="*/ 35 h 47"/>
              <a:gd name="T8" fmla="*/ 8 w 54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7"/>
              <a:gd name="T17" fmla="*/ 54 w 54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7">
                <a:moveTo>
                  <a:pt x="8" y="0"/>
                </a:moveTo>
                <a:lnTo>
                  <a:pt x="53" y="11"/>
                </a:lnTo>
                <a:lnTo>
                  <a:pt x="45" y="46"/>
                </a:lnTo>
                <a:lnTo>
                  <a:pt x="0" y="35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76" name="Line 432"/>
          <p:cNvSpPr>
            <a:spLocks noChangeShapeType="1"/>
          </p:cNvSpPr>
          <p:nvPr/>
        </p:nvSpPr>
        <p:spPr bwMode="auto">
          <a:xfrm flipV="1">
            <a:off x="815181" y="3976688"/>
            <a:ext cx="63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7" name="Line 448"/>
          <p:cNvSpPr>
            <a:spLocks noChangeShapeType="1"/>
          </p:cNvSpPr>
          <p:nvPr/>
        </p:nvSpPr>
        <p:spPr bwMode="auto">
          <a:xfrm flipV="1">
            <a:off x="3288506" y="4256088"/>
            <a:ext cx="79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8" name="Line 473"/>
          <p:cNvSpPr>
            <a:spLocks noChangeShapeType="1"/>
          </p:cNvSpPr>
          <p:nvPr/>
        </p:nvSpPr>
        <p:spPr bwMode="auto">
          <a:xfrm flipH="1">
            <a:off x="1980406" y="1911350"/>
            <a:ext cx="101600" cy="21351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Line 474"/>
          <p:cNvSpPr>
            <a:spLocks noChangeShapeType="1"/>
          </p:cNvSpPr>
          <p:nvPr/>
        </p:nvSpPr>
        <p:spPr bwMode="auto">
          <a:xfrm flipH="1">
            <a:off x="2039144" y="1914525"/>
            <a:ext cx="50800" cy="2139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Line 475"/>
          <p:cNvSpPr>
            <a:spLocks noChangeShapeType="1"/>
          </p:cNvSpPr>
          <p:nvPr/>
        </p:nvSpPr>
        <p:spPr bwMode="auto">
          <a:xfrm>
            <a:off x="2086769" y="1922463"/>
            <a:ext cx="1201737" cy="23479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76"/>
          <p:cNvGrpSpPr>
            <a:grpSpLocks/>
          </p:cNvGrpSpPr>
          <p:nvPr/>
        </p:nvGrpSpPr>
        <p:grpSpPr bwMode="auto">
          <a:xfrm>
            <a:off x="4633119" y="3717925"/>
            <a:ext cx="207962" cy="303213"/>
            <a:chOff x="2922" y="2689"/>
            <a:chExt cx="141" cy="220"/>
          </a:xfrm>
        </p:grpSpPr>
        <p:sp>
          <p:nvSpPr>
            <p:cNvPr id="8345" name="Freeform 477"/>
            <p:cNvSpPr>
              <a:spLocks/>
            </p:cNvSpPr>
            <p:nvPr/>
          </p:nvSpPr>
          <p:spPr bwMode="auto">
            <a:xfrm>
              <a:off x="2977" y="2791"/>
              <a:ext cx="78" cy="110"/>
            </a:xfrm>
            <a:custGeom>
              <a:avLst/>
              <a:gdLst>
                <a:gd name="T0" fmla="*/ 23 w 78"/>
                <a:gd name="T1" fmla="*/ 33 h 110"/>
                <a:gd name="T2" fmla="*/ 0 w 78"/>
                <a:gd name="T3" fmla="*/ 109 h 110"/>
                <a:gd name="T4" fmla="*/ 77 w 78"/>
                <a:gd name="T5" fmla="*/ 107 h 110"/>
                <a:gd name="T6" fmla="*/ 55 w 78"/>
                <a:gd name="T7" fmla="*/ 0 h 110"/>
                <a:gd name="T8" fmla="*/ 23 w 78"/>
                <a:gd name="T9" fmla="*/ 3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0"/>
                <a:gd name="T17" fmla="*/ 78 w 7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0">
                  <a:moveTo>
                    <a:pt x="23" y="33"/>
                  </a:moveTo>
                  <a:lnTo>
                    <a:pt x="0" y="109"/>
                  </a:lnTo>
                  <a:lnTo>
                    <a:pt x="77" y="107"/>
                  </a:lnTo>
                  <a:lnTo>
                    <a:pt x="55" y="0"/>
                  </a:lnTo>
                  <a:lnTo>
                    <a:pt x="23" y="3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Freeform 478"/>
            <p:cNvSpPr>
              <a:spLocks/>
            </p:cNvSpPr>
            <p:nvPr/>
          </p:nvSpPr>
          <p:spPr bwMode="auto">
            <a:xfrm>
              <a:off x="2977" y="2791"/>
              <a:ext cx="78" cy="110"/>
            </a:xfrm>
            <a:custGeom>
              <a:avLst/>
              <a:gdLst>
                <a:gd name="T0" fmla="*/ 23 w 78"/>
                <a:gd name="T1" fmla="*/ 33 h 110"/>
                <a:gd name="T2" fmla="*/ 0 w 78"/>
                <a:gd name="T3" fmla="*/ 109 h 110"/>
                <a:gd name="T4" fmla="*/ 77 w 78"/>
                <a:gd name="T5" fmla="*/ 107 h 110"/>
                <a:gd name="T6" fmla="*/ 55 w 78"/>
                <a:gd name="T7" fmla="*/ 0 h 110"/>
                <a:gd name="T8" fmla="*/ 23 w 78"/>
                <a:gd name="T9" fmla="*/ 3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0"/>
                <a:gd name="T17" fmla="*/ 78 w 7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0">
                  <a:moveTo>
                    <a:pt x="23" y="33"/>
                  </a:moveTo>
                  <a:lnTo>
                    <a:pt x="0" y="109"/>
                  </a:lnTo>
                  <a:lnTo>
                    <a:pt x="77" y="107"/>
                  </a:lnTo>
                  <a:lnTo>
                    <a:pt x="55" y="0"/>
                  </a:lnTo>
                  <a:lnTo>
                    <a:pt x="23" y="3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Freeform 479"/>
            <p:cNvSpPr>
              <a:spLocks/>
            </p:cNvSpPr>
            <p:nvPr/>
          </p:nvSpPr>
          <p:spPr bwMode="auto">
            <a:xfrm>
              <a:off x="2979" y="2793"/>
              <a:ext cx="84" cy="116"/>
            </a:xfrm>
            <a:custGeom>
              <a:avLst/>
              <a:gdLst>
                <a:gd name="T0" fmla="*/ 25 w 84"/>
                <a:gd name="T1" fmla="*/ 35 h 116"/>
                <a:gd name="T2" fmla="*/ 0 w 84"/>
                <a:gd name="T3" fmla="*/ 115 h 116"/>
                <a:gd name="T4" fmla="*/ 83 w 84"/>
                <a:gd name="T5" fmla="*/ 113 h 116"/>
                <a:gd name="T6" fmla="*/ 59 w 84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116"/>
                <a:gd name="T14" fmla="*/ 84 w 84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116">
                  <a:moveTo>
                    <a:pt x="25" y="35"/>
                  </a:moveTo>
                  <a:lnTo>
                    <a:pt x="0" y="115"/>
                  </a:lnTo>
                  <a:lnTo>
                    <a:pt x="83" y="113"/>
                  </a:lnTo>
                  <a:lnTo>
                    <a:pt x="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Freeform 480"/>
            <p:cNvSpPr>
              <a:spLocks/>
            </p:cNvSpPr>
            <p:nvPr/>
          </p:nvSpPr>
          <p:spPr bwMode="auto">
            <a:xfrm>
              <a:off x="2926" y="2689"/>
              <a:ext cx="114" cy="142"/>
            </a:xfrm>
            <a:custGeom>
              <a:avLst/>
              <a:gdLst>
                <a:gd name="T0" fmla="*/ 74 w 114"/>
                <a:gd name="T1" fmla="*/ 0 h 142"/>
                <a:gd name="T2" fmla="*/ 80 w 114"/>
                <a:gd name="T3" fmla="*/ 4 h 142"/>
                <a:gd name="T4" fmla="*/ 84 w 114"/>
                <a:gd name="T5" fmla="*/ 8 h 142"/>
                <a:gd name="T6" fmla="*/ 89 w 114"/>
                <a:gd name="T7" fmla="*/ 12 h 142"/>
                <a:gd name="T8" fmla="*/ 93 w 114"/>
                <a:gd name="T9" fmla="*/ 15 h 142"/>
                <a:gd name="T10" fmla="*/ 97 w 114"/>
                <a:gd name="T11" fmla="*/ 21 h 142"/>
                <a:gd name="T12" fmla="*/ 101 w 114"/>
                <a:gd name="T13" fmla="*/ 27 h 142"/>
                <a:gd name="T14" fmla="*/ 104 w 114"/>
                <a:gd name="T15" fmla="*/ 33 h 142"/>
                <a:gd name="T16" fmla="*/ 106 w 114"/>
                <a:gd name="T17" fmla="*/ 38 h 142"/>
                <a:gd name="T18" fmla="*/ 108 w 114"/>
                <a:gd name="T19" fmla="*/ 44 h 142"/>
                <a:gd name="T20" fmla="*/ 110 w 114"/>
                <a:gd name="T21" fmla="*/ 50 h 142"/>
                <a:gd name="T22" fmla="*/ 110 w 114"/>
                <a:gd name="T23" fmla="*/ 59 h 142"/>
                <a:gd name="T24" fmla="*/ 113 w 114"/>
                <a:gd name="T25" fmla="*/ 64 h 142"/>
                <a:gd name="T26" fmla="*/ 113 w 114"/>
                <a:gd name="T27" fmla="*/ 70 h 142"/>
                <a:gd name="T28" fmla="*/ 110 w 114"/>
                <a:gd name="T29" fmla="*/ 78 h 142"/>
                <a:gd name="T30" fmla="*/ 110 w 114"/>
                <a:gd name="T31" fmla="*/ 83 h 142"/>
                <a:gd name="T32" fmla="*/ 108 w 114"/>
                <a:gd name="T33" fmla="*/ 90 h 142"/>
                <a:gd name="T34" fmla="*/ 104 w 114"/>
                <a:gd name="T35" fmla="*/ 96 h 142"/>
                <a:gd name="T36" fmla="*/ 103 w 114"/>
                <a:gd name="T37" fmla="*/ 102 h 142"/>
                <a:gd name="T38" fmla="*/ 99 w 114"/>
                <a:gd name="T39" fmla="*/ 107 h 142"/>
                <a:gd name="T40" fmla="*/ 95 w 114"/>
                <a:gd name="T41" fmla="*/ 113 h 142"/>
                <a:gd name="T42" fmla="*/ 91 w 114"/>
                <a:gd name="T43" fmla="*/ 117 h 142"/>
                <a:gd name="T44" fmla="*/ 85 w 114"/>
                <a:gd name="T45" fmla="*/ 123 h 142"/>
                <a:gd name="T46" fmla="*/ 82 w 114"/>
                <a:gd name="T47" fmla="*/ 128 h 142"/>
                <a:gd name="T48" fmla="*/ 76 w 114"/>
                <a:gd name="T49" fmla="*/ 131 h 142"/>
                <a:gd name="T50" fmla="*/ 69 w 114"/>
                <a:gd name="T51" fmla="*/ 133 h 142"/>
                <a:gd name="T52" fmla="*/ 64 w 114"/>
                <a:gd name="T53" fmla="*/ 137 h 142"/>
                <a:gd name="T54" fmla="*/ 58 w 114"/>
                <a:gd name="T55" fmla="*/ 139 h 142"/>
                <a:gd name="T56" fmla="*/ 50 w 114"/>
                <a:gd name="T57" fmla="*/ 139 h 142"/>
                <a:gd name="T58" fmla="*/ 45 w 114"/>
                <a:gd name="T59" fmla="*/ 141 h 142"/>
                <a:gd name="T60" fmla="*/ 39 w 114"/>
                <a:gd name="T61" fmla="*/ 141 h 142"/>
                <a:gd name="T62" fmla="*/ 30 w 114"/>
                <a:gd name="T63" fmla="*/ 141 h 142"/>
                <a:gd name="T64" fmla="*/ 25 w 114"/>
                <a:gd name="T65" fmla="*/ 141 h 142"/>
                <a:gd name="T66" fmla="*/ 19 w 114"/>
                <a:gd name="T67" fmla="*/ 139 h 142"/>
                <a:gd name="T68" fmla="*/ 13 w 114"/>
                <a:gd name="T69" fmla="*/ 137 h 142"/>
                <a:gd name="T70" fmla="*/ 6 w 114"/>
                <a:gd name="T71" fmla="*/ 135 h 142"/>
                <a:gd name="T72" fmla="*/ 2 w 114"/>
                <a:gd name="T73" fmla="*/ 133 h 142"/>
                <a:gd name="T74" fmla="*/ 0 w 114"/>
                <a:gd name="T75" fmla="*/ 131 h 142"/>
                <a:gd name="T76" fmla="*/ 17 w 114"/>
                <a:gd name="T77" fmla="*/ 98 h 142"/>
                <a:gd name="T78" fmla="*/ 37 w 114"/>
                <a:gd name="T79" fmla="*/ 66 h 142"/>
                <a:gd name="T80" fmla="*/ 56 w 114"/>
                <a:gd name="T81" fmla="*/ 33 h 142"/>
                <a:gd name="T82" fmla="*/ 74 w 114"/>
                <a:gd name="T83" fmla="*/ 0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42"/>
                <a:gd name="T128" fmla="*/ 114 w 114"/>
                <a:gd name="T129" fmla="*/ 142 h 1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42">
                  <a:moveTo>
                    <a:pt x="74" y="0"/>
                  </a:moveTo>
                  <a:lnTo>
                    <a:pt x="80" y="4"/>
                  </a:lnTo>
                  <a:lnTo>
                    <a:pt x="84" y="8"/>
                  </a:lnTo>
                  <a:lnTo>
                    <a:pt x="89" y="12"/>
                  </a:lnTo>
                  <a:lnTo>
                    <a:pt x="93" y="15"/>
                  </a:lnTo>
                  <a:lnTo>
                    <a:pt x="97" y="21"/>
                  </a:lnTo>
                  <a:lnTo>
                    <a:pt x="101" y="27"/>
                  </a:lnTo>
                  <a:lnTo>
                    <a:pt x="104" y="33"/>
                  </a:lnTo>
                  <a:lnTo>
                    <a:pt x="106" y="38"/>
                  </a:lnTo>
                  <a:lnTo>
                    <a:pt x="108" y="44"/>
                  </a:lnTo>
                  <a:lnTo>
                    <a:pt x="110" y="50"/>
                  </a:lnTo>
                  <a:lnTo>
                    <a:pt x="110" y="59"/>
                  </a:lnTo>
                  <a:lnTo>
                    <a:pt x="113" y="64"/>
                  </a:lnTo>
                  <a:lnTo>
                    <a:pt x="113" y="70"/>
                  </a:lnTo>
                  <a:lnTo>
                    <a:pt x="110" y="78"/>
                  </a:lnTo>
                  <a:lnTo>
                    <a:pt x="110" y="83"/>
                  </a:lnTo>
                  <a:lnTo>
                    <a:pt x="108" y="90"/>
                  </a:lnTo>
                  <a:lnTo>
                    <a:pt x="104" y="96"/>
                  </a:lnTo>
                  <a:lnTo>
                    <a:pt x="103" y="102"/>
                  </a:lnTo>
                  <a:lnTo>
                    <a:pt x="99" y="107"/>
                  </a:lnTo>
                  <a:lnTo>
                    <a:pt x="95" y="113"/>
                  </a:lnTo>
                  <a:lnTo>
                    <a:pt x="91" y="117"/>
                  </a:lnTo>
                  <a:lnTo>
                    <a:pt x="85" y="123"/>
                  </a:lnTo>
                  <a:lnTo>
                    <a:pt x="82" y="128"/>
                  </a:lnTo>
                  <a:lnTo>
                    <a:pt x="76" y="131"/>
                  </a:lnTo>
                  <a:lnTo>
                    <a:pt x="69" y="133"/>
                  </a:lnTo>
                  <a:lnTo>
                    <a:pt x="64" y="137"/>
                  </a:lnTo>
                  <a:lnTo>
                    <a:pt x="58" y="139"/>
                  </a:lnTo>
                  <a:lnTo>
                    <a:pt x="50" y="139"/>
                  </a:lnTo>
                  <a:lnTo>
                    <a:pt x="45" y="141"/>
                  </a:lnTo>
                  <a:lnTo>
                    <a:pt x="39" y="141"/>
                  </a:lnTo>
                  <a:lnTo>
                    <a:pt x="30" y="141"/>
                  </a:lnTo>
                  <a:lnTo>
                    <a:pt x="25" y="141"/>
                  </a:lnTo>
                  <a:lnTo>
                    <a:pt x="19" y="139"/>
                  </a:lnTo>
                  <a:lnTo>
                    <a:pt x="13" y="137"/>
                  </a:lnTo>
                  <a:lnTo>
                    <a:pt x="6" y="135"/>
                  </a:lnTo>
                  <a:lnTo>
                    <a:pt x="2" y="133"/>
                  </a:lnTo>
                  <a:lnTo>
                    <a:pt x="0" y="131"/>
                  </a:lnTo>
                  <a:lnTo>
                    <a:pt x="17" y="98"/>
                  </a:lnTo>
                  <a:lnTo>
                    <a:pt x="37" y="66"/>
                  </a:lnTo>
                  <a:lnTo>
                    <a:pt x="56" y="33"/>
                  </a:lnTo>
                  <a:lnTo>
                    <a:pt x="74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Line 481"/>
            <p:cNvSpPr>
              <a:spLocks noChangeShapeType="1"/>
            </p:cNvSpPr>
            <p:nvPr/>
          </p:nvSpPr>
          <p:spPr bwMode="auto">
            <a:xfrm>
              <a:off x="3009" y="2690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0" name="Line 482"/>
            <p:cNvSpPr>
              <a:spLocks noChangeShapeType="1"/>
            </p:cNvSpPr>
            <p:nvPr/>
          </p:nvSpPr>
          <p:spPr bwMode="auto">
            <a:xfrm>
              <a:off x="3011" y="2694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1" name="Line 483"/>
            <p:cNvSpPr>
              <a:spLocks noChangeShapeType="1"/>
            </p:cNvSpPr>
            <p:nvPr/>
          </p:nvSpPr>
          <p:spPr bwMode="auto">
            <a:xfrm>
              <a:off x="3019" y="2698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2" name="Line 484"/>
            <p:cNvSpPr>
              <a:spLocks noChangeShapeType="1"/>
            </p:cNvSpPr>
            <p:nvPr/>
          </p:nvSpPr>
          <p:spPr bwMode="auto">
            <a:xfrm>
              <a:off x="3021" y="2701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3" name="Line 485"/>
            <p:cNvSpPr>
              <a:spLocks noChangeShapeType="1"/>
            </p:cNvSpPr>
            <p:nvPr/>
          </p:nvSpPr>
          <p:spPr bwMode="auto">
            <a:xfrm>
              <a:off x="3026" y="2706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4" name="Line 486"/>
            <p:cNvSpPr>
              <a:spLocks noChangeShapeType="1"/>
            </p:cNvSpPr>
            <p:nvPr/>
          </p:nvSpPr>
          <p:spPr bwMode="auto">
            <a:xfrm>
              <a:off x="3029" y="2716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Line 487"/>
            <p:cNvSpPr>
              <a:spLocks noChangeShapeType="1"/>
            </p:cNvSpPr>
            <p:nvPr/>
          </p:nvSpPr>
          <p:spPr bwMode="auto">
            <a:xfrm>
              <a:off x="3033" y="2722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" name="Line 488"/>
            <p:cNvSpPr>
              <a:spLocks noChangeShapeType="1"/>
            </p:cNvSpPr>
            <p:nvPr/>
          </p:nvSpPr>
          <p:spPr bwMode="auto">
            <a:xfrm>
              <a:off x="3038" y="2725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7" name="Line 489"/>
            <p:cNvSpPr>
              <a:spLocks noChangeShapeType="1"/>
            </p:cNvSpPr>
            <p:nvPr/>
          </p:nvSpPr>
          <p:spPr bwMode="auto">
            <a:xfrm>
              <a:off x="3040" y="2731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8" name="Line 490"/>
            <p:cNvSpPr>
              <a:spLocks noChangeShapeType="1"/>
            </p:cNvSpPr>
            <p:nvPr/>
          </p:nvSpPr>
          <p:spPr bwMode="auto">
            <a:xfrm>
              <a:off x="3042" y="2737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9" name="Line 491"/>
            <p:cNvSpPr>
              <a:spLocks noChangeShapeType="1"/>
            </p:cNvSpPr>
            <p:nvPr/>
          </p:nvSpPr>
          <p:spPr bwMode="auto">
            <a:xfrm>
              <a:off x="3045" y="2745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0" name="Line 492"/>
            <p:cNvSpPr>
              <a:spLocks noChangeShapeType="1"/>
            </p:cNvSpPr>
            <p:nvPr/>
          </p:nvSpPr>
          <p:spPr bwMode="auto">
            <a:xfrm>
              <a:off x="3045" y="2752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Line 493"/>
            <p:cNvSpPr>
              <a:spLocks noChangeShapeType="1"/>
            </p:cNvSpPr>
            <p:nvPr/>
          </p:nvSpPr>
          <p:spPr bwMode="auto">
            <a:xfrm>
              <a:off x="3047" y="2760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Line 494"/>
            <p:cNvSpPr>
              <a:spLocks noChangeShapeType="1"/>
            </p:cNvSpPr>
            <p:nvPr/>
          </p:nvSpPr>
          <p:spPr bwMode="auto">
            <a:xfrm flipH="1">
              <a:off x="3041" y="2768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3" name="Line 495"/>
            <p:cNvSpPr>
              <a:spLocks noChangeShapeType="1"/>
            </p:cNvSpPr>
            <p:nvPr/>
          </p:nvSpPr>
          <p:spPr bwMode="auto">
            <a:xfrm>
              <a:off x="3045" y="2774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4" name="Line 496"/>
            <p:cNvSpPr>
              <a:spLocks noChangeShapeType="1"/>
            </p:cNvSpPr>
            <p:nvPr/>
          </p:nvSpPr>
          <p:spPr bwMode="auto">
            <a:xfrm flipH="1">
              <a:off x="3039" y="2782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5" name="Line 497"/>
            <p:cNvSpPr>
              <a:spLocks noChangeShapeType="1"/>
            </p:cNvSpPr>
            <p:nvPr/>
          </p:nvSpPr>
          <p:spPr bwMode="auto">
            <a:xfrm flipV="1">
              <a:off x="3037" y="2780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" name="Line 498"/>
            <p:cNvSpPr>
              <a:spLocks noChangeShapeType="1"/>
            </p:cNvSpPr>
            <p:nvPr/>
          </p:nvSpPr>
          <p:spPr bwMode="auto">
            <a:xfrm flipH="1">
              <a:off x="3032" y="2794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7" name="Line 499"/>
            <p:cNvSpPr>
              <a:spLocks noChangeShapeType="1"/>
            </p:cNvSpPr>
            <p:nvPr/>
          </p:nvSpPr>
          <p:spPr bwMode="auto">
            <a:xfrm flipV="1">
              <a:off x="3031" y="2792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8" name="Line 500"/>
            <p:cNvSpPr>
              <a:spLocks noChangeShapeType="1"/>
            </p:cNvSpPr>
            <p:nvPr/>
          </p:nvSpPr>
          <p:spPr bwMode="auto">
            <a:xfrm flipV="1">
              <a:off x="3027" y="2798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9" name="Line 501"/>
            <p:cNvSpPr>
              <a:spLocks noChangeShapeType="1"/>
            </p:cNvSpPr>
            <p:nvPr/>
          </p:nvSpPr>
          <p:spPr bwMode="auto">
            <a:xfrm flipV="1">
              <a:off x="3023" y="2804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0" name="Line 502"/>
            <p:cNvSpPr>
              <a:spLocks noChangeShapeType="1"/>
            </p:cNvSpPr>
            <p:nvPr/>
          </p:nvSpPr>
          <p:spPr bwMode="auto">
            <a:xfrm flipV="1">
              <a:off x="3021" y="280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1" name="Line 503"/>
            <p:cNvSpPr>
              <a:spLocks noChangeShapeType="1"/>
            </p:cNvSpPr>
            <p:nvPr/>
          </p:nvSpPr>
          <p:spPr bwMode="auto">
            <a:xfrm flipV="1">
              <a:off x="3013" y="2815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2" name="Line 504"/>
            <p:cNvSpPr>
              <a:spLocks noChangeShapeType="1"/>
            </p:cNvSpPr>
            <p:nvPr/>
          </p:nvSpPr>
          <p:spPr bwMode="auto">
            <a:xfrm flipV="1">
              <a:off x="3011" y="2820"/>
              <a:ext cx="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3" name="Line 505"/>
            <p:cNvSpPr>
              <a:spLocks noChangeShapeType="1"/>
            </p:cNvSpPr>
            <p:nvPr/>
          </p:nvSpPr>
          <p:spPr bwMode="auto">
            <a:xfrm flipH="1">
              <a:off x="3001" y="2828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4" name="Line 506"/>
            <p:cNvSpPr>
              <a:spLocks noChangeShapeType="1"/>
            </p:cNvSpPr>
            <p:nvPr/>
          </p:nvSpPr>
          <p:spPr bwMode="auto">
            <a:xfrm flipV="1">
              <a:off x="2998" y="2826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5" name="Line 507"/>
            <p:cNvSpPr>
              <a:spLocks noChangeShapeType="1"/>
            </p:cNvSpPr>
            <p:nvPr/>
          </p:nvSpPr>
          <p:spPr bwMode="auto">
            <a:xfrm flipH="1">
              <a:off x="2988" y="2834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6" name="Line 508"/>
            <p:cNvSpPr>
              <a:spLocks noChangeShapeType="1"/>
            </p:cNvSpPr>
            <p:nvPr/>
          </p:nvSpPr>
          <p:spPr bwMode="auto">
            <a:xfrm flipH="1">
              <a:off x="2975" y="2836"/>
              <a:ext cx="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7" name="Line 509"/>
            <p:cNvSpPr>
              <a:spLocks noChangeShapeType="1"/>
            </p:cNvSpPr>
            <p:nvPr/>
          </p:nvSpPr>
          <p:spPr bwMode="auto">
            <a:xfrm flipH="1">
              <a:off x="2974" y="2836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8" name="Line 510"/>
            <p:cNvSpPr>
              <a:spLocks noChangeShapeType="1"/>
            </p:cNvSpPr>
            <p:nvPr/>
          </p:nvSpPr>
          <p:spPr bwMode="auto">
            <a:xfrm flipH="1">
              <a:off x="2963" y="2838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9" name="Line 511"/>
            <p:cNvSpPr>
              <a:spLocks noChangeShapeType="1"/>
            </p:cNvSpPr>
            <p:nvPr/>
          </p:nvSpPr>
          <p:spPr bwMode="auto">
            <a:xfrm flipH="1">
              <a:off x="2954" y="2838"/>
              <a:ext cx="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0" name="Line 512"/>
            <p:cNvSpPr>
              <a:spLocks noChangeShapeType="1"/>
            </p:cNvSpPr>
            <p:nvPr/>
          </p:nvSpPr>
          <p:spPr bwMode="auto">
            <a:xfrm flipH="1">
              <a:off x="2948" y="2838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1" name="Line 513"/>
            <p:cNvSpPr>
              <a:spLocks noChangeShapeType="1"/>
            </p:cNvSpPr>
            <p:nvPr/>
          </p:nvSpPr>
          <p:spPr bwMode="auto">
            <a:xfrm flipH="1" flipV="1">
              <a:off x="2943" y="2832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2" name="Line 514"/>
            <p:cNvSpPr>
              <a:spLocks noChangeShapeType="1"/>
            </p:cNvSpPr>
            <p:nvPr/>
          </p:nvSpPr>
          <p:spPr bwMode="auto">
            <a:xfrm flipH="1" flipV="1">
              <a:off x="2937" y="2830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3" name="Line 515"/>
            <p:cNvSpPr>
              <a:spLocks noChangeShapeType="1"/>
            </p:cNvSpPr>
            <p:nvPr/>
          </p:nvSpPr>
          <p:spPr bwMode="auto">
            <a:xfrm flipH="1" flipV="1">
              <a:off x="2929" y="2828"/>
              <a:ext cx="1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4" name="Line 516"/>
            <p:cNvSpPr>
              <a:spLocks noChangeShapeType="1"/>
            </p:cNvSpPr>
            <p:nvPr/>
          </p:nvSpPr>
          <p:spPr bwMode="auto">
            <a:xfrm>
              <a:off x="2929" y="282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5" name="Line 517"/>
            <p:cNvSpPr>
              <a:spLocks noChangeShapeType="1"/>
            </p:cNvSpPr>
            <p:nvPr/>
          </p:nvSpPr>
          <p:spPr bwMode="auto">
            <a:xfrm>
              <a:off x="2927" y="282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6" name="Freeform 518"/>
            <p:cNvSpPr>
              <a:spLocks/>
            </p:cNvSpPr>
            <p:nvPr/>
          </p:nvSpPr>
          <p:spPr bwMode="auto">
            <a:xfrm>
              <a:off x="2926" y="2689"/>
              <a:ext cx="79" cy="134"/>
            </a:xfrm>
            <a:custGeom>
              <a:avLst/>
              <a:gdLst>
                <a:gd name="T0" fmla="*/ 72 w 79"/>
                <a:gd name="T1" fmla="*/ 0 h 134"/>
                <a:gd name="T2" fmla="*/ 74 w 79"/>
                <a:gd name="T3" fmla="*/ 2 h 134"/>
                <a:gd name="T4" fmla="*/ 76 w 79"/>
                <a:gd name="T5" fmla="*/ 4 h 134"/>
                <a:gd name="T6" fmla="*/ 76 w 79"/>
                <a:gd name="T7" fmla="*/ 6 h 134"/>
                <a:gd name="T8" fmla="*/ 78 w 79"/>
                <a:gd name="T9" fmla="*/ 8 h 134"/>
                <a:gd name="T10" fmla="*/ 78 w 79"/>
                <a:gd name="T11" fmla="*/ 11 h 134"/>
                <a:gd name="T12" fmla="*/ 78 w 79"/>
                <a:gd name="T13" fmla="*/ 15 h 134"/>
                <a:gd name="T14" fmla="*/ 78 w 79"/>
                <a:gd name="T15" fmla="*/ 19 h 134"/>
                <a:gd name="T16" fmla="*/ 78 w 79"/>
                <a:gd name="T17" fmla="*/ 23 h 134"/>
                <a:gd name="T18" fmla="*/ 78 w 79"/>
                <a:gd name="T19" fmla="*/ 27 h 134"/>
                <a:gd name="T20" fmla="*/ 76 w 79"/>
                <a:gd name="T21" fmla="*/ 33 h 134"/>
                <a:gd name="T22" fmla="*/ 74 w 79"/>
                <a:gd name="T23" fmla="*/ 36 h 134"/>
                <a:gd name="T24" fmla="*/ 74 w 79"/>
                <a:gd name="T25" fmla="*/ 42 h 134"/>
                <a:gd name="T26" fmla="*/ 72 w 79"/>
                <a:gd name="T27" fmla="*/ 48 h 134"/>
                <a:gd name="T28" fmla="*/ 68 w 79"/>
                <a:gd name="T29" fmla="*/ 55 h 134"/>
                <a:gd name="T30" fmla="*/ 66 w 79"/>
                <a:gd name="T31" fmla="*/ 60 h 134"/>
                <a:gd name="T32" fmla="*/ 64 w 79"/>
                <a:gd name="T33" fmla="*/ 66 h 134"/>
                <a:gd name="T34" fmla="*/ 60 w 79"/>
                <a:gd name="T35" fmla="*/ 72 h 134"/>
                <a:gd name="T36" fmla="*/ 59 w 79"/>
                <a:gd name="T37" fmla="*/ 78 h 134"/>
                <a:gd name="T38" fmla="*/ 55 w 79"/>
                <a:gd name="T39" fmla="*/ 81 h 134"/>
                <a:gd name="T40" fmla="*/ 51 w 79"/>
                <a:gd name="T41" fmla="*/ 87 h 134"/>
                <a:gd name="T42" fmla="*/ 47 w 79"/>
                <a:gd name="T43" fmla="*/ 94 h 134"/>
                <a:gd name="T44" fmla="*/ 44 w 79"/>
                <a:gd name="T45" fmla="*/ 100 h 134"/>
                <a:gd name="T46" fmla="*/ 40 w 79"/>
                <a:gd name="T47" fmla="*/ 103 h 134"/>
                <a:gd name="T48" fmla="*/ 36 w 79"/>
                <a:gd name="T49" fmla="*/ 107 h 134"/>
                <a:gd name="T50" fmla="*/ 34 w 79"/>
                <a:gd name="T51" fmla="*/ 113 h 134"/>
                <a:gd name="T52" fmla="*/ 30 w 79"/>
                <a:gd name="T53" fmla="*/ 117 h 134"/>
                <a:gd name="T54" fmla="*/ 26 w 79"/>
                <a:gd name="T55" fmla="*/ 119 h 134"/>
                <a:gd name="T56" fmla="*/ 22 w 79"/>
                <a:gd name="T57" fmla="*/ 122 h 134"/>
                <a:gd name="T58" fmla="*/ 19 w 79"/>
                <a:gd name="T59" fmla="*/ 124 h 134"/>
                <a:gd name="T60" fmla="*/ 15 w 79"/>
                <a:gd name="T61" fmla="*/ 129 h 134"/>
                <a:gd name="T62" fmla="*/ 13 w 79"/>
                <a:gd name="T63" fmla="*/ 129 h 134"/>
                <a:gd name="T64" fmla="*/ 9 w 79"/>
                <a:gd name="T65" fmla="*/ 131 h 134"/>
                <a:gd name="T66" fmla="*/ 7 w 79"/>
                <a:gd name="T67" fmla="*/ 131 h 134"/>
                <a:gd name="T68" fmla="*/ 4 w 79"/>
                <a:gd name="T69" fmla="*/ 133 h 134"/>
                <a:gd name="T70" fmla="*/ 2 w 79"/>
                <a:gd name="T71" fmla="*/ 131 h 134"/>
                <a:gd name="T72" fmla="*/ 0 w 79"/>
                <a:gd name="T73" fmla="*/ 131 h 134"/>
                <a:gd name="T74" fmla="*/ 17 w 79"/>
                <a:gd name="T75" fmla="*/ 98 h 134"/>
                <a:gd name="T76" fmla="*/ 36 w 79"/>
                <a:gd name="T77" fmla="*/ 66 h 134"/>
                <a:gd name="T78" fmla="*/ 55 w 79"/>
                <a:gd name="T79" fmla="*/ 33 h 134"/>
                <a:gd name="T80" fmla="*/ 72 w 79"/>
                <a:gd name="T81" fmla="*/ 0 h 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134"/>
                <a:gd name="T125" fmla="*/ 79 w 79"/>
                <a:gd name="T126" fmla="*/ 134 h 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134">
                  <a:moveTo>
                    <a:pt x="72" y="0"/>
                  </a:moveTo>
                  <a:lnTo>
                    <a:pt x="74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78" y="11"/>
                  </a:lnTo>
                  <a:lnTo>
                    <a:pt x="78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76" y="33"/>
                  </a:lnTo>
                  <a:lnTo>
                    <a:pt x="74" y="36"/>
                  </a:lnTo>
                  <a:lnTo>
                    <a:pt x="74" y="42"/>
                  </a:lnTo>
                  <a:lnTo>
                    <a:pt x="72" y="48"/>
                  </a:lnTo>
                  <a:lnTo>
                    <a:pt x="68" y="55"/>
                  </a:lnTo>
                  <a:lnTo>
                    <a:pt x="66" y="60"/>
                  </a:lnTo>
                  <a:lnTo>
                    <a:pt x="64" y="66"/>
                  </a:lnTo>
                  <a:lnTo>
                    <a:pt x="60" y="72"/>
                  </a:lnTo>
                  <a:lnTo>
                    <a:pt x="59" y="78"/>
                  </a:lnTo>
                  <a:lnTo>
                    <a:pt x="55" y="81"/>
                  </a:lnTo>
                  <a:lnTo>
                    <a:pt x="51" y="87"/>
                  </a:lnTo>
                  <a:lnTo>
                    <a:pt x="47" y="94"/>
                  </a:lnTo>
                  <a:lnTo>
                    <a:pt x="44" y="100"/>
                  </a:lnTo>
                  <a:lnTo>
                    <a:pt x="40" y="103"/>
                  </a:lnTo>
                  <a:lnTo>
                    <a:pt x="36" y="107"/>
                  </a:lnTo>
                  <a:lnTo>
                    <a:pt x="34" y="113"/>
                  </a:lnTo>
                  <a:lnTo>
                    <a:pt x="30" y="117"/>
                  </a:lnTo>
                  <a:lnTo>
                    <a:pt x="26" y="119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5" y="129"/>
                  </a:lnTo>
                  <a:lnTo>
                    <a:pt x="13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17" y="98"/>
                  </a:lnTo>
                  <a:lnTo>
                    <a:pt x="36" y="66"/>
                  </a:lnTo>
                  <a:lnTo>
                    <a:pt x="55" y="33"/>
                  </a:lnTo>
                  <a:lnTo>
                    <a:pt x="72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519"/>
            <p:cNvSpPr>
              <a:spLocks noChangeShapeType="1"/>
            </p:cNvSpPr>
            <p:nvPr/>
          </p:nvSpPr>
          <p:spPr bwMode="auto">
            <a:xfrm>
              <a:off x="3005" y="2690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8" name="Line 520"/>
            <p:cNvSpPr>
              <a:spLocks noChangeShapeType="1"/>
            </p:cNvSpPr>
            <p:nvPr/>
          </p:nvSpPr>
          <p:spPr bwMode="auto">
            <a:xfrm>
              <a:off x="3007" y="2692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9" name="Line 521"/>
            <p:cNvSpPr>
              <a:spLocks noChangeShapeType="1"/>
            </p:cNvSpPr>
            <p:nvPr/>
          </p:nvSpPr>
          <p:spPr bwMode="auto">
            <a:xfrm>
              <a:off x="3010" y="2693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0" name="Line 522"/>
            <p:cNvSpPr>
              <a:spLocks noChangeShapeType="1"/>
            </p:cNvSpPr>
            <p:nvPr/>
          </p:nvSpPr>
          <p:spPr bwMode="auto">
            <a:xfrm>
              <a:off x="3009" y="2696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1" name="Line 523"/>
            <p:cNvSpPr>
              <a:spLocks noChangeShapeType="1"/>
            </p:cNvSpPr>
            <p:nvPr/>
          </p:nvSpPr>
          <p:spPr bwMode="auto">
            <a:xfrm>
              <a:off x="3012" y="269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2" name="Line 524"/>
            <p:cNvSpPr>
              <a:spLocks noChangeShapeType="1"/>
            </p:cNvSpPr>
            <p:nvPr/>
          </p:nvSpPr>
          <p:spPr bwMode="auto">
            <a:xfrm>
              <a:off x="3012" y="270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3" name="Line 525"/>
            <p:cNvSpPr>
              <a:spLocks noChangeShapeType="1"/>
            </p:cNvSpPr>
            <p:nvPr/>
          </p:nvSpPr>
          <p:spPr bwMode="auto">
            <a:xfrm>
              <a:off x="3012" y="2705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4" name="Line 526"/>
            <p:cNvSpPr>
              <a:spLocks noChangeShapeType="1"/>
            </p:cNvSpPr>
            <p:nvPr/>
          </p:nvSpPr>
          <p:spPr bwMode="auto">
            <a:xfrm>
              <a:off x="3012" y="2709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5" name="Line 527"/>
            <p:cNvSpPr>
              <a:spLocks noChangeShapeType="1"/>
            </p:cNvSpPr>
            <p:nvPr/>
          </p:nvSpPr>
          <p:spPr bwMode="auto">
            <a:xfrm>
              <a:off x="3012" y="2713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6" name="Line 528"/>
            <p:cNvSpPr>
              <a:spLocks noChangeShapeType="1"/>
            </p:cNvSpPr>
            <p:nvPr/>
          </p:nvSpPr>
          <p:spPr bwMode="auto">
            <a:xfrm flipH="1">
              <a:off x="3006" y="2722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" name="Line 529"/>
            <p:cNvSpPr>
              <a:spLocks noChangeShapeType="1"/>
            </p:cNvSpPr>
            <p:nvPr/>
          </p:nvSpPr>
          <p:spPr bwMode="auto">
            <a:xfrm flipV="1">
              <a:off x="3007" y="2720"/>
              <a:ext cx="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" name="Line 530"/>
            <p:cNvSpPr>
              <a:spLocks noChangeShapeType="1"/>
            </p:cNvSpPr>
            <p:nvPr/>
          </p:nvSpPr>
          <p:spPr bwMode="auto">
            <a:xfrm>
              <a:off x="3008" y="2731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" name="Line 531"/>
            <p:cNvSpPr>
              <a:spLocks noChangeShapeType="1"/>
            </p:cNvSpPr>
            <p:nvPr/>
          </p:nvSpPr>
          <p:spPr bwMode="auto">
            <a:xfrm>
              <a:off x="3008" y="273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" name="Line 532"/>
            <p:cNvSpPr>
              <a:spLocks noChangeShapeType="1"/>
            </p:cNvSpPr>
            <p:nvPr/>
          </p:nvSpPr>
          <p:spPr bwMode="auto">
            <a:xfrm flipV="1">
              <a:off x="3000" y="2736"/>
              <a:ext cx="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" name="Line 533"/>
            <p:cNvSpPr>
              <a:spLocks noChangeShapeType="1"/>
            </p:cNvSpPr>
            <p:nvPr/>
          </p:nvSpPr>
          <p:spPr bwMode="auto">
            <a:xfrm flipH="1">
              <a:off x="2996" y="2751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" name="Line 534"/>
            <p:cNvSpPr>
              <a:spLocks noChangeShapeType="1"/>
            </p:cNvSpPr>
            <p:nvPr/>
          </p:nvSpPr>
          <p:spPr bwMode="auto">
            <a:xfrm flipH="1">
              <a:off x="2993" y="2757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" name="Line 535"/>
            <p:cNvSpPr>
              <a:spLocks noChangeShapeType="1"/>
            </p:cNvSpPr>
            <p:nvPr/>
          </p:nvSpPr>
          <p:spPr bwMode="auto">
            <a:xfrm flipV="1">
              <a:off x="2992" y="2755"/>
              <a:ext cx="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" name="Line 536"/>
            <p:cNvSpPr>
              <a:spLocks noChangeShapeType="1"/>
            </p:cNvSpPr>
            <p:nvPr/>
          </p:nvSpPr>
          <p:spPr bwMode="auto">
            <a:xfrm flipH="1">
              <a:off x="2987" y="2769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5" name="Line 537"/>
            <p:cNvSpPr>
              <a:spLocks noChangeShapeType="1"/>
            </p:cNvSpPr>
            <p:nvPr/>
          </p:nvSpPr>
          <p:spPr bwMode="auto">
            <a:xfrm flipV="1">
              <a:off x="2986" y="276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6" name="Line 538"/>
            <p:cNvSpPr>
              <a:spLocks noChangeShapeType="1"/>
            </p:cNvSpPr>
            <p:nvPr/>
          </p:nvSpPr>
          <p:spPr bwMode="auto">
            <a:xfrm flipV="1">
              <a:off x="2982" y="2771"/>
              <a:ext cx="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7" name="Line 539"/>
            <p:cNvSpPr>
              <a:spLocks noChangeShapeType="1"/>
            </p:cNvSpPr>
            <p:nvPr/>
          </p:nvSpPr>
          <p:spPr bwMode="auto">
            <a:xfrm flipV="1">
              <a:off x="2978" y="2778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8" name="Line 540"/>
            <p:cNvSpPr>
              <a:spLocks noChangeShapeType="1"/>
            </p:cNvSpPr>
            <p:nvPr/>
          </p:nvSpPr>
          <p:spPr bwMode="auto">
            <a:xfrm flipV="1">
              <a:off x="2974" y="2784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9" name="Line 541"/>
            <p:cNvSpPr>
              <a:spLocks noChangeShapeType="1"/>
            </p:cNvSpPr>
            <p:nvPr/>
          </p:nvSpPr>
          <p:spPr bwMode="auto">
            <a:xfrm flipV="1">
              <a:off x="2970" y="2790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0" name="Line 542"/>
            <p:cNvSpPr>
              <a:spLocks noChangeShapeType="1"/>
            </p:cNvSpPr>
            <p:nvPr/>
          </p:nvSpPr>
          <p:spPr bwMode="auto">
            <a:xfrm flipV="1">
              <a:off x="2966" y="2794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1" name="Line 543"/>
            <p:cNvSpPr>
              <a:spLocks noChangeShapeType="1"/>
            </p:cNvSpPr>
            <p:nvPr/>
          </p:nvSpPr>
          <p:spPr bwMode="auto">
            <a:xfrm flipH="1">
              <a:off x="2961" y="2806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2" name="Line 544"/>
            <p:cNvSpPr>
              <a:spLocks noChangeShapeType="1"/>
            </p:cNvSpPr>
            <p:nvPr/>
          </p:nvSpPr>
          <p:spPr bwMode="auto">
            <a:xfrm flipV="1">
              <a:off x="2960" y="2805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3" name="Line 545"/>
            <p:cNvSpPr>
              <a:spLocks noChangeShapeType="1"/>
            </p:cNvSpPr>
            <p:nvPr/>
          </p:nvSpPr>
          <p:spPr bwMode="auto">
            <a:xfrm flipV="1">
              <a:off x="2955" y="2809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4" name="Line 546"/>
            <p:cNvSpPr>
              <a:spLocks noChangeShapeType="1"/>
            </p:cNvSpPr>
            <p:nvPr/>
          </p:nvSpPr>
          <p:spPr bwMode="auto">
            <a:xfrm flipV="1">
              <a:off x="2952" y="2811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5" name="Line 547"/>
            <p:cNvSpPr>
              <a:spLocks noChangeShapeType="1"/>
            </p:cNvSpPr>
            <p:nvPr/>
          </p:nvSpPr>
          <p:spPr bwMode="auto">
            <a:xfrm flipV="1">
              <a:off x="2947" y="2816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6" name="Line 548"/>
            <p:cNvSpPr>
              <a:spLocks noChangeShapeType="1"/>
            </p:cNvSpPr>
            <p:nvPr/>
          </p:nvSpPr>
          <p:spPr bwMode="auto">
            <a:xfrm flipV="1">
              <a:off x="2943" y="281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7" name="Line 549"/>
            <p:cNvSpPr>
              <a:spLocks noChangeShapeType="1"/>
            </p:cNvSpPr>
            <p:nvPr/>
          </p:nvSpPr>
          <p:spPr bwMode="auto">
            <a:xfrm flipH="1">
              <a:off x="2936" y="2826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8" name="Line 550"/>
            <p:cNvSpPr>
              <a:spLocks noChangeShapeType="1"/>
            </p:cNvSpPr>
            <p:nvPr/>
          </p:nvSpPr>
          <p:spPr bwMode="auto">
            <a:xfrm flipV="1">
              <a:off x="2937" y="282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9" name="Line 551"/>
            <p:cNvSpPr>
              <a:spLocks noChangeShapeType="1"/>
            </p:cNvSpPr>
            <p:nvPr/>
          </p:nvSpPr>
          <p:spPr bwMode="auto">
            <a:xfrm flipH="1">
              <a:off x="2930" y="282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0" name="Line 552"/>
            <p:cNvSpPr>
              <a:spLocks noChangeShapeType="1"/>
            </p:cNvSpPr>
            <p:nvPr/>
          </p:nvSpPr>
          <p:spPr bwMode="auto">
            <a:xfrm flipV="1">
              <a:off x="2931" y="2824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1" name="Line 553"/>
            <p:cNvSpPr>
              <a:spLocks noChangeShapeType="1"/>
            </p:cNvSpPr>
            <p:nvPr/>
          </p:nvSpPr>
          <p:spPr bwMode="auto">
            <a:xfrm>
              <a:off x="2929" y="282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2" name="Line 554"/>
            <p:cNvSpPr>
              <a:spLocks noChangeShapeType="1"/>
            </p:cNvSpPr>
            <p:nvPr/>
          </p:nvSpPr>
          <p:spPr bwMode="auto">
            <a:xfrm flipH="1">
              <a:off x="2922" y="2828"/>
              <a:ext cx="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3" name="Freeform 555"/>
            <p:cNvSpPr>
              <a:spLocks/>
            </p:cNvSpPr>
            <p:nvPr/>
          </p:nvSpPr>
          <p:spPr bwMode="auto">
            <a:xfrm>
              <a:off x="2940" y="2741"/>
              <a:ext cx="46" cy="30"/>
            </a:xfrm>
            <a:custGeom>
              <a:avLst/>
              <a:gdLst>
                <a:gd name="T0" fmla="*/ 38 w 46"/>
                <a:gd name="T1" fmla="*/ 29 h 30"/>
                <a:gd name="T2" fmla="*/ 0 w 46"/>
                <a:gd name="T3" fmla="*/ 4 h 30"/>
                <a:gd name="T4" fmla="*/ 2 w 46"/>
                <a:gd name="T5" fmla="*/ 0 h 30"/>
                <a:gd name="T6" fmla="*/ 45 w 46"/>
                <a:gd name="T7" fmla="*/ 17 h 30"/>
                <a:gd name="T8" fmla="*/ 38 w 46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"/>
                <a:gd name="T17" fmla="*/ 46 w 4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">
                  <a:moveTo>
                    <a:pt x="38" y="29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5" y="17"/>
                  </a:lnTo>
                  <a:lnTo>
                    <a:pt x="38" y="2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556"/>
            <p:cNvSpPr>
              <a:spLocks/>
            </p:cNvSpPr>
            <p:nvPr/>
          </p:nvSpPr>
          <p:spPr bwMode="auto">
            <a:xfrm>
              <a:off x="2940" y="2741"/>
              <a:ext cx="46" cy="30"/>
            </a:xfrm>
            <a:custGeom>
              <a:avLst/>
              <a:gdLst>
                <a:gd name="T0" fmla="*/ 38 w 46"/>
                <a:gd name="T1" fmla="*/ 29 h 30"/>
                <a:gd name="T2" fmla="*/ 0 w 46"/>
                <a:gd name="T3" fmla="*/ 4 h 30"/>
                <a:gd name="T4" fmla="*/ 2 w 46"/>
                <a:gd name="T5" fmla="*/ 0 h 30"/>
                <a:gd name="T6" fmla="*/ 45 w 46"/>
                <a:gd name="T7" fmla="*/ 17 h 30"/>
                <a:gd name="T8" fmla="*/ 38 w 46"/>
                <a:gd name="T9" fmla="*/ 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"/>
                <a:gd name="T17" fmla="*/ 46 w 4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">
                  <a:moveTo>
                    <a:pt x="38" y="29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5" y="17"/>
                  </a:lnTo>
                  <a:lnTo>
                    <a:pt x="38" y="29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Freeform 557"/>
            <p:cNvSpPr>
              <a:spLocks/>
            </p:cNvSpPr>
            <p:nvPr/>
          </p:nvSpPr>
          <p:spPr bwMode="auto">
            <a:xfrm>
              <a:off x="2942" y="2744"/>
              <a:ext cx="52" cy="35"/>
            </a:xfrm>
            <a:custGeom>
              <a:avLst/>
              <a:gdLst>
                <a:gd name="T0" fmla="*/ 43 w 52"/>
                <a:gd name="T1" fmla="*/ 34 h 35"/>
                <a:gd name="T2" fmla="*/ 0 w 52"/>
                <a:gd name="T3" fmla="*/ 4 h 35"/>
                <a:gd name="T4" fmla="*/ 2 w 52"/>
                <a:gd name="T5" fmla="*/ 0 h 35"/>
                <a:gd name="T6" fmla="*/ 51 w 52"/>
                <a:gd name="T7" fmla="*/ 2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35"/>
                <a:gd name="T14" fmla="*/ 52 w 5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35">
                  <a:moveTo>
                    <a:pt x="43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51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Freeform 558"/>
            <p:cNvSpPr>
              <a:spLocks/>
            </p:cNvSpPr>
            <p:nvPr/>
          </p:nvSpPr>
          <p:spPr bwMode="auto">
            <a:xfrm>
              <a:off x="2934" y="2737"/>
              <a:ext cx="9" cy="10"/>
            </a:xfrm>
            <a:custGeom>
              <a:avLst/>
              <a:gdLst>
                <a:gd name="T0" fmla="*/ 8 w 9"/>
                <a:gd name="T1" fmla="*/ 7 h 10"/>
                <a:gd name="T2" fmla="*/ 6 w 9"/>
                <a:gd name="T3" fmla="*/ 9 h 10"/>
                <a:gd name="T4" fmla="*/ 2 w 9"/>
                <a:gd name="T5" fmla="*/ 7 h 10"/>
                <a:gd name="T6" fmla="*/ 0 w 9"/>
                <a:gd name="T7" fmla="*/ 4 h 10"/>
                <a:gd name="T8" fmla="*/ 0 w 9"/>
                <a:gd name="T9" fmla="*/ 0 h 10"/>
                <a:gd name="T10" fmla="*/ 2 w 9"/>
                <a:gd name="T11" fmla="*/ 0 h 10"/>
                <a:gd name="T12" fmla="*/ 6 w 9"/>
                <a:gd name="T13" fmla="*/ 0 h 10"/>
                <a:gd name="T14" fmla="*/ 8 w 9"/>
                <a:gd name="T15" fmla="*/ 2 h 10"/>
                <a:gd name="T16" fmla="*/ 8 w 9"/>
                <a:gd name="T17" fmla="*/ 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8" y="7"/>
                  </a:move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82" name="Rectangle 559"/>
          <p:cNvSpPr>
            <a:spLocks noChangeArrowheads="1"/>
          </p:cNvSpPr>
          <p:nvPr/>
        </p:nvSpPr>
        <p:spPr bwMode="auto">
          <a:xfrm>
            <a:off x="773906" y="4378325"/>
            <a:ext cx="145573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72" tIns="43214" rIns="87972" bIns="43214">
            <a:spAutoFit/>
          </a:bodyPr>
          <a:lstStyle/>
          <a:p>
            <a:pPr algn="ctr" defTabSz="889000"/>
            <a:r>
              <a:rPr lang="en-US" sz="1400">
                <a:latin typeface="Times New Roman" pitchFamily="18" charset="0"/>
              </a:rPr>
              <a:t>2,200 km Swath</a:t>
            </a:r>
          </a:p>
        </p:txBody>
      </p:sp>
      <p:sp>
        <p:nvSpPr>
          <p:cNvPr id="8283" name="Arc 560"/>
          <p:cNvSpPr>
            <a:spLocks/>
          </p:cNvSpPr>
          <p:nvPr/>
        </p:nvSpPr>
        <p:spPr bwMode="auto">
          <a:xfrm>
            <a:off x="778669" y="4357688"/>
            <a:ext cx="2398712" cy="258762"/>
          </a:xfrm>
          <a:custGeom>
            <a:avLst/>
            <a:gdLst>
              <a:gd name="T0" fmla="*/ 0 w 21600"/>
              <a:gd name="T1" fmla="*/ 0 h 21600"/>
              <a:gd name="T2" fmla="*/ 2398713 w 21600"/>
              <a:gd name="T3" fmla="*/ 258763 h 21600"/>
              <a:gd name="T4" fmla="*/ 0 w 21600"/>
              <a:gd name="T5" fmla="*/ 2587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Rectangle 561"/>
          <p:cNvSpPr>
            <a:spLocks noChangeArrowheads="1"/>
          </p:cNvSpPr>
          <p:nvPr/>
        </p:nvSpPr>
        <p:spPr bwMode="auto">
          <a:xfrm rot="2580000">
            <a:off x="2637631" y="2720975"/>
            <a:ext cx="895350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972" tIns="43214" rIns="87972" bIns="43214">
            <a:spAutoFit/>
          </a:bodyPr>
          <a:lstStyle/>
          <a:p>
            <a:pPr defTabSz="88900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Downlink</a:t>
            </a:r>
          </a:p>
        </p:txBody>
      </p:sp>
      <p:sp>
        <p:nvSpPr>
          <p:cNvPr id="8285" name="Line 562"/>
          <p:cNvSpPr>
            <a:spLocks noChangeShapeType="1"/>
          </p:cNvSpPr>
          <p:nvPr/>
        </p:nvSpPr>
        <p:spPr bwMode="auto">
          <a:xfrm>
            <a:off x="5342731" y="4114800"/>
            <a:ext cx="0" cy="396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Line 563"/>
          <p:cNvSpPr>
            <a:spLocks noChangeShapeType="1"/>
          </p:cNvSpPr>
          <p:nvPr/>
        </p:nvSpPr>
        <p:spPr bwMode="auto">
          <a:xfrm>
            <a:off x="5342731" y="4986338"/>
            <a:ext cx="0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7" name="Line 564"/>
          <p:cNvSpPr>
            <a:spLocks noChangeShapeType="1"/>
          </p:cNvSpPr>
          <p:nvPr/>
        </p:nvSpPr>
        <p:spPr bwMode="auto">
          <a:xfrm>
            <a:off x="5766594" y="3851275"/>
            <a:ext cx="423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8" name="Line 566"/>
          <p:cNvSpPr>
            <a:spLocks noChangeShapeType="1"/>
          </p:cNvSpPr>
          <p:nvPr/>
        </p:nvSpPr>
        <p:spPr bwMode="auto">
          <a:xfrm>
            <a:off x="5766594" y="5740400"/>
            <a:ext cx="423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9" name="AutoShape 567"/>
          <p:cNvSpPr>
            <a:spLocks noChangeArrowheads="1"/>
          </p:cNvSpPr>
          <p:nvPr/>
        </p:nvSpPr>
        <p:spPr bwMode="auto">
          <a:xfrm>
            <a:off x="4949031" y="5475288"/>
            <a:ext cx="849313" cy="5286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9000"/>
            <a:r>
              <a:rPr lang="en-US" sz="1200" dirty="0" smtClean="0"/>
              <a:t>NWP, EDR Applications</a:t>
            </a:r>
            <a:endParaRPr lang="en-US" sz="1600" dirty="0"/>
          </a:p>
        </p:txBody>
      </p:sp>
      <p:sp>
        <p:nvSpPr>
          <p:cNvPr id="8290" name="AutoShape 568"/>
          <p:cNvSpPr>
            <a:spLocks noChangeArrowheads="1"/>
          </p:cNvSpPr>
          <p:nvPr/>
        </p:nvSpPr>
        <p:spPr bwMode="auto">
          <a:xfrm>
            <a:off x="4949031" y="3524250"/>
            <a:ext cx="849313" cy="614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9000"/>
            <a:r>
              <a:rPr lang="en-US" sz="1200"/>
              <a:t>Decode Spacecraft Data</a:t>
            </a:r>
            <a:endParaRPr lang="en-US" sz="1600"/>
          </a:p>
        </p:txBody>
      </p:sp>
      <p:sp>
        <p:nvSpPr>
          <p:cNvPr id="8291" name="Text Box 570"/>
          <p:cNvSpPr txBox="1">
            <a:spLocks noChangeArrowheads="1"/>
          </p:cNvSpPr>
          <p:nvPr/>
        </p:nvSpPr>
        <p:spPr bwMode="auto">
          <a:xfrm>
            <a:off x="448469" y="2495550"/>
            <a:ext cx="109537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898" tIns="44449" rIns="88898" bIns="44449">
            <a:spAutoFit/>
          </a:bodyPr>
          <a:lstStyle/>
          <a:p>
            <a:pPr algn="ctr" defTabSz="889000">
              <a:lnSpc>
                <a:spcPct val="80000"/>
              </a:lnSpc>
            </a:pPr>
            <a:r>
              <a:rPr lang="en-US" sz="1100" dirty="0">
                <a:solidFill>
                  <a:schemeClr val="bg1"/>
                </a:solidFill>
              </a:rPr>
              <a:t>±50°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Cross track Scans</a:t>
            </a:r>
          </a:p>
        </p:txBody>
      </p:sp>
      <p:sp>
        <p:nvSpPr>
          <p:cNvPr id="8292" name="Freeform 571"/>
          <p:cNvSpPr>
            <a:spLocks/>
          </p:cNvSpPr>
          <p:nvPr/>
        </p:nvSpPr>
        <p:spPr bwMode="auto">
          <a:xfrm>
            <a:off x="2367756" y="2020888"/>
            <a:ext cx="2222500" cy="1747837"/>
          </a:xfrm>
          <a:custGeom>
            <a:avLst/>
            <a:gdLst>
              <a:gd name="T0" fmla="*/ 0 w 1509"/>
              <a:gd name="T1" fmla="*/ 31 h 1273"/>
              <a:gd name="T2" fmla="*/ 273 w 1509"/>
              <a:gd name="T3" fmla="*/ 286 h 1273"/>
              <a:gd name="T4" fmla="*/ 284 w 1509"/>
              <a:gd name="T5" fmla="*/ 255 h 1273"/>
              <a:gd name="T6" fmla="*/ 566 w 1509"/>
              <a:gd name="T7" fmla="*/ 525 h 1273"/>
              <a:gd name="T8" fmla="*/ 578 w 1509"/>
              <a:gd name="T9" fmla="*/ 490 h 1273"/>
              <a:gd name="T10" fmla="*/ 901 w 1509"/>
              <a:gd name="T11" fmla="*/ 812 h 1273"/>
              <a:gd name="T12" fmla="*/ 905 w 1509"/>
              <a:gd name="T13" fmla="*/ 784 h 1273"/>
              <a:gd name="T14" fmla="*/ 1243 w 1509"/>
              <a:gd name="T15" fmla="*/ 1093 h 1273"/>
              <a:gd name="T16" fmla="*/ 1257 w 1509"/>
              <a:gd name="T17" fmla="*/ 1049 h 1273"/>
              <a:gd name="T18" fmla="*/ 1508 w 1509"/>
              <a:gd name="T19" fmla="*/ 1272 h 1273"/>
              <a:gd name="T20" fmla="*/ 1239 w 1509"/>
              <a:gd name="T21" fmla="*/ 995 h 1273"/>
              <a:gd name="T22" fmla="*/ 1216 w 1509"/>
              <a:gd name="T23" fmla="*/ 1029 h 1273"/>
              <a:gd name="T24" fmla="*/ 897 w 1509"/>
              <a:gd name="T25" fmla="*/ 727 h 1273"/>
              <a:gd name="T26" fmla="*/ 886 w 1509"/>
              <a:gd name="T27" fmla="*/ 758 h 1273"/>
              <a:gd name="T28" fmla="*/ 572 w 1509"/>
              <a:gd name="T29" fmla="*/ 439 h 1273"/>
              <a:gd name="T30" fmla="*/ 551 w 1509"/>
              <a:gd name="T31" fmla="*/ 470 h 1273"/>
              <a:gd name="T32" fmla="*/ 280 w 1509"/>
              <a:gd name="T33" fmla="*/ 210 h 1273"/>
              <a:gd name="T34" fmla="*/ 261 w 1509"/>
              <a:gd name="T35" fmla="*/ 237 h 1273"/>
              <a:gd name="T36" fmla="*/ 25 w 1509"/>
              <a:gd name="T37" fmla="*/ 0 h 12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09"/>
              <a:gd name="T58" fmla="*/ 0 h 1273"/>
              <a:gd name="T59" fmla="*/ 1509 w 1509"/>
              <a:gd name="T60" fmla="*/ 1273 h 12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09" h="1273">
                <a:moveTo>
                  <a:pt x="0" y="31"/>
                </a:moveTo>
                <a:lnTo>
                  <a:pt x="273" y="286"/>
                </a:lnTo>
                <a:lnTo>
                  <a:pt x="284" y="255"/>
                </a:lnTo>
                <a:lnTo>
                  <a:pt x="566" y="525"/>
                </a:lnTo>
                <a:lnTo>
                  <a:pt x="578" y="490"/>
                </a:lnTo>
                <a:lnTo>
                  <a:pt x="901" y="812"/>
                </a:lnTo>
                <a:lnTo>
                  <a:pt x="905" y="784"/>
                </a:lnTo>
                <a:lnTo>
                  <a:pt x="1243" y="1093"/>
                </a:lnTo>
                <a:lnTo>
                  <a:pt x="1257" y="1049"/>
                </a:lnTo>
                <a:lnTo>
                  <a:pt x="1508" y="1272"/>
                </a:lnTo>
                <a:lnTo>
                  <a:pt x="1239" y="995"/>
                </a:lnTo>
                <a:lnTo>
                  <a:pt x="1216" y="1029"/>
                </a:lnTo>
                <a:lnTo>
                  <a:pt x="897" y="727"/>
                </a:lnTo>
                <a:lnTo>
                  <a:pt x="886" y="758"/>
                </a:lnTo>
                <a:lnTo>
                  <a:pt x="572" y="439"/>
                </a:lnTo>
                <a:lnTo>
                  <a:pt x="551" y="470"/>
                </a:lnTo>
                <a:lnTo>
                  <a:pt x="280" y="210"/>
                </a:lnTo>
                <a:lnTo>
                  <a:pt x="261" y="237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3" name="Freeform 573"/>
          <p:cNvSpPr>
            <a:spLocks/>
          </p:cNvSpPr>
          <p:nvPr/>
        </p:nvSpPr>
        <p:spPr bwMode="auto">
          <a:xfrm>
            <a:off x="818356" y="1928813"/>
            <a:ext cx="1241425" cy="2057400"/>
          </a:xfrm>
          <a:custGeom>
            <a:avLst/>
            <a:gdLst>
              <a:gd name="T0" fmla="*/ 0 w 782"/>
              <a:gd name="T1" fmla="*/ 1296 h 1296"/>
              <a:gd name="T2" fmla="*/ 782 w 782"/>
              <a:gd name="T3" fmla="*/ 0 h 1296"/>
              <a:gd name="T4" fmla="*/ 0 60000 65536"/>
              <a:gd name="T5" fmla="*/ 0 60000 65536"/>
              <a:gd name="T6" fmla="*/ 0 w 782"/>
              <a:gd name="T7" fmla="*/ 0 h 1296"/>
              <a:gd name="T8" fmla="*/ 782 w 782"/>
              <a:gd name="T9" fmla="*/ 1296 h 1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2" h="1296">
                <a:moveTo>
                  <a:pt x="0" y="1296"/>
                </a:moveTo>
                <a:lnTo>
                  <a:pt x="782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" name="Freeform 574"/>
          <p:cNvSpPr>
            <a:spLocks/>
          </p:cNvSpPr>
          <p:nvPr/>
        </p:nvSpPr>
        <p:spPr bwMode="auto">
          <a:xfrm rot="-915806">
            <a:off x="1912144" y="4325938"/>
            <a:ext cx="990600" cy="1052512"/>
          </a:xfrm>
          <a:custGeom>
            <a:avLst/>
            <a:gdLst>
              <a:gd name="T0" fmla="*/ 0 w 672"/>
              <a:gd name="T1" fmla="*/ 564 h 768"/>
              <a:gd name="T2" fmla="*/ 636 w 672"/>
              <a:gd name="T3" fmla="*/ 0 h 768"/>
              <a:gd name="T4" fmla="*/ 672 w 672"/>
              <a:gd name="T5" fmla="*/ 12 h 768"/>
              <a:gd name="T6" fmla="*/ 492 w 672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768"/>
              <a:gd name="T14" fmla="*/ 672 w 67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768">
                <a:moveTo>
                  <a:pt x="0" y="564"/>
                </a:moveTo>
                <a:lnTo>
                  <a:pt x="636" y="0"/>
                </a:lnTo>
                <a:lnTo>
                  <a:pt x="672" y="12"/>
                </a:lnTo>
                <a:lnTo>
                  <a:pt x="492" y="768"/>
                </a:lnTo>
              </a:path>
            </a:pathLst>
          </a:custGeom>
          <a:solidFill>
            <a:srgbClr val="FFFFFF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" name="Rectangle 575"/>
          <p:cNvSpPr>
            <a:spLocks noChangeArrowheads="1"/>
          </p:cNvSpPr>
          <p:nvPr/>
        </p:nvSpPr>
        <p:spPr bwMode="auto">
          <a:xfrm>
            <a:off x="286544" y="5016500"/>
            <a:ext cx="1317625" cy="105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72" tIns="43214" rIns="87972" bIns="43214">
            <a:spAutoFit/>
          </a:bodyPr>
          <a:lstStyle/>
          <a:p>
            <a:pPr algn="ctr" defTabSz="889000"/>
            <a:r>
              <a:rPr lang="en-US" sz="1400" b="1" dirty="0">
                <a:latin typeface="Times New Roman" pitchFamily="18" charset="0"/>
              </a:rPr>
              <a:t>3x3 Array of </a:t>
            </a:r>
            <a:r>
              <a:rPr lang="en-US" sz="1400" b="1" dirty="0" err="1">
                <a:latin typeface="Times New Roman" pitchFamily="18" charset="0"/>
              </a:rPr>
              <a:t>CrIS</a:t>
            </a:r>
            <a:r>
              <a:rPr lang="en-US" sz="1400" b="1" dirty="0">
                <a:latin typeface="Times New Roman" pitchFamily="18" charset="0"/>
              </a:rPr>
              <a:t> FOVs (Each at </a:t>
            </a:r>
          </a:p>
          <a:p>
            <a:pPr algn="ctr" defTabSz="889000"/>
            <a:r>
              <a:rPr lang="en-US" sz="1400" b="1" dirty="0">
                <a:latin typeface="Times New Roman" pitchFamily="18" charset="0"/>
              </a:rPr>
              <a:t>14-km Diameter)</a:t>
            </a:r>
          </a:p>
        </p:txBody>
      </p:sp>
      <p:sp>
        <p:nvSpPr>
          <p:cNvPr id="8296" name="Rectangle 576"/>
          <p:cNvSpPr>
            <a:spLocks noChangeArrowheads="1"/>
          </p:cNvSpPr>
          <p:nvPr/>
        </p:nvSpPr>
        <p:spPr bwMode="auto">
          <a:xfrm>
            <a:off x="1572419" y="5053013"/>
            <a:ext cx="1235075" cy="109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577"/>
          <p:cNvGrpSpPr>
            <a:grpSpLocks/>
          </p:cNvGrpSpPr>
          <p:nvPr/>
        </p:nvGrpSpPr>
        <p:grpSpPr bwMode="auto">
          <a:xfrm>
            <a:off x="1689894" y="5121275"/>
            <a:ext cx="1014412" cy="942975"/>
            <a:chOff x="624" y="3426"/>
            <a:chExt cx="876" cy="876"/>
          </a:xfrm>
        </p:grpSpPr>
        <p:sp>
          <p:nvSpPr>
            <p:cNvPr id="8336" name="Oval 578"/>
            <p:cNvSpPr>
              <a:spLocks noChangeArrowheads="1"/>
            </p:cNvSpPr>
            <p:nvPr/>
          </p:nvSpPr>
          <p:spPr bwMode="auto">
            <a:xfrm>
              <a:off x="624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7" name="Oval 579"/>
            <p:cNvSpPr>
              <a:spLocks noChangeArrowheads="1"/>
            </p:cNvSpPr>
            <p:nvPr/>
          </p:nvSpPr>
          <p:spPr bwMode="auto">
            <a:xfrm>
              <a:off x="936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8" name="Oval 580"/>
            <p:cNvSpPr>
              <a:spLocks noChangeArrowheads="1"/>
            </p:cNvSpPr>
            <p:nvPr/>
          </p:nvSpPr>
          <p:spPr bwMode="auto">
            <a:xfrm>
              <a:off x="1248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39" name="Oval 581"/>
            <p:cNvSpPr>
              <a:spLocks noChangeArrowheads="1"/>
            </p:cNvSpPr>
            <p:nvPr/>
          </p:nvSpPr>
          <p:spPr bwMode="auto">
            <a:xfrm>
              <a:off x="624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0" name="Oval 582"/>
            <p:cNvSpPr>
              <a:spLocks noChangeArrowheads="1"/>
            </p:cNvSpPr>
            <p:nvPr/>
          </p:nvSpPr>
          <p:spPr bwMode="auto">
            <a:xfrm>
              <a:off x="936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1" name="Oval 583"/>
            <p:cNvSpPr>
              <a:spLocks noChangeArrowheads="1"/>
            </p:cNvSpPr>
            <p:nvPr/>
          </p:nvSpPr>
          <p:spPr bwMode="auto">
            <a:xfrm>
              <a:off x="1248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2" name="Oval 584"/>
            <p:cNvSpPr>
              <a:spLocks noChangeArrowheads="1"/>
            </p:cNvSpPr>
            <p:nvPr/>
          </p:nvSpPr>
          <p:spPr bwMode="auto">
            <a:xfrm>
              <a:off x="624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3" name="Oval 585"/>
            <p:cNvSpPr>
              <a:spLocks noChangeArrowheads="1"/>
            </p:cNvSpPr>
            <p:nvPr/>
          </p:nvSpPr>
          <p:spPr bwMode="auto">
            <a:xfrm>
              <a:off x="936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4" name="Oval 586"/>
            <p:cNvSpPr>
              <a:spLocks noChangeArrowheads="1"/>
            </p:cNvSpPr>
            <p:nvPr/>
          </p:nvSpPr>
          <p:spPr bwMode="auto">
            <a:xfrm>
              <a:off x="1248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8298" name="Line 587"/>
          <p:cNvSpPr>
            <a:spLocks noChangeShapeType="1"/>
          </p:cNvSpPr>
          <p:nvPr/>
        </p:nvSpPr>
        <p:spPr bwMode="auto">
          <a:xfrm flipH="1" flipV="1">
            <a:off x="1146969" y="5607050"/>
            <a:ext cx="39370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" name="Rectangle 589"/>
          <p:cNvSpPr>
            <a:spLocks noChangeArrowheads="1"/>
          </p:cNvSpPr>
          <p:nvPr/>
        </p:nvSpPr>
        <p:spPr bwMode="auto">
          <a:xfrm>
            <a:off x="4002881" y="3895725"/>
            <a:ext cx="946150" cy="39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7972" tIns="43214" rIns="87972" bIns="43214">
            <a:spAutoFit/>
          </a:bodyPr>
          <a:lstStyle/>
          <a:p>
            <a:pPr algn="ctr" defTabSz="889000"/>
            <a:r>
              <a:rPr lang="en-US" sz="1100">
                <a:latin typeface="Times New Roman" pitchFamily="18" charset="0"/>
              </a:rPr>
              <a:t>Ground Station</a:t>
            </a:r>
          </a:p>
        </p:txBody>
      </p:sp>
      <p:sp>
        <p:nvSpPr>
          <p:cNvPr id="8300" name="Freeform 590"/>
          <p:cNvSpPr>
            <a:spLocks/>
          </p:cNvSpPr>
          <p:nvPr/>
        </p:nvSpPr>
        <p:spPr bwMode="auto">
          <a:xfrm>
            <a:off x="2088356" y="1643063"/>
            <a:ext cx="2436813" cy="390525"/>
          </a:xfrm>
          <a:custGeom>
            <a:avLst/>
            <a:gdLst>
              <a:gd name="T0" fmla="*/ 80 w 1654"/>
              <a:gd name="T1" fmla="*/ 107 h 284"/>
              <a:gd name="T2" fmla="*/ 1654 w 1654"/>
              <a:gd name="T3" fmla="*/ 0 h 284"/>
              <a:gd name="T4" fmla="*/ 1645 w 1654"/>
              <a:gd name="T5" fmla="*/ 284 h 284"/>
              <a:gd name="T6" fmla="*/ 0 w 1654"/>
              <a:gd name="T7" fmla="*/ 151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1654"/>
              <a:gd name="T13" fmla="*/ 0 h 284"/>
              <a:gd name="T14" fmla="*/ 1654 w 1654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4" h="284">
                <a:moveTo>
                  <a:pt x="80" y="107"/>
                </a:moveTo>
                <a:lnTo>
                  <a:pt x="1654" y="0"/>
                </a:lnTo>
                <a:lnTo>
                  <a:pt x="1645" y="284"/>
                </a:lnTo>
                <a:lnTo>
                  <a:pt x="0" y="151"/>
                </a:lnTo>
              </a:path>
            </a:pathLst>
          </a:custGeom>
          <a:solidFill>
            <a:srgbClr val="DDDDDD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" name="Rectangle 591"/>
          <p:cNvSpPr>
            <a:spLocks noChangeArrowheads="1"/>
          </p:cNvSpPr>
          <p:nvPr/>
        </p:nvSpPr>
        <p:spPr bwMode="auto">
          <a:xfrm>
            <a:off x="6371431" y="2325688"/>
            <a:ext cx="2609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98" tIns="44449" rIns="88898" bIns="44449" anchor="ctr"/>
          <a:lstStyle/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RDR = Raw Data Record</a:t>
            </a:r>
          </a:p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SDR = Sensor Data Record</a:t>
            </a:r>
          </a:p>
          <a:p>
            <a:pPr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EDR = Environmental Data Record</a:t>
            </a:r>
          </a:p>
        </p:txBody>
      </p:sp>
      <p:sp>
        <p:nvSpPr>
          <p:cNvPr id="8302" name="Text Box 594"/>
          <p:cNvSpPr txBox="1">
            <a:spLocks noChangeArrowheads="1"/>
          </p:cNvSpPr>
          <p:nvPr/>
        </p:nvSpPr>
        <p:spPr bwMode="auto">
          <a:xfrm>
            <a:off x="1086644" y="3692525"/>
            <a:ext cx="1754187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898" tIns="44449" rIns="88898" bIns="44449">
            <a:spAutoFit/>
          </a:bodyPr>
          <a:lstStyle/>
          <a:p>
            <a:pPr algn="ctr" defTabSz="889000"/>
            <a:r>
              <a:rPr lang="en-US" sz="1600"/>
              <a:t>30 Earth  Scenes</a:t>
            </a:r>
          </a:p>
        </p:txBody>
      </p:sp>
      <p:sp>
        <p:nvSpPr>
          <p:cNvPr id="8303" name="AutoShape 3"/>
          <p:cNvSpPr>
            <a:spLocks noChangeAspect="1" noChangeArrowheads="1" noTextEdit="1"/>
          </p:cNvSpPr>
          <p:nvPr/>
        </p:nvSpPr>
        <p:spPr bwMode="auto">
          <a:xfrm>
            <a:off x="6168231" y="3138488"/>
            <a:ext cx="25971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4" name="Rectangle 6"/>
          <p:cNvSpPr>
            <a:spLocks noChangeArrowheads="1"/>
          </p:cNvSpPr>
          <p:nvPr/>
        </p:nvSpPr>
        <p:spPr bwMode="auto">
          <a:xfrm>
            <a:off x="6176169" y="3175000"/>
            <a:ext cx="2316162" cy="901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5" name="Rectangle 7"/>
          <p:cNvSpPr>
            <a:spLocks noChangeArrowheads="1"/>
          </p:cNvSpPr>
          <p:nvPr/>
        </p:nvSpPr>
        <p:spPr bwMode="auto">
          <a:xfrm>
            <a:off x="6176169" y="3175000"/>
            <a:ext cx="2316162" cy="901700"/>
          </a:xfrm>
          <a:prstGeom prst="rect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0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706" y="3213100"/>
            <a:ext cx="18462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7" name="Rectangle 17"/>
          <p:cNvSpPr>
            <a:spLocks noChangeArrowheads="1"/>
          </p:cNvSpPr>
          <p:nvPr/>
        </p:nvSpPr>
        <p:spPr bwMode="auto">
          <a:xfrm>
            <a:off x="7419181" y="3270250"/>
            <a:ext cx="641350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8" name="Rectangle 18"/>
          <p:cNvSpPr>
            <a:spLocks noChangeArrowheads="1"/>
          </p:cNvSpPr>
          <p:nvPr/>
        </p:nvSpPr>
        <p:spPr bwMode="auto">
          <a:xfrm>
            <a:off x="7936706" y="3173413"/>
            <a:ext cx="558800" cy="249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09" name="Rectangle 19"/>
          <p:cNvSpPr>
            <a:spLocks noChangeArrowheads="1"/>
          </p:cNvSpPr>
          <p:nvPr/>
        </p:nvSpPr>
        <p:spPr bwMode="auto">
          <a:xfrm>
            <a:off x="7936706" y="3173413"/>
            <a:ext cx="558800" cy="249237"/>
          </a:xfrm>
          <a:prstGeom prst="rect">
            <a:avLst/>
          </a:prstGeom>
          <a:noFill/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10" name="Rectangle 20"/>
          <p:cNvSpPr>
            <a:spLocks noChangeArrowheads="1"/>
          </p:cNvSpPr>
          <p:nvPr/>
        </p:nvSpPr>
        <p:spPr bwMode="auto">
          <a:xfrm>
            <a:off x="8028781" y="3228975"/>
            <a:ext cx="4683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RDRs</a:t>
            </a:r>
            <a:endParaRPr lang="en-US"/>
          </a:p>
        </p:txBody>
      </p:sp>
      <p:sp>
        <p:nvSpPr>
          <p:cNvPr id="8311" name="Rectangle 218"/>
          <p:cNvSpPr>
            <a:spLocks noChangeArrowheads="1"/>
          </p:cNvSpPr>
          <p:nvPr/>
        </p:nvSpPr>
        <p:spPr bwMode="auto">
          <a:xfrm>
            <a:off x="6176169" y="2974975"/>
            <a:ext cx="2589212" cy="1101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12" name="Picture 2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706" y="2998788"/>
            <a:ext cx="2312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3" name="Rectangle 229"/>
          <p:cNvSpPr>
            <a:spLocks noChangeArrowheads="1"/>
          </p:cNvSpPr>
          <p:nvPr/>
        </p:nvSpPr>
        <p:spPr bwMode="auto">
          <a:xfrm>
            <a:off x="7676356" y="3082925"/>
            <a:ext cx="641350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314" name="Picture 1196" descr="JPSS1 SC Rendering Black B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669" y="1366838"/>
            <a:ext cx="1077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5" name="Freeform 1197"/>
          <p:cNvSpPr>
            <a:spLocks/>
          </p:cNvSpPr>
          <p:nvPr/>
        </p:nvSpPr>
        <p:spPr bwMode="auto">
          <a:xfrm>
            <a:off x="3296444" y="3489325"/>
            <a:ext cx="431800" cy="762000"/>
          </a:xfrm>
          <a:custGeom>
            <a:avLst/>
            <a:gdLst>
              <a:gd name="T0" fmla="*/ 0 w 493776"/>
              <a:gd name="T1" fmla="*/ 762623 h 886968"/>
              <a:gd name="T2" fmla="*/ 87852 w 493776"/>
              <a:gd name="T3" fmla="*/ 487450 h 886968"/>
              <a:gd name="T4" fmla="*/ 203656 w 493776"/>
              <a:gd name="T5" fmla="*/ 231932 h 886968"/>
              <a:gd name="T6" fmla="*/ 327447 w 493776"/>
              <a:gd name="T7" fmla="*/ 74690 h 886968"/>
              <a:gd name="T8" fmla="*/ 431272 w 493776"/>
              <a:gd name="T9" fmla="*/ 0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776" h="886968">
                <a:moveTo>
                  <a:pt x="0" y="886968"/>
                </a:moveTo>
                <a:cubicBezTo>
                  <a:pt x="30861" y="778383"/>
                  <a:pt x="61722" y="669798"/>
                  <a:pt x="100584" y="566928"/>
                </a:cubicBezTo>
                <a:cubicBezTo>
                  <a:pt x="139446" y="464058"/>
                  <a:pt x="187452" y="349758"/>
                  <a:pt x="233172" y="269748"/>
                </a:cubicBezTo>
                <a:cubicBezTo>
                  <a:pt x="278892" y="189738"/>
                  <a:pt x="331470" y="131826"/>
                  <a:pt x="374904" y="86868"/>
                </a:cubicBezTo>
                <a:cubicBezTo>
                  <a:pt x="418338" y="41910"/>
                  <a:pt x="456057" y="20955"/>
                  <a:pt x="49377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16" name="Freeform 1198"/>
          <p:cNvSpPr>
            <a:spLocks/>
          </p:cNvSpPr>
          <p:nvPr/>
        </p:nvSpPr>
        <p:spPr bwMode="auto">
          <a:xfrm>
            <a:off x="823119" y="3632200"/>
            <a:ext cx="280987" cy="350838"/>
          </a:xfrm>
          <a:custGeom>
            <a:avLst/>
            <a:gdLst>
              <a:gd name="T0" fmla="*/ 0 w 493776"/>
              <a:gd name="T1" fmla="*/ 350837 h 886968"/>
              <a:gd name="T2" fmla="*/ 57128 w 493776"/>
              <a:gd name="T3" fmla="*/ 224246 h 886968"/>
              <a:gd name="T4" fmla="*/ 132433 w 493776"/>
              <a:gd name="T5" fmla="*/ 106698 h 886968"/>
              <a:gd name="T6" fmla="*/ 212932 w 493776"/>
              <a:gd name="T7" fmla="*/ 34360 h 886968"/>
              <a:gd name="T8" fmla="*/ 280447 w 493776"/>
              <a:gd name="T9" fmla="*/ 0 h 886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3776" h="886968">
                <a:moveTo>
                  <a:pt x="0" y="886968"/>
                </a:moveTo>
                <a:cubicBezTo>
                  <a:pt x="30861" y="778383"/>
                  <a:pt x="61722" y="669798"/>
                  <a:pt x="100584" y="566928"/>
                </a:cubicBezTo>
                <a:cubicBezTo>
                  <a:pt x="139446" y="464058"/>
                  <a:pt x="187452" y="349758"/>
                  <a:pt x="233172" y="269748"/>
                </a:cubicBezTo>
                <a:cubicBezTo>
                  <a:pt x="278892" y="189738"/>
                  <a:pt x="331470" y="131826"/>
                  <a:pt x="374904" y="86868"/>
                </a:cubicBezTo>
                <a:cubicBezTo>
                  <a:pt x="418338" y="41910"/>
                  <a:pt x="456057" y="20955"/>
                  <a:pt x="49377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317" name="Picture 1202" descr="AIRS Global Temp (flat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044" y="5195888"/>
            <a:ext cx="25511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8" name="Rectangle 227"/>
          <p:cNvSpPr>
            <a:spLocks noChangeArrowheads="1"/>
          </p:cNvSpPr>
          <p:nvPr/>
        </p:nvSpPr>
        <p:spPr bwMode="auto">
          <a:xfrm>
            <a:off x="8189119" y="5195888"/>
            <a:ext cx="554037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EDRs</a:t>
            </a:r>
            <a:endParaRPr lang="en-US"/>
          </a:p>
        </p:txBody>
      </p:sp>
      <p:sp>
        <p:nvSpPr>
          <p:cNvPr id="8319" name="Line 563"/>
          <p:cNvSpPr>
            <a:spLocks noChangeShapeType="1"/>
          </p:cNvSpPr>
          <p:nvPr/>
        </p:nvSpPr>
        <p:spPr bwMode="auto">
          <a:xfrm>
            <a:off x="4698206" y="5735638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AutoShape 569"/>
          <p:cNvSpPr>
            <a:spLocks noChangeArrowheads="1"/>
          </p:cNvSpPr>
          <p:nvPr/>
        </p:nvSpPr>
        <p:spPr bwMode="auto">
          <a:xfrm>
            <a:off x="3667919" y="5472113"/>
            <a:ext cx="1039812" cy="527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9000"/>
            <a:r>
              <a:rPr lang="en-US" sz="1200"/>
              <a:t>Co-Located ATMS SDRs</a:t>
            </a:r>
            <a:endParaRPr lang="en-US" sz="1600"/>
          </a:p>
        </p:txBody>
      </p:sp>
      <p:sp>
        <p:nvSpPr>
          <p:cNvPr id="8321" name="TextBox 1209"/>
          <p:cNvSpPr txBox="1">
            <a:spLocks noChangeArrowheads="1"/>
          </p:cNvSpPr>
          <p:nvPr/>
        </p:nvSpPr>
        <p:spPr bwMode="auto">
          <a:xfrm>
            <a:off x="6444456" y="6230938"/>
            <a:ext cx="2028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>
                <a:solidFill>
                  <a:schemeClr val="bg1"/>
                </a:solidFill>
                <a:latin typeface="Calibri" pitchFamily="34" charset="0"/>
              </a:rPr>
              <a:t>Global Temperature, Moisture, Pressure Profiles</a:t>
            </a:r>
          </a:p>
        </p:txBody>
      </p:sp>
      <p:sp>
        <p:nvSpPr>
          <p:cNvPr id="8322" name="TextBox 1212"/>
          <p:cNvSpPr txBox="1">
            <a:spLocks noChangeArrowheads="1"/>
          </p:cNvSpPr>
          <p:nvPr/>
        </p:nvSpPr>
        <p:spPr bwMode="auto">
          <a:xfrm>
            <a:off x="1369219" y="1260475"/>
            <a:ext cx="855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CrIS on NPP</a:t>
            </a:r>
          </a:p>
        </p:txBody>
      </p:sp>
      <p:sp>
        <p:nvSpPr>
          <p:cNvPr id="8323" name="Rectangle 227"/>
          <p:cNvSpPr>
            <a:spLocks noChangeArrowheads="1"/>
          </p:cNvSpPr>
          <p:nvPr/>
        </p:nvSpPr>
        <p:spPr bwMode="auto">
          <a:xfrm>
            <a:off x="8212931" y="2963863"/>
            <a:ext cx="554038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RDRs</a:t>
            </a:r>
            <a:endParaRPr lang="en-US"/>
          </a:p>
        </p:txBody>
      </p:sp>
      <p:grpSp>
        <p:nvGrpSpPr>
          <p:cNvPr id="7" name="Group 579"/>
          <p:cNvGrpSpPr>
            <a:grpSpLocks/>
          </p:cNvGrpSpPr>
          <p:nvPr/>
        </p:nvGrpSpPr>
        <p:grpSpPr bwMode="auto">
          <a:xfrm>
            <a:off x="3974306" y="1252538"/>
            <a:ext cx="2047875" cy="1839912"/>
            <a:chOff x="4013385" y="665577"/>
            <a:chExt cx="2048256" cy="1840202"/>
          </a:xfrm>
        </p:grpSpPr>
        <p:pic>
          <p:nvPicPr>
            <p:cNvPr id="833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4041700" y="698398"/>
              <a:ext cx="1948872" cy="1776679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8332" name="Freeform 1211"/>
            <p:cNvSpPr>
              <a:spLocks/>
            </p:cNvSpPr>
            <p:nvPr/>
          </p:nvSpPr>
          <p:spPr bwMode="auto">
            <a:xfrm>
              <a:off x="4022819" y="1856501"/>
              <a:ext cx="1993825" cy="649278"/>
            </a:xfrm>
            <a:custGeom>
              <a:avLst/>
              <a:gdLst>
                <a:gd name="T0" fmla="*/ 18937 w 1993825"/>
                <a:gd name="T1" fmla="*/ 284059 h 649278"/>
                <a:gd name="T2" fmla="*/ 45990 w 1993825"/>
                <a:gd name="T3" fmla="*/ 313818 h 649278"/>
                <a:gd name="T4" fmla="*/ 48696 w 1993825"/>
                <a:gd name="T5" fmla="*/ 365219 h 649278"/>
                <a:gd name="T6" fmla="*/ 159614 w 1993825"/>
                <a:gd name="T7" fmla="*/ 394978 h 649278"/>
                <a:gd name="T8" fmla="*/ 232658 w 1993825"/>
                <a:gd name="T9" fmla="*/ 411210 h 649278"/>
                <a:gd name="T10" fmla="*/ 229953 w 1993825"/>
                <a:gd name="T11" fmla="*/ 608698 h 649278"/>
                <a:gd name="T12" fmla="*/ 1095657 w 1993825"/>
                <a:gd name="T13" fmla="*/ 597877 h 649278"/>
                <a:gd name="T14" fmla="*/ 1360779 w 1993825"/>
                <a:gd name="T15" fmla="*/ 405799 h 649278"/>
                <a:gd name="T16" fmla="*/ 1347252 w 1993825"/>
                <a:gd name="T17" fmla="*/ 159614 h 649278"/>
                <a:gd name="T18" fmla="*/ 1317493 w 1993825"/>
                <a:gd name="T19" fmla="*/ 156909 h 649278"/>
                <a:gd name="T20" fmla="*/ 1314788 w 1993825"/>
                <a:gd name="T21" fmla="*/ 132561 h 649278"/>
                <a:gd name="T22" fmla="*/ 1314788 w 1993825"/>
                <a:gd name="T23" fmla="*/ 5411 h 649278"/>
                <a:gd name="T24" fmla="*/ 1382421 w 1993825"/>
                <a:gd name="T25" fmla="*/ 0 h 649278"/>
                <a:gd name="T26" fmla="*/ 1474402 w 1993825"/>
                <a:gd name="T27" fmla="*/ 8116 h 649278"/>
                <a:gd name="T28" fmla="*/ 1485224 w 1993825"/>
                <a:gd name="T29" fmla="*/ 381451 h 649278"/>
                <a:gd name="T30" fmla="*/ 1514982 w 1993825"/>
                <a:gd name="T31" fmla="*/ 389567 h 649278"/>
                <a:gd name="T32" fmla="*/ 1628606 w 1993825"/>
                <a:gd name="T33" fmla="*/ 386862 h 649278"/>
                <a:gd name="T34" fmla="*/ 1693534 w 1993825"/>
                <a:gd name="T35" fmla="*/ 389567 h 649278"/>
                <a:gd name="T36" fmla="*/ 1701650 w 1993825"/>
                <a:gd name="T37" fmla="*/ 343576 h 649278"/>
                <a:gd name="T38" fmla="*/ 1923486 w 1993825"/>
                <a:gd name="T39" fmla="*/ 221837 h 649278"/>
                <a:gd name="T40" fmla="*/ 1920781 w 1993825"/>
                <a:gd name="T41" fmla="*/ 62223 h 649278"/>
                <a:gd name="T42" fmla="*/ 1985709 w 1993825"/>
                <a:gd name="T43" fmla="*/ 62223 h 649278"/>
                <a:gd name="T44" fmla="*/ 1993825 w 1993825"/>
                <a:gd name="T45" fmla="*/ 649278 h 649278"/>
                <a:gd name="T46" fmla="*/ 0 w 1993825"/>
                <a:gd name="T47" fmla="*/ 643868 h 649278"/>
                <a:gd name="T48" fmla="*/ 18937 w 1993825"/>
                <a:gd name="T49" fmla="*/ 284059 h 6492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93825" h="649278">
                  <a:moveTo>
                    <a:pt x="18937" y="284059"/>
                  </a:moveTo>
                  <a:lnTo>
                    <a:pt x="45990" y="313818"/>
                  </a:lnTo>
                  <a:lnTo>
                    <a:pt x="48696" y="365219"/>
                  </a:lnTo>
                  <a:lnTo>
                    <a:pt x="159614" y="394978"/>
                  </a:lnTo>
                  <a:lnTo>
                    <a:pt x="232658" y="411210"/>
                  </a:lnTo>
                  <a:cubicBezTo>
                    <a:pt x="231756" y="477039"/>
                    <a:pt x="230855" y="542869"/>
                    <a:pt x="229953" y="608698"/>
                  </a:cubicBezTo>
                  <a:lnTo>
                    <a:pt x="1095657" y="597877"/>
                  </a:lnTo>
                  <a:lnTo>
                    <a:pt x="1360779" y="405799"/>
                  </a:lnTo>
                  <a:lnTo>
                    <a:pt x="1347252" y="159614"/>
                  </a:lnTo>
                  <a:lnTo>
                    <a:pt x="1317493" y="156909"/>
                  </a:lnTo>
                  <a:lnTo>
                    <a:pt x="1314788" y="132561"/>
                  </a:lnTo>
                  <a:lnTo>
                    <a:pt x="1314788" y="5411"/>
                  </a:lnTo>
                  <a:lnTo>
                    <a:pt x="1382421" y="0"/>
                  </a:lnTo>
                  <a:lnTo>
                    <a:pt x="1474402" y="8116"/>
                  </a:lnTo>
                  <a:lnTo>
                    <a:pt x="1485224" y="381451"/>
                  </a:lnTo>
                  <a:lnTo>
                    <a:pt x="1514982" y="389567"/>
                  </a:lnTo>
                  <a:lnTo>
                    <a:pt x="1628606" y="386862"/>
                  </a:lnTo>
                  <a:lnTo>
                    <a:pt x="1693534" y="389567"/>
                  </a:lnTo>
                  <a:lnTo>
                    <a:pt x="1701650" y="343576"/>
                  </a:lnTo>
                  <a:lnTo>
                    <a:pt x="1923486" y="221837"/>
                  </a:lnTo>
                  <a:cubicBezTo>
                    <a:pt x="1922584" y="168632"/>
                    <a:pt x="1921683" y="115428"/>
                    <a:pt x="1920781" y="62223"/>
                  </a:cubicBezTo>
                  <a:lnTo>
                    <a:pt x="1985709" y="62223"/>
                  </a:lnTo>
                  <a:lnTo>
                    <a:pt x="1993825" y="649278"/>
                  </a:lnTo>
                  <a:lnTo>
                    <a:pt x="0" y="643868"/>
                  </a:lnTo>
                  <a:lnTo>
                    <a:pt x="18937" y="28405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Freeform 1215"/>
            <p:cNvSpPr>
              <a:spLocks/>
            </p:cNvSpPr>
            <p:nvPr/>
          </p:nvSpPr>
          <p:spPr bwMode="auto">
            <a:xfrm>
              <a:off x="4023360" y="1011387"/>
              <a:ext cx="236081" cy="1133856"/>
            </a:xfrm>
            <a:custGeom>
              <a:avLst/>
              <a:gdLst>
                <a:gd name="T0" fmla="*/ 0 w 236081"/>
                <a:gd name="T1" fmla="*/ 1133856 h 1133856"/>
                <a:gd name="T2" fmla="*/ 33251 w 236081"/>
                <a:gd name="T3" fmla="*/ 1097280 h 1133856"/>
                <a:gd name="T4" fmla="*/ 236081 w 236081"/>
                <a:gd name="T5" fmla="*/ 1097280 h 1133856"/>
                <a:gd name="T6" fmla="*/ 236081 w 236081"/>
                <a:gd name="T7" fmla="*/ 1070679 h 1133856"/>
                <a:gd name="T8" fmla="*/ 212806 w 236081"/>
                <a:gd name="T9" fmla="*/ 1004177 h 1133856"/>
                <a:gd name="T10" fmla="*/ 212806 w 236081"/>
                <a:gd name="T11" fmla="*/ 927700 h 1133856"/>
                <a:gd name="T12" fmla="*/ 192855 w 236081"/>
                <a:gd name="T13" fmla="*/ 924375 h 1133856"/>
                <a:gd name="T14" fmla="*/ 192855 w 236081"/>
                <a:gd name="T15" fmla="*/ 831273 h 1133856"/>
                <a:gd name="T16" fmla="*/ 152954 w 236081"/>
                <a:gd name="T17" fmla="*/ 821297 h 1133856"/>
                <a:gd name="T18" fmla="*/ 149629 w 236081"/>
                <a:gd name="T19" fmla="*/ 778071 h 1133856"/>
                <a:gd name="T20" fmla="*/ 139654 w 236081"/>
                <a:gd name="T21" fmla="*/ 678318 h 1133856"/>
                <a:gd name="T22" fmla="*/ 156279 w 236081"/>
                <a:gd name="T23" fmla="*/ 611817 h 1133856"/>
                <a:gd name="T24" fmla="*/ 136329 w 236081"/>
                <a:gd name="T25" fmla="*/ 578566 h 1133856"/>
                <a:gd name="T26" fmla="*/ 166255 w 236081"/>
                <a:gd name="T27" fmla="*/ 502089 h 1133856"/>
                <a:gd name="T28" fmla="*/ 152954 w 236081"/>
                <a:gd name="T29" fmla="*/ 482138 h 1133856"/>
                <a:gd name="T30" fmla="*/ 202831 w 236081"/>
                <a:gd name="T31" fmla="*/ 389036 h 1133856"/>
                <a:gd name="T32" fmla="*/ 202831 w 236081"/>
                <a:gd name="T33" fmla="*/ 89777 h 1133856"/>
                <a:gd name="T34" fmla="*/ 156279 w 236081"/>
                <a:gd name="T35" fmla="*/ 0 h 1133856"/>
                <a:gd name="T36" fmla="*/ 19951 w 236081"/>
                <a:gd name="T37" fmla="*/ 0 h 1133856"/>
                <a:gd name="T38" fmla="*/ 0 w 236081"/>
                <a:gd name="T39" fmla="*/ 1133856 h 11338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6081" h="1133856">
                  <a:moveTo>
                    <a:pt x="0" y="1133856"/>
                  </a:moveTo>
                  <a:lnTo>
                    <a:pt x="33251" y="1097280"/>
                  </a:lnTo>
                  <a:lnTo>
                    <a:pt x="236081" y="1097280"/>
                  </a:lnTo>
                  <a:lnTo>
                    <a:pt x="236081" y="1070679"/>
                  </a:lnTo>
                  <a:lnTo>
                    <a:pt x="212806" y="1004177"/>
                  </a:lnTo>
                  <a:lnTo>
                    <a:pt x="212806" y="927700"/>
                  </a:lnTo>
                  <a:lnTo>
                    <a:pt x="192855" y="924375"/>
                  </a:lnTo>
                  <a:lnTo>
                    <a:pt x="192855" y="831273"/>
                  </a:lnTo>
                  <a:lnTo>
                    <a:pt x="152954" y="821297"/>
                  </a:lnTo>
                  <a:lnTo>
                    <a:pt x="149629" y="778071"/>
                  </a:lnTo>
                  <a:lnTo>
                    <a:pt x="139654" y="678318"/>
                  </a:lnTo>
                  <a:lnTo>
                    <a:pt x="156279" y="611817"/>
                  </a:lnTo>
                  <a:lnTo>
                    <a:pt x="136329" y="578566"/>
                  </a:lnTo>
                  <a:lnTo>
                    <a:pt x="166255" y="502089"/>
                  </a:lnTo>
                  <a:lnTo>
                    <a:pt x="152954" y="482138"/>
                  </a:lnTo>
                  <a:lnTo>
                    <a:pt x="202831" y="389036"/>
                  </a:lnTo>
                  <a:lnTo>
                    <a:pt x="202831" y="89777"/>
                  </a:lnTo>
                  <a:lnTo>
                    <a:pt x="156279" y="0"/>
                  </a:lnTo>
                  <a:lnTo>
                    <a:pt x="19951" y="0"/>
                  </a:lnTo>
                  <a:lnTo>
                    <a:pt x="0" y="113385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Freeform 1218"/>
            <p:cNvSpPr>
              <a:spLocks/>
            </p:cNvSpPr>
            <p:nvPr/>
          </p:nvSpPr>
          <p:spPr bwMode="auto">
            <a:xfrm>
              <a:off x="4013385" y="682203"/>
              <a:ext cx="179555" cy="332509"/>
            </a:xfrm>
            <a:custGeom>
              <a:avLst/>
              <a:gdLst>
                <a:gd name="T0" fmla="*/ 0 w 179555"/>
                <a:gd name="T1" fmla="*/ 332509 h 332509"/>
                <a:gd name="T2" fmla="*/ 166254 w 179555"/>
                <a:gd name="T3" fmla="*/ 332509 h 332509"/>
                <a:gd name="T4" fmla="*/ 142979 w 179555"/>
                <a:gd name="T5" fmla="*/ 279308 h 332509"/>
                <a:gd name="T6" fmla="*/ 179555 w 179555"/>
                <a:gd name="T7" fmla="*/ 256032 h 332509"/>
                <a:gd name="T8" fmla="*/ 179555 w 179555"/>
                <a:gd name="T9" fmla="*/ 0 h 332509"/>
                <a:gd name="T10" fmla="*/ 3325 w 179555"/>
                <a:gd name="T11" fmla="*/ 0 h 332509"/>
                <a:gd name="T12" fmla="*/ 0 w 179555"/>
                <a:gd name="T13" fmla="*/ 332509 h 332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55" h="332509">
                  <a:moveTo>
                    <a:pt x="0" y="332509"/>
                  </a:moveTo>
                  <a:lnTo>
                    <a:pt x="166254" y="332509"/>
                  </a:lnTo>
                  <a:lnTo>
                    <a:pt x="142979" y="279308"/>
                  </a:lnTo>
                  <a:lnTo>
                    <a:pt x="179555" y="256032"/>
                  </a:lnTo>
                  <a:lnTo>
                    <a:pt x="179555" y="0"/>
                  </a:lnTo>
                  <a:lnTo>
                    <a:pt x="3325" y="0"/>
                  </a:lnTo>
                  <a:cubicBezTo>
                    <a:pt x="4433" y="111945"/>
                    <a:pt x="5542" y="223889"/>
                    <a:pt x="0" y="332509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Freeform 1219"/>
            <p:cNvSpPr>
              <a:spLocks/>
            </p:cNvSpPr>
            <p:nvPr/>
          </p:nvSpPr>
          <p:spPr bwMode="auto">
            <a:xfrm>
              <a:off x="4362519" y="665577"/>
              <a:ext cx="1699122" cy="1256885"/>
            </a:xfrm>
            <a:custGeom>
              <a:avLst/>
              <a:gdLst>
                <a:gd name="T0" fmla="*/ 0 w 1699122"/>
                <a:gd name="T1" fmla="*/ 33251 h 1256885"/>
                <a:gd name="T2" fmla="*/ 1566118 w 1699122"/>
                <a:gd name="T3" fmla="*/ 73152 h 1256885"/>
                <a:gd name="T4" fmla="*/ 1566118 w 1699122"/>
                <a:gd name="T5" fmla="*/ 106403 h 1256885"/>
                <a:gd name="T6" fmla="*/ 1536192 w 1699122"/>
                <a:gd name="T7" fmla="*/ 116379 h 1256885"/>
                <a:gd name="T8" fmla="*/ 1542842 w 1699122"/>
                <a:gd name="T9" fmla="*/ 159605 h 1256885"/>
                <a:gd name="T10" fmla="*/ 1512917 w 1699122"/>
                <a:gd name="T11" fmla="*/ 192856 h 1256885"/>
                <a:gd name="T12" fmla="*/ 1509592 w 1699122"/>
                <a:gd name="T13" fmla="*/ 279308 h 1256885"/>
                <a:gd name="T14" fmla="*/ 1562793 w 1699122"/>
                <a:gd name="T15" fmla="*/ 289283 h 1256885"/>
                <a:gd name="T16" fmla="*/ 1566118 w 1699122"/>
                <a:gd name="T17" fmla="*/ 315884 h 1256885"/>
                <a:gd name="T18" fmla="*/ 1492966 w 1699122"/>
                <a:gd name="T19" fmla="*/ 309234 h 1256885"/>
                <a:gd name="T20" fmla="*/ 1446415 w 1699122"/>
                <a:gd name="T21" fmla="*/ 315884 h 1256885"/>
                <a:gd name="T22" fmla="*/ 1416489 w 1699122"/>
                <a:gd name="T23" fmla="*/ 379061 h 1256885"/>
                <a:gd name="T24" fmla="*/ 1403189 w 1699122"/>
                <a:gd name="T25" fmla="*/ 402336 h 1256885"/>
                <a:gd name="T26" fmla="*/ 1403189 w 1699122"/>
                <a:gd name="T27" fmla="*/ 455538 h 1256885"/>
                <a:gd name="T28" fmla="*/ 1473016 w 1699122"/>
                <a:gd name="T29" fmla="*/ 472163 h 1256885"/>
                <a:gd name="T30" fmla="*/ 1443090 w 1699122"/>
                <a:gd name="T31" fmla="*/ 571916 h 1256885"/>
                <a:gd name="T32" fmla="*/ 1453065 w 1699122"/>
                <a:gd name="T33" fmla="*/ 578566 h 1256885"/>
                <a:gd name="T34" fmla="*/ 1453065 w 1699122"/>
                <a:gd name="T35" fmla="*/ 625118 h 1256885"/>
                <a:gd name="T36" fmla="*/ 1439765 w 1699122"/>
                <a:gd name="T37" fmla="*/ 668344 h 1256885"/>
                <a:gd name="T38" fmla="*/ 1443090 w 1699122"/>
                <a:gd name="T39" fmla="*/ 731520 h 1256885"/>
                <a:gd name="T40" fmla="*/ 1489641 w 1699122"/>
                <a:gd name="T41" fmla="*/ 731520 h 1256885"/>
                <a:gd name="T42" fmla="*/ 1502941 w 1699122"/>
                <a:gd name="T43" fmla="*/ 924376 h 1256885"/>
                <a:gd name="T44" fmla="*/ 1562793 w 1699122"/>
                <a:gd name="T45" fmla="*/ 960952 h 1256885"/>
                <a:gd name="T46" fmla="*/ 1579418 w 1699122"/>
                <a:gd name="T47" fmla="*/ 1256885 h 1256885"/>
                <a:gd name="T48" fmla="*/ 1699122 w 1699122"/>
                <a:gd name="T49" fmla="*/ 1256885 h 1256885"/>
                <a:gd name="T50" fmla="*/ 1679171 w 1699122"/>
                <a:gd name="T51" fmla="*/ 0 h 1256885"/>
                <a:gd name="T52" fmla="*/ 73152 w 1699122"/>
                <a:gd name="T53" fmla="*/ 26601 h 12568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9122" h="1256885">
                  <a:moveTo>
                    <a:pt x="0" y="33251"/>
                  </a:moveTo>
                  <a:lnTo>
                    <a:pt x="1566118" y="73152"/>
                  </a:lnTo>
                  <a:lnTo>
                    <a:pt x="1566118" y="106403"/>
                  </a:lnTo>
                  <a:lnTo>
                    <a:pt x="1536192" y="116379"/>
                  </a:lnTo>
                  <a:lnTo>
                    <a:pt x="1542842" y="159605"/>
                  </a:lnTo>
                  <a:lnTo>
                    <a:pt x="1512917" y="192856"/>
                  </a:lnTo>
                  <a:lnTo>
                    <a:pt x="1509592" y="279308"/>
                  </a:lnTo>
                  <a:lnTo>
                    <a:pt x="1562793" y="289283"/>
                  </a:lnTo>
                  <a:lnTo>
                    <a:pt x="1566118" y="315884"/>
                  </a:lnTo>
                  <a:lnTo>
                    <a:pt x="1492966" y="309234"/>
                  </a:lnTo>
                  <a:lnTo>
                    <a:pt x="1446415" y="315884"/>
                  </a:lnTo>
                  <a:lnTo>
                    <a:pt x="1416489" y="379061"/>
                  </a:lnTo>
                  <a:lnTo>
                    <a:pt x="1403189" y="402336"/>
                  </a:lnTo>
                  <a:lnTo>
                    <a:pt x="1403189" y="455538"/>
                  </a:lnTo>
                  <a:lnTo>
                    <a:pt x="1473016" y="472163"/>
                  </a:lnTo>
                  <a:lnTo>
                    <a:pt x="1443090" y="571916"/>
                  </a:lnTo>
                  <a:lnTo>
                    <a:pt x="1453065" y="578566"/>
                  </a:lnTo>
                  <a:lnTo>
                    <a:pt x="1453065" y="625118"/>
                  </a:lnTo>
                  <a:lnTo>
                    <a:pt x="1439765" y="668344"/>
                  </a:lnTo>
                  <a:lnTo>
                    <a:pt x="1443090" y="731520"/>
                  </a:lnTo>
                  <a:lnTo>
                    <a:pt x="1489641" y="731520"/>
                  </a:lnTo>
                  <a:lnTo>
                    <a:pt x="1502941" y="924376"/>
                  </a:lnTo>
                  <a:lnTo>
                    <a:pt x="1562793" y="960952"/>
                  </a:lnTo>
                  <a:lnTo>
                    <a:pt x="1579418" y="1256885"/>
                  </a:lnTo>
                  <a:lnTo>
                    <a:pt x="1699122" y="1256885"/>
                  </a:lnTo>
                  <a:lnTo>
                    <a:pt x="1679171" y="0"/>
                  </a:lnTo>
                  <a:lnTo>
                    <a:pt x="73152" y="26601"/>
                  </a:lnTo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25" name="Picture 577" descr="CrIS LWIR Spec v2.png"/>
          <p:cNvPicPr>
            <a:picLocks noChangeAspect="1"/>
          </p:cNvPicPr>
          <p:nvPr/>
        </p:nvPicPr>
        <p:blipFill>
          <a:blip r:embed="rId8" cstate="print"/>
          <a:srcRect l="4118" t="7526" r="6775"/>
          <a:stretch>
            <a:fillRect/>
          </a:stretch>
        </p:blipFill>
        <p:spPr bwMode="auto">
          <a:xfrm>
            <a:off x="6155531" y="4168775"/>
            <a:ext cx="26019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26" name="TextBox 1207"/>
          <p:cNvSpPr txBox="1">
            <a:spLocks noChangeArrowheads="1"/>
          </p:cNvSpPr>
          <p:nvPr/>
        </p:nvSpPr>
        <p:spPr bwMode="auto">
          <a:xfrm>
            <a:off x="7949406" y="3786188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>
                <a:latin typeface="Calibri" pitchFamily="34" charset="0"/>
              </a:rPr>
              <a:t>Interferograms</a:t>
            </a:r>
          </a:p>
        </p:txBody>
      </p:sp>
      <p:sp>
        <p:nvSpPr>
          <p:cNvPr id="8327" name="TextBox 1208"/>
          <p:cNvSpPr txBox="1">
            <a:spLocks noChangeArrowheads="1"/>
          </p:cNvSpPr>
          <p:nvPr/>
        </p:nvSpPr>
        <p:spPr bwMode="auto">
          <a:xfrm>
            <a:off x="6885781" y="4733925"/>
            <a:ext cx="1360488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i="1">
                <a:latin typeface="Calibri" pitchFamily="34" charset="0"/>
              </a:rPr>
              <a:t>Calibrated  / Geolocated Spectra</a:t>
            </a:r>
          </a:p>
        </p:txBody>
      </p:sp>
      <p:sp>
        <p:nvSpPr>
          <p:cNvPr id="8328" name="Rectangle 227"/>
          <p:cNvSpPr>
            <a:spLocks noChangeArrowheads="1"/>
          </p:cNvSpPr>
          <p:nvPr/>
        </p:nvSpPr>
        <p:spPr bwMode="auto">
          <a:xfrm>
            <a:off x="8198644" y="4170363"/>
            <a:ext cx="554037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SDRs</a:t>
            </a:r>
            <a:endParaRPr lang="en-US"/>
          </a:p>
        </p:txBody>
      </p:sp>
      <p:sp>
        <p:nvSpPr>
          <p:cNvPr id="8329" name="Line 565"/>
          <p:cNvSpPr>
            <a:spLocks noChangeShapeType="1"/>
          </p:cNvSpPr>
          <p:nvPr/>
        </p:nvSpPr>
        <p:spPr bwMode="auto">
          <a:xfrm>
            <a:off x="5741194" y="4775200"/>
            <a:ext cx="423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0" name="AutoShape 569"/>
          <p:cNvSpPr>
            <a:spLocks noChangeArrowheads="1"/>
          </p:cNvSpPr>
          <p:nvPr/>
        </p:nvSpPr>
        <p:spPr bwMode="auto">
          <a:xfrm>
            <a:off x="4949031" y="4511675"/>
            <a:ext cx="849313" cy="527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89000"/>
            <a:r>
              <a:rPr lang="en-US" sz="1200" dirty="0" err="1"/>
              <a:t>CrIS</a:t>
            </a:r>
            <a:r>
              <a:rPr lang="en-US" sz="1200" dirty="0"/>
              <a:t> SDR Algorithm</a:t>
            </a:r>
            <a:endParaRPr lang="en-US" sz="1600" dirty="0"/>
          </a:p>
        </p:txBody>
      </p:sp>
      <p:sp>
        <p:nvSpPr>
          <p:cNvPr id="575" name="Slide Number Placeholder 5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76" name="TextBox 575"/>
          <p:cNvSpPr txBox="1"/>
          <p:nvPr/>
        </p:nvSpPr>
        <p:spPr>
          <a:xfrm>
            <a:off x="6694250" y="6488668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Exelis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S_F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40505"/>
            <a:ext cx="6519153" cy="37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78509" y="4035623"/>
            <a:ext cx="1426611" cy="13357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4188023"/>
            <a:ext cx="1526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(~50km, nadir)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14800" y="5178623"/>
            <a:ext cx="228600" cy="152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525482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FOV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dirty="0" smtClean="0"/>
              <a:t>14km, nadir)</a:t>
            </a:r>
            <a:endParaRPr lang="en-US" sz="1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Scan Pattern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FOV – Field OF View</a:t>
            </a:r>
          </a:p>
          <a:p>
            <a:r>
              <a:rPr lang="en-US" sz="1600" dirty="0" smtClean="0"/>
              <a:t>FOR – Field OF Regard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53000" y="1219200"/>
            <a:ext cx="0" cy="304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1209336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North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791200"/>
            <a:ext cx="4668779" cy="92333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Swath is 2200 Km (FOR1 to FOR 30).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acquires 1 scan line every 8 seconds.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CrIS</a:t>
            </a:r>
            <a:r>
              <a:rPr lang="en-US" dirty="0" smtClean="0"/>
              <a:t> measures 8.7 million spectra per day.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3D78-8A86-495E-90FC-CDE5596CA3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04775"/>
            <a:ext cx="695325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NPP </a:t>
            </a:r>
            <a:r>
              <a:rPr lang="en-US" sz="2800" dirty="0" err="1" smtClean="0"/>
              <a:t>CrIS</a:t>
            </a:r>
            <a:r>
              <a:rPr lang="en-US" sz="2800" dirty="0" smtClean="0"/>
              <a:t> Sensor Data Record</a:t>
            </a:r>
            <a:br>
              <a:rPr lang="en-US" sz="2800" dirty="0" smtClean="0"/>
            </a:br>
            <a:r>
              <a:rPr lang="en-US" sz="2800" dirty="0" smtClean="0"/>
              <a:t> Calibration Uncertainty Specifications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1" y="1524000"/>
          <a:ext cx="87656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3"/>
                <a:gridCol w="1002093"/>
                <a:gridCol w="586233"/>
                <a:gridCol w="907868"/>
                <a:gridCol w="626116"/>
                <a:gridCol w="636551"/>
                <a:gridCol w="1012221"/>
                <a:gridCol w="1015197"/>
                <a:gridCol w="1061420"/>
                <a:gridCol w="1325278"/>
              </a:tblGrid>
              <a:tr h="5641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range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N. of </a:t>
                      </a:r>
                      <a:r>
                        <a:rPr lang="en-US" sz="1200" dirty="0" smtClean="0"/>
                        <a:t>chan.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Resolution (cm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FORs per Scan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FOVs  per FOR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NEdN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100" baseline="0" dirty="0" smtClean="0"/>
                        <a:t>@287K</a:t>
                      </a:r>
                      <a:r>
                        <a:rPr lang="en-US" sz="1200" baseline="0" dirty="0" smtClean="0"/>
                        <a:t> BB</a:t>
                      </a:r>
                    </a:p>
                    <a:p>
                      <a:pPr algn="ctr"/>
                      <a:r>
                        <a:rPr lang="en-US" sz="1100" baseline="0" dirty="0" err="1" smtClean="0"/>
                        <a:t>mW</a:t>
                      </a:r>
                      <a:r>
                        <a:rPr lang="en-US" sz="1100" baseline="0" dirty="0" smtClean="0"/>
                        <a:t>/m</a:t>
                      </a:r>
                      <a:r>
                        <a:rPr lang="en-US" sz="1100" baseline="30000" dirty="0" smtClean="0"/>
                        <a:t>2</a:t>
                      </a:r>
                      <a:r>
                        <a:rPr lang="en-US" sz="1100" baseline="0" dirty="0" smtClean="0"/>
                        <a:t>/</a:t>
                      </a:r>
                      <a:r>
                        <a:rPr lang="en-US" sz="1100" baseline="0" dirty="0" err="1" smtClean="0"/>
                        <a:t>sr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cm</a:t>
                      </a:r>
                      <a:r>
                        <a:rPr lang="en-US" sz="1100" baseline="30000" dirty="0" smtClean="0"/>
                        <a:t>-1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Radiometric Uncertainty</a:t>
                      </a:r>
                    </a:p>
                    <a:p>
                      <a:pPr algn="ctr"/>
                      <a:r>
                        <a:rPr lang="en-US" sz="1200" dirty="0" smtClean="0"/>
                        <a:t>@287K BB</a:t>
                      </a:r>
                    </a:p>
                    <a:p>
                      <a:pPr algn="ctr"/>
                      <a:r>
                        <a:rPr lang="en-US" sz="1200" dirty="0" smtClean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Spectral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chan</a:t>
                      </a:r>
                      <a:r>
                        <a:rPr lang="en-US" sz="1200" dirty="0" smtClean="0"/>
                        <a:t> center)  uncertainty</a:t>
                      </a:r>
                    </a:p>
                    <a:p>
                      <a:pPr algn="ctr"/>
                      <a:r>
                        <a:rPr lang="en-US" sz="1200" dirty="0" err="1" smtClean="0"/>
                        <a:t>ppm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Geolocation</a:t>
                      </a:r>
                      <a:r>
                        <a:rPr lang="en-US" sz="1200" dirty="0" smtClean="0"/>
                        <a:t> uncertainty</a:t>
                      </a:r>
                    </a:p>
                    <a:p>
                      <a:pPr algn="ctr"/>
                      <a:r>
                        <a:rPr lang="en-US" sz="1200" dirty="0" smtClean="0"/>
                        <a:t>km</a:t>
                      </a:r>
                      <a:endParaRPr lang="en-US" sz="1200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650-1095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713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0.45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1210-1750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433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0.06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0.58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  <a:tr h="2542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2155-2550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159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0.007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0.77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 rot="5400000">
            <a:off x="6684992" y="-551379"/>
            <a:ext cx="288208" cy="3862549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70495" y="944571"/>
            <a:ext cx="27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SDR Calibration Uncertainty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4290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Radiometric uncertainty specification converted to that expressed in brightness temperature </a:t>
            </a:r>
            <a:endParaRPr lang="en-US" dirty="0"/>
          </a:p>
        </p:txBody>
      </p:sp>
      <p:pic>
        <p:nvPicPr>
          <p:cNvPr id="21508" name="Picture 4" descr="D:\Home\yhan\work\JPSS\CrIS_SDR\Team_members\STAR_members\likun\radiometric_uncertai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194" y="4343400"/>
            <a:ext cx="3762806" cy="25146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6019800" y="3352800"/>
            <a:ext cx="1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19800" y="38100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-72545" y="3437425"/>
            <a:ext cx="5139845" cy="3103504"/>
            <a:chOff x="738335" y="792978"/>
            <a:chExt cx="7818068" cy="53318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989"/>
            <a:stretch/>
          </p:blipFill>
          <p:spPr bwMode="auto">
            <a:xfrm>
              <a:off x="1138445" y="792978"/>
              <a:ext cx="7417958" cy="5331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38335" y="2997370"/>
              <a:ext cx="400110" cy="83708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914355"/>
              <a:r>
                <a:rPr lang="en-US" sz="1400" b="1" dirty="0" smtClean="0">
                  <a:solidFill>
                    <a:srgbClr val="000000"/>
                  </a:solidFill>
                  <a:cs typeface="Times New Roman" pitchFamily="18" charset="0"/>
                </a:rPr>
                <a:t>NEdT, </a:t>
              </a:r>
              <a:r>
                <a:rPr lang="en-US" sz="1400" b="1" baseline="30000" dirty="0" smtClean="0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r>
                <a:rPr lang="en-US" sz="1400" b="1" dirty="0" smtClean="0">
                  <a:solidFill>
                    <a:srgbClr val="000000"/>
                  </a:solidFill>
                  <a:cs typeface="Times New Roman" pitchFamily="18" charset="0"/>
                </a:rPr>
                <a:t>K</a:t>
              </a:r>
              <a:endParaRPr lang="en-US" sz="1400" b="1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0122" y="6400522"/>
            <a:ext cx="215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/>
              <a:t>Vladimir </a:t>
            </a:r>
            <a:r>
              <a:rPr lang="en-US" sz="1200" dirty="0" err="1" smtClean="0"/>
              <a:t>Zavyalov</a:t>
            </a:r>
            <a:r>
              <a:rPr lang="en-US" sz="1200" dirty="0" smtClean="0"/>
              <a:t>  of SDL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29200" y="3276600"/>
            <a:ext cx="1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487906" y="3721100"/>
            <a:ext cx="54129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Cal/Val </a:t>
            </a:r>
            <a:r>
              <a:rPr lang="en-US" dirty="0"/>
              <a:t>Milestones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76800" cy="5486400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en-US" sz="1700" b="1" dirty="0" smtClean="0">
                <a:solidFill>
                  <a:srgbClr val="FF0000"/>
                </a:solidFill>
              </a:rPr>
              <a:t>January 18</a:t>
            </a:r>
            <a:r>
              <a:rPr lang="en-US" sz="17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700" b="1" dirty="0" smtClean="0">
                <a:solidFill>
                  <a:srgbClr val="FF0000"/>
                </a:solidFill>
              </a:rPr>
              <a:t> 2012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r>
              <a:rPr lang="en-US" sz="1700" dirty="0" err="1" smtClean="0"/>
              <a:t>CrIS</a:t>
            </a:r>
            <a:r>
              <a:rPr lang="en-US" sz="1700" dirty="0" smtClean="0"/>
              <a:t> was powered up; team started instrument checkout and optimization.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February 8</a:t>
            </a:r>
            <a:r>
              <a:rPr lang="en-US" sz="1700" b="1" baseline="30000" dirty="0" smtClean="0"/>
              <a:t>th </a:t>
            </a:r>
            <a:r>
              <a:rPr lang="en-US" sz="1700" b="1" dirty="0" smtClean="0"/>
              <a:t>:</a:t>
            </a:r>
            <a:r>
              <a:rPr lang="en-US" sz="1700" dirty="0" smtClean="0"/>
              <a:t> Engineering packet v32 was uploaded (PGA setting and bit trim mask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February 22</a:t>
            </a:r>
            <a:r>
              <a:rPr lang="en-US" sz="1700" b="1" baseline="30000" dirty="0" smtClean="0"/>
              <a:t>nd</a:t>
            </a:r>
            <a:r>
              <a:rPr lang="en-US" sz="1700" b="1" dirty="0" smtClean="0"/>
              <a:t> </a:t>
            </a:r>
            <a:r>
              <a:rPr lang="en-US" sz="1700" dirty="0" smtClean="0"/>
              <a:t>: Full spectral resolution RDRs (0.8 cm </a:t>
            </a:r>
            <a:r>
              <a:rPr lang="en-US" sz="1700" dirty="0" err="1" smtClean="0"/>
              <a:t>maxOPD</a:t>
            </a:r>
            <a:r>
              <a:rPr lang="en-US" sz="1700" dirty="0" smtClean="0"/>
              <a:t> for all bands)  were collected.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April 11</a:t>
            </a:r>
            <a:r>
              <a:rPr lang="en-US" sz="1700" b="1" baseline="30000" dirty="0" smtClean="0"/>
              <a:t>th</a:t>
            </a:r>
            <a:r>
              <a:rPr lang="en-US" sz="1700" baseline="30000" dirty="0" smtClean="0"/>
              <a:t> </a:t>
            </a:r>
            <a:r>
              <a:rPr lang="en-US" sz="1700" dirty="0" smtClean="0"/>
              <a:t>: Engineering packet v33 was uploaded (spectral calibration parameters, nonlinearity coefficients and ICT emissivity table updates).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April 18</a:t>
            </a:r>
            <a:r>
              <a:rPr lang="en-US" sz="1700" b="1" baseline="30000" dirty="0" smtClean="0"/>
              <a:t>th</a:t>
            </a:r>
            <a:r>
              <a:rPr lang="en-US" sz="1700" dirty="0" smtClean="0"/>
              <a:t>: A new FIR digital filter was uploaded to replace the corrupted one.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May 15</a:t>
            </a:r>
            <a:r>
              <a:rPr lang="en-US" sz="1700" b="1" baseline="30000" dirty="0" smtClean="0"/>
              <a:t>th</a:t>
            </a:r>
            <a:r>
              <a:rPr lang="en-US" sz="1700" dirty="0" smtClean="0"/>
              <a:t> : </a:t>
            </a:r>
            <a:r>
              <a:rPr lang="en-US" sz="1700" dirty="0" err="1" smtClean="0"/>
              <a:t>CrIS</a:t>
            </a:r>
            <a:r>
              <a:rPr lang="en-US" sz="1700" dirty="0" smtClean="0"/>
              <a:t> SDR product reached Beta maturity level .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October 15</a:t>
            </a:r>
            <a:r>
              <a:rPr lang="en-US" sz="1700" b="1" baseline="30000" dirty="0" smtClean="0"/>
              <a:t>th</a:t>
            </a:r>
            <a:r>
              <a:rPr lang="en-US" sz="1700" dirty="0" smtClean="0"/>
              <a:t> :  </a:t>
            </a:r>
            <a:r>
              <a:rPr lang="en-US" sz="1700" dirty="0" err="1" smtClean="0"/>
              <a:t>CrIS</a:t>
            </a:r>
            <a:r>
              <a:rPr lang="en-US" sz="1700" dirty="0" smtClean="0"/>
              <a:t> </a:t>
            </a:r>
            <a:r>
              <a:rPr lang="en-US" sz="1700" dirty="0" err="1" smtClean="0"/>
              <a:t>Gelocation</a:t>
            </a:r>
            <a:r>
              <a:rPr lang="en-US" sz="1700" dirty="0" smtClean="0"/>
              <a:t> errors are fixed  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October 23</a:t>
            </a:r>
            <a:r>
              <a:rPr lang="en-US" sz="1700" b="1" baseline="30000" dirty="0" smtClean="0"/>
              <a:t>rd</a:t>
            </a:r>
            <a:r>
              <a:rPr lang="en-US" sz="1700" dirty="0" smtClean="0"/>
              <a:t> ,  </a:t>
            </a:r>
            <a:r>
              <a:rPr lang="en-US" sz="1700" dirty="0" err="1" smtClean="0"/>
              <a:t>CrIS</a:t>
            </a:r>
            <a:r>
              <a:rPr lang="en-US" sz="1700" dirty="0" smtClean="0"/>
              <a:t> SDR Provisional Review</a:t>
            </a:r>
          </a:p>
          <a:p>
            <a:pPr>
              <a:spcAft>
                <a:spcPts val="300"/>
              </a:spcAft>
            </a:pPr>
            <a:r>
              <a:rPr lang="en-US" sz="1700" b="1" dirty="0" smtClean="0"/>
              <a:t>February 13</a:t>
            </a:r>
            <a:r>
              <a:rPr lang="en-US" sz="1700" b="1" baseline="30000" dirty="0" smtClean="0"/>
              <a:t>th</a:t>
            </a:r>
            <a:r>
              <a:rPr lang="en-US" sz="1700" dirty="0" smtClean="0"/>
              <a:t> , 2012 </a:t>
            </a:r>
            <a:r>
              <a:rPr lang="en-US" sz="1700" dirty="0" err="1" smtClean="0"/>
              <a:t>CrIS</a:t>
            </a:r>
            <a:r>
              <a:rPr lang="en-US" sz="1700" dirty="0" smtClean="0"/>
              <a:t> SDR Provisional Declaration  </a:t>
            </a: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A1C8-7C7F-4B4A-8681-997F6D03EA3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673600" y="2141220"/>
            <a:ext cx="4470400" cy="3144520"/>
            <a:chOff x="4709108" y="1878352"/>
            <a:chExt cx="4425842" cy="3150848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5791800" y="1878352"/>
              <a:ext cx="2259508" cy="2308693"/>
              <a:chOff x="5791800" y="1878352"/>
              <a:chExt cx="2259508" cy="2308693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5791800" y="1878352"/>
                <a:ext cx="2259508" cy="2308693"/>
              </a:xfrm>
              <a:prstGeom prst="ellipse">
                <a:avLst/>
              </a:prstGeom>
              <a:solidFill>
                <a:srgbClr val="7ABC32"/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329184" tIns="329184" rIns="329184" bIns="329184">
                <a:spAutoFit/>
              </a:bodyPr>
              <a:lstStyle/>
              <a:p>
                <a:pPr defTabSz="3135313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" name="Text Box 389"/>
              <p:cNvSpPr txBox="1">
                <a:spLocks noChangeArrowheads="1"/>
              </p:cNvSpPr>
              <p:nvPr/>
            </p:nvSpPr>
            <p:spPr bwMode="auto">
              <a:xfrm>
                <a:off x="5869893" y="2322108"/>
                <a:ext cx="2104273" cy="37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5183" tIns="32585" rIns="65183" bIns="32585">
                <a:spAutoFit/>
              </a:bodyPr>
              <a:lstStyle/>
              <a:p>
                <a:pPr algn="ctr" defTabSz="652463"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Arial" pitchFamily="34" charset="0"/>
                  </a:rPr>
                  <a:t>Radiometric</a:t>
                </a: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4709108" y="2720507"/>
              <a:ext cx="2430762" cy="2308693"/>
              <a:chOff x="4709108" y="2720507"/>
              <a:chExt cx="2430762" cy="2308693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4880362" y="2720507"/>
                <a:ext cx="2259508" cy="2308693"/>
              </a:xfrm>
              <a:prstGeom prst="ellipse">
                <a:avLst/>
              </a:prstGeom>
              <a:solidFill>
                <a:srgbClr val="0079F2">
                  <a:alpha val="75686"/>
                </a:srgbClr>
              </a:solidFill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329184" tIns="329184" rIns="329184" bIns="329184">
                <a:spAutoFit/>
              </a:bodyPr>
              <a:lstStyle/>
              <a:p>
                <a:pPr defTabSz="3135313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Text Box 389"/>
              <p:cNvSpPr txBox="1">
                <a:spLocks noChangeArrowheads="1"/>
              </p:cNvSpPr>
              <p:nvPr/>
            </p:nvSpPr>
            <p:spPr bwMode="auto">
              <a:xfrm>
                <a:off x="4709108" y="4253093"/>
                <a:ext cx="2104271" cy="37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5183" tIns="32585" rIns="65183" bIns="32585">
                <a:spAutoFit/>
              </a:bodyPr>
              <a:lstStyle/>
              <a:p>
                <a:pPr algn="ctr" defTabSz="652463"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Arial" pitchFamily="34" charset="0"/>
                  </a:rPr>
                  <a:t>Spectral</a:t>
                </a:r>
              </a:p>
            </p:txBody>
          </p:sp>
        </p:grp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6683012" y="2720507"/>
              <a:ext cx="2451938" cy="2308693"/>
              <a:chOff x="6683012" y="2720507"/>
              <a:chExt cx="2451938" cy="2308693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6683012" y="2720507"/>
                <a:ext cx="2259508" cy="2308693"/>
              </a:xfrm>
              <a:prstGeom prst="ellipse">
                <a:avLst/>
              </a:prstGeom>
              <a:solidFill>
                <a:srgbClr val="FF2525">
                  <a:alpha val="75294"/>
                </a:srgbClr>
              </a:solidFill>
              <a:ln w="9525" cap="flat" cmpd="sng" algn="ctr">
                <a:solidFill>
                  <a:srgbClr val="FF656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329184" tIns="329184" rIns="329184" bIns="329184">
                <a:spAutoFit/>
              </a:bodyPr>
              <a:lstStyle/>
              <a:p>
                <a:pPr defTabSz="3135313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" name="Text Box 389"/>
              <p:cNvSpPr txBox="1">
                <a:spLocks noChangeArrowheads="1"/>
              </p:cNvSpPr>
              <p:nvPr/>
            </p:nvSpPr>
            <p:spPr bwMode="auto">
              <a:xfrm>
                <a:off x="7028821" y="4253093"/>
                <a:ext cx="2106129" cy="37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65183" tIns="32585" rIns="65183" bIns="32585">
                <a:spAutoFit/>
              </a:bodyPr>
              <a:lstStyle/>
              <a:p>
                <a:pPr algn="ctr" defTabSz="652463" eaLnBrk="0" hangingPunct="0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latin typeface="Arial" pitchFamily="34" charset="0"/>
                  </a:rPr>
                  <a:t>Spatial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Noise </a:t>
            </a:r>
            <a:br>
              <a:rPr lang="en-US" dirty="0" smtClean="0"/>
            </a:br>
            <a:r>
              <a:rPr lang="en-US" dirty="0" smtClean="0"/>
              <a:t>Overall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4055"/>
            <a:ext cx="8043585" cy="473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9091" y="5758933"/>
            <a:ext cx="67247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 noise levels are much better than the specification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47462" y="3549535"/>
            <a:ext cx="1396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large </a:t>
            </a:r>
            <a:r>
              <a:rPr lang="en-US" sz="1400" dirty="0" err="1" smtClean="0"/>
              <a:t>NEdN</a:t>
            </a:r>
            <a:r>
              <a:rPr lang="en-US" sz="1400" dirty="0" smtClean="0"/>
              <a:t> at MW FOV 7 is a known issue before NPP launch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07595" y="1043363"/>
            <a:ext cx="34032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NEdN</a:t>
            </a:r>
            <a:r>
              <a:rPr lang="en-US" sz="1600" b="1" dirty="0" smtClean="0">
                <a:solidFill>
                  <a:srgbClr val="FF0000"/>
                </a:solidFill>
              </a:rPr>
              <a:t> at selected </a:t>
            </a:r>
            <a:r>
              <a:rPr lang="en-US" sz="1600" b="1" dirty="0" err="1" smtClean="0">
                <a:solidFill>
                  <a:srgbClr val="FF0000"/>
                </a:solidFill>
              </a:rPr>
              <a:t>wavenumber</a:t>
            </a:r>
            <a:r>
              <a:rPr lang="en-US" sz="1600" b="1" dirty="0" smtClean="0">
                <a:solidFill>
                  <a:srgbClr val="FF0000"/>
                </a:solidFill>
              </a:rPr>
              <a:t> ranges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275" y="0"/>
            <a:ext cx="8807450" cy="93102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Instrument Noise </a:t>
            </a:r>
            <a:br>
              <a:rPr lang="en-US" sz="3200" dirty="0" smtClean="0"/>
            </a:br>
            <a:r>
              <a:rPr lang="en-US" sz="3200" dirty="0" err="1" smtClean="0"/>
              <a:t>NEdN</a:t>
            </a:r>
            <a:r>
              <a:rPr lang="en-US" sz="3200" dirty="0" smtClean="0"/>
              <a:t> Trend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spectra </a:t>
            </a:r>
            <a:r>
              <a:rPr lang="en-US" dirty="0" err="1" smtClean="0"/>
              <a:t>NEdN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5240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 spectra </a:t>
            </a:r>
            <a:r>
              <a:rPr lang="en-US" dirty="0" err="1" smtClean="0"/>
              <a:t>NEdN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" y="4694872"/>
            <a:ext cx="8420100" cy="1769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rgbClr val="000000"/>
                </a:solidFill>
              </a:rPr>
              <a:t>NEdN</a:t>
            </a:r>
            <a:r>
              <a:rPr lang="en-US" sz="1400" b="1" dirty="0" smtClean="0">
                <a:solidFill>
                  <a:srgbClr val="000000"/>
                </a:solidFill>
              </a:rPr>
              <a:t> is very stable in real part of the DS spectra over all spectral bands ( </a:t>
            </a:r>
            <a:r>
              <a:rPr lang="en-US" sz="1400" b="1" dirty="0" err="1" smtClean="0">
                <a:solidFill>
                  <a:srgbClr val="000000"/>
                </a:solidFill>
              </a:rPr>
              <a:t>CrIS</a:t>
            </a:r>
            <a:r>
              <a:rPr lang="en-US" sz="1400" b="1" dirty="0" smtClean="0">
                <a:solidFill>
                  <a:srgbClr val="000000"/>
                </a:solidFill>
              </a:rPr>
              <a:t> SDR)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rgbClr val="000000"/>
                </a:solidFill>
              </a:rPr>
              <a:t>NEdN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is </a:t>
            </a:r>
            <a:r>
              <a:rPr lang="en-US" sz="1400" b="1" dirty="0" smtClean="0">
                <a:solidFill>
                  <a:srgbClr val="000000"/>
                </a:solidFill>
              </a:rPr>
              <a:t>increasing </a:t>
            </a:r>
            <a:r>
              <a:rPr lang="en-US" sz="1400" b="1" dirty="0">
                <a:solidFill>
                  <a:srgbClr val="000000"/>
                </a:solidFill>
              </a:rPr>
              <a:t>in the imaginary part of the DS spectra over all spectral </a:t>
            </a:r>
            <a:r>
              <a:rPr lang="en-US" sz="1400" b="1" dirty="0" smtClean="0">
                <a:solidFill>
                  <a:srgbClr val="000000"/>
                </a:solidFill>
              </a:rPr>
              <a:t>bands (~30-40%)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rgbClr val="000000"/>
                </a:solidFill>
              </a:rPr>
              <a:t>NEdN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was averaged over all FOVs and over spectral regions: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	LWIR: 	650-750 ; 750-900; and 750-195 cm</a:t>
            </a:r>
            <a:r>
              <a:rPr lang="en-US" sz="1400" baseline="30000" dirty="0">
                <a:solidFill>
                  <a:srgbClr val="000000"/>
                </a:solidFill>
              </a:rPr>
              <a:t>-1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	MWIR: 	Entire band 1210-175 cm</a:t>
            </a:r>
            <a:r>
              <a:rPr lang="en-US" sz="1400" baseline="30000" dirty="0">
                <a:solidFill>
                  <a:srgbClr val="000000"/>
                </a:solidFill>
              </a:rPr>
              <a:t>-1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	SWIR:	Entire band  2155-2550 </a:t>
            </a:r>
            <a:r>
              <a:rPr lang="en-US" sz="1400" dirty="0" smtClean="0">
                <a:solidFill>
                  <a:srgbClr val="000000"/>
                </a:solidFill>
              </a:rPr>
              <a:t>cm</a:t>
            </a:r>
            <a:r>
              <a:rPr lang="en-US" sz="1400" baseline="30000" dirty="0" smtClean="0">
                <a:solidFill>
                  <a:srgbClr val="000000"/>
                </a:solidFill>
              </a:rPr>
              <a:t>-1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9" y="1969532"/>
            <a:ext cx="4464267" cy="252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9FEE7-FB04-4E0B-943A-2B8139389B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40957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32263" y="1120432"/>
            <a:ext cx="411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Deep Space Derived  Average </a:t>
            </a:r>
            <a:r>
              <a:rPr lang="en-US" b="1" dirty="0" err="1" smtClean="0">
                <a:solidFill>
                  <a:srgbClr val="FF0000"/>
                </a:solidFill>
              </a:rPr>
              <a:t>NEdN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1915" y="4325540"/>
            <a:ext cx="10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SDL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79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13398</TotalTime>
  <Words>1241</Words>
  <Application>Microsoft Office PowerPoint</Application>
  <PresentationFormat>On-screen Show (4:3)</PresentationFormat>
  <Paragraphs>319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NPP_FOR</vt:lpstr>
      <vt:lpstr>Equation</vt:lpstr>
      <vt:lpstr>Suomi NPP CrIS  Operational Status and SDR Data Quality</vt:lpstr>
      <vt:lpstr>Outlines</vt:lpstr>
      <vt:lpstr>Team Members</vt:lpstr>
      <vt:lpstr>CrIS Operational Concept</vt:lpstr>
      <vt:lpstr>CrIS Scan Pattern</vt:lpstr>
      <vt:lpstr>NPP CrIS Sensor Data Record  Calibration Uncertainty Specifications</vt:lpstr>
      <vt:lpstr>CrIS Cal/Val Milestones </vt:lpstr>
      <vt:lpstr>Instrument Noise  Overall Performance</vt:lpstr>
      <vt:lpstr>Instrument Noise  NEdN Trend</vt:lpstr>
      <vt:lpstr>Radiometric Uncertainty Assessment Inter-FOV difference</vt:lpstr>
      <vt:lpstr>Radiometric Uncertainty Assessment Daily Mean CrIS-AIRS Differences</vt:lpstr>
      <vt:lpstr>Radiometric Uncertainty Assessment  CrIS-IASI SNO (North Pole)</vt:lpstr>
      <vt:lpstr> CrIS Spectral Calibration</vt:lpstr>
      <vt:lpstr>CrIS Spectral Calibration  Assessment using CRTM</vt:lpstr>
      <vt:lpstr>Slide 15</vt:lpstr>
      <vt:lpstr>Spectral Shift Caused by Earth-rotation Doppler Effect</vt:lpstr>
      <vt:lpstr>Geolocation Assessment</vt:lpstr>
      <vt:lpstr>CrIS Overall Performance</vt:lpstr>
      <vt:lpstr>Summary</vt:lpstr>
      <vt:lpstr>Backup</vt:lpstr>
    </vt:vector>
  </TitlesOfParts>
  <Company>Lockheed Martin IS&amp;GS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tremblay</cp:lastModifiedBy>
  <cp:revision>872</cp:revision>
  <dcterms:created xsi:type="dcterms:W3CDTF">2011-10-05T18:31:57Z</dcterms:created>
  <dcterms:modified xsi:type="dcterms:W3CDTF">2013-03-04T13:54:35Z</dcterms:modified>
</cp:coreProperties>
</file>