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7"/>
  </p:notesMasterIdLst>
  <p:sldIdLst>
    <p:sldId id="256" r:id="rId2"/>
    <p:sldId id="449" r:id="rId3"/>
    <p:sldId id="357" r:id="rId4"/>
    <p:sldId id="441" r:id="rId5"/>
    <p:sldId id="400" r:id="rId6"/>
    <p:sldId id="443" r:id="rId7"/>
    <p:sldId id="418" r:id="rId8"/>
    <p:sldId id="402" r:id="rId9"/>
    <p:sldId id="428" r:id="rId10"/>
    <p:sldId id="401" r:id="rId11"/>
    <p:sldId id="427" r:id="rId12"/>
    <p:sldId id="404" r:id="rId13"/>
    <p:sldId id="405" r:id="rId14"/>
    <p:sldId id="386" r:id="rId15"/>
    <p:sldId id="411" r:id="rId16"/>
    <p:sldId id="415" r:id="rId17"/>
    <p:sldId id="416" r:id="rId18"/>
    <p:sldId id="417" r:id="rId19"/>
    <p:sldId id="450" r:id="rId20"/>
    <p:sldId id="446" r:id="rId21"/>
    <p:sldId id="447" r:id="rId22"/>
    <p:sldId id="448" r:id="rId23"/>
    <p:sldId id="438" r:id="rId24"/>
    <p:sldId id="356" r:id="rId25"/>
    <p:sldId id="445" r:id="rId26"/>
  </p:sldIdLst>
  <p:sldSz cx="9144000" cy="6858000" type="screen4x3"/>
  <p:notesSz cx="6953250" cy="9010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703"/>
    <a:srgbClr val="00FF00"/>
    <a:srgbClr val="00863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89280" autoAdjust="0"/>
  </p:normalViewPr>
  <p:slideViewPr>
    <p:cSldViewPr>
      <p:cViewPr>
        <p:scale>
          <a:sx n="60" d="100"/>
          <a:sy n="60" d="100"/>
        </p:scale>
        <p:origin x="-144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88" y="0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6866-D6CF-47DD-9BD4-1758F82AFF5A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76275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279900"/>
            <a:ext cx="5562600" cy="405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8213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88" y="8558213"/>
            <a:ext cx="30130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4FB2-6EB6-478F-9B19-13D5BD5C23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836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3777" indent="-223777">
              <a:buAutoNum type="arabicParenR"/>
            </a:pPr>
            <a:r>
              <a:rPr lang="en-US" dirty="0" err="1" smtClean="0"/>
              <a:t>CrIS</a:t>
            </a:r>
            <a:r>
              <a:rPr lang="en-US" dirty="0" smtClean="0"/>
              <a:t> is warmer</a:t>
            </a:r>
            <a:r>
              <a:rPr lang="en-US" baseline="0" dirty="0" smtClean="0"/>
              <a:t> </a:t>
            </a:r>
            <a:r>
              <a:rPr lang="en-US" dirty="0" smtClean="0"/>
              <a:t>than all the sensors, Band</a:t>
            </a:r>
            <a:r>
              <a:rPr lang="en-US" baseline="0" dirty="0" smtClean="0"/>
              <a:t> 15 have more large scene-dependence than M16</a:t>
            </a:r>
          </a:p>
          <a:p>
            <a:pPr marL="223777" indent="-223777">
              <a:buAutoNum type="arabicParenR"/>
            </a:pPr>
            <a:r>
              <a:rPr lang="en-US" baseline="0" dirty="0" smtClean="0"/>
              <a:t>IASI seems close to VIIRS and doesn’t show scene dependence bias. </a:t>
            </a:r>
          </a:p>
          <a:p>
            <a:pPr marL="223777" indent="-223777">
              <a:buAutoNum type="arabicParenR"/>
            </a:pPr>
            <a:r>
              <a:rPr lang="en-US" baseline="0" dirty="0" err="1" smtClean="0"/>
              <a:t>CrIS</a:t>
            </a:r>
            <a:r>
              <a:rPr lang="en-US" baseline="0" dirty="0" smtClean="0"/>
              <a:t> and IASI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7FD7-107F-47D4-A199-D8989825C0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4396-6A8C-43E1-A732-3B5A866A08BD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924253" cy="9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PSS Logo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07323"/>
            <a:ext cx="994230" cy="9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C82-010E-4FAF-BD0D-5819506E0D48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71600"/>
            <a:ext cx="403860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C2AF2-F7C0-4D38-9C69-33FD3FAE5C3B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25B3-72AC-4AA5-A4DD-A7964CB22C71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879B-5370-4B3D-8DA7-4A90D14AF61D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E228-661D-49B4-B51A-76DF58B5A183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191E-3E9B-45E4-ABAC-F03D37C9F720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6A366-0FD2-46E7-91E6-75A79D70FE7D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0FA0-08B8-4485-860A-7C447DF88989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E92B7-F082-49FA-BE23-25841E129A1D}" type="datetime1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6F11-A39A-294D-A59D-6180D50ED2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19886" y="-318"/>
            <a:ext cx="624114" cy="6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2" descr="Center for Satellite Applications Research-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25474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wlikun@umd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882775"/>
            <a:ext cx="8915400" cy="1622425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Inter-Sensor Comparison for </a:t>
            </a:r>
            <a:br>
              <a:rPr lang="en-US" sz="4400" b="1" dirty="0" smtClean="0"/>
            </a:br>
            <a:r>
              <a:rPr lang="en-US" sz="4400" dirty="0" err="1" smtClean="0"/>
              <a:t>Soumi</a:t>
            </a:r>
            <a:r>
              <a:rPr lang="en-US" sz="4400" dirty="0" smtClean="0"/>
              <a:t> </a:t>
            </a:r>
            <a:r>
              <a:rPr lang="en-US" sz="4400" b="1" dirty="0" smtClean="0"/>
              <a:t>NPP </a:t>
            </a:r>
            <a:r>
              <a:rPr lang="en-US" sz="4400" b="1" dirty="0" err="1" smtClean="0"/>
              <a:t>CrIS</a:t>
            </a:r>
            <a:r>
              <a:rPr lang="en-US" sz="4400" b="1" dirty="0" smtClean="0"/>
              <a:t> </a:t>
            </a:r>
            <a:br>
              <a:rPr lang="en-US" sz="4400" b="1" dirty="0" smtClean="0"/>
            </a:b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8001000" cy="2514600"/>
          </a:xfrm>
        </p:spPr>
        <p:txBody>
          <a:bodyPr>
            <a:normAutofit fontScale="62500" lnSpcReduction="20000"/>
          </a:bodyPr>
          <a:lstStyle/>
          <a:p>
            <a:endParaRPr lang="en-US" sz="2900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Likun Wang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Yong Han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2*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Denis Tremblay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Fuzhong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Mitch Goldberg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endParaRPr lang="en-US" sz="2900" b="1" dirty="0" smtClean="0">
              <a:solidFill>
                <a:schemeClr val="tx1"/>
              </a:solidFill>
            </a:endParaRPr>
          </a:p>
          <a:p>
            <a:pPr lvl="0"/>
            <a:r>
              <a:rPr lang="en-US" sz="2900" b="1" dirty="0" smtClean="0">
                <a:solidFill>
                  <a:schemeClr val="tx1"/>
                </a:solidFill>
              </a:rPr>
              <a:t>1. CICS/ESSIC/University of Maryland, College Park, MD; </a:t>
            </a:r>
            <a:r>
              <a:rPr lang="en-US" sz="2900" b="1" dirty="0" smtClean="0">
                <a:solidFill>
                  <a:schemeClr val="tx1"/>
                </a:solidFill>
                <a:hlinkClick r:id="rId2"/>
              </a:rPr>
              <a:t>wlikun@umd.edu</a:t>
            </a:r>
            <a:r>
              <a:rPr lang="en-US" sz="2900" b="1" dirty="0" smtClean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en-US" sz="2900" b="1" dirty="0" smtClean="0">
                <a:solidFill>
                  <a:schemeClr val="tx1"/>
                </a:solidFill>
              </a:rPr>
              <a:t>2. NOAA/NESDIS/STAR, College Park,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3. Earth Resources Technology, Inc., Laurel,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4. NOAA/NESDIS/JPSS Program Office, Greenbelt, MD</a:t>
            </a:r>
          </a:p>
          <a:p>
            <a:r>
              <a:rPr lang="en-US" sz="2900" b="1" dirty="0" smtClean="0">
                <a:solidFill>
                  <a:schemeClr val="tx1"/>
                </a:solidFill>
              </a:rPr>
              <a:t>* </a:t>
            </a:r>
            <a:r>
              <a:rPr lang="en-US" sz="2900" b="1" dirty="0" err="1" smtClean="0">
                <a:solidFill>
                  <a:schemeClr val="tx1"/>
                </a:solidFill>
              </a:rPr>
              <a:t>CrIS</a:t>
            </a:r>
            <a:r>
              <a:rPr lang="en-US" sz="2900" b="1" dirty="0" smtClean="0">
                <a:solidFill>
                  <a:schemeClr val="tx1"/>
                </a:solidFill>
              </a:rPr>
              <a:t> SDR Team Lead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http://www.nesdis.noaa.gov/jpss/images/STARShie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0"/>
            <a:ext cx="1371599" cy="1371600"/>
          </a:xfrm>
          <a:prstGeom prst="rect">
            <a:avLst/>
          </a:prstGeom>
          <a:noFill/>
        </p:spPr>
      </p:pic>
      <p:pic>
        <p:nvPicPr>
          <p:cNvPr id="12295" name="Picture 7" descr="http://www.boatcamp.org/wp-content/uploads/2010/12/NOAA-Transparent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371600" cy="137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72575" y="6488668"/>
            <a:ext cx="704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GSICS GRWG+GDWG Annual Meeting, 4-8 March 2013,Williamsburg, VA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458" name="Picture 2" descr="http://essic.umd.edu/joom2/images/stories/com_form2content/p17/f507/thumbs/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83051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 Spectra: 770 Pairs </a:t>
            </a:r>
            <a:endParaRPr lang="en-US" dirty="0"/>
          </a:p>
        </p:txBody>
      </p:sp>
      <p:pic>
        <p:nvPicPr>
          <p:cNvPr id="8" name="Content Placeholder 7" descr="iasi_cris_idps.ps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43000"/>
            <a:ext cx="7077808" cy="5257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21336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North (339)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47244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South (431)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019800" y="1752600"/>
            <a:ext cx="838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800" y="1371600"/>
            <a:ext cx="187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Spectra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29000" y="1752600"/>
            <a:ext cx="1600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CrIS</a:t>
            </a:r>
            <a:r>
              <a:rPr lang="en-US" dirty="0"/>
              <a:t> vs. IASI: </a:t>
            </a:r>
            <a:r>
              <a:rPr lang="en-US" dirty="0" err="1"/>
              <a:t>CrIS</a:t>
            </a:r>
            <a:r>
              <a:rPr lang="en-US" dirty="0"/>
              <a:t> Band 1</a:t>
            </a:r>
          </a:p>
        </p:txBody>
      </p:sp>
      <p:pic>
        <p:nvPicPr>
          <p:cNvPr id="9" name="Content Placeholder 8" descr="iasi_cris_idps.ps.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0361" y="1371600"/>
            <a:ext cx="4506161" cy="3505200"/>
          </a:xfrm>
        </p:spPr>
      </p:pic>
      <p:pic>
        <p:nvPicPr>
          <p:cNvPr id="10" name="Content Placeholder 9" descr="iasi_cris_idps.ps.4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371600"/>
            <a:ext cx="4503806" cy="35052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19200" y="1066800"/>
            <a:ext cx="6522377" cy="2121932"/>
            <a:chOff x="1219200" y="1230868"/>
            <a:chExt cx="6522377" cy="2121932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1230868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1230868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19200" y="2952690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90800" y="298346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IASI</a:t>
              </a:r>
              <a:endParaRPr lang="en-US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00200" y="34290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029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At band 1,  </a:t>
            </a:r>
            <a:r>
              <a:rPr lang="en-US" sz="2000" b="1" dirty="0" err="1" smtClean="0"/>
              <a:t>CrIS</a:t>
            </a:r>
            <a:r>
              <a:rPr lang="en-US" sz="2000" b="1" dirty="0" smtClean="0"/>
              <a:t> is slightly warmer than IASI.</a:t>
            </a:r>
          </a:p>
          <a:p>
            <a:endParaRPr lang="en-US" sz="2000" b="1" dirty="0"/>
          </a:p>
          <a:p>
            <a:r>
              <a:rPr lang="en-US" sz="2000" b="1" dirty="0" err="1" smtClean="0"/>
              <a:t>CrIS</a:t>
            </a:r>
            <a:r>
              <a:rPr lang="en-US" sz="2000" b="1" dirty="0" smtClean="0"/>
              <a:t>-IASI BT differences show the slope feature and BT differences decrease with wavenumbers.  </a:t>
            </a:r>
          </a:p>
        </p:txBody>
      </p:sp>
    </p:spTree>
    <p:extLst>
      <p:ext uri="{BB962C8B-B14F-4D97-AF65-F5344CB8AC3E}">
        <p14:creationId xmlns="" xmlns:p14="http://schemas.microsoft.com/office/powerpoint/2010/main" val="41432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CrIS</a:t>
            </a:r>
            <a:r>
              <a:rPr lang="en-US" dirty="0"/>
              <a:t> vs. IASI: </a:t>
            </a:r>
            <a:r>
              <a:rPr lang="en-US" dirty="0" err="1"/>
              <a:t>CrIS</a:t>
            </a:r>
            <a:r>
              <a:rPr lang="en-US" dirty="0"/>
              <a:t> Band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6" name="Content Placeholder 5" descr="iasi_cris_idps.ps.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801" y="1447800"/>
            <a:ext cx="4495199" cy="3496673"/>
          </a:xfrm>
        </p:spPr>
      </p:pic>
      <p:pic>
        <p:nvPicPr>
          <p:cNvPr id="7" name="Content Placeholder 6" descr="iasi_cris_idps.ps.6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447800"/>
            <a:ext cx="4495199" cy="349850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8623" y="1066800"/>
            <a:ext cx="6522377" cy="2121932"/>
            <a:chOff x="1219200" y="1230868"/>
            <a:chExt cx="6522377" cy="2121932"/>
          </a:xfrm>
        </p:grpSpPr>
        <p:sp>
          <p:nvSpPr>
            <p:cNvPr id="9" name="TextBox 8"/>
            <p:cNvSpPr txBox="1"/>
            <p:nvPr/>
          </p:nvSpPr>
          <p:spPr>
            <a:xfrm>
              <a:off x="1676400" y="1230868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1230868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2952690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298346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IASI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5105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 band 2 at water vapor absorption region,  </a:t>
            </a:r>
            <a:r>
              <a:rPr lang="en-US" sz="2000" b="1" dirty="0" err="1" smtClean="0"/>
              <a:t>CrIS</a:t>
            </a:r>
            <a:r>
              <a:rPr lang="en-US" sz="2000" b="1" dirty="0" smtClean="0"/>
              <a:t> and IASI are well consistent and the BT difference is less than 0.1 K. 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361366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CrIS</a:t>
            </a:r>
            <a:r>
              <a:rPr lang="en-US" dirty="0"/>
              <a:t> vs. IASI: </a:t>
            </a:r>
            <a:r>
              <a:rPr lang="en-US" dirty="0" err="1"/>
              <a:t>CrIS</a:t>
            </a:r>
            <a:r>
              <a:rPr lang="en-US" dirty="0"/>
              <a:t> Band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6" name="Content Placeholder 5" descr="iasi_cris_idps.ps.7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1380127"/>
            <a:ext cx="4495199" cy="3496673"/>
          </a:xfrm>
        </p:spPr>
      </p:pic>
      <p:pic>
        <p:nvPicPr>
          <p:cNvPr id="7" name="Content Placeholder 6" descr="iasi_cris_idps.ps.8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371600"/>
            <a:ext cx="4495199" cy="349850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66800" y="1072634"/>
            <a:ext cx="6522377" cy="2121932"/>
            <a:chOff x="1219200" y="1230868"/>
            <a:chExt cx="6522377" cy="2121932"/>
          </a:xfrm>
        </p:grpSpPr>
        <p:sp>
          <p:nvSpPr>
            <p:cNvPr id="9" name="TextBox 8"/>
            <p:cNvSpPr txBox="1"/>
            <p:nvPr/>
          </p:nvSpPr>
          <p:spPr>
            <a:xfrm>
              <a:off x="1676400" y="1230868"/>
              <a:ext cx="1266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77000" y="1230868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South Pole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2952690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CrIS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0800" y="2983468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IASI</a:t>
              </a:r>
              <a:endParaRPr lang="en-US" b="1" dirty="0"/>
            </a:p>
          </p:txBody>
        </p:sp>
      </p:grpSp>
      <p:sp>
        <p:nvSpPr>
          <p:cNvPr id="3" name="Left Arrow 2"/>
          <p:cNvSpPr/>
          <p:nvPr/>
        </p:nvSpPr>
        <p:spPr>
          <a:xfrm>
            <a:off x="2864460" y="2473583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391400" y="2356366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2886040" y="3581400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467600" y="3505200"/>
            <a:ext cx="588040" cy="234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At band 3, </a:t>
            </a:r>
            <a:r>
              <a:rPr lang="en-US" sz="2000" b="1" dirty="0" err="1" smtClean="0"/>
              <a:t>CrIS</a:t>
            </a:r>
            <a:r>
              <a:rPr lang="en-US" sz="2000" b="1" dirty="0" smtClean="0"/>
              <a:t> is warmer than IASI .</a:t>
            </a:r>
            <a:endParaRPr lang="en-US" sz="2000" b="1" dirty="0"/>
          </a:p>
          <a:p>
            <a:r>
              <a:rPr lang="en-US" sz="2000" b="1" dirty="0" smtClean="0"/>
              <a:t>BT differences are large at the spectral transition region (~2380 cm-1)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5883" y="4038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b="1" dirty="0" smtClean="0"/>
              <a:t>-IASI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684222" cy="3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634" y="2895600"/>
            <a:ext cx="44459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</a:t>
            </a:r>
            <a:r>
              <a:rPr lang="en-US" dirty="0" err="1" smtClean="0"/>
              <a:t>CrIS</a:t>
            </a:r>
            <a:r>
              <a:rPr lang="en-US" dirty="0" smtClean="0"/>
              <a:t>/IASI versus VIIRS?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1054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CrIS</a:t>
            </a:r>
            <a:r>
              <a:rPr lang="en-US" dirty="0" smtClean="0"/>
              <a:t>/IASI spectra are overlapped with VIIRS SRFs for M13, M15, and M16, and I5 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58229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08268251"/>
              </p:ext>
            </p:extLst>
          </p:nvPr>
        </p:nvGraphicFramePr>
        <p:xfrm>
          <a:off x="5715000" y="1143000"/>
          <a:ext cx="3073400" cy="1609725"/>
        </p:xfrm>
        <a:graphic>
          <a:graphicData uri="http://schemas.openxmlformats.org/presentationml/2006/ole">
            <p:oleObj spid="_x0000_s69790" name="Equation" r:id="rId5" imgW="1308100" imgH="685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43169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10.8 µm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8275" y="40386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 µm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3287" y="450746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4.05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µm</a:t>
            </a:r>
          </a:p>
        </p:txBody>
      </p:sp>
    </p:spTree>
    <p:extLst>
      <p:ext uri="{BB962C8B-B14F-4D97-AF65-F5344CB8AC3E}">
        <p14:creationId xmlns="" xmlns:p14="http://schemas.microsoft.com/office/powerpoint/2010/main" val="28537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 careful for out-of-band response!</a:t>
            </a:r>
            <a:endParaRPr lang="en-US" dirty="0"/>
          </a:p>
        </p:txBody>
      </p:sp>
      <p:pic>
        <p:nvPicPr>
          <p:cNvPr id="3" name="Picture 2" descr="VIIRS_SRF.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620000" cy="499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905000"/>
            <a:ext cx="22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CrIS Band 1 end point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324600"/>
            <a:ext cx="874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Center wavenumber and band correction coefficients are calculated using the above SRFs.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OOB effects in BTs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19050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1169" y="4872243"/>
            <a:ext cx="3993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relationship is used to compensate </a:t>
            </a:r>
          </a:p>
          <a:p>
            <a:r>
              <a:rPr lang="en-US" b="1" dirty="0" smtClean="0"/>
              <a:t>CrIS convolution results.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44196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t="2312" r="2170"/>
          <a:stretch>
            <a:fillRect/>
          </a:stretch>
        </p:blipFill>
        <p:spPr bwMode="auto">
          <a:xfrm>
            <a:off x="0" y="988690"/>
            <a:ext cx="4251944" cy="289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3823335"/>
            <a:ext cx="4380548" cy="30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426053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6"/>
          <p:cNvGrpSpPr/>
          <p:nvPr/>
        </p:nvGrpSpPr>
        <p:grpSpPr>
          <a:xfrm>
            <a:off x="2279726" y="2145268"/>
            <a:ext cx="5492674" cy="2883932"/>
            <a:chOff x="2133600" y="1905000"/>
            <a:chExt cx="5492674" cy="2883932"/>
          </a:xfrm>
        </p:grpSpPr>
        <p:sp>
          <p:nvSpPr>
            <p:cNvPr id="18" name="TextBox 17"/>
            <p:cNvSpPr txBox="1"/>
            <p:nvPr/>
          </p:nvSpPr>
          <p:spPr>
            <a:xfrm>
              <a:off x="25146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04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33600" y="44196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66339" y="1447800"/>
            <a:ext cx="271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IASI-IASI2CrIS</a:t>
            </a:r>
            <a:r>
              <a:rPr lang="en-US" b="1" dirty="0"/>
              <a:t> vs. </a:t>
            </a:r>
            <a:r>
              <a:rPr lang="en-US" b="1" dirty="0">
                <a:solidFill>
                  <a:srgbClr val="FF0000"/>
                </a:solidFill>
              </a:rPr>
              <a:t>IASI2CrIS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14401"/>
            <a:ext cx="4648199" cy="309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720590" cy="323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Band Correction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8196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/>
          <p:nvPr/>
        </p:nvGrpSpPr>
        <p:grpSpPr>
          <a:xfrm>
            <a:off x="2279726" y="2602468"/>
            <a:ext cx="5492674" cy="2883932"/>
            <a:chOff x="2133600" y="1905000"/>
            <a:chExt cx="5492674" cy="2883932"/>
          </a:xfrm>
        </p:grpSpPr>
        <p:sp>
          <p:nvSpPr>
            <p:cNvPr id="9" name="TextBox 8"/>
            <p:cNvSpPr txBox="1"/>
            <p:nvPr/>
          </p:nvSpPr>
          <p:spPr>
            <a:xfrm>
              <a:off x="25146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19050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441960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M16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979720" y="4114800"/>
            <a:ext cx="4088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</a:t>
            </a:r>
            <a:r>
              <a:rPr lang="en-US" b="1" dirty="0"/>
              <a:t>VIIRS radiances to BTs </a:t>
            </a:r>
          </a:p>
          <a:p>
            <a:pPr lvl="2"/>
            <a:r>
              <a:rPr lang="en-US" b="1" dirty="0"/>
              <a:t>Unit: [wm-2 sr-1 </a:t>
            </a:r>
            <a:r>
              <a:rPr lang="el-GR" b="1" dirty="0"/>
              <a:t>μ</a:t>
            </a:r>
            <a:r>
              <a:rPr lang="en-US" b="1" dirty="0"/>
              <a:t>m-1]</a:t>
            </a:r>
          </a:p>
          <a:p>
            <a:pPr lvl="2"/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/>
              <a:t>From </a:t>
            </a:r>
            <a:r>
              <a:rPr lang="en-US" b="1" dirty="0" err="1"/>
              <a:t>CrIS</a:t>
            </a:r>
            <a:r>
              <a:rPr lang="en-US" b="1" dirty="0"/>
              <a:t>/IASI radiances to BTs</a:t>
            </a:r>
          </a:p>
          <a:p>
            <a:pPr lvl="2"/>
            <a:r>
              <a:rPr lang="en-US" b="1" dirty="0"/>
              <a:t>Unit: [mw m-2 sr-1 cm-1</a:t>
            </a:r>
            <a:r>
              <a:rPr lang="en-US" b="1" dirty="0" smtClean="0"/>
              <a:t>]</a:t>
            </a:r>
          </a:p>
          <a:p>
            <a:endParaRPr lang="en-US" b="1" dirty="0" smtClean="0"/>
          </a:p>
          <a:p>
            <a:r>
              <a:rPr lang="en-US" b="1" dirty="0" smtClean="0"/>
              <a:t>Band correction </a:t>
            </a:r>
            <a:r>
              <a:rPr lang="en-US" b="1" dirty="0" smtClean="0"/>
              <a:t>at a</a:t>
            </a:r>
            <a:r>
              <a:rPr lang="en-US" b="1" dirty="0" smtClean="0"/>
              <a:t> </a:t>
            </a:r>
            <a:r>
              <a:rPr lang="en-US" b="1" dirty="0" smtClean="0"/>
              <a:t>BT domain should give identical values.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8528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CrIS</a:t>
            </a:r>
            <a:r>
              <a:rPr lang="en-US" dirty="0" smtClean="0"/>
              <a:t>/IASI versus VIIRS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105400" y="1066800"/>
            <a:ext cx="3886200" cy="505968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CrIS</a:t>
            </a:r>
            <a:r>
              <a:rPr lang="en-US" dirty="0"/>
              <a:t> is warmer than all </a:t>
            </a:r>
            <a:r>
              <a:rPr lang="en-US" dirty="0" smtClean="0"/>
              <a:t>sensors; </a:t>
            </a:r>
            <a:r>
              <a:rPr lang="en-US" dirty="0" err="1" smtClean="0"/>
              <a:t>CrIS</a:t>
            </a:r>
            <a:r>
              <a:rPr lang="en-US" dirty="0" smtClean="0"/>
              <a:t>-VIIRS at Band </a:t>
            </a:r>
            <a:r>
              <a:rPr lang="en-US" dirty="0"/>
              <a:t>15 </a:t>
            </a:r>
            <a:r>
              <a:rPr lang="en-US" dirty="0" smtClean="0"/>
              <a:t>has larger </a:t>
            </a:r>
            <a:r>
              <a:rPr lang="en-US" dirty="0"/>
              <a:t>scene-dependence than </a:t>
            </a:r>
            <a:r>
              <a:rPr lang="en-US" dirty="0" smtClean="0"/>
              <a:t>M16</a:t>
            </a:r>
          </a:p>
          <a:p>
            <a:endParaRPr lang="en-US" dirty="0" smtClean="0"/>
          </a:p>
          <a:p>
            <a:r>
              <a:rPr lang="en-US" dirty="0" smtClean="0"/>
              <a:t>IASI </a:t>
            </a:r>
            <a:r>
              <a:rPr lang="en-US" dirty="0"/>
              <a:t>seems close to VIIRS and </a:t>
            </a:r>
            <a:r>
              <a:rPr lang="en-US" dirty="0" smtClean="0"/>
              <a:t>does not </a:t>
            </a:r>
            <a:r>
              <a:rPr lang="en-US" dirty="0"/>
              <a:t>show scene dependence </a:t>
            </a:r>
            <a:r>
              <a:rPr lang="en-US" dirty="0" smtClean="0"/>
              <a:t>features.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VIIRS as a reference,  </a:t>
            </a:r>
            <a:r>
              <a:rPr lang="en-US" dirty="0" err="1" smtClean="0"/>
              <a:t>CrIS</a:t>
            </a:r>
            <a:r>
              <a:rPr lang="en-US" dirty="0" smtClean="0"/>
              <a:t> is warmer than IASI , especially for cold scenes.  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764" y="3912203"/>
            <a:ext cx="4967764" cy="294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8" y="963644"/>
            <a:ext cx="4932902" cy="29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838200" y="251460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M15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1926" y="4114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M16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 non-linear detector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19" y="1066800"/>
            <a:ext cx="48082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248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Abrams et al. 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74327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Hypothetical detector-response curve exhibiting nonlinearity. The horizontal axis represents the absolute magnitude of the photon flux and the vertical axis represents the measured dc  signal.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002925"/>
            <a:ext cx="5105400" cy="3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1611868"/>
            <a:ext cx="242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F(Ifg1): linear response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9754" y="2907268"/>
            <a:ext cx="286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F(Ifg2): non-linear response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440668"/>
            <a:ext cx="267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F(Ifg3): convolution term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143000" y="4267200"/>
            <a:ext cx="6858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Flux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-186035" y="2929234"/>
            <a:ext cx="1447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 dc  signal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 rot="16200000">
            <a:off x="-98357" y="2247900"/>
            <a:ext cx="685800" cy="457200"/>
          </a:xfrm>
          <a:prstGeom prst="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Non-linearity responses  in </a:t>
            </a:r>
            <a:r>
              <a:rPr lang="en-US" smtClean="0"/>
              <a:t>spectral  domain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Hyperspectral</a:t>
            </a:r>
            <a:r>
              <a:rPr lang="en-US" dirty="0" smtClean="0"/>
              <a:t> IR sounders have served as benchmark measurements for the GSICS community. </a:t>
            </a:r>
          </a:p>
          <a:p>
            <a:pPr lvl="1"/>
            <a:r>
              <a:rPr lang="en-US" dirty="0" smtClean="0"/>
              <a:t>Polar orbiting sensor: HIRS, AVHRR, AATSR</a:t>
            </a:r>
          </a:p>
          <a:p>
            <a:pPr lvl="1"/>
            <a:r>
              <a:rPr lang="en-US" dirty="0" smtClean="0"/>
              <a:t>Geostationary  : Imagers and Sounders   </a:t>
            </a:r>
          </a:p>
          <a:p>
            <a:endParaRPr lang="en-US" dirty="0" smtClean="0"/>
          </a:p>
          <a:p>
            <a:r>
              <a:rPr lang="en-US" dirty="0" smtClean="0"/>
              <a:t>With more </a:t>
            </a:r>
            <a:r>
              <a:rPr lang="en-US" dirty="0" err="1" smtClean="0"/>
              <a:t>hyperspectral</a:t>
            </a:r>
            <a:r>
              <a:rPr lang="en-US" dirty="0" smtClean="0"/>
              <a:t> IR sounders on-orbit, are there any radiometric and spectral differences among them? </a:t>
            </a:r>
          </a:p>
          <a:p>
            <a:pPr lvl="1"/>
            <a:r>
              <a:rPr lang="en-US" dirty="0" smtClean="0"/>
              <a:t>Now: AIRS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 err="1" smtClean="0"/>
              <a:t>Metop</a:t>
            </a:r>
            <a:r>
              <a:rPr lang="en-US" dirty="0" smtClean="0"/>
              <a:t>-A/IASI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 smtClean="0"/>
              <a:t> NPP/</a:t>
            </a:r>
            <a:r>
              <a:rPr lang="en-US" dirty="0" err="1" smtClean="0"/>
              <a:t>CrIS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→</a:t>
            </a:r>
            <a:r>
              <a:rPr lang="en-US" dirty="0" smtClean="0"/>
              <a:t> </a:t>
            </a:r>
            <a:r>
              <a:rPr lang="en-US" dirty="0" err="1" smtClean="0"/>
              <a:t>Metop</a:t>
            </a:r>
            <a:r>
              <a:rPr lang="en-US" dirty="0" smtClean="0"/>
              <a:t>-B/IASI</a:t>
            </a:r>
          </a:p>
          <a:p>
            <a:pPr lvl="1"/>
            <a:r>
              <a:rPr lang="en-US" dirty="0" smtClean="0"/>
              <a:t>Future: JPSS-1/</a:t>
            </a:r>
            <a:r>
              <a:rPr lang="en-US" dirty="0" err="1" smtClean="0"/>
              <a:t>CrIS</a:t>
            </a:r>
            <a:r>
              <a:rPr lang="en-US" dirty="0" smtClean="0"/>
              <a:t> and </a:t>
            </a:r>
            <a:r>
              <a:rPr lang="en-US" dirty="0" err="1" smtClean="0"/>
              <a:t>MetOp</a:t>
            </a:r>
            <a:r>
              <a:rPr lang="en-US" dirty="0" smtClean="0"/>
              <a:t>-C/IASI …. </a:t>
            </a:r>
          </a:p>
          <a:p>
            <a:endParaRPr lang="en-US" dirty="0" smtClean="0"/>
          </a:p>
          <a:p>
            <a:r>
              <a:rPr lang="en-US" dirty="0" smtClean="0"/>
              <a:t>If so, we need to understand the root causes of the differences based on sensor physics.  </a:t>
            </a:r>
          </a:p>
          <a:p>
            <a:pPr lvl="1"/>
            <a:r>
              <a:rPr lang="en-US" dirty="0" smtClean="0"/>
              <a:t>Benefit for each sensor’s calibration  </a:t>
            </a:r>
          </a:p>
          <a:p>
            <a:pPr lvl="1"/>
            <a:r>
              <a:rPr lang="en-US" dirty="0" smtClean="0"/>
              <a:t>Basis for climate data records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Non-linearity Values (a2)</a:t>
            </a:r>
            <a:br>
              <a:rPr lang="en-US" dirty="0" smtClean="0"/>
            </a:br>
            <a:r>
              <a:rPr lang="en-US" dirty="0" smtClean="0"/>
              <a:t>from TVAC, DM, and Earth Scenes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614" b="2520"/>
          <a:stretch>
            <a:fillRect/>
          </a:stretch>
        </p:blipFill>
        <p:spPr bwMode="auto">
          <a:xfrm>
            <a:off x="990600" y="1425336"/>
            <a:ext cx="6096000" cy="474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1400" y="5486400"/>
            <a:ext cx="107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UW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826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from Band 2, a2 values are close to each other in band 1 and it is not  easy to</a:t>
            </a:r>
          </a:p>
          <a:p>
            <a:r>
              <a:rPr lang="en-US" dirty="0" smtClean="0"/>
              <a:t>find a reference FOV.  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4191000" y="18288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77"/>
          <p:cNvGrpSpPr>
            <a:grpSpLocks/>
          </p:cNvGrpSpPr>
          <p:nvPr/>
        </p:nvGrpSpPr>
        <p:grpSpPr bwMode="auto">
          <a:xfrm>
            <a:off x="7467600" y="1676400"/>
            <a:ext cx="1371600" cy="1219200"/>
            <a:chOff x="624" y="3426"/>
            <a:chExt cx="876" cy="876"/>
          </a:xfrm>
        </p:grpSpPr>
        <p:sp>
          <p:nvSpPr>
            <p:cNvPr id="9" name="Oval 578"/>
            <p:cNvSpPr>
              <a:spLocks noChangeArrowheads="1"/>
            </p:cNvSpPr>
            <p:nvPr/>
          </p:nvSpPr>
          <p:spPr bwMode="auto">
            <a:xfrm>
              <a:off x="624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Oval 579"/>
            <p:cNvSpPr>
              <a:spLocks noChangeArrowheads="1"/>
            </p:cNvSpPr>
            <p:nvPr/>
          </p:nvSpPr>
          <p:spPr bwMode="auto">
            <a:xfrm>
              <a:off x="936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Oval 580"/>
            <p:cNvSpPr>
              <a:spLocks noChangeArrowheads="1"/>
            </p:cNvSpPr>
            <p:nvPr/>
          </p:nvSpPr>
          <p:spPr bwMode="auto">
            <a:xfrm>
              <a:off x="1248" y="3426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Oval 581"/>
            <p:cNvSpPr>
              <a:spLocks noChangeArrowheads="1"/>
            </p:cNvSpPr>
            <p:nvPr/>
          </p:nvSpPr>
          <p:spPr bwMode="auto">
            <a:xfrm>
              <a:off x="624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Oval 582"/>
            <p:cNvSpPr>
              <a:spLocks noChangeArrowheads="1"/>
            </p:cNvSpPr>
            <p:nvPr/>
          </p:nvSpPr>
          <p:spPr bwMode="auto">
            <a:xfrm>
              <a:off x="936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Oval 583"/>
            <p:cNvSpPr>
              <a:spLocks noChangeArrowheads="1"/>
            </p:cNvSpPr>
            <p:nvPr/>
          </p:nvSpPr>
          <p:spPr bwMode="auto">
            <a:xfrm>
              <a:off x="1248" y="3738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Oval 584"/>
            <p:cNvSpPr>
              <a:spLocks noChangeArrowheads="1"/>
            </p:cNvSpPr>
            <p:nvPr/>
          </p:nvSpPr>
          <p:spPr bwMode="auto">
            <a:xfrm>
              <a:off x="624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Oval 585"/>
            <p:cNvSpPr>
              <a:spLocks noChangeArrowheads="1"/>
            </p:cNvSpPr>
            <p:nvPr/>
          </p:nvSpPr>
          <p:spPr bwMode="auto">
            <a:xfrm>
              <a:off x="936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Oval 586"/>
            <p:cNvSpPr>
              <a:spLocks noChangeArrowheads="1"/>
            </p:cNvSpPr>
            <p:nvPr/>
          </p:nvSpPr>
          <p:spPr bwMode="auto">
            <a:xfrm>
              <a:off x="1248" y="4050"/>
              <a:ext cx="252" cy="25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157148" y="3048000"/>
            <a:ext cx="1986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9000"/>
            <a:r>
              <a:rPr lang="en-US" b="1" dirty="0" smtClean="0">
                <a:latin typeface="Times New Roman" pitchFamily="18" charset="0"/>
              </a:rPr>
              <a:t>3x3 Array of </a:t>
            </a:r>
            <a:r>
              <a:rPr lang="en-US" b="1" dirty="0" err="1" smtClean="0">
                <a:latin typeface="Times New Roman" pitchFamily="18" charset="0"/>
              </a:rPr>
              <a:t>CrIS</a:t>
            </a:r>
            <a:r>
              <a:rPr lang="en-US" b="1" dirty="0" smtClean="0">
                <a:latin typeface="Times New Roman" pitchFamily="18" charset="0"/>
              </a:rPr>
              <a:t> FOVs </a:t>
            </a:r>
          </a:p>
          <a:p>
            <a:pPr algn="ctr" defTabSz="889000"/>
            <a:r>
              <a:rPr lang="en-US" b="1" dirty="0" smtClean="0">
                <a:latin typeface="Times New Roman" pitchFamily="18" charset="0"/>
              </a:rPr>
              <a:t>(Each at 14-km Diameter at Nadir)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a2 Sensitivity Study </a:t>
            </a:r>
            <a:br>
              <a:rPr lang="en-US" dirty="0" smtClean="0"/>
            </a:br>
            <a:r>
              <a:rPr lang="en-US" dirty="0" smtClean="0"/>
              <a:t>How do </a:t>
            </a:r>
            <a:r>
              <a:rPr lang="en-US" dirty="0" err="1" smtClean="0"/>
              <a:t>CrIS</a:t>
            </a:r>
            <a:r>
              <a:rPr lang="en-US" dirty="0" smtClean="0"/>
              <a:t>-VIIRS patterns change with a2?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71600"/>
            <a:ext cx="501014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892" y="3581400"/>
            <a:ext cx="497510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3276600"/>
            <a:ext cx="19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a2 </a:t>
            </a:r>
          </a:p>
          <a:p>
            <a:r>
              <a:rPr lang="en-US" b="1" dirty="0" smtClean="0"/>
              <a:t>Changed a2 values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118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M15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8100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M16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a2 Sensitivity Study </a:t>
            </a:r>
            <a:br>
              <a:rPr lang="en-US" dirty="0" smtClean="0"/>
            </a:br>
            <a:r>
              <a:rPr lang="en-US" dirty="0" smtClean="0"/>
              <a:t>How do </a:t>
            </a:r>
            <a:r>
              <a:rPr lang="en-US" dirty="0" err="1" smtClean="0"/>
              <a:t>CrIS</a:t>
            </a:r>
            <a:r>
              <a:rPr lang="en-US" dirty="0" smtClean="0"/>
              <a:t>-IASI patterns change with a2?</a:t>
            </a:r>
            <a:endParaRPr lang="en-US" dirty="0"/>
          </a:p>
        </p:txBody>
      </p:sp>
      <p:pic>
        <p:nvPicPr>
          <p:cNvPr id="6" name="Content Placeholder 5" descr="iasi_cris_idps2012-12.ps.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495199" cy="3498502"/>
          </a:xfrm>
        </p:spPr>
      </p:pic>
      <p:pic>
        <p:nvPicPr>
          <p:cNvPr id="7" name="Content Placeholder 6" descr="iasi_cris_idpsADL.ps.4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05000"/>
            <a:ext cx="4495199" cy="3498502"/>
          </a:xfrm>
        </p:spPr>
      </p:pic>
      <p:sp>
        <p:nvSpPr>
          <p:cNvPr id="8" name="TextBox 7"/>
          <p:cNvSpPr txBox="1"/>
          <p:nvPr/>
        </p:nvSpPr>
        <p:spPr>
          <a:xfrm>
            <a:off x="1828800" y="556260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a2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486400"/>
            <a:ext cx="294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Changed a2 values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1219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2012/12/12-14 SNO cases South Pole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30480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30480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IASI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Remarks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Content Placeholder 5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400" dirty="0" smtClean="0">
                <a:ea typeface="ＭＳ Ｐゴシック" pitchFamily="34" charset="-128"/>
              </a:rPr>
              <a:t>Inter-comparison of </a:t>
            </a:r>
            <a:r>
              <a:rPr lang="en-US" sz="2400" dirty="0" err="1" smtClean="0">
                <a:ea typeface="ＭＳ Ｐゴシック" pitchFamily="34" charset="-128"/>
              </a:rPr>
              <a:t>CrIS</a:t>
            </a:r>
            <a:r>
              <a:rPr lang="en-US" sz="2400" dirty="0" smtClean="0">
                <a:ea typeface="ＭＳ Ｐゴシック" pitchFamily="34" charset="-128"/>
              </a:rPr>
              <a:t> with IASI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indicate that the consistency between </a:t>
            </a:r>
            <a:r>
              <a:rPr lang="en-US" sz="2400" dirty="0" err="1" smtClean="0"/>
              <a:t>CrIS</a:t>
            </a:r>
            <a:r>
              <a:rPr lang="en-US" sz="2400" dirty="0" smtClean="0"/>
              <a:t>  and IASI is around 0.1-0.2 K at most spectral regions. </a:t>
            </a:r>
          </a:p>
          <a:p>
            <a:pPr>
              <a:lnSpc>
                <a:spcPct val="70000"/>
              </a:lnSpc>
            </a:pP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 smtClean="0"/>
              <a:t>Given current consistency level (0.1-0.2K), it is very hard to find the root causes of the differences. However, in order to generate long-term  climate data records, </a:t>
            </a:r>
            <a:r>
              <a:rPr lang="en-US" sz="2400" dirty="0"/>
              <a:t>some issues still </a:t>
            </a:r>
            <a:r>
              <a:rPr lang="en-US" sz="2400" dirty="0" smtClean="0"/>
              <a:t>need </a:t>
            </a:r>
            <a:r>
              <a:rPr lang="en-US" sz="2400" dirty="0"/>
              <a:t>further </a:t>
            </a:r>
            <a:r>
              <a:rPr lang="en-US" sz="2400" dirty="0" smtClean="0"/>
              <a:t>investigation:  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CrIS</a:t>
            </a:r>
            <a:r>
              <a:rPr lang="en-US" sz="2000" dirty="0" smtClean="0">
                <a:ea typeface="ＭＳ Ｐゴシック" pitchFamily="34" charset="-128"/>
              </a:rPr>
              <a:t> is warmer than IASI at the </a:t>
            </a:r>
            <a:r>
              <a:rPr lang="en-US" sz="2000" dirty="0" err="1" smtClean="0">
                <a:ea typeface="ＭＳ Ｐゴシック" pitchFamily="34" charset="-128"/>
              </a:rPr>
              <a:t>longwave</a:t>
            </a:r>
            <a:r>
              <a:rPr lang="en-US" sz="2000" dirty="0" smtClean="0">
                <a:ea typeface="ＭＳ Ｐゴシック" pitchFamily="34" charset="-128"/>
              </a:rPr>
              <a:t> band, especially for cold scenes</a:t>
            </a:r>
          </a:p>
          <a:p>
            <a:pPr lvl="1">
              <a:lnSpc>
                <a:spcPct val="7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CrIS</a:t>
            </a:r>
            <a:r>
              <a:rPr lang="en-US" sz="2000" dirty="0" smtClean="0">
                <a:ea typeface="ＭＳ Ｐゴシック" pitchFamily="34" charset="-128"/>
              </a:rPr>
              <a:t>-VIIRS scene-dependent features at M15 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r>
              <a:rPr lang="en-US" sz="2000" dirty="0">
                <a:ea typeface="ＭＳ Ｐゴシック" pitchFamily="34" charset="-128"/>
              </a:rPr>
              <a:t>Spectral inconsistency for shortwave sharp transition </a:t>
            </a:r>
            <a:r>
              <a:rPr lang="en-US" sz="2000" dirty="0" smtClean="0">
                <a:ea typeface="ＭＳ Ｐゴシック" pitchFamily="34" charset="-128"/>
              </a:rPr>
              <a:t>regions between </a:t>
            </a:r>
            <a:r>
              <a:rPr lang="en-US" sz="2000" dirty="0" err="1" smtClean="0">
                <a:ea typeface="ＭＳ Ｐゴシック" pitchFamily="34" charset="-128"/>
              </a:rPr>
              <a:t>CrIS</a:t>
            </a:r>
            <a:r>
              <a:rPr lang="en-US" sz="2000" dirty="0" smtClean="0">
                <a:ea typeface="ＭＳ Ｐゴシック" pitchFamily="34" charset="-128"/>
              </a:rPr>
              <a:t> and IASI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7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r>
              <a:rPr lang="en-US" sz="2400" dirty="0" smtClean="0">
                <a:ea typeface="ＭＳ Ｐゴシック" pitchFamily="34" charset="-128"/>
              </a:rPr>
              <a:t>Looking forward: we really need </a:t>
            </a:r>
            <a:r>
              <a:rPr lang="en-US" sz="2400" b="1" dirty="0" err="1" smtClean="0">
                <a:ea typeface="ＭＳ Ｐゴシック" pitchFamily="34" charset="-128"/>
              </a:rPr>
              <a:t>MetOp</a:t>
            </a:r>
            <a:r>
              <a:rPr lang="en-US" sz="2400" b="1" dirty="0" smtClean="0">
                <a:ea typeface="ＭＳ Ｐゴシック" pitchFamily="34" charset="-128"/>
              </a:rPr>
              <a:t>-B IASI</a:t>
            </a:r>
            <a:r>
              <a:rPr lang="en-US" sz="2400" dirty="0" smtClean="0">
                <a:ea typeface="ＭＳ Ｐゴシック" pitchFamily="34" charset="-128"/>
              </a:rPr>
              <a:t> data to join in inter-comparison, which will facilitate the diagnosis. 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70000"/>
              </a:lnSpc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863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 vs. </a:t>
            </a:r>
            <a:r>
              <a:rPr lang="en-US" dirty="0" err="1" smtClean="0"/>
              <a:t>CrIS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691315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81600" y="2667000"/>
            <a:ext cx="60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45006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CrIS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040868"/>
            <a:ext cx="104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CrIS</a:t>
            </a:r>
            <a:r>
              <a:rPr lang="en-US" dirty="0" smtClean="0"/>
              <a:t>-AIRS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1143000"/>
            <a:ext cx="18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: </a:t>
            </a:r>
            <a:r>
              <a:rPr lang="en-US" b="1" dirty="0"/>
              <a:t>North Pole SNOs</a:t>
            </a:r>
          </a:p>
        </p:txBody>
      </p:sp>
    </p:spTree>
    <p:extLst>
      <p:ext uri="{BB962C8B-B14F-4D97-AF65-F5344CB8AC3E}">
        <p14:creationId xmlns="" xmlns:p14="http://schemas.microsoft.com/office/powerpoint/2010/main" val="15747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Instrument and Spectral Characteristics   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4255" t="12662" r="4074" b="10077"/>
          <a:stretch>
            <a:fillRect/>
          </a:stretch>
        </p:blipFill>
        <p:spPr bwMode="auto">
          <a:xfrm>
            <a:off x="2743200" y="2036711"/>
            <a:ext cx="6400800" cy="413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24600" y="6019800"/>
            <a:ext cx="235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Hank </a:t>
            </a:r>
            <a:r>
              <a:rPr lang="en-US" dirty="0" err="1" smtClean="0"/>
              <a:t>Revercomb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1150203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Spectral Coverage and </a:t>
            </a:r>
            <a:r>
              <a:rPr lang="en-US" sz="2400" b="1" dirty="0" smtClean="0"/>
              <a:t>Resolution of </a:t>
            </a:r>
          </a:p>
          <a:p>
            <a:r>
              <a:rPr lang="en-US" sz="2400" b="1" dirty="0" smtClean="0"/>
              <a:t>AIRS, IASI, and </a:t>
            </a:r>
            <a:r>
              <a:rPr lang="en-US" sz="2400" b="1" dirty="0" err="1" smtClean="0"/>
              <a:t>CrIS</a:t>
            </a:r>
            <a:endParaRPr lang="en-US" sz="2400" b="1" dirty="0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47126"/>
            <a:ext cx="2743201" cy="179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667000" cy="198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89700"/>
            <a:ext cx="2667000" cy="19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6482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ea typeface="ＭＳ Ｐゴシック" pitchFamily="34" charset="-128"/>
              </a:rPr>
              <a:t>Direct comparison </a:t>
            </a:r>
          </a:p>
          <a:p>
            <a:pPr lvl="1">
              <a:lnSpc>
                <a:spcPct val="80000"/>
              </a:lnSpc>
            </a:pPr>
            <a:r>
              <a:rPr lang="en-US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CrIS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ea typeface="ＭＳ Ｐゴシック" pitchFamily="34" charset="-128"/>
              </a:rPr>
              <a:t>versus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 IASI/AIRS</a:t>
            </a:r>
            <a:endParaRPr lang="en-US" sz="26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None/>
            </a:pPr>
            <a:endParaRPr lang="en-US" sz="22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ea typeface="ＭＳ Ｐゴシック" pitchFamily="34" charset="-128"/>
              </a:rPr>
              <a:t>Indirect comparison: 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ea typeface="ＭＳ Ｐゴシック" pitchFamily="34" charset="-128"/>
              </a:rPr>
              <a:t>Through the third sensor, </a:t>
            </a:r>
            <a:r>
              <a:rPr lang="en-US" sz="2600" dirty="0" err="1" smtClean="0">
                <a:solidFill>
                  <a:srgbClr val="FF0000"/>
                </a:solidFill>
                <a:ea typeface="ＭＳ Ｐゴシック" pitchFamily="34" charset="-128"/>
              </a:rPr>
              <a:t>CrIS</a:t>
            </a:r>
            <a:r>
              <a:rPr lang="en-US" sz="2600" dirty="0" smtClean="0">
                <a:solidFill>
                  <a:srgbClr val="FF0000"/>
                </a:solidFill>
                <a:ea typeface="ＭＳ Ｐゴシック" pitchFamily="34" charset="-128"/>
              </a:rPr>
              <a:t>-VIIRS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i="1" dirty="0" smtClean="0">
                <a:ea typeface="ＭＳ Ｐゴシック" pitchFamily="34" charset="-128"/>
              </a:rPr>
              <a:t>versus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a typeface="ＭＳ Ｐゴシック" pitchFamily="34" charset="-128"/>
              </a:rPr>
              <a:t>IASI-VIIRS</a:t>
            </a:r>
          </a:p>
          <a:p>
            <a:pPr lvl="1">
              <a:lnSpc>
                <a:spcPct val="80000"/>
              </a:lnSpc>
            </a:pPr>
            <a:endParaRPr lang="en-US" sz="2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3000" dirty="0" smtClean="0">
                <a:ea typeface="ＭＳ Ｐゴシック" pitchFamily="34" charset="-128"/>
              </a:rPr>
              <a:t>Objectives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Reduce uncertainties caused by the methodology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Identify the differences at the sensor calibration level</a:t>
            </a:r>
          </a:p>
          <a:p>
            <a:pPr lvl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Understanding the root causes of these differences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3908" name="Picture 4" descr="http://journals.ametsoc.org/na101/home/literatum/publisher/ams/journals/content/apme/2010/15588432-49.3/2009jamc2218.1/production/images/medium/i1558-8432-49-3-478-f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81199"/>
            <a:ext cx="3999160" cy="31833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00800" y="2362200"/>
            <a:ext cx="7384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VIIRS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11950" y="4324290"/>
            <a:ext cx="6030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CrIS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2257" t="4452" r="2962"/>
          <a:stretch>
            <a:fillRect/>
          </a:stretch>
        </p:blipFill>
        <p:spPr bwMode="auto">
          <a:xfrm>
            <a:off x="5257800" y="3879736"/>
            <a:ext cx="3886200" cy="29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"/>
            <a:ext cx="8229600" cy="822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Simultaneous Nadir Overpass (SNO) </a:t>
            </a:r>
            <a:br>
              <a:rPr lang="en-US" dirty="0" smtClean="0"/>
            </a:br>
            <a:r>
              <a:rPr lang="en-US" sz="1800" dirty="0" smtClean="0"/>
              <a:t>from 10/22-10/24 and 12/10-12/14: a total of 125 cases</a:t>
            </a:r>
            <a:endParaRPr lang="en-US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37" t="255" r="6888" b="-255"/>
          <a:stretch/>
        </p:blipFill>
        <p:spPr>
          <a:xfrm>
            <a:off x="2209800" y="914400"/>
            <a:ext cx="4800600" cy="3200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3000" y="23622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IASI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CrIS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196477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data are from IDPS. </a:t>
            </a:r>
          </a:p>
          <a:p>
            <a:endParaRPr lang="en-US" dirty="0" smtClean="0"/>
          </a:p>
          <a:p>
            <a:r>
              <a:rPr lang="en-US" dirty="0" smtClean="0"/>
              <a:t>Only nadir and uniform scenes were selected.</a:t>
            </a:r>
          </a:p>
          <a:p>
            <a:endParaRPr lang="en-US" dirty="0"/>
          </a:p>
          <a:p>
            <a:r>
              <a:rPr lang="en-US" dirty="0" smtClean="0"/>
              <a:t>Using the same collocation algorithms to   collocate </a:t>
            </a:r>
            <a:r>
              <a:rPr lang="en-US" dirty="0" err="1" smtClean="0"/>
              <a:t>CrIS</a:t>
            </a:r>
            <a:r>
              <a:rPr lang="en-US" dirty="0" smtClean="0"/>
              <a:t>/IASI  with VIIRS.</a:t>
            </a:r>
          </a:p>
          <a:p>
            <a:endParaRPr lang="en-US" dirty="0"/>
          </a:p>
          <a:p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5" name="Picture 4" descr="small_loop5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2057400" cy="1890583"/>
          </a:xfrm>
          <a:prstGeom prst="rect">
            <a:avLst/>
          </a:prstGeom>
          <a:noFill/>
          <a:ln/>
        </p:spPr>
      </p:pic>
      <p:sp>
        <p:nvSpPr>
          <p:cNvPr id="12" name="Right Arrow 11"/>
          <p:cNvSpPr/>
          <p:nvPr/>
        </p:nvSpPr>
        <p:spPr>
          <a:xfrm rot="1231867">
            <a:off x="1349814" y="2172838"/>
            <a:ext cx="2329571" cy="29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231867">
            <a:off x="4747112" y="3317292"/>
            <a:ext cx="2773975" cy="197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0400" y="1353066"/>
            <a:ext cx="2057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Time Difference: &lt;= </a:t>
            </a:r>
            <a:r>
              <a:rPr lang="en-US" sz="1400" dirty="0" smtClean="0"/>
              <a:t>120  Sec</a:t>
            </a:r>
          </a:p>
          <a:p>
            <a:endParaRPr lang="en-US" sz="1400" dirty="0" smtClean="0"/>
          </a:p>
          <a:p>
            <a:r>
              <a:rPr lang="en-US" sz="1400" dirty="0" smtClean="0"/>
              <a:t>Pixel </a:t>
            </a:r>
            <a:r>
              <a:rPr lang="en-US" sz="1400" dirty="0"/>
              <a:t>distance difference:  &lt;=(12+14)/4.0 km = 6.5 </a:t>
            </a:r>
            <a:r>
              <a:rPr lang="en-US" sz="1400" dirty="0" smtClean="0"/>
              <a:t>km</a:t>
            </a:r>
          </a:p>
          <a:p>
            <a:endParaRPr lang="en-US" sz="1400" dirty="0"/>
          </a:p>
          <a:p>
            <a:r>
              <a:rPr lang="en-US" sz="1400" dirty="0" smtClean="0"/>
              <a:t>Angle </a:t>
            </a:r>
            <a:r>
              <a:rPr lang="en-US" sz="1400" dirty="0"/>
              <a:t>Difference: ABS(</a:t>
            </a:r>
            <a:r>
              <a:rPr lang="en-US" sz="1400" dirty="0" err="1"/>
              <a:t>cos</a:t>
            </a:r>
            <a:r>
              <a:rPr lang="en-US" sz="1400" dirty="0"/>
              <a:t>(a1)/</a:t>
            </a:r>
            <a:r>
              <a:rPr lang="en-US" sz="1400" dirty="0" err="1"/>
              <a:t>cos</a:t>
            </a:r>
            <a:r>
              <a:rPr lang="en-US" sz="1400" dirty="0"/>
              <a:t>(a2)-1) &lt;= 0.01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6284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Accurately computing FOV Shape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914400"/>
            <a:ext cx="9094329" cy="2728912"/>
            <a:chOff x="0" y="914400"/>
            <a:chExt cx="9094329" cy="2728912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14400"/>
              <a:ext cx="9094329" cy="272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Up Arrow 6"/>
            <p:cNvSpPr/>
            <p:nvPr/>
          </p:nvSpPr>
          <p:spPr>
            <a:xfrm rot="11490824">
              <a:off x="4262448" y="1257162"/>
              <a:ext cx="457200" cy="762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1066799"/>
              <a:ext cx="32247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Satellite Direction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 rot="16877477">
              <a:off x="6024871" y="2254224"/>
              <a:ext cx="457200" cy="130738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81800" y="3124200"/>
              <a:ext cx="1980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CrIS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Scan Direction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Up Arrow 26"/>
            <p:cNvSpPr/>
            <p:nvPr/>
          </p:nvSpPr>
          <p:spPr>
            <a:xfrm rot="6138739">
              <a:off x="1906601" y="1690245"/>
              <a:ext cx="457200" cy="1307380"/>
            </a:xfrm>
            <a:prstGeom prst="up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199" y="2971799"/>
              <a:ext cx="2102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VIIRS Scan Direction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98595" y="3505200"/>
            <a:ext cx="6193005" cy="3200400"/>
            <a:chOff x="3810000" y="3505200"/>
            <a:chExt cx="5126205" cy="3200400"/>
          </a:xfrm>
        </p:grpSpPr>
        <p:grpSp>
          <p:nvGrpSpPr>
            <p:cNvPr id="35" name="Group 34"/>
            <p:cNvGrpSpPr/>
            <p:nvPr/>
          </p:nvGrpSpPr>
          <p:grpSpPr>
            <a:xfrm>
              <a:off x="3810000" y="3505200"/>
              <a:ext cx="5126205" cy="3200400"/>
              <a:chOff x="2188995" y="1018828"/>
              <a:chExt cx="6497805" cy="4367819"/>
            </a:xfrm>
          </p:grpSpPr>
          <p:pic>
            <p:nvPicPr>
              <p:cNvPr id="29" name="Content Placeholder 7" descr="geo_trend.ps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8995" y="1018828"/>
                <a:ext cx="6497805" cy="4367819"/>
              </a:xfrm>
              <a:prstGeom prst="rect">
                <a:avLst/>
              </a:prstGeom>
            </p:spPr>
          </p:pic>
          <p:sp>
            <p:nvSpPr>
              <p:cNvPr id="30" name="Left Arrow 29"/>
              <p:cNvSpPr/>
              <p:nvPr/>
            </p:nvSpPr>
            <p:spPr>
              <a:xfrm>
                <a:off x="3090019" y="1319754"/>
                <a:ext cx="417952" cy="18466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733800" y="2435591"/>
                <a:ext cx="12763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EP V35 Upload</a:t>
                </a:r>
                <a:endParaRPr lang="en-US" sz="1400" b="1" dirty="0"/>
              </a:p>
            </p:txBody>
          </p:sp>
          <p:sp>
            <p:nvSpPr>
              <p:cNvPr id="32" name="Left Arrow 31"/>
              <p:cNvSpPr/>
              <p:nvPr/>
            </p:nvSpPr>
            <p:spPr>
              <a:xfrm>
                <a:off x="3355096" y="2500123"/>
                <a:ext cx="417952" cy="18466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Left-Right Arrow 32"/>
              <p:cNvSpPr/>
              <p:nvPr/>
            </p:nvSpPr>
            <p:spPr>
              <a:xfrm>
                <a:off x="4648200" y="2096869"/>
                <a:ext cx="813262" cy="2286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257800" y="2401669"/>
                <a:ext cx="30133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VIIRS </a:t>
                </a:r>
                <a:r>
                  <a:rPr lang="en-US" sz="1400" b="1" dirty="0" err="1" smtClean="0"/>
                  <a:t>Geolocation</a:t>
                </a:r>
                <a:r>
                  <a:rPr lang="en-US" sz="1400" b="1" dirty="0" smtClean="0"/>
                  <a:t> errors</a:t>
                </a:r>
              </a:p>
              <a:p>
                <a:endParaRPr lang="en-US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876800" y="3657600"/>
              <a:ext cx="3017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M6.3x released, code bugs were fixed </a:t>
              </a:r>
              <a:endParaRPr lang="en-US" sz="14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0" y="40386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method based on the algorithm</a:t>
            </a:r>
          </a:p>
          <a:p>
            <a:r>
              <a:rPr lang="en-US" sz="2400" dirty="0" smtClean="0"/>
              <a:t>can detect the VIIRS </a:t>
            </a:r>
            <a:r>
              <a:rPr lang="en-US" sz="2400" dirty="0" err="1" smtClean="0"/>
              <a:t>geolocation</a:t>
            </a:r>
            <a:r>
              <a:rPr lang="en-US" sz="2400" dirty="0" smtClean="0"/>
              <a:t> errors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4614237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241981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Collocate VIIRS with </a:t>
            </a:r>
            <a:r>
              <a:rPr lang="en-US" sz="3600" dirty="0" err="1" smtClean="0"/>
              <a:t>CrIS</a:t>
            </a:r>
            <a:r>
              <a:rPr lang="en-US" dirty="0" smtClean="0"/>
              <a:t>/IASI</a:t>
            </a:r>
            <a:endParaRPr lang="en-US" sz="36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252029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721986" y="5181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3886200"/>
            <a:ext cx="323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CrIS</a:t>
            </a:r>
            <a:r>
              <a:rPr lang="en-US" b="1" dirty="0" smtClean="0"/>
              <a:t>/IASI  FOV Spatial Response 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219200"/>
            <a:ext cx="12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VIIRS Pixels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04800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CrIS</a:t>
            </a:r>
            <a:r>
              <a:rPr lang="en-US" b="1" dirty="0" smtClean="0"/>
              <a:t>  FOV  footprint  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57800" y="2590800"/>
            <a:ext cx="914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6564868"/>
            <a:ext cx="46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 of VIIRS M16 radiances 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FOV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4267200" y="11430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5400000">
            <a:off x="7943210" y="396240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 rot="10800000">
            <a:off x="4438455" y="6170160"/>
            <a:ext cx="1524000" cy="45720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0"/>
            <a:ext cx="4062413" cy="130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2362200" y="2514601"/>
            <a:ext cx="1524000" cy="718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63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Scene Uniformity Effects </a:t>
            </a:r>
            <a:endParaRPr lang="en-US" dirty="0"/>
          </a:p>
        </p:txBody>
      </p:sp>
      <p:pic>
        <p:nvPicPr>
          <p:cNvPr id="6" name="Content Placeholder 5" descr="iasi_cris_idps.ps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7611168" cy="5334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Resample IASI to </a:t>
            </a:r>
            <a:r>
              <a:rPr lang="en-US" dirty="0" err="1" smtClean="0"/>
              <a:t>CrIS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2996"/>
          <a:stretch>
            <a:fillRect/>
          </a:stretch>
        </p:blipFill>
        <p:spPr bwMode="auto">
          <a:xfrm>
            <a:off x="4341334" y="2362200"/>
            <a:ext cx="478361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ent Arrow 10"/>
          <p:cNvSpPr/>
          <p:nvPr/>
        </p:nvSpPr>
        <p:spPr>
          <a:xfrm rot="5400000">
            <a:off x="4914900" y="1181100"/>
            <a:ext cx="838200" cy="1371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4713777" y="5257800"/>
            <a:ext cx="1229823" cy="99916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4488" y="1632857"/>
            <a:ext cx="21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Fourier Transform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72676" y="6119336"/>
            <a:ext cx="30445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Inverse Fourier Transform</a:t>
            </a:r>
          </a:p>
          <a:p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18091" y="2848747"/>
            <a:ext cx="167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arenR"/>
            </a:pPr>
            <a:r>
              <a:rPr lang="en-US" sz="1200" b="1" dirty="0" smtClean="0"/>
              <a:t>De-Apodization  </a:t>
            </a:r>
          </a:p>
          <a:p>
            <a:pPr marL="228600" indent="-228600" algn="l"/>
            <a:r>
              <a:rPr lang="en-US" sz="1200" b="1" dirty="0" smtClean="0"/>
              <a:t>2) Truncation  </a:t>
            </a:r>
          </a:p>
          <a:p>
            <a:pPr algn="l"/>
            <a:r>
              <a:rPr lang="en-US" sz="1200" b="1" dirty="0" smtClean="0"/>
              <a:t>3)  </a:t>
            </a:r>
            <a:r>
              <a:rPr lang="en-US" sz="1200" b="1" dirty="0" err="1" smtClean="0"/>
              <a:t>Apodization</a:t>
            </a:r>
            <a:r>
              <a:rPr lang="en-US" sz="1200" b="1" dirty="0" smtClean="0"/>
              <a:t>  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4196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CrIS</a:t>
            </a:r>
            <a:r>
              <a:rPr lang="en-US" dirty="0" smtClean="0"/>
              <a:t> – IASI  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D1AF-988B-491E-BDEE-AF135EBB441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9" name="Picture 18" descr="iasi_cris.ps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343400" cy="2802904"/>
          </a:xfrm>
          <a:prstGeom prst="rect">
            <a:avLst/>
          </a:prstGeom>
        </p:spPr>
      </p:pic>
      <p:pic>
        <p:nvPicPr>
          <p:cNvPr id="21" name="Picture 20" descr="iasi_cris.ps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31935"/>
            <a:ext cx="3962400" cy="25164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5000" y="5574268"/>
            <a:ext cx="291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Re-sampling error very small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2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10357</TotalTime>
  <Words>977</Words>
  <Application>Microsoft Office PowerPoint</Application>
  <PresentationFormat>On-screen Show (4:3)</PresentationFormat>
  <Paragraphs>210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NPP_FOR</vt:lpstr>
      <vt:lpstr>Equation</vt:lpstr>
      <vt:lpstr>Inter-Sensor Comparison for  Soumi NPP CrIS  </vt:lpstr>
      <vt:lpstr>Motivation  </vt:lpstr>
      <vt:lpstr>Instrument and Spectral Characteristics   </vt:lpstr>
      <vt:lpstr>Approach   </vt:lpstr>
      <vt:lpstr>Simultaneous Nadir Overpass (SNO)  from 10/22-10/24 and 12/10-12/14: a total of 125 cases</vt:lpstr>
      <vt:lpstr>Accurately computing FOV Shape </vt:lpstr>
      <vt:lpstr>Collocate VIIRS with CrIS/IASI</vt:lpstr>
      <vt:lpstr>Scene Uniformity Effects </vt:lpstr>
      <vt:lpstr>Resample IASI to CrIS</vt:lpstr>
      <vt:lpstr>SNO Spectra: 770 Pairs </vt:lpstr>
      <vt:lpstr>CrIS vs. IASI: CrIS Band 1</vt:lpstr>
      <vt:lpstr>CrIS vs. IASI: CrIS Band 2</vt:lpstr>
      <vt:lpstr>CrIS vs. IASI: CrIS Band 3</vt:lpstr>
      <vt:lpstr>How about CrIS/IASI versus VIIRS? </vt:lpstr>
      <vt:lpstr>Be careful for out-of-band response!</vt:lpstr>
      <vt:lpstr>OOB effects in BTs</vt:lpstr>
      <vt:lpstr>Band Correction</vt:lpstr>
      <vt:lpstr>CrIS/IASI versus VIIRS </vt:lpstr>
      <vt:lpstr>For a non-linear detector </vt:lpstr>
      <vt:lpstr>Non-linearity Values (a2) from TVAC, DM, and Earth Scenes</vt:lpstr>
      <vt:lpstr>a2 Sensitivity Study  How do CrIS-VIIRS patterns change with a2? </vt:lpstr>
      <vt:lpstr>a2 Sensitivity Study  How do CrIS-IASI patterns change with a2?</vt:lpstr>
      <vt:lpstr>Conclusion Remarks </vt:lpstr>
      <vt:lpstr>Thank you</vt:lpstr>
      <vt:lpstr>AIRS vs. CrIS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CrIS Geolocation Accuracy using VIIRS data</dc:title>
  <dc:creator>Likun Wang</dc:creator>
  <cp:lastModifiedBy>lwang</cp:lastModifiedBy>
  <cp:revision>1096</cp:revision>
  <dcterms:created xsi:type="dcterms:W3CDTF">2006-08-16T00:00:00Z</dcterms:created>
  <dcterms:modified xsi:type="dcterms:W3CDTF">2013-03-04T12:06:16Z</dcterms:modified>
</cp:coreProperties>
</file>