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54" r:id="rId2"/>
    <p:sldId id="662" r:id="rId3"/>
    <p:sldId id="682" r:id="rId4"/>
    <p:sldId id="665" r:id="rId5"/>
    <p:sldId id="683" r:id="rId6"/>
    <p:sldId id="684" r:id="rId7"/>
    <p:sldId id="685" r:id="rId8"/>
    <p:sldId id="680" r:id="rId9"/>
    <p:sldId id="669" r:id="rId10"/>
    <p:sldId id="686" r:id="rId11"/>
    <p:sldId id="687" r:id="rId12"/>
    <p:sldId id="688" r:id="rId13"/>
    <p:sldId id="666" r:id="rId14"/>
    <p:sldId id="692" r:id="rId15"/>
    <p:sldId id="693" r:id="rId16"/>
    <p:sldId id="691" r:id="rId17"/>
    <p:sldId id="689" r:id="rId18"/>
    <p:sldId id="694" r:id="rId19"/>
    <p:sldId id="681" r:id="rId20"/>
    <p:sldId id="664" r:id="rId21"/>
  </p:sldIdLst>
  <p:sldSz cx="9144000" cy="6858000" type="screen4x3"/>
  <p:notesSz cx="6934200" cy="92329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FF"/>
    <a:srgbClr val="FFFF00"/>
    <a:srgbClr val="D2EDF0"/>
    <a:srgbClr val="640011"/>
    <a:srgbClr val="FF33CC"/>
    <a:srgbClr val="009900"/>
    <a:srgbClr val="04FAEE"/>
    <a:srgbClr val="49A8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6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83175" cy="415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07" tIns="44902" rIns="91407" bIns="449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700088"/>
            <a:ext cx="4600575" cy="34496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Calibration Coefficients and Noise Characterization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Calibration Coefficients and Noise Characterization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5575"/>
            <a:ext cx="2057400" cy="5970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5575"/>
            <a:ext cx="6019800" cy="59705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50" y="155575"/>
            <a:ext cx="6635750" cy="115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5575"/>
            <a:ext cx="8229600" cy="5970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01750" y="155575"/>
            <a:ext cx="6635750" cy="1150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458200" y="6248400"/>
            <a:ext cx="533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0.png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50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png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png"/><Relationship Id="rId9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bg1">
                <a:alpha val="42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7116" y="124265"/>
            <a:ext cx="804573" cy="830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8" name="Picture 24" descr="Light vertic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36" y="74361"/>
            <a:ext cx="1092313" cy="9677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2225" y="1490663"/>
            <a:ext cx="9086850" cy="4729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>
              <a:spcAft>
                <a:spcPts val="600"/>
              </a:spcAft>
              <a:defRPr/>
            </a:pPr>
            <a:r>
              <a:rPr lang="en-US" sz="3600" dirty="0" smtClean="0">
                <a:latin typeface="Calibri" pitchFamily="34" charset="0"/>
              </a:rPr>
              <a:t>MODIS </a:t>
            </a:r>
            <a:r>
              <a:rPr lang="en-US" sz="3600" dirty="0">
                <a:latin typeface="Calibri" pitchFamily="34" charset="0"/>
              </a:rPr>
              <a:t>and VIIRS </a:t>
            </a:r>
            <a:r>
              <a:rPr lang="en-US" sz="3600" dirty="0" smtClean="0">
                <a:latin typeface="Calibri" pitchFamily="34" charset="0"/>
              </a:rPr>
              <a:t>Reflective Solar Bands Calibration Methodologies and</a:t>
            </a:r>
          </a:p>
          <a:p>
            <a:pPr>
              <a:spcAft>
                <a:spcPts val="600"/>
              </a:spcAft>
              <a:defRPr/>
            </a:pPr>
            <a:r>
              <a:rPr lang="en-US" sz="3600" dirty="0" smtClean="0">
                <a:latin typeface="Calibri" pitchFamily="34" charset="0"/>
              </a:rPr>
              <a:t>Performance Comparison</a:t>
            </a:r>
            <a:endParaRPr lang="en-US" sz="3600" dirty="0">
              <a:latin typeface="Calibri" pitchFamily="34" charset="0"/>
            </a:endParaRPr>
          </a:p>
          <a:p>
            <a:pPr>
              <a:lnSpc>
                <a:spcPts val="2400"/>
              </a:lnSpc>
              <a:spcAft>
                <a:spcPts val="600"/>
              </a:spcAft>
              <a:defRPr/>
            </a:pPr>
            <a:r>
              <a:rPr lang="en-US" sz="2400" dirty="0">
                <a:latin typeface="Calibri" pitchFamily="34" charset="0"/>
              </a:rPr>
              <a:t/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/>
            </a:r>
            <a:br>
              <a:rPr lang="en-US" sz="2400" dirty="0">
                <a:latin typeface="Calibri" pitchFamily="34" charset="0"/>
              </a:rPr>
            </a:br>
            <a:r>
              <a:rPr lang="en-US" i="1" dirty="0">
                <a:latin typeface="Calibri" pitchFamily="34" charset="0"/>
              </a:rPr>
              <a:t>X. Xiong</a:t>
            </a:r>
            <a:r>
              <a:rPr lang="en-US" i="1" baseline="30000" dirty="0">
                <a:latin typeface="Calibri" pitchFamily="34" charset="0"/>
              </a:rPr>
              <a:t>1</a:t>
            </a:r>
            <a:r>
              <a:rPr lang="en-US" i="1" dirty="0">
                <a:latin typeface="Calibri" pitchFamily="34" charset="0"/>
              </a:rPr>
              <a:t>, J. Butler</a:t>
            </a:r>
            <a:r>
              <a:rPr lang="en-US" i="1" baseline="30000" dirty="0">
                <a:latin typeface="Calibri" pitchFamily="34" charset="0"/>
              </a:rPr>
              <a:t>1</a:t>
            </a:r>
            <a:r>
              <a:rPr lang="en-US" i="1" dirty="0">
                <a:latin typeface="Calibri" pitchFamily="34" charset="0"/>
              </a:rPr>
              <a:t>, </a:t>
            </a:r>
            <a:r>
              <a:rPr lang="en-US" i="1" dirty="0" smtClean="0">
                <a:latin typeface="Calibri" pitchFamily="34" charset="0"/>
              </a:rPr>
              <a:t>J. Sun</a:t>
            </a:r>
            <a:r>
              <a:rPr lang="en-US" i="1" baseline="30000" dirty="0" smtClean="0">
                <a:latin typeface="Calibri" pitchFamily="34" charset="0"/>
              </a:rPr>
              <a:t>2</a:t>
            </a:r>
            <a:r>
              <a:rPr lang="en-US" i="1" dirty="0">
                <a:latin typeface="Calibri" pitchFamily="34" charset="0"/>
              </a:rPr>
              <a:t>, </a:t>
            </a:r>
            <a:r>
              <a:rPr lang="en-US" i="1" dirty="0" smtClean="0">
                <a:latin typeface="Calibri" pitchFamily="34" charset="0"/>
              </a:rPr>
              <a:t>A. Angal</a:t>
            </a:r>
            <a:r>
              <a:rPr lang="en-US" i="1" baseline="30000" dirty="0" smtClean="0">
                <a:latin typeface="Calibri" pitchFamily="34" charset="0"/>
              </a:rPr>
              <a:t>3</a:t>
            </a:r>
            <a:r>
              <a:rPr lang="en-US" i="1" dirty="0" smtClean="0">
                <a:latin typeface="Calibri" pitchFamily="34" charset="0"/>
              </a:rPr>
              <a:t>, J. Fulbright</a:t>
            </a:r>
            <a:r>
              <a:rPr lang="en-US" i="1" baseline="30000" dirty="0" smtClean="0">
                <a:latin typeface="Calibri" pitchFamily="34" charset="0"/>
              </a:rPr>
              <a:t>2</a:t>
            </a:r>
            <a:r>
              <a:rPr lang="en-US" i="1" dirty="0" smtClean="0">
                <a:latin typeface="Calibri" pitchFamily="34" charset="0"/>
              </a:rPr>
              <a:t>, N. Lei</a:t>
            </a:r>
            <a:r>
              <a:rPr lang="en-US" i="1" baseline="30000" dirty="0" smtClean="0">
                <a:latin typeface="Calibri" pitchFamily="34" charset="0"/>
              </a:rPr>
              <a:t>2</a:t>
            </a:r>
            <a:r>
              <a:rPr lang="en-US" i="1" dirty="0" smtClean="0">
                <a:latin typeface="Calibri" pitchFamily="34" charset="0"/>
              </a:rPr>
              <a:t>, </a:t>
            </a:r>
            <a:endParaRPr lang="en-US" i="1" dirty="0">
              <a:latin typeface="Calibri" pitchFamily="34" charset="0"/>
            </a:endParaRPr>
          </a:p>
          <a:p>
            <a:pPr>
              <a:lnSpc>
                <a:spcPts val="2400"/>
              </a:lnSpc>
              <a:spcAft>
                <a:spcPts val="600"/>
              </a:spcAft>
              <a:defRPr/>
            </a:pPr>
            <a:r>
              <a:rPr lang="en-US" i="1" dirty="0">
                <a:latin typeface="Calibri" pitchFamily="34" charset="0"/>
              </a:rPr>
              <a:t>J. McIntire</a:t>
            </a:r>
            <a:r>
              <a:rPr lang="en-US" i="1" baseline="30000" dirty="0">
                <a:latin typeface="Calibri" pitchFamily="34" charset="0"/>
              </a:rPr>
              <a:t>2</a:t>
            </a:r>
            <a:r>
              <a:rPr lang="en-US" i="1" dirty="0" smtClean="0">
                <a:latin typeface="Calibri" pitchFamily="34" charset="0"/>
              </a:rPr>
              <a:t>, and H. Oudrari</a:t>
            </a:r>
            <a:r>
              <a:rPr lang="en-US" i="1" baseline="30000" dirty="0" smtClean="0">
                <a:latin typeface="Calibri" pitchFamily="34" charset="0"/>
              </a:rPr>
              <a:t>2</a:t>
            </a:r>
            <a:r>
              <a:rPr lang="en-US" i="1" dirty="0" smtClean="0">
                <a:latin typeface="Calibri" pitchFamily="34" charset="0"/>
              </a:rPr>
              <a:t> </a:t>
            </a:r>
            <a:endParaRPr lang="en-US" i="1" baseline="30000" dirty="0">
              <a:latin typeface="Calibri" pitchFamily="34" charset="0"/>
            </a:endParaRPr>
          </a:p>
          <a:p>
            <a:pPr>
              <a:lnSpc>
                <a:spcPts val="2400"/>
              </a:lnSpc>
              <a:spcAft>
                <a:spcPts val="600"/>
              </a:spcAft>
              <a:defRPr/>
            </a:pPr>
            <a:endParaRPr lang="en-US" b="0" baseline="30000" dirty="0">
              <a:latin typeface="Calibri" pitchFamily="34" charset="0"/>
            </a:endParaRPr>
          </a:p>
          <a:p>
            <a:pPr marL="342900" indent="-342900" algn="l">
              <a:lnSpc>
                <a:spcPts val="2200"/>
              </a:lnSpc>
              <a:defRPr/>
            </a:pPr>
            <a:r>
              <a:rPr lang="en-US" sz="1800" b="0" dirty="0">
                <a:latin typeface="Calibri" pitchFamily="34" charset="0"/>
              </a:rPr>
              <a:t>			1.   NASA/GSFC, Greenbelt, MD 20771, USA</a:t>
            </a:r>
          </a:p>
          <a:p>
            <a:pPr marL="342900" indent="-342900" algn="l">
              <a:lnSpc>
                <a:spcPts val="2200"/>
              </a:lnSpc>
              <a:defRPr/>
            </a:pPr>
            <a:r>
              <a:rPr lang="en-US" sz="1800" b="0" dirty="0">
                <a:latin typeface="Calibri" pitchFamily="34" charset="0"/>
              </a:rPr>
              <a:t>			2.   Sigma Space Co., Lanham, MD 20706, USA</a:t>
            </a:r>
          </a:p>
          <a:p>
            <a:pPr algn="l">
              <a:lnSpc>
                <a:spcPts val="2200"/>
              </a:lnSpc>
              <a:defRPr/>
            </a:pPr>
            <a:r>
              <a:rPr lang="en-US" sz="1800" b="0" dirty="0">
                <a:latin typeface="Calibri" pitchFamily="34" charset="0"/>
              </a:rPr>
              <a:t>		3.   SSAI, Lanham, MD 20706, USA </a:t>
            </a:r>
          </a:p>
          <a:p>
            <a:pPr>
              <a:lnSpc>
                <a:spcPts val="2200"/>
              </a:lnSpc>
              <a:defRPr/>
            </a:pPr>
            <a:endParaRPr lang="en-US" b="0" i="1" dirty="0">
              <a:latin typeface="+mj-lt"/>
            </a:endParaRPr>
          </a:p>
        </p:txBody>
      </p:sp>
      <p:sp>
        <p:nvSpPr>
          <p:cNvPr id="3076" name="Rectangle 19"/>
          <p:cNvSpPr>
            <a:spLocks noChangeArrowheads="1"/>
          </p:cNvSpPr>
          <p:nvPr/>
        </p:nvSpPr>
        <p:spPr bwMode="auto">
          <a:xfrm>
            <a:off x="242888" y="6219825"/>
            <a:ext cx="86598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2013 GSICS Annual Meeting-Williamsburg, VA, March 4-8, 2013</a:t>
            </a:r>
            <a:endParaRPr lang="en-US" sz="18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8771720" y="6502807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 smtClean="0">
                <a:solidFill>
                  <a:srgbClr val="0000CC"/>
                </a:solidFill>
                <a:latin typeface="Times" pitchFamily="18" charset="0"/>
              </a:rPr>
              <a:pPr/>
              <a:t>1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8835" y="124265"/>
            <a:ext cx="862200" cy="84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14313" y="87313"/>
            <a:ext cx="8693150" cy="579437"/>
          </a:xfrm>
          <a:prstGeom prst="rect">
            <a:avLst/>
          </a:prstGeom>
          <a:noFill/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800" kern="0" dirty="0">
                <a:latin typeface="Calibri" pitchFamily="34" charset="0"/>
                <a:ea typeface="+mj-ea"/>
                <a:cs typeface="+mj-cs"/>
              </a:rPr>
              <a:t>MODIS </a:t>
            </a:r>
            <a:r>
              <a:rPr lang="en-US" sz="2800" kern="0" dirty="0" smtClean="0">
                <a:latin typeface="Calibri" pitchFamily="34" charset="0"/>
                <a:ea typeface="+mj-ea"/>
                <a:cs typeface="+mj-cs"/>
              </a:rPr>
              <a:t>RSB Calibration (Moon)</a:t>
            </a:r>
            <a:endParaRPr lang="en-US" sz="2800" kern="0" dirty="0"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700088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7" descr="Light vertic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750" y="1425575"/>
            <a:ext cx="1739900" cy="1062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95663"/>
            <a:ext cx="2474913" cy="178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" name="Line 11"/>
          <p:cNvSpPr>
            <a:spLocks noChangeShapeType="1"/>
          </p:cNvSpPr>
          <p:nvPr/>
        </p:nvSpPr>
        <p:spPr bwMode="auto">
          <a:xfrm flipV="1">
            <a:off x="1603375" y="2732088"/>
            <a:ext cx="0" cy="4746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6" descr="Light vertical"/>
          <p:cNvSpPr>
            <a:spLocks noChangeArrowheads="1"/>
          </p:cNvSpPr>
          <p:nvPr/>
        </p:nvSpPr>
        <p:spPr bwMode="auto">
          <a:xfrm>
            <a:off x="504825" y="1222375"/>
            <a:ext cx="6456363" cy="1408113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8"/>
          <p:cNvGrpSpPr>
            <a:grpSpLocks/>
          </p:cNvGrpSpPr>
          <p:nvPr/>
        </p:nvGrpSpPr>
        <p:grpSpPr bwMode="auto">
          <a:xfrm>
            <a:off x="3001963" y="3335338"/>
            <a:ext cx="5840412" cy="1544637"/>
            <a:chOff x="3054348" y="3197752"/>
            <a:chExt cx="5840415" cy="1545383"/>
          </a:xfrm>
        </p:grpSpPr>
        <p:graphicFrame>
          <p:nvGraphicFramePr>
            <p:cNvPr id="29" name="Object 3"/>
            <p:cNvGraphicFramePr>
              <a:graphicFrameLocks noChangeAspect="1"/>
            </p:cNvGraphicFramePr>
            <p:nvPr/>
          </p:nvGraphicFramePr>
          <p:xfrm>
            <a:off x="5703091" y="3568580"/>
            <a:ext cx="2886867" cy="735485"/>
          </p:xfrm>
          <a:graphic>
            <a:graphicData uri="http://schemas.openxmlformats.org/presentationml/2006/ole">
              <p:oleObj spid="_x0000_s28675" name="Equation" r:id="rId6" imgW="1549400" imgH="393700" progId="">
                <p:embed/>
              </p:oleObj>
            </a:graphicData>
          </a:graphic>
        </p:graphicFrame>
        <p:sp>
          <p:nvSpPr>
            <p:cNvPr id="30" name="Line 14"/>
            <p:cNvSpPr>
              <a:spLocks noChangeShapeType="1"/>
            </p:cNvSpPr>
            <p:nvPr/>
          </p:nvSpPr>
          <p:spPr bwMode="auto">
            <a:xfrm flipV="1">
              <a:off x="3054348" y="4033483"/>
              <a:ext cx="62583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7" descr="Light vertical"/>
            <p:cNvSpPr>
              <a:spLocks noChangeArrowheads="1"/>
            </p:cNvSpPr>
            <p:nvPr/>
          </p:nvSpPr>
          <p:spPr bwMode="auto">
            <a:xfrm>
              <a:off x="3793067" y="3197752"/>
              <a:ext cx="5101696" cy="154538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2" name="Picture 13" descr="Aqua_lunar_image_2005_01_20_bw"/>
            <p:cNvPicPr>
              <a:picLocks noChangeAspect="1" noChangeArrowheads="1"/>
            </p:cNvPicPr>
            <p:nvPr/>
          </p:nvPicPr>
          <p:blipFill>
            <a:blip r:embed="rId7" cstate="print"/>
            <a:srcRect l="16220" t="14977" r="26483" b="18816"/>
            <a:stretch>
              <a:fillRect/>
            </a:stretch>
          </p:blipFill>
          <p:spPr bwMode="auto">
            <a:xfrm>
              <a:off x="4033129" y="3414220"/>
              <a:ext cx="1159756" cy="1159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13"/>
          <p:cNvGrpSpPr>
            <a:grpSpLocks/>
          </p:cNvGrpSpPr>
          <p:nvPr/>
        </p:nvGrpSpPr>
        <p:grpSpPr bwMode="auto">
          <a:xfrm>
            <a:off x="4400550" y="4992688"/>
            <a:ext cx="4386263" cy="1560512"/>
            <a:chOff x="4204847" y="4856025"/>
            <a:chExt cx="4385111" cy="1560299"/>
          </a:xfrm>
        </p:grpSpPr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4204847" y="4961111"/>
              <a:ext cx="2365286" cy="612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>
                <a:spcBef>
                  <a:spcPct val="20000"/>
                </a:spcBef>
                <a:buSzPct val="100000"/>
              </a:pPr>
              <a:r>
                <a:rPr lang="en-US" b="1">
                  <a:latin typeface="Calibri" pitchFamily="34" charset="0"/>
                </a:rPr>
                <a:t>Geometric Factors</a:t>
              </a:r>
            </a:p>
          </p:txBody>
        </p:sp>
        <p:graphicFrame>
          <p:nvGraphicFramePr>
            <p:cNvPr id="35" name="Object 4"/>
            <p:cNvGraphicFramePr>
              <a:graphicFrameLocks noChangeAspect="1"/>
            </p:cNvGraphicFramePr>
            <p:nvPr/>
          </p:nvGraphicFramePr>
          <p:xfrm>
            <a:off x="4334933" y="5620608"/>
            <a:ext cx="4255025" cy="795716"/>
          </p:xfrm>
          <a:graphic>
            <a:graphicData uri="http://schemas.openxmlformats.org/presentationml/2006/ole">
              <p:oleObj spid="_x0000_s28676" name="Equation" r:id="rId8" imgW="2247900" imgH="419100" progId="">
                <p:embed/>
              </p:oleObj>
            </a:graphicData>
          </a:graphic>
        </p:graphicFrame>
        <p:sp>
          <p:nvSpPr>
            <p:cNvPr id="36" name="Up Arrow 16"/>
            <p:cNvSpPr>
              <a:spLocks noChangeArrowheads="1"/>
            </p:cNvSpPr>
            <p:nvPr/>
          </p:nvSpPr>
          <p:spPr bwMode="auto">
            <a:xfrm>
              <a:off x="6684958" y="4856025"/>
              <a:ext cx="361244" cy="596509"/>
            </a:xfrm>
            <a:prstGeom prst="upArrow">
              <a:avLst>
                <a:gd name="adj1" fmla="val 50000"/>
                <a:gd name="adj2" fmla="val 49997"/>
              </a:avLst>
            </a:prstGeom>
            <a:solidFill>
              <a:srgbClr val="FFFF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600" b="1">
                <a:latin typeface="Helvetica" pitchFamily="-36" charset="0"/>
              </a:endParaRPr>
            </a:p>
          </p:txBody>
        </p:sp>
      </p:grp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7159625" y="1550988"/>
            <a:ext cx="190817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2400" dirty="0">
                <a:latin typeface="Calibri" pitchFamily="34" charset="0"/>
              </a:rPr>
              <a:t>gain 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</a:t>
            </a:r>
            <a:r>
              <a:rPr lang="en-US" sz="2400" dirty="0">
                <a:latin typeface="Calibri" pitchFamily="34" charset="0"/>
              </a:rPr>
              <a:t> 1/m</a:t>
            </a:r>
            <a:r>
              <a:rPr lang="en-US" sz="2800" baseline="-25000" dirty="0">
                <a:latin typeface="Calibri" pitchFamily="34" charset="0"/>
              </a:rPr>
              <a:t>1</a:t>
            </a:r>
          </a:p>
        </p:txBody>
      </p:sp>
      <p:sp>
        <p:nvSpPr>
          <p:cNvPr id="38" name="TextBox 19"/>
          <p:cNvSpPr txBox="1">
            <a:spLocks noChangeArrowheads="1"/>
          </p:cNvSpPr>
          <p:nvPr/>
        </p:nvSpPr>
        <p:spPr bwMode="auto">
          <a:xfrm>
            <a:off x="100013" y="5699125"/>
            <a:ext cx="38807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MODIS </a:t>
            </a:r>
            <a:r>
              <a:rPr lang="en-US" sz="2000" b="1" dirty="0" smtClean="0">
                <a:latin typeface="Calibri" pitchFamily="34" charset="0"/>
              </a:rPr>
              <a:t>SD and lunar </a:t>
            </a:r>
            <a:r>
              <a:rPr lang="en-US" sz="2000" b="1" dirty="0">
                <a:latin typeface="Calibri" pitchFamily="34" charset="0"/>
              </a:rPr>
              <a:t>observations are made at different scan angles</a:t>
            </a:r>
            <a:endParaRPr lang="en-US" sz="2000" dirty="0"/>
          </a:p>
        </p:txBody>
      </p:sp>
      <p:pic>
        <p:nvPicPr>
          <p:cNvPr id="39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76550" y="1447800"/>
            <a:ext cx="39052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8771720" y="6502807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 smtClean="0">
                <a:solidFill>
                  <a:srgbClr val="0000CC"/>
                </a:solidFill>
                <a:latin typeface="Times" pitchFamily="18" charset="0"/>
              </a:rPr>
              <a:pPr/>
              <a:t>10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14313" y="87313"/>
            <a:ext cx="8693150" cy="579437"/>
          </a:xfrm>
          <a:prstGeom prst="rect">
            <a:avLst/>
          </a:prstGeom>
          <a:noFill/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800" kern="0" dirty="0" smtClean="0">
                <a:latin typeface="Calibri" pitchFamily="34" charset="0"/>
                <a:ea typeface="+mj-ea"/>
                <a:cs typeface="+mj-cs"/>
              </a:rPr>
              <a:t>VIIRS RSB Calibration (Moon)</a:t>
            </a:r>
            <a:endParaRPr lang="en-US" sz="2800" kern="0" dirty="0"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700088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 descr="Light vertical"/>
          <p:cNvSpPr>
            <a:spLocks noChangeArrowheads="1"/>
          </p:cNvSpPr>
          <p:nvPr/>
        </p:nvSpPr>
        <p:spPr bwMode="auto">
          <a:xfrm>
            <a:off x="214314" y="1069620"/>
            <a:ext cx="8693150" cy="41458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l">
              <a:spcBef>
                <a:spcPts val="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Calibri" pitchFamily="34" charset="0"/>
              </a:rPr>
              <a:t>Integrated lunar irradiance (or radiance) from sensor observations</a:t>
            </a:r>
            <a:endParaRPr lang="en-US" sz="2400" b="0" i="1" dirty="0">
              <a:latin typeface="Calibri" pitchFamily="34" charset="0"/>
            </a:endParaRPr>
          </a:p>
          <a:p>
            <a:pPr marL="742950" lvl="1" indent="-285750" algn="l">
              <a:spcBef>
                <a:spcPct val="20000"/>
              </a:spcBef>
              <a:buSzPct val="100000"/>
              <a:defRPr/>
            </a:pPr>
            <a:endParaRPr lang="en-US" b="0" i="1" dirty="0">
              <a:latin typeface="Calibri" pitchFamily="34" charset="0"/>
            </a:endParaRPr>
          </a:p>
          <a:p>
            <a:pPr marL="742950" lvl="1" indent="-285750" algn="l">
              <a:spcBef>
                <a:spcPct val="20000"/>
              </a:spcBef>
              <a:buSzPct val="100000"/>
              <a:defRPr/>
            </a:pPr>
            <a:endParaRPr lang="en-US" sz="2000" b="0" i="1" dirty="0" smtClean="0">
              <a:latin typeface="Calibri" pitchFamily="34" charset="0"/>
            </a:endParaRPr>
          </a:p>
          <a:p>
            <a:pPr marL="742950" lvl="1" indent="-285750" algn="l">
              <a:spcBef>
                <a:spcPts val="1200"/>
              </a:spcBef>
              <a:buSzPct val="100000"/>
              <a:buFontTx/>
              <a:buChar char="–"/>
              <a:defRPr/>
            </a:pPr>
            <a:r>
              <a:rPr lang="en-US" sz="2000" b="0" i="1" dirty="0" smtClean="0">
                <a:latin typeface="Calibri" pitchFamily="34" charset="0"/>
              </a:rPr>
              <a:t>B</a:t>
            </a:r>
            <a:r>
              <a:rPr lang="en-US" sz="2000" b="0" dirty="0">
                <a:latin typeface="Calibri" pitchFamily="34" charset="0"/>
              </a:rPr>
              <a:t>: Band; </a:t>
            </a:r>
            <a:r>
              <a:rPr lang="en-US" sz="2000" b="0" i="1" dirty="0">
                <a:latin typeface="Calibri" pitchFamily="34" charset="0"/>
              </a:rPr>
              <a:t>M</a:t>
            </a:r>
            <a:r>
              <a:rPr lang="en-US" sz="2000" b="0" dirty="0">
                <a:latin typeface="Calibri" pitchFamily="34" charset="0"/>
              </a:rPr>
              <a:t>: HAM side; </a:t>
            </a:r>
            <a:r>
              <a:rPr lang="en-US" sz="2000" b="0" i="1" dirty="0">
                <a:latin typeface="Calibri" pitchFamily="34" charset="0"/>
              </a:rPr>
              <a:t>G</a:t>
            </a:r>
            <a:r>
              <a:rPr lang="en-US" sz="2000" b="0" dirty="0">
                <a:latin typeface="Calibri" pitchFamily="34" charset="0"/>
              </a:rPr>
              <a:t>: Gain </a:t>
            </a:r>
            <a:r>
              <a:rPr lang="en-US" sz="2000" b="0" dirty="0" smtClean="0">
                <a:latin typeface="Calibri" pitchFamily="34" charset="0"/>
              </a:rPr>
              <a:t>stage; </a:t>
            </a:r>
            <a:r>
              <a:rPr lang="en-US" sz="2000" b="0" i="1" dirty="0" smtClean="0">
                <a:latin typeface="Calibri" pitchFamily="34" charset="0"/>
              </a:rPr>
              <a:t>d</a:t>
            </a:r>
            <a:r>
              <a:rPr lang="en-US" sz="2000" b="0" dirty="0" smtClean="0">
                <a:latin typeface="Calibri" pitchFamily="34" charset="0"/>
              </a:rPr>
              <a:t>: Detector; </a:t>
            </a:r>
            <a:r>
              <a:rPr lang="en-US" sz="2000" b="0" i="1" dirty="0" smtClean="0">
                <a:latin typeface="Calibri" pitchFamily="34" charset="0"/>
              </a:rPr>
              <a:t>s</a:t>
            </a:r>
            <a:r>
              <a:rPr lang="en-US" sz="2000" b="0" dirty="0" smtClean="0">
                <a:latin typeface="Calibri" pitchFamily="34" charset="0"/>
              </a:rPr>
              <a:t>: Sub-frame; </a:t>
            </a:r>
            <a:endParaRPr lang="en-US" sz="2000" b="0" dirty="0">
              <a:latin typeface="Calibri" pitchFamily="34" charset="0"/>
            </a:endParaRP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sz="2000" b="0" dirty="0" err="1">
                <a:latin typeface="Calibri" pitchFamily="34" charset="0"/>
              </a:rPr>
              <a:t>dn</a:t>
            </a:r>
            <a:r>
              <a:rPr lang="en-US" sz="2000" b="0" dirty="0">
                <a:latin typeface="Calibri" pitchFamily="34" charset="0"/>
              </a:rPr>
              <a:t>: Background subtracted </a:t>
            </a:r>
            <a:r>
              <a:rPr lang="en-US" sz="2000" b="0" dirty="0" smtClean="0">
                <a:latin typeface="Calibri" pitchFamily="34" charset="0"/>
              </a:rPr>
              <a:t>response</a:t>
            </a:r>
          </a:p>
          <a:p>
            <a:pPr marL="742950" lvl="1" indent="-285750" algn="l">
              <a:spcBef>
                <a:spcPct val="20000"/>
              </a:spcBef>
              <a:spcAft>
                <a:spcPts val="1200"/>
              </a:spcAft>
              <a:buSzPct val="100000"/>
              <a:buFontTx/>
              <a:buChar char="–"/>
              <a:defRPr/>
            </a:pPr>
            <a:r>
              <a:rPr lang="en-US" sz="2000" b="0" dirty="0" smtClean="0">
                <a:latin typeface="Calibri" pitchFamily="34" charset="0"/>
              </a:rPr>
              <a:t>c</a:t>
            </a:r>
            <a:r>
              <a:rPr lang="en-US" sz="2000" b="0" baseline="-25000" dirty="0" smtClean="0">
                <a:latin typeface="Calibri" pitchFamily="34" charset="0"/>
              </a:rPr>
              <a:t>0</a:t>
            </a:r>
            <a:r>
              <a:rPr lang="en-US" sz="2000" b="0" dirty="0">
                <a:latin typeface="Calibri" pitchFamily="34" charset="0"/>
              </a:rPr>
              <a:t>, c</a:t>
            </a:r>
            <a:r>
              <a:rPr lang="en-US" sz="2000" b="0" baseline="-25000" dirty="0">
                <a:latin typeface="Calibri" pitchFamily="34" charset="0"/>
              </a:rPr>
              <a:t>1</a:t>
            </a:r>
            <a:r>
              <a:rPr lang="en-US" sz="2000" b="0" dirty="0">
                <a:latin typeface="Calibri" pitchFamily="34" charset="0"/>
              </a:rPr>
              <a:t>, and </a:t>
            </a:r>
            <a:r>
              <a:rPr lang="en-US" sz="2000" b="0" dirty="0" smtClean="0">
                <a:latin typeface="Calibri" pitchFamily="34" charset="0"/>
              </a:rPr>
              <a:t>c</a:t>
            </a:r>
            <a:r>
              <a:rPr lang="en-US" sz="2000" b="0" baseline="-25000" dirty="0" smtClean="0">
                <a:latin typeface="Calibri" pitchFamily="34" charset="0"/>
              </a:rPr>
              <a:t>2</a:t>
            </a:r>
            <a:r>
              <a:rPr lang="en-US" sz="2000" b="0" dirty="0" smtClean="0">
                <a:latin typeface="Calibri" pitchFamily="34" charset="0"/>
              </a:rPr>
              <a:t>: calibration coefficients</a:t>
            </a:r>
            <a:endParaRPr lang="en-US" b="0" i="1" dirty="0">
              <a:latin typeface="Calibri" pitchFamily="34" charset="0"/>
            </a:endParaRPr>
          </a:p>
          <a:p>
            <a:pPr marL="285750" indent="-285750" algn="l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b="0" dirty="0" smtClean="0">
                <a:latin typeface="Calibri" pitchFamily="34" charset="0"/>
              </a:rPr>
              <a:t>Relative lunar F-factor</a:t>
            </a:r>
            <a:endParaRPr lang="en-US" sz="2400" b="0" dirty="0">
              <a:latin typeface="Calibri" pitchFamily="34" charset="0"/>
            </a:endParaRP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  <a:defRPr/>
            </a:pPr>
            <a:endParaRPr lang="en-US" sz="1600" b="0" i="1" dirty="0">
              <a:latin typeface="Calibri" pitchFamily="34" charset="0"/>
            </a:endParaRPr>
          </a:p>
          <a:p>
            <a:pPr marL="742950" lvl="1" indent="-285750" algn="l">
              <a:spcBef>
                <a:spcPct val="20000"/>
              </a:spcBef>
              <a:buSzPct val="100000"/>
              <a:buFontTx/>
              <a:buChar char="–"/>
              <a:defRPr/>
            </a:pPr>
            <a:endParaRPr lang="en-US" sz="1600" b="0" i="1" dirty="0">
              <a:latin typeface="Calibri" pitchFamily="34" charset="0"/>
            </a:endParaRPr>
          </a:p>
          <a:p>
            <a:pPr marL="742950" lvl="1" indent="-285750" algn="l">
              <a:spcBef>
                <a:spcPts val="1200"/>
              </a:spcBef>
              <a:buSzPct val="100000"/>
              <a:buFontTx/>
              <a:buChar char="–"/>
              <a:defRPr/>
            </a:pPr>
            <a:r>
              <a:rPr lang="en-US" sz="2000" b="0" i="1" dirty="0" err="1" smtClean="0">
                <a:latin typeface="Calibri" pitchFamily="34" charset="0"/>
              </a:rPr>
              <a:t>J</a:t>
            </a:r>
            <a:r>
              <a:rPr lang="en-US" sz="2000" b="0" i="1" baseline="-25000" dirty="0" err="1" smtClean="0">
                <a:latin typeface="Calibri" pitchFamily="34" charset="0"/>
              </a:rPr>
              <a:t>Model</a:t>
            </a:r>
            <a:r>
              <a:rPr lang="en-US" sz="2000" b="0" dirty="0" smtClean="0">
                <a:latin typeface="Calibri" pitchFamily="34" charset="0"/>
              </a:rPr>
              <a:t>(B) from USGS ROLO model</a:t>
            </a:r>
          </a:p>
        </p:txBody>
      </p:sp>
      <p:graphicFrame>
        <p:nvGraphicFramePr>
          <p:cNvPr id="21" name="Object 14"/>
          <p:cNvGraphicFramePr>
            <a:graphicFrameLocks noChangeAspect="1"/>
          </p:cNvGraphicFramePr>
          <p:nvPr/>
        </p:nvGraphicFramePr>
        <p:xfrm>
          <a:off x="702732" y="1795107"/>
          <a:ext cx="7869237" cy="608920"/>
        </p:xfrm>
        <a:graphic>
          <a:graphicData uri="http://schemas.openxmlformats.org/presentationml/2006/ole">
            <p:oleObj spid="_x0000_s29700" name="Equation" r:id="rId4" imgW="4572000" imgH="355320" progId="Equation.3">
              <p:embed/>
            </p:oleObj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/>
        </p:nvGraphicFramePr>
        <p:xfrm>
          <a:off x="734129" y="4288013"/>
          <a:ext cx="3603625" cy="370896"/>
        </p:xfrm>
        <a:graphic>
          <a:graphicData uri="http://schemas.openxmlformats.org/presentationml/2006/ole">
            <p:oleObj spid="_x0000_s29701" name="Equation" r:id="rId5" imgW="2222280" imgH="228600" progId="Equation.3">
              <p:embed/>
            </p:oleObj>
          </a:graphicData>
        </a:graphic>
      </p:graphicFrame>
      <p:sp>
        <p:nvSpPr>
          <p:cNvPr id="23" name="TextBox 13"/>
          <p:cNvSpPr txBox="1"/>
          <p:nvPr/>
        </p:nvSpPr>
        <p:spPr>
          <a:xfrm>
            <a:off x="762000" y="5791200"/>
            <a:ext cx="2667000" cy="646331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Examples of band I1 lunar images (Jan 4, 2012 )</a:t>
            </a:r>
            <a:endParaRPr lang="en-US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962400" y="5702114"/>
            <a:ext cx="4277006" cy="927286"/>
            <a:chOff x="3095101" y="5565980"/>
            <a:chExt cx="4277006" cy="927286"/>
          </a:xfrm>
        </p:grpSpPr>
        <p:pic>
          <p:nvPicPr>
            <p:cNvPr id="33" name="Picture 32" descr="I1_scan_37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95101" y="5568673"/>
              <a:ext cx="991579" cy="922170"/>
            </a:xfrm>
            <a:prstGeom prst="rect">
              <a:avLst/>
            </a:prstGeom>
            <a:ln>
              <a:solidFill>
                <a:srgbClr val="33CCFF"/>
              </a:solidFill>
            </a:ln>
          </p:spPr>
        </p:pic>
        <p:pic>
          <p:nvPicPr>
            <p:cNvPr id="40" name="Picture 39" descr="I1_scan_38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84309" y="5568845"/>
              <a:ext cx="991579" cy="922170"/>
            </a:xfrm>
            <a:prstGeom prst="rect">
              <a:avLst/>
            </a:prstGeom>
            <a:ln>
              <a:solidFill>
                <a:srgbClr val="33CCFF"/>
              </a:solidFill>
            </a:ln>
          </p:spPr>
        </p:pic>
        <p:pic>
          <p:nvPicPr>
            <p:cNvPr id="41" name="Picture 40" descr="I1_scan_39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89615" y="5571096"/>
              <a:ext cx="991579" cy="922170"/>
            </a:xfrm>
            <a:prstGeom prst="rect">
              <a:avLst/>
            </a:prstGeom>
            <a:ln>
              <a:solidFill>
                <a:srgbClr val="33CCFF"/>
              </a:solidFill>
            </a:ln>
          </p:spPr>
        </p:pic>
        <p:pic>
          <p:nvPicPr>
            <p:cNvPr id="42" name="Picture 41" descr="I1_scan_40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94921" y="5568335"/>
              <a:ext cx="991579" cy="922170"/>
            </a:xfrm>
            <a:prstGeom prst="rect">
              <a:avLst/>
            </a:prstGeom>
            <a:ln>
              <a:solidFill>
                <a:srgbClr val="33CCFF"/>
              </a:solidFill>
            </a:ln>
          </p:spPr>
        </p:pic>
        <p:pic>
          <p:nvPicPr>
            <p:cNvPr id="43" name="Picture 42" descr="I1_scan_41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16321" y="5568450"/>
              <a:ext cx="991579" cy="922170"/>
            </a:xfrm>
            <a:prstGeom prst="rect">
              <a:avLst/>
            </a:prstGeom>
            <a:ln>
              <a:solidFill>
                <a:srgbClr val="33CCFF"/>
              </a:solidFill>
            </a:ln>
          </p:spPr>
        </p:pic>
        <p:pic>
          <p:nvPicPr>
            <p:cNvPr id="44" name="Picture 43" descr="I1_scan_42.png"/>
            <p:cNvPicPr>
              <a:picLocks noChangeAspect="1"/>
            </p:cNvPicPr>
            <p:nvPr/>
          </p:nvPicPr>
          <p:blipFill>
            <a:blip r:embed="rId11" cstate="print"/>
            <a:srcRect r="25000"/>
            <a:stretch>
              <a:fillRect/>
            </a:stretch>
          </p:blipFill>
          <p:spPr>
            <a:xfrm>
              <a:off x="6628422" y="5565980"/>
              <a:ext cx="743685" cy="922170"/>
            </a:xfrm>
            <a:prstGeom prst="rect">
              <a:avLst/>
            </a:prstGeom>
            <a:ln>
              <a:solidFill>
                <a:srgbClr val="33CCFF"/>
              </a:solidFill>
            </a:ln>
          </p:spPr>
        </p:pic>
      </p:grp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8771720" y="6502807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 smtClean="0">
                <a:solidFill>
                  <a:srgbClr val="0000CC"/>
                </a:solidFill>
                <a:latin typeface="Times" pitchFamily="18" charset="0"/>
              </a:rPr>
              <a:pPr/>
              <a:t>11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939193" y="3517217"/>
            <a:ext cx="2223476" cy="1622198"/>
            <a:chOff x="5551723" y="3476914"/>
            <a:chExt cx="2223476" cy="1622198"/>
          </a:xfrm>
        </p:grpSpPr>
        <p:sp>
          <p:nvSpPr>
            <p:cNvPr id="19" name="Rectangle 18"/>
            <p:cNvSpPr/>
            <p:nvPr/>
          </p:nvSpPr>
          <p:spPr bwMode="auto">
            <a:xfrm>
              <a:off x="5551723" y="3476914"/>
              <a:ext cx="2223476" cy="16221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710921" y="3570191"/>
              <a:ext cx="1908175" cy="1380568"/>
              <a:chOff x="6530344" y="3663825"/>
              <a:chExt cx="1908175" cy="1380568"/>
            </a:xfrm>
            <a:solidFill>
              <a:schemeClr val="bg1"/>
            </a:solidFill>
          </p:grpSpPr>
          <p:graphicFrame>
            <p:nvGraphicFramePr>
              <p:cNvPr id="29702" name="Object 79"/>
              <p:cNvGraphicFramePr>
                <a:graphicFrameLocks noChangeAspect="1"/>
              </p:cNvGraphicFramePr>
              <p:nvPr/>
            </p:nvGraphicFramePr>
            <p:xfrm>
              <a:off x="6736285" y="4273425"/>
              <a:ext cx="1503121" cy="770968"/>
            </p:xfrm>
            <a:graphic>
              <a:graphicData uri="http://schemas.openxmlformats.org/presentationml/2006/ole">
                <p:oleObj spid="_x0000_s29702" name="Equation" r:id="rId12" imgW="838080" imgH="469800" progId="Equation.3">
                  <p:embed/>
                </p:oleObj>
              </a:graphicData>
            </a:graphic>
          </p:graphicFrame>
          <p:sp>
            <p:nvSpPr>
              <p:cNvPr id="17" name="Rectangle 29"/>
              <p:cNvSpPr>
                <a:spLocks noChangeArrowheads="1"/>
              </p:cNvSpPr>
              <p:nvPr/>
            </p:nvSpPr>
            <p:spPr bwMode="auto">
              <a:xfrm>
                <a:off x="6530344" y="3663825"/>
                <a:ext cx="1908175" cy="60960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 anchor="ctr"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SzPct val="100000"/>
                </a:pPr>
                <a:r>
                  <a:rPr lang="en-US" sz="2400" dirty="0" smtClean="0">
                    <a:latin typeface="Calibri" pitchFamily="34" charset="0"/>
                  </a:rPr>
                  <a:t>SD F-factor</a:t>
                </a:r>
                <a:endParaRPr lang="en-US" sz="2800" baseline="-25000" dirty="0">
                  <a:latin typeface="Calibri" pitchFamily="34" charset="0"/>
                </a:endParaRPr>
              </a:p>
            </p:txBody>
          </p:sp>
        </p:grpSp>
      </p:grpSp>
      <p:sp>
        <p:nvSpPr>
          <p:cNvPr id="25" name="Left-Right Arrow 24"/>
          <p:cNvSpPr/>
          <p:nvPr/>
        </p:nvSpPr>
        <p:spPr bwMode="auto">
          <a:xfrm>
            <a:off x="4369383" y="3665482"/>
            <a:ext cx="991579" cy="372532"/>
          </a:xfrm>
          <a:prstGeom prst="leftRightArrow">
            <a:avLst/>
          </a:prstGeom>
          <a:solidFill>
            <a:srgbClr val="00B05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7963" y="146050"/>
            <a:ext cx="8825367" cy="768350"/>
          </a:xfrm>
          <a:prstGeom prst="rect">
            <a:avLst/>
          </a:prstGeom>
          <a:noFill/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100000"/>
            </a:pPr>
            <a:r>
              <a:rPr lang="en-US" sz="3200" dirty="0" smtClean="0">
                <a:latin typeface="Calibri" pitchFamily="34" charset="0"/>
              </a:rPr>
              <a:t>On-orbit Performance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207963" y="1335088"/>
            <a:ext cx="8648700" cy="527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RSB On-orbit Performance</a:t>
            </a:r>
            <a:endParaRPr lang="en-US" sz="2800" dirty="0">
              <a:latin typeface="Calibri" pitchFamily="34" charset="0"/>
            </a:endParaRP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 sz="2400" dirty="0" smtClean="0">
                <a:latin typeface="Calibri" pitchFamily="34" charset="0"/>
              </a:rPr>
              <a:t>Aqua MOIDS and S-NPP VIIRS</a:t>
            </a:r>
            <a:br>
              <a:rPr lang="en-US" sz="2400" dirty="0" smtClean="0">
                <a:latin typeface="Calibri" pitchFamily="34" charset="0"/>
              </a:rPr>
            </a:br>
            <a:endParaRPr lang="en-US" sz="2400" dirty="0" smtClean="0">
              <a:latin typeface="Calibri" pitchFamily="34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OBC On-orbit Performance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 sz="2400" dirty="0" smtClean="0">
                <a:latin typeface="Calibri" pitchFamily="34" charset="0"/>
              </a:rPr>
              <a:t>SD Degradation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SDSM (not included here)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</a:pPr>
            <a:endParaRPr lang="en-US" sz="2400" dirty="0" smtClean="0">
              <a:latin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8771720" y="6502807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 smtClean="0">
                <a:solidFill>
                  <a:srgbClr val="0000CC"/>
                </a:solidFill>
                <a:latin typeface="Times" pitchFamily="18" charset="0"/>
              </a:rPr>
              <a:pPr/>
              <a:t>12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214313" y="87313"/>
            <a:ext cx="8693150" cy="579437"/>
          </a:xfrm>
          <a:prstGeom prst="rect">
            <a:avLst/>
          </a:prstGeom>
          <a:noFill/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800" kern="0" dirty="0" smtClean="0">
                <a:latin typeface="Calibri" pitchFamily="34" charset="0"/>
                <a:ea typeface="+mj-ea"/>
                <a:cs typeface="+mj-cs"/>
              </a:rPr>
              <a:t>MODIS RSB On-orbit Performance</a:t>
            </a:r>
            <a:endParaRPr lang="en-US" sz="2800" kern="0" dirty="0"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700088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qua_lifetime_bandavg_gain_ms1_v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736" y="1394182"/>
            <a:ext cx="4279392" cy="1783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 descr="Aqua_lifetime_bandavg_gain_ms1_ni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0044" y="1380350"/>
            <a:ext cx="4279392" cy="1783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" name="Picture 20" descr="Aqua_lifetime_bandavg_gain_msr_vi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207" y="3412021"/>
            <a:ext cx="4279392" cy="1783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2" name="Picture 21" descr="Aqua_lifetime_bandavg_gain_msr_n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9486" y="3404875"/>
            <a:ext cx="4279392" cy="17830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829440" y="5552088"/>
            <a:ext cx="5283375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latin typeface="Calibri" pitchFamily="34" charset="0"/>
                <a:cs typeface="Times New Roman" pitchFamily="18" charset="0"/>
              </a:rPr>
              <a:t>Noticeable </a:t>
            </a:r>
            <a:r>
              <a:rPr lang="en-US" sz="2200" b="1" dirty="0" smtClean="0">
                <a:latin typeface="Calibri" pitchFamily="34" charset="0"/>
                <a:cs typeface="Times New Roman" pitchFamily="18" charset="0"/>
              </a:rPr>
              <a:t>Mirror Side Dependence in VIS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8771720" y="6502807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 smtClean="0">
                <a:solidFill>
                  <a:srgbClr val="0000CC"/>
                </a:solidFill>
                <a:latin typeface="Times" pitchFamily="18" charset="0"/>
              </a:rPr>
              <a:pPr/>
              <a:t>13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1603023" y="829738"/>
            <a:ext cx="190817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2400" dirty="0" smtClean="0">
                <a:latin typeface="Calibri" pitchFamily="34" charset="0"/>
              </a:rPr>
              <a:t>VIS bands</a:t>
            </a:r>
            <a:endParaRPr lang="en-US" sz="2800" baseline="-25000" dirty="0">
              <a:latin typeface="Calibri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>
            <a:off x="6101652" y="784582"/>
            <a:ext cx="190817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2400" dirty="0" smtClean="0">
                <a:latin typeface="Calibri" pitchFamily="34" charset="0"/>
              </a:rPr>
              <a:t>NIR bands</a:t>
            </a:r>
            <a:endParaRPr lang="en-US" sz="2800" baseline="-25000" dirty="0">
              <a:latin typeface="Calibri" pitchFamily="34" charset="0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1072444" y="1958620"/>
            <a:ext cx="699916" cy="4176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SD</a:t>
            </a:r>
            <a:endParaRPr lang="en-US" baseline="-250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915033" y="3680178"/>
            <a:ext cx="1365320" cy="4176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MS Ratio</a:t>
            </a:r>
            <a:endParaRPr lang="en-US" baseline="-250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214313" y="87313"/>
            <a:ext cx="8693150" cy="579437"/>
          </a:xfrm>
          <a:prstGeom prst="rect">
            <a:avLst/>
          </a:prstGeom>
          <a:noFill/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800" kern="0" dirty="0" smtClean="0">
                <a:latin typeface="Calibri" pitchFamily="34" charset="0"/>
                <a:ea typeface="+mj-ea"/>
                <a:cs typeface="+mj-cs"/>
              </a:rPr>
              <a:t>MODIS RSB On-orbit Performance</a:t>
            </a:r>
            <a:endParaRPr lang="en-US" sz="2800" kern="0" dirty="0"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700088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qua_lifetime_bandavg_gain_ms1_vis_mo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736" y="3372560"/>
            <a:ext cx="4279392" cy="1783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 descr="Aqua_lifetime_bandavg_gain_ms1_v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736" y="1382893"/>
            <a:ext cx="4279392" cy="1783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 descr="Aqua_lifetime_bandavg_gain_ms1_nir_mo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1577" y="3383849"/>
            <a:ext cx="4279392" cy="1783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 descr="Aqua_lifetime_bandavg_gain_ms1_ni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30044" y="1369061"/>
            <a:ext cx="4279392" cy="17830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72360" y="5552088"/>
            <a:ext cx="5679126" cy="848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latin typeface="Calibri" pitchFamily="34" charset="0"/>
                <a:cs typeface="Times New Roman" pitchFamily="18" charset="0"/>
              </a:rPr>
              <a:t>Large Changes in Short Wavelength VIS Bands</a:t>
            </a:r>
          </a:p>
          <a:p>
            <a:pPr>
              <a:spcBef>
                <a:spcPts val="60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latin typeface="Calibri" pitchFamily="34" charset="0"/>
                <a:cs typeface="Times New Roman" pitchFamily="18" charset="0"/>
              </a:rPr>
              <a:t>Strong Mirror AOI </a:t>
            </a:r>
            <a:r>
              <a:rPr lang="en-US" sz="2200" b="1" dirty="0" smtClean="0">
                <a:latin typeface="Calibri" pitchFamily="34" charset="0"/>
                <a:cs typeface="Times New Roman" pitchFamily="18" charset="0"/>
              </a:rPr>
              <a:t>Dependence in VIS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771720" y="6502807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 smtClean="0">
                <a:solidFill>
                  <a:srgbClr val="0000CC"/>
                </a:solidFill>
                <a:latin typeface="Times" pitchFamily="18" charset="0"/>
              </a:rPr>
              <a:pPr/>
              <a:t>14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1603023" y="829738"/>
            <a:ext cx="190817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2400" dirty="0" smtClean="0">
                <a:latin typeface="Calibri" pitchFamily="34" charset="0"/>
              </a:rPr>
              <a:t>VIS bands</a:t>
            </a:r>
            <a:endParaRPr lang="en-US" sz="2800" baseline="-25000" dirty="0">
              <a:latin typeface="Calibri" pitchFamily="34" charset="0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6101652" y="784582"/>
            <a:ext cx="1908175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2400" dirty="0" smtClean="0">
                <a:latin typeface="Calibri" pitchFamily="34" charset="0"/>
              </a:rPr>
              <a:t>NIR bands</a:t>
            </a:r>
            <a:endParaRPr lang="en-US" sz="2800" baseline="-25000" dirty="0">
              <a:latin typeface="Calibri" pitchFamily="34" charset="0"/>
            </a:endParaRP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1072444" y="1958620"/>
            <a:ext cx="699916" cy="4176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SD</a:t>
            </a:r>
            <a:endParaRPr lang="en-US" baseline="-250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1027287" y="4041423"/>
            <a:ext cx="869245" cy="4176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Moon</a:t>
            </a:r>
            <a:endParaRPr lang="en-US" baseline="-250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214313" y="87313"/>
            <a:ext cx="8693150" cy="579437"/>
          </a:xfrm>
          <a:prstGeom prst="rect">
            <a:avLst/>
          </a:prstGeom>
          <a:noFill/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800" kern="0" dirty="0" smtClean="0">
                <a:latin typeface="Calibri" pitchFamily="34" charset="0"/>
                <a:ea typeface="+mj-ea"/>
                <a:cs typeface="+mj-cs"/>
              </a:rPr>
              <a:t>VIIRS RSB On-orbit Performance</a:t>
            </a:r>
            <a:endParaRPr lang="en-US" sz="2800" kern="0" dirty="0"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700088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7247" y="4845750"/>
            <a:ext cx="8644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Normalized SD calibration gains (1/F-factors) – “Aerospace”</a:t>
            </a:r>
          </a:p>
          <a:p>
            <a:pPr algn="l"/>
            <a:r>
              <a:rPr lang="en-US" sz="2000" b="1" dirty="0" smtClean="0">
                <a:solidFill>
                  <a:srgbClr val="0000FF"/>
                </a:solidFill>
                <a:latin typeface="Calibri" pitchFamily="34" charset="0"/>
              </a:rPr>
              <a:t>Normalized lunar calibration gains (normalized to 4/2/2012 lunar observation)</a:t>
            </a:r>
            <a:endParaRPr lang="en-US" sz="2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497" r="2497"/>
          <a:stretch>
            <a:fillRect/>
          </a:stretch>
        </p:blipFill>
        <p:spPr bwMode="auto">
          <a:xfrm>
            <a:off x="188267" y="1304375"/>
            <a:ext cx="4312938" cy="333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2406" y="1306686"/>
            <a:ext cx="4277408" cy="333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85421" y="5985156"/>
            <a:ext cx="7958667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Noticeable SD and Lunar Calibration Difference in VIS (at the same AOI)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Little Change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for HAM Side and AOI Dependence</a:t>
            </a:r>
            <a:endParaRPr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8771720" y="6502807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 smtClean="0">
                <a:solidFill>
                  <a:srgbClr val="0000CC"/>
                </a:solidFill>
                <a:latin typeface="Times" pitchFamily="18" charset="0"/>
              </a:rPr>
              <a:pPr/>
              <a:t>15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214313" y="87313"/>
            <a:ext cx="8693150" cy="579437"/>
          </a:xfrm>
          <a:prstGeom prst="rect">
            <a:avLst/>
          </a:prstGeom>
          <a:noFill/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800" kern="0" dirty="0" smtClean="0">
                <a:latin typeface="Calibri" pitchFamily="34" charset="0"/>
                <a:ea typeface="+mj-ea"/>
                <a:cs typeface="+mj-cs"/>
              </a:rPr>
              <a:t>VIIRS RSB On-orbit Performance</a:t>
            </a:r>
            <a:endParaRPr lang="en-US" sz="2800" kern="0" dirty="0"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700088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reflectance_versus_lambda_v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940568"/>
            <a:ext cx="4775376" cy="358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396994" y="1034800"/>
            <a:ext cx="6381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latin typeface="Calibri" pitchFamily="34" charset="0"/>
              </a:rPr>
              <a:t>Mirror Degradation Impact On Calibration</a:t>
            </a:r>
          </a:p>
        </p:txBody>
      </p:sp>
      <p:sp>
        <p:nvSpPr>
          <p:cNvPr id="15" name="Down Arrow 14"/>
          <p:cNvSpPr/>
          <p:nvPr/>
        </p:nvSpPr>
        <p:spPr>
          <a:xfrm rot="16200000">
            <a:off x="4948767" y="3327400"/>
            <a:ext cx="1447800" cy="457200"/>
          </a:xfrm>
          <a:prstGeom prst="down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035320" y="3348709"/>
            <a:ext cx="3018367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dirty="0" smtClean="0">
                <a:latin typeface="Calibri" pitchFamily="34" charset="0"/>
                <a:cs typeface="Times New Roman" pitchFamily="18" charset="0"/>
              </a:rPr>
              <a:t>Modulated Sensor RSR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57869" y="5922576"/>
            <a:ext cx="8749594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dirty="0" smtClean="0">
                <a:latin typeface="Calibri" pitchFamily="34" charset="0"/>
                <a:cs typeface="Times New Roman" pitchFamily="18" charset="0"/>
              </a:rPr>
              <a:t>Ongoing Effort for Future Improvement: Modulate RSR in SDR Calibration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771720" y="6502807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 smtClean="0">
                <a:solidFill>
                  <a:srgbClr val="0000CC"/>
                </a:solidFill>
                <a:latin typeface="Times" pitchFamily="18" charset="0"/>
              </a:rPr>
              <a:pPr/>
              <a:t>16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 txBox="1">
            <a:spLocks noChangeArrowheads="1"/>
          </p:cNvSpPr>
          <p:nvPr/>
        </p:nvSpPr>
        <p:spPr>
          <a:xfrm>
            <a:off x="214313" y="87313"/>
            <a:ext cx="8693150" cy="579437"/>
          </a:xfrm>
          <a:prstGeom prst="rect">
            <a:avLst/>
          </a:prstGeom>
          <a:noFill/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800" kern="0" dirty="0" smtClean="0">
                <a:latin typeface="Calibri" pitchFamily="34" charset="0"/>
                <a:ea typeface="+mj-ea"/>
                <a:cs typeface="+mj-cs"/>
              </a:rPr>
              <a:t>SD On-orbit Degradation</a:t>
            </a:r>
            <a:endParaRPr lang="en-US" sz="2800" kern="0" dirty="0"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700088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qua_deg.png"/>
          <p:cNvPicPr>
            <a:picLocks noChangeAspect="1"/>
          </p:cNvPicPr>
          <p:nvPr/>
        </p:nvPicPr>
        <p:blipFill>
          <a:blip r:embed="rId3" cstate="print"/>
          <a:srcRect l="3333" r="3333"/>
          <a:stretch>
            <a:fillRect/>
          </a:stretch>
        </p:blipFill>
        <p:spPr>
          <a:xfrm>
            <a:off x="78844" y="1212618"/>
            <a:ext cx="4417483" cy="24675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 r="2353"/>
          <a:stretch>
            <a:fillRect/>
          </a:stretch>
        </p:blipFill>
        <p:spPr bwMode="auto">
          <a:xfrm>
            <a:off x="78843" y="4199469"/>
            <a:ext cx="4417483" cy="256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377930" y="5337744"/>
            <a:ext cx="3348386" cy="7870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ts val="60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VIIRS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has no </a:t>
            </a: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SD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d</a:t>
            </a: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oor:</a:t>
            </a:r>
          </a:p>
          <a:p>
            <a:pPr algn="l">
              <a:spcBef>
                <a:spcPts val="60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Large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d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egradation in SD BRF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017208" y="1638878"/>
            <a:ext cx="3935411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SD On-orbit Degradation Tracked by On-board SDSM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575" y="2537707"/>
            <a:ext cx="41910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99582" y="849326"/>
            <a:ext cx="2848329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Aqua MODIS</a:t>
            </a:r>
            <a:endParaRPr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265414" y="3821799"/>
            <a:ext cx="209761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S-NPP VIIRS</a:t>
            </a:r>
            <a:endParaRPr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771720" y="6502807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 smtClean="0">
                <a:solidFill>
                  <a:srgbClr val="0000CC"/>
                </a:solidFill>
                <a:latin typeface="Times" pitchFamily="18" charset="0"/>
              </a:rPr>
              <a:pPr/>
              <a:t>17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207963" y="1335088"/>
            <a:ext cx="8648700" cy="527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Mirror side and AOI depend calibration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Frequent calibration LUT updates</a:t>
            </a:r>
            <a:endParaRPr lang="en-US" sz="2400" dirty="0">
              <a:latin typeface="Calibri" pitchFamily="34" charset="0"/>
            </a:endParaRP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 dirty="0" smtClean="0">
                <a:latin typeface="Calibri" pitchFamily="34" charset="0"/>
              </a:rPr>
              <a:t>Sensor and SD degradation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 dirty="0" smtClean="0">
                <a:latin typeface="Calibri" pitchFamily="34" charset="0"/>
              </a:rPr>
              <a:t>Change in sensor RVS (MODIS)</a:t>
            </a:r>
            <a:endParaRPr lang="en-US" dirty="0" smtClean="0">
              <a:latin typeface="Calibri" pitchFamily="34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2400" dirty="0" smtClean="0">
                <a:latin typeface="Calibri" pitchFamily="34" charset="0"/>
              </a:rPr>
              <a:t>Dedicated calibration effort</a:t>
            </a:r>
            <a:endParaRPr lang="en-US" sz="2400" dirty="0" smtClean="0">
              <a:latin typeface="Calibri" pitchFamily="34" charset="0"/>
            </a:endParaRP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 dirty="0" smtClean="0">
                <a:latin typeface="Calibri" pitchFamily="34" charset="0"/>
              </a:rPr>
              <a:t>Degradation modeling and impact analysis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 dirty="0" smtClean="0">
                <a:latin typeface="Calibri" pitchFamily="34" charset="0"/>
              </a:rPr>
              <a:t>Mitigation </a:t>
            </a:r>
            <a:r>
              <a:rPr lang="en-US" dirty="0" smtClean="0">
                <a:latin typeface="Calibri" pitchFamily="34" charset="0"/>
              </a:rPr>
              <a:t>strategy </a:t>
            </a:r>
            <a:r>
              <a:rPr lang="en-US" dirty="0" smtClean="0">
                <a:latin typeface="Calibri" pitchFamily="34" charset="0"/>
              </a:rPr>
              <a:t>for future </a:t>
            </a:r>
            <a:r>
              <a:rPr lang="en-US" dirty="0" smtClean="0">
                <a:latin typeface="Calibri" pitchFamily="34" charset="0"/>
              </a:rPr>
              <a:t>improvement</a:t>
            </a:r>
          </a:p>
          <a:p>
            <a:pPr marL="1200150" lvl="2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 sz="1800" dirty="0" smtClean="0">
                <a:latin typeface="Calibri" pitchFamily="34" charset="0"/>
              </a:rPr>
              <a:t>Modulated RSR</a:t>
            </a:r>
            <a:endParaRPr lang="en-US" sz="1800" dirty="0" smtClean="0">
              <a:latin typeface="Calibri" pitchFamily="34" charset="0"/>
            </a:endParaRP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8771720" y="6502807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 smtClean="0">
                <a:solidFill>
                  <a:srgbClr val="0000CC"/>
                </a:solidFill>
                <a:latin typeface="Times" pitchFamily="18" charset="0"/>
              </a:rPr>
              <a:pPr/>
              <a:t>18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14313" y="87313"/>
            <a:ext cx="8693150" cy="579437"/>
          </a:xfrm>
          <a:prstGeom prst="rect">
            <a:avLst/>
          </a:prstGeom>
          <a:noFill/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800" kern="0" dirty="0" smtClean="0">
                <a:latin typeface="Calibri" pitchFamily="34" charset="0"/>
                <a:ea typeface="+mj-ea"/>
                <a:cs typeface="+mj-cs"/>
              </a:rPr>
              <a:t>On-orbit Calibration Strategy and Effort</a:t>
            </a:r>
            <a:endParaRPr lang="en-US" sz="2800" kern="0" dirty="0"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00088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7"/>
          <p:cNvSpPr txBox="1">
            <a:spLocks noChangeArrowheads="1"/>
          </p:cNvSpPr>
          <p:nvPr/>
        </p:nvSpPr>
        <p:spPr>
          <a:xfrm>
            <a:off x="214313" y="120650"/>
            <a:ext cx="8693150" cy="762000"/>
          </a:xfrm>
          <a:prstGeom prst="rect">
            <a:avLst/>
          </a:prstGeom>
          <a:noFill/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3600" kern="0" dirty="0">
                <a:latin typeface="Calibri" pitchFamily="34" charset="0"/>
                <a:ea typeface="+mj-ea"/>
                <a:cs typeface="+mj-cs"/>
              </a:rPr>
              <a:t>Summary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7867" y="1262063"/>
            <a:ext cx="8929687" cy="4732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algn="l">
              <a:spcBef>
                <a:spcPts val="600"/>
              </a:spcBef>
              <a:buSzPct val="100000"/>
              <a:buFontTx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Both MODIS and VIIRS RSB are well calibrated (joint effort by a </a:t>
            </a:r>
            <a:r>
              <a:rPr lang="en-US" sz="2400" dirty="0" err="1" smtClean="0">
                <a:latin typeface="Calibri" pitchFamily="34" charset="0"/>
              </a:rPr>
              <a:t>gov</a:t>
            </a:r>
            <a:r>
              <a:rPr lang="en-US" sz="2400" dirty="0" smtClean="0">
                <a:latin typeface="Calibri" pitchFamily="34" charset="0"/>
              </a:rPr>
              <a:t>-led SDR team), meeting specified sensor design requirements  </a:t>
            </a:r>
            <a:endParaRPr lang="en-US" sz="2400" dirty="0">
              <a:latin typeface="Calibri" pitchFamily="34" charset="0"/>
            </a:endParaRPr>
          </a:p>
          <a:p>
            <a:pPr marL="742950" lvl="1" indent="-285750" algn="l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sz="2200" b="0" dirty="0" smtClean="0">
                <a:latin typeface="Calibri" pitchFamily="34" charset="0"/>
              </a:rPr>
              <a:t>Similar calibration methodologies (different calibration frequency)</a:t>
            </a:r>
          </a:p>
          <a:p>
            <a:pPr marL="742950" lvl="1" indent="-285750" algn="l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sz="2200" b="0" dirty="0" smtClean="0">
                <a:latin typeface="Calibri" pitchFamily="34" charset="0"/>
              </a:rPr>
              <a:t>Similar SDSM performance</a:t>
            </a:r>
          </a:p>
          <a:p>
            <a:pPr marL="742950" lvl="1" indent="-285750" algn="l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sz="2200" b="0" dirty="0" smtClean="0">
                <a:latin typeface="Calibri" pitchFamily="34" charset="0"/>
              </a:rPr>
              <a:t>Similar SD degradation (larger at shorter wavelengths) </a:t>
            </a:r>
          </a:p>
          <a:p>
            <a:pPr marL="742950" lvl="1" indent="-285750" algn="l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sz="2200" b="0" dirty="0" smtClean="0">
                <a:latin typeface="Calibri" pitchFamily="34" charset="0"/>
              </a:rPr>
              <a:t>Large response changes in VIS bands for MODIS</a:t>
            </a:r>
          </a:p>
          <a:p>
            <a:pPr marL="742950" lvl="1" indent="-285750" algn="l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sz="2200" b="0" dirty="0" smtClean="0">
                <a:latin typeface="Calibri" pitchFamily="34" charset="0"/>
              </a:rPr>
              <a:t>Large response changes in NIR (and SWIR) for S-NPP VIIRS </a:t>
            </a:r>
          </a:p>
          <a:p>
            <a:pPr marL="342900" indent="-342900" algn="l">
              <a:spcBef>
                <a:spcPts val="600"/>
              </a:spcBef>
              <a:buSzPct val="100000"/>
              <a:buFontTx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Effort for future improvements</a:t>
            </a:r>
            <a:endParaRPr lang="en-US" sz="2400" dirty="0">
              <a:latin typeface="Calibri" pitchFamily="34" charset="0"/>
            </a:endParaRPr>
          </a:p>
          <a:p>
            <a:pPr marL="742950" lvl="1" indent="-285750" algn="l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sz="2200" b="0" dirty="0" smtClean="0">
                <a:latin typeface="Calibri" pitchFamily="34" charset="0"/>
              </a:rPr>
              <a:t>VIIRS mirror degradation impact (modulated RSR)</a:t>
            </a:r>
          </a:p>
          <a:p>
            <a:pPr marL="742950" lvl="1" indent="-285750" algn="l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sz="2200" b="0" dirty="0" smtClean="0">
                <a:latin typeface="Calibri" pitchFamily="34" charset="0"/>
              </a:rPr>
              <a:t>Larger SD degradation impact (reflected solar spectra)</a:t>
            </a:r>
          </a:p>
          <a:p>
            <a:pPr marL="742950" lvl="1" indent="-285750" algn="l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sz="2200" b="0" dirty="0" smtClean="0">
                <a:latin typeface="Calibri" pitchFamily="34" charset="0"/>
              </a:rPr>
              <a:t>SDSM detector OOB response</a:t>
            </a:r>
            <a:endParaRPr lang="en-US" sz="2200" b="0" dirty="0">
              <a:latin typeface="Calibri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8771720" y="6502807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 smtClean="0">
                <a:solidFill>
                  <a:srgbClr val="0000CC"/>
                </a:solidFill>
                <a:latin typeface="Times" pitchFamily="18" charset="0"/>
              </a:rPr>
              <a:pPr/>
              <a:t>19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01750" y="146050"/>
            <a:ext cx="6546850" cy="76835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kern="0" dirty="0" smtClean="0">
                <a:latin typeface="Calibri" pitchFamily="34" charset="0"/>
                <a:ea typeface="+mj-ea"/>
                <a:cs typeface="+mj-cs"/>
              </a:rPr>
              <a:t>Acknowledgements</a:t>
            </a:r>
            <a:endParaRPr lang="en-US" sz="3600" kern="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207963" y="1335088"/>
            <a:ext cx="8648700" cy="527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MODIS Characterization Support Team (MCST)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VIIRS Characterization Support Team (VCST)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S-NPP/JPSS VIIRS SDR Team</a:t>
            </a:r>
            <a:endParaRPr lang="en-US" sz="2800" dirty="0">
              <a:latin typeface="Calibri" pitchFamily="34" charset="0"/>
            </a:endParaRP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 sz="2400" dirty="0" smtClean="0">
                <a:latin typeface="Calibri" pitchFamily="34" charset="0"/>
              </a:rPr>
              <a:t>NOAA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 sz="2400" dirty="0" smtClean="0">
                <a:latin typeface="Calibri" pitchFamily="34" charset="0"/>
              </a:rPr>
              <a:t>Aerospace Corp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 sz="2400" dirty="0" smtClean="0">
                <a:latin typeface="Calibri" pitchFamily="34" charset="0"/>
              </a:rPr>
              <a:t>NASA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 sz="2400" dirty="0" smtClean="0">
                <a:latin typeface="Calibri" pitchFamily="34" charset="0"/>
              </a:rPr>
              <a:t>Univ. of Wisconsin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 sz="2400" dirty="0" smtClean="0">
                <a:latin typeface="Calibri" pitchFamily="34" charset="0"/>
              </a:rPr>
              <a:t>…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771720" y="6502807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 smtClean="0">
                <a:solidFill>
                  <a:srgbClr val="0000CC"/>
                </a:solidFill>
                <a:latin typeface="Times" pitchFamily="18" charset="0"/>
              </a:rPr>
              <a:pPr/>
              <a:t>2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36538" y="788988"/>
            <a:ext cx="5497512" cy="2538412"/>
          </a:xfrm>
          <a:prstGeom prst="rect">
            <a:avLst/>
          </a:prstGeom>
        </p:spPr>
        <p:txBody>
          <a:bodyPr/>
          <a:lstStyle/>
          <a:p>
            <a:pPr marL="342900" indent="-342900" algn="l" eaLnBrk="1" hangingPunct="1">
              <a:spcBef>
                <a:spcPts val="600"/>
              </a:spcBef>
              <a:buSzPct val="100000"/>
              <a:buFontTx/>
              <a:buChar char="•"/>
              <a:defRPr/>
            </a:pPr>
            <a:r>
              <a:rPr lang="en-US" sz="2400" kern="0" dirty="0">
                <a:latin typeface="Calibri" pitchFamily="34" charset="0"/>
              </a:rPr>
              <a:t>MODIS on Both Terra and Aqua</a:t>
            </a:r>
          </a:p>
          <a:p>
            <a:pPr marL="742950" lvl="1" indent="-285750" algn="l" eaLnBrk="1" hangingPunct="1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b="0" kern="0" dirty="0">
                <a:latin typeface="Calibri" pitchFamily="34" charset="0"/>
              </a:rPr>
              <a:t>Terra: Dec. 18, 1999 – Present (12+ years)</a:t>
            </a:r>
          </a:p>
          <a:p>
            <a:pPr marL="742950" lvl="1" indent="-285750" algn="l" eaLnBrk="1" hangingPunct="1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b="0" kern="0" dirty="0">
                <a:latin typeface="Calibri" pitchFamily="34" charset="0"/>
              </a:rPr>
              <a:t>Aqua: May 04, 2002 – Present (10+ years)</a:t>
            </a:r>
          </a:p>
          <a:p>
            <a:pPr marL="342900" indent="-342900" algn="l" eaLnBrk="1" hangingPunct="1">
              <a:spcBef>
                <a:spcPts val="600"/>
              </a:spcBef>
              <a:buSzPct val="100000"/>
              <a:buFontTx/>
              <a:buChar char="•"/>
              <a:defRPr/>
            </a:pPr>
            <a:r>
              <a:rPr lang="en-US" sz="2400" kern="0" dirty="0">
                <a:latin typeface="Calibri" pitchFamily="34" charset="0"/>
              </a:rPr>
              <a:t>VIIRS on S-NPP and JPSS</a:t>
            </a:r>
          </a:p>
          <a:p>
            <a:pPr marL="742950" lvl="1" indent="-285750" algn="l" eaLnBrk="1" hangingPunct="1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b="0" kern="0" dirty="0">
                <a:latin typeface="Calibri" pitchFamily="34" charset="0"/>
              </a:rPr>
              <a:t>S-NPP: Oct. 28, 2011 – Present (~ 1 year)</a:t>
            </a:r>
          </a:p>
          <a:p>
            <a:pPr marL="742950" lvl="1" indent="-285750" algn="l" eaLnBrk="1" hangingPunct="1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b="0" kern="0" dirty="0">
                <a:latin typeface="Calibri" pitchFamily="34" charset="0"/>
              </a:rPr>
              <a:t>JPSS-1: Launch in 2016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338" y="3378200"/>
            <a:ext cx="1797050" cy="2743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148" name="Text Box 14"/>
          <p:cNvSpPr txBox="1">
            <a:spLocks noChangeArrowheads="1"/>
          </p:cNvSpPr>
          <p:nvPr/>
        </p:nvSpPr>
        <p:spPr bwMode="auto">
          <a:xfrm>
            <a:off x="160338" y="3530600"/>
            <a:ext cx="838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defTabSz="966788"/>
            <a:r>
              <a:rPr lang="en-US" sz="1600">
                <a:solidFill>
                  <a:schemeClr val="bg1"/>
                </a:solidFill>
                <a:latin typeface="Comic Sans MS" pitchFamily="66" charset="0"/>
              </a:rPr>
              <a:t>Terra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9163" y="3378200"/>
            <a:ext cx="1798637" cy="2743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150" name="Text Box 15"/>
          <p:cNvSpPr txBox="1">
            <a:spLocks noChangeArrowheads="1"/>
          </p:cNvSpPr>
          <p:nvPr/>
        </p:nvSpPr>
        <p:spPr bwMode="auto">
          <a:xfrm>
            <a:off x="2082800" y="3490913"/>
            <a:ext cx="10937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defTabSz="966788"/>
            <a:r>
              <a:rPr lang="en-US" sz="1600">
                <a:solidFill>
                  <a:schemeClr val="bg1"/>
                </a:solidFill>
                <a:latin typeface="Comic Sans MS" pitchFamily="66" charset="0"/>
              </a:rPr>
              <a:t>Aqua</a:t>
            </a:r>
          </a:p>
        </p:txBody>
      </p:sp>
      <p:grpSp>
        <p:nvGrpSpPr>
          <p:cNvPr id="6151" name="Group 11"/>
          <p:cNvGrpSpPr>
            <a:grpSpLocks/>
          </p:cNvGrpSpPr>
          <p:nvPr/>
        </p:nvGrpSpPr>
        <p:grpSpPr bwMode="auto">
          <a:xfrm>
            <a:off x="4144963" y="3378200"/>
            <a:ext cx="1882775" cy="2743200"/>
            <a:chOff x="2895600" y="4015088"/>
            <a:chExt cx="1883149" cy="2690512"/>
          </a:xfrm>
        </p:grpSpPr>
        <p:pic>
          <p:nvPicPr>
            <p:cNvPr id="6160" name="Picture 2" descr="C:\Documents and Settings\xxiong1\Desktop\2011\2011_NPP\NPP_Launch_Impages\NPP_3.jpg"/>
            <p:cNvPicPr>
              <a:picLocks noChangeAspect="1" noChangeArrowheads="1"/>
            </p:cNvPicPr>
            <p:nvPr/>
          </p:nvPicPr>
          <p:blipFill>
            <a:blip r:embed="rId5" cstate="print"/>
            <a:srcRect t="8000" r="18240" b="10240"/>
            <a:stretch>
              <a:fillRect/>
            </a:stretch>
          </p:blipFill>
          <p:spPr bwMode="auto">
            <a:xfrm>
              <a:off x="2971800" y="4015088"/>
              <a:ext cx="1806949" cy="2690512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6161" name="Text Box 15"/>
            <p:cNvSpPr txBox="1">
              <a:spLocks noChangeArrowheads="1"/>
            </p:cNvSpPr>
            <p:nvPr/>
          </p:nvSpPr>
          <p:spPr bwMode="auto">
            <a:xfrm>
              <a:off x="2895600" y="4191000"/>
              <a:ext cx="1093788" cy="343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6661" tIns="48331" rIns="96661" bIns="48331">
              <a:spAutoFit/>
            </a:bodyPr>
            <a:lstStyle/>
            <a:p>
              <a:pPr defTabSz="966788"/>
              <a:r>
                <a:rPr lang="en-US" sz="1600" dirty="0" smtClean="0">
                  <a:solidFill>
                    <a:schemeClr val="bg1"/>
                  </a:solidFill>
                  <a:latin typeface="Comic Sans MS" pitchFamily="66" charset="0"/>
                </a:rPr>
                <a:t>SNPP</a:t>
              </a:r>
              <a:endParaRPr lang="en-US" sz="16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pic>
        <p:nvPicPr>
          <p:cNvPr id="6152" name="Picture 5"/>
          <p:cNvPicPr>
            <a:picLocks noChangeAspect="1" noChangeArrowheads="1"/>
          </p:cNvPicPr>
          <p:nvPr/>
        </p:nvPicPr>
        <p:blipFill>
          <a:blip r:embed="rId6" cstate="print"/>
          <a:srcRect l="26816" r="5363" b="28000"/>
          <a:stretch>
            <a:fillRect/>
          </a:stretch>
        </p:blipFill>
        <p:spPr bwMode="auto">
          <a:xfrm>
            <a:off x="6354763" y="4121150"/>
            <a:ext cx="2605087" cy="185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3427413" y="2735263"/>
            <a:ext cx="5637212" cy="1295400"/>
          </a:xfrm>
          <a:prstGeom prst="rect">
            <a:avLst/>
          </a:prstGeom>
        </p:spPr>
        <p:txBody>
          <a:bodyPr/>
          <a:lstStyle/>
          <a:p>
            <a:pPr marL="342900" indent="-342900" algn="l" eaLnBrk="1" hangingPunct="1">
              <a:spcBef>
                <a:spcPts val="600"/>
              </a:spcBef>
              <a:buSzPct val="100000"/>
              <a:buFontTx/>
              <a:buChar char="•"/>
              <a:defRPr/>
            </a:pPr>
            <a:endParaRPr lang="en-US" b="0" kern="0" dirty="0">
              <a:latin typeface="Calibri" pitchFamily="34" charset="0"/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4950" y="877888"/>
            <a:ext cx="219392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6584950" y="1001713"/>
            <a:ext cx="9112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defTabSz="966788"/>
            <a:r>
              <a:rPr lang="en-US" sz="1800">
                <a:solidFill>
                  <a:schemeClr val="bg1"/>
                </a:solidFill>
                <a:latin typeface="Calibri" pitchFamily="34" charset="0"/>
              </a:rPr>
              <a:t>MODIS</a:t>
            </a:r>
          </a:p>
        </p:txBody>
      </p:sp>
      <p:sp>
        <p:nvSpPr>
          <p:cNvPr id="6156" name="Text Box 14"/>
          <p:cNvSpPr txBox="1">
            <a:spLocks noChangeArrowheads="1"/>
          </p:cNvSpPr>
          <p:nvPr/>
        </p:nvSpPr>
        <p:spPr bwMode="auto">
          <a:xfrm>
            <a:off x="6427788" y="4143375"/>
            <a:ext cx="884237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>
            <a:spAutoFit/>
          </a:bodyPr>
          <a:lstStyle/>
          <a:p>
            <a:pPr defTabSz="966788"/>
            <a:r>
              <a:rPr lang="en-US" sz="1800">
                <a:solidFill>
                  <a:schemeClr val="bg1"/>
                </a:solidFill>
                <a:latin typeface="Calibri" pitchFamily="34" charset="0"/>
              </a:rPr>
              <a:t>VIIRS</a:t>
            </a:r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214313" y="87313"/>
            <a:ext cx="8693150" cy="579437"/>
          </a:xfrm>
          <a:prstGeom prst="rect">
            <a:avLst/>
          </a:prstGeom>
          <a:noFill/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800" kern="0" dirty="0">
                <a:latin typeface="Calibri" pitchFamily="34" charset="0"/>
                <a:ea typeface="+mj-ea"/>
                <a:cs typeface="+mj-cs"/>
              </a:rPr>
              <a:t>MODIS and VIIRS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700088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9" name="Text Box 179"/>
          <p:cNvSpPr txBox="1">
            <a:spLocks noChangeArrowheads="1"/>
          </p:cNvSpPr>
          <p:nvPr/>
        </p:nvSpPr>
        <p:spPr bwMode="auto">
          <a:xfrm>
            <a:off x="496888" y="6287700"/>
            <a:ext cx="8410575" cy="430213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alibri" pitchFamily="34" charset="0"/>
              </a:rPr>
              <a:t>Applications: 40+ data products from MODIS and 22 EDR from VIIRS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1777207" y="3736971"/>
            <a:ext cx="518407" cy="440444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3814870" y="3697458"/>
            <a:ext cx="518407" cy="440444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5807377" y="3669234"/>
            <a:ext cx="518407" cy="440444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5400000">
            <a:off x="7458782" y="3530600"/>
            <a:ext cx="518407" cy="440444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01750" y="146050"/>
            <a:ext cx="6546850" cy="76835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4000" kern="0" dirty="0">
                <a:latin typeface="Calibri" pitchFamily="34" charset="0"/>
                <a:ea typeface="+mj-ea"/>
                <a:cs typeface="+mj-cs"/>
              </a:rPr>
              <a:t>Outline</a:t>
            </a: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207963" y="1335088"/>
            <a:ext cx="8648700" cy="527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Background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 sz="2400" dirty="0" smtClean="0">
                <a:latin typeface="Calibri" pitchFamily="34" charset="0"/>
              </a:rPr>
              <a:t>Instrument and On-board Calibrators</a:t>
            </a:r>
            <a:endParaRPr lang="en-US" sz="2800" dirty="0">
              <a:latin typeface="Calibri" pitchFamily="34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Reflective Solar Bands On-orbit Calibration</a:t>
            </a:r>
            <a:endParaRPr lang="en-US" sz="2800" dirty="0">
              <a:latin typeface="Calibri" pitchFamily="34" charset="0"/>
            </a:endParaRP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 sz="2400" dirty="0" smtClean="0">
                <a:latin typeface="Calibri" pitchFamily="34" charset="0"/>
              </a:rPr>
              <a:t>Solar Calibration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 sz="2400" dirty="0" smtClean="0">
                <a:latin typeface="Calibri" pitchFamily="34" charset="0"/>
              </a:rPr>
              <a:t>Lunar Calibration</a:t>
            </a:r>
            <a:endParaRPr lang="en-US" sz="2400" dirty="0">
              <a:latin typeface="Calibri" pitchFamily="34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On-orbit Performance </a:t>
            </a:r>
            <a:endParaRPr lang="en-US" sz="2800" dirty="0">
              <a:latin typeface="Calibri" pitchFamily="34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Summary</a:t>
            </a:r>
            <a:endParaRPr lang="en-US" sz="2800" dirty="0">
              <a:latin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771720" y="6502807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 smtClean="0">
                <a:solidFill>
                  <a:srgbClr val="0000CC"/>
                </a:solidFill>
                <a:latin typeface="Times" pitchFamily="18" charset="0"/>
              </a:rPr>
              <a:pPr/>
              <a:t>3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313" y="1143000"/>
            <a:ext cx="8693150" cy="5110875"/>
          </a:xfrm>
          <a:prstGeom prst="rect">
            <a:avLst/>
          </a:prstGeom>
        </p:spPr>
        <p:txBody>
          <a:bodyPr/>
          <a:lstStyle/>
          <a:p>
            <a:pPr marL="342900" indent="-342900" algn="l" eaLnBrk="1" hangingPunct="1">
              <a:spcBef>
                <a:spcPts val="600"/>
              </a:spcBef>
              <a:buSzPct val="100000"/>
              <a:buFontTx/>
              <a:buChar char="•"/>
              <a:defRPr/>
            </a:pPr>
            <a:r>
              <a:rPr lang="en-US" sz="2400" kern="0" dirty="0">
                <a:latin typeface="Calibri" pitchFamily="34" charset="0"/>
              </a:rPr>
              <a:t>Moderate Resolution Imaging </a:t>
            </a:r>
            <a:r>
              <a:rPr lang="en-US" sz="2400" kern="0" dirty="0" err="1">
                <a:latin typeface="Calibri" pitchFamily="34" charset="0"/>
              </a:rPr>
              <a:t>Spectroradiometer</a:t>
            </a:r>
            <a:r>
              <a:rPr lang="en-US" sz="2400" kern="0" dirty="0">
                <a:latin typeface="Calibri" pitchFamily="34" charset="0"/>
              </a:rPr>
              <a:t> (MODIS)</a:t>
            </a:r>
          </a:p>
          <a:p>
            <a:pPr marL="742950" lvl="1" indent="-285750" algn="l" eaLnBrk="1" hangingPunct="1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b="0" kern="0" dirty="0">
                <a:latin typeface="Calibri" pitchFamily="34" charset="0"/>
              </a:rPr>
              <a:t>Key instruments for NASA </a:t>
            </a:r>
            <a:r>
              <a:rPr lang="en-US" b="0" kern="0" dirty="0" smtClean="0">
                <a:latin typeface="Calibri" pitchFamily="34" charset="0"/>
              </a:rPr>
              <a:t>EOS Terra (L: 1999 ) and Aqua (L: 2002)</a:t>
            </a:r>
            <a:endParaRPr lang="en-US" b="0" kern="0" dirty="0">
              <a:latin typeface="Calibri" pitchFamily="34" charset="0"/>
            </a:endParaRPr>
          </a:p>
          <a:p>
            <a:pPr marL="742950" lvl="1" indent="-285750" algn="l" eaLnBrk="1" hangingPunct="1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b="0" kern="0" dirty="0">
                <a:latin typeface="Calibri" pitchFamily="34" charset="0"/>
              </a:rPr>
              <a:t>20 reflective solar bands (RSB) and 16 thermal emissive bands (TEB)</a:t>
            </a:r>
          </a:p>
          <a:p>
            <a:pPr marL="742950" lvl="1" indent="-285750" algn="l" eaLnBrk="1" hangingPunct="1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b="0" kern="0" dirty="0">
                <a:latin typeface="Calibri" pitchFamily="34" charset="0"/>
              </a:rPr>
              <a:t>Spectral </a:t>
            </a:r>
            <a:r>
              <a:rPr lang="en-US" b="0" kern="0" dirty="0" smtClean="0">
                <a:latin typeface="Calibri" pitchFamily="34" charset="0"/>
              </a:rPr>
              <a:t>wavelengths: 0.4-14.5 </a:t>
            </a:r>
            <a:r>
              <a:rPr lang="en-US" b="0" kern="0" dirty="0">
                <a:latin typeface="Symbol" pitchFamily="18" charset="2"/>
              </a:rPr>
              <a:t>m</a:t>
            </a:r>
            <a:r>
              <a:rPr lang="en-US" b="0" kern="0" dirty="0">
                <a:latin typeface="Calibri" pitchFamily="34" charset="0"/>
              </a:rPr>
              <a:t>m</a:t>
            </a:r>
          </a:p>
          <a:p>
            <a:pPr marL="742950" lvl="1" indent="-285750" algn="l" eaLnBrk="1" hangingPunct="1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b="0" kern="0" dirty="0" smtClean="0">
                <a:latin typeface="Calibri" pitchFamily="34" charset="0"/>
              </a:rPr>
              <a:t>Spatial resolution: 250 </a:t>
            </a:r>
            <a:r>
              <a:rPr lang="en-US" b="0" kern="0" dirty="0">
                <a:latin typeface="Calibri" pitchFamily="34" charset="0"/>
              </a:rPr>
              <a:t>m (2 bands), 500 m (5 bands), and 1 km (29 bands</a:t>
            </a:r>
            <a:r>
              <a:rPr lang="en-US" b="0" kern="0" dirty="0" smtClean="0">
                <a:latin typeface="Calibri" pitchFamily="34" charset="0"/>
              </a:rPr>
              <a:t>)</a:t>
            </a:r>
          </a:p>
          <a:p>
            <a:pPr marL="742950" lvl="1" indent="-285750" algn="l" eaLnBrk="1" hangingPunct="1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b="0" kern="0" dirty="0" smtClean="0">
                <a:latin typeface="Calibri" pitchFamily="34" charset="0"/>
              </a:rPr>
              <a:t>40+ science data products </a:t>
            </a:r>
            <a:endParaRPr lang="en-US" b="0" kern="0" dirty="0">
              <a:latin typeface="Calibri" pitchFamily="34" charset="0"/>
            </a:endParaRPr>
          </a:p>
          <a:p>
            <a:pPr marL="342900" indent="-342900" algn="l" eaLnBrk="1" hangingPunct="1">
              <a:spcBef>
                <a:spcPts val="600"/>
              </a:spcBef>
              <a:buSzPct val="100000"/>
              <a:buFontTx/>
              <a:buChar char="•"/>
              <a:defRPr/>
            </a:pPr>
            <a:r>
              <a:rPr lang="en-US" sz="2400" dirty="0">
                <a:latin typeface="Calibri" pitchFamily="34" charset="0"/>
              </a:rPr>
              <a:t>Visible/Infrared Imager Radiometer Suite (VIIRS)</a:t>
            </a:r>
            <a:endParaRPr lang="en-US" sz="2400" u="sng" dirty="0"/>
          </a:p>
          <a:p>
            <a:pPr marL="742950" lvl="1" indent="-285750" algn="l" eaLnBrk="1" hangingPunct="1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b="0" kern="0" dirty="0">
                <a:latin typeface="Calibri" pitchFamily="34" charset="0"/>
              </a:rPr>
              <a:t>Key instruments for </a:t>
            </a:r>
            <a:r>
              <a:rPr lang="en-US" b="0" kern="0" dirty="0" smtClean="0">
                <a:latin typeface="Calibri" pitchFamily="34" charset="0"/>
              </a:rPr>
              <a:t>SNPP (L: 2011) and JPSS (J1 L: 2016?)</a:t>
            </a:r>
            <a:endParaRPr lang="en-US" b="0" kern="0" dirty="0">
              <a:latin typeface="Calibri" pitchFamily="34" charset="0"/>
            </a:endParaRPr>
          </a:p>
          <a:p>
            <a:pPr marL="742950" lvl="1" indent="-285750" algn="l" eaLnBrk="1" hangingPunct="1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b="0" kern="0" dirty="0">
                <a:latin typeface="Calibri" pitchFamily="34" charset="0"/>
              </a:rPr>
              <a:t>14 reflective solar bands (RSB), 7 thermal emissive bands (TEB), and 1 day night band (DNB)</a:t>
            </a:r>
          </a:p>
          <a:p>
            <a:pPr marL="742950" lvl="1" indent="-285750" algn="l" eaLnBrk="1" hangingPunct="1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b="0" kern="0" dirty="0">
                <a:latin typeface="Calibri" pitchFamily="34" charset="0"/>
              </a:rPr>
              <a:t>Spectral </a:t>
            </a:r>
            <a:r>
              <a:rPr lang="en-US" b="0" kern="0" dirty="0" smtClean="0">
                <a:latin typeface="Calibri" pitchFamily="34" charset="0"/>
              </a:rPr>
              <a:t>wavelengths: </a:t>
            </a:r>
            <a:r>
              <a:rPr lang="en-US" b="0" kern="0" dirty="0">
                <a:latin typeface="Calibri" pitchFamily="34" charset="0"/>
              </a:rPr>
              <a:t>0.4-12.4 </a:t>
            </a:r>
            <a:r>
              <a:rPr lang="en-US" b="0" kern="0" dirty="0">
                <a:latin typeface="Symbol" pitchFamily="18" charset="2"/>
              </a:rPr>
              <a:t>m</a:t>
            </a:r>
            <a:r>
              <a:rPr lang="en-US" b="0" kern="0" dirty="0">
                <a:latin typeface="Calibri" pitchFamily="34" charset="0"/>
              </a:rPr>
              <a:t>m</a:t>
            </a:r>
          </a:p>
          <a:p>
            <a:pPr marL="742950" lvl="1" indent="-285750" algn="l" eaLnBrk="1" hangingPunct="1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b="0" kern="0" dirty="0" smtClean="0">
                <a:latin typeface="Calibri" pitchFamily="34" charset="0"/>
              </a:rPr>
              <a:t>Spatial resolution: 375 </a:t>
            </a:r>
            <a:r>
              <a:rPr lang="en-US" b="0" kern="0" dirty="0">
                <a:latin typeface="Calibri" pitchFamily="34" charset="0"/>
              </a:rPr>
              <a:t>m for I bands and 750 m for M </a:t>
            </a:r>
            <a:r>
              <a:rPr lang="en-US" b="0" kern="0" dirty="0" smtClean="0">
                <a:latin typeface="Calibri" pitchFamily="34" charset="0"/>
              </a:rPr>
              <a:t>bands</a:t>
            </a:r>
          </a:p>
          <a:p>
            <a:pPr marL="742950" lvl="1" indent="-285750" algn="l" eaLnBrk="1" hangingPunct="1">
              <a:spcBef>
                <a:spcPts val="600"/>
              </a:spcBef>
              <a:buSzPct val="100000"/>
              <a:buFontTx/>
              <a:buChar char="–"/>
              <a:defRPr/>
            </a:pPr>
            <a:r>
              <a:rPr lang="en-US" b="0" kern="0" dirty="0" smtClean="0">
                <a:latin typeface="Calibri" pitchFamily="34" charset="0"/>
              </a:rPr>
              <a:t>22 EDRs</a:t>
            </a:r>
            <a:endParaRPr lang="en-US" b="0" kern="0" dirty="0">
              <a:latin typeface="Calibri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922338" y="120650"/>
            <a:ext cx="7307262" cy="762000"/>
          </a:xfrm>
          <a:prstGeom prst="rect">
            <a:avLst/>
          </a:prstGeom>
          <a:noFill/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3200" kern="0" dirty="0">
                <a:latin typeface="Calibri" pitchFamily="34" charset="0"/>
                <a:ea typeface="+mj-ea"/>
                <a:cs typeface="+mj-cs"/>
              </a:rPr>
              <a:t>Background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Text Box 179"/>
          <p:cNvSpPr txBox="1">
            <a:spLocks noChangeArrowheads="1"/>
          </p:cNvSpPr>
          <p:nvPr/>
        </p:nvSpPr>
        <p:spPr bwMode="auto">
          <a:xfrm>
            <a:off x="56445" y="6253875"/>
            <a:ext cx="9033330" cy="461665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VIIRS was designed and built with strong MODIS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heritage and lessons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14313" y="120650"/>
            <a:ext cx="8693150" cy="762000"/>
          </a:xfrm>
          <a:prstGeom prst="rect">
            <a:avLst/>
          </a:prstGeom>
          <a:noFill/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800" kern="0" dirty="0" smtClean="0">
                <a:latin typeface="Calibri" pitchFamily="34" charset="0"/>
                <a:ea typeface="+mj-ea"/>
                <a:cs typeface="+mj-cs"/>
              </a:rPr>
              <a:t>MODIS On-board Calibrators</a:t>
            </a:r>
            <a:endParaRPr lang="en-US" sz="2800" kern="0" dirty="0"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00088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1" descr="Light vertic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16550"/>
            <a:ext cx="1827213" cy="11541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Picture 12" descr="Light vertic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9638" y="5430838"/>
            <a:ext cx="1154112" cy="11541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13" descr="Light vertic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5838" y="5416550"/>
            <a:ext cx="1733550" cy="11985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Picture 14" descr="Light vertic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7188" y="5397500"/>
            <a:ext cx="2108200" cy="1231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42244" y="5018088"/>
            <a:ext cx="6805414" cy="392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2000" b="1" dirty="0">
                <a:solidFill>
                  <a:srgbClr val="0000CC"/>
                </a:solidFill>
                <a:latin typeface="Calibri" pitchFamily="34" charset="0"/>
              </a:rPr>
              <a:t>SD   	          SDSM	          BB		            SRCA	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/>
          <a:srcRect l="-3224" t="-2914" b="-2914"/>
          <a:stretch>
            <a:fillRect/>
          </a:stretch>
        </p:blipFill>
        <p:spPr bwMode="auto">
          <a:xfrm>
            <a:off x="152400" y="931863"/>
            <a:ext cx="7348790" cy="3922360"/>
          </a:xfrm>
          <a:prstGeom prst="rect">
            <a:avLst/>
          </a:prstGeom>
          <a:solidFill>
            <a:schemeClr val="bg1"/>
          </a:solidFill>
          <a:ln w="76200" cmpd="tri">
            <a:noFill/>
            <a:miter lim="800000"/>
            <a:headEnd/>
            <a:tailEnd/>
          </a:ln>
        </p:spPr>
      </p:pic>
      <p:sp>
        <p:nvSpPr>
          <p:cNvPr id="23" name="Right Arrow 22"/>
          <p:cNvSpPr/>
          <p:nvPr/>
        </p:nvSpPr>
        <p:spPr bwMode="auto">
          <a:xfrm>
            <a:off x="6750758" y="2867376"/>
            <a:ext cx="722488" cy="48542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6" name="Picture 22" descr="Aqua_lunar_image_2004_12_21_bw"/>
          <p:cNvPicPr>
            <a:picLocks noChangeAspect="1" noChangeArrowheads="1"/>
          </p:cNvPicPr>
          <p:nvPr/>
        </p:nvPicPr>
        <p:blipFill>
          <a:blip r:embed="rId8" cstate="print"/>
          <a:srcRect l="16220" t="14977" r="26483" b="18816"/>
          <a:stretch>
            <a:fillRect/>
          </a:stretch>
        </p:blipFill>
        <p:spPr bwMode="auto">
          <a:xfrm flipH="1">
            <a:off x="7656021" y="2097789"/>
            <a:ext cx="627857" cy="62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3" descr="Aqua_lunar_image_2005_01_20_bw"/>
          <p:cNvPicPr>
            <a:picLocks noChangeAspect="1" noChangeArrowheads="1"/>
          </p:cNvPicPr>
          <p:nvPr/>
        </p:nvPicPr>
        <p:blipFill>
          <a:blip r:embed="rId9" cstate="print"/>
          <a:srcRect l="16220" t="14977" r="26483" b="18816"/>
          <a:stretch>
            <a:fillRect/>
          </a:stretch>
        </p:blipFill>
        <p:spPr bwMode="auto">
          <a:xfrm flipH="1">
            <a:off x="7656023" y="2832536"/>
            <a:ext cx="627856" cy="62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4" descr="Aqua_lunar_image_2005_02_19_bw"/>
          <p:cNvPicPr>
            <a:picLocks noChangeAspect="1" noChangeArrowheads="1"/>
          </p:cNvPicPr>
          <p:nvPr/>
        </p:nvPicPr>
        <p:blipFill>
          <a:blip r:embed="rId10" cstate="print"/>
          <a:srcRect l="16220" t="14977" r="26483" b="18816"/>
          <a:stretch>
            <a:fillRect/>
          </a:stretch>
        </p:blipFill>
        <p:spPr bwMode="auto">
          <a:xfrm flipH="1">
            <a:off x="7656023" y="3571608"/>
            <a:ext cx="627856" cy="62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5" descr="Aqua_lunar_image_2005_03_21_bw"/>
          <p:cNvPicPr>
            <a:picLocks noChangeAspect="1" noChangeArrowheads="1"/>
          </p:cNvPicPr>
          <p:nvPr/>
        </p:nvPicPr>
        <p:blipFill>
          <a:blip r:embed="rId11" cstate="print"/>
          <a:srcRect l="16220" t="14977" r="26483" b="18816"/>
          <a:stretch>
            <a:fillRect/>
          </a:stretch>
        </p:blipFill>
        <p:spPr bwMode="auto">
          <a:xfrm flipH="1">
            <a:off x="8405728" y="2097789"/>
            <a:ext cx="627856" cy="62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6" descr="Aqua_lunar_image_2005_04_19_bw"/>
          <p:cNvPicPr>
            <a:picLocks noChangeAspect="1" noChangeArrowheads="1"/>
          </p:cNvPicPr>
          <p:nvPr/>
        </p:nvPicPr>
        <p:blipFill>
          <a:blip r:embed="rId12" cstate="print"/>
          <a:srcRect l="16220" t="14977" r="26483" b="18816"/>
          <a:stretch>
            <a:fillRect/>
          </a:stretch>
        </p:blipFill>
        <p:spPr bwMode="auto">
          <a:xfrm flipH="1">
            <a:off x="8405728" y="2832536"/>
            <a:ext cx="627856" cy="62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7" descr="Aqua_lunar_image_2005_05_19_bw"/>
          <p:cNvPicPr>
            <a:picLocks noChangeAspect="1" noChangeArrowheads="1"/>
          </p:cNvPicPr>
          <p:nvPr/>
        </p:nvPicPr>
        <p:blipFill>
          <a:blip r:embed="rId13" cstate="print"/>
          <a:srcRect l="16220" t="14977" r="26483" b="18816"/>
          <a:stretch>
            <a:fillRect/>
          </a:stretch>
        </p:blipFill>
        <p:spPr bwMode="auto">
          <a:xfrm flipH="1">
            <a:off x="8405726" y="3571609"/>
            <a:ext cx="627857" cy="62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7656020" y="4346391"/>
            <a:ext cx="1377563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Aqua MODIS B1 Lunar Images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8771720" y="6502807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 smtClean="0">
                <a:solidFill>
                  <a:srgbClr val="0000CC"/>
                </a:solidFill>
                <a:latin typeface="Times" pitchFamily="18" charset="0"/>
              </a:rPr>
              <a:pPr/>
              <a:t>5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680177" y="1264355"/>
            <a:ext cx="1534055" cy="48542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21379" y="1749778"/>
            <a:ext cx="1534055" cy="9758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338412" y="1902178"/>
            <a:ext cx="1344612" cy="48542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366632" y="1068744"/>
            <a:ext cx="2134558" cy="83343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14313" y="120650"/>
            <a:ext cx="8693150" cy="762000"/>
          </a:xfrm>
          <a:prstGeom prst="rect">
            <a:avLst/>
          </a:prstGeom>
          <a:noFill/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800" kern="0" dirty="0" smtClean="0">
                <a:latin typeface="Calibri" pitchFamily="34" charset="0"/>
                <a:ea typeface="+mj-ea"/>
                <a:cs typeface="+mj-cs"/>
              </a:rPr>
              <a:t>VIIRS On-board Calibrators (MODIS Heritage)</a:t>
            </a:r>
            <a:endParaRPr lang="en-US" sz="2800" kern="0" dirty="0"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00088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26" descr="viirs_do_pxpynz"/>
          <p:cNvPicPr>
            <a:picLocks noChangeAspect="1" noChangeArrowheads="1"/>
          </p:cNvPicPr>
          <p:nvPr/>
        </p:nvPicPr>
        <p:blipFill>
          <a:blip r:embed="rId3" cstate="print"/>
          <a:srcRect l="16364" t="21176" r="16364" b="17647"/>
          <a:stretch>
            <a:fillRect/>
          </a:stretch>
        </p:blipFill>
        <p:spPr bwMode="auto">
          <a:xfrm>
            <a:off x="2985911" y="4798132"/>
            <a:ext cx="22558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27" descr="viirs_cutaway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955" y="1124657"/>
            <a:ext cx="4573588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33"/>
          <p:cNvPicPr>
            <a:picLocks noChangeArrowheads="1"/>
          </p:cNvPicPr>
          <p:nvPr/>
        </p:nvPicPr>
        <p:blipFill>
          <a:blip r:embed="rId5" cstate="print"/>
          <a:srcRect r="8081" b="12408"/>
          <a:stretch>
            <a:fillRect/>
          </a:stretch>
        </p:blipFill>
        <p:spPr bwMode="auto">
          <a:xfrm>
            <a:off x="238829" y="1590320"/>
            <a:ext cx="1870075" cy="1133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9" name="Rectangle 1040"/>
          <p:cNvSpPr>
            <a:spLocks noChangeArrowheads="1"/>
          </p:cNvSpPr>
          <p:nvPr/>
        </p:nvSpPr>
        <p:spPr bwMode="auto">
          <a:xfrm>
            <a:off x="3632905" y="4055182"/>
            <a:ext cx="2917825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1800" b="1">
                <a:latin typeface="Calibri" pitchFamily="34" charset="0"/>
              </a:rPr>
              <a:t>Rotating Telescope Aft Optics and HAM</a:t>
            </a:r>
          </a:p>
        </p:txBody>
      </p:sp>
      <p:pic>
        <p:nvPicPr>
          <p:cNvPr id="20" name="Picture 1041"/>
          <p:cNvPicPr>
            <a:picLocks noChangeArrowheads="1"/>
          </p:cNvPicPr>
          <p:nvPr/>
        </p:nvPicPr>
        <p:blipFill>
          <a:blip r:embed="rId6" cstate="print"/>
          <a:srcRect r="4539" b="12225"/>
          <a:stretch>
            <a:fillRect/>
          </a:stretch>
        </p:blipFill>
        <p:spPr bwMode="auto">
          <a:xfrm>
            <a:off x="6589536" y="4248857"/>
            <a:ext cx="1927225" cy="1316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" name="Line 1042"/>
          <p:cNvSpPr>
            <a:spLocks noChangeShapeType="1"/>
          </p:cNvSpPr>
          <p:nvPr/>
        </p:nvSpPr>
        <p:spPr bwMode="auto">
          <a:xfrm flipH="1">
            <a:off x="5029024" y="5010857"/>
            <a:ext cx="15240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044"/>
          <p:cNvSpPr>
            <a:spLocks noChangeShapeType="1"/>
          </p:cNvSpPr>
          <p:nvPr/>
        </p:nvSpPr>
        <p:spPr bwMode="auto">
          <a:xfrm flipV="1">
            <a:off x="2229555" y="2039057"/>
            <a:ext cx="2590800" cy="228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045"/>
          <p:cNvSpPr>
            <a:spLocks noChangeShapeType="1"/>
          </p:cNvSpPr>
          <p:nvPr/>
        </p:nvSpPr>
        <p:spPr bwMode="auto">
          <a:xfrm flipH="1" flipV="1">
            <a:off x="4753680" y="3123320"/>
            <a:ext cx="249238" cy="8731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567371" y="2454684"/>
            <a:ext cx="1170512" cy="3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dirty="0">
                <a:latin typeface="Calibri" pitchFamily="34" charset="0"/>
                <a:ea typeface="ＭＳ Ｐゴシック"/>
                <a:cs typeface="ＭＳ Ｐゴシック"/>
              </a:rPr>
              <a:t>Blackbody</a:t>
            </a: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>
            <a:off x="5604580" y="1770770"/>
            <a:ext cx="1560513" cy="298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/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69338" y="2895245"/>
            <a:ext cx="2108902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dirty="0">
                <a:latin typeface="Calibri" pitchFamily="34" charset="0"/>
                <a:ea typeface="ＭＳ Ｐゴシック"/>
                <a:cs typeface="ＭＳ Ｐゴシック"/>
              </a:rPr>
              <a:t>Solar </a:t>
            </a:r>
            <a:r>
              <a:rPr lang="en-US" sz="1800" b="1" dirty="0" smtClean="0">
                <a:latin typeface="Calibri" pitchFamily="34" charset="0"/>
                <a:ea typeface="ＭＳ Ｐゴシック"/>
                <a:cs typeface="ＭＳ Ｐゴシック"/>
              </a:rPr>
              <a:t>Diffuser with Fixed Screen</a:t>
            </a:r>
            <a:endParaRPr lang="en-US" sz="1800" b="1" dirty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916720" y="5764920"/>
            <a:ext cx="3158557" cy="3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dirty="0">
                <a:latin typeface="Calibri" pitchFamily="34" charset="0"/>
                <a:ea typeface="ＭＳ Ｐゴシック"/>
                <a:cs typeface="ＭＳ Ｐゴシック"/>
              </a:rPr>
              <a:t>Solar Diffuser Stability Monitor</a:t>
            </a:r>
          </a:p>
        </p:txBody>
      </p:sp>
      <p:pic>
        <p:nvPicPr>
          <p:cNvPr id="30" name="Picture 22"/>
          <p:cNvPicPr>
            <a:picLocks noChangeArrowheads="1"/>
          </p:cNvPicPr>
          <p:nvPr/>
        </p:nvPicPr>
        <p:blipFill>
          <a:blip r:embed="rId7" cstate="print"/>
          <a:srcRect r="26471" b="34395"/>
          <a:stretch>
            <a:fillRect/>
          </a:stretch>
        </p:blipFill>
        <p:spPr bwMode="auto">
          <a:xfrm>
            <a:off x="7295972" y="1296991"/>
            <a:ext cx="1634069" cy="1083556"/>
          </a:xfrm>
          <a:prstGeom prst="rect">
            <a:avLst/>
          </a:prstGeom>
          <a:noFill/>
          <a:ln w="12700">
            <a:solidFill>
              <a:srgbClr val="107B8A"/>
            </a:solidFill>
            <a:miter lim="800000"/>
            <a:headEnd/>
            <a:tailEnd/>
          </a:ln>
        </p:spPr>
      </p:pic>
      <p:sp>
        <p:nvSpPr>
          <p:cNvPr id="31" name="Right Arrow 30"/>
          <p:cNvSpPr/>
          <p:nvPr/>
        </p:nvSpPr>
        <p:spPr bwMode="auto">
          <a:xfrm rot="5400000">
            <a:off x="1018494" y="4120423"/>
            <a:ext cx="409576" cy="68549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17338" y="3795134"/>
            <a:ext cx="1834862" cy="32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  <a:ea typeface="ＭＳ Ｐゴシック"/>
                <a:cs typeface="ＭＳ Ｐゴシック"/>
              </a:rPr>
              <a:t>Extended SV Port</a:t>
            </a:r>
            <a:endParaRPr lang="en-US" sz="1800" b="1" dirty="0">
              <a:solidFill>
                <a:srgbClr val="FF000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/>
          <a:srcRect r="52683"/>
          <a:stretch>
            <a:fillRect/>
          </a:stretch>
        </p:blipFill>
        <p:spPr bwMode="auto">
          <a:xfrm>
            <a:off x="128149" y="4865866"/>
            <a:ext cx="225380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9" cstate="print"/>
          <a:srcRect r="52683"/>
          <a:stretch>
            <a:fillRect/>
          </a:stretch>
        </p:blipFill>
        <p:spPr bwMode="auto">
          <a:xfrm>
            <a:off x="120857" y="5632628"/>
            <a:ext cx="2261097" cy="68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Line 1045"/>
          <p:cNvSpPr>
            <a:spLocks noChangeShapeType="1"/>
          </p:cNvSpPr>
          <p:nvPr/>
        </p:nvSpPr>
        <p:spPr bwMode="auto">
          <a:xfrm flipV="1">
            <a:off x="2154060" y="3635022"/>
            <a:ext cx="831851" cy="23913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120857" y="6393746"/>
            <a:ext cx="2261097" cy="27869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S-NPP VIIRS I1 Lunar Images</a:t>
            </a:r>
            <a:endParaRPr lang="en-US" sz="14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8771720" y="6502807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 smtClean="0">
                <a:solidFill>
                  <a:srgbClr val="0000CC"/>
                </a:solidFill>
                <a:latin typeface="Times" pitchFamily="18" charset="0"/>
              </a:rPr>
              <a:pPr/>
              <a:t>6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645690" y="6319896"/>
            <a:ext cx="1887697" cy="32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Calibri" pitchFamily="34" charset="0"/>
                <a:ea typeface="ＭＳ Ｐゴシック"/>
                <a:cs typeface="ＭＳ Ｐゴシック"/>
              </a:rPr>
              <a:t>No SRCA for VIIRS</a:t>
            </a:r>
            <a:endParaRPr lang="en-US" sz="1800" b="1" dirty="0">
              <a:solidFill>
                <a:srgbClr val="FF0000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07963" y="146050"/>
            <a:ext cx="8825367" cy="768350"/>
          </a:xfrm>
          <a:prstGeom prst="rect">
            <a:avLst/>
          </a:prstGeom>
          <a:noFill/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SzPct val="100000"/>
            </a:pPr>
            <a:r>
              <a:rPr lang="en-US" sz="3200" dirty="0" smtClean="0">
                <a:latin typeface="Calibri" pitchFamily="34" charset="0"/>
              </a:rPr>
              <a:t>Reflective Solar Bands On-orbit Calibration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264408" y="1527001"/>
            <a:ext cx="8648700" cy="4252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Solar Calibration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 sz="2400" dirty="0" smtClean="0">
                <a:latin typeface="Calibri" pitchFamily="34" charset="0"/>
              </a:rPr>
              <a:t>MODIS: Regularly scheduled SD/SDSM observations (SD door opens only during SD/SDSM calibration)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 sz="2400" dirty="0" smtClean="0">
                <a:latin typeface="Calibri" pitchFamily="34" charset="0"/>
              </a:rPr>
              <a:t>VIIRS: SD calibration performed each orbit (no SD door), SDSM currently operated on a daily basis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</a:pPr>
            <a:endParaRPr lang="en-US" sz="2400" dirty="0" smtClean="0">
              <a:latin typeface="Calibri" pitchFamily="34" charset="0"/>
            </a:endParaRP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Lunar Calibration</a:t>
            </a:r>
            <a:endParaRPr lang="en-US" sz="2800" dirty="0">
              <a:latin typeface="Calibri" pitchFamily="34" charset="0"/>
            </a:endParaRP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 sz="2400" dirty="0" smtClean="0">
                <a:latin typeface="Calibri" pitchFamily="34" charset="0"/>
              </a:rPr>
              <a:t>Regularly scheduled at nearly the same phase angle</a:t>
            </a:r>
          </a:p>
          <a:p>
            <a:pPr marL="742950" lvl="1" indent="-285750" algn="l">
              <a:lnSpc>
                <a:spcPct val="110000"/>
              </a:lnSpc>
              <a:spcBef>
                <a:spcPct val="20000"/>
              </a:spcBef>
              <a:buSzPct val="100000"/>
              <a:buFontTx/>
              <a:buChar char="–"/>
            </a:pPr>
            <a:r>
              <a:rPr lang="en-US" sz="2400" dirty="0" smtClean="0">
                <a:latin typeface="Calibri" pitchFamily="34" charset="0"/>
              </a:rPr>
              <a:t>Observed through SV port via SC maneuvers (roll)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771720" y="6502807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 smtClean="0">
                <a:solidFill>
                  <a:srgbClr val="0000CC"/>
                </a:solidFill>
                <a:latin typeface="Times" pitchFamily="18" charset="0"/>
              </a:rPr>
              <a:pPr/>
              <a:t>7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14313" y="87313"/>
            <a:ext cx="8693150" cy="579437"/>
          </a:xfrm>
          <a:prstGeom prst="rect">
            <a:avLst/>
          </a:prstGeom>
          <a:noFill/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800" kern="0" dirty="0">
                <a:latin typeface="Calibri" pitchFamily="34" charset="0"/>
                <a:ea typeface="+mj-ea"/>
                <a:cs typeface="+mj-cs"/>
              </a:rPr>
              <a:t>MODIS </a:t>
            </a:r>
            <a:r>
              <a:rPr lang="en-US" sz="2800" kern="0" dirty="0" smtClean="0">
                <a:latin typeface="Calibri" pitchFamily="34" charset="0"/>
                <a:ea typeface="+mj-ea"/>
                <a:cs typeface="+mj-cs"/>
              </a:rPr>
              <a:t>RSB Calibration (SD/SDSM)</a:t>
            </a:r>
            <a:endParaRPr lang="en-US" sz="2800" kern="0" dirty="0"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700088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42"/>
          <p:cNvGraphicFramePr>
            <a:graphicFrameLocks noChangeAspect="1"/>
          </p:cNvGraphicFramePr>
          <p:nvPr/>
        </p:nvGraphicFramePr>
        <p:xfrm>
          <a:off x="1069623" y="3974043"/>
          <a:ext cx="1312333" cy="844358"/>
        </p:xfrm>
        <a:graphic>
          <a:graphicData uri="http://schemas.openxmlformats.org/presentationml/2006/ole">
            <p:oleObj spid="_x0000_s3073" name="Equation" r:id="rId4" imgW="749160" imgH="482400" progId="">
              <p:embed/>
            </p:oleObj>
          </a:graphicData>
        </a:graphic>
      </p:graphicFrame>
      <p:pic>
        <p:nvPicPr>
          <p:cNvPr id="14" name="Picture 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198563"/>
            <a:ext cx="4419600" cy="427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057400"/>
            <a:ext cx="3619500" cy="733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Rectangle 37"/>
          <p:cNvSpPr>
            <a:spLocks noChangeArrowheads="1"/>
          </p:cNvSpPr>
          <p:nvPr/>
        </p:nvSpPr>
        <p:spPr bwMode="auto">
          <a:xfrm>
            <a:off x="152400" y="1092200"/>
            <a:ext cx="35052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SzPct val="100000"/>
            </a:pPr>
            <a:r>
              <a:rPr lang="en-US" sz="2400" b="1" dirty="0">
                <a:latin typeface="Calibri" pitchFamily="34" charset="0"/>
              </a:rPr>
              <a:t>EV Reflectance Factor:</a:t>
            </a:r>
          </a:p>
        </p:txBody>
      </p:sp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1981200"/>
            <a:ext cx="53101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43"/>
          <p:cNvSpPr>
            <a:spLocks noChangeArrowheads="1"/>
          </p:cNvSpPr>
          <p:nvPr/>
        </p:nvSpPr>
        <p:spPr bwMode="auto">
          <a:xfrm>
            <a:off x="525463" y="5181600"/>
            <a:ext cx="3887787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1800" b="1" dirty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1800" b="1" baseline="-25000" dirty="0">
                <a:solidFill>
                  <a:srgbClr val="0000FF"/>
                </a:solidFill>
                <a:latin typeface="Calibri" pitchFamily="34" charset="0"/>
              </a:rPr>
              <a:t>SD</a:t>
            </a:r>
            <a:r>
              <a:rPr lang="en-US" sz="1800" b="1" dirty="0">
                <a:solidFill>
                  <a:srgbClr val="0000FF"/>
                </a:solidFill>
                <a:latin typeface="Calibri" pitchFamily="34" charset="0"/>
              </a:rPr>
              <a:t>: SD degradation factor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1800" b="1" dirty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sz="1800" b="1" baseline="-25000" dirty="0">
                <a:solidFill>
                  <a:srgbClr val="0000FF"/>
                </a:solidFill>
                <a:latin typeface="Calibri" pitchFamily="34" charset="0"/>
              </a:rPr>
              <a:t>SD</a:t>
            </a:r>
            <a:r>
              <a:rPr lang="en-US" sz="1800" b="1" dirty="0">
                <a:solidFill>
                  <a:srgbClr val="0000FF"/>
                </a:solidFill>
                <a:latin typeface="Calibri" pitchFamily="34" charset="0"/>
              </a:rPr>
              <a:t>: SD screen </a:t>
            </a:r>
            <a:r>
              <a:rPr lang="en-US" sz="1800" b="1" dirty="0" err="1">
                <a:solidFill>
                  <a:srgbClr val="0000FF"/>
                </a:solidFill>
                <a:latin typeface="Calibri" pitchFamily="34" charset="0"/>
              </a:rPr>
              <a:t>vignetting</a:t>
            </a:r>
            <a:r>
              <a:rPr lang="en-US" sz="1800" b="1" dirty="0">
                <a:solidFill>
                  <a:srgbClr val="0000FF"/>
                </a:solidFill>
                <a:latin typeface="Calibri" pitchFamily="34" charset="0"/>
              </a:rPr>
              <a:t> function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1800" b="1" dirty="0">
                <a:solidFill>
                  <a:srgbClr val="0000FF"/>
                </a:solidFill>
                <a:latin typeface="Calibri" pitchFamily="34" charset="0"/>
              </a:rPr>
              <a:t>d: Earth-Sun distance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1800" b="1" dirty="0" err="1">
                <a:solidFill>
                  <a:srgbClr val="0000FF"/>
                </a:solidFill>
                <a:latin typeface="Calibri" pitchFamily="34" charset="0"/>
              </a:rPr>
              <a:t>dn</a:t>
            </a:r>
            <a:r>
              <a:rPr lang="en-US" sz="1800" b="1" dirty="0">
                <a:solidFill>
                  <a:srgbClr val="0000FF"/>
                </a:solidFill>
                <a:latin typeface="Calibri" pitchFamily="34" charset="0"/>
              </a:rPr>
              <a:t>*: Corrected digital number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</a:pPr>
            <a:r>
              <a:rPr lang="en-US" sz="1800" b="1" dirty="0">
                <a:solidFill>
                  <a:srgbClr val="0000FF"/>
                </a:solidFill>
                <a:latin typeface="Calibri" pitchFamily="34" charset="0"/>
              </a:rPr>
              <a:t>dc: Digital count of SDSM </a:t>
            </a:r>
          </a:p>
        </p:txBody>
      </p:sp>
      <p:sp>
        <p:nvSpPr>
          <p:cNvPr id="20" name="Right Arrow 19"/>
          <p:cNvSpPr/>
          <p:nvPr/>
        </p:nvSpPr>
        <p:spPr>
          <a:xfrm rot="10800000">
            <a:off x="4800600" y="2209800"/>
            <a:ext cx="1066800" cy="381000"/>
          </a:xfrm>
          <a:prstGeom prst="rightArrow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800000">
            <a:off x="2590800" y="4267200"/>
            <a:ext cx="838200" cy="381000"/>
          </a:xfrm>
          <a:prstGeom prst="rightArrow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5775" y="5181600"/>
            <a:ext cx="533400" cy="609600"/>
          </a:xfrm>
          <a:prstGeom prst="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00400" y="1981200"/>
            <a:ext cx="1066800" cy="914400"/>
          </a:xfrm>
          <a:prstGeom prst="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8771720" y="6502807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 smtClean="0">
                <a:solidFill>
                  <a:srgbClr val="0000CC"/>
                </a:solidFill>
                <a:latin typeface="Times" pitchFamily="18" charset="0"/>
              </a:rPr>
              <a:pPr/>
              <a:t>8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14313" y="87313"/>
            <a:ext cx="8693150" cy="579437"/>
          </a:xfrm>
          <a:prstGeom prst="rect">
            <a:avLst/>
          </a:prstGeom>
          <a:noFill/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800" kern="0" dirty="0">
                <a:latin typeface="Calibri" pitchFamily="34" charset="0"/>
                <a:ea typeface="+mj-ea"/>
                <a:cs typeface="+mj-cs"/>
              </a:rPr>
              <a:t>VIIRS </a:t>
            </a:r>
            <a:r>
              <a:rPr lang="en-US" sz="2800" kern="0" dirty="0" smtClean="0">
                <a:latin typeface="Calibri" pitchFamily="34" charset="0"/>
                <a:ea typeface="+mj-ea"/>
                <a:cs typeface="+mj-cs"/>
              </a:rPr>
              <a:t>RSB </a:t>
            </a:r>
            <a:r>
              <a:rPr lang="en-US" sz="2800" kern="0" dirty="0">
                <a:latin typeface="Calibri" pitchFamily="34" charset="0"/>
                <a:ea typeface="+mj-ea"/>
                <a:cs typeface="+mj-cs"/>
              </a:rPr>
              <a:t>On-orbit </a:t>
            </a:r>
            <a:r>
              <a:rPr lang="en-US" sz="2800" kern="0" dirty="0" smtClean="0">
                <a:latin typeface="Calibri" pitchFamily="34" charset="0"/>
                <a:ea typeface="+mj-ea"/>
                <a:cs typeface="+mj-cs"/>
              </a:rPr>
              <a:t>Calibration (SD/SDSM)</a:t>
            </a:r>
            <a:endParaRPr lang="en-US" sz="2800" kern="0" dirty="0"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700088"/>
            <a:ext cx="9144000" cy="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15"/>
          <p:cNvGraphicFramePr>
            <a:graphicFrameLocks noChangeAspect="1"/>
          </p:cNvGraphicFramePr>
          <p:nvPr/>
        </p:nvGraphicFramePr>
        <p:xfrm>
          <a:off x="4114800" y="5208588"/>
          <a:ext cx="2514600" cy="811212"/>
        </p:xfrm>
        <a:graphic>
          <a:graphicData uri="http://schemas.openxmlformats.org/presentationml/2006/ole">
            <p:oleObj spid="_x0000_s1031" name="Equation" r:id="rId4" imgW="1231560" imgH="431640" progId="Equation.3">
              <p:embed/>
            </p:oleObj>
          </a:graphicData>
        </a:graphic>
      </p:graphicFrame>
      <p:graphicFrame>
        <p:nvGraphicFramePr>
          <p:cNvPr id="28" name="Object 16"/>
          <p:cNvGraphicFramePr>
            <a:graphicFrameLocks noChangeAspect="1"/>
          </p:cNvGraphicFramePr>
          <p:nvPr/>
        </p:nvGraphicFramePr>
        <p:xfrm>
          <a:off x="260174" y="5330825"/>
          <a:ext cx="2457450" cy="466725"/>
        </p:xfrm>
        <a:graphic>
          <a:graphicData uri="http://schemas.openxmlformats.org/presentationml/2006/ole">
            <p:oleObj spid="_x0000_s1032" name="Equation" r:id="rId5" imgW="1295280" imgH="228600" progId="Equation.3">
              <p:embed/>
            </p:oleObj>
          </a:graphicData>
        </a:graphic>
      </p:graphicFrame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260174" y="6293556"/>
            <a:ext cx="7412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latin typeface="Calibri" pitchFamily="34" charset="0"/>
                <a:ea typeface="ＭＳ Ｐゴシック"/>
                <a:cs typeface="ＭＳ Ｐゴシック"/>
              </a:rPr>
              <a:t>The </a:t>
            </a:r>
            <a:r>
              <a:rPr lang="en-US" sz="2000" b="1" i="1" dirty="0" err="1">
                <a:latin typeface="Calibri" pitchFamily="34" charset="0"/>
                <a:ea typeface="ＭＳ Ｐゴシック"/>
                <a:cs typeface="ＭＳ Ｐゴシック"/>
              </a:rPr>
              <a:t>dn</a:t>
            </a:r>
            <a:r>
              <a:rPr lang="en-US" sz="2000" b="1" i="1" dirty="0">
                <a:latin typeface="Calibri" pitchFamily="34" charset="0"/>
                <a:ea typeface="ＭＳ Ｐゴシック"/>
                <a:cs typeface="ＭＳ Ｐゴシック"/>
              </a:rPr>
              <a:t> and dc are VIIRS and SDSM detector “corrected” responses</a:t>
            </a:r>
          </a:p>
        </p:txBody>
      </p:sp>
      <p:graphicFrame>
        <p:nvGraphicFramePr>
          <p:cNvPr id="30" name="Object 79"/>
          <p:cNvGraphicFramePr>
            <a:graphicFrameLocks noChangeAspect="1"/>
          </p:cNvGraphicFramePr>
          <p:nvPr/>
        </p:nvGraphicFramePr>
        <p:xfrm>
          <a:off x="4495800" y="3276600"/>
          <a:ext cx="1782763" cy="914400"/>
        </p:xfrm>
        <a:graphic>
          <a:graphicData uri="http://schemas.openxmlformats.org/presentationml/2006/ole">
            <p:oleObj spid="_x0000_s1033" name="Equation" r:id="rId6" imgW="838080" imgH="469800" progId="Equation.3">
              <p:embed/>
            </p:oleObj>
          </a:graphicData>
        </a:graphic>
      </p:graphicFrame>
      <p:graphicFrame>
        <p:nvGraphicFramePr>
          <p:cNvPr id="32" name="Object 18"/>
          <p:cNvGraphicFramePr>
            <a:graphicFrameLocks noChangeAspect="1"/>
          </p:cNvGraphicFramePr>
          <p:nvPr/>
        </p:nvGraphicFramePr>
        <p:xfrm>
          <a:off x="241300" y="1781175"/>
          <a:ext cx="4298950" cy="515938"/>
        </p:xfrm>
        <a:graphic>
          <a:graphicData uri="http://schemas.openxmlformats.org/presentationml/2006/ole">
            <p:oleObj spid="_x0000_s1034" name="Equation" r:id="rId7" imgW="2070000" imgH="241200" progId="Equation.3">
              <p:embed/>
            </p:oleObj>
          </a:graphicData>
        </a:graphic>
      </p:graphicFrame>
      <p:graphicFrame>
        <p:nvGraphicFramePr>
          <p:cNvPr id="33" name="Object 81"/>
          <p:cNvGraphicFramePr>
            <a:graphicFrameLocks noChangeAspect="1"/>
          </p:cNvGraphicFramePr>
          <p:nvPr/>
        </p:nvGraphicFramePr>
        <p:xfrm>
          <a:off x="236539" y="4495800"/>
          <a:ext cx="3878262" cy="433974"/>
        </p:xfrm>
        <a:graphic>
          <a:graphicData uri="http://schemas.openxmlformats.org/presentationml/2006/ole">
            <p:oleObj spid="_x0000_s1035" name="Equation" r:id="rId8" imgW="1993680" imgH="228600" progId="Equation.3">
              <p:embed/>
            </p:oleObj>
          </a:graphicData>
        </a:graphic>
      </p:graphicFrame>
      <p:sp>
        <p:nvSpPr>
          <p:cNvPr id="34" name="Title 1"/>
          <p:cNvSpPr txBox="1">
            <a:spLocks/>
          </p:cNvSpPr>
          <p:nvPr/>
        </p:nvSpPr>
        <p:spPr>
          <a:xfrm>
            <a:off x="152400" y="1085850"/>
            <a:ext cx="4724400" cy="533400"/>
          </a:xfrm>
          <a:prstGeom prst="rect">
            <a:avLst/>
          </a:prstGeom>
        </p:spPr>
        <p:txBody>
          <a:bodyPr/>
          <a:lstStyle/>
          <a:p>
            <a:pPr algn="l" eaLnBrk="0" hangingPunct="0">
              <a:defRPr/>
            </a:pPr>
            <a:r>
              <a:rPr lang="en-US" sz="2400" b="1" u="sng" dirty="0">
                <a:latin typeface="Calibri" pitchFamily="34" charset="0"/>
                <a:ea typeface="+mj-ea"/>
                <a:cs typeface="+mj-cs"/>
              </a:rPr>
              <a:t>RSB Calibration: F and H Factors</a:t>
            </a:r>
          </a:p>
        </p:txBody>
      </p:sp>
      <p:pic>
        <p:nvPicPr>
          <p:cNvPr id="35" name="Picture 1033"/>
          <p:cNvPicPr>
            <a:picLocks noChangeArrowheads="1"/>
          </p:cNvPicPr>
          <p:nvPr/>
        </p:nvPicPr>
        <p:blipFill>
          <a:blip r:embed="rId9" cstate="print"/>
          <a:srcRect r="8081" b="12408"/>
          <a:stretch>
            <a:fillRect/>
          </a:stretch>
        </p:blipFill>
        <p:spPr bwMode="auto">
          <a:xfrm>
            <a:off x="6781800" y="2133600"/>
            <a:ext cx="2057400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7" name="Picture 1041"/>
          <p:cNvPicPr>
            <a:picLocks noChangeArrowheads="1"/>
          </p:cNvPicPr>
          <p:nvPr/>
        </p:nvPicPr>
        <p:blipFill>
          <a:blip r:embed="rId10" cstate="print"/>
          <a:srcRect r="4539" b="12225"/>
          <a:stretch>
            <a:fillRect/>
          </a:stretch>
        </p:blipFill>
        <p:spPr bwMode="auto">
          <a:xfrm>
            <a:off x="6767513" y="4114800"/>
            <a:ext cx="2071687" cy="160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38" name="Object 20"/>
          <p:cNvGraphicFramePr>
            <a:graphicFrameLocks noChangeAspect="1"/>
          </p:cNvGraphicFramePr>
          <p:nvPr/>
        </p:nvGraphicFramePr>
        <p:xfrm>
          <a:off x="233363" y="2592388"/>
          <a:ext cx="4773612" cy="542925"/>
        </p:xfrm>
        <a:graphic>
          <a:graphicData uri="http://schemas.openxmlformats.org/presentationml/2006/ole">
            <p:oleObj spid="_x0000_s1036" name="Equation" r:id="rId11" imgW="2298600" imgH="253800" progId="Equation.3">
              <p:embed/>
            </p:oleObj>
          </a:graphicData>
        </a:graphic>
      </p:graphicFrame>
      <p:graphicFrame>
        <p:nvGraphicFramePr>
          <p:cNvPr id="39" name="Object 21"/>
          <p:cNvGraphicFramePr>
            <a:graphicFrameLocks noChangeAspect="1"/>
          </p:cNvGraphicFramePr>
          <p:nvPr/>
        </p:nvGraphicFramePr>
        <p:xfrm>
          <a:off x="233363" y="3408363"/>
          <a:ext cx="3278187" cy="481012"/>
        </p:xfrm>
        <a:graphic>
          <a:graphicData uri="http://schemas.openxmlformats.org/presentationml/2006/ole">
            <p:oleObj spid="_x0000_s1037" name="Equation" r:id="rId12" imgW="1688760" imgH="241200" progId="Equation.3">
              <p:embed/>
            </p:oleObj>
          </a:graphicData>
        </a:graphic>
      </p:graphicFrame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8771720" y="6502807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 smtClean="0">
                <a:solidFill>
                  <a:srgbClr val="0000CC"/>
                </a:solidFill>
                <a:latin typeface="Times" pitchFamily="18" charset="0"/>
              </a:rPr>
              <a:pPr/>
              <a:t>9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20293</TotalTime>
  <Pages>20</Pages>
  <Words>864</Words>
  <Application>Microsoft Office PowerPoint</Application>
  <PresentationFormat>On-screen Show (4:3)</PresentationFormat>
  <Paragraphs>173</Paragraphs>
  <Slides>20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Microsoft Office 98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MCST Master Slide</dc:title>
  <dc:subject/>
  <dc:creator>MCST</dc:creator>
  <cp:keywords/>
  <dc:description/>
  <cp:lastModifiedBy>Xiaoxiong Xoing</cp:lastModifiedBy>
  <cp:revision>860</cp:revision>
  <cp:lastPrinted>2002-09-17T14:26:14Z</cp:lastPrinted>
  <dcterms:created xsi:type="dcterms:W3CDTF">1997-10-06T13:52:17Z</dcterms:created>
  <dcterms:modified xsi:type="dcterms:W3CDTF">2013-03-04T04:12:29Z</dcterms:modified>
</cp:coreProperties>
</file>