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1041" r:id="rId2"/>
    <p:sldId id="1042" r:id="rId3"/>
    <p:sldId id="1057" r:id="rId4"/>
    <p:sldId id="1044" r:id="rId5"/>
    <p:sldId id="1046" r:id="rId6"/>
    <p:sldId id="1056" r:id="rId7"/>
    <p:sldId id="1072" r:id="rId8"/>
    <p:sldId id="1073" r:id="rId9"/>
    <p:sldId id="1074" r:id="rId10"/>
    <p:sldId id="1052" r:id="rId11"/>
    <p:sldId id="1047" r:id="rId12"/>
    <p:sldId id="1070" r:id="rId13"/>
    <p:sldId id="1063" r:id="rId14"/>
    <p:sldId id="1064" r:id="rId15"/>
    <p:sldId id="1048" r:id="rId16"/>
    <p:sldId id="1065" r:id="rId17"/>
    <p:sldId id="1066" r:id="rId18"/>
    <p:sldId id="1067" r:id="rId19"/>
    <p:sldId id="1068" r:id="rId20"/>
    <p:sldId id="1069" r:id="rId21"/>
    <p:sldId id="1050" r:id="rId22"/>
    <p:sldId id="1051" r:id="rId23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23B"/>
    <a:srgbClr val="005C2A"/>
    <a:srgbClr val="00B050"/>
    <a:srgbClr val="CCCCFF"/>
    <a:srgbClr val="CCECFF"/>
    <a:srgbClr val="FFFF99"/>
    <a:srgbClr val="FFCCCC"/>
    <a:srgbClr val="FF9966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611" autoAdjust="0"/>
    <p:restoredTop sz="94695" autoAdjust="0"/>
  </p:normalViewPr>
  <p:slideViewPr>
    <p:cSldViewPr snapToGrid="0">
      <p:cViewPr varScale="1">
        <p:scale>
          <a:sx n="62" d="100"/>
          <a:sy n="62" d="100"/>
        </p:scale>
        <p:origin x="-1234" y="-77"/>
      </p:cViewPr>
      <p:guideLst>
        <p:guide orient="horz" pos="2592"/>
        <p:guide pos="41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client\aisheng\wu\my_article\AW_2012_SPIE_VIIRS_MODIS\VIIRS_to_MODIS_Esun_rad_rati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401998360045952"/>
          <c:y val="4.4740348858613534E-2"/>
          <c:w val="0.86529068241470886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v>MODIS Esun</c:v>
          </c:tx>
          <c:cat>
            <c:strRef>
              <c:f>Sheet1!$A$1:$A$9</c:f>
              <c:strCache>
                <c:ptCount val="9"/>
                <c:pt idx="0">
                  <c:v>M1/B8</c:v>
                </c:pt>
                <c:pt idx="1">
                  <c:v>M2/B9</c:v>
                </c:pt>
                <c:pt idx="2">
                  <c:v>M3/B10</c:v>
                </c:pt>
                <c:pt idx="3">
                  <c:v>M4/B4</c:v>
                </c:pt>
                <c:pt idx="4">
                  <c:v>M5/B1</c:v>
                </c:pt>
                <c:pt idx="5">
                  <c:v>M6/B15</c:v>
                </c:pt>
                <c:pt idx="6">
                  <c:v>M7/B2</c:v>
                </c:pt>
                <c:pt idx="7">
                  <c:v>I1/B1</c:v>
                </c:pt>
                <c:pt idx="8">
                  <c:v>I2/B2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0.98360000000000003</c:v>
                </c:pt>
                <c:pt idx="1">
                  <c:v>1.0166999999999915</c:v>
                </c:pt>
                <c:pt idx="2">
                  <c:v>1.0188999999999906</c:v>
                </c:pt>
                <c:pt idx="3">
                  <c:v>0.99719999999999998</c:v>
                </c:pt>
                <c:pt idx="4">
                  <c:v>0.95490000000000064</c:v>
                </c:pt>
                <c:pt idx="5">
                  <c:v>1.0024</c:v>
                </c:pt>
                <c:pt idx="6">
                  <c:v>0.98870000000000002</c:v>
                </c:pt>
                <c:pt idx="7">
                  <c:v>1.0209999999999906</c:v>
                </c:pt>
                <c:pt idx="8">
                  <c:v>0.98909999999999998</c:v>
                </c:pt>
              </c:numCache>
            </c:numRef>
          </c:val>
        </c:ser>
        <c:ser>
          <c:idx val="1"/>
          <c:order val="1"/>
          <c:tx>
            <c:v>VIIRS Esun</c:v>
          </c:tx>
          <c:cat>
            <c:strRef>
              <c:f>Sheet1!$A$1:$A$9</c:f>
              <c:strCache>
                <c:ptCount val="9"/>
                <c:pt idx="0">
                  <c:v>M1/B8</c:v>
                </c:pt>
                <c:pt idx="1">
                  <c:v>M2/B9</c:v>
                </c:pt>
                <c:pt idx="2">
                  <c:v>M3/B10</c:v>
                </c:pt>
                <c:pt idx="3">
                  <c:v>M4/B4</c:v>
                </c:pt>
                <c:pt idx="4">
                  <c:v>M5/B1</c:v>
                </c:pt>
                <c:pt idx="5">
                  <c:v>M6/B15</c:v>
                </c:pt>
                <c:pt idx="6">
                  <c:v>M7/B2</c:v>
                </c:pt>
                <c:pt idx="7">
                  <c:v>I1/B1</c:v>
                </c:pt>
                <c:pt idx="8">
                  <c:v>I2/B2</c:v>
                </c:pt>
              </c:strCache>
            </c:strRef>
          </c:cat>
          <c:val>
            <c:numRef>
              <c:f>Sheet1!$C$1:$C$9</c:f>
              <c:numCache>
                <c:formatCode>General</c:formatCode>
                <c:ptCount val="9"/>
                <c:pt idx="0">
                  <c:v>0.99</c:v>
                </c:pt>
                <c:pt idx="1">
                  <c:v>1.0229999999999906</c:v>
                </c:pt>
                <c:pt idx="2">
                  <c:v>1.0166999999999915</c:v>
                </c:pt>
                <c:pt idx="3">
                  <c:v>0.99709999999999999</c:v>
                </c:pt>
                <c:pt idx="4">
                  <c:v>0.95430000000000004</c:v>
                </c:pt>
                <c:pt idx="5">
                  <c:v>0.99870000000000003</c:v>
                </c:pt>
                <c:pt idx="6">
                  <c:v>0.98740000000000006</c:v>
                </c:pt>
                <c:pt idx="7">
                  <c:v>1.0192999999999894</c:v>
                </c:pt>
                <c:pt idx="8">
                  <c:v>0.98780000000000001</c:v>
                </c:pt>
              </c:numCache>
            </c:numRef>
          </c:val>
        </c:ser>
        <c:axId val="47014272"/>
        <c:axId val="47015808"/>
      </c:barChart>
      <c:catAx>
        <c:axId val="47014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47015808"/>
        <c:crossesAt val="0.9"/>
        <c:auto val="1"/>
        <c:lblAlgn val="ctr"/>
        <c:lblOffset val="100"/>
      </c:catAx>
      <c:valAx>
        <c:axId val="47015808"/>
        <c:scaling>
          <c:orientation val="minMax"/>
          <c:max val="1.1000000000000001"/>
          <c:min val="0.9"/>
        </c:scaling>
        <c:axPos val="l"/>
        <c:majorGridlines/>
        <c:numFmt formatCode="General" sourceLinked="1"/>
        <c:tickLblPos val="nextTo"/>
        <c:crossAx val="470142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en-US"/>
          </a:p>
        </c:txPr>
      </c:legendEntry>
      <c:layout>
        <c:manualLayout>
          <c:xMode val="edge"/>
          <c:yMode val="edge"/>
          <c:x val="0.24387552252090688"/>
          <c:y val="6.9060586176728334E-2"/>
          <c:w val="0.67344797719240435"/>
          <c:h val="0.24152818644174703"/>
        </c:manualLayout>
      </c:layout>
    </c:legend>
    <c:plotVisOnly val="1"/>
  </c:chart>
  <c:spPr>
    <a:ln>
      <a:solidFill>
        <a:schemeClr val="tx1"/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1" rIns="92881" bIns="46441" numCol="1" anchor="t" anchorCtr="0" compatLnSpc="1">
            <a:prstTxWarp prst="textNoShape">
              <a:avLst/>
            </a:prstTxWarp>
          </a:bodyPr>
          <a:lstStyle>
            <a:lvl1pPr defTabSz="930275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1" rIns="92881" bIns="46441" numCol="1" anchor="t" anchorCtr="0" compatLnSpc="1">
            <a:prstTxWarp prst="textNoShape">
              <a:avLst/>
            </a:prstTxWarp>
          </a:bodyPr>
          <a:lstStyle>
            <a:lvl1pPr algn="r" defTabSz="930275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1" rIns="92881" bIns="46441" numCol="1" anchor="b" anchorCtr="0" compatLnSpc="1">
            <a:prstTxWarp prst="textNoShape">
              <a:avLst/>
            </a:prstTxWarp>
          </a:bodyPr>
          <a:lstStyle>
            <a:lvl1pPr defTabSz="930275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074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1" rIns="92881" bIns="46441" numCol="1" anchor="b" anchorCtr="0" compatLnSpc="1">
            <a:prstTxWarp prst="textNoShape">
              <a:avLst/>
            </a:prstTxWarp>
          </a:bodyPr>
          <a:lstStyle>
            <a:lvl1pPr algn="r" defTabSz="930275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959EC8B-5128-430E-A929-8DCA75846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1" rIns="92881" bIns="46441" numCol="1" anchor="t" anchorCtr="0" compatLnSpc="1">
            <a:prstTxWarp prst="textNoShape">
              <a:avLst/>
            </a:prstTxWarp>
          </a:bodyPr>
          <a:lstStyle>
            <a:lvl1pPr defTabSz="930275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1" rIns="92881" bIns="46441" numCol="1" anchor="t" anchorCtr="0" compatLnSpc="1">
            <a:prstTxWarp prst="textNoShape">
              <a:avLst/>
            </a:prstTxWarp>
          </a:bodyPr>
          <a:lstStyle>
            <a:lvl1pPr algn="r" defTabSz="930275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1" rIns="92881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1" rIns="92881" bIns="46441" numCol="1" anchor="b" anchorCtr="0" compatLnSpc="1">
            <a:prstTxWarp prst="textNoShape">
              <a:avLst/>
            </a:prstTxWarp>
          </a:bodyPr>
          <a:lstStyle>
            <a:lvl1pPr defTabSz="930275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074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1" tIns="46441" rIns="92881" bIns="46441" numCol="1" anchor="b" anchorCtr="0" compatLnSpc="1">
            <a:prstTxWarp prst="textNoShape">
              <a:avLst/>
            </a:prstTxWarp>
          </a:bodyPr>
          <a:lstStyle>
            <a:lvl1pPr algn="r" defTabSz="930275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55B888C-7379-4BB1-8E00-E272D1CB5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103761-46E9-4CDC-9EC7-CE24B3139809}" type="slidenum">
              <a:rPr lang="en-GB"/>
              <a:pPr/>
              <a:t>7</a:t>
            </a:fld>
            <a:endParaRPr lang="en-GB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953316" y="8807158"/>
            <a:ext cx="3030257" cy="4623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tabLst>
                <a:tab pos="0" algn="l"/>
                <a:tab pos="416771" algn="l"/>
                <a:tab pos="833543" algn="l"/>
                <a:tab pos="1250314" algn="l"/>
                <a:tab pos="1667086" algn="l"/>
                <a:tab pos="2083857" algn="l"/>
                <a:tab pos="2500628" algn="l"/>
                <a:tab pos="2917400" algn="l"/>
                <a:tab pos="3334171" algn="l"/>
                <a:tab pos="3750943" algn="l"/>
                <a:tab pos="4167714" algn="l"/>
                <a:tab pos="4584486" algn="l"/>
                <a:tab pos="5001258" algn="l"/>
                <a:tab pos="5418029" algn="l"/>
                <a:tab pos="5834801" algn="l"/>
                <a:tab pos="6251572" algn="l"/>
                <a:tab pos="6668343" algn="l"/>
                <a:tab pos="7085115" algn="l"/>
                <a:tab pos="7501886" algn="l"/>
                <a:tab pos="7918658" algn="l"/>
                <a:tab pos="8335429" algn="l"/>
              </a:tabLst>
            </a:pPr>
            <a:fld id="{AED670CE-F91E-4351-BD7F-968075CB1233}" type="slidenum">
              <a:rPr lang="en-GB" sz="1300">
                <a:solidFill>
                  <a:srgbClr val="000000"/>
                </a:solidFill>
                <a:latin typeface="Times New Roman" pitchFamily="16" charset="0"/>
                <a:ea typeface="Bitstream Vera Sans" charset="0"/>
                <a:cs typeface="Bitstream Vera Sans" charset="0"/>
              </a:rPr>
              <a:pPr algn="r">
                <a:lnSpc>
                  <a:spcPct val="93000"/>
                </a:lnSpc>
                <a:tabLst>
                  <a:tab pos="0" algn="l"/>
                  <a:tab pos="416771" algn="l"/>
                  <a:tab pos="833543" algn="l"/>
                  <a:tab pos="1250314" algn="l"/>
                  <a:tab pos="1667086" algn="l"/>
                  <a:tab pos="2083857" algn="l"/>
                  <a:tab pos="2500628" algn="l"/>
                  <a:tab pos="2917400" algn="l"/>
                  <a:tab pos="3334171" algn="l"/>
                  <a:tab pos="3750943" algn="l"/>
                  <a:tab pos="4167714" algn="l"/>
                  <a:tab pos="4584486" algn="l"/>
                  <a:tab pos="5001258" algn="l"/>
                  <a:tab pos="5418029" algn="l"/>
                  <a:tab pos="5834801" algn="l"/>
                  <a:tab pos="6251572" algn="l"/>
                  <a:tab pos="6668343" algn="l"/>
                  <a:tab pos="7085115" algn="l"/>
                  <a:tab pos="7501886" algn="l"/>
                  <a:tab pos="7918658" algn="l"/>
                  <a:tab pos="8335429" algn="l"/>
                </a:tabLst>
              </a:pPr>
              <a:t>7</a:t>
            </a:fld>
            <a:endParaRPr lang="en-GB" sz="1300" dirty="0">
              <a:solidFill>
                <a:srgbClr val="000000"/>
              </a:solidFill>
              <a:latin typeface="Times New Roman" pitchFamily="16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232648" y="703812"/>
            <a:ext cx="4519706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354" tIns="41677" rIns="83354" bIns="41677" anchor="ctr"/>
          <a:lstStyle/>
          <a:p>
            <a:endParaRPr lang="en-US">
              <a:ea typeface="Bitstream Vera Sans" charset="0"/>
              <a:cs typeface="Bitstream Vera Sans" charset="0"/>
            </a:endParaRPr>
          </a:p>
        </p:txBody>
      </p:sp>
      <p:sp>
        <p:nvSpPr>
          <p:cNvPr id="2048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99071" y="4402847"/>
            <a:ext cx="5586859" cy="41716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646747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2" descr="npp_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" y="38100"/>
            <a:ext cx="8175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2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D7566EEE-05E0-4DB4-A652-86EF8A5F8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F0984-7DED-4975-999B-E1A2E19E2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906F-FFBC-480A-933C-FCC1A8346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6324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257D0-C264-4B68-A5ED-D59A3400B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05D9-E8C4-45DF-B408-140AE3A8B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BA83-B05A-4AAA-BBCE-4D64DA391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60332-FA3A-4890-8395-A71A278D0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4C9A9-9F8D-43BB-BDF4-CA8A3BF17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46C96-2F65-4833-8275-DAB3D4D58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3FAD1-11E7-4ED9-82CC-75FF98660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EEFC-E1E6-45DE-AFCC-F206F926E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0ED07-C5A7-4B6F-9DBD-17C67FDC9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4"/>
            <a:endParaRPr lang="en-US" altLang="en-US" smtClean="0"/>
          </a:p>
          <a:p>
            <a:pPr lvl="4"/>
            <a:endParaRPr lang="en-US" altLang="en-US" smtClean="0"/>
          </a:p>
        </p:txBody>
      </p:sp>
      <p:sp>
        <p:nvSpPr>
          <p:cNvPr id="4099" name="Rectangle 205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3796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3797" name="Rectangle 20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674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11FA53C7-034B-43A1-A1CE-F533450BE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3798" name="Line 2054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3800" name="Line 2056"/>
          <p:cNvSpPr>
            <a:spLocks noChangeShapeType="1"/>
          </p:cNvSpPr>
          <p:nvPr/>
        </p:nvSpPr>
        <p:spPr bwMode="auto">
          <a:xfrm>
            <a:off x="0" y="646747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104" name="Picture 2093" descr="npp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" y="38100"/>
            <a:ext cx="8175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&gt;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4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-"/>
        <a:defRPr sz="14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-"/>
        <a:defRPr sz="14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-"/>
        <a:defRPr sz="14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-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284525"/>
            <a:ext cx="9144000" cy="35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First-Year NPP VIIRS and Aqua MODIS Comparison for Reflective Solar Bands</a:t>
            </a:r>
            <a:endParaRPr lang="en-US" sz="3000" b="1" dirty="0" smtClean="0">
              <a:solidFill>
                <a:srgbClr val="0000FF"/>
              </a:solidFill>
            </a:endParaRPr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Aisheng</a:t>
            </a:r>
            <a:r>
              <a:rPr lang="en-US" sz="2800" dirty="0" smtClean="0"/>
              <a:t> Wu</a:t>
            </a:r>
            <a:r>
              <a:rPr lang="en-US" sz="2800" baseline="30000" dirty="0" smtClean="0"/>
              <a:t>a</a:t>
            </a:r>
            <a:r>
              <a:rPr lang="en-US" sz="2800" dirty="0" smtClean="0"/>
              <a:t>, Jack </a:t>
            </a:r>
            <a:r>
              <a:rPr lang="en-US" sz="2800" dirty="0" err="1" smtClean="0"/>
              <a:t>Xiong</a:t>
            </a:r>
            <a:r>
              <a:rPr lang="en-US" sz="2800" baseline="30000" dirty="0" err="1" smtClean="0"/>
              <a:t>b</a:t>
            </a:r>
            <a:r>
              <a:rPr lang="en-US" sz="2800" dirty="0" smtClean="0"/>
              <a:t> &amp; </a:t>
            </a:r>
            <a:r>
              <a:rPr lang="en-US" sz="2800" dirty="0" err="1" smtClean="0"/>
              <a:t>Changyong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baseline="30000" dirty="0" err="1" smtClean="0"/>
              <a:t>c</a:t>
            </a:r>
            <a:endParaRPr lang="en-US" sz="2800" dirty="0" smtClean="0"/>
          </a:p>
          <a:p>
            <a:r>
              <a:rPr lang="en-US" sz="2800" baseline="30000" dirty="0" smtClean="0"/>
              <a:t> </a:t>
            </a:r>
          </a:p>
          <a:p>
            <a:endParaRPr lang="en-US" sz="2800" dirty="0" smtClean="0"/>
          </a:p>
          <a:p>
            <a:pPr algn="ctr"/>
            <a:r>
              <a:rPr lang="en-US" sz="2000" baseline="30000" dirty="0" err="1" smtClean="0"/>
              <a:t>a</a:t>
            </a:r>
            <a:r>
              <a:rPr lang="en-US" sz="2000" dirty="0" err="1" smtClean="0"/>
              <a:t>The</a:t>
            </a:r>
            <a:r>
              <a:rPr lang="en-US" sz="2000" dirty="0" smtClean="0"/>
              <a:t> Sigma Space Corporation, Lanham, MD 20706 </a:t>
            </a:r>
          </a:p>
          <a:p>
            <a:pPr algn="ctr"/>
            <a:r>
              <a:rPr lang="en-US" sz="2000" baseline="30000" dirty="0" err="1" smtClean="0"/>
              <a:t>b</a:t>
            </a:r>
            <a:r>
              <a:rPr lang="en-US" sz="2000" dirty="0" err="1" smtClean="0"/>
              <a:t>Science</a:t>
            </a:r>
            <a:r>
              <a:rPr lang="en-US" sz="2000" dirty="0" smtClean="0"/>
              <a:t> and Exploration Directorate, NASA/GSFC, Greenbelt, MD 20771</a:t>
            </a:r>
          </a:p>
          <a:p>
            <a:pPr algn="ctr"/>
            <a:r>
              <a:rPr lang="en-US" sz="2000" baseline="30000" dirty="0" err="1" smtClean="0"/>
              <a:t>c</a:t>
            </a:r>
            <a:r>
              <a:rPr lang="en-US" sz="2000" dirty="0" err="1" smtClean="0"/>
              <a:t>NOAA</a:t>
            </a:r>
            <a:r>
              <a:rPr lang="en-US" sz="2000" dirty="0" smtClean="0"/>
              <a:t>/NESDIS/STAR, College Park, MD 20740 </a:t>
            </a:r>
          </a:p>
        </p:txBody>
      </p:sp>
      <p:pic>
        <p:nvPicPr>
          <p:cNvPr id="6" name="Picture 5" descr="nasalogo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3389" y="5988421"/>
            <a:ext cx="451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FF"/>
                </a:solidFill>
              </a:rPr>
              <a:t>2013 GSICS Data &amp; </a:t>
            </a:r>
            <a:r>
              <a:rPr lang="en-US" sz="1400" dirty="0" smtClean="0">
                <a:solidFill>
                  <a:srgbClr val="0000FF"/>
                </a:solidFill>
              </a:rPr>
              <a:t>Research </a:t>
            </a:r>
            <a:r>
              <a:rPr lang="en-US" sz="1400" dirty="0" smtClean="0">
                <a:solidFill>
                  <a:srgbClr val="0000FF"/>
                </a:solidFill>
              </a:rPr>
              <a:t>Working Group meeting</a:t>
            </a:r>
          </a:p>
          <a:p>
            <a:pPr algn="r"/>
            <a:r>
              <a:rPr lang="en-US" sz="1400" dirty="0" smtClean="0">
                <a:solidFill>
                  <a:srgbClr val="0000FF"/>
                </a:solidFill>
              </a:rPr>
              <a:t>Williamsburg, VA, March </a:t>
            </a:r>
            <a:r>
              <a:rPr lang="en-US" sz="1400" dirty="0" smtClean="0">
                <a:solidFill>
                  <a:srgbClr val="0000FF"/>
                </a:solidFill>
              </a:rPr>
              <a:t>4-8, </a:t>
            </a:r>
            <a:r>
              <a:rPr lang="en-US" sz="1400" dirty="0" smtClean="0">
                <a:solidFill>
                  <a:srgbClr val="0000FF"/>
                </a:solidFill>
              </a:rPr>
              <a:t>2013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5726" y="208810"/>
            <a:ext cx="8247944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Solar Irradiance Models and RSR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10</a:t>
            </a:fld>
            <a:endParaRPr lang="en-US" sz="1600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1" name="Picture 1" descr="plot_solar_spectra_onep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72" y="972782"/>
            <a:ext cx="8796862" cy="2326093"/>
          </a:xfrm>
          <a:prstGeom prst="rect">
            <a:avLst/>
          </a:prstGeom>
          <a:noFill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118536" y="3606800"/>
          <a:ext cx="5765798" cy="250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994401" y="3751145"/>
            <a:ext cx="29802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NewRoman"/>
                <a:ea typeface="Calibri" pitchFamily="34" charset="0"/>
                <a:cs typeface="Calibri" pitchFamily="34" charset="0"/>
              </a:rPr>
              <a:t>VIIRS to MODIS radiance ratios determined using sensor-based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NewRoman"/>
                <a:ea typeface="Calibri" pitchFamily="34" charset="0"/>
                <a:cs typeface="Calibri" pitchFamily="34" charset="0"/>
              </a:rPr>
              <a:t>Esun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NewRoman"/>
                <a:ea typeface="Calibri" pitchFamily="34" charset="0"/>
                <a:cs typeface="Calibri" pitchFamily="34" charset="0"/>
              </a:rPr>
              <a:t> models (MODIS and VIIRS) and RSR for their spectrally matched bands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454" y="1202722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MODIS RSR </a:t>
            </a:r>
            <a:r>
              <a:rPr lang="en-US" sz="1400" dirty="0" smtClean="0">
                <a:solidFill>
                  <a:srgbClr val="00B050"/>
                </a:solidFill>
                <a:latin typeface="+mj-lt"/>
              </a:rPr>
              <a:t>VIIRS RSR</a:t>
            </a:r>
            <a:endParaRPr lang="en-US" sz="14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0" name="Picture 9" descr="nasalogo.jp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25711" y="208810"/>
            <a:ext cx="6872203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MODTRAN5 Simulations for Comparison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11</a:t>
            </a:fld>
            <a:endParaRPr lang="en-US" sz="1600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Simulated_VIIRS_to_MODIS_Reflectance_ratios.eps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" y="730261"/>
            <a:ext cx="4852088" cy="3037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9234" y="1049430"/>
            <a:ext cx="2308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NewRoman" charset="0"/>
                <a:ea typeface="Calibri" pitchFamily="34" charset="0"/>
                <a:cs typeface="Calibri" pitchFamily="34" charset="0"/>
              </a:rPr>
              <a:t>VIIRS/MODIS </a:t>
            </a:r>
            <a:r>
              <a:rPr lang="en-US" sz="1600" dirty="0" err="1" smtClean="0">
                <a:solidFill>
                  <a:srgbClr val="0000FF"/>
                </a:solidFill>
                <a:latin typeface="TimesNewRoman" charset="0"/>
                <a:ea typeface="Calibri" pitchFamily="34" charset="0"/>
                <a:cs typeface="Calibri" pitchFamily="34" charset="0"/>
              </a:rPr>
              <a:t>refl</a:t>
            </a:r>
            <a:r>
              <a:rPr lang="en-US" sz="1600" dirty="0" smtClean="0">
                <a:solidFill>
                  <a:srgbClr val="0000FF"/>
                </a:solidFill>
                <a:latin typeface="TimesNewRoman" charset="0"/>
                <a:ea typeface="Calibri" pitchFamily="34" charset="0"/>
                <a:cs typeface="Calibri" pitchFamily="34" charset="0"/>
              </a:rPr>
              <a:t> ratio </a:t>
            </a:r>
            <a:endParaRPr lang="en-US" sz="1600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4678123" y="1471660"/>
            <a:ext cx="288325" cy="41189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 rot="10800000">
            <a:off x="4682720" y="2337140"/>
            <a:ext cx="288325" cy="41189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0414" y="1918447"/>
            <a:ext cx="774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23B"/>
                </a:solidFill>
                <a:latin typeface="+mj-lt"/>
              </a:rPr>
              <a:t>± 2%</a:t>
            </a:r>
            <a:endParaRPr lang="en-US" sz="2000" b="1" dirty="0">
              <a:solidFill>
                <a:srgbClr val="00823B"/>
              </a:solidFill>
              <a:latin typeface="+mj-lt"/>
            </a:endParaRPr>
          </a:p>
        </p:txBody>
      </p:sp>
      <p:pic>
        <p:nvPicPr>
          <p:cNvPr id="17" name="Picture 16" descr="Simulated_VIIRS_to_MODIS_Reflectance_ratios_SolarZenith.eps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5" y="3517872"/>
            <a:ext cx="4846320" cy="2906350"/>
          </a:xfrm>
          <a:prstGeom prst="rect">
            <a:avLst/>
          </a:prstGeom>
        </p:spPr>
      </p:pic>
      <p:pic>
        <p:nvPicPr>
          <p:cNvPr id="18" name="Picture 17" descr="Simulated_VIIRS_to_MODIS_Reflectance_ratios_SurfaceType.eps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595" y="3508907"/>
            <a:ext cx="4846320" cy="29063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22252" y="3505213"/>
            <a:ext cx="3621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Ocean           Desert         Snow            Cloud</a:t>
            </a:r>
            <a:endParaRPr lang="en-US" b="1" dirty="0">
              <a:latin typeface="+mn-lt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137773" y="1126842"/>
            <a:ext cx="406001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sz="1800" dirty="0" smtClean="0">
                <a:solidFill>
                  <a:srgbClr val="0000FF"/>
                </a:solidFill>
                <a:latin typeface="TimesNewRoman"/>
                <a:cs typeface="Times New Roman" pitchFamily="18" charset="0"/>
              </a:rPr>
              <a:t>Input options include a standard atmospheric profile (U.S. 1976), a standard aerosol model, a fixed viewing angle, a wide range of solar angle &amp; atmospheric water content, and surface-type dependent spectral </a:t>
            </a:r>
            <a:r>
              <a:rPr lang="en-US" sz="1800" dirty="0" err="1" smtClean="0">
                <a:solidFill>
                  <a:srgbClr val="0000FF"/>
                </a:solidFill>
                <a:latin typeface="TimesNewRoman"/>
                <a:cs typeface="Times New Roman" pitchFamily="18" charset="0"/>
              </a:rPr>
              <a:t>reflectances</a:t>
            </a:r>
            <a:r>
              <a:rPr lang="en-US" sz="1800" dirty="0" smtClean="0">
                <a:solidFill>
                  <a:srgbClr val="0000FF"/>
                </a:solidFill>
                <a:latin typeface="TimesNewRoman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NewRoma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nasalogo.jpg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ybian_desert_16-day_repeatable_refl_CosZ_BRDF_band_1_675.eps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0" y="909880"/>
            <a:ext cx="6400800" cy="2133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Lybian_desert_16-day_repeatable_refl_CosZ_BRDF_band_2_675.eps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5" y="2577370"/>
            <a:ext cx="6400800" cy="2133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Lybian_desert_16-day_repeatable_refl_CosZ_BRDF_band_8_675.eps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" y="4262790"/>
            <a:ext cx="6400800" cy="2133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/>
          <p:cNvSpPr txBox="1"/>
          <p:nvPr/>
        </p:nvSpPr>
        <p:spPr>
          <a:xfrm>
            <a:off x="1030868" y="1147563"/>
            <a:ext cx="2106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Libya-4 Desert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1905" y="2832930"/>
            <a:ext cx="2106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5005" y="4527310"/>
            <a:ext cx="2106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12</a:t>
            </a:fld>
            <a:endParaRPr lang="en-US" sz="16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855376" y="208810"/>
            <a:ext cx="7078392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MODIS C6 Reflectance Trends Since 2011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294202" y="1754491"/>
            <a:ext cx="267050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sz="1600" dirty="0" smtClean="0">
                <a:solidFill>
                  <a:srgbClr val="0000FF"/>
                </a:solidFill>
                <a:latin typeface="TimesNewRoman"/>
                <a:cs typeface="Times New Roman" pitchFamily="18" charset="0"/>
              </a:rPr>
              <a:t>Trends from MODIS Collection-6 L1B show that they are stable to well within 1%, providing a good reference to track the calibration performance of the VIIRS RSB.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NewRoma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nasalogo.jpg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 flipH="1" flipV="1">
            <a:off x="5997388" y="5253318"/>
            <a:ext cx="555812" cy="3316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562165" y="5477435"/>
            <a:ext cx="129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Linear regression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IRS_AquaMODIS_SNO_refl_ratio_trends-allbands-C5_corr_C6_I1.eps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60" y="663366"/>
            <a:ext cx="6400800" cy="2954215"/>
          </a:xfrm>
          <a:prstGeom prst="rect">
            <a:avLst/>
          </a:prstGeom>
        </p:spPr>
      </p:pic>
      <p:pic>
        <p:nvPicPr>
          <p:cNvPr id="7" name="Picture 6" descr="VIIRS_AquaMODIS_norm_refl_trends_over_deserts_scan_angle_1_I1.eps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60" y="3550096"/>
            <a:ext cx="6400800" cy="295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3641" y="1030936"/>
            <a:ext cx="1192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SNO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6640" y="3854900"/>
            <a:ext cx="2106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Libya-4 Desert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13</a:t>
            </a:fld>
            <a:endParaRPr lang="en-US" sz="16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4305" y="208810"/>
            <a:ext cx="7393579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VIIRS/MODIS Reflectance Ratio Trends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nasalogo.jp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 flipV="1">
            <a:off x="6759413" y="5082983"/>
            <a:ext cx="555812" cy="3316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270401" y="5316065"/>
            <a:ext cx="1712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Linear regression  to data after April 10, 2012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6777318" y="4338918"/>
            <a:ext cx="860611" cy="4303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368980" y="3648630"/>
            <a:ext cx="1237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16-day repeatable orbits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IRS_AquaMODIS_SNO_refl_ratio_trends-allbands-C5_corr_C6_I2.eps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80" y="690261"/>
            <a:ext cx="6400800" cy="2954215"/>
          </a:xfrm>
          <a:prstGeom prst="rect">
            <a:avLst/>
          </a:prstGeom>
        </p:spPr>
      </p:pic>
      <p:pic>
        <p:nvPicPr>
          <p:cNvPr id="7" name="Picture 6" descr="VIIRS_AquaMODIS_norm_refl_trends_over_deserts_scan_angle_1_I2.eps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80" y="3568026"/>
            <a:ext cx="6400800" cy="2954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9851" y="1030936"/>
            <a:ext cx="1192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SNO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2850" y="3854900"/>
            <a:ext cx="2106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Libya-4 Desert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14</a:t>
            </a:fld>
            <a:endParaRPr lang="en-US" sz="16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10515" y="208810"/>
            <a:ext cx="835327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VIIRS/MODIS Reflectance Ratio Trends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nasalogo.jp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15</a:t>
            </a:fld>
            <a:endParaRPr lang="en-US" sz="1600" dirty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717151" y="208810"/>
            <a:ext cx="7593573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VIIRS/MODIS Reflectance Ratio Trends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3227314" y="1344689"/>
            <a:ext cx="349624" cy="528917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770091" y="986104"/>
            <a:ext cx="1362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Tau update</a:t>
            </a:r>
            <a:endParaRPr lang="en-US" sz="1600" dirty="0">
              <a:latin typeface="+mj-lt"/>
            </a:endParaRPr>
          </a:p>
        </p:txBody>
      </p:sp>
      <p:pic>
        <p:nvPicPr>
          <p:cNvPr id="13" name="Picture 12" descr="VIIRS_AquaMODIS_SNO_refl_ratio_trends-allbands-C5_corr_C6_M1.eps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60" y="735085"/>
            <a:ext cx="6400800" cy="2954216"/>
          </a:xfrm>
          <a:prstGeom prst="rect">
            <a:avLst/>
          </a:prstGeom>
        </p:spPr>
      </p:pic>
      <p:pic>
        <p:nvPicPr>
          <p:cNvPr id="8" name="Picture 7" descr="VIIRS_AquaMODIS_norm_refl_trends_over_deserts_scan_angle_1_M1.eps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60" y="3576991"/>
            <a:ext cx="6400800" cy="2954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40201" y="1030936"/>
            <a:ext cx="1192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SNO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3200" y="3854900"/>
            <a:ext cx="2106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Libya-4 Desert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4" name="Picture 13" descr="nasalogo.jp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IRS_AquaMODIS_SNO_refl_ratio_trends-allbands-C5_corr_C6_M2.eps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80" y="699226"/>
            <a:ext cx="6400800" cy="2954215"/>
          </a:xfrm>
          <a:prstGeom prst="rect">
            <a:avLst/>
          </a:prstGeom>
        </p:spPr>
      </p:pic>
      <p:pic>
        <p:nvPicPr>
          <p:cNvPr id="7" name="Picture 6" descr="VIIRS_AquaMODIS_norm_refl_trends_over_deserts_scan_angle_1_M2.eps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80" y="3559061"/>
            <a:ext cx="6400800" cy="295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9851" y="1030936"/>
            <a:ext cx="1192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SNO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2850" y="3854900"/>
            <a:ext cx="2106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Libya-4 Desert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16</a:t>
            </a:fld>
            <a:endParaRPr lang="en-US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44045" y="208810"/>
            <a:ext cx="753082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VIIRS/MODIS Reflectance Ratio Trends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nasalogo.jp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IRS_AquaMODIS_SNO_refl_ratio_trends-allbands-C5_corr_C6_M4.eps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5" y="690261"/>
            <a:ext cx="6400800" cy="2954215"/>
          </a:xfrm>
          <a:prstGeom prst="rect">
            <a:avLst/>
          </a:prstGeom>
        </p:spPr>
      </p:pic>
      <p:pic>
        <p:nvPicPr>
          <p:cNvPr id="7" name="Picture 6" descr="VIIRS_AquaMODIS_norm_refl_trends_over_deserts_scan_angle_1_M4.eps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45" y="3559061"/>
            <a:ext cx="6400800" cy="2954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9501" y="1030936"/>
            <a:ext cx="1192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SNO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500" y="3854900"/>
            <a:ext cx="2106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Libya-4 Desert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17</a:t>
            </a:fld>
            <a:endParaRPr lang="en-US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06360" y="208810"/>
            <a:ext cx="6927414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VIIRS/MODIS Reflectance Ratio Trends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nasalogo.jp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IRS_AquaMODIS_SNO_refl_ratio_trends-allbands-C5_corr_C6_M5.eps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965" y="1308846"/>
            <a:ext cx="4572000" cy="2110154"/>
          </a:xfrm>
          <a:prstGeom prst="rect">
            <a:avLst/>
          </a:prstGeom>
        </p:spPr>
      </p:pic>
      <p:pic>
        <p:nvPicPr>
          <p:cNvPr id="7" name="Picture 6" descr="VIIRS_AquaMODIS_norm_refl_trends_over_deserts_scan_angle_1_M5.eps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930" y="3801116"/>
            <a:ext cx="4572000" cy="2110154"/>
          </a:xfrm>
          <a:prstGeom prst="rect">
            <a:avLst/>
          </a:prstGeom>
        </p:spPr>
      </p:pic>
      <p:pic>
        <p:nvPicPr>
          <p:cNvPr id="8" name="Picture 7" descr="VIIRS_AquaMODIS_SNO_refl_ratio_trends-allbands-C5_corr_C6_M5_MOD_corr.eps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953" y="1308886"/>
            <a:ext cx="4572000" cy="2110154"/>
          </a:xfrm>
          <a:prstGeom prst="rect">
            <a:avLst/>
          </a:prstGeom>
        </p:spPr>
      </p:pic>
      <p:pic>
        <p:nvPicPr>
          <p:cNvPr id="9" name="Picture 8" descr="VIIRS_AquaMODIS_norm_refl_trends_over_deserts_scan_angle_1_MOD_corr.eps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034" y="3792104"/>
            <a:ext cx="4574208" cy="2124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11" y="1559858"/>
            <a:ext cx="6454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SNO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800" y="3998340"/>
            <a:ext cx="16764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Libya-4 Desert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3141" y="1541929"/>
            <a:ext cx="6454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SNO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6664" y="3989368"/>
            <a:ext cx="16764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Libya-4 Desert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18</a:t>
            </a:fld>
            <a:endParaRPr lang="en-US" sz="16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158765" y="208810"/>
            <a:ext cx="6658473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VIIRS/MODIS Reflectance Ratio Trends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nasalogo.jpg"/>
          <p:cNvPicPr preferRelativeResize="0"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6824" y="1129557"/>
            <a:ext cx="80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Before RSR correction                                             After RSR correction*</a:t>
            </a:r>
            <a:endParaRPr lang="en-US" sz="18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2943" y="5925662"/>
            <a:ext cx="83676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latin typeface="+mj-lt"/>
              </a:rPr>
              <a:t>*</a:t>
            </a:r>
            <a:r>
              <a:rPr lang="en-US" sz="1400" b="0" dirty="0" smtClean="0">
                <a:latin typeface="+mj-lt"/>
              </a:rPr>
              <a:t>Correction is based on MODTRAN5 simulations with averaged atmospheric conditions (std. </a:t>
            </a:r>
            <a:r>
              <a:rPr lang="en-US" sz="1400" b="0" dirty="0" err="1" smtClean="0">
                <a:latin typeface="+mj-lt"/>
              </a:rPr>
              <a:t>atmo</a:t>
            </a:r>
            <a:r>
              <a:rPr lang="en-US" sz="1400" b="0" dirty="0" smtClean="0">
                <a:latin typeface="+mj-lt"/>
              </a:rPr>
              <a:t>.</a:t>
            </a:r>
            <a:r>
              <a:rPr lang="en-US" sz="1400" dirty="0" smtClean="0">
                <a:latin typeface="+mj-lt"/>
              </a:rPr>
              <a:t> profile, 1.0 gcm-2 </a:t>
            </a:r>
            <a:r>
              <a:rPr lang="en-US" sz="1400" dirty="0" err="1" smtClean="0">
                <a:latin typeface="+mj-lt"/>
              </a:rPr>
              <a:t>atmo</a:t>
            </a:r>
            <a:r>
              <a:rPr lang="en-US" sz="1400" dirty="0" smtClean="0">
                <a:latin typeface="+mj-lt"/>
              </a:rPr>
              <a:t>. water content for SNO, 5.0 gcm-2 for desert)  </a:t>
            </a:r>
            <a:endParaRPr lang="en-US" sz="1400" b="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IRS_AquaMODIS_SNO_refl_ratio_trends-allbands-C5_corr_C6_M7.eps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06" y="672342"/>
            <a:ext cx="6400800" cy="2954215"/>
          </a:xfrm>
          <a:prstGeom prst="rect">
            <a:avLst/>
          </a:prstGeom>
        </p:spPr>
      </p:pic>
      <p:pic>
        <p:nvPicPr>
          <p:cNvPr id="7" name="Picture 6" descr="VIIRS_AquaMODIS_norm_refl_trends_over_deserts_scan_angle_1_M7.eps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40" y="3541131"/>
            <a:ext cx="6400800" cy="2954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9501" y="1030936"/>
            <a:ext cx="1192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SNO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500" y="3854900"/>
            <a:ext cx="21067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Libya-4 Desert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19</a:t>
            </a:fld>
            <a:endParaRPr lang="en-US" sz="16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88430" y="208810"/>
            <a:ext cx="6936379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VIIRS/MODIS Reflectance Ratio Trends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nasalogo.jp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C405D9-E8C4-45DF-B408-140AE3A8B90D}" type="slidenum">
              <a:rPr lang="en-US" sz="1600" smtClean="0"/>
              <a:pPr>
                <a:defRPr/>
              </a:pPr>
              <a:t>2</a:t>
            </a:fld>
            <a:endParaRPr lang="en-US" sz="1600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164812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Outline</a:t>
            </a:r>
            <a:endParaRPr lang="en-US" sz="320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95745" y="1066800"/>
            <a:ext cx="8386890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 </a:t>
            </a:r>
          </a:p>
          <a:p>
            <a:r>
              <a:rPr lang="en-US" sz="2400" dirty="0" smtClean="0"/>
              <a:t>Methodology</a:t>
            </a:r>
          </a:p>
          <a:p>
            <a:pPr marL="740664" lvl="1" indent="-342900"/>
            <a:r>
              <a:rPr lang="en-US" sz="2400" dirty="0" smtClean="0"/>
              <a:t>SNO orbits and data sampling</a:t>
            </a:r>
          </a:p>
          <a:p>
            <a:pPr marL="740664" lvl="1" indent="-342900"/>
            <a:r>
              <a:rPr lang="en-US" sz="2400" dirty="0" smtClean="0"/>
              <a:t>Data from fixed ground sites (Libya-4, Dome C)</a:t>
            </a:r>
          </a:p>
          <a:p>
            <a:pPr marL="740664" lvl="1" indent="-342900">
              <a:buNone/>
            </a:pPr>
            <a:endParaRPr lang="en-US" sz="2400" dirty="0" smtClean="0"/>
          </a:p>
          <a:p>
            <a:r>
              <a:rPr lang="en-US" sz="2400" dirty="0" smtClean="0"/>
              <a:t>Results</a:t>
            </a:r>
          </a:p>
          <a:p>
            <a:pPr marL="740664" lvl="1" indent="-342900"/>
            <a:r>
              <a:rPr lang="en-US" sz="2400" dirty="0" smtClean="0"/>
              <a:t>MODTRAN simulated at-sensor radiance, </a:t>
            </a:r>
            <a:r>
              <a:rPr lang="en-US" sz="2400" dirty="0" err="1" smtClean="0"/>
              <a:t>Esun</a:t>
            </a:r>
            <a:endParaRPr lang="en-US" sz="2400" dirty="0" smtClean="0"/>
          </a:p>
          <a:p>
            <a:pPr marL="740664" lvl="1" indent="-342900"/>
            <a:r>
              <a:rPr lang="en-US" sz="2400" dirty="0" smtClean="0"/>
              <a:t>VIIRS/MODIS reflectance ratio trends</a:t>
            </a:r>
          </a:p>
          <a:p>
            <a:endParaRPr lang="en-US" sz="2400" dirty="0" smtClean="0"/>
          </a:p>
          <a:p>
            <a:r>
              <a:rPr lang="en-US" sz="2400" dirty="0" smtClean="0"/>
              <a:t>Summary</a:t>
            </a:r>
          </a:p>
        </p:txBody>
      </p:sp>
      <p:pic>
        <p:nvPicPr>
          <p:cNvPr id="7" name="Picture 6" descr="nasalogo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60" y="1464520"/>
            <a:ext cx="8229600" cy="457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3453" y="1057826"/>
            <a:ext cx="24204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Dome C, Antarctica*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20</a:t>
            </a:fld>
            <a:endParaRPr lang="en-US" sz="16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66800" y="208810"/>
            <a:ext cx="6606988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VIIRS and MODIS Reflectance Trends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nasalogo.jp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850" y="6150242"/>
            <a:ext cx="51364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*Plot from </a:t>
            </a:r>
            <a:r>
              <a:rPr lang="en-US" sz="1400" dirty="0" err="1" smtClean="0">
                <a:latin typeface="+mn-lt"/>
              </a:rPr>
              <a:t>Sirish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Uprety</a:t>
            </a:r>
            <a:r>
              <a:rPr lang="en-US" sz="1400" dirty="0" smtClean="0">
                <a:latin typeface="+mn-lt"/>
              </a:rPr>
              <a:t> etc. working with NOAA/STAR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21</a:t>
            </a:fld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825605" y="218766"/>
            <a:ext cx="7592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Relative Differences between VIIRS and MODIS 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6541" y="1584216"/>
          <a:ext cx="8892983" cy="2847237"/>
        </p:xfrm>
        <a:graphic>
          <a:graphicData uri="http://schemas.openxmlformats.org/drawingml/2006/table">
            <a:tbl>
              <a:tblPr/>
              <a:tblGrid>
                <a:gridCol w="808453"/>
                <a:gridCol w="808453"/>
                <a:gridCol w="808453"/>
                <a:gridCol w="808453"/>
                <a:gridCol w="808453"/>
                <a:gridCol w="808453"/>
                <a:gridCol w="808453"/>
                <a:gridCol w="808453"/>
                <a:gridCol w="808453"/>
                <a:gridCol w="808453"/>
                <a:gridCol w="808453"/>
              </a:tblGrid>
              <a:tr h="420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Reflectance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Band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M1</a:t>
                      </a:r>
                      <a:endParaRPr lang="en-US" sz="160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M2</a:t>
                      </a:r>
                      <a:endParaRPr lang="en-US" sz="160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M3</a:t>
                      </a:r>
                      <a:endParaRPr lang="en-US" sz="160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M4</a:t>
                      </a:r>
                      <a:endParaRPr lang="en-US" sz="160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M5</a:t>
                      </a:r>
                      <a:endParaRPr lang="en-US" sz="160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M6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M7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I1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I2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MU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SNO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0.989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0.986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0.995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1.018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1.069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1.003*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1.019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1.020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1.6%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Libya4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1.025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1.007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N/A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1.000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1.096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N/A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1.034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0.990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1.035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1.5%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ModT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0.996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1.006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0.994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1.000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1.046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0.991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1.006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1.009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0.987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1.0%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Calib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 Diff**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-0.7%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-2.0%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0.1%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1.8%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2.2%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1.2%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1.3%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-1.1%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3.3%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TimesNewRoman"/>
                          <a:ea typeface="Calibri"/>
                          <a:cs typeface="Calibri"/>
                        </a:rPr>
                        <a:t>±2.0%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1912" y="5641648"/>
            <a:ext cx="88201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0" lang="en-US" sz="15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Calibri" pitchFamily="34" charset="0"/>
              </a:rPr>
              <a:t>MU – measurement or model uncertainty (%)</a:t>
            </a:r>
            <a:endParaRPr lang="en-US" sz="1500" dirty="0" smtClean="0">
              <a:latin typeface="+mn-lt"/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kumimoji="0" lang="en-US" sz="1500" b="0" i="0" u="none" strike="noStrike" cap="none" normalizeH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Calibri" pitchFamily="34" charset="0"/>
              </a:rPr>
              <a:t>* MU values for M6 ratios are </a:t>
            </a:r>
            <a:r>
              <a:rPr lang="en-US" sz="1500" dirty="0" smtClean="0">
                <a:latin typeface="+mn-lt"/>
                <a:ea typeface="Calibri" pitchFamily="34" charset="0"/>
                <a:cs typeface="Calibri" pitchFamily="34" charset="0"/>
              </a:rPr>
              <a:t>significantly higher than 2% due to early saturation for MODIS</a:t>
            </a:r>
          </a:p>
          <a:p>
            <a:pPr eaLnBrk="1" hangingPunct="1"/>
            <a:r>
              <a:rPr lang="en-US" sz="1500" dirty="0" smtClean="0">
                <a:latin typeface="+mn-lt"/>
                <a:ea typeface="Calibri" pitchFamily="34" charset="0"/>
                <a:cs typeface="Calibri" pitchFamily="34" charset="0"/>
              </a:rPr>
              <a:t>** </a:t>
            </a:r>
            <a:r>
              <a:rPr lang="en-US" sz="1500" dirty="0" err="1" smtClean="0">
                <a:latin typeface="+mn-lt"/>
                <a:ea typeface="Calibri" pitchFamily="34" charset="0"/>
                <a:cs typeface="Calibri" pitchFamily="34" charset="0"/>
              </a:rPr>
              <a:t>Calib</a:t>
            </a:r>
            <a:r>
              <a:rPr lang="en-US" sz="1500" dirty="0" smtClean="0">
                <a:latin typeface="+mn-lt"/>
                <a:ea typeface="Calibri" pitchFamily="34" charset="0"/>
                <a:cs typeface="Calibri" pitchFamily="34" charset="0"/>
              </a:rPr>
              <a:t>. Diff – RSR corrected </a:t>
            </a:r>
            <a:r>
              <a:rPr lang="en-US" sz="1500" dirty="0" smtClean="0">
                <a:latin typeface="+mn-lt"/>
              </a:rPr>
              <a:t>calibration difference between VIIRS SDR and MODIS C6 </a:t>
            </a:r>
            <a:r>
              <a:rPr lang="en-US" sz="1500" dirty="0" err="1" smtClean="0">
                <a:latin typeface="+mn-lt"/>
              </a:rPr>
              <a:t>reflectances</a:t>
            </a:r>
            <a:endParaRPr lang="en-US" sz="1500" dirty="0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626" y="1020435"/>
            <a:ext cx="7803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NewRoman"/>
              </a:rPr>
              <a:t>VIIRS/MODIS ratios from SNO observations and MODTRAN5 </a:t>
            </a:r>
            <a:endParaRPr lang="en-US" sz="2000" b="1" dirty="0">
              <a:latin typeface="TimesNew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5859" y="4401671"/>
            <a:ext cx="529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C00000"/>
                </a:solidFill>
                <a:latin typeface="+mj-lt"/>
              </a:rPr>
              <a:t>Values are derived from the SNO trends after day 100 of 2012</a:t>
            </a:r>
            <a:endParaRPr lang="en-US" sz="14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056" y="4724411"/>
            <a:ext cx="620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Cali Diff = [Ratio (observed) / Ratio (modeled) – 1.0 ] x 100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Picture 10" descr="nasalogo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Summary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052947"/>
            <a:ext cx="8451273" cy="484582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2400"/>
              </a:lnSpc>
            </a:pPr>
            <a:r>
              <a:rPr lang="en-US" sz="8000" dirty="0" smtClean="0"/>
              <a:t>A well-calibrated Aqua MODIS is used as reference to track and evaluate the newly launched </a:t>
            </a:r>
            <a:r>
              <a:rPr lang="en-US" sz="8000" dirty="0" err="1" smtClean="0"/>
              <a:t>Suomi</a:t>
            </a:r>
            <a:r>
              <a:rPr lang="en-US" sz="8000" dirty="0" smtClean="0"/>
              <a:t> NPP VIIRS RSB stability and performance</a:t>
            </a:r>
          </a:p>
          <a:p>
            <a:pPr>
              <a:buNone/>
            </a:pPr>
            <a:endParaRPr lang="en-US" sz="8000" dirty="0" smtClean="0"/>
          </a:p>
          <a:p>
            <a:pPr>
              <a:lnSpc>
                <a:spcPts val="2400"/>
              </a:lnSpc>
            </a:pPr>
            <a:r>
              <a:rPr lang="en-US" sz="8000" dirty="0" smtClean="0"/>
              <a:t>First-year trending results show that the calibration of the VIIRS RSB is generally stable to within 2% (based on data after April 2012 since calibration of the RSB has been stable). There is a concern on the stability of M1 showing an upwards trend (~2%)</a:t>
            </a:r>
          </a:p>
          <a:p>
            <a:endParaRPr lang="en-US" sz="8000" dirty="0" smtClean="0"/>
          </a:p>
          <a:p>
            <a:pPr>
              <a:lnSpc>
                <a:spcPts val="2400"/>
              </a:lnSpc>
            </a:pPr>
            <a:r>
              <a:rPr lang="en-US" sz="8000" dirty="0" smtClean="0"/>
              <a:t>Results from SNO orbits and desert &amp; Dome C sites have a generally good agreement</a:t>
            </a:r>
          </a:p>
          <a:p>
            <a:pPr>
              <a:buNone/>
            </a:pPr>
            <a:endParaRPr lang="en-US" sz="8000" dirty="0" smtClean="0"/>
          </a:p>
          <a:p>
            <a:pPr>
              <a:lnSpc>
                <a:spcPts val="2400"/>
              </a:lnSpc>
            </a:pPr>
            <a:r>
              <a:rPr lang="en-US" sz="8000" dirty="0" smtClean="0"/>
              <a:t>With the help of MODTRAN simulated at-sensor radiances, the result of this study indicates that the relative differences between VIIRS and MODIS RSB are within 2% for most RSB (3% for I2)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61975" y="857250"/>
            <a:ext cx="8382000" cy="80963"/>
            <a:chOff x="240" y="576"/>
            <a:chExt cx="5280" cy="48"/>
          </a:xfrm>
        </p:grpSpPr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240" y="576"/>
              <a:ext cx="528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40" y="624"/>
              <a:ext cx="528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C405D9-E8C4-45DF-B408-140AE3A8B90D}" type="slidenum">
              <a:rPr lang="en-US" sz="1600" smtClean="0"/>
              <a:pPr>
                <a:defRPr/>
              </a:pPr>
              <a:t>22</a:t>
            </a:fld>
            <a:endParaRPr lang="en-US" sz="1600" dirty="0"/>
          </a:p>
        </p:txBody>
      </p:sp>
      <p:pic>
        <p:nvPicPr>
          <p:cNvPr id="9" name="Picture 8" descr="nasalogo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848" y="8965"/>
            <a:ext cx="1005840" cy="81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868" y="923533"/>
            <a:ext cx="886659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smtClean="0"/>
              <a:t>  Need to conduct immediate post-launch assessment for VIIRS RSB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smtClean="0"/>
              <a:t>  Comparison with a stable and well-calibrated sensor provides a quick and proper assessment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smtClean="0"/>
              <a:t>  Major challenges are to obtain high quality data due to differences in observation times, viewing and illumination angle and RSR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smtClean="0"/>
              <a:t>  Using simultaneous nadir overpasses (SNO) between two POS significantly reduce these biases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smtClean="0"/>
              <a:t>  This approach has been successfully applied to cross-sensor comparison among NOAA series AVHRR, AVHRR and MODIS etc.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smtClean="0"/>
              <a:t>  </a:t>
            </a:r>
            <a:r>
              <a:rPr lang="en-US" sz="2400" dirty="0" err="1" smtClean="0"/>
              <a:t>Radiometrically</a:t>
            </a:r>
            <a:r>
              <a:rPr lang="en-US" sz="2400" dirty="0" smtClean="0"/>
              <a:t> stable sites (Libya-4 desert, Dome C snow) provide an excellent opportunity to track sensor calibration performance</a:t>
            </a:r>
          </a:p>
          <a:p>
            <a:pPr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smtClean="0"/>
              <a:t>  The VIIRS performance evaluation is conducted with focus on </a:t>
            </a:r>
            <a:r>
              <a:rPr lang="en-US" sz="2400" dirty="0" smtClean="0">
                <a:solidFill>
                  <a:srgbClr val="0000FF"/>
                </a:solidFill>
              </a:rPr>
              <a:t>calibration stability and consistency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3</a:t>
            </a:fld>
            <a:endParaRPr lang="en-US" sz="1600" dirty="0"/>
          </a:p>
        </p:txBody>
      </p:sp>
      <p:pic>
        <p:nvPicPr>
          <p:cNvPr id="6" name="Picture 5" descr="nasalogo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5482" y="883143"/>
          <a:ext cx="4078941" cy="5678424"/>
        </p:xfrm>
        <a:graphic>
          <a:graphicData uri="http://schemas.openxmlformats.org/drawingml/2006/table">
            <a:tbl>
              <a:tblPr/>
              <a:tblGrid>
                <a:gridCol w="766926"/>
                <a:gridCol w="732934"/>
                <a:gridCol w="539610"/>
                <a:gridCol w="650790"/>
                <a:gridCol w="767634"/>
                <a:gridCol w="621047"/>
              </a:tblGrid>
              <a:tr h="27488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VIIRS RSB/TEB (nm)</a:t>
                      </a:r>
                      <a:endParaRPr lang="en-US" sz="16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MODIS RSB/TEB (nm)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CW 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BW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CW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BW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M1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412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B8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412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M2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445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B9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443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M3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488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B10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488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M4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555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B4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555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M5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672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B1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645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M6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746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B15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748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M7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865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B2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858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M8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B5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M9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1378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B26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1375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M10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1610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B6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1640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M11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2250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B7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2130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I1</a:t>
                      </a:r>
                      <a:endParaRPr lang="en-US" sz="140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B1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645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I2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865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B2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858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I3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1610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B6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1640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rgbClr val="C00000"/>
                        </a:solidFill>
                        <a:latin typeface="TimesNew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M12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3700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180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B20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3750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180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M13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4050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155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B23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4050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61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M14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8550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300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B29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8550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300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M15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10763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1000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B31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11030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500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M16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12013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950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B32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12020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500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I4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37400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380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B20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3750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180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I5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11450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1900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B31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11030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/>
                        </a:rPr>
                        <a:t>500</a:t>
                      </a:r>
                      <a:endParaRPr lang="en-US" sz="14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91643" y="111825"/>
            <a:ext cx="7560572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Visible Infrared Imaging Radiometer Suite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7000" y="136811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Scanning radiometer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22 bands between 0.4 and 12 </a:t>
            </a:r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µ</a:t>
            </a: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m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 Afternoon polar orbit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Swath distance of 3000 km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Nadir resolutions: 0.37, 0.74 km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Launched Oct 28,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4</a:t>
            </a:fld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512731" y="414518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Scanning radiometer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36 bands between 0.4 and 14 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µ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m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Morning/afternoon polar orbits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Swath distance of 2300 km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Nadir resolutions: 0.25, 0.5, 1.0 km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Launched Dec 1999 &amp; May 2002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3062" y="990597"/>
            <a:ext cx="222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>
                <a:solidFill>
                  <a:srgbClr val="0000FF"/>
                </a:solidFill>
                <a:latin typeface="+mj-lt"/>
              </a:rPr>
              <a:t>Suomi</a:t>
            </a:r>
            <a:r>
              <a:rPr lang="en-US" sz="1800" b="1" u="sng" dirty="0" smtClean="0">
                <a:solidFill>
                  <a:srgbClr val="0000FF"/>
                </a:solidFill>
                <a:latin typeface="+mj-lt"/>
              </a:rPr>
              <a:t> NPP VIIRS</a:t>
            </a:r>
            <a:endParaRPr lang="en-US" sz="1800" b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391" y="3759300"/>
            <a:ext cx="222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C00000"/>
                </a:solidFill>
                <a:latin typeface="+mj-lt"/>
              </a:rPr>
              <a:t>Terra/Aqua MODIS </a:t>
            </a:r>
            <a:endParaRPr lang="en-US" sz="1800" b="1" u="sng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Picture 9" descr="nasalogo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29866" y="208810"/>
            <a:ext cx="7661098" cy="7620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SNO (</a:t>
            </a:r>
            <a:r>
              <a:rPr lang="en-US" sz="2700" b="1" dirty="0" smtClean="0">
                <a:solidFill>
                  <a:srgbClr val="0000FF"/>
                </a:solidFill>
                <a:latin typeface="+mj-lt"/>
              </a:rPr>
              <a:t>Simultaneous Nadir Overpasses) 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5</a:t>
            </a:fld>
            <a:endParaRPr lang="en-US" sz="16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1016000" y="1024458"/>
            <a:ext cx="6985000" cy="3674532"/>
            <a:chOff x="1998212" y="1930458"/>
            <a:chExt cx="4114800" cy="2085975"/>
          </a:xfrm>
        </p:grpSpPr>
        <p:pic>
          <p:nvPicPr>
            <p:cNvPr id="52225" name="Picture 4" descr="800px-WorldMap.sv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98212" y="1930458"/>
              <a:ext cx="4114800" cy="2085975"/>
            </a:xfrm>
            <a:prstGeom prst="rect">
              <a:avLst/>
            </a:prstGeom>
            <a:noFill/>
          </p:spPr>
        </p:pic>
        <p:sp>
          <p:nvSpPr>
            <p:cNvPr id="52231" name="Freeform 7"/>
            <p:cNvSpPr>
              <a:spLocks/>
            </p:cNvSpPr>
            <p:nvPr/>
          </p:nvSpPr>
          <p:spPr bwMode="auto">
            <a:xfrm>
              <a:off x="2935860" y="1987626"/>
              <a:ext cx="1873250" cy="374650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53" y="413"/>
                </a:cxn>
                <a:cxn ang="0">
                  <a:pos x="110" y="330"/>
                </a:cxn>
                <a:cxn ang="0">
                  <a:pos x="193" y="257"/>
                </a:cxn>
                <a:cxn ang="0">
                  <a:pos x="267" y="197"/>
                </a:cxn>
                <a:cxn ang="0">
                  <a:pos x="357" y="153"/>
                </a:cxn>
                <a:cxn ang="0">
                  <a:pos x="497" y="107"/>
                </a:cxn>
                <a:cxn ang="0">
                  <a:pos x="623" y="73"/>
                </a:cxn>
                <a:cxn ang="0">
                  <a:pos x="773" y="47"/>
                </a:cxn>
                <a:cxn ang="0">
                  <a:pos x="987" y="17"/>
                </a:cxn>
                <a:cxn ang="0">
                  <a:pos x="1167" y="7"/>
                </a:cxn>
                <a:cxn ang="0">
                  <a:pos x="1407" y="3"/>
                </a:cxn>
                <a:cxn ang="0">
                  <a:pos x="1713" y="3"/>
                </a:cxn>
                <a:cxn ang="0">
                  <a:pos x="1943" y="3"/>
                </a:cxn>
                <a:cxn ang="0">
                  <a:pos x="2223" y="20"/>
                </a:cxn>
                <a:cxn ang="0">
                  <a:pos x="2397" y="50"/>
                </a:cxn>
                <a:cxn ang="0">
                  <a:pos x="2590" y="127"/>
                </a:cxn>
                <a:cxn ang="0">
                  <a:pos x="2627" y="150"/>
                </a:cxn>
                <a:cxn ang="0">
                  <a:pos x="2707" y="203"/>
                </a:cxn>
                <a:cxn ang="0">
                  <a:pos x="2787" y="290"/>
                </a:cxn>
                <a:cxn ang="0">
                  <a:pos x="2853" y="390"/>
                </a:cxn>
                <a:cxn ang="0">
                  <a:pos x="2893" y="490"/>
                </a:cxn>
                <a:cxn ang="0">
                  <a:pos x="2913" y="523"/>
                </a:cxn>
              </a:cxnLst>
              <a:rect l="0" t="0" r="r" b="b"/>
              <a:pathLst>
                <a:path w="2913" h="523">
                  <a:moveTo>
                    <a:pt x="0" y="510"/>
                  </a:moveTo>
                  <a:cubicBezTo>
                    <a:pt x="17" y="476"/>
                    <a:pt x="35" y="443"/>
                    <a:pt x="53" y="413"/>
                  </a:cubicBezTo>
                  <a:cubicBezTo>
                    <a:pt x="71" y="383"/>
                    <a:pt x="87" y="356"/>
                    <a:pt x="110" y="330"/>
                  </a:cubicBezTo>
                  <a:cubicBezTo>
                    <a:pt x="133" y="304"/>
                    <a:pt x="167" y="279"/>
                    <a:pt x="193" y="257"/>
                  </a:cubicBezTo>
                  <a:cubicBezTo>
                    <a:pt x="219" y="235"/>
                    <a:pt x="240" y="214"/>
                    <a:pt x="267" y="197"/>
                  </a:cubicBezTo>
                  <a:cubicBezTo>
                    <a:pt x="294" y="180"/>
                    <a:pt x="319" y="168"/>
                    <a:pt x="357" y="153"/>
                  </a:cubicBezTo>
                  <a:cubicBezTo>
                    <a:pt x="395" y="138"/>
                    <a:pt x="453" y="120"/>
                    <a:pt x="497" y="107"/>
                  </a:cubicBezTo>
                  <a:cubicBezTo>
                    <a:pt x="541" y="94"/>
                    <a:pt x="577" y="83"/>
                    <a:pt x="623" y="73"/>
                  </a:cubicBezTo>
                  <a:cubicBezTo>
                    <a:pt x="669" y="63"/>
                    <a:pt x="712" y="56"/>
                    <a:pt x="773" y="47"/>
                  </a:cubicBezTo>
                  <a:cubicBezTo>
                    <a:pt x="834" y="38"/>
                    <a:pt x="921" y="24"/>
                    <a:pt x="987" y="17"/>
                  </a:cubicBezTo>
                  <a:cubicBezTo>
                    <a:pt x="1053" y="10"/>
                    <a:pt x="1097" y="9"/>
                    <a:pt x="1167" y="7"/>
                  </a:cubicBezTo>
                  <a:cubicBezTo>
                    <a:pt x="1237" y="5"/>
                    <a:pt x="1316" y="4"/>
                    <a:pt x="1407" y="3"/>
                  </a:cubicBezTo>
                  <a:cubicBezTo>
                    <a:pt x="1498" y="2"/>
                    <a:pt x="1624" y="3"/>
                    <a:pt x="1713" y="3"/>
                  </a:cubicBezTo>
                  <a:cubicBezTo>
                    <a:pt x="1802" y="3"/>
                    <a:pt x="1858" y="0"/>
                    <a:pt x="1943" y="3"/>
                  </a:cubicBezTo>
                  <a:cubicBezTo>
                    <a:pt x="2028" y="6"/>
                    <a:pt x="2147" y="12"/>
                    <a:pt x="2223" y="20"/>
                  </a:cubicBezTo>
                  <a:cubicBezTo>
                    <a:pt x="2299" y="28"/>
                    <a:pt x="2336" y="32"/>
                    <a:pt x="2397" y="50"/>
                  </a:cubicBezTo>
                  <a:cubicBezTo>
                    <a:pt x="2458" y="68"/>
                    <a:pt x="2552" y="110"/>
                    <a:pt x="2590" y="127"/>
                  </a:cubicBezTo>
                  <a:cubicBezTo>
                    <a:pt x="2628" y="144"/>
                    <a:pt x="2608" y="137"/>
                    <a:pt x="2627" y="150"/>
                  </a:cubicBezTo>
                  <a:cubicBezTo>
                    <a:pt x="2646" y="163"/>
                    <a:pt x="2680" y="180"/>
                    <a:pt x="2707" y="203"/>
                  </a:cubicBezTo>
                  <a:cubicBezTo>
                    <a:pt x="2734" y="226"/>
                    <a:pt x="2763" y="259"/>
                    <a:pt x="2787" y="290"/>
                  </a:cubicBezTo>
                  <a:cubicBezTo>
                    <a:pt x="2811" y="321"/>
                    <a:pt x="2835" y="357"/>
                    <a:pt x="2853" y="390"/>
                  </a:cubicBezTo>
                  <a:cubicBezTo>
                    <a:pt x="2871" y="423"/>
                    <a:pt x="2883" y="468"/>
                    <a:pt x="2893" y="490"/>
                  </a:cubicBezTo>
                  <a:cubicBezTo>
                    <a:pt x="2903" y="512"/>
                    <a:pt x="2910" y="518"/>
                    <a:pt x="2913" y="523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26" name="Freeform 2"/>
            <p:cNvSpPr>
              <a:spLocks/>
            </p:cNvSpPr>
            <p:nvPr/>
          </p:nvSpPr>
          <p:spPr bwMode="auto">
            <a:xfrm>
              <a:off x="2975548" y="1990801"/>
              <a:ext cx="1876425" cy="377825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50" y="491"/>
                </a:cxn>
                <a:cxn ang="0">
                  <a:pos x="100" y="408"/>
                </a:cxn>
                <a:cxn ang="0">
                  <a:pos x="180" y="311"/>
                </a:cxn>
                <a:cxn ang="0">
                  <a:pos x="307" y="218"/>
                </a:cxn>
                <a:cxn ang="0">
                  <a:pos x="430" y="161"/>
                </a:cxn>
                <a:cxn ang="0">
                  <a:pos x="594" y="111"/>
                </a:cxn>
                <a:cxn ang="0">
                  <a:pos x="727" y="81"/>
                </a:cxn>
                <a:cxn ang="0">
                  <a:pos x="890" y="54"/>
                </a:cxn>
                <a:cxn ang="0">
                  <a:pos x="1114" y="24"/>
                </a:cxn>
                <a:cxn ang="0">
                  <a:pos x="1367" y="3"/>
                </a:cxn>
                <a:cxn ang="0">
                  <a:pos x="1707" y="3"/>
                </a:cxn>
                <a:cxn ang="0">
                  <a:pos x="1940" y="3"/>
                </a:cxn>
                <a:cxn ang="0">
                  <a:pos x="2230" y="24"/>
                </a:cxn>
                <a:cxn ang="0">
                  <a:pos x="2457" y="68"/>
                </a:cxn>
                <a:cxn ang="0">
                  <a:pos x="2590" y="128"/>
                </a:cxn>
                <a:cxn ang="0">
                  <a:pos x="2690" y="198"/>
                </a:cxn>
                <a:cxn ang="0">
                  <a:pos x="2807" y="314"/>
                </a:cxn>
                <a:cxn ang="0">
                  <a:pos x="2867" y="404"/>
                </a:cxn>
                <a:cxn ang="0">
                  <a:pos x="2920" y="514"/>
                </a:cxn>
                <a:cxn ang="0">
                  <a:pos x="2954" y="594"/>
                </a:cxn>
              </a:cxnLst>
              <a:rect l="0" t="0" r="r" b="b"/>
              <a:pathLst>
                <a:path w="2954" h="594">
                  <a:moveTo>
                    <a:pt x="0" y="594"/>
                  </a:moveTo>
                  <a:cubicBezTo>
                    <a:pt x="16" y="558"/>
                    <a:pt x="33" y="522"/>
                    <a:pt x="50" y="491"/>
                  </a:cubicBezTo>
                  <a:cubicBezTo>
                    <a:pt x="67" y="460"/>
                    <a:pt x="78" y="438"/>
                    <a:pt x="100" y="408"/>
                  </a:cubicBezTo>
                  <a:cubicBezTo>
                    <a:pt x="122" y="378"/>
                    <a:pt x="146" y="343"/>
                    <a:pt x="180" y="311"/>
                  </a:cubicBezTo>
                  <a:cubicBezTo>
                    <a:pt x="214" y="279"/>
                    <a:pt x="265" y="243"/>
                    <a:pt x="307" y="218"/>
                  </a:cubicBezTo>
                  <a:cubicBezTo>
                    <a:pt x="349" y="193"/>
                    <a:pt x="382" y="179"/>
                    <a:pt x="430" y="161"/>
                  </a:cubicBezTo>
                  <a:cubicBezTo>
                    <a:pt x="478" y="143"/>
                    <a:pt x="545" y="124"/>
                    <a:pt x="594" y="111"/>
                  </a:cubicBezTo>
                  <a:cubicBezTo>
                    <a:pt x="643" y="98"/>
                    <a:pt x="678" y="90"/>
                    <a:pt x="727" y="81"/>
                  </a:cubicBezTo>
                  <a:cubicBezTo>
                    <a:pt x="776" y="72"/>
                    <a:pt x="826" y="63"/>
                    <a:pt x="890" y="54"/>
                  </a:cubicBezTo>
                  <a:cubicBezTo>
                    <a:pt x="954" y="45"/>
                    <a:pt x="1035" y="32"/>
                    <a:pt x="1114" y="24"/>
                  </a:cubicBezTo>
                  <a:cubicBezTo>
                    <a:pt x="1193" y="16"/>
                    <a:pt x="1268" y="6"/>
                    <a:pt x="1367" y="3"/>
                  </a:cubicBezTo>
                  <a:cubicBezTo>
                    <a:pt x="1466" y="0"/>
                    <a:pt x="1612" y="3"/>
                    <a:pt x="1707" y="3"/>
                  </a:cubicBezTo>
                  <a:cubicBezTo>
                    <a:pt x="1802" y="3"/>
                    <a:pt x="1853" y="0"/>
                    <a:pt x="1940" y="3"/>
                  </a:cubicBezTo>
                  <a:cubicBezTo>
                    <a:pt x="2027" y="6"/>
                    <a:pt x="2144" y="13"/>
                    <a:pt x="2230" y="24"/>
                  </a:cubicBezTo>
                  <a:cubicBezTo>
                    <a:pt x="2316" y="35"/>
                    <a:pt x="2397" y="51"/>
                    <a:pt x="2457" y="68"/>
                  </a:cubicBezTo>
                  <a:cubicBezTo>
                    <a:pt x="2517" y="85"/>
                    <a:pt x="2551" y="106"/>
                    <a:pt x="2590" y="128"/>
                  </a:cubicBezTo>
                  <a:cubicBezTo>
                    <a:pt x="2629" y="150"/>
                    <a:pt x="2654" y="167"/>
                    <a:pt x="2690" y="198"/>
                  </a:cubicBezTo>
                  <a:cubicBezTo>
                    <a:pt x="2726" y="229"/>
                    <a:pt x="2778" y="280"/>
                    <a:pt x="2807" y="314"/>
                  </a:cubicBezTo>
                  <a:cubicBezTo>
                    <a:pt x="2836" y="348"/>
                    <a:pt x="2848" y="371"/>
                    <a:pt x="2867" y="404"/>
                  </a:cubicBezTo>
                  <a:cubicBezTo>
                    <a:pt x="2886" y="437"/>
                    <a:pt x="2905" y="482"/>
                    <a:pt x="2920" y="514"/>
                  </a:cubicBezTo>
                  <a:cubicBezTo>
                    <a:pt x="2935" y="546"/>
                    <a:pt x="2948" y="581"/>
                    <a:pt x="2954" y="59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27" name="Freeform 3"/>
            <p:cNvSpPr>
              <a:spLocks/>
            </p:cNvSpPr>
            <p:nvPr/>
          </p:nvSpPr>
          <p:spPr bwMode="auto">
            <a:xfrm>
              <a:off x="3894710" y="3584651"/>
              <a:ext cx="1828800" cy="3333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0" y="117"/>
                </a:cxn>
                <a:cxn ang="0">
                  <a:pos x="93" y="193"/>
                </a:cxn>
                <a:cxn ang="0">
                  <a:pos x="177" y="280"/>
                </a:cxn>
                <a:cxn ang="0">
                  <a:pos x="250" y="343"/>
                </a:cxn>
                <a:cxn ang="0">
                  <a:pos x="383" y="410"/>
                </a:cxn>
                <a:cxn ang="0">
                  <a:pos x="573" y="463"/>
                </a:cxn>
                <a:cxn ang="0">
                  <a:pos x="870" y="510"/>
                </a:cxn>
                <a:cxn ang="0">
                  <a:pos x="1307" y="523"/>
                </a:cxn>
                <a:cxn ang="0">
                  <a:pos x="1867" y="493"/>
                </a:cxn>
                <a:cxn ang="0">
                  <a:pos x="2133" y="470"/>
                </a:cxn>
                <a:cxn ang="0">
                  <a:pos x="2330" y="400"/>
                </a:cxn>
                <a:cxn ang="0">
                  <a:pos x="2413" y="330"/>
                </a:cxn>
                <a:cxn ang="0">
                  <a:pos x="2483" y="260"/>
                </a:cxn>
                <a:cxn ang="0">
                  <a:pos x="2553" y="173"/>
                </a:cxn>
                <a:cxn ang="0">
                  <a:pos x="2583" y="113"/>
                </a:cxn>
                <a:cxn ang="0">
                  <a:pos x="2643" y="0"/>
                </a:cxn>
              </a:cxnLst>
              <a:rect l="0" t="0" r="r" b="b"/>
              <a:pathLst>
                <a:path w="2643" h="526">
                  <a:moveTo>
                    <a:pt x="0" y="13"/>
                  </a:moveTo>
                  <a:cubicBezTo>
                    <a:pt x="12" y="50"/>
                    <a:pt x="25" y="87"/>
                    <a:pt x="40" y="117"/>
                  </a:cubicBezTo>
                  <a:cubicBezTo>
                    <a:pt x="55" y="147"/>
                    <a:pt x="70" y="166"/>
                    <a:pt x="93" y="193"/>
                  </a:cubicBezTo>
                  <a:cubicBezTo>
                    <a:pt x="116" y="220"/>
                    <a:pt x="151" y="255"/>
                    <a:pt x="177" y="280"/>
                  </a:cubicBezTo>
                  <a:cubicBezTo>
                    <a:pt x="203" y="305"/>
                    <a:pt x="216" y="321"/>
                    <a:pt x="250" y="343"/>
                  </a:cubicBezTo>
                  <a:cubicBezTo>
                    <a:pt x="284" y="365"/>
                    <a:pt x="329" y="390"/>
                    <a:pt x="383" y="410"/>
                  </a:cubicBezTo>
                  <a:cubicBezTo>
                    <a:pt x="437" y="430"/>
                    <a:pt x="492" y="446"/>
                    <a:pt x="573" y="463"/>
                  </a:cubicBezTo>
                  <a:cubicBezTo>
                    <a:pt x="654" y="480"/>
                    <a:pt x="748" y="500"/>
                    <a:pt x="870" y="510"/>
                  </a:cubicBezTo>
                  <a:cubicBezTo>
                    <a:pt x="992" y="520"/>
                    <a:pt x="1141" y="526"/>
                    <a:pt x="1307" y="523"/>
                  </a:cubicBezTo>
                  <a:cubicBezTo>
                    <a:pt x="1473" y="520"/>
                    <a:pt x="1729" y="502"/>
                    <a:pt x="1867" y="493"/>
                  </a:cubicBezTo>
                  <a:cubicBezTo>
                    <a:pt x="2005" y="484"/>
                    <a:pt x="2056" y="485"/>
                    <a:pt x="2133" y="470"/>
                  </a:cubicBezTo>
                  <a:cubicBezTo>
                    <a:pt x="2210" y="455"/>
                    <a:pt x="2283" y="423"/>
                    <a:pt x="2330" y="400"/>
                  </a:cubicBezTo>
                  <a:cubicBezTo>
                    <a:pt x="2377" y="377"/>
                    <a:pt x="2388" y="353"/>
                    <a:pt x="2413" y="330"/>
                  </a:cubicBezTo>
                  <a:cubicBezTo>
                    <a:pt x="2438" y="307"/>
                    <a:pt x="2460" y="286"/>
                    <a:pt x="2483" y="260"/>
                  </a:cubicBezTo>
                  <a:cubicBezTo>
                    <a:pt x="2506" y="234"/>
                    <a:pt x="2536" y="198"/>
                    <a:pt x="2553" y="173"/>
                  </a:cubicBezTo>
                  <a:cubicBezTo>
                    <a:pt x="2570" y="148"/>
                    <a:pt x="2568" y="142"/>
                    <a:pt x="2583" y="113"/>
                  </a:cubicBezTo>
                  <a:cubicBezTo>
                    <a:pt x="2598" y="84"/>
                    <a:pt x="2633" y="19"/>
                    <a:pt x="2643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auto">
            <a:xfrm>
              <a:off x="3855023" y="3584651"/>
              <a:ext cx="1825625" cy="3365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3" y="114"/>
                </a:cxn>
                <a:cxn ang="0">
                  <a:pos x="100" y="218"/>
                </a:cxn>
                <a:cxn ang="0">
                  <a:pos x="186" y="298"/>
                </a:cxn>
                <a:cxn ang="0">
                  <a:pos x="306" y="381"/>
                </a:cxn>
                <a:cxn ang="0">
                  <a:pos x="523" y="458"/>
                </a:cxn>
                <a:cxn ang="0">
                  <a:pos x="656" y="484"/>
                </a:cxn>
                <a:cxn ang="0">
                  <a:pos x="783" y="501"/>
                </a:cxn>
                <a:cxn ang="0">
                  <a:pos x="1140" y="526"/>
                </a:cxn>
                <a:cxn ang="0">
                  <a:pos x="1446" y="526"/>
                </a:cxn>
                <a:cxn ang="0">
                  <a:pos x="1876" y="504"/>
                </a:cxn>
                <a:cxn ang="0">
                  <a:pos x="2173" y="481"/>
                </a:cxn>
                <a:cxn ang="0">
                  <a:pos x="2356" y="461"/>
                </a:cxn>
                <a:cxn ang="0">
                  <a:pos x="2456" y="434"/>
                </a:cxn>
                <a:cxn ang="0">
                  <a:pos x="2540" y="394"/>
                </a:cxn>
                <a:cxn ang="0">
                  <a:pos x="2623" y="344"/>
                </a:cxn>
                <a:cxn ang="0">
                  <a:pos x="2706" y="261"/>
                </a:cxn>
                <a:cxn ang="0">
                  <a:pos x="2793" y="151"/>
                </a:cxn>
                <a:cxn ang="0">
                  <a:pos x="2833" y="91"/>
                </a:cxn>
                <a:cxn ang="0">
                  <a:pos x="2856" y="38"/>
                </a:cxn>
                <a:cxn ang="0">
                  <a:pos x="2876" y="0"/>
                </a:cxn>
              </a:cxnLst>
              <a:rect l="0" t="0" r="r" b="b"/>
              <a:pathLst>
                <a:path w="2876" h="530">
                  <a:moveTo>
                    <a:pt x="0" y="18"/>
                  </a:moveTo>
                  <a:cubicBezTo>
                    <a:pt x="8" y="49"/>
                    <a:pt x="16" y="81"/>
                    <a:pt x="33" y="114"/>
                  </a:cubicBezTo>
                  <a:cubicBezTo>
                    <a:pt x="50" y="147"/>
                    <a:pt x="75" y="187"/>
                    <a:pt x="100" y="218"/>
                  </a:cubicBezTo>
                  <a:cubicBezTo>
                    <a:pt x="125" y="249"/>
                    <a:pt x="152" y="271"/>
                    <a:pt x="186" y="298"/>
                  </a:cubicBezTo>
                  <a:cubicBezTo>
                    <a:pt x="220" y="325"/>
                    <a:pt x="250" y="354"/>
                    <a:pt x="306" y="381"/>
                  </a:cubicBezTo>
                  <a:cubicBezTo>
                    <a:pt x="362" y="408"/>
                    <a:pt x="465" y="441"/>
                    <a:pt x="523" y="458"/>
                  </a:cubicBezTo>
                  <a:cubicBezTo>
                    <a:pt x="581" y="475"/>
                    <a:pt x="613" y="477"/>
                    <a:pt x="656" y="484"/>
                  </a:cubicBezTo>
                  <a:cubicBezTo>
                    <a:pt x="699" y="491"/>
                    <a:pt x="702" y="494"/>
                    <a:pt x="783" y="501"/>
                  </a:cubicBezTo>
                  <a:cubicBezTo>
                    <a:pt x="864" y="508"/>
                    <a:pt x="1030" y="522"/>
                    <a:pt x="1140" y="526"/>
                  </a:cubicBezTo>
                  <a:cubicBezTo>
                    <a:pt x="1250" y="530"/>
                    <a:pt x="1323" y="530"/>
                    <a:pt x="1446" y="526"/>
                  </a:cubicBezTo>
                  <a:cubicBezTo>
                    <a:pt x="1569" y="522"/>
                    <a:pt x="1755" y="511"/>
                    <a:pt x="1876" y="504"/>
                  </a:cubicBezTo>
                  <a:cubicBezTo>
                    <a:pt x="1997" y="497"/>
                    <a:pt x="2093" y="488"/>
                    <a:pt x="2173" y="481"/>
                  </a:cubicBezTo>
                  <a:cubicBezTo>
                    <a:pt x="2253" y="474"/>
                    <a:pt x="2309" y="469"/>
                    <a:pt x="2356" y="461"/>
                  </a:cubicBezTo>
                  <a:cubicBezTo>
                    <a:pt x="2403" y="453"/>
                    <a:pt x="2425" y="445"/>
                    <a:pt x="2456" y="434"/>
                  </a:cubicBezTo>
                  <a:cubicBezTo>
                    <a:pt x="2487" y="423"/>
                    <a:pt x="2512" y="409"/>
                    <a:pt x="2540" y="394"/>
                  </a:cubicBezTo>
                  <a:cubicBezTo>
                    <a:pt x="2568" y="379"/>
                    <a:pt x="2595" y="366"/>
                    <a:pt x="2623" y="344"/>
                  </a:cubicBezTo>
                  <a:cubicBezTo>
                    <a:pt x="2651" y="322"/>
                    <a:pt x="2678" y="293"/>
                    <a:pt x="2706" y="261"/>
                  </a:cubicBezTo>
                  <a:cubicBezTo>
                    <a:pt x="2734" y="229"/>
                    <a:pt x="2772" y="179"/>
                    <a:pt x="2793" y="151"/>
                  </a:cubicBezTo>
                  <a:cubicBezTo>
                    <a:pt x="2814" y="123"/>
                    <a:pt x="2823" y="110"/>
                    <a:pt x="2833" y="91"/>
                  </a:cubicBezTo>
                  <a:cubicBezTo>
                    <a:pt x="2843" y="72"/>
                    <a:pt x="2849" y="53"/>
                    <a:pt x="2856" y="38"/>
                  </a:cubicBezTo>
                  <a:cubicBezTo>
                    <a:pt x="2863" y="23"/>
                    <a:pt x="2873" y="6"/>
                    <a:pt x="287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auto">
            <a:xfrm>
              <a:off x="2975548" y="1987626"/>
              <a:ext cx="1876425" cy="377825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50" y="491"/>
                </a:cxn>
                <a:cxn ang="0">
                  <a:pos x="100" y="408"/>
                </a:cxn>
                <a:cxn ang="0">
                  <a:pos x="180" y="311"/>
                </a:cxn>
                <a:cxn ang="0">
                  <a:pos x="307" y="218"/>
                </a:cxn>
                <a:cxn ang="0">
                  <a:pos x="430" y="161"/>
                </a:cxn>
                <a:cxn ang="0">
                  <a:pos x="594" y="111"/>
                </a:cxn>
                <a:cxn ang="0">
                  <a:pos x="727" y="81"/>
                </a:cxn>
                <a:cxn ang="0">
                  <a:pos x="890" y="54"/>
                </a:cxn>
                <a:cxn ang="0">
                  <a:pos x="1114" y="24"/>
                </a:cxn>
                <a:cxn ang="0">
                  <a:pos x="1367" y="3"/>
                </a:cxn>
                <a:cxn ang="0">
                  <a:pos x="1707" y="3"/>
                </a:cxn>
                <a:cxn ang="0">
                  <a:pos x="1940" y="3"/>
                </a:cxn>
                <a:cxn ang="0">
                  <a:pos x="2230" y="24"/>
                </a:cxn>
                <a:cxn ang="0">
                  <a:pos x="2457" y="68"/>
                </a:cxn>
                <a:cxn ang="0">
                  <a:pos x="2590" y="128"/>
                </a:cxn>
                <a:cxn ang="0">
                  <a:pos x="2690" y="198"/>
                </a:cxn>
                <a:cxn ang="0">
                  <a:pos x="2807" y="314"/>
                </a:cxn>
                <a:cxn ang="0">
                  <a:pos x="2867" y="404"/>
                </a:cxn>
                <a:cxn ang="0">
                  <a:pos x="2920" y="514"/>
                </a:cxn>
                <a:cxn ang="0">
                  <a:pos x="2954" y="594"/>
                </a:cxn>
              </a:cxnLst>
              <a:rect l="0" t="0" r="r" b="b"/>
              <a:pathLst>
                <a:path w="2954" h="594">
                  <a:moveTo>
                    <a:pt x="0" y="594"/>
                  </a:moveTo>
                  <a:cubicBezTo>
                    <a:pt x="16" y="558"/>
                    <a:pt x="33" y="522"/>
                    <a:pt x="50" y="491"/>
                  </a:cubicBezTo>
                  <a:cubicBezTo>
                    <a:pt x="67" y="460"/>
                    <a:pt x="78" y="438"/>
                    <a:pt x="100" y="408"/>
                  </a:cubicBezTo>
                  <a:cubicBezTo>
                    <a:pt x="122" y="378"/>
                    <a:pt x="146" y="343"/>
                    <a:pt x="180" y="311"/>
                  </a:cubicBezTo>
                  <a:cubicBezTo>
                    <a:pt x="214" y="279"/>
                    <a:pt x="265" y="243"/>
                    <a:pt x="307" y="218"/>
                  </a:cubicBezTo>
                  <a:cubicBezTo>
                    <a:pt x="349" y="193"/>
                    <a:pt x="382" y="179"/>
                    <a:pt x="430" y="161"/>
                  </a:cubicBezTo>
                  <a:cubicBezTo>
                    <a:pt x="478" y="143"/>
                    <a:pt x="545" y="124"/>
                    <a:pt x="594" y="111"/>
                  </a:cubicBezTo>
                  <a:cubicBezTo>
                    <a:pt x="643" y="98"/>
                    <a:pt x="678" y="90"/>
                    <a:pt x="727" y="81"/>
                  </a:cubicBezTo>
                  <a:cubicBezTo>
                    <a:pt x="776" y="72"/>
                    <a:pt x="826" y="63"/>
                    <a:pt x="890" y="54"/>
                  </a:cubicBezTo>
                  <a:cubicBezTo>
                    <a:pt x="954" y="45"/>
                    <a:pt x="1035" y="32"/>
                    <a:pt x="1114" y="24"/>
                  </a:cubicBezTo>
                  <a:cubicBezTo>
                    <a:pt x="1193" y="16"/>
                    <a:pt x="1268" y="6"/>
                    <a:pt x="1367" y="3"/>
                  </a:cubicBezTo>
                  <a:cubicBezTo>
                    <a:pt x="1466" y="0"/>
                    <a:pt x="1612" y="3"/>
                    <a:pt x="1707" y="3"/>
                  </a:cubicBezTo>
                  <a:cubicBezTo>
                    <a:pt x="1802" y="3"/>
                    <a:pt x="1853" y="0"/>
                    <a:pt x="1940" y="3"/>
                  </a:cubicBezTo>
                  <a:cubicBezTo>
                    <a:pt x="2027" y="6"/>
                    <a:pt x="2144" y="13"/>
                    <a:pt x="2230" y="24"/>
                  </a:cubicBezTo>
                  <a:cubicBezTo>
                    <a:pt x="2316" y="35"/>
                    <a:pt x="2397" y="51"/>
                    <a:pt x="2457" y="68"/>
                  </a:cubicBezTo>
                  <a:cubicBezTo>
                    <a:pt x="2517" y="85"/>
                    <a:pt x="2551" y="106"/>
                    <a:pt x="2590" y="128"/>
                  </a:cubicBezTo>
                  <a:cubicBezTo>
                    <a:pt x="2629" y="150"/>
                    <a:pt x="2654" y="167"/>
                    <a:pt x="2690" y="198"/>
                  </a:cubicBezTo>
                  <a:cubicBezTo>
                    <a:pt x="2726" y="229"/>
                    <a:pt x="2778" y="280"/>
                    <a:pt x="2807" y="314"/>
                  </a:cubicBezTo>
                  <a:cubicBezTo>
                    <a:pt x="2836" y="348"/>
                    <a:pt x="2848" y="371"/>
                    <a:pt x="2867" y="404"/>
                  </a:cubicBezTo>
                  <a:cubicBezTo>
                    <a:pt x="2886" y="437"/>
                    <a:pt x="2905" y="482"/>
                    <a:pt x="2920" y="514"/>
                  </a:cubicBezTo>
                  <a:cubicBezTo>
                    <a:pt x="2935" y="546"/>
                    <a:pt x="2948" y="581"/>
                    <a:pt x="2954" y="594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auto">
            <a:xfrm>
              <a:off x="3855023" y="3581476"/>
              <a:ext cx="1825625" cy="3365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3" y="114"/>
                </a:cxn>
                <a:cxn ang="0">
                  <a:pos x="100" y="218"/>
                </a:cxn>
                <a:cxn ang="0">
                  <a:pos x="186" y="298"/>
                </a:cxn>
                <a:cxn ang="0">
                  <a:pos x="306" y="381"/>
                </a:cxn>
                <a:cxn ang="0">
                  <a:pos x="523" y="458"/>
                </a:cxn>
                <a:cxn ang="0">
                  <a:pos x="656" y="484"/>
                </a:cxn>
                <a:cxn ang="0">
                  <a:pos x="783" y="501"/>
                </a:cxn>
                <a:cxn ang="0">
                  <a:pos x="1140" y="526"/>
                </a:cxn>
                <a:cxn ang="0">
                  <a:pos x="1446" y="526"/>
                </a:cxn>
                <a:cxn ang="0">
                  <a:pos x="1876" y="504"/>
                </a:cxn>
                <a:cxn ang="0">
                  <a:pos x="2173" y="481"/>
                </a:cxn>
                <a:cxn ang="0">
                  <a:pos x="2356" y="461"/>
                </a:cxn>
                <a:cxn ang="0">
                  <a:pos x="2456" y="434"/>
                </a:cxn>
                <a:cxn ang="0">
                  <a:pos x="2540" y="394"/>
                </a:cxn>
                <a:cxn ang="0">
                  <a:pos x="2623" y="344"/>
                </a:cxn>
                <a:cxn ang="0">
                  <a:pos x="2706" y="261"/>
                </a:cxn>
                <a:cxn ang="0">
                  <a:pos x="2793" y="151"/>
                </a:cxn>
                <a:cxn ang="0">
                  <a:pos x="2833" y="91"/>
                </a:cxn>
                <a:cxn ang="0">
                  <a:pos x="2856" y="38"/>
                </a:cxn>
                <a:cxn ang="0">
                  <a:pos x="2876" y="0"/>
                </a:cxn>
              </a:cxnLst>
              <a:rect l="0" t="0" r="r" b="b"/>
              <a:pathLst>
                <a:path w="2876" h="530">
                  <a:moveTo>
                    <a:pt x="0" y="18"/>
                  </a:moveTo>
                  <a:cubicBezTo>
                    <a:pt x="8" y="49"/>
                    <a:pt x="16" y="81"/>
                    <a:pt x="33" y="114"/>
                  </a:cubicBezTo>
                  <a:cubicBezTo>
                    <a:pt x="50" y="147"/>
                    <a:pt x="75" y="187"/>
                    <a:pt x="100" y="218"/>
                  </a:cubicBezTo>
                  <a:cubicBezTo>
                    <a:pt x="125" y="249"/>
                    <a:pt x="152" y="271"/>
                    <a:pt x="186" y="298"/>
                  </a:cubicBezTo>
                  <a:cubicBezTo>
                    <a:pt x="220" y="325"/>
                    <a:pt x="250" y="354"/>
                    <a:pt x="306" y="381"/>
                  </a:cubicBezTo>
                  <a:cubicBezTo>
                    <a:pt x="362" y="408"/>
                    <a:pt x="465" y="441"/>
                    <a:pt x="523" y="458"/>
                  </a:cubicBezTo>
                  <a:cubicBezTo>
                    <a:pt x="581" y="475"/>
                    <a:pt x="613" y="477"/>
                    <a:pt x="656" y="484"/>
                  </a:cubicBezTo>
                  <a:cubicBezTo>
                    <a:pt x="699" y="491"/>
                    <a:pt x="702" y="494"/>
                    <a:pt x="783" y="501"/>
                  </a:cubicBezTo>
                  <a:cubicBezTo>
                    <a:pt x="864" y="508"/>
                    <a:pt x="1030" y="522"/>
                    <a:pt x="1140" y="526"/>
                  </a:cubicBezTo>
                  <a:cubicBezTo>
                    <a:pt x="1250" y="530"/>
                    <a:pt x="1323" y="530"/>
                    <a:pt x="1446" y="526"/>
                  </a:cubicBezTo>
                  <a:cubicBezTo>
                    <a:pt x="1569" y="522"/>
                    <a:pt x="1755" y="511"/>
                    <a:pt x="1876" y="504"/>
                  </a:cubicBezTo>
                  <a:cubicBezTo>
                    <a:pt x="1997" y="497"/>
                    <a:pt x="2093" y="488"/>
                    <a:pt x="2173" y="481"/>
                  </a:cubicBezTo>
                  <a:cubicBezTo>
                    <a:pt x="2253" y="474"/>
                    <a:pt x="2309" y="469"/>
                    <a:pt x="2356" y="461"/>
                  </a:cubicBezTo>
                  <a:cubicBezTo>
                    <a:pt x="2403" y="453"/>
                    <a:pt x="2425" y="445"/>
                    <a:pt x="2456" y="434"/>
                  </a:cubicBezTo>
                  <a:cubicBezTo>
                    <a:pt x="2487" y="423"/>
                    <a:pt x="2512" y="409"/>
                    <a:pt x="2540" y="394"/>
                  </a:cubicBezTo>
                  <a:cubicBezTo>
                    <a:pt x="2568" y="379"/>
                    <a:pt x="2595" y="366"/>
                    <a:pt x="2623" y="344"/>
                  </a:cubicBezTo>
                  <a:cubicBezTo>
                    <a:pt x="2651" y="322"/>
                    <a:pt x="2678" y="293"/>
                    <a:pt x="2706" y="261"/>
                  </a:cubicBezTo>
                  <a:cubicBezTo>
                    <a:pt x="2734" y="229"/>
                    <a:pt x="2772" y="179"/>
                    <a:pt x="2793" y="151"/>
                  </a:cubicBezTo>
                  <a:cubicBezTo>
                    <a:pt x="2814" y="123"/>
                    <a:pt x="2823" y="110"/>
                    <a:pt x="2833" y="91"/>
                  </a:cubicBezTo>
                  <a:cubicBezTo>
                    <a:pt x="2843" y="72"/>
                    <a:pt x="2849" y="53"/>
                    <a:pt x="2856" y="38"/>
                  </a:cubicBezTo>
                  <a:cubicBezTo>
                    <a:pt x="2863" y="23"/>
                    <a:pt x="2873" y="6"/>
                    <a:pt x="287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235" name="Group 11"/>
            <p:cNvGrpSpPr>
              <a:grpSpLocks/>
            </p:cNvGrpSpPr>
            <p:nvPr/>
          </p:nvGrpSpPr>
          <p:grpSpPr bwMode="auto">
            <a:xfrm>
              <a:off x="4859985" y="2021991"/>
              <a:ext cx="397875" cy="392586"/>
              <a:chOff x="5812" y="6862"/>
              <a:chExt cx="623" cy="616"/>
            </a:xfrm>
          </p:grpSpPr>
          <p:sp>
            <p:nvSpPr>
              <p:cNvPr id="52237" name="AutoShape 13"/>
              <p:cNvSpPr>
                <a:spLocks noChangeShapeType="1"/>
              </p:cNvSpPr>
              <p:nvPr/>
            </p:nvSpPr>
            <p:spPr bwMode="auto">
              <a:xfrm flipH="1">
                <a:off x="5812" y="6862"/>
                <a:ext cx="372" cy="616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36" name="AutoShape 12"/>
              <p:cNvSpPr>
                <a:spLocks noChangeShapeType="1"/>
              </p:cNvSpPr>
              <p:nvPr/>
            </p:nvSpPr>
            <p:spPr bwMode="auto">
              <a:xfrm>
                <a:off x="6002" y="6892"/>
                <a:ext cx="433" cy="565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238" name="Group 14"/>
            <p:cNvGrpSpPr>
              <a:grpSpLocks/>
            </p:cNvGrpSpPr>
            <p:nvPr/>
          </p:nvGrpSpPr>
          <p:grpSpPr bwMode="auto">
            <a:xfrm>
              <a:off x="4480498" y="3756101"/>
              <a:ext cx="55562" cy="87313"/>
              <a:chOff x="6053" y="6970"/>
              <a:chExt cx="87" cy="137"/>
            </a:xfrm>
          </p:grpSpPr>
          <p:sp>
            <p:nvSpPr>
              <p:cNvPr id="52240" name="AutoShape 16"/>
              <p:cNvSpPr>
                <a:spLocks noChangeShapeType="1"/>
              </p:cNvSpPr>
              <p:nvPr/>
            </p:nvSpPr>
            <p:spPr bwMode="auto">
              <a:xfrm flipH="1">
                <a:off x="6053" y="6970"/>
                <a:ext cx="87" cy="137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39" name="AutoShape 15"/>
              <p:cNvSpPr>
                <a:spLocks noChangeShapeType="1"/>
              </p:cNvSpPr>
              <p:nvPr/>
            </p:nvSpPr>
            <p:spPr bwMode="auto">
              <a:xfrm>
                <a:off x="6053" y="6970"/>
                <a:ext cx="87" cy="137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241" name="Group 17"/>
            <p:cNvGrpSpPr>
              <a:grpSpLocks/>
            </p:cNvGrpSpPr>
            <p:nvPr/>
          </p:nvGrpSpPr>
          <p:grpSpPr bwMode="auto">
            <a:xfrm>
              <a:off x="3588323" y="3744989"/>
              <a:ext cx="55562" cy="87312"/>
              <a:chOff x="6053" y="6970"/>
              <a:chExt cx="87" cy="137"/>
            </a:xfrm>
          </p:grpSpPr>
          <p:sp>
            <p:nvSpPr>
              <p:cNvPr id="52243" name="AutoShape 19"/>
              <p:cNvSpPr>
                <a:spLocks noChangeShapeType="1"/>
              </p:cNvSpPr>
              <p:nvPr/>
            </p:nvSpPr>
            <p:spPr bwMode="auto">
              <a:xfrm flipH="1">
                <a:off x="6053" y="6970"/>
                <a:ext cx="87" cy="137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42" name="AutoShape 18"/>
              <p:cNvSpPr>
                <a:spLocks noChangeShapeType="1"/>
              </p:cNvSpPr>
              <p:nvPr/>
            </p:nvSpPr>
            <p:spPr bwMode="auto">
              <a:xfrm>
                <a:off x="6053" y="6970"/>
                <a:ext cx="87" cy="137"/>
              </a:xfrm>
              <a:prstGeom prst="straightConnector1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44" name="Text Box 20"/>
            <p:cNvSpPr txBox="1">
              <a:spLocks noChangeArrowheads="1"/>
            </p:cNvSpPr>
            <p:nvPr/>
          </p:nvSpPr>
          <p:spPr bwMode="auto">
            <a:xfrm>
              <a:off x="2338960" y="2367039"/>
              <a:ext cx="5969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Aqua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6" name="Text Box 22"/>
            <p:cNvSpPr txBox="1">
              <a:spLocks noChangeArrowheads="1"/>
            </p:cNvSpPr>
            <p:nvPr/>
          </p:nvSpPr>
          <p:spPr bwMode="auto">
            <a:xfrm>
              <a:off x="3140648" y="2505151"/>
              <a:ext cx="812717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Suomi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NPP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45" name="AutoShape 21"/>
            <p:cNvSpPr>
              <a:spLocks noChangeShapeType="1"/>
            </p:cNvSpPr>
            <p:nvPr/>
          </p:nvSpPr>
          <p:spPr bwMode="auto">
            <a:xfrm flipV="1">
              <a:off x="2634235" y="2276551"/>
              <a:ext cx="301625" cy="1539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7" name="AutoShape 23"/>
            <p:cNvSpPr>
              <a:spLocks noChangeShapeType="1"/>
            </p:cNvSpPr>
            <p:nvPr/>
          </p:nvSpPr>
          <p:spPr bwMode="auto">
            <a:xfrm flipH="1" flipV="1">
              <a:off x="3050160" y="2332114"/>
              <a:ext cx="184150" cy="215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0" name="Text Box 26"/>
            <p:cNvSpPr txBox="1">
              <a:spLocks noChangeArrowheads="1"/>
            </p:cNvSpPr>
            <p:nvPr/>
          </p:nvSpPr>
          <p:spPr bwMode="auto">
            <a:xfrm>
              <a:off x="5065660" y="2367535"/>
              <a:ext cx="596900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Terra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296617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6591" y="4947521"/>
            <a:ext cx="7309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Date            Time         </a:t>
            </a:r>
            <a:r>
              <a:rPr lang="en-US" sz="1600" b="1" dirty="0" smtClean="0"/>
              <a:t>NPP Lat/Lon    </a:t>
            </a:r>
            <a:r>
              <a:rPr lang="en-US" sz="1600" b="1" dirty="0" smtClean="0">
                <a:solidFill>
                  <a:srgbClr val="FF0000"/>
                </a:solidFill>
              </a:rPr>
              <a:t>Aqua Lat/Lon</a:t>
            </a:r>
            <a:r>
              <a:rPr lang="en-US" sz="1600" b="1" dirty="0" smtClean="0">
                <a:solidFill>
                  <a:srgbClr val="0000FF"/>
                </a:solidFill>
              </a:rPr>
              <a:t>      Nadir Distance (km)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 07/21/2012 15:39:00    </a:t>
            </a:r>
            <a:r>
              <a:rPr lang="en-US" sz="1600" dirty="0" smtClean="0"/>
              <a:t>( 79.0 281.8)      </a:t>
            </a:r>
            <a:r>
              <a:rPr lang="en-US" sz="1600" dirty="0" smtClean="0">
                <a:solidFill>
                  <a:srgbClr val="FF0000"/>
                </a:solidFill>
              </a:rPr>
              <a:t>( 78.4,277.8)         </a:t>
            </a:r>
            <a:r>
              <a:rPr lang="en-US" sz="1600" dirty="0" smtClean="0">
                <a:solidFill>
                  <a:srgbClr val="0000FF"/>
                </a:solidFill>
              </a:rPr>
              <a:t>105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 07/21/2012 15:39:30    </a:t>
            </a:r>
            <a:r>
              <a:rPr lang="en-US" sz="1600" dirty="0" smtClean="0"/>
              <a:t>( 80.1 273.8)      </a:t>
            </a:r>
            <a:r>
              <a:rPr lang="en-US" sz="1600" dirty="0" smtClean="0">
                <a:solidFill>
                  <a:srgbClr val="FF0000"/>
                </a:solidFill>
              </a:rPr>
              <a:t>( 79.5,270.3)         </a:t>
            </a:r>
            <a:r>
              <a:rPr lang="en-US" sz="1600" dirty="0" smtClean="0">
                <a:solidFill>
                  <a:srgbClr val="0000FF"/>
                </a:solidFill>
              </a:rPr>
              <a:t>94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 07/21/2012 15:40:30    </a:t>
            </a:r>
            <a:r>
              <a:rPr lang="en-US" sz="1600" dirty="0" smtClean="0"/>
              <a:t>( 81.6 252.7)      </a:t>
            </a:r>
            <a:r>
              <a:rPr lang="en-US" sz="1600" dirty="0" smtClean="0">
                <a:solidFill>
                  <a:srgbClr val="FF0000"/>
                </a:solidFill>
              </a:rPr>
              <a:t>( 81.0,251.0)         </a:t>
            </a:r>
            <a:r>
              <a:rPr lang="en-US" sz="1600" dirty="0" smtClean="0">
                <a:solidFill>
                  <a:srgbClr val="0000FF"/>
                </a:solidFill>
              </a:rPr>
              <a:t>71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 07/21/2012 15:41:00    </a:t>
            </a:r>
            <a:r>
              <a:rPr lang="en-US" sz="1600" dirty="0" smtClean="0"/>
              <a:t>( 81.8 240.0)      </a:t>
            </a:r>
            <a:r>
              <a:rPr lang="en-US" sz="1600" dirty="0" smtClean="0">
                <a:solidFill>
                  <a:srgbClr val="FF0000"/>
                </a:solidFill>
              </a:rPr>
              <a:t>( 81.3,239.5)         </a:t>
            </a:r>
            <a:r>
              <a:rPr lang="en-US" sz="1600" dirty="0" smtClean="0">
                <a:solidFill>
                  <a:srgbClr val="0000FF"/>
                </a:solidFill>
              </a:rPr>
              <a:t>60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 07/21/2012 15:41:30    </a:t>
            </a:r>
            <a:r>
              <a:rPr lang="en-US" sz="1600" dirty="0" smtClean="0"/>
              <a:t>( 81.7 227.2)      </a:t>
            </a:r>
            <a:r>
              <a:rPr lang="en-US" sz="1600" dirty="0" smtClean="0">
                <a:solidFill>
                  <a:srgbClr val="FF0000"/>
                </a:solidFill>
              </a:rPr>
              <a:t>( 81.3,227.7)         </a:t>
            </a:r>
            <a:r>
              <a:rPr lang="en-US" sz="1600" dirty="0" smtClean="0">
                <a:solidFill>
                  <a:srgbClr val="0000FF"/>
                </a:solidFill>
              </a:rPr>
              <a:t>50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9" name="Picture 28" descr="nasalogo.jp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35736" y="2985252"/>
            <a:ext cx="2841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Aqua</a:t>
            </a:r>
            <a:r>
              <a:rPr lang="en-US" sz="1400" dirty="0" smtClean="0">
                <a:latin typeface="+mn-lt"/>
              </a:rPr>
              <a:t>/NPP SNO orbits also regularly extend to low latitudes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0" y="296617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65726" y="208810"/>
            <a:ext cx="8247944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SNO Data Sampling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46" y="1439301"/>
            <a:ext cx="1532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Pixel by pixel match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63" y="4199537"/>
            <a:ext cx="293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Grid by grid match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0" y="3691467"/>
            <a:ext cx="9144000" cy="84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260609" y="3316209"/>
            <a:ext cx="1109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 by 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5265" y="3323756"/>
            <a:ext cx="1109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10 by 10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9809" y="3323530"/>
            <a:ext cx="1109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20 by 20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7334" y="6121191"/>
            <a:ext cx="5063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 degree by 1 degree (latitude and longitude)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20" name="Picture 19" descr="VIIRS_AquaMODIS_SNO_refl_d20120718_t2322_v2.eps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68" y="887622"/>
            <a:ext cx="2834640" cy="2576946"/>
          </a:xfrm>
          <a:prstGeom prst="rect">
            <a:avLst/>
          </a:prstGeom>
        </p:spPr>
      </p:pic>
      <p:pic>
        <p:nvPicPr>
          <p:cNvPr id="21" name="Picture 20" descr="VIIRS_AquaMODIS_SNO_refl_d20120718_t2322_v2.eps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764" y="895861"/>
            <a:ext cx="2834640" cy="2576945"/>
          </a:xfrm>
          <a:prstGeom prst="rect">
            <a:avLst/>
          </a:prstGeom>
        </p:spPr>
      </p:pic>
      <p:pic>
        <p:nvPicPr>
          <p:cNvPr id="22" name="Picture 21" descr="VIIRS_AquaMODIS_SNO_refl_d20120718_t2322_v2.eps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830" y="904099"/>
            <a:ext cx="2834640" cy="2576945"/>
          </a:xfrm>
          <a:prstGeom prst="rect">
            <a:avLst/>
          </a:prstGeom>
        </p:spPr>
      </p:pic>
      <p:pic>
        <p:nvPicPr>
          <p:cNvPr id="24" name="Picture 23" descr="VIIRS_MODIS_SNO_grid_by_grid_comp_npp_d20120718_t2322084_e2327488_SPIE_2012_v2.eps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309" y="3672040"/>
            <a:ext cx="2926080" cy="2660073"/>
          </a:xfrm>
          <a:prstGeom prst="rect">
            <a:avLst/>
          </a:prstGeom>
        </p:spPr>
      </p:pic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6</a:t>
            </a:fld>
            <a:endParaRPr lang="en-US" sz="1600" dirty="0"/>
          </a:p>
        </p:txBody>
      </p:sp>
      <p:pic>
        <p:nvPicPr>
          <p:cNvPr id="19" name="Picture 18" descr="nasalogo.jpg"/>
          <p:cNvPicPr preferRelativeResize="0"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441600" y="1483355"/>
            <a:ext cx="6266880" cy="50899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dirty="0">
                <a:solidFill>
                  <a:srgbClr val="0000FF"/>
                </a:solidFill>
              </a:rPr>
              <a:t>                         </a:t>
            </a:r>
            <a:r>
              <a:rPr lang="en-GB" sz="1800" b="1" dirty="0"/>
              <a:t>Latitude    </a:t>
            </a:r>
            <a:r>
              <a:rPr lang="en-GB" sz="1800" b="1" dirty="0" smtClean="0"/>
              <a:t>   Longitude   Name of Site</a:t>
            </a:r>
            <a:endParaRPr lang="en-GB" sz="1800" b="1" dirty="0"/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GB" sz="2000" b="0" dirty="0"/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 smtClean="0"/>
              <a:t>                          [</a:t>
            </a:r>
            <a:r>
              <a:rPr lang="en-GB" sz="2000" b="0" dirty="0"/>
              <a:t>19.40,         -9.30</a:t>
            </a:r>
            <a:r>
              <a:rPr lang="en-GB" sz="2000" b="0" dirty="0" smtClean="0"/>
              <a:t>]      Mauritania </a:t>
            </a:r>
            <a:r>
              <a:rPr lang="en-GB" sz="2000" b="0" dirty="0"/>
              <a:t>1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/>
              <a:t>                          [19.12,         -4.85</a:t>
            </a:r>
            <a:r>
              <a:rPr lang="en-GB" sz="2000" b="0" dirty="0" smtClean="0"/>
              <a:t>]  </a:t>
            </a:r>
            <a:r>
              <a:rPr lang="en-GB" sz="2000" dirty="0"/>
              <a:t> </a:t>
            </a:r>
            <a:r>
              <a:rPr lang="en-GB" sz="2000" dirty="0" smtClean="0"/>
              <a:t>   </a:t>
            </a:r>
            <a:r>
              <a:rPr lang="en-GB" sz="2000" b="0" dirty="0" smtClean="0"/>
              <a:t>Mali </a:t>
            </a:r>
            <a:r>
              <a:rPr lang="en-GB" sz="2000" b="0" dirty="0"/>
              <a:t>1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/>
              <a:t>                          </a:t>
            </a:r>
            <a:r>
              <a:rPr lang="en-GB" sz="2000" dirty="0"/>
              <a:t>[23.80,         -0.40</a:t>
            </a:r>
            <a:r>
              <a:rPr lang="en-GB" sz="2000" dirty="0" smtClean="0"/>
              <a:t>]  </a:t>
            </a:r>
            <a:r>
              <a:rPr lang="en-GB" sz="2000" dirty="0"/>
              <a:t> </a:t>
            </a:r>
            <a:r>
              <a:rPr lang="en-GB" sz="2000" dirty="0" smtClean="0"/>
              <a:t>   Algeria </a:t>
            </a:r>
            <a:r>
              <a:rPr lang="en-GB" sz="2000" dirty="0"/>
              <a:t>1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/>
              <a:t>                          [30.32,          7.66</a:t>
            </a:r>
            <a:r>
              <a:rPr lang="en-GB" sz="2000" b="0" dirty="0" smtClean="0"/>
              <a:t>]  </a:t>
            </a:r>
            <a:r>
              <a:rPr lang="en-GB" sz="2000" dirty="0"/>
              <a:t> </a:t>
            </a:r>
            <a:r>
              <a:rPr lang="en-GB" sz="2000" dirty="0" smtClean="0"/>
              <a:t>   </a:t>
            </a:r>
            <a:r>
              <a:rPr lang="en-GB" sz="2000" b="0" dirty="0" smtClean="0"/>
              <a:t>Algeria </a:t>
            </a:r>
            <a:r>
              <a:rPr lang="en-GB" sz="2000" b="0" dirty="0"/>
              <a:t>3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/>
              <a:t>                          [19.67,          9.81</a:t>
            </a:r>
            <a:r>
              <a:rPr lang="en-GB" sz="2000" b="0" dirty="0" smtClean="0"/>
              <a:t>]  </a:t>
            </a:r>
            <a:r>
              <a:rPr lang="en-GB" sz="2000" dirty="0"/>
              <a:t> </a:t>
            </a:r>
            <a:r>
              <a:rPr lang="en-GB" sz="2000" dirty="0" smtClean="0"/>
              <a:t>   </a:t>
            </a:r>
            <a:r>
              <a:rPr lang="en-GB" sz="2000" b="0" dirty="0" smtClean="0"/>
              <a:t>Niger </a:t>
            </a:r>
            <a:r>
              <a:rPr lang="en-GB" sz="2000" b="0" dirty="0"/>
              <a:t>1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/>
              <a:t>                          [24.42,        13.35</a:t>
            </a:r>
            <a:r>
              <a:rPr lang="en-GB" sz="2000" b="0" dirty="0" smtClean="0"/>
              <a:t>]  </a:t>
            </a:r>
            <a:r>
              <a:rPr lang="en-GB" sz="2000" dirty="0"/>
              <a:t> </a:t>
            </a:r>
            <a:r>
              <a:rPr lang="en-GB" sz="2000" dirty="0" smtClean="0"/>
              <a:t>   </a:t>
            </a:r>
            <a:r>
              <a:rPr lang="en-GB" sz="2000" b="0" dirty="0" smtClean="0"/>
              <a:t>Libya </a:t>
            </a:r>
            <a:r>
              <a:rPr lang="en-GB" sz="2000" b="0" dirty="0"/>
              <a:t>1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/>
              <a:t>                          [25.05,        20.48</a:t>
            </a:r>
            <a:r>
              <a:rPr lang="en-GB" sz="2000" b="0" dirty="0" smtClean="0"/>
              <a:t>]  </a:t>
            </a:r>
            <a:r>
              <a:rPr lang="en-GB" sz="2000" dirty="0"/>
              <a:t> </a:t>
            </a:r>
            <a:r>
              <a:rPr lang="en-GB" sz="2000" dirty="0" smtClean="0"/>
              <a:t>   </a:t>
            </a:r>
            <a:r>
              <a:rPr lang="en-GB" sz="2000" b="0" dirty="0" smtClean="0"/>
              <a:t>Libya </a:t>
            </a:r>
            <a:r>
              <a:rPr lang="en-GB" sz="2000" b="0" dirty="0"/>
              <a:t>2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/>
              <a:t>                        </a:t>
            </a:r>
            <a:r>
              <a:rPr lang="en-GB" sz="2000" dirty="0"/>
              <a:t>  </a:t>
            </a:r>
            <a:r>
              <a:rPr lang="en-GB" sz="2000" b="1" dirty="0"/>
              <a:t>[28.55,        23.39</a:t>
            </a:r>
            <a:r>
              <a:rPr lang="en-GB" sz="2000" b="1" dirty="0" smtClean="0"/>
              <a:t>]  </a:t>
            </a:r>
            <a:r>
              <a:rPr lang="en-GB" sz="2000" b="1" dirty="0"/>
              <a:t> </a:t>
            </a:r>
            <a:r>
              <a:rPr lang="en-GB" sz="2000" b="1" dirty="0" smtClean="0"/>
              <a:t>   Libya </a:t>
            </a:r>
            <a:r>
              <a:rPr lang="en-GB" sz="2000" b="1" dirty="0"/>
              <a:t>4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/>
              <a:t>                          [27.12,        26.10</a:t>
            </a:r>
            <a:r>
              <a:rPr lang="en-GB" sz="2000" b="0" dirty="0" smtClean="0"/>
              <a:t>]      Egypt </a:t>
            </a:r>
            <a:r>
              <a:rPr lang="en-GB" sz="2000" b="0" dirty="0"/>
              <a:t>1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/>
              <a:t>                          [22.00,        28.50</a:t>
            </a:r>
            <a:r>
              <a:rPr lang="en-GB" sz="2000" b="0" dirty="0" smtClean="0"/>
              <a:t>]      Sudan </a:t>
            </a:r>
            <a:r>
              <a:rPr lang="en-GB" sz="2000" b="0" dirty="0"/>
              <a:t>1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/>
              <a:t>                          [18.88,        46.76</a:t>
            </a:r>
            <a:r>
              <a:rPr lang="en-GB" sz="2000" b="0" dirty="0" smtClean="0"/>
              <a:t>]      Yemen </a:t>
            </a:r>
            <a:r>
              <a:rPr lang="en-GB" sz="2000" b="0" dirty="0"/>
              <a:t>Desert 1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/>
              <a:t>                          [20.13,        50.96</a:t>
            </a:r>
            <a:r>
              <a:rPr lang="en-GB" sz="2000" b="0" dirty="0" smtClean="0"/>
              <a:t>]      Arabia 2</a:t>
            </a: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dirty="0" smtClean="0"/>
              <a:t>                          </a:t>
            </a:r>
            <a:r>
              <a:rPr lang="en-GB" sz="2000" b="1" dirty="0" smtClean="0"/>
              <a:t>[-75.1,         123.4]     Dome C</a:t>
            </a:r>
            <a:endParaRPr lang="en-GB" sz="2000" dirty="0" smtClean="0"/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 smtClean="0">
                <a:solidFill>
                  <a:srgbClr val="2323DC"/>
                </a:solidFill>
              </a:rPr>
              <a:t>            http</a:t>
            </a:r>
            <a:r>
              <a:rPr lang="en-GB" sz="2000" b="0" dirty="0">
                <a:solidFill>
                  <a:srgbClr val="2323DC"/>
                </a:solidFill>
              </a:rPr>
              <a:t>://calval.cr.usgs.gov/sites_catalog_map.php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36D6C20-7AB5-47FC-B1FF-90873362E9F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80" y="2634036"/>
            <a:ext cx="2592000" cy="2592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58510" y="5183178"/>
            <a:ext cx="1437088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sz="1800" b="1" i="1" dirty="0" smtClean="0"/>
              <a:t>Mauritania 1</a:t>
            </a:r>
            <a:endParaRPr lang="en-US" sz="18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78560" y="223520"/>
            <a:ext cx="706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 smtClean="0">
                <a:solidFill>
                  <a:srgbClr val="0000FF"/>
                </a:solidFill>
                <a:latin typeface="+mn-lt"/>
              </a:rPr>
              <a:t>Radiometrically</a:t>
            </a:r>
            <a:r>
              <a:rPr lang="en-US" sz="2700" b="1" dirty="0" smtClean="0">
                <a:solidFill>
                  <a:srgbClr val="0000FF"/>
                </a:solidFill>
                <a:latin typeface="+mn-lt"/>
              </a:rPr>
              <a:t> Stable Sites</a:t>
            </a:r>
            <a:endParaRPr lang="en-US" sz="27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7</a:t>
            </a:fld>
            <a:endParaRPr lang="en-US" sz="1600" dirty="0"/>
          </a:p>
        </p:txBody>
      </p:sp>
      <p:pic>
        <p:nvPicPr>
          <p:cNvPr id="8" name="Picture 7" descr="nasalogo.jpg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8560" y="223520"/>
            <a:ext cx="706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0000FF"/>
                </a:solidFill>
                <a:latin typeface="+mn-lt"/>
              </a:rPr>
              <a:t>Data Extraction for Libya-4 Desert Site</a:t>
            </a:r>
            <a:endParaRPr lang="en-US" sz="27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8942" y="1053799"/>
            <a:ext cx="8669468" cy="5123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marL="457200" indent="-457200">
              <a:lnSpc>
                <a:spcPct val="93000"/>
              </a:lnSpc>
              <a:spcBef>
                <a:spcPts val="1474"/>
              </a:spcBef>
              <a:buFont typeface="+mj-lt"/>
              <a:buAutoNum type="arabicParenR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 smtClean="0">
                <a:latin typeface="+mn-lt"/>
              </a:rPr>
              <a:t>  The region of interest (ROI) is 20 km </a:t>
            </a:r>
            <a:r>
              <a:rPr lang="en-GB" sz="2000" dirty="0" smtClean="0">
                <a:latin typeface="+mn-lt"/>
              </a:rPr>
              <a:t>along-track</a:t>
            </a:r>
            <a:r>
              <a:rPr lang="en-GB" sz="2000" b="0" dirty="0" smtClean="0">
                <a:latin typeface="+mn-lt"/>
              </a:rPr>
              <a:t> x 10 km cross-track for each site </a:t>
            </a:r>
          </a:p>
          <a:p>
            <a:pPr marL="457200" indent="-457200">
              <a:lnSpc>
                <a:spcPct val="93000"/>
              </a:lnSpc>
              <a:spcBef>
                <a:spcPts val="1474"/>
              </a:spcBef>
              <a:buFont typeface="+mj-lt"/>
              <a:buAutoNum type="arabicParenR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 smtClean="0">
                <a:latin typeface="+mn-lt"/>
              </a:rPr>
              <a:t>  Pixel-level SDR </a:t>
            </a:r>
            <a:r>
              <a:rPr lang="en-GB" sz="2000" b="0" dirty="0" err="1" smtClean="0">
                <a:latin typeface="+mn-lt"/>
              </a:rPr>
              <a:t>reflectances</a:t>
            </a:r>
            <a:r>
              <a:rPr lang="en-GB" sz="2000" b="0" dirty="0" smtClean="0">
                <a:latin typeface="+mn-lt"/>
              </a:rPr>
              <a:t> of ROI are extracted</a:t>
            </a:r>
          </a:p>
          <a:p>
            <a:pPr marL="457200" indent="-457200">
              <a:lnSpc>
                <a:spcPct val="93000"/>
              </a:lnSpc>
              <a:spcBef>
                <a:spcPts val="1474"/>
              </a:spcBef>
              <a:buFont typeface="+mj-lt"/>
              <a:buAutoNum type="arabicParenR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 smtClean="0">
                <a:latin typeface="+mn-lt"/>
              </a:rPr>
              <a:t>  Angular parameters (viewing and illumination) </a:t>
            </a:r>
            <a:r>
              <a:rPr lang="en-GB" sz="2000" b="0" dirty="0" err="1" smtClean="0">
                <a:latin typeface="+mn-lt"/>
              </a:rPr>
              <a:t>centered</a:t>
            </a:r>
            <a:r>
              <a:rPr lang="en-GB" sz="2000" b="0" dirty="0" smtClean="0">
                <a:latin typeface="+mn-lt"/>
              </a:rPr>
              <a:t> at each ROI are also collected</a:t>
            </a:r>
          </a:p>
          <a:p>
            <a:pPr marL="457200" indent="-457200">
              <a:lnSpc>
                <a:spcPct val="93000"/>
              </a:lnSpc>
              <a:spcBef>
                <a:spcPts val="1474"/>
              </a:spcBef>
              <a:buFont typeface="+mj-lt"/>
              <a:buAutoNum type="arabicParenR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 smtClean="0">
                <a:latin typeface="+mn-lt"/>
              </a:rPr>
              <a:t>  Spatial uniformity of ROI (standard error of reflectance) is examined to exclude those affected by cloud</a:t>
            </a:r>
          </a:p>
          <a:p>
            <a:pPr marL="457200" indent="-457200">
              <a:lnSpc>
                <a:spcPct val="93000"/>
              </a:lnSpc>
              <a:spcBef>
                <a:spcPts val="1474"/>
              </a:spcBef>
              <a:buFont typeface="+mj-lt"/>
              <a:buAutoNum type="arabicParenR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 smtClean="0">
                <a:latin typeface="+mn-lt"/>
              </a:rPr>
              <a:t>  For each cloud-free ROI, </a:t>
            </a:r>
            <a:r>
              <a:rPr lang="en-GB" sz="2000" b="0" dirty="0" err="1" smtClean="0">
                <a:latin typeface="+mn-lt"/>
              </a:rPr>
              <a:t>reflectances</a:t>
            </a:r>
            <a:r>
              <a:rPr lang="en-GB" sz="2000" b="0" dirty="0" smtClean="0">
                <a:latin typeface="+mn-lt"/>
              </a:rPr>
              <a:t> are averaged at each HAM side</a:t>
            </a:r>
          </a:p>
          <a:p>
            <a:pPr marL="457200" indent="-457200">
              <a:lnSpc>
                <a:spcPct val="93000"/>
              </a:lnSpc>
              <a:spcBef>
                <a:spcPts val="1474"/>
              </a:spcBef>
              <a:buFont typeface="+mj-lt"/>
              <a:buAutoNum type="arabicParenR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b="0" dirty="0" smtClean="0">
                <a:latin typeface="+mn-lt"/>
              </a:rPr>
              <a:t>Trends of reflectance at fixed scan angles (angle of incidence) are derived</a:t>
            </a:r>
          </a:p>
          <a:p>
            <a:pPr marL="457200" indent="-457200">
              <a:lnSpc>
                <a:spcPct val="93000"/>
              </a:lnSpc>
              <a:spcBef>
                <a:spcPts val="1474"/>
              </a:spcBef>
              <a:buFont typeface="+mj-lt"/>
              <a:buAutoNum type="arabicParenR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dirty="0" smtClean="0">
                <a:latin typeface="+mn-lt"/>
              </a:rPr>
              <a:t>T</a:t>
            </a:r>
            <a:r>
              <a:rPr lang="en-GB" sz="2000" b="0" dirty="0" smtClean="0">
                <a:latin typeface="+mn-lt"/>
              </a:rPr>
              <a:t>rends are normalized with a MODIS-based BRDF </a:t>
            </a:r>
            <a:r>
              <a:rPr lang="en-GB" sz="2000" b="0" dirty="0" smtClean="0">
                <a:latin typeface="+mn-lt"/>
              </a:rPr>
              <a:t>(i.e., </a:t>
            </a:r>
            <a:r>
              <a:rPr lang="en-GB" sz="2000" b="0" dirty="0" err="1" smtClean="0">
                <a:latin typeface="+mn-lt"/>
              </a:rPr>
              <a:t>refl</a:t>
            </a:r>
            <a:r>
              <a:rPr lang="en-GB" sz="2000" b="0" dirty="0" smtClean="0">
                <a:latin typeface="+mn-lt"/>
              </a:rPr>
              <a:t> ratio)</a:t>
            </a:r>
            <a:endParaRPr lang="en-GB" sz="2000" b="0" dirty="0" smtClean="0">
              <a:latin typeface="+mn-lt"/>
            </a:endParaRPr>
          </a:p>
          <a:p>
            <a:pPr>
              <a:lnSpc>
                <a:spcPct val="93000"/>
              </a:lnSpc>
              <a:spcBef>
                <a:spcPts val="1474"/>
              </a:spcBef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GB" b="0" dirty="0" smtClean="0">
              <a:solidFill>
                <a:srgbClr val="0000FF"/>
              </a:solidFill>
            </a:endParaRPr>
          </a:p>
          <a:p>
            <a:pPr>
              <a:lnSpc>
                <a:spcPct val="93000"/>
              </a:lnSpc>
              <a:spcBef>
                <a:spcPts val="1474"/>
              </a:spcBef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GB" b="0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8</a:t>
            </a:fld>
            <a:endParaRPr lang="en-US" sz="1600" dirty="0"/>
          </a:p>
        </p:txBody>
      </p:sp>
      <p:pic>
        <p:nvPicPr>
          <p:cNvPr id="7" name="Picture 6" descr="nasalogo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 descr="Light vertical"/>
          <p:cNvSpPr txBox="1">
            <a:spLocks noChangeArrowheads="1"/>
          </p:cNvSpPr>
          <p:nvPr/>
        </p:nvSpPr>
        <p:spPr bwMode="auto">
          <a:xfrm>
            <a:off x="838200" y="228600"/>
            <a:ext cx="74596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2700" b="1" dirty="0">
                <a:solidFill>
                  <a:srgbClr val="0000FF"/>
                </a:solidFill>
                <a:latin typeface="+mn-lt"/>
              </a:rPr>
              <a:t>BRDF </a:t>
            </a:r>
            <a:r>
              <a:rPr lang="en-US" sz="2700" b="1" dirty="0" smtClean="0">
                <a:solidFill>
                  <a:srgbClr val="0000FF"/>
                </a:solidFill>
                <a:latin typeface="+mn-lt"/>
              </a:rPr>
              <a:t>Correction</a:t>
            </a:r>
            <a:endParaRPr lang="en-US" sz="27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415" name="Text Box 7" descr="Light vertical"/>
          <p:cNvSpPr txBox="1">
            <a:spLocks noChangeArrowheads="1"/>
          </p:cNvSpPr>
          <p:nvPr/>
        </p:nvSpPr>
        <p:spPr bwMode="auto">
          <a:xfrm>
            <a:off x="381000" y="1066052"/>
            <a:ext cx="8348932" cy="637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For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each desert site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</a:rPr>
              <a:t>a semi-empirical bi-directional reflectance </a:t>
            </a:r>
            <a:r>
              <a:rPr lang="en-US" sz="2400" dirty="0" smtClean="0">
                <a:latin typeface="Times New Roman" pitchFamily="18" charset="0"/>
              </a:rPr>
              <a:t>function* </a:t>
            </a:r>
            <a:r>
              <a:rPr lang="en-US" sz="2400" dirty="0">
                <a:latin typeface="Times New Roman" pitchFamily="18" charset="0"/>
              </a:rPr>
              <a:t>(BRDF) consisting of two kernel-driven components (</a:t>
            </a:r>
            <a:r>
              <a:rPr lang="en-US" sz="2400" i="1" dirty="0">
                <a:latin typeface="Times New Roman" pitchFamily="18" charset="0"/>
              </a:rPr>
              <a:t>f</a:t>
            </a:r>
            <a:r>
              <a:rPr lang="en-US" sz="2400" baseline="-25000" dirty="0">
                <a:latin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</a:rPr>
              <a:t> and </a:t>
            </a:r>
            <a:r>
              <a:rPr lang="en-US" sz="2400" i="1" dirty="0">
                <a:latin typeface="Times New Roman" pitchFamily="18" charset="0"/>
              </a:rPr>
              <a:t>f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) </a:t>
            </a:r>
          </a:p>
          <a:p>
            <a:pPr eaLnBrk="0" hangingPunct="0">
              <a:spcBef>
                <a:spcPct val="50000"/>
              </a:spcBef>
            </a:pPr>
            <a:endParaRPr lang="en-US" sz="2400" dirty="0" smtClean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    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BRDF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=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+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+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K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solar zenith, view zenith and relative azimuth angle</a:t>
            </a:r>
          </a:p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site-dependent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coefficients, which are derived using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two-year overpasses (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2012-2013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for the spectrally matched bands</a:t>
            </a:r>
          </a:p>
          <a:p>
            <a:pPr eaLnBrk="0" hangingPunct="0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943" y="5645289"/>
            <a:ext cx="83676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0" dirty="0" smtClean="0">
              <a:solidFill>
                <a:srgbClr val="0000FF"/>
              </a:solidFill>
              <a:latin typeface="+mj-lt"/>
            </a:endParaRPr>
          </a:p>
          <a:p>
            <a:r>
              <a:rPr lang="en-US" sz="1600" b="0" dirty="0" smtClean="0">
                <a:latin typeface="+mj-lt"/>
              </a:rPr>
              <a:t>*</a:t>
            </a:r>
            <a:r>
              <a:rPr lang="en-US" sz="1600" b="0" dirty="0" err="1" smtClean="0">
                <a:latin typeface="+mj-lt"/>
              </a:rPr>
              <a:t>Roujean</a:t>
            </a:r>
            <a:r>
              <a:rPr lang="en-US" sz="1600" b="0" dirty="0" smtClean="0">
                <a:latin typeface="+mj-lt"/>
              </a:rPr>
              <a:t> J.L. et al. 1992, </a:t>
            </a:r>
            <a:r>
              <a:rPr lang="en-US" sz="1600" b="0" i="1" dirty="0" smtClean="0">
                <a:latin typeface="+mj-lt"/>
              </a:rPr>
              <a:t>Journal of Geophysical Research</a:t>
            </a:r>
            <a:r>
              <a:rPr lang="en-US" sz="1600" b="0" dirty="0" smtClean="0">
                <a:latin typeface="+mj-lt"/>
              </a:rPr>
              <a:t>, Wu et al., 1995, </a:t>
            </a:r>
            <a:r>
              <a:rPr lang="en-US" sz="1600" b="0" i="1" dirty="0" smtClean="0">
                <a:latin typeface="+mj-lt"/>
              </a:rPr>
              <a:t>JGR</a:t>
            </a:r>
            <a:r>
              <a:rPr lang="en-US" sz="1600" b="0" dirty="0" smtClean="0">
                <a:latin typeface="+mj-lt"/>
              </a:rPr>
              <a:t>, </a:t>
            </a:r>
            <a:r>
              <a:rPr lang="en-US" sz="1600" b="0" dirty="0" err="1" smtClean="0">
                <a:latin typeface="+mj-lt"/>
              </a:rPr>
              <a:t>Schaaf</a:t>
            </a:r>
            <a:r>
              <a:rPr lang="en-US" sz="1600" b="0" dirty="0" smtClean="0">
                <a:latin typeface="+mj-lt"/>
              </a:rPr>
              <a:t>, C.B., 2002, </a:t>
            </a:r>
            <a:r>
              <a:rPr lang="en-US" sz="1600" b="0" i="1" dirty="0" smtClean="0">
                <a:latin typeface="+mj-lt"/>
              </a:rPr>
              <a:t>Remote Sensing of Environment</a:t>
            </a:r>
            <a:r>
              <a:rPr lang="en-US" sz="1600" b="0" dirty="0" smtClean="0">
                <a:latin typeface="+mj-lt"/>
              </a:rPr>
              <a:t>) </a:t>
            </a:r>
            <a:r>
              <a:rPr lang="en-US" sz="1600" dirty="0" smtClean="0">
                <a:latin typeface="+mj-lt"/>
              </a:rPr>
              <a:t>  </a:t>
            </a:r>
            <a:endParaRPr lang="en-US" sz="1600" b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10"/>
          </p:nvPr>
        </p:nvSpPr>
        <p:spPr>
          <a:xfrm>
            <a:off x="252413" y="6577013"/>
            <a:ext cx="2362200" cy="206375"/>
          </a:xfrm>
        </p:spPr>
        <p:txBody>
          <a:bodyPr/>
          <a:lstStyle/>
          <a:p>
            <a:pPr>
              <a:defRPr/>
            </a:pPr>
            <a:fld id="{436D6C20-7AB5-47FC-B1FF-90873362E9F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467475"/>
            <a:ext cx="1905000" cy="381000"/>
          </a:xfrm>
        </p:spPr>
        <p:txBody>
          <a:bodyPr/>
          <a:lstStyle/>
          <a:p>
            <a:pPr>
              <a:defRPr/>
            </a:pPr>
            <a:fld id="{1C83FAD1-11E7-4ED9-82CC-75FF98660931}" type="slidenum">
              <a:rPr lang="en-US" sz="1600" smtClean="0"/>
              <a:pPr>
                <a:defRPr/>
              </a:pPr>
              <a:t>9</a:t>
            </a:fld>
            <a:endParaRPr lang="en-US" sz="1600" dirty="0"/>
          </a:p>
        </p:txBody>
      </p:sp>
      <p:pic>
        <p:nvPicPr>
          <p:cNvPr id="7" name="Picture 6" descr="nasalogo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848" y="35860"/>
            <a:ext cx="1005840" cy="81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P CDR Template with ITAR">
  <a:themeElements>
    <a:clrScheme name="NPP CDR Template with IT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PP CDR Template with IT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01882" tIns="50941" rIns="101882" bIns="50941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01882" tIns="50941" rIns="101882" bIns="50941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PP CDR Template with IT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P CDR Template with IT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P CDR Template with IT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P CDR Template with IT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P CDR Template with IT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P CDR Template with IT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P CDR Template with IT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Settings\s075296\Desktop\dCDR Charts\NPP CDR Template with ITAR.ppt</Template>
  <TotalTime>24290</TotalTime>
  <Words>1430</Words>
  <Application>Microsoft Office PowerPoint</Application>
  <PresentationFormat>On-screen Show (4:3)</PresentationFormat>
  <Paragraphs>384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NPP CDR Template with ITAR</vt:lpstr>
      <vt:lpstr>Slide 1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Summary</vt:lpstr>
    </vt:vector>
  </TitlesOfParts>
  <Company>NASA Goddard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NPP Overview</dc:title>
  <dc:creator>Jim Gleason</dc:creator>
  <cp:lastModifiedBy>mcst</cp:lastModifiedBy>
  <cp:revision>880</cp:revision>
  <dcterms:created xsi:type="dcterms:W3CDTF">2002-10-16T20:39:14Z</dcterms:created>
  <dcterms:modified xsi:type="dcterms:W3CDTF">2013-03-04T02:21:33Z</dcterms:modified>
</cp:coreProperties>
</file>