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</p:sldMasterIdLst>
  <p:notesMasterIdLst>
    <p:notesMasterId r:id="rId31"/>
  </p:notesMasterIdLst>
  <p:sldIdLst>
    <p:sldId id="380" r:id="rId2"/>
    <p:sldId id="428" r:id="rId3"/>
    <p:sldId id="398" r:id="rId4"/>
    <p:sldId id="410" r:id="rId5"/>
    <p:sldId id="413" r:id="rId6"/>
    <p:sldId id="431" r:id="rId7"/>
    <p:sldId id="414" r:id="rId8"/>
    <p:sldId id="427" r:id="rId9"/>
    <p:sldId id="415" r:id="rId10"/>
    <p:sldId id="403" r:id="rId11"/>
    <p:sldId id="421" r:id="rId12"/>
    <p:sldId id="429" r:id="rId13"/>
    <p:sldId id="430" r:id="rId14"/>
    <p:sldId id="434" r:id="rId15"/>
    <p:sldId id="436" r:id="rId16"/>
    <p:sldId id="439" r:id="rId17"/>
    <p:sldId id="438" r:id="rId18"/>
    <p:sldId id="437" r:id="rId19"/>
    <p:sldId id="445" r:id="rId20"/>
    <p:sldId id="450" r:id="rId21"/>
    <p:sldId id="440" r:id="rId22"/>
    <p:sldId id="441" r:id="rId23"/>
    <p:sldId id="442" r:id="rId24"/>
    <p:sldId id="426" r:id="rId25"/>
    <p:sldId id="443" r:id="rId26"/>
    <p:sldId id="393" r:id="rId27"/>
    <p:sldId id="446" r:id="rId28"/>
    <p:sldId id="448" r:id="rId29"/>
    <p:sldId id="449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1B142"/>
    <a:srgbClr val="34713B"/>
    <a:srgbClr val="99FF66"/>
    <a:srgbClr val="99FF99"/>
    <a:srgbClr val="003300"/>
    <a:srgbClr val="808080"/>
    <a:srgbClr val="000066"/>
    <a:srgbClr val="800000"/>
    <a:srgbClr val="0066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9219" autoAdjust="0"/>
  </p:normalViewPr>
  <p:slideViewPr>
    <p:cSldViewPr snapToGrid="0">
      <p:cViewPr>
        <p:scale>
          <a:sx n="120" d="100"/>
          <a:sy n="120" d="100"/>
        </p:scale>
        <p:origin x="-55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7C2D33D2-2398-084F-8B95-97676D1FFC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CC5E3-C125-EF48-ACA4-9E5645B796B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CC5E3-C125-EF48-ACA4-9E5645B796B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CC5E3-C125-EF48-ACA4-9E5645B796B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CC5E3-C125-EF48-ACA4-9E5645B796B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B1EB6-6C3A-8B40-B8C9-DD66537BECC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CC5E3-C125-EF48-ACA4-9E5645B796B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CC5E3-C125-EF48-ACA4-9E5645B796B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CC5E3-C125-EF48-ACA4-9E5645B796B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CC5E3-C125-EF48-ACA4-9E5645B796B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CC5E3-C125-EF48-ACA4-9E5645B796B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 algn="r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6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9230-9505-5C4A-8B3F-77626B4E7981}" type="datetime1">
              <a:rPr lang="en-US"/>
              <a:pPr>
                <a:defRPr/>
              </a:pPr>
              <a:t>3/4/13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C1ADA-D79B-2E4E-B3DB-2308FDFCF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195733" cy="570971"/>
          </a:xfrm>
          <a:prstGeom prst="rect">
            <a:avLst/>
          </a:prstGeom>
        </p:spPr>
        <p:txBody>
          <a:bodyPr vert="horz"/>
          <a:lstStyle>
            <a:lvl1pPr algn="l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379" y="1958446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56675"/>
          </a:xfrm>
          <a:prstGeom prst="rect">
            <a:avLst/>
          </a:prstGeom>
        </p:spPr>
        <p:txBody>
          <a:bodyPr vert="horz"/>
          <a:lstStyle>
            <a:lvl1pPr algn="l"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8848725" y="6589713"/>
            <a:ext cx="2047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fld id="{3A79C0EC-7A53-674E-90D5-71DB5135B36A}" type="slidenum">
              <a:rPr lang="en-US" sz="1200" b="0" smtClean="0">
                <a:latin typeface="Arial Black"/>
                <a:cs typeface="Arial Black"/>
              </a:rPr>
              <a:pPr algn="r">
                <a:spcBef>
                  <a:spcPct val="50000"/>
                </a:spcBef>
              </a:pPr>
              <a:t>‹#›</a:t>
            </a:fld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088212" y="6569447"/>
            <a:ext cx="34194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 Black"/>
                <a:cs typeface="Arial Black"/>
              </a:rPr>
              <a:t>Annual GSICS-2013 Meeting, Williamsburg,</a:t>
            </a:r>
            <a:r>
              <a:rPr lang="en-US" sz="1000" baseline="0" dirty="0" smtClean="0">
                <a:latin typeface="Arial Black"/>
                <a:cs typeface="Arial Black"/>
              </a:rPr>
              <a:t> VA</a:t>
            </a:r>
            <a:endParaRPr lang="en-US" sz="1000" dirty="0">
              <a:latin typeface="Arial Black"/>
              <a:cs typeface="Arial Bl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9pPr>
    </p:titleStyle>
    <p:bodyStyle>
      <a:lvl1pPr marL="231775" indent="-231775" algn="l" rtl="0" fontAlgn="base">
        <a:spcBef>
          <a:spcPct val="20000"/>
        </a:spcBef>
        <a:spcAft>
          <a:spcPct val="0"/>
        </a:spcAft>
        <a:buClr>
          <a:srgbClr val="950103"/>
        </a:buClr>
        <a:buSzPct val="75000"/>
        <a:buFont typeface="Wingdings" pitchFamily="-108" charset="2"/>
        <a:buChar char="Ø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4163" algn="l" rtl="0" fontAlgn="base">
        <a:spcBef>
          <a:spcPct val="20000"/>
        </a:spcBef>
        <a:spcAft>
          <a:spcPct val="0"/>
        </a:spcAft>
        <a:buClr>
          <a:srgbClr val="270094"/>
        </a:buClr>
        <a:buSzPct val="65000"/>
        <a:buFont typeface="Wingdings" pitchFamily="-108" charset="2"/>
        <a:buChar char="Ø"/>
        <a:defRPr i="1">
          <a:solidFill>
            <a:schemeClr val="tx1"/>
          </a:solidFill>
          <a:latin typeface="+mn-lt"/>
          <a:ea typeface="ＭＳ Ｐゴシック" pitchFamily="-108" charset="-128"/>
        </a:defRPr>
      </a:lvl2pPr>
      <a:lvl3pPr marL="973138" indent="-228600" algn="l" rtl="0" fontAlgn="base">
        <a:spcBef>
          <a:spcPct val="20000"/>
        </a:spcBef>
        <a:spcAft>
          <a:spcPct val="0"/>
        </a:spcAft>
        <a:buClr>
          <a:srgbClr val="359E11"/>
        </a:buClr>
        <a:buSzPct val="75000"/>
        <a:buFont typeface="Wingdings" pitchFamily="-108" charset="2"/>
        <a:buChar char="Ø"/>
        <a:defRPr sz="1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371600" indent="-284163" algn="l" rtl="0" fontAlgn="base">
        <a:spcBef>
          <a:spcPct val="20000"/>
        </a:spcBef>
        <a:spcAft>
          <a:spcPct val="0"/>
        </a:spcAft>
        <a:buFont typeface="Wingdings" pitchFamily="-108" charset="2"/>
        <a:buChar char="Ø"/>
        <a:defRPr sz="1400">
          <a:solidFill>
            <a:schemeClr val="tx1"/>
          </a:solidFill>
          <a:latin typeface="+mn-lt"/>
          <a:ea typeface="ＭＳ Ｐゴシック" pitchFamily="-108" charset="-128"/>
        </a:defRPr>
      </a:lvl4pPr>
      <a:lvl5pPr marL="1657350" indent="-171450" algn="l" rtl="0" fontAlgn="base">
        <a:spcBef>
          <a:spcPct val="20000"/>
        </a:spcBef>
        <a:spcAft>
          <a:spcPct val="0"/>
        </a:spcAft>
        <a:buFont typeface="Wingdings" pitchFamily="-108" charset="2"/>
        <a:buChar char="Ø"/>
        <a:defRPr sz="1200">
          <a:solidFill>
            <a:schemeClr val="tx1"/>
          </a:solidFill>
          <a:latin typeface="+mn-lt"/>
          <a:ea typeface="ＭＳ Ｐゴシック" pitchFamily="-108" charset="-128"/>
        </a:defRPr>
      </a:lvl5pPr>
      <a:lvl6pPr marL="2114550" indent="-171450" algn="l" rtl="0" fontAlgn="base">
        <a:spcBef>
          <a:spcPct val="20000"/>
        </a:spcBef>
        <a:spcAft>
          <a:spcPct val="0"/>
        </a:spcAft>
        <a:buFont typeface="Wingdings" pitchFamily="-108" charset="2"/>
        <a:buChar char="Ø"/>
        <a:defRPr sz="1200">
          <a:solidFill>
            <a:schemeClr val="tx1"/>
          </a:solidFill>
          <a:latin typeface="+mn-lt"/>
          <a:ea typeface="ＭＳ Ｐゴシック" pitchFamily="-108" charset="-128"/>
        </a:defRPr>
      </a:lvl6pPr>
      <a:lvl7pPr marL="2571750" indent="-171450" algn="l" rtl="0" fontAlgn="base">
        <a:spcBef>
          <a:spcPct val="20000"/>
        </a:spcBef>
        <a:spcAft>
          <a:spcPct val="0"/>
        </a:spcAft>
        <a:buFont typeface="Wingdings" pitchFamily="-108" charset="2"/>
        <a:buChar char="Ø"/>
        <a:defRPr sz="1200">
          <a:solidFill>
            <a:schemeClr val="tx1"/>
          </a:solidFill>
          <a:latin typeface="+mn-lt"/>
          <a:ea typeface="ＭＳ Ｐゴシック" pitchFamily="-108" charset="-128"/>
        </a:defRPr>
      </a:lvl7pPr>
      <a:lvl8pPr marL="3028950" indent="-171450" algn="l" rtl="0" fontAlgn="base">
        <a:spcBef>
          <a:spcPct val="20000"/>
        </a:spcBef>
        <a:spcAft>
          <a:spcPct val="0"/>
        </a:spcAft>
        <a:buFont typeface="Wingdings" pitchFamily="-108" charset="2"/>
        <a:buChar char="Ø"/>
        <a:defRPr sz="1200">
          <a:solidFill>
            <a:schemeClr val="tx1"/>
          </a:solidFill>
          <a:latin typeface="+mn-lt"/>
          <a:ea typeface="ＭＳ Ｐゴシック" pitchFamily="-108" charset="-128"/>
        </a:defRPr>
      </a:lvl8pPr>
      <a:lvl9pPr marL="3486150" indent="-171450" algn="l" rtl="0" fontAlgn="base">
        <a:spcBef>
          <a:spcPct val="20000"/>
        </a:spcBef>
        <a:spcAft>
          <a:spcPct val="0"/>
        </a:spcAft>
        <a:buFont typeface="Wingdings" pitchFamily="-108" charset="2"/>
        <a:buChar char="Ø"/>
        <a:defRPr sz="12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d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4" Type="http://schemas.openxmlformats.org/officeDocument/2006/relationships/image" Target="../media/image18.png"/><Relationship Id="rId5" Type="http://schemas.openxmlformats.org/officeDocument/2006/relationships/image" Target="../media/image19.pdf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pdf"/><Relationship Id="rId3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df"/><Relationship Id="rId3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156633" y="2228846"/>
            <a:ext cx="8839200" cy="649822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0" dirty="0" smtClean="0">
                <a:solidFill>
                  <a:srgbClr val="800000"/>
                </a:solidFill>
                <a:latin typeface="Arial Black"/>
                <a:cs typeface="Arial Black"/>
              </a:rPr>
              <a:t>CLARREO RSS: Reference Inter-calibration on Orbit</a:t>
            </a:r>
            <a:endParaRPr lang="en-US" sz="2400" b="0" dirty="0">
              <a:solidFill>
                <a:srgbClr val="800000"/>
              </a:solidFill>
              <a:effectLst/>
              <a:latin typeface="Arial Black"/>
              <a:ea typeface="+mj-ea"/>
              <a:cs typeface="Arial Black"/>
            </a:endParaRPr>
          </a:p>
        </p:txBody>
      </p:sp>
      <p:sp>
        <p:nvSpPr>
          <p:cNvPr id="34" name="Title 27"/>
          <p:cNvSpPr txBox="1">
            <a:spLocks/>
          </p:cNvSpPr>
          <p:nvPr/>
        </p:nvSpPr>
        <p:spPr>
          <a:xfrm>
            <a:off x="457200" y="6083300"/>
            <a:ext cx="8229600" cy="5334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34713B"/>
                </a:solidFill>
                <a:latin typeface="Arial Black"/>
                <a:cs typeface="Arial Black"/>
              </a:rPr>
              <a:t>Annual GRWG+GDWG Meeting </a:t>
            </a:r>
            <a:r>
              <a:rPr lang="en-US" sz="1400" dirty="0" smtClean="0">
                <a:ln w="6350">
                  <a:noFill/>
                </a:ln>
                <a:solidFill>
                  <a:srgbClr val="34713B"/>
                </a:solidFill>
                <a:latin typeface="Arial Black"/>
                <a:ea typeface="+mj-ea"/>
                <a:cs typeface="Arial Black"/>
              </a:rPr>
              <a:t>2013, Williamsburg</a:t>
            </a:r>
            <a:r>
              <a:rPr lang="en-US" sz="1400" b="1" dirty="0" smtClean="0">
                <a:ln w="6350">
                  <a:noFill/>
                </a:ln>
                <a:solidFill>
                  <a:srgbClr val="34713B"/>
                </a:solidFill>
                <a:latin typeface="Arial Black"/>
                <a:ea typeface="+mj-ea"/>
                <a:cs typeface="Arial Black"/>
              </a:rPr>
              <a:t>, VA</a:t>
            </a:r>
          </a:p>
        </p:txBody>
      </p:sp>
      <p:pic>
        <p:nvPicPr>
          <p:cNvPr id="5" name="Picture 4" descr="clarreo_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60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084" y="3143258"/>
            <a:ext cx="850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1600" dirty="0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C. </a:t>
            </a:r>
            <a:r>
              <a:rPr lang="en-US" sz="1600" dirty="0" err="1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Lukashin</a:t>
            </a:r>
            <a:r>
              <a:rPr lang="en-US" sz="1600" i="1" dirty="0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, </a:t>
            </a:r>
            <a:r>
              <a:rPr lang="en-US" sz="1600" dirty="0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C. </a:t>
            </a:r>
            <a:r>
              <a:rPr lang="en-US" sz="1600" dirty="0" err="1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Roithmayr</a:t>
            </a:r>
            <a:r>
              <a:rPr lang="en-US" sz="1600" dirty="0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, P. </a:t>
            </a:r>
            <a:r>
              <a:rPr lang="en-US" sz="1600" dirty="0" err="1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Speth</a:t>
            </a:r>
            <a:r>
              <a:rPr lang="en-US" sz="1600" dirty="0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, B. </a:t>
            </a:r>
            <a:r>
              <a:rPr lang="en-US" sz="1600" dirty="0" err="1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Wielicki</a:t>
            </a:r>
            <a:r>
              <a:rPr lang="en-US" sz="1600" dirty="0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, D. Young, C. </a:t>
            </a:r>
            <a:r>
              <a:rPr lang="en-US" sz="1600" dirty="0" err="1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Currey</a:t>
            </a:r>
            <a:endParaRPr lang="en-US" sz="1600" dirty="0" smtClean="0">
              <a:ln w="6350">
                <a:noFill/>
              </a:ln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ctr" defTabSz="914400" fontAlgn="auto">
              <a:spcAft>
                <a:spcPts val="0"/>
              </a:spcAft>
              <a:defRPr/>
            </a:pPr>
            <a:endParaRPr lang="en-US" sz="1200" dirty="0" smtClean="0">
              <a:ln w="6350">
                <a:noFill/>
              </a:ln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ctr" defTabSz="914400" fontAlgn="auto">
              <a:spcAft>
                <a:spcPts val="0"/>
              </a:spcAft>
              <a:defRPr/>
            </a:pPr>
            <a:r>
              <a:rPr lang="en-US" sz="1200" i="1" dirty="0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NASA </a:t>
            </a:r>
            <a:r>
              <a:rPr lang="en-US" sz="1200" i="1" dirty="0" err="1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LaRC</a:t>
            </a:r>
            <a:r>
              <a:rPr lang="en-US" sz="1200" i="1" dirty="0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, Hampton, VA</a:t>
            </a:r>
            <a:endParaRPr lang="en-US" sz="1200" i="1" dirty="0" smtClean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ooper Black"/>
              <a:cs typeface="Cooper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067" y="4025911"/>
            <a:ext cx="850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1600" dirty="0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K. </a:t>
            </a:r>
            <a:r>
              <a:rPr lang="en-US" sz="1600" dirty="0" err="1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Thome</a:t>
            </a:r>
            <a:endParaRPr lang="en-US" sz="1600" dirty="0" smtClean="0">
              <a:ln w="6350">
                <a:noFill/>
              </a:ln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ctr" defTabSz="914400" fontAlgn="auto">
              <a:spcAft>
                <a:spcPts val="0"/>
              </a:spcAft>
              <a:defRPr/>
            </a:pPr>
            <a:endParaRPr lang="en-US" sz="1200" dirty="0" smtClean="0">
              <a:ln w="6350">
                <a:noFill/>
              </a:ln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ctr" defTabSz="914400" fontAlgn="auto">
              <a:spcAft>
                <a:spcPts val="0"/>
              </a:spcAft>
              <a:defRPr/>
            </a:pPr>
            <a:r>
              <a:rPr lang="en-US" sz="1200" i="1" dirty="0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NASA GSFC, Greenbelt, MD</a:t>
            </a:r>
            <a:endParaRPr lang="en-US" sz="1200" i="1" dirty="0" smtClean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ooper Black"/>
              <a:cs typeface="Coope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" y="4961478"/>
            <a:ext cx="850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1600" dirty="0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W. Sun</a:t>
            </a:r>
          </a:p>
          <a:p>
            <a:pPr algn="ctr" defTabSz="914400" fontAlgn="auto">
              <a:spcAft>
                <a:spcPts val="0"/>
              </a:spcAft>
              <a:defRPr/>
            </a:pPr>
            <a:endParaRPr lang="en-US" sz="1200" dirty="0" smtClean="0">
              <a:ln w="6350">
                <a:noFill/>
              </a:ln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ctr" defTabSz="914400" fontAlgn="auto">
              <a:spcAft>
                <a:spcPts val="0"/>
              </a:spcAft>
              <a:defRPr/>
            </a:pPr>
            <a:r>
              <a:rPr lang="en-US" sz="1200" i="1" dirty="0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SSAI, Hampton, VA</a:t>
            </a:r>
            <a:endParaRPr lang="en-US" sz="1200" i="1" dirty="0" smtClean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409" y="243188"/>
            <a:ext cx="863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6350">
                  <a:noFill/>
                </a:ln>
                <a:solidFill>
                  <a:srgbClr val="800000"/>
                </a:solidFill>
                <a:latin typeface="Arial Black"/>
                <a:cs typeface="Arial Black"/>
              </a:rPr>
              <a:t>Sampling Estimates and Restrictions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4282" y="859370"/>
            <a:ext cx="8458200" cy="53213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endParaRPr lang="en-US" sz="1400" dirty="0" smtClean="0">
              <a:latin typeface="Arial Black"/>
              <a:cs typeface="Arial Black"/>
            </a:endParaRPr>
          </a:p>
          <a:p>
            <a:pPr>
              <a:buFont typeface="Wingdings" charset="2"/>
              <a:buChar char="u"/>
            </a:pPr>
            <a:r>
              <a:rPr lang="en-US" sz="1400" dirty="0" smtClean="0">
                <a:latin typeface="Arial Black"/>
                <a:cs typeface="Arial Black"/>
              </a:rPr>
              <a:t>   Sampling for VIIRS/AVHRR is nadir equivalent 10×10 km area in angular space,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    1</a:t>
            </a:r>
            <a:r>
              <a:rPr lang="en-US" sz="1400" baseline="30000" dirty="0" smtClean="0">
                <a:latin typeface="Arial Black"/>
                <a:cs typeface="Arial Black"/>
              </a:rPr>
              <a:t>o</a:t>
            </a:r>
            <a:r>
              <a:rPr lang="en-US" sz="1400" dirty="0" smtClean="0">
                <a:latin typeface="Arial Black"/>
                <a:cs typeface="Arial Black"/>
              </a:rPr>
              <a:t> CLARREO elevation angle. To estimate number of samples with independent     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    spatial noise 1 km shift (0.1</a:t>
            </a:r>
            <a:r>
              <a:rPr lang="en-US" sz="1400" baseline="30000" dirty="0" smtClean="0">
                <a:latin typeface="Arial Black"/>
                <a:cs typeface="Arial Black"/>
              </a:rPr>
              <a:t>o</a:t>
            </a:r>
            <a:r>
              <a:rPr lang="en-US" sz="1400" dirty="0" smtClean="0">
                <a:latin typeface="Arial Black"/>
                <a:cs typeface="Arial Black"/>
              </a:rPr>
              <a:t> in elevation angle ) is required from one sample to 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    the next in both spatial directions (along and perpendicular to the ground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    track). With CLARREO spatial resolution of 0.5×0.5 km the 1 km shift ensures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    that only 2 boundary pixels are common.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      - This approach to CLARREO/VIIRS RI sampling does not allow the inter-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        calibration on detector-by-detector basis. Relative calibration of VIIRS  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        detectors to each other requires the use of VIIRS data alone, and would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        be performed using common histogram equalization, or overlapping field-of-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        view methods.</a:t>
            </a:r>
          </a:p>
          <a:p>
            <a:endParaRPr lang="en-US" b="1" dirty="0" smtClean="0">
              <a:ln w="6350">
                <a:noFill/>
              </a:ln>
              <a:latin typeface="Arial Black"/>
              <a:ea typeface="+mj-ea"/>
              <a:cs typeface="Arial Black"/>
            </a:endParaRPr>
          </a:p>
          <a:p>
            <a:pPr>
              <a:buFont typeface="Wingdings" charset="2"/>
              <a:buChar char="u"/>
            </a:pPr>
            <a:r>
              <a:rPr lang="en-US" sz="1400" dirty="0" smtClean="0">
                <a:latin typeface="Arial Black"/>
                <a:cs typeface="Arial Black"/>
              </a:rPr>
              <a:t>   For CERES sampling is estimated taking into account CERES FOV size of 25 km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    at nadir (from JPSS orbit, 2.5</a:t>
            </a:r>
            <a:r>
              <a:rPr lang="en-US" sz="1400" baseline="30000" dirty="0" smtClean="0">
                <a:latin typeface="Arial Black"/>
                <a:cs typeface="Arial Black"/>
              </a:rPr>
              <a:t>o</a:t>
            </a:r>
            <a:r>
              <a:rPr lang="en-US" sz="1400" dirty="0" smtClean="0">
                <a:latin typeface="Arial Black"/>
                <a:cs typeface="Arial Black"/>
              </a:rPr>
              <a:t> in CLARREO elevation angle), and data acquisition     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    rate 330/180 = 1.8 footprints per degree of scan angle every 3.3 seconds.</a:t>
            </a:r>
          </a:p>
          <a:p>
            <a:endParaRPr lang="en-US" sz="1400" dirty="0" smtClean="0">
              <a:latin typeface="Arial Black"/>
              <a:cs typeface="Arial Black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Arial Black"/>
                <a:cs typeface="Arial Black"/>
              </a:rPr>
              <a:t>     General Restrictions:</a:t>
            </a:r>
          </a:p>
          <a:p>
            <a:r>
              <a:rPr lang="en-US" sz="1000" dirty="0" smtClean="0">
                <a:latin typeface="Arial Black"/>
                <a:cs typeface="Arial Black"/>
              </a:rPr>
              <a:t> 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    - SZA &lt; 75</a:t>
            </a:r>
            <a:r>
              <a:rPr lang="en-US" sz="1400" baseline="30000" dirty="0" smtClean="0">
                <a:latin typeface="Arial Black"/>
                <a:cs typeface="Arial Black"/>
              </a:rPr>
              <a:t>o</a:t>
            </a:r>
            <a:r>
              <a:rPr lang="en-US" sz="1400" dirty="0" smtClean="0">
                <a:latin typeface="Arial Black"/>
                <a:cs typeface="Arial Black"/>
              </a:rPr>
              <a:t>;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    - CLARREO RSS effective swath &gt; 10 km (VIIRS), and &gt; 25 km (CERES).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    - VZA difference &lt; 1.4</a:t>
            </a:r>
            <a:r>
              <a:rPr lang="en-US" sz="1400" baseline="30000" dirty="0" smtClean="0">
                <a:latin typeface="Arial Black"/>
                <a:cs typeface="Arial Black"/>
              </a:rPr>
              <a:t>o</a:t>
            </a:r>
            <a:r>
              <a:rPr lang="en-US" sz="1400" dirty="0" smtClean="0">
                <a:latin typeface="Arial Black"/>
                <a:cs typeface="Arial Black"/>
              </a:rPr>
              <a:t>.</a:t>
            </a:r>
          </a:p>
          <a:p>
            <a:endParaRPr lang="en-US" b="1" dirty="0" smtClean="0">
              <a:ln w="6350">
                <a:noFill/>
              </a:ln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1600" b="1" dirty="0" smtClean="0">
              <a:ln w="6350">
                <a:noFill/>
              </a:ln>
              <a:solidFill>
                <a:srgbClr val="0D0D0D"/>
              </a:solidFill>
              <a:latin typeface="Arial Bold"/>
              <a:ea typeface="+mj-ea"/>
              <a:cs typeface="Arial Bold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1600" b="1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cs typeface="Arial Black"/>
              </a:rPr>
              <a:t>         </a:t>
            </a: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2000" b="1" dirty="0" smtClean="0">
                <a:ln w="6350">
                  <a:noFill/>
                </a:ln>
                <a:solidFill>
                  <a:srgbClr val="0D0D0D"/>
                </a:solidFill>
                <a:latin typeface="Arial Bold"/>
                <a:ea typeface="+mj-ea"/>
                <a:cs typeface="Arial Bold"/>
              </a:rPr>
              <a:t>     </a:t>
            </a:r>
          </a:p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2400" b="1" dirty="0" smtClean="0">
              <a:ln w="6350">
                <a:noFill/>
              </a:ln>
              <a:solidFill>
                <a:srgbClr val="0D0D0D"/>
              </a:solidFill>
              <a:latin typeface="Arial Bold"/>
              <a:ea typeface="+mj-ea"/>
              <a:cs typeface="Arial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228600"/>
            <a:ext cx="8077200" cy="5334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CLARREO RSS / Target Sensor - RI Sampling</a:t>
            </a:r>
            <a:endParaRPr lang="en-US" sz="2000" b="0" dirty="0">
              <a:solidFill>
                <a:srgbClr val="800000"/>
              </a:solidFill>
              <a:effectLst/>
              <a:latin typeface="Arial Black"/>
              <a:ea typeface="+mj-ea"/>
              <a:cs typeface="Arial Black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295400"/>
            <a:ext cx="8382000" cy="525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1500" b="1" i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ea typeface="+mj-ea"/>
                <a:cs typeface="Arial Black"/>
              </a:rPr>
              <a:t>       </a:t>
            </a:r>
          </a:p>
          <a:p>
            <a:pPr marL="742950" indent="-742950" defTabSz="91440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1371600"/>
            <a:ext cx="82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VIIRS</a:t>
            </a:r>
            <a:endParaRPr lang="en-US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7003" y="1371600"/>
            <a:ext cx="948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Arial Black"/>
                <a:cs typeface="Arial Black"/>
              </a:rPr>
              <a:t>CERES</a:t>
            </a:r>
            <a:endParaRPr lang="en-US" sz="1600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838200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Black"/>
                <a:cs typeface="Arial Black"/>
              </a:rPr>
              <a:t>Summary: Monthly (top) and seasonal (bottom) RI sampling (RAAN = 0</a:t>
            </a:r>
            <a:r>
              <a:rPr lang="en-US" sz="1200" baseline="30000" dirty="0" smtClean="0">
                <a:latin typeface="Arial Black"/>
                <a:cs typeface="Arial Black"/>
              </a:rPr>
              <a:t>o</a:t>
            </a:r>
            <a:r>
              <a:rPr lang="en-US" sz="1200" dirty="0" smtClean="0">
                <a:latin typeface="Arial Black"/>
                <a:cs typeface="Arial Black"/>
              </a:rPr>
              <a:t>)</a:t>
            </a:r>
            <a:endParaRPr lang="en-US" sz="1200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1916" y="2219236"/>
            <a:ext cx="25142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Arial Black"/>
                <a:cs typeface="Arial Black"/>
              </a:rPr>
              <a:t>Red Lines:  </a:t>
            </a:r>
            <a:r>
              <a:rPr lang="en-US" sz="1100" dirty="0" smtClean="0">
                <a:latin typeface="Arial Black"/>
                <a:cs typeface="Arial Black"/>
              </a:rPr>
              <a:t>Required number </a:t>
            </a:r>
          </a:p>
          <a:p>
            <a:r>
              <a:rPr lang="en-US" sz="1100" dirty="0" smtClean="0">
                <a:latin typeface="Arial Black"/>
                <a:cs typeface="Arial Black"/>
              </a:rPr>
              <a:t>of samples for RI monthly  error contribution 0.45% (</a:t>
            </a:r>
            <a:r>
              <a:rPr lang="en-US" sz="1100" dirty="0" err="1" smtClean="0">
                <a:latin typeface="Arial Black"/>
                <a:cs typeface="Arial Black"/>
              </a:rPr>
              <a:t>k</a:t>
            </a:r>
            <a:r>
              <a:rPr lang="en-US" sz="1100" dirty="0" smtClean="0">
                <a:latin typeface="Arial Black"/>
                <a:cs typeface="Arial Black"/>
              </a:rPr>
              <a:t>=1)</a:t>
            </a:r>
            <a:endParaRPr lang="en-US" sz="1100" dirty="0">
              <a:latin typeface="Arial Black"/>
              <a:cs typeface="Arial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43083" y="3855419"/>
            <a:ext cx="25142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Arial Black"/>
                <a:cs typeface="Arial Black"/>
              </a:rPr>
              <a:t>Red Lines:  </a:t>
            </a:r>
            <a:r>
              <a:rPr lang="en-US" sz="1100" dirty="0" smtClean="0">
                <a:latin typeface="Arial Black"/>
                <a:cs typeface="Arial Black"/>
              </a:rPr>
              <a:t>Required number </a:t>
            </a:r>
          </a:p>
          <a:p>
            <a:r>
              <a:rPr lang="en-US" sz="1100" dirty="0" smtClean="0">
                <a:latin typeface="Arial Black"/>
                <a:cs typeface="Arial Black"/>
              </a:rPr>
              <a:t>of samples for RI seasonal error contribution 0.25% (</a:t>
            </a:r>
            <a:r>
              <a:rPr lang="en-US" sz="1100" dirty="0" err="1" smtClean="0">
                <a:latin typeface="Arial Black"/>
                <a:cs typeface="Arial Black"/>
              </a:rPr>
              <a:t>k</a:t>
            </a:r>
            <a:r>
              <a:rPr lang="en-US" sz="1100" dirty="0" smtClean="0">
                <a:latin typeface="Arial Black"/>
                <a:cs typeface="Arial Black"/>
              </a:rPr>
              <a:t>=1)</a:t>
            </a:r>
            <a:endParaRPr lang="en-US" sz="1100" dirty="0">
              <a:latin typeface="Arial Black"/>
              <a:cs typeface="Arial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5307449"/>
            <a:ext cx="9067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FF0000"/>
                </a:solidFill>
                <a:latin typeface="Arial Black"/>
                <a:cs typeface="Arial Black"/>
              </a:rPr>
              <a:t>      NOTES:  </a:t>
            </a:r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- </a:t>
            </a:r>
            <a:r>
              <a:rPr lang="en-US" sz="1300" dirty="0" smtClean="0">
                <a:latin typeface="Arial Black"/>
                <a:cs typeface="Arial Black"/>
              </a:rPr>
              <a:t>The number of RI samples is derived under assumption of </a:t>
            </a:r>
            <a:r>
              <a:rPr lang="en-US" sz="1300" i="1" dirty="0" smtClean="0">
                <a:solidFill>
                  <a:srgbClr val="FF0000"/>
                </a:solidFill>
                <a:latin typeface="Arial Black"/>
                <a:cs typeface="Arial Black"/>
              </a:rPr>
              <a:t>uniform </a:t>
            </a:r>
          </a:p>
          <a:p>
            <a:r>
              <a:rPr lang="en-US" sz="1300" i="1" dirty="0" smtClean="0">
                <a:solidFill>
                  <a:srgbClr val="FF0000"/>
                </a:solidFill>
                <a:latin typeface="Arial Black"/>
                <a:cs typeface="Arial Black"/>
              </a:rPr>
              <a:t>                       </a:t>
            </a:r>
            <a:r>
              <a:rPr lang="en-US" sz="1300" dirty="0" smtClean="0">
                <a:latin typeface="Arial Black"/>
                <a:cs typeface="Arial Black"/>
              </a:rPr>
              <a:t>sampling distribution in relevant parameters to VIIRS  sensitivity </a:t>
            </a:r>
          </a:p>
          <a:p>
            <a:r>
              <a:rPr lang="en-US" sz="1300" dirty="0" smtClean="0">
                <a:latin typeface="Arial Black"/>
                <a:cs typeface="Arial Black"/>
              </a:rPr>
              <a:t>                       to polarization:  DOP and polarization angle.</a:t>
            </a:r>
          </a:p>
          <a:p>
            <a:r>
              <a:rPr lang="en-US" sz="1300" dirty="0" smtClean="0">
                <a:latin typeface="Arial Black"/>
                <a:cs typeface="Arial Black"/>
              </a:rPr>
              <a:t>                     - The sampling estimate for VIIRS derived for </a:t>
            </a:r>
            <a:r>
              <a:rPr lang="en-US" sz="1300" i="1" dirty="0" smtClean="0">
                <a:solidFill>
                  <a:srgbClr val="FF0000"/>
                </a:solidFill>
                <a:latin typeface="Arial Black"/>
                <a:cs typeface="Arial Black"/>
              </a:rPr>
              <a:t>670 nm </a:t>
            </a:r>
            <a:r>
              <a:rPr lang="en-US" sz="1300" dirty="0" smtClean="0">
                <a:latin typeface="Arial Black"/>
                <a:cs typeface="Arial Black"/>
              </a:rPr>
              <a:t>wavelength.  </a:t>
            </a:r>
          </a:p>
          <a:p>
            <a:r>
              <a:rPr lang="en-US" sz="1300" dirty="0" smtClean="0">
                <a:latin typeface="Arial Black"/>
                <a:cs typeface="Arial Black"/>
              </a:rPr>
              <a:t>                     - </a:t>
            </a:r>
            <a:r>
              <a:rPr lang="en-US" sz="1300" i="1" dirty="0" smtClean="0">
                <a:solidFill>
                  <a:srgbClr val="FF0000"/>
                </a:solidFill>
                <a:latin typeface="Arial Black"/>
                <a:cs typeface="Arial Black"/>
              </a:rPr>
              <a:t>1% noise </a:t>
            </a:r>
            <a:r>
              <a:rPr lang="en-US" sz="1300" dirty="0" smtClean="0">
                <a:solidFill>
                  <a:srgbClr val="FF0000"/>
                </a:solidFill>
                <a:latin typeface="Arial Black"/>
                <a:cs typeface="Arial Black"/>
              </a:rPr>
              <a:t>:</a:t>
            </a:r>
            <a:r>
              <a:rPr lang="en-US" sz="1300" dirty="0" smtClean="0">
                <a:latin typeface="Arial Black"/>
                <a:cs typeface="Arial Black"/>
              </a:rPr>
              <a:t> variability of noise due to time matching is averaged.</a:t>
            </a:r>
            <a:endParaRPr lang="en-US" sz="1300" dirty="0">
              <a:latin typeface="Arial Black"/>
              <a:cs typeface="Arial Black"/>
            </a:endParaRPr>
          </a:p>
        </p:txBody>
      </p:sp>
      <p:pic>
        <p:nvPicPr>
          <p:cNvPr id="13" name="Picture 12" descr="clarreo_jpss_609km_ran0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9753" y="1719566"/>
            <a:ext cx="5192153" cy="3455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72" y="228600"/>
            <a:ext cx="8077200" cy="5334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CLARREO RSS / </a:t>
            </a:r>
            <a:r>
              <a:rPr lang="en-US" sz="2000" b="0" dirty="0" smtClean="0">
                <a:solidFill>
                  <a:srgbClr val="800000"/>
                </a:solidFill>
                <a:latin typeface="Arial Black"/>
                <a:cs typeface="Arial Black"/>
              </a:rPr>
              <a:t>GEO</a:t>
            </a:r>
            <a:r>
              <a:rPr lang="en-US" sz="2000" b="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 Imager – Inter-calibration Sampling</a:t>
            </a:r>
            <a:endParaRPr lang="en-US" sz="2000" b="0" dirty="0">
              <a:solidFill>
                <a:srgbClr val="800000"/>
              </a:solidFill>
              <a:effectLst/>
              <a:latin typeface="Arial Black"/>
              <a:ea typeface="+mj-ea"/>
              <a:cs typeface="Arial Black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295400"/>
            <a:ext cx="8382000" cy="525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1500" b="1" i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ea typeface="+mj-ea"/>
                <a:cs typeface="Arial Black"/>
              </a:rPr>
              <a:t>       </a:t>
            </a:r>
          </a:p>
          <a:p>
            <a:pPr marL="742950" indent="-742950" defTabSz="91440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838200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Black"/>
                <a:cs typeface="Arial Black"/>
              </a:rPr>
              <a:t>Summary: Daily (left) and  monthly (right) RI sampling (CLARREO orbit RAAN = 0</a:t>
            </a:r>
            <a:r>
              <a:rPr lang="en-US" sz="1200" baseline="30000" dirty="0" smtClean="0">
                <a:latin typeface="Arial Black"/>
                <a:cs typeface="Arial Black"/>
              </a:rPr>
              <a:t>o</a:t>
            </a:r>
            <a:r>
              <a:rPr lang="en-US" sz="1200" dirty="0" smtClean="0">
                <a:latin typeface="Arial Black"/>
                <a:cs typeface="Arial Black"/>
              </a:rPr>
              <a:t>)</a:t>
            </a:r>
            <a:endParaRPr lang="en-US" sz="1200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pic>
        <p:nvPicPr>
          <p:cNvPr id="11" name="Picture 10" descr="GEOswath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32321" y="1337734"/>
            <a:ext cx="3689350" cy="3370692"/>
          </a:xfrm>
          <a:prstGeom prst="rect">
            <a:avLst/>
          </a:prstGeom>
        </p:spPr>
      </p:pic>
      <p:pic>
        <p:nvPicPr>
          <p:cNvPr id="12" name="Picture 11" descr="geo_sampl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342603" y="1344083"/>
            <a:ext cx="4427275" cy="45296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0682" y="4938184"/>
            <a:ext cx="3189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Black"/>
                <a:cs typeface="Arial Black"/>
              </a:rPr>
              <a:t>GEO: GOES-East (longitude = 75</a:t>
            </a:r>
            <a:r>
              <a:rPr lang="en-US" sz="1200" baseline="30000" dirty="0" smtClean="0">
                <a:latin typeface="Arial Black"/>
                <a:cs typeface="Arial Black"/>
              </a:rPr>
              <a:t>o</a:t>
            </a:r>
            <a:r>
              <a:rPr lang="en-US" sz="1200" dirty="0" smtClean="0">
                <a:latin typeface="Arial Black"/>
                <a:cs typeface="Arial Black"/>
              </a:rPr>
              <a:t> W)</a:t>
            </a:r>
            <a:endParaRPr lang="en-US" sz="1200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498" y="5376333"/>
            <a:ext cx="318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 Black"/>
                <a:cs typeface="Arial Black"/>
              </a:rPr>
              <a:t>Note on time matching: </a:t>
            </a:r>
            <a:r>
              <a:rPr lang="en-US" sz="1200" dirty="0" smtClean="0">
                <a:latin typeface="Arial Black"/>
                <a:cs typeface="Arial Black"/>
              </a:rPr>
              <a:t>future GEO imagers will have shorter duty cycle (about 10 min).</a:t>
            </a:r>
            <a:endParaRPr lang="en-US" sz="1200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228600"/>
            <a:ext cx="8077200" cy="5334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CLARREO RSS </a:t>
            </a:r>
            <a:r>
              <a:rPr lang="en-US" sz="2000" b="0" dirty="0" smtClean="0">
                <a:solidFill>
                  <a:srgbClr val="800000"/>
                </a:solidFill>
                <a:latin typeface="Arial Black"/>
                <a:cs typeface="Arial Black"/>
              </a:rPr>
              <a:t>on ISS </a:t>
            </a:r>
            <a:r>
              <a:rPr lang="en-US" sz="2000" b="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/ Target Sensor - RI Sampling</a:t>
            </a:r>
            <a:endParaRPr lang="en-US" sz="2000" b="0" dirty="0">
              <a:solidFill>
                <a:srgbClr val="800000"/>
              </a:solidFill>
              <a:effectLst/>
              <a:latin typeface="Arial Black"/>
              <a:ea typeface="+mj-ea"/>
              <a:cs typeface="Arial Black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295400"/>
            <a:ext cx="8382000" cy="525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1500" b="1" i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ea typeface="+mj-ea"/>
                <a:cs typeface="Arial Black"/>
              </a:rPr>
              <a:t>       </a:t>
            </a:r>
          </a:p>
          <a:p>
            <a:pPr marL="742950" indent="-742950" defTabSz="91440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658289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Black"/>
                <a:cs typeface="Arial Black"/>
              </a:rPr>
              <a:t>Summary: Monthly and seasonal RI sampling (CLARREO on ISS)</a:t>
            </a:r>
            <a:endParaRPr lang="en-US" sz="1200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pic>
        <p:nvPicPr>
          <p:cNvPr id="11" name="Picture 10" descr="iss_sampl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61699" y="3369647"/>
            <a:ext cx="5174283" cy="3073525"/>
          </a:xfrm>
          <a:prstGeom prst="rect">
            <a:avLst/>
          </a:prstGeom>
        </p:spPr>
      </p:pic>
      <p:pic>
        <p:nvPicPr>
          <p:cNvPr id="12" name="Picture 11" descr="iss_jpss_sampl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1666" y="1150505"/>
            <a:ext cx="4339167" cy="23030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6771" y="3450177"/>
            <a:ext cx="2302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 Black"/>
                <a:cs typeface="Arial Black"/>
              </a:rPr>
              <a:t>CLARREO RSS </a:t>
            </a:r>
            <a:r>
              <a:rPr lang="en-US" sz="1100" dirty="0" err="1" smtClean="0">
                <a:latin typeface="Arial Black"/>
                <a:cs typeface="Arial Black"/>
              </a:rPr>
              <a:t>boresight</a:t>
            </a:r>
            <a:endParaRPr lang="en-US" sz="1100" dirty="0" smtClean="0">
              <a:latin typeface="Arial Black"/>
              <a:cs typeface="Arial Black"/>
            </a:endParaRPr>
          </a:p>
          <a:p>
            <a:r>
              <a:rPr lang="en-US" sz="1100" dirty="0" smtClean="0">
                <a:latin typeface="Arial Black"/>
                <a:cs typeface="Arial Black"/>
              </a:rPr>
              <a:t>locations matching JPSS</a:t>
            </a:r>
          </a:p>
          <a:p>
            <a:r>
              <a:rPr lang="en-US" sz="1100" dirty="0" smtClean="0">
                <a:latin typeface="Arial Black"/>
                <a:cs typeface="Arial Black"/>
              </a:rPr>
              <a:t>cross-track data over one year time period.   </a:t>
            </a:r>
            <a:endParaRPr lang="en-US" sz="1100" dirty="0">
              <a:latin typeface="Arial Black"/>
              <a:cs typeface="Arial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60583" y="2597160"/>
            <a:ext cx="2302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 Black"/>
                <a:cs typeface="Arial Black"/>
              </a:rPr>
              <a:t>Estimated inter-calibration </a:t>
            </a:r>
          </a:p>
          <a:p>
            <a:r>
              <a:rPr lang="en-US" sz="1100" dirty="0" smtClean="0">
                <a:latin typeface="Arial Black"/>
                <a:cs typeface="Arial Black"/>
              </a:rPr>
              <a:t>sampling for VIIRS and CERES on the JPSS, AVHRR on the </a:t>
            </a:r>
            <a:r>
              <a:rPr lang="en-US" sz="1100" dirty="0" err="1" smtClean="0">
                <a:latin typeface="Arial Black"/>
                <a:cs typeface="Arial Black"/>
              </a:rPr>
              <a:t>MetOP</a:t>
            </a:r>
            <a:r>
              <a:rPr lang="en-US" sz="1100" dirty="0" smtClean="0">
                <a:latin typeface="Arial Black"/>
                <a:cs typeface="Arial Black"/>
              </a:rPr>
              <a:t>. </a:t>
            </a:r>
            <a:endParaRPr lang="en-US" sz="11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82" y="192616"/>
            <a:ext cx="8614829" cy="49531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Summary </a:t>
            </a:r>
            <a:r>
              <a:rPr lang="en-US" sz="2000" b="0" dirty="0" smtClean="0">
                <a:solidFill>
                  <a:srgbClr val="800000"/>
                </a:solidFill>
                <a:latin typeface="Arial Black"/>
                <a:cs typeface="Arial Black"/>
              </a:rPr>
              <a:t>on CLARREO RSS Inter-Calibration Sampling</a:t>
            </a:r>
            <a:endParaRPr lang="en-US" sz="2000" b="0" dirty="0">
              <a:solidFill>
                <a:srgbClr val="800000"/>
              </a:solidFill>
              <a:effectLst/>
              <a:latin typeface="Arial Black"/>
              <a:ea typeface="+mj-ea"/>
              <a:cs typeface="Arial Black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982154"/>
            <a:ext cx="8991600" cy="2182257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1400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cs typeface="Arial Black"/>
              </a:rPr>
              <a:t>    (1)  CLARREO RSS instrument radiometric accuracy at 0.15% (</a:t>
            </a:r>
            <a:r>
              <a:rPr lang="en-US" sz="1400" dirty="0" err="1" smtClean="0">
                <a:ln w="6350">
                  <a:noFill/>
                </a:ln>
                <a:solidFill>
                  <a:srgbClr val="0D0D0D"/>
                </a:solidFill>
                <a:latin typeface="Arial Black"/>
                <a:cs typeface="Arial Black"/>
              </a:rPr>
              <a:t>k</a:t>
            </a:r>
            <a:r>
              <a:rPr lang="en-US" sz="1400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cs typeface="Arial Black"/>
              </a:rPr>
              <a:t>=1).</a:t>
            </a:r>
          </a:p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1400" dirty="0" smtClean="0">
              <a:ln w="6350">
                <a:noFill/>
              </a:ln>
              <a:solidFill>
                <a:srgbClr val="0D0D0D"/>
              </a:solidFill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1400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ea typeface="+mj-ea"/>
                <a:cs typeface="Arial Black"/>
              </a:rPr>
              <a:t>    (2)  CLARREO RSS 2-D data matching on-orbit (azimuth and elevation): </a:t>
            </a: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1400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ea typeface="+mj-ea"/>
                <a:cs typeface="Arial Black"/>
              </a:rPr>
              <a:t>           constant in azimuth and varying in elevation within matching tent.</a:t>
            </a:r>
          </a:p>
          <a:p>
            <a:pPr marL="742950" indent="-742950" defTabSz="91440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sz="1400" dirty="0" smtClean="0">
              <a:ln w="6350">
                <a:noFill/>
              </a:ln>
              <a:solidFill>
                <a:srgbClr val="0D0D0D"/>
              </a:solidFill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1400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ea typeface="+mj-ea"/>
                <a:cs typeface="Arial Black"/>
              </a:rPr>
              <a:t>    (3)  All reference inter-calibration goals are feasible from sampling point of view</a:t>
            </a: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1400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ea typeface="+mj-ea"/>
                <a:cs typeface="Arial Black"/>
              </a:rPr>
              <a:t>          CLARREO RSS instrument in polar 90</a:t>
            </a:r>
            <a:r>
              <a:rPr lang="en-US" sz="1400" baseline="30000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ea typeface="+mj-ea"/>
                <a:cs typeface="Arial Black"/>
              </a:rPr>
              <a:t>o</a:t>
            </a:r>
            <a:r>
              <a:rPr lang="en-US" sz="1400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ea typeface="+mj-ea"/>
                <a:cs typeface="Arial Black"/>
              </a:rPr>
              <a:t> inclination orbit or the ISS orbit provides</a:t>
            </a: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1400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ea typeface="+mj-ea"/>
                <a:cs typeface="Arial Black"/>
              </a:rPr>
              <a:t>          adequate sampling monthly, seasonally and annually for inter-calibration of </a:t>
            </a: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1400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ea typeface="+mj-ea"/>
                <a:cs typeface="Arial Black"/>
              </a:rPr>
              <a:t>          sensors on the JPSS, </a:t>
            </a:r>
            <a:r>
              <a:rPr lang="en-US" sz="1400" dirty="0" err="1" smtClean="0">
                <a:ln w="6350">
                  <a:noFill/>
                </a:ln>
                <a:solidFill>
                  <a:srgbClr val="0D0D0D"/>
                </a:solidFill>
                <a:latin typeface="Arial Black"/>
                <a:ea typeface="+mj-ea"/>
                <a:cs typeface="Arial Black"/>
              </a:rPr>
              <a:t>MetOP</a:t>
            </a:r>
            <a:r>
              <a:rPr lang="en-US" sz="1400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ea typeface="+mj-ea"/>
                <a:cs typeface="Arial Black"/>
              </a:rPr>
              <a:t>, and in GEO satellites.</a:t>
            </a:r>
          </a:p>
          <a:p>
            <a:pPr marL="742950" indent="-742950" defTabSz="914400" fontAlgn="auto">
              <a:spcAft>
                <a:spcPts val="0"/>
              </a:spcAft>
              <a:defRPr/>
            </a:pPr>
            <a:endParaRPr lang="en-US" b="1" dirty="0" smtClean="0">
              <a:ln w="6350">
                <a:noFill/>
              </a:ln>
              <a:solidFill>
                <a:srgbClr val="0D0D0D"/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7065" y="3287182"/>
            <a:ext cx="8614829" cy="49531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800000"/>
                </a:solidFill>
                <a:latin typeface="Arial Black"/>
                <a:ea typeface="+mj-ea"/>
                <a:cs typeface="Arial Black"/>
              </a:rPr>
              <a:t>References: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916" y="3788833"/>
            <a:ext cx="77773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 Black"/>
                <a:cs typeface="Arial Black"/>
              </a:rPr>
              <a:t>C.M. </a:t>
            </a:r>
            <a:r>
              <a:rPr lang="en-US" sz="1100" dirty="0" err="1" smtClean="0">
                <a:latin typeface="Arial Black"/>
                <a:cs typeface="Arial Black"/>
              </a:rPr>
              <a:t>Roithmayr</a:t>
            </a:r>
            <a:r>
              <a:rPr lang="en-US" sz="1100" dirty="0" smtClean="0">
                <a:latin typeface="Arial Black"/>
                <a:cs typeface="Arial Black"/>
              </a:rPr>
              <a:t>, and P.W. </a:t>
            </a:r>
            <a:r>
              <a:rPr lang="en-US" sz="1100" dirty="0" err="1" smtClean="0">
                <a:latin typeface="Arial Black"/>
                <a:cs typeface="Arial Black"/>
              </a:rPr>
              <a:t>Speth</a:t>
            </a:r>
            <a:r>
              <a:rPr lang="en-US" sz="1100" dirty="0" smtClean="0">
                <a:latin typeface="Arial Black"/>
                <a:cs typeface="Arial Black"/>
              </a:rPr>
              <a:t>, Chap. 13, “Analysis of Opportunities for </a:t>
            </a:r>
            <a:r>
              <a:rPr lang="en-US" sz="1100" dirty="0" err="1" smtClean="0">
                <a:latin typeface="Arial Black"/>
                <a:cs typeface="Arial Black"/>
              </a:rPr>
              <a:t>Intercalibration</a:t>
            </a:r>
            <a:r>
              <a:rPr lang="en-US" sz="1100" dirty="0" smtClean="0">
                <a:latin typeface="Arial Black"/>
                <a:cs typeface="Arial Black"/>
              </a:rPr>
              <a:t> between </a:t>
            </a:r>
          </a:p>
          <a:p>
            <a:r>
              <a:rPr lang="en-US" sz="1100" dirty="0" smtClean="0">
                <a:latin typeface="Arial Black"/>
                <a:cs typeface="Arial Black"/>
              </a:rPr>
              <a:t>Two Spacecraft," Advances in Engineering Research, Vol. 1, edited by V. M. </a:t>
            </a:r>
            <a:r>
              <a:rPr lang="en-US" sz="1100" dirty="0" err="1" smtClean="0">
                <a:latin typeface="Arial Black"/>
                <a:cs typeface="Arial Black"/>
              </a:rPr>
              <a:t>Petrova</a:t>
            </a:r>
            <a:r>
              <a:rPr lang="en-US" sz="1100" dirty="0" smtClean="0">
                <a:latin typeface="Arial Black"/>
                <a:cs typeface="Arial Black"/>
              </a:rPr>
              <a:t>, Nova Science </a:t>
            </a:r>
          </a:p>
          <a:p>
            <a:r>
              <a:rPr lang="en-US" sz="1100" dirty="0" smtClean="0">
                <a:latin typeface="Arial Black"/>
                <a:cs typeface="Arial Black"/>
              </a:rPr>
              <a:t>Publishers, Hauppauge, NY, 2012, pp. 409 - 436.</a:t>
            </a:r>
            <a:endParaRPr lang="en-US" sz="1100" dirty="0"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917" y="4529666"/>
            <a:ext cx="773470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 Black"/>
                <a:cs typeface="Arial Black"/>
              </a:rPr>
              <a:t>C.M. </a:t>
            </a:r>
            <a:r>
              <a:rPr lang="en-US" sz="1100" dirty="0" err="1" smtClean="0">
                <a:latin typeface="Arial Black"/>
                <a:cs typeface="Arial Black"/>
              </a:rPr>
              <a:t>Roithmayr</a:t>
            </a:r>
            <a:r>
              <a:rPr lang="en-US" sz="1100" dirty="0" smtClean="0">
                <a:latin typeface="Arial Black"/>
                <a:cs typeface="Arial Black"/>
              </a:rPr>
              <a:t>, C. </a:t>
            </a:r>
            <a:r>
              <a:rPr lang="en-US" sz="1100" dirty="0" err="1" smtClean="0">
                <a:latin typeface="Arial Black"/>
                <a:cs typeface="Arial Black"/>
              </a:rPr>
              <a:t>Lukashin</a:t>
            </a:r>
            <a:r>
              <a:rPr lang="en-US" sz="1100" dirty="0" smtClean="0">
                <a:latin typeface="Arial Black"/>
                <a:cs typeface="Arial Black"/>
              </a:rPr>
              <a:t>, P.W. </a:t>
            </a:r>
            <a:r>
              <a:rPr lang="en-US" sz="1100" dirty="0" err="1" smtClean="0">
                <a:latin typeface="Arial Black"/>
                <a:cs typeface="Arial Black"/>
              </a:rPr>
              <a:t>Speth</a:t>
            </a:r>
            <a:r>
              <a:rPr lang="en-US" sz="1100" dirty="0" smtClean="0">
                <a:latin typeface="Arial Black"/>
                <a:cs typeface="Arial Black"/>
              </a:rPr>
              <a:t>, K. </a:t>
            </a:r>
            <a:r>
              <a:rPr lang="en-US" sz="1100" dirty="0" err="1" smtClean="0">
                <a:latin typeface="Arial Black"/>
                <a:cs typeface="Arial Black"/>
              </a:rPr>
              <a:t>Thome</a:t>
            </a:r>
            <a:r>
              <a:rPr lang="en-US" sz="1100" dirty="0" smtClean="0">
                <a:latin typeface="Arial Black"/>
                <a:cs typeface="Arial Black"/>
              </a:rPr>
              <a:t>, B.A. </a:t>
            </a:r>
            <a:r>
              <a:rPr lang="en-US" sz="1100" dirty="0" err="1" smtClean="0">
                <a:latin typeface="Arial Black"/>
                <a:cs typeface="Arial Black"/>
              </a:rPr>
              <a:t>Wielicki</a:t>
            </a:r>
            <a:r>
              <a:rPr lang="en-US" sz="1100" dirty="0" smtClean="0">
                <a:latin typeface="Arial Black"/>
                <a:cs typeface="Arial Black"/>
              </a:rPr>
              <a:t>, D.F. Young, “CLARREO Approach </a:t>
            </a:r>
          </a:p>
          <a:p>
            <a:r>
              <a:rPr lang="en-US" sz="1100" dirty="0" smtClean="0">
                <a:latin typeface="Arial Black"/>
                <a:cs typeface="Arial Black"/>
              </a:rPr>
              <a:t>for On-Orbit Reference Inter-Calibration of Reflected Solar Radiance Sensors,”  submitted to IEEE </a:t>
            </a:r>
          </a:p>
          <a:p>
            <a:r>
              <a:rPr lang="en-US" sz="1100" dirty="0" smtClean="0">
                <a:latin typeface="Arial Black"/>
                <a:cs typeface="Arial Black"/>
              </a:rPr>
              <a:t>Tran. Geo. Rem. Sensing, February, 2013.</a:t>
            </a:r>
            <a:endParaRPr lang="en-US" sz="1100" dirty="0"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568" y="5211234"/>
            <a:ext cx="80496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 Black"/>
                <a:cs typeface="Arial Black"/>
              </a:rPr>
              <a:t>C.M. </a:t>
            </a:r>
            <a:r>
              <a:rPr lang="en-US" sz="1100" dirty="0" err="1" smtClean="0">
                <a:latin typeface="Arial Black"/>
                <a:cs typeface="Arial Black"/>
              </a:rPr>
              <a:t>Roithmayr</a:t>
            </a:r>
            <a:r>
              <a:rPr lang="en-US" sz="1100" dirty="0" smtClean="0">
                <a:latin typeface="Arial Black"/>
                <a:cs typeface="Arial Black"/>
              </a:rPr>
              <a:t>, C. </a:t>
            </a:r>
            <a:r>
              <a:rPr lang="en-US" sz="1100" dirty="0" err="1" smtClean="0">
                <a:latin typeface="Arial Black"/>
                <a:cs typeface="Arial Black"/>
              </a:rPr>
              <a:t>Lukashin</a:t>
            </a:r>
            <a:r>
              <a:rPr lang="en-US" sz="1100" dirty="0" smtClean="0">
                <a:latin typeface="Arial Black"/>
                <a:cs typeface="Arial Black"/>
              </a:rPr>
              <a:t>, P.W. </a:t>
            </a:r>
            <a:r>
              <a:rPr lang="en-US" sz="1100" dirty="0" err="1" smtClean="0">
                <a:latin typeface="Arial Black"/>
                <a:cs typeface="Arial Black"/>
              </a:rPr>
              <a:t>Speth</a:t>
            </a:r>
            <a:r>
              <a:rPr lang="en-US" sz="1100" dirty="0" smtClean="0">
                <a:latin typeface="Arial Black"/>
                <a:cs typeface="Arial Black"/>
              </a:rPr>
              <a:t>, K. </a:t>
            </a:r>
            <a:r>
              <a:rPr lang="en-US" sz="1100" dirty="0" err="1" smtClean="0">
                <a:latin typeface="Arial Black"/>
                <a:cs typeface="Arial Black"/>
              </a:rPr>
              <a:t>Thome</a:t>
            </a:r>
            <a:r>
              <a:rPr lang="en-US" sz="1100" dirty="0" smtClean="0">
                <a:latin typeface="Arial Black"/>
                <a:cs typeface="Arial Black"/>
              </a:rPr>
              <a:t>, D.F. Young, B.A. </a:t>
            </a:r>
            <a:r>
              <a:rPr lang="en-US" sz="1100" dirty="0" err="1" smtClean="0">
                <a:latin typeface="Arial Black"/>
                <a:cs typeface="Arial Black"/>
              </a:rPr>
              <a:t>Wielicki</a:t>
            </a:r>
            <a:r>
              <a:rPr lang="en-US" sz="1100" dirty="0" smtClean="0">
                <a:latin typeface="Arial Black"/>
                <a:cs typeface="Arial Black"/>
              </a:rPr>
              <a:t>, “Opportunities to </a:t>
            </a:r>
          </a:p>
          <a:p>
            <a:r>
              <a:rPr lang="en-US" sz="1100" dirty="0" err="1" smtClean="0">
                <a:latin typeface="Arial Black"/>
                <a:cs typeface="Arial Black"/>
              </a:rPr>
              <a:t>Intercalibrate</a:t>
            </a:r>
            <a:r>
              <a:rPr lang="en-US" sz="1100" dirty="0" smtClean="0">
                <a:latin typeface="Arial Black"/>
                <a:cs typeface="Arial Black"/>
              </a:rPr>
              <a:t> Radiometric Sensors from International Space Station,”  in preparation for submission </a:t>
            </a:r>
          </a:p>
          <a:p>
            <a:r>
              <a:rPr lang="en-US" sz="1100" dirty="0" smtClean="0">
                <a:latin typeface="Arial Black"/>
                <a:cs typeface="Arial Black"/>
              </a:rPr>
              <a:t>to JTECH, March, 2013.</a:t>
            </a:r>
            <a:endParaRPr lang="en-US" sz="11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3799" y="6611779"/>
            <a:ext cx="270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 Black"/>
                <a:cs typeface="Arial Black"/>
              </a:rPr>
              <a:t>3</a:t>
            </a:r>
            <a:endParaRPr lang="en-US" sz="1000" dirty="0"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228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04933" y="239865"/>
            <a:ext cx="6870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 Black"/>
                <a:cs typeface="Arial Black"/>
              </a:rPr>
              <a:t>CLARREO RSS Approach to Account for </a:t>
            </a:r>
            <a:br>
              <a:rPr lang="en-US" sz="2000" dirty="0" smtClean="0">
                <a:solidFill>
                  <a:srgbClr val="800000"/>
                </a:solidFill>
                <a:latin typeface="Arial Black"/>
                <a:cs typeface="Arial Black"/>
              </a:rPr>
            </a:br>
            <a:r>
              <a:rPr lang="en-US" sz="2000" dirty="0" smtClean="0">
                <a:solidFill>
                  <a:srgbClr val="800000"/>
                </a:solidFill>
                <a:latin typeface="Arial Black"/>
                <a:cs typeface="Arial Black"/>
              </a:rPr>
              <a:t>Imager Sensitivity to Polarization on Orbit</a:t>
            </a:r>
            <a:endParaRPr lang="en-US" sz="2000" dirty="0"/>
          </a:p>
        </p:txBody>
      </p:sp>
      <p:pic>
        <p:nvPicPr>
          <p:cNvPr id="13" name="Picture 12" descr="pol_factor_aqua_band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4800" y="1278472"/>
            <a:ext cx="4056704" cy="2999446"/>
          </a:xfrm>
          <a:prstGeom prst="rect">
            <a:avLst/>
          </a:prstGeom>
        </p:spPr>
      </p:pic>
      <p:pic>
        <p:nvPicPr>
          <p:cNvPr id="14" name="Picture 13" descr="pol_factor_aqua_allband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724400" y="1278472"/>
            <a:ext cx="4013699" cy="29994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0960" y="4347638"/>
            <a:ext cx="359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200" dirty="0" smtClean="0">
                <a:latin typeface="Arial Black"/>
                <a:cs typeface="Arial Black"/>
              </a:rPr>
              <a:t>(a) Polarization factors for Aqua band 8.</a:t>
            </a:r>
            <a:endParaRPr lang="en-US" sz="1200" dirty="0">
              <a:latin typeface="Arial Black"/>
              <a:cs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0115" y="4337055"/>
            <a:ext cx="458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200" dirty="0" smtClean="0">
                <a:latin typeface="Arial Black"/>
                <a:cs typeface="Arial Black"/>
              </a:rPr>
              <a:t>(</a:t>
            </a:r>
            <a:r>
              <a:rPr lang="en-US" sz="1200" dirty="0" err="1" smtClean="0">
                <a:latin typeface="Arial Black"/>
                <a:cs typeface="Arial Black"/>
              </a:rPr>
              <a:t>b</a:t>
            </a:r>
            <a:r>
              <a:rPr lang="en-US" sz="1200" dirty="0" smtClean="0">
                <a:latin typeface="Arial Black"/>
                <a:cs typeface="Arial Black"/>
              </a:rPr>
              <a:t>) Detector-averaged polarization factors for Aqua.</a:t>
            </a:r>
            <a:endParaRPr lang="en-US" sz="1200" dirty="0">
              <a:latin typeface="Arial Black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3393" y="4883157"/>
            <a:ext cx="5010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Arial Black"/>
                <a:cs typeface="Arial Black"/>
              </a:rPr>
              <a:t>Sun and </a:t>
            </a:r>
            <a:r>
              <a:rPr lang="en-US" sz="1200" dirty="0" err="1" smtClean="0">
                <a:solidFill>
                  <a:srgbClr val="008000"/>
                </a:solidFill>
                <a:latin typeface="Arial Black"/>
                <a:cs typeface="Arial Black"/>
              </a:rPr>
              <a:t>Xiong</a:t>
            </a:r>
            <a:r>
              <a:rPr lang="en-US" sz="1200" dirty="0" smtClean="0">
                <a:solidFill>
                  <a:srgbClr val="008000"/>
                </a:solidFill>
                <a:latin typeface="Arial Black"/>
                <a:cs typeface="Arial Black"/>
              </a:rPr>
              <a:t>: "MODIS Polarization-Sensitivity Analysis”, 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Arial Black"/>
                <a:cs typeface="Arial Black"/>
              </a:rPr>
              <a:t>IEEE Trans. on Geo. and Rem. Sensing, </a:t>
            </a:r>
            <a:r>
              <a:rPr lang="en-US" sz="1200" dirty="0" err="1" smtClean="0">
                <a:solidFill>
                  <a:srgbClr val="008000"/>
                </a:solidFill>
                <a:latin typeface="Arial Black"/>
                <a:cs typeface="Arial Black"/>
              </a:rPr>
              <a:t>v</a:t>
            </a:r>
            <a:r>
              <a:rPr lang="en-US" sz="1200" dirty="0" smtClean="0">
                <a:solidFill>
                  <a:srgbClr val="008000"/>
                </a:solidFill>
                <a:latin typeface="Arial Black"/>
                <a:cs typeface="Arial Black"/>
              </a:rPr>
              <a:t>. 45, </a:t>
            </a:r>
            <a:r>
              <a:rPr lang="en-US" sz="1200" dirty="0" err="1" smtClean="0">
                <a:solidFill>
                  <a:srgbClr val="008000"/>
                </a:solidFill>
                <a:latin typeface="Arial Black"/>
                <a:cs typeface="Arial Black"/>
              </a:rPr>
              <a:t>n</a:t>
            </a:r>
            <a:r>
              <a:rPr lang="en-US" sz="1200" dirty="0" smtClean="0">
                <a:solidFill>
                  <a:srgbClr val="008000"/>
                </a:solidFill>
                <a:latin typeface="Arial Black"/>
                <a:cs typeface="Arial Black"/>
              </a:rPr>
              <a:t>. 9, 2007.</a:t>
            </a:r>
            <a:endParaRPr lang="en-US" sz="1200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932" y="5417932"/>
            <a:ext cx="82098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 Black"/>
                <a:cs typeface="Arial Black"/>
              </a:rPr>
              <a:t>Objective: </a:t>
            </a:r>
            <a:r>
              <a:rPr lang="en-US" sz="1200" dirty="0" smtClean="0">
                <a:latin typeface="Arial Black"/>
                <a:cs typeface="Arial Black"/>
              </a:rPr>
              <a:t>Take into account MODIS/Terra/Aqua &amp; VIIRS/JPSS sensitivity to polarization in orbit </a:t>
            </a:r>
          </a:p>
          <a:p>
            <a:r>
              <a:rPr lang="en-US" sz="1200" dirty="0" smtClean="0">
                <a:latin typeface="Arial Black"/>
                <a:cs typeface="Arial Black"/>
              </a:rPr>
              <a:t>                  by providing Polarization information on as function of viewing geometry and </a:t>
            </a:r>
          </a:p>
          <a:p>
            <a:r>
              <a:rPr lang="en-US" sz="1200" dirty="0" smtClean="0">
                <a:latin typeface="Arial Black"/>
                <a:cs typeface="Arial Black"/>
              </a:rPr>
              <a:t>                  scene type.</a:t>
            </a:r>
          </a:p>
          <a:p>
            <a:r>
              <a:rPr lang="en-US" sz="1200" dirty="0" smtClean="0">
                <a:latin typeface="Arial Black"/>
                <a:cs typeface="Arial Black"/>
              </a:rPr>
              <a:t>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Arial Black"/>
                <a:cs typeface="Arial Black"/>
              </a:rPr>
              <a:t>Impact:     </a:t>
            </a:r>
            <a:r>
              <a:rPr lang="en-US" sz="1200" dirty="0" smtClean="0">
                <a:latin typeface="Arial Black"/>
                <a:cs typeface="Arial Black"/>
              </a:rPr>
              <a:t>Accuracy of Level-1B data (</a:t>
            </a:r>
            <a:r>
              <a:rPr lang="en-US" sz="1200" dirty="0" err="1" smtClean="0">
                <a:latin typeface="Arial Black"/>
                <a:cs typeface="Arial Black"/>
              </a:rPr>
              <a:t>intercal</a:t>
            </a:r>
            <a:r>
              <a:rPr lang="en-US" sz="1200" dirty="0" smtClean="0">
                <a:latin typeface="Arial Black"/>
                <a:cs typeface="Arial Black"/>
              </a:rPr>
              <a:t>), Ocean Color and Level-2 Aerosol data products. </a:t>
            </a:r>
            <a:endParaRPr lang="en-US" sz="12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77" y="416983"/>
            <a:ext cx="7773157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Imager Calibration Model (MODIS as </a:t>
            </a:r>
            <a:r>
              <a:rPr lang="en-US" sz="2000" dirty="0" smtClean="0">
                <a:solidFill>
                  <a:srgbClr val="800000"/>
                </a:solidFill>
                <a:latin typeface="Arial Black"/>
                <a:cs typeface="Arial Black"/>
              </a:rPr>
              <a:t>an example</a:t>
            </a:r>
            <a:r>
              <a:rPr lang="en-US" sz="200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)</a:t>
            </a:r>
            <a:endParaRPr lang="en-US" sz="2000" b="0" dirty="0">
              <a:solidFill>
                <a:srgbClr val="008000"/>
              </a:solidFill>
              <a:effectLst/>
              <a:latin typeface="Arial Black"/>
              <a:ea typeface="+mj-ea"/>
              <a:cs typeface="Arial Black"/>
            </a:endParaRPr>
          </a:p>
        </p:txBody>
      </p:sp>
      <p:pic>
        <p:nvPicPr>
          <p:cNvPr id="9" name="Picture 8" descr="eq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832" y="1507074"/>
            <a:ext cx="5943600" cy="4819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76865" y="944037"/>
            <a:ext cx="7045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/>
                <a:cs typeface="Arial Black"/>
              </a:rPr>
              <a:t>MODIS calibration model, reflectance factor </a:t>
            </a:r>
            <a:r>
              <a:rPr lang="en-US" sz="1400" i="1" dirty="0" smtClean="0">
                <a:solidFill>
                  <a:srgbClr val="008000"/>
                </a:solidFill>
                <a:latin typeface="Arial Black"/>
                <a:cs typeface="Arial Black"/>
              </a:rPr>
              <a:t>(</a:t>
            </a:r>
            <a:r>
              <a:rPr lang="en-US" sz="1400" i="1" dirty="0" err="1" smtClean="0">
                <a:solidFill>
                  <a:srgbClr val="008000"/>
                </a:solidFill>
                <a:latin typeface="Arial Black"/>
                <a:cs typeface="Arial Black"/>
              </a:rPr>
              <a:t>Xiong</a:t>
            </a:r>
            <a:r>
              <a:rPr lang="en-US" sz="1400" i="1" dirty="0" smtClean="0">
                <a:solidFill>
                  <a:srgbClr val="008000"/>
                </a:solidFill>
                <a:latin typeface="Arial Black"/>
                <a:cs typeface="Arial Black"/>
              </a:rPr>
              <a:t> et al., 2003, 2006)</a:t>
            </a:r>
            <a:r>
              <a:rPr lang="en-US" sz="1400" dirty="0" smtClean="0">
                <a:latin typeface="Arial Black"/>
                <a:cs typeface="Arial Black"/>
              </a:rPr>
              <a:t> </a:t>
            </a: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9036" y="2148419"/>
            <a:ext cx="541337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 Black"/>
                <a:cs typeface="Arial Black"/>
              </a:rPr>
              <a:t>θ</a:t>
            </a:r>
            <a:r>
              <a:rPr lang="en-US" sz="1400" i="1" baseline="-25000" dirty="0" smtClean="0">
                <a:latin typeface="Arial Black"/>
                <a:cs typeface="Arial Black"/>
              </a:rPr>
              <a:t>EV</a:t>
            </a:r>
            <a:r>
              <a:rPr lang="en-US" sz="1400" dirty="0" smtClean="0">
                <a:latin typeface="Arial Black"/>
                <a:cs typeface="Arial Black"/>
              </a:rPr>
              <a:t> - solar zenith angle</a:t>
            </a:r>
          </a:p>
          <a:p>
            <a:r>
              <a:rPr lang="en-US" sz="1400" i="1" dirty="0" smtClean="0">
                <a:latin typeface="Arial Black"/>
                <a:cs typeface="Arial Black"/>
              </a:rPr>
              <a:t>m</a:t>
            </a:r>
            <a:r>
              <a:rPr lang="en-US" sz="1400" i="1" baseline="-25000" dirty="0" smtClean="0">
                <a:latin typeface="Arial Black"/>
                <a:cs typeface="Arial Black"/>
              </a:rPr>
              <a:t>1</a:t>
            </a:r>
            <a:r>
              <a:rPr lang="en-US" sz="1400" baseline="-25000" dirty="0" smtClean="0">
                <a:latin typeface="Arial Black"/>
                <a:cs typeface="Arial Black"/>
              </a:rPr>
              <a:t> </a:t>
            </a:r>
            <a:r>
              <a:rPr lang="en-US" sz="1400" dirty="0" smtClean="0">
                <a:latin typeface="Arial Black"/>
                <a:cs typeface="Arial Black"/>
              </a:rPr>
              <a:t>- factor from solar calibration (SD and SD Monitor)</a:t>
            </a:r>
          </a:p>
          <a:p>
            <a:r>
              <a:rPr lang="en-US" sz="1400" i="1" dirty="0" err="1" smtClean="0">
                <a:latin typeface="Arial Black"/>
                <a:cs typeface="Arial Black"/>
              </a:rPr>
              <a:t>dn</a:t>
            </a:r>
            <a:r>
              <a:rPr lang="en-US" sz="1400" i="1" baseline="-25000" dirty="0" err="1" smtClean="0">
                <a:latin typeface="Arial Black"/>
                <a:cs typeface="Arial Black"/>
              </a:rPr>
              <a:t>EV</a:t>
            </a:r>
            <a:r>
              <a:rPr lang="en-US" sz="1400" dirty="0" smtClean="0">
                <a:latin typeface="Arial Black"/>
                <a:cs typeface="Arial Black"/>
              </a:rPr>
              <a:t> - detector response to earth radiance</a:t>
            </a:r>
            <a:endParaRPr lang="en-US" sz="1400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r>
              <a:rPr lang="en-US" sz="1400" i="1" dirty="0" err="1" smtClean="0">
                <a:latin typeface="Arial Black"/>
                <a:cs typeface="Arial Black"/>
              </a:rPr>
              <a:t>d</a:t>
            </a:r>
            <a:r>
              <a:rPr lang="en-US" sz="1400" i="1" baseline="-25000" dirty="0" err="1" smtClean="0">
                <a:latin typeface="Arial Black"/>
                <a:cs typeface="Arial Black"/>
              </a:rPr>
              <a:t>ES</a:t>
            </a:r>
            <a:r>
              <a:rPr lang="en-US" sz="1400" dirty="0" smtClean="0">
                <a:latin typeface="Arial Black"/>
                <a:cs typeface="Arial Black"/>
              </a:rPr>
              <a:t> - sun-to-earth distance</a:t>
            </a:r>
          </a:p>
          <a:p>
            <a:r>
              <a:rPr lang="en-US" sz="1400" i="1" dirty="0" err="1" smtClean="0">
                <a:latin typeface="Arial Black"/>
                <a:cs typeface="Arial Black"/>
              </a:rPr>
              <a:t>k</a:t>
            </a:r>
            <a:r>
              <a:rPr lang="en-US" sz="1400" i="1" baseline="-25000" dirty="0" err="1" smtClean="0">
                <a:latin typeface="Arial Black"/>
                <a:cs typeface="Arial Black"/>
              </a:rPr>
              <a:t>ins</a:t>
            </a:r>
            <a:r>
              <a:rPr lang="en-US" sz="1400" baseline="-25000" dirty="0" err="1" smtClean="0">
                <a:latin typeface="Arial Black"/>
                <a:cs typeface="Arial Black"/>
              </a:rPr>
              <a:t>t</a:t>
            </a:r>
            <a:r>
              <a:rPr lang="en-US" sz="1400" dirty="0" smtClean="0">
                <a:latin typeface="Arial Black"/>
                <a:cs typeface="Arial Black"/>
              </a:rPr>
              <a:t> - temperature correction coefficient</a:t>
            </a:r>
          </a:p>
          <a:p>
            <a:r>
              <a:rPr lang="en-US" sz="1400" i="1" dirty="0" smtClean="0">
                <a:latin typeface="Arial Black"/>
                <a:cs typeface="Arial Black"/>
              </a:rPr>
              <a:t>ΔT</a:t>
            </a:r>
            <a:r>
              <a:rPr lang="en-US" sz="1400" dirty="0" smtClean="0">
                <a:latin typeface="Arial Black"/>
                <a:cs typeface="Arial Black"/>
              </a:rPr>
              <a:t> - temperature difference from reference value</a:t>
            </a:r>
          </a:p>
          <a:p>
            <a:r>
              <a:rPr lang="en-US" sz="1400" i="1" dirty="0" smtClean="0">
                <a:latin typeface="Arial Black"/>
                <a:cs typeface="Arial Black"/>
              </a:rPr>
              <a:t>RVS</a:t>
            </a:r>
            <a:r>
              <a:rPr lang="en-US" sz="1400" i="1" baseline="-25000" dirty="0" smtClean="0">
                <a:latin typeface="Arial Black"/>
                <a:cs typeface="Arial Black"/>
              </a:rPr>
              <a:t>EV</a:t>
            </a:r>
            <a:r>
              <a:rPr lang="en-US" sz="1400" dirty="0" smtClean="0">
                <a:latin typeface="Arial Black"/>
                <a:cs typeface="Arial Black"/>
              </a:rPr>
              <a:t> - response versus scan angle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7387" y="4042833"/>
            <a:ext cx="6546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/>
                <a:cs typeface="Arial Black"/>
              </a:rPr>
              <a:t>Simplified RI Imager calibration model with polarization factor in: </a:t>
            </a: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0158" y="5507568"/>
            <a:ext cx="549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Arial Black"/>
                <a:cs typeface="Arial Black"/>
              </a:rPr>
              <a:t>m</a:t>
            </a:r>
            <a:r>
              <a:rPr lang="en-US" sz="1400" dirty="0" smtClean="0">
                <a:latin typeface="Arial Black"/>
                <a:cs typeface="Arial Black"/>
              </a:rPr>
              <a:t> - sensitivity to polarization, it is function of </a:t>
            </a:r>
            <a:r>
              <a:rPr lang="en-US" sz="1400" i="1" dirty="0" err="1" smtClean="0">
                <a:latin typeface="Arial Black"/>
                <a:cs typeface="Arial Black"/>
              </a:rPr>
              <a:t>θ</a:t>
            </a:r>
            <a:r>
              <a:rPr lang="en-US" sz="1400" dirty="0" smtClean="0">
                <a:latin typeface="Arial Black"/>
                <a:cs typeface="Arial Black"/>
              </a:rPr>
              <a:t> and </a:t>
            </a:r>
            <a:r>
              <a:rPr lang="en-US" sz="1400" i="1" dirty="0" err="1" smtClean="0">
                <a:latin typeface="Arial Black"/>
                <a:cs typeface="Arial Black"/>
              </a:rPr>
              <a:t>χ</a:t>
            </a:r>
            <a:endParaRPr lang="en-US" sz="1400" i="1" dirty="0" smtClean="0">
              <a:latin typeface="Arial Black"/>
              <a:cs typeface="Arial Black"/>
            </a:endParaRPr>
          </a:p>
          <a:p>
            <a:r>
              <a:rPr lang="en-US" sz="1400" i="1" dirty="0" smtClean="0">
                <a:latin typeface="Arial Black"/>
                <a:cs typeface="Arial Black"/>
              </a:rPr>
              <a:t>ρ</a:t>
            </a:r>
            <a:r>
              <a:rPr lang="en-US" sz="1400" i="1" baseline="-25000" dirty="0" smtClean="0">
                <a:latin typeface="Arial Black"/>
                <a:cs typeface="Arial Black"/>
              </a:rPr>
              <a:t>0</a:t>
            </a:r>
            <a:r>
              <a:rPr lang="en-US" sz="1400" i="1" dirty="0" smtClean="0">
                <a:latin typeface="Arial Black"/>
                <a:cs typeface="Arial Black"/>
              </a:rPr>
              <a:t> = ρ</a:t>
            </a:r>
            <a:r>
              <a:rPr lang="en-US" sz="1400" i="1" baseline="-25000" dirty="0" smtClean="0">
                <a:latin typeface="Arial Black"/>
                <a:cs typeface="Arial Black"/>
              </a:rPr>
              <a:t>EV </a:t>
            </a:r>
            <a:r>
              <a:rPr lang="en-US" sz="1400" i="1" dirty="0" smtClean="0">
                <a:latin typeface="Arial Black"/>
                <a:cs typeface="Arial Black"/>
              </a:rPr>
              <a:t> </a:t>
            </a:r>
            <a:r>
              <a:rPr lang="en-US" sz="1400" dirty="0" smtClean="0">
                <a:latin typeface="Arial Black"/>
                <a:cs typeface="Arial Black"/>
              </a:rPr>
              <a:t>(not-polarized reflectance)</a:t>
            </a:r>
          </a:p>
        </p:txBody>
      </p:sp>
      <p:pic>
        <p:nvPicPr>
          <p:cNvPr id="11" name="Picture 10" descr="pol_correction_eq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772829" y="4550152"/>
            <a:ext cx="2857504" cy="7544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37241" y="4646086"/>
            <a:ext cx="2251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34713B"/>
                </a:solidFill>
                <a:latin typeface="Arial Black"/>
                <a:cs typeface="Arial Black"/>
              </a:rPr>
              <a:t>Consistent with </a:t>
            </a:r>
          </a:p>
          <a:p>
            <a:r>
              <a:rPr lang="en-US" sz="1400" i="1" dirty="0" smtClean="0">
                <a:solidFill>
                  <a:srgbClr val="34713B"/>
                </a:solidFill>
                <a:latin typeface="Arial Black"/>
                <a:cs typeface="Arial Black"/>
              </a:rPr>
              <a:t>Sun and </a:t>
            </a:r>
            <a:r>
              <a:rPr lang="en-US" sz="1400" i="1" dirty="0" err="1" smtClean="0">
                <a:solidFill>
                  <a:srgbClr val="34713B"/>
                </a:solidFill>
                <a:latin typeface="Arial Black"/>
                <a:cs typeface="Arial Black"/>
              </a:rPr>
              <a:t>Xiong</a:t>
            </a:r>
            <a:r>
              <a:rPr lang="en-US" sz="1400" i="1" dirty="0" smtClean="0">
                <a:solidFill>
                  <a:srgbClr val="34713B"/>
                </a:solidFill>
                <a:latin typeface="Arial Black"/>
                <a:cs typeface="Arial Black"/>
              </a:rPr>
              <a:t> 2007.</a:t>
            </a:r>
            <a:endParaRPr lang="en-US" sz="1400" i="1" dirty="0">
              <a:solidFill>
                <a:srgbClr val="34713B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7" y="450849"/>
            <a:ext cx="8147050" cy="607483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CLARREO RSS RI: Polarization Parameters</a:t>
            </a:r>
            <a:endParaRPr lang="en-US" sz="2000" b="0" dirty="0">
              <a:solidFill>
                <a:srgbClr val="008000"/>
              </a:solidFill>
              <a:effectLst/>
              <a:latin typeface="Arial Black"/>
              <a:ea typeface="+mj-ea"/>
              <a:cs typeface="Arial Black"/>
            </a:endParaRPr>
          </a:p>
        </p:txBody>
      </p:sp>
      <p:pic>
        <p:nvPicPr>
          <p:cNvPr id="7" name="Picture 6" descr="eq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581400"/>
            <a:ext cx="6705600" cy="1170105"/>
          </a:xfrm>
          <a:prstGeom prst="rect">
            <a:avLst/>
          </a:prstGeom>
        </p:spPr>
      </p:pic>
      <p:pic>
        <p:nvPicPr>
          <p:cNvPr id="8" name="Picture 7" descr="eq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752600"/>
            <a:ext cx="4341500" cy="9632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64100" y="1292423"/>
            <a:ext cx="411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/>
                <a:cs typeface="Arial Black"/>
              </a:rPr>
              <a:t>Degree of linear polarization (</a:t>
            </a:r>
            <a:r>
              <a:rPr lang="en-US" sz="1400" i="1" dirty="0" smtClean="0">
                <a:latin typeface="Arial Black"/>
                <a:cs typeface="Arial Black"/>
              </a:rPr>
              <a:t>P</a:t>
            </a:r>
            <a:r>
              <a:rPr lang="en-US" sz="1400" dirty="0" smtClean="0">
                <a:latin typeface="Arial Black"/>
                <a:cs typeface="Arial Black"/>
              </a:rPr>
              <a:t> or DOP):</a:t>
            </a: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9166" y="2895600"/>
            <a:ext cx="5271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 Black"/>
                <a:cs typeface="Arial Black"/>
              </a:rPr>
              <a:t>Polarization angle, defined relative to viewing plane</a:t>
            </a:r>
          </a:p>
          <a:p>
            <a:pPr algn="ctr"/>
            <a:r>
              <a:rPr lang="en-US" sz="1400" dirty="0" smtClean="0">
                <a:latin typeface="Arial Black"/>
                <a:cs typeface="Arial Black"/>
              </a:rPr>
              <a:t>(PARASOL definition, range from -45</a:t>
            </a:r>
            <a:r>
              <a:rPr lang="en-US" sz="1400" baseline="30000" dirty="0" smtClean="0">
                <a:latin typeface="Arial Black"/>
                <a:cs typeface="Arial Black"/>
              </a:rPr>
              <a:t>o</a:t>
            </a:r>
            <a:r>
              <a:rPr lang="en-US" sz="1400" dirty="0" smtClean="0">
                <a:latin typeface="Arial Black"/>
                <a:cs typeface="Arial Black"/>
              </a:rPr>
              <a:t> to 135</a:t>
            </a:r>
            <a:r>
              <a:rPr lang="en-US" sz="1400" baseline="30000" dirty="0" smtClean="0">
                <a:latin typeface="Arial Black"/>
                <a:cs typeface="Arial Black"/>
              </a:rPr>
              <a:t>o</a:t>
            </a:r>
            <a:r>
              <a:rPr lang="en-US" sz="1400" dirty="0" smtClean="0">
                <a:latin typeface="Arial Black"/>
                <a:cs typeface="Arial Black"/>
              </a:rPr>
              <a:t>):</a:t>
            </a: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3135" y="5105400"/>
            <a:ext cx="5955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Note:</a:t>
            </a:r>
            <a:r>
              <a:rPr lang="en-US" sz="1400" dirty="0" smtClean="0">
                <a:latin typeface="Arial Black"/>
                <a:cs typeface="Arial Black"/>
              </a:rPr>
              <a:t> The </a:t>
            </a:r>
            <a:r>
              <a:rPr lang="en-US" sz="1400" i="1" dirty="0" err="1" smtClean="0">
                <a:latin typeface="Arial Black"/>
                <a:cs typeface="Arial Black"/>
              </a:rPr>
              <a:t>χ</a:t>
            </a:r>
            <a:r>
              <a:rPr lang="en-US" sz="1400" dirty="0" smtClean="0">
                <a:latin typeface="Arial Black"/>
                <a:cs typeface="Arial Black"/>
              </a:rPr>
              <a:t>  should be 90</a:t>
            </a:r>
            <a:r>
              <a:rPr lang="en-US" sz="1400" baseline="30000" dirty="0" smtClean="0">
                <a:latin typeface="Arial Black"/>
                <a:cs typeface="Arial Black"/>
              </a:rPr>
              <a:t>o</a:t>
            </a:r>
            <a:r>
              <a:rPr lang="en-US" sz="1400" dirty="0" smtClean="0">
                <a:latin typeface="Arial Black"/>
                <a:cs typeface="Arial Black"/>
              </a:rPr>
              <a:t> for scattering in principle plane </a:t>
            </a:r>
            <a:endParaRPr lang="en-US" sz="1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359833"/>
            <a:ext cx="8305800" cy="562215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Polarization Data from PARASOL (2006.04.01)</a:t>
            </a:r>
            <a:endParaRPr lang="en-US" sz="2000" b="0" dirty="0">
              <a:solidFill>
                <a:srgbClr val="800000"/>
              </a:solidFill>
              <a:effectLst/>
              <a:latin typeface="Arial Black"/>
              <a:ea typeface="+mj-ea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5150" y="1775884"/>
            <a:ext cx="33361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/>
                <a:cs typeface="Arial Black"/>
              </a:rPr>
              <a:t>PARASOL data: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Simulated cross-track sampling,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1</a:t>
            </a:r>
            <a:r>
              <a:rPr lang="en-US" sz="1400" baseline="30000" dirty="0" smtClean="0">
                <a:latin typeface="Arial Black"/>
                <a:cs typeface="Arial Black"/>
              </a:rPr>
              <a:t>o </a:t>
            </a:r>
            <a:r>
              <a:rPr lang="en-US" sz="1400" dirty="0" smtClean="0">
                <a:latin typeface="Zapf Dingbats"/>
                <a:ea typeface="Zapf Dingbats"/>
                <a:cs typeface="Zapf Dingbats"/>
              </a:rPr>
              <a:t>✕ </a:t>
            </a:r>
            <a:r>
              <a:rPr lang="en-US" sz="1400" dirty="0" smtClean="0">
                <a:latin typeface="Arial Black"/>
                <a:cs typeface="Arial Black"/>
              </a:rPr>
              <a:t>1</a:t>
            </a:r>
            <a:r>
              <a:rPr lang="en-US" sz="1400" baseline="30000" dirty="0" smtClean="0">
                <a:latin typeface="Arial Black"/>
                <a:cs typeface="Arial Black"/>
              </a:rPr>
              <a:t>o</a:t>
            </a:r>
            <a:r>
              <a:rPr lang="en-US" sz="1400" dirty="0" smtClean="0">
                <a:latin typeface="Arial Black"/>
                <a:cs typeface="Arial Black"/>
              </a:rPr>
              <a:t> </a:t>
            </a:r>
            <a:r>
              <a:rPr lang="en-US" sz="1400" dirty="0" err="1" smtClean="0">
                <a:latin typeface="Arial Black"/>
                <a:cs typeface="Arial Black"/>
              </a:rPr>
              <a:t>lon</a:t>
            </a:r>
            <a:r>
              <a:rPr lang="en-US" sz="1400" dirty="0" smtClean="0">
                <a:latin typeface="Arial Black"/>
                <a:cs typeface="Arial Black"/>
              </a:rPr>
              <a:t>/lat grid,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670 nm wavelength.</a:t>
            </a: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4038600"/>
            <a:ext cx="2984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/>
                <a:cs typeface="Arial Black"/>
              </a:rPr>
              <a:t>Cumulative sampling for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PARASOL Polarization bands</a:t>
            </a:r>
            <a:endParaRPr lang="en-US" sz="1400" dirty="0">
              <a:latin typeface="Arial Black"/>
              <a:cs typeface="Arial Black"/>
            </a:endParaRPr>
          </a:p>
        </p:txBody>
      </p:sp>
      <p:pic>
        <p:nvPicPr>
          <p:cNvPr id="7" name="Picture 6" descr="paras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863600"/>
            <a:ext cx="5130800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721"/>
            <a:ext cx="8305800" cy="530478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Examples of Empirical </a:t>
            </a:r>
            <a:r>
              <a:rPr lang="en-US" sz="2000" dirty="0" err="1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PDMs</a:t>
            </a:r>
            <a:r>
              <a:rPr lang="en-US" sz="200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 (12 days of PARASOL data)</a:t>
            </a:r>
            <a:endParaRPr lang="en-US" sz="2000" dirty="0">
              <a:solidFill>
                <a:srgbClr val="800000"/>
              </a:solidFill>
              <a:effectLst/>
              <a:latin typeface="Arial Black"/>
              <a:ea typeface="+mj-ea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3528" y="745352"/>
            <a:ext cx="3822088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4713B"/>
                </a:solidFill>
                <a:latin typeface="Arial Black"/>
                <a:cs typeface="Arial Black"/>
              </a:rPr>
              <a:t>40</a:t>
            </a:r>
            <a:r>
              <a:rPr lang="en-US" sz="1400" baseline="30000" dirty="0" smtClean="0">
                <a:solidFill>
                  <a:srgbClr val="34713B"/>
                </a:solidFill>
                <a:latin typeface="Arial Black"/>
                <a:cs typeface="Arial Black"/>
              </a:rPr>
              <a:t>o</a:t>
            </a:r>
            <a:r>
              <a:rPr lang="en-US" sz="1400" dirty="0" smtClean="0">
                <a:solidFill>
                  <a:srgbClr val="34713B"/>
                </a:solidFill>
                <a:latin typeface="Arial Black"/>
                <a:cs typeface="Arial Black"/>
              </a:rPr>
              <a:t> &lt; SZA &lt; 50</a:t>
            </a:r>
            <a:r>
              <a:rPr lang="en-US" sz="1400" baseline="30000" dirty="0" smtClean="0">
                <a:solidFill>
                  <a:srgbClr val="34713B"/>
                </a:solidFill>
                <a:latin typeface="Arial Black"/>
                <a:cs typeface="Arial Black"/>
              </a:rPr>
              <a:t>o</a:t>
            </a:r>
            <a:r>
              <a:rPr lang="en-US" sz="1400" dirty="0" smtClean="0">
                <a:solidFill>
                  <a:srgbClr val="34713B"/>
                </a:solidFill>
                <a:latin typeface="Arial Black"/>
                <a:cs typeface="Arial Black"/>
              </a:rPr>
              <a:t>, 670 nm wavelength.</a:t>
            </a:r>
          </a:p>
          <a:p>
            <a:endParaRPr lang="en-US" sz="1400" baseline="30000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1722970"/>
            <a:ext cx="2073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400" dirty="0" smtClean="0">
                <a:latin typeface="Arial Black"/>
                <a:cs typeface="Arial Black"/>
              </a:rPr>
              <a:t>a) Clear-sky ocean: </a:t>
            </a:r>
          </a:p>
          <a:p>
            <a:pPr marL="342900" indent="-342900"/>
            <a:r>
              <a:rPr lang="en-US" sz="1400" dirty="0" smtClean="0">
                <a:latin typeface="Arial Black"/>
                <a:cs typeface="Arial Black"/>
              </a:rPr>
              <a:t>    WS &lt; 2.5 </a:t>
            </a:r>
            <a:r>
              <a:rPr lang="en-US" sz="1400" dirty="0" err="1" smtClean="0">
                <a:latin typeface="Arial Black"/>
                <a:cs typeface="Arial Black"/>
              </a:rPr>
              <a:t>m/s</a:t>
            </a: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301601"/>
            <a:ext cx="3843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 Black"/>
                <a:cs typeface="Arial Black"/>
              </a:rPr>
              <a:t>b</a:t>
            </a:r>
            <a:r>
              <a:rPr lang="en-US" sz="1400" dirty="0" smtClean="0">
                <a:latin typeface="Arial Black"/>
                <a:cs typeface="Arial Black"/>
              </a:rPr>
              <a:t>) Overcast water clouds over ocean: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  5 &lt; OD &lt; 10</a:t>
            </a: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4870052"/>
            <a:ext cx="3579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 Black"/>
                <a:cs typeface="Arial Black"/>
              </a:rPr>
              <a:t>c</a:t>
            </a:r>
            <a:r>
              <a:rPr lang="en-US" sz="1400" dirty="0" smtClean="0">
                <a:latin typeface="Arial Black"/>
                <a:cs typeface="Arial Black"/>
              </a:rPr>
              <a:t>) Overcast ice clouds over ocean: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  5 &lt; OD &lt; 10</a:t>
            </a: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569008"/>
            <a:ext cx="34768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Note: </a:t>
            </a:r>
            <a:r>
              <a:rPr lang="en-US" sz="1400" dirty="0" smtClean="0">
                <a:latin typeface="Arial Black"/>
                <a:cs typeface="Arial Black"/>
              </a:rPr>
              <a:t>DOP patterns are strongly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dependant on scene type, but the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Polarization angle is very similar.</a:t>
            </a:r>
            <a:endParaRPr lang="en-US" sz="1400" dirty="0">
              <a:latin typeface="Arial Black"/>
              <a:cs typeface="Arial Black"/>
            </a:endParaRPr>
          </a:p>
        </p:txBody>
      </p:sp>
      <p:pic>
        <p:nvPicPr>
          <p:cNvPr id="13" name="Picture 12" descr="pd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409700"/>
            <a:ext cx="4673600" cy="508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7119" y="1297516"/>
            <a:ext cx="594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Black"/>
                <a:cs typeface="Arial Black"/>
              </a:rPr>
              <a:t>DOP:</a:t>
            </a:r>
            <a:endParaRPr lang="en-US" sz="1200" dirty="0">
              <a:latin typeface="Arial Black"/>
              <a:cs typeface="Arial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3410" y="1308100"/>
            <a:ext cx="1744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Black"/>
                <a:cs typeface="Arial Black"/>
              </a:rPr>
              <a:t>Polarization angle:</a:t>
            </a:r>
            <a:endParaRPr lang="en-US" sz="12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2357967" y="2345263"/>
            <a:ext cx="4521200" cy="512238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0" dirty="0" smtClean="0">
                <a:solidFill>
                  <a:srgbClr val="800000"/>
                </a:solidFill>
                <a:latin typeface="Arial Black"/>
                <a:cs typeface="Arial Black"/>
              </a:rPr>
              <a:t>Presentation outline</a:t>
            </a:r>
            <a:endParaRPr lang="en-US" sz="2400" b="0" dirty="0">
              <a:solidFill>
                <a:srgbClr val="800000"/>
              </a:solidFill>
              <a:effectLst/>
              <a:latin typeface="Arial Black"/>
              <a:ea typeface="+mj-ea"/>
              <a:cs typeface="Arial Black"/>
            </a:endParaRPr>
          </a:p>
        </p:txBody>
      </p:sp>
      <p:pic>
        <p:nvPicPr>
          <p:cNvPr id="5" name="Picture 4" descr="clarreo_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6012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34999" y="3194052"/>
            <a:ext cx="8053917" cy="251036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406400" lvl="1" indent="-40640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>
                <a:latin typeface="Arial Black"/>
                <a:cs typeface="Arial Black"/>
              </a:rPr>
              <a:t>CLARREO RSS Inter-calibration approach, mission  requirements, and on-orbit matched-data sampling.</a:t>
            </a:r>
          </a:p>
          <a:p>
            <a:pPr marL="406400" lvl="1" indent="-406400" fontAlgn="auto">
              <a:spcAft>
                <a:spcPts val="0"/>
              </a:spcAft>
              <a:defRPr/>
            </a:pPr>
            <a:endParaRPr lang="en-US" dirty="0" smtClean="0">
              <a:latin typeface="Arial Black"/>
              <a:cs typeface="Arial Black"/>
            </a:endParaRPr>
          </a:p>
          <a:p>
            <a:pPr marL="406400" lvl="1" indent="-40640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>
                <a:latin typeface="Arial Black"/>
                <a:cs typeface="Arial Black"/>
              </a:rPr>
              <a:t>CLARREO RSS inter-calibration approach to sensor’s sensitivity to polarization, estimates for resulting radiometric uncertainty.</a:t>
            </a:r>
          </a:p>
          <a:p>
            <a:pPr marL="406400" lvl="1" indent="-40640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dirty="0" smtClean="0">
              <a:latin typeface="Arial Black"/>
              <a:cs typeface="Arial Black"/>
            </a:endParaRPr>
          </a:p>
          <a:p>
            <a:pPr marL="406400" lvl="1" indent="-40640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>
                <a:latin typeface="Arial Black"/>
                <a:cs typeface="Arial Black"/>
              </a:rPr>
              <a:t>Multi-Instrument Inter-Calibration (MIIC) framework.</a:t>
            </a:r>
          </a:p>
          <a:p>
            <a:pPr marL="406400" lvl="1" indent="-406400" fontAlgn="auto">
              <a:spcAft>
                <a:spcPts val="0"/>
              </a:spcAft>
              <a:defRPr/>
            </a:pPr>
            <a:endParaRPr lang="en-US" dirty="0" smtClean="0">
              <a:latin typeface="Arial Black"/>
              <a:cs typeface="Arial Black"/>
            </a:endParaRPr>
          </a:p>
          <a:p>
            <a:pPr marL="406400" lvl="1" indent="-406400" fontAlgn="auto">
              <a:spcAft>
                <a:spcPts val="0"/>
              </a:spcAft>
              <a:defRPr/>
            </a:pPr>
            <a:endParaRPr lang="en-US" dirty="0" smtClean="0">
              <a:latin typeface="Arial Black"/>
              <a:cs typeface="Arial Black"/>
            </a:endParaRPr>
          </a:p>
          <a:p>
            <a:pPr marL="742950" lvl="1" indent="-74295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dirty="0" smtClean="0">
              <a:latin typeface="Arial Black"/>
              <a:cs typeface="Arial Black"/>
            </a:endParaRPr>
          </a:p>
          <a:p>
            <a:pPr lvl="1"/>
            <a:endParaRPr lang="en-US" sz="2000" dirty="0" smtClean="0">
              <a:latin typeface="Arial Black"/>
              <a:cs typeface="Arial Black"/>
            </a:endParaRPr>
          </a:p>
          <a:p>
            <a:pPr marL="742950" lvl="1" indent="-74295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dirty="0" smtClean="0">
              <a:latin typeface="Arial Black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sz="2000" dirty="0" smtClean="0">
              <a:latin typeface="Arial Black"/>
              <a:cs typeface="Arial Black"/>
            </a:endParaRPr>
          </a:p>
          <a:p>
            <a:pPr marL="1200150" lvl="1" indent="-74295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sz="2000" dirty="0" smtClean="0">
              <a:latin typeface="Arial Black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2000" b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2800" b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2800" b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2800" b="1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ea typeface="+mj-ea"/>
                <a:cs typeface="Arial Black"/>
              </a:rPr>
              <a:t>        </a:t>
            </a:r>
            <a:r>
              <a:rPr lang="en-US" sz="28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ea typeface="+mj-ea"/>
                <a:cs typeface="Arial Black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721"/>
            <a:ext cx="8305800" cy="530478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Examples of Theoretical </a:t>
            </a:r>
            <a:r>
              <a:rPr lang="en-US" sz="2000" dirty="0" err="1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PDMs</a:t>
            </a:r>
            <a:r>
              <a:rPr lang="en-US" sz="200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 (clear-sky ocean)</a:t>
            </a:r>
            <a:endParaRPr lang="en-US" sz="2000" dirty="0">
              <a:solidFill>
                <a:srgbClr val="800000"/>
              </a:solidFill>
              <a:effectLst/>
              <a:latin typeface="Arial Black"/>
              <a:ea typeface="+mj-ea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0750" y="5482167"/>
            <a:ext cx="7545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Black"/>
                <a:cs typeface="Arial Black"/>
              </a:rPr>
              <a:t>The total reflectance and DOP at the principal plane calculated with the ADRTM </a:t>
            </a:r>
          </a:p>
          <a:p>
            <a:r>
              <a:rPr lang="en-US" sz="1200" dirty="0" smtClean="0">
                <a:latin typeface="Arial Black"/>
                <a:cs typeface="Arial Black"/>
              </a:rPr>
              <a:t>at a wavelength of 670 nm. Pristine clear atmosphere with the mid-latitude summer </a:t>
            </a:r>
          </a:p>
          <a:p>
            <a:r>
              <a:rPr lang="en-US" sz="1200" dirty="0" smtClean="0">
                <a:latin typeface="Arial Black"/>
                <a:cs typeface="Arial Black"/>
              </a:rPr>
              <a:t>atmospheric profile is assumed. The solar zenith angle is 33.3</a:t>
            </a:r>
            <a:r>
              <a:rPr lang="en-US" sz="1200" baseline="30000" dirty="0" smtClean="0">
                <a:latin typeface="Arial Black"/>
                <a:cs typeface="Arial Black"/>
              </a:rPr>
              <a:t>o</a:t>
            </a:r>
            <a:r>
              <a:rPr lang="en-US" sz="1200" dirty="0" smtClean="0">
                <a:latin typeface="Arial Black"/>
                <a:cs typeface="Arial Black"/>
              </a:rPr>
              <a:t>. Wind direction is at 0</a:t>
            </a:r>
            <a:r>
              <a:rPr lang="en-US" sz="1200" baseline="30000" dirty="0" smtClean="0">
                <a:latin typeface="Arial Black"/>
                <a:cs typeface="Arial Black"/>
              </a:rPr>
              <a:t>o</a:t>
            </a:r>
            <a:r>
              <a:rPr lang="en-US" sz="1200" dirty="0" smtClean="0">
                <a:latin typeface="Arial Black"/>
                <a:cs typeface="Arial Black"/>
              </a:rPr>
              <a:t>. </a:t>
            </a:r>
          </a:p>
          <a:p>
            <a:r>
              <a:rPr lang="en-US" sz="1200" dirty="0" smtClean="0">
                <a:latin typeface="Arial Black"/>
                <a:cs typeface="Arial Black"/>
              </a:rPr>
              <a:t>Wind speeds are 5.0 </a:t>
            </a:r>
            <a:r>
              <a:rPr lang="en-US" sz="1200" dirty="0" err="1" smtClean="0">
                <a:latin typeface="Arial Black"/>
                <a:cs typeface="Arial Black"/>
              </a:rPr>
              <a:t>m/s</a:t>
            </a:r>
            <a:r>
              <a:rPr lang="en-US" sz="1200" dirty="0" smtClean="0">
                <a:latin typeface="Arial Black"/>
                <a:cs typeface="Arial Black"/>
              </a:rPr>
              <a:t>, 7.5 </a:t>
            </a:r>
            <a:r>
              <a:rPr lang="en-US" sz="1200" dirty="0" err="1" smtClean="0">
                <a:latin typeface="Arial Black"/>
                <a:cs typeface="Arial Black"/>
              </a:rPr>
              <a:t>m/s</a:t>
            </a:r>
            <a:r>
              <a:rPr lang="en-US" sz="1200" dirty="0" smtClean="0">
                <a:latin typeface="Arial Black"/>
                <a:cs typeface="Arial Black"/>
              </a:rPr>
              <a:t>, 10.0 </a:t>
            </a:r>
            <a:r>
              <a:rPr lang="en-US" sz="1200" dirty="0" err="1" smtClean="0">
                <a:latin typeface="Arial Black"/>
                <a:cs typeface="Arial Black"/>
              </a:rPr>
              <a:t>m/s</a:t>
            </a:r>
            <a:r>
              <a:rPr lang="en-US" sz="1200" dirty="0" smtClean="0">
                <a:latin typeface="Arial Black"/>
                <a:cs typeface="Arial Black"/>
              </a:rPr>
              <a:t>, and 15.0 </a:t>
            </a:r>
            <a:r>
              <a:rPr lang="en-US" sz="1200" dirty="0" err="1" smtClean="0">
                <a:latin typeface="Arial Black"/>
                <a:cs typeface="Arial Black"/>
              </a:rPr>
              <a:t>m/s</a:t>
            </a:r>
            <a:r>
              <a:rPr lang="en-US" sz="1200" dirty="0" smtClean="0">
                <a:latin typeface="Arial Black"/>
                <a:cs typeface="Arial Black"/>
              </a:rPr>
              <a:t>, respectively.</a:t>
            </a:r>
            <a:endParaRPr lang="en-US" sz="1200" dirty="0">
              <a:latin typeface="Arial Black"/>
              <a:cs typeface="Arial Black"/>
            </a:endParaRPr>
          </a:p>
        </p:txBody>
      </p:sp>
      <p:pic>
        <p:nvPicPr>
          <p:cNvPr id="15" name="Picture 14" descr="Fig8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60" y="888998"/>
            <a:ext cx="2935674" cy="2246549"/>
          </a:xfrm>
          <a:prstGeom prst="rect">
            <a:avLst/>
          </a:prstGeom>
        </p:spPr>
      </p:pic>
      <p:pic>
        <p:nvPicPr>
          <p:cNvPr id="16" name="Picture 15" descr="Fig8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26" y="910163"/>
            <a:ext cx="2918077" cy="2233083"/>
          </a:xfrm>
          <a:prstGeom prst="rect">
            <a:avLst/>
          </a:prstGeom>
        </p:spPr>
      </p:pic>
      <p:pic>
        <p:nvPicPr>
          <p:cNvPr id="17" name="Picture 16" descr="Fig8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61" y="3037418"/>
            <a:ext cx="2988590" cy="2287043"/>
          </a:xfrm>
          <a:prstGeom prst="rect">
            <a:avLst/>
          </a:prstGeom>
        </p:spPr>
      </p:pic>
      <p:pic>
        <p:nvPicPr>
          <p:cNvPr id="18" name="Picture 17" descr="Fig8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074" y="3026833"/>
            <a:ext cx="3014885" cy="23071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73921" y="687918"/>
            <a:ext cx="2963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34713B"/>
                </a:solidFill>
                <a:latin typeface="Arial Black"/>
                <a:cs typeface="Arial Black"/>
              </a:rPr>
              <a:t>Calculations by </a:t>
            </a:r>
            <a:r>
              <a:rPr lang="en-US" sz="1200" dirty="0" err="1" smtClean="0">
                <a:solidFill>
                  <a:srgbClr val="34713B"/>
                </a:solidFill>
                <a:latin typeface="Arial Black"/>
                <a:cs typeface="Arial Black"/>
              </a:rPr>
              <a:t>Wenbo</a:t>
            </a:r>
            <a:r>
              <a:rPr lang="en-US" sz="1200" dirty="0" smtClean="0">
                <a:solidFill>
                  <a:srgbClr val="34713B"/>
                </a:solidFill>
                <a:latin typeface="Arial Black"/>
                <a:cs typeface="Arial Black"/>
              </a:rPr>
              <a:t> Sun</a:t>
            </a:r>
            <a:endParaRPr lang="en-US" sz="1200" dirty="0">
              <a:solidFill>
                <a:srgbClr val="34713B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42" y="332315"/>
            <a:ext cx="8355240" cy="387351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22" b="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CLARREO RSS / Imager</a:t>
            </a:r>
            <a:r>
              <a:rPr lang="en-US" sz="2222" b="0" dirty="0" smtClean="0">
                <a:solidFill>
                  <a:srgbClr val="800000"/>
                </a:solidFill>
                <a:latin typeface="Arial Black"/>
                <a:cs typeface="Arial Black"/>
              </a:rPr>
              <a:t> Inter-Calibration Formalism</a:t>
            </a:r>
            <a:r>
              <a:rPr lang="en-US" sz="2000" dirty="0" smtClean="0">
                <a:solidFill>
                  <a:srgbClr val="800000"/>
                </a:solidFill>
                <a:latin typeface="Arial Black"/>
                <a:cs typeface="Arial Black"/>
              </a:rPr>
              <a:t/>
            </a:r>
            <a:br>
              <a:rPr lang="en-US" sz="2000" dirty="0" smtClean="0">
                <a:solidFill>
                  <a:srgbClr val="800000"/>
                </a:solidFill>
                <a:latin typeface="Arial Black"/>
                <a:cs typeface="Arial Black"/>
              </a:rPr>
            </a:br>
            <a:endParaRPr lang="en-US" sz="2000" b="0" dirty="0">
              <a:solidFill>
                <a:srgbClr val="008000"/>
              </a:solidFill>
              <a:effectLst/>
              <a:latin typeface="Arial Black"/>
              <a:ea typeface="+mj-ea"/>
              <a:cs typeface="Arial Black"/>
            </a:endParaRPr>
          </a:p>
        </p:txBody>
      </p:sp>
      <p:pic>
        <p:nvPicPr>
          <p:cNvPr id="12" name="Picture 11" descr="eq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526" y="3587999"/>
            <a:ext cx="6630157" cy="981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0307" y="1136650"/>
            <a:ext cx="5434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/>
                <a:cs typeface="Arial Black"/>
              </a:rPr>
              <a:t>Constraints for CLARREO/Imager RI samples on orbit:</a:t>
            </a: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184" y="3014133"/>
            <a:ext cx="6617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/>
                <a:cs typeface="Arial Black"/>
              </a:rPr>
              <a:t>CLARREO/Imager reflectance difference (scalar and linear terms):</a:t>
            </a: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2183" y="4804833"/>
            <a:ext cx="555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 Black"/>
                <a:cs typeface="Arial Black"/>
              </a:rPr>
              <a:t>A</a:t>
            </a:r>
            <a:r>
              <a:rPr lang="en-US" sz="1400" i="1" baseline="-25000" dirty="0" smtClean="0">
                <a:latin typeface="Arial Black"/>
                <a:cs typeface="Arial Black"/>
              </a:rPr>
              <a:t>0</a:t>
            </a:r>
            <a:r>
              <a:rPr lang="en-US" sz="1400" dirty="0" smtClean="0">
                <a:latin typeface="Arial Black"/>
                <a:cs typeface="Arial Black"/>
              </a:rPr>
              <a:t> and </a:t>
            </a:r>
            <a:r>
              <a:rPr lang="en-US" sz="1400" i="1" dirty="0" smtClean="0">
                <a:latin typeface="Arial Black"/>
                <a:cs typeface="Arial Black"/>
              </a:rPr>
              <a:t>G</a:t>
            </a:r>
            <a:r>
              <a:rPr lang="en-US" sz="1400" i="1" baseline="-25000" dirty="0" smtClean="0">
                <a:latin typeface="Arial Black"/>
                <a:cs typeface="Arial Black"/>
              </a:rPr>
              <a:t>0</a:t>
            </a:r>
            <a:r>
              <a:rPr lang="en-US" sz="1400" dirty="0" smtClean="0">
                <a:latin typeface="Arial Black"/>
                <a:cs typeface="Arial Black"/>
              </a:rPr>
              <a:t> - for samples with not polarized reflectance</a:t>
            </a:r>
          </a:p>
          <a:p>
            <a:r>
              <a:rPr lang="en-US" sz="1400" i="1" dirty="0" err="1" smtClean="0">
                <a:latin typeface="Arial Black"/>
                <a:cs typeface="Arial Black"/>
              </a:rPr>
              <a:t>A</a:t>
            </a:r>
            <a:r>
              <a:rPr lang="en-US" sz="1400" i="1" baseline="-25000" dirty="0" err="1" smtClean="0">
                <a:latin typeface="Arial Black"/>
                <a:cs typeface="Arial Black"/>
              </a:rPr>
              <a:t>p</a:t>
            </a:r>
            <a:r>
              <a:rPr lang="en-US" sz="1400" dirty="0" smtClean="0">
                <a:latin typeface="Arial Black"/>
                <a:cs typeface="Arial Black"/>
              </a:rPr>
              <a:t> and </a:t>
            </a:r>
            <a:r>
              <a:rPr lang="en-US" sz="1400" i="1" dirty="0" err="1" smtClean="0">
                <a:latin typeface="Arial Black"/>
                <a:cs typeface="Arial Black"/>
              </a:rPr>
              <a:t>G</a:t>
            </a:r>
            <a:r>
              <a:rPr lang="en-US" sz="1400" i="1" baseline="-25000" dirty="0" err="1" smtClean="0">
                <a:latin typeface="Arial Black"/>
                <a:cs typeface="Arial Black"/>
              </a:rPr>
              <a:t>p</a:t>
            </a:r>
            <a:r>
              <a:rPr lang="en-US" sz="1400" dirty="0" smtClean="0">
                <a:latin typeface="Arial Black"/>
                <a:cs typeface="Arial Black"/>
              </a:rPr>
              <a:t> - for samples with polarized reflectance</a:t>
            </a: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2581" y="5616773"/>
            <a:ext cx="6634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/>
                <a:cs typeface="Arial Black"/>
              </a:rPr>
              <a:t>Let us call </a:t>
            </a:r>
            <a:r>
              <a:rPr lang="en-US" sz="1400" i="1" dirty="0" smtClean="0">
                <a:latin typeface="Arial Black"/>
                <a:cs typeface="Arial Black"/>
              </a:rPr>
              <a:t>A’s</a:t>
            </a:r>
            <a:r>
              <a:rPr lang="en-US" sz="1400" dirty="0" smtClean="0">
                <a:latin typeface="Arial Black"/>
                <a:cs typeface="Arial Black"/>
              </a:rPr>
              <a:t> and </a:t>
            </a:r>
            <a:r>
              <a:rPr lang="en-US" sz="1400" i="1" dirty="0" smtClean="0">
                <a:latin typeface="Arial Black"/>
                <a:cs typeface="Arial Black"/>
              </a:rPr>
              <a:t>G’s</a:t>
            </a:r>
            <a:r>
              <a:rPr lang="en-US" sz="1400" dirty="0" smtClean="0">
                <a:latin typeface="Arial Black"/>
                <a:cs typeface="Arial Black"/>
              </a:rPr>
              <a:t> reference inter-calibration offset and gain…</a:t>
            </a:r>
            <a:endParaRPr lang="en-US" sz="1400" dirty="0">
              <a:latin typeface="Arial Black"/>
              <a:cs typeface="Arial Black"/>
            </a:endParaRPr>
          </a:p>
        </p:txBody>
      </p:sp>
      <p:pic>
        <p:nvPicPr>
          <p:cNvPr id="9" name="Picture 8" descr="sensitivity_eq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44095" y="1753169"/>
            <a:ext cx="5376333" cy="92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17" y="319616"/>
            <a:ext cx="8382000" cy="749301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CLARREO RSS </a:t>
            </a:r>
            <a:r>
              <a:rPr lang="en-US" sz="2000" dirty="0" smtClean="0">
                <a:solidFill>
                  <a:srgbClr val="800000"/>
                </a:solidFill>
                <a:latin typeface="Arial Black"/>
                <a:cs typeface="Arial Black"/>
              </a:rPr>
              <a:t>Inter-Calibration</a:t>
            </a:r>
            <a:r>
              <a:rPr lang="en-US" sz="200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: </a:t>
            </a:r>
            <a:br>
              <a:rPr lang="en-US" sz="200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</a:br>
            <a:r>
              <a:rPr lang="en-US" sz="200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Imager Sensitivity to Polarization</a:t>
            </a:r>
            <a:endParaRPr lang="en-US" sz="2000" b="0" dirty="0">
              <a:solidFill>
                <a:srgbClr val="008000"/>
              </a:solidFill>
              <a:effectLst/>
              <a:latin typeface="Arial Black"/>
              <a:ea typeface="+mj-ea"/>
              <a:cs typeface="Arial Black"/>
            </a:endParaRPr>
          </a:p>
        </p:txBody>
      </p:sp>
      <p:pic>
        <p:nvPicPr>
          <p:cNvPr id="13" name="Picture 12" descr="eq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87" y="1600200"/>
            <a:ext cx="2316213" cy="537865"/>
          </a:xfrm>
          <a:prstGeom prst="rect">
            <a:avLst/>
          </a:prstGeom>
        </p:spPr>
      </p:pic>
      <p:pic>
        <p:nvPicPr>
          <p:cNvPr id="14" name="Picture 13" descr="eq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50" y="2449202"/>
            <a:ext cx="3155950" cy="751198"/>
          </a:xfrm>
          <a:prstGeom prst="rect">
            <a:avLst/>
          </a:prstGeom>
        </p:spPr>
      </p:pic>
      <p:pic>
        <p:nvPicPr>
          <p:cNvPr id="7" name="Picture 6" descr="eq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429000"/>
            <a:ext cx="4114800" cy="1137067"/>
          </a:xfrm>
          <a:prstGeom prst="rect">
            <a:avLst/>
          </a:prstGeom>
        </p:spPr>
      </p:pic>
      <p:pic>
        <p:nvPicPr>
          <p:cNvPr id="8" name="Picture 7" descr="eq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400" y="4572000"/>
            <a:ext cx="3378200" cy="13447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800" y="1676400"/>
            <a:ext cx="4644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Black"/>
                <a:cs typeface="Arial Black"/>
              </a:rPr>
              <a:t>RI gain difference for non-polarized and polarized </a:t>
            </a:r>
          </a:p>
          <a:p>
            <a:r>
              <a:rPr lang="en-US" sz="1200" dirty="0" smtClean="0">
                <a:latin typeface="Arial Black"/>
                <a:cs typeface="Arial Black"/>
              </a:rPr>
              <a:t>reflectance is attributed to sensitivity to polarization</a:t>
            </a:r>
            <a:endParaRPr lang="en-US" sz="1200" dirty="0">
              <a:latin typeface="Arial Black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9337" y="2590800"/>
            <a:ext cx="3663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Black"/>
                <a:cs typeface="Arial Black"/>
              </a:rPr>
              <a:t>Imager sensitivity to polarization on orbit</a:t>
            </a:r>
            <a:endParaRPr lang="en-US" sz="1200" dirty="0">
              <a:latin typeface="Arial Black"/>
              <a:cs typeface="Arial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3729335"/>
            <a:ext cx="3050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Black"/>
                <a:cs typeface="Arial Black"/>
              </a:rPr>
              <a:t>Relative uncertainty of sensitivity </a:t>
            </a:r>
          </a:p>
          <a:p>
            <a:r>
              <a:rPr lang="en-US" sz="1200" dirty="0" smtClean="0">
                <a:latin typeface="Arial Black"/>
                <a:cs typeface="Arial Black"/>
              </a:rPr>
              <a:t>to polarization on orbit</a:t>
            </a:r>
            <a:endParaRPr lang="en-US" sz="1200" dirty="0">
              <a:latin typeface="Arial Black"/>
              <a:cs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4992469"/>
            <a:ext cx="4393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Black"/>
                <a:cs typeface="Arial Black"/>
              </a:rPr>
              <a:t>- First term is relative uncertainty of RI gain</a:t>
            </a:r>
          </a:p>
          <a:p>
            <a:r>
              <a:rPr lang="en-US" sz="1200" dirty="0" smtClean="0">
                <a:latin typeface="Arial Black"/>
                <a:cs typeface="Arial Black"/>
              </a:rPr>
              <a:t>  difference (RI sampling).</a:t>
            </a:r>
          </a:p>
          <a:p>
            <a:r>
              <a:rPr lang="en-US" sz="1200" dirty="0" smtClean="0">
                <a:latin typeface="Arial Black"/>
                <a:cs typeface="Arial Black"/>
              </a:rPr>
              <a:t> </a:t>
            </a:r>
          </a:p>
          <a:p>
            <a:r>
              <a:rPr lang="en-US" sz="1200" dirty="0" smtClean="0">
                <a:latin typeface="Arial Black"/>
                <a:cs typeface="Arial Black"/>
              </a:rPr>
              <a:t>- Second term is relative uncertainty of the </a:t>
            </a:r>
            <a:r>
              <a:rPr lang="en-US" sz="1200" dirty="0" err="1" smtClean="0">
                <a:latin typeface="Arial Black"/>
                <a:cs typeface="Arial Black"/>
              </a:rPr>
              <a:t>PDMs</a:t>
            </a:r>
            <a:r>
              <a:rPr lang="en-US" sz="1200" dirty="0" smtClean="0">
                <a:latin typeface="Arial Black"/>
                <a:cs typeface="Arial Black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7" y="245533"/>
            <a:ext cx="7810498" cy="6096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CLARREO/Imager </a:t>
            </a:r>
            <a:r>
              <a:rPr lang="en-US" sz="2000" dirty="0" smtClean="0">
                <a:solidFill>
                  <a:srgbClr val="800000"/>
                </a:solidFill>
                <a:latin typeface="Arial Black"/>
                <a:cs typeface="Arial Black"/>
              </a:rPr>
              <a:t>Inter-Calibration</a:t>
            </a:r>
            <a:r>
              <a:rPr lang="en-US" sz="200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: </a:t>
            </a:r>
            <a:br>
              <a:rPr lang="en-US" sz="200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</a:br>
            <a:r>
              <a:rPr lang="en-US" sz="200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Resulting Radiometric Uncertainty</a:t>
            </a:r>
            <a:endParaRPr lang="en-US" sz="2000" b="0" dirty="0">
              <a:solidFill>
                <a:srgbClr val="008000"/>
              </a:solidFill>
              <a:effectLst/>
              <a:latin typeface="Arial Black"/>
              <a:ea typeface="+mj-ea"/>
              <a:cs typeface="Arial Black"/>
            </a:endParaRPr>
          </a:p>
        </p:txBody>
      </p:sp>
      <p:pic>
        <p:nvPicPr>
          <p:cNvPr id="9" name="Picture 8" descr="eq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1674172"/>
            <a:ext cx="7162801" cy="575845"/>
          </a:xfrm>
          <a:prstGeom prst="rect">
            <a:avLst/>
          </a:prstGeom>
        </p:spPr>
      </p:pic>
      <p:pic>
        <p:nvPicPr>
          <p:cNvPr id="10" name="Picture 9" descr="eq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054132"/>
            <a:ext cx="5334000" cy="1149570"/>
          </a:xfrm>
          <a:prstGeom prst="rect">
            <a:avLst/>
          </a:prstGeom>
        </p:spPr>
      </p:pic>
      <p:pic>
        <p:nvPicPr>
          <p:cNvPr id="15" name="Picture 14" descr="eq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84939"/>
            <a:ext cx="6858001" cy="12162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1129439"/>
            <a:ext cx="717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/>
                <a:cs typeface="Arial Black"/>
              </a:rPr>
              <a:t>For fixed </a:t>
            </a:r>
            <a:r>
              <a:rPr lang="en-US" sz="1400" i="1" dirty="0" err="1" smtClean="0">
                <a:latin typeface="Arial Black"/>
                <a:cs typeface="Arial Black"/>
              </a:rPr>
              <a:t>θ</a:t>
            </a:r>
            <a:r>
              <a:rPr lang="en-US" sz="1400" dirty="0" smtClean="0">
                <a:latin typeface="Arial Black"/>
                <a:cs typeface="Arial Black"/>
              </a:rPr>
              <a:t> and </a:t>
            </a:r>
            <a:r>
              <a:rPr lang="en-US" sz="1400" i="1" dirty="0" err="1" smtClean="0">
                <a:latin typeface="Arial Black"/>
                <a:cs typeface="Arial Black"/>
              </a:rPr>
              <a:t>χ</a:t>
            </a:r>
            <a:r>
              <a:rPr lang="en-US" sz="1400" i="1" dirty="0" smtClean="0">
                <a:latin typeface="Arial Black"/>
                <a:cs typeface="Arial Black"/>
              </a:rPr>
              <a:t> </a:t>
            </a:r>
            <a:r>
              <a:rPr lang="en-US" sz="1400" dirty="0" smtClean="0">
                <a:latin typeface="Arial Black"/>
                <a:cs typeface="Arial Black"/>
              </a:rPr>
              <a:t>values, assuming no correlation, reflectance variance:</a:t>
            </a: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150" y="2518833"/>
            <a:ext cx="3996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/>
                <a:cs typeface="Arial Black"/>
              </a:rPr>
              <a:t>Then, relative radiometric uncertainty:</a:t>
            </a: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3085" y="3220305"/>
            <a:ext cx="2936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Black"/>
                <a:cs typeface="Arial Black"/>
              </a:rPr>
              <a:t>First term is uncertainty for </a:t>
            </a:r>
          </a:p>
          <a:p>
            <a:r>
              <a:rPr lang="en-US" sz="1200" dirty="0" smtClean="0">
                <a:latin typeface="Arial Black"/>
                <a:cs typeface="Arial Black"/>
              </a:rPr>
              <a:t>non polarized reflectance.</a:t>
            </a:r>
          </a:p>
          <a:p>
            <a:r>
              <a:rPr lang="en-US" sz="1200" dirty="0" smtClean="0">
                <a:latin typeface="Arial Black"/>
                <a:cs typeface="Arial Black"/>
              </a:rPr>
              <a:t>Second term is from polarization</a:t>
            </a:r>
          </a:p>
          <a:p>
            <a:r>
              <a:rPr lang="en-US" sz="1200" dirty="0" smtClean="0">
                <a:latin typeface="Arial Black"/>
                <a:cs typeface="Arial Black"/>
              </a:rPr>
              <a:t>effects.</a:t>
            </a:r>
            <a:endParaRPr lang="en-US" sz="1200" dirty="0">
              <a:latin typeface="Arial Black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143" y="5674384"/>
            <a:ext cx="8224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/>
                <a:cs typeface="Arial Black"/>
              </a:rPr>
              <a:t>The first term is combined accuracy of CLARREO, RI random error, and remaining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Imager uncertainty (e.g. month-to-month stability).</a:t>
            </a:r>
            <a:endParaRPr lang="en-US" sz="1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1295400"/>
            <a:ext cx="8382000" cy="525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1500" b="1" i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ea typeface="+mj-ea"/>
                <a:cs typeface="Arial Black"/>
              </a:rPr>
              <a:t>       </a:t>
            </a:r>
          </a:p>
          <a:p>
            <a:pPr marL="742950" indent="-742950" defTabSz="91440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ea typeface="+mj-ea"/>
              <a:cs typeface="Arial Black"/>
            </a:endParaRPr>
          </a:p>
        </p:txBody>
      </p:sp>
      <p:pic>
        <p:nvPicPr>
          <p:cNvPr id="13" name="Picture 12" descr="viirs_error_reg_pdm_05_10_15-eps-converted-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50031" y="3124200"/>
            <a:ext cx="7631969" cy="32309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45767" y="1564215"/>
            <a:ext cx="56908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/>
                <a:cs typeface="Arial Black"/>
              </a:rPr>
              <a:t>Inputs for calculation: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</a:t>
            </a:r>
          </a:p>
          <a:p>
            <a:r>
              <a:rPr lang="en-US" sz="1400" dirty="0" err="1" smtClean="0">
                <a:latin typeface="Arial Black"/>
                <a:cs typeface="Arial Black"/>
              </a:rPr>
              <a:t>m</a:t>
            </a:r>
            <a:r>
              <a:rPr lang="en-US" sz="1400" dirty="0" smtClean="0">
                <a:latin typeface="Arial Black"/>
                <a:cs typeface="Arial Black"/>
              </a:rPr>
              <a:t> = 3% (</a:t>
            </a:r>
            <a:r>
              <a:rPr lang="en-US" sz="1400" dirty="0" err="1" smtClean="0">
                <a:latin typeface="Arial Black"/>
                <a:cs typeface="Arial Black"/>
              </a:rPr>
              <a:t>k</a:t>
            </a:r>
            <a:r>
              <a:rPr lang="en-US" sz="1400" dirty="0" smtClean="0">
                <a:latin typeface="Arial Black"/>
                <a:cs typeface="Arial Black"/>
              </a:rPr>
              <a:t>=1)</a:t>
            </a:r>
          </a:p>
          <a:p>
            <a:r>
              <a:rPr lang="en-US" sz="14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σ</a:t>
            </a:r>
            <a:r>
              <a:rPr lang="en-US" sz="1400" baseline="-250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pdm</a:t>
            </a:r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 = 5%, 10%, 15% (</a:t>
            </a:r>
            <a:r>
              <a:rPr lang="en-US" sz="14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k</a:t>
            </a:r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=1) </a:t>
            </a:r>
            <a:r>
              <a:rPr lang="en-US" sz="1400" dirty="0" err="1" smtClean="0">
                <a:solidFill>
                  <a:srgbClr val="FF0000"/>
                </a:solidFill>
                <a:latin typeface="Arial Black"/>
                <a:cs typeface="Arial Black"/>
                <a:sym typeface="Wingdings"/>
              </a:rPr>
              <a:t></a:t>
            </a:r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  <a:sym typeface="Wingdings"/>
              </a:rPr>
              <a:t> Uncertainty in Polarization</a:t>
            </a:r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σ</a:t>
            </a:r>
            <a:r>
              <a:rPr lang="en-US" sz="1400" baseline="-25000" dirty="0" smtClean="0">
                <a:latin typeface="Arial Black"/>
                <a:cs typeface="Arial Black"/>
              </a:rPr>
              <a:t>g0</a:t>
            </a:r>
            <a:r>
              <a:rPr lang="en-US" sz="1400" dirty="0" smtClean="0">
                <a:latin typeface="Arial Black"/>
                <a:cs typeface="Arial Black"/>
              </a:rPr>
              <a:t> = 0.10% (</a:t>
            </a:r>
            <a:r>
              <a:rPr lang="en-US" sz="1400" dirty="0" err="1" smtClean="0">
                <a:latin typeface="Arial Black"/>
                <a:cs typeface="Arial Black"/>
              </a:rPr>
              <a:t>k</a:t>
            </a:r>
            <a:r>
              <a:rPr lang="en-US" sz="1400" dirty="0" smtClean="0">
                <a:latin typeface="Arial Black"/>
                <a:cs typeface="Arial Black"/>
              </a:rPr>
              <a:t>=1)</a:t>
            </a:r>
          </a:p>
          <a:p>
            <a:r>
              <a:rPr lang="en-US" sz="1400" dirty="0" err="1" smtClean="0">
                <a:latin typeface="Arial Black"/>
                <a:cs typeface="Arial Black"/>
              </a:rPr>
              <a:t>σ</a:t>
            </a:r>
            <a:r>
              <a:rPr lang="en-US" sz="1400" baseline="-25000" dirty="0" err="1" smtClean="0">
                <a:latin typeface="Arial Black"/>
                <a:cs typeface="Arial Black"/>
              </a:rPr>
              <a:t>gp</a:t>
            </a:r>
            <a:r>
              <a:rPr lang="en-US" sz="1400" dirty="0" smtClean="0">
                <a:latin typeface="Arial Black"/>
                <a:cs typeface="Arial Black"/>
              </a:rPr>
              <a:t> = 0.15% (</a:t>
            </a:r>
            <a:r>
              <a:rPr lang="en-US" sz="1400" dirty="0" err="1" smtClean="0">
                <a:latin typeface="Arial Black"/>
                <a:cs typeface="Arial Black"/>
              </a:rPr>
              <a:t>k</a:t>
            </a:r>
            <a:r>
              <a:rPr lang="en-US" sz="1400" dirty="0" smtClean="0">
                <a:latin typeface="Arial Black"/>
                <a:cs typeface="Arial Black"/>
              </a:rPr>
              <a:t>=1)</a:t>
            </a:r>
          </a:p>
          <a:p>
            <a:r>
              <a:rPr lang="en-US" sz="1400" dirty="0" err="1" smtClean="0">
                <a:latin typeface="Arial Black"/>
                <a:cs typeface="Arial Black"/>
              </a:rPr>
              <a:t>σ</a:t>
            </a:r>
            <a:r>
              <a:rPr lang="en-US" sz="1400" baseline="-25000" dirty="0" err="1" smtClean="0">
                <a:latin typeface="Arial Black"/>
                <a:cs typeface="Arial Black"/>
              </a:rPr>
              <a:t>clarreo</a:t>
            </a:r>
            <a:r>
              <a:rPr lang="en-US" sz="1400" dirty="0" smtClean="0">
                <a:latin typeface="Arial Black"/>
                <a:cs typeface="Arial Black"/>
              </a:rPr>
              <a:t> = 0.15% (</a:t>
            </a:r>
            <a:r>
              <a:rPr lang="en-US" sz="1400" dirty="0" err="1" smtClean="0">
                <a:latin typeface="Arial Black"/>
                <a:cs typeface="Arial Black"/>
              </a:rPr>
              <a:t>k</a:t>
            </a:r>
            <a:r>
              <a:rPr lang="en-US" sz="1400" dirty="0" smtClean="0">
                <a:latin typeface="Arial Black"/>
                <a:cs typeface="Arial Black"/>
              </a:rPr>
              <a:t>=1)</a:t>
            </a:r>
          </a:p>
          <a:p>
            <a:r>
              <a:rPr lang="en-US" sz="1400" dirty="0" err="1" smtClean="0">
                <a:latin typeface="Arial Black"/>
                <a:cs typeface="Arial Black"/>
              </a:rPr>
              <a:t>σ</a:t>
            </a:r>
            <a:r>
              <a:rPr lang="en-US" sz="1400" baseline="-25000" dirty="0" err="1" smtClean="0">
                <a:latin typeface="Arial Black"/>
                <a:cs typeface="Arial Black"/>
              </a:rPr>
              <a:t>residue</a:t>
            </a:r>
            <a:r>
              <a:rPr lang="en-US" sz="1400" dirty="0" smtClean="0">
                <a:latin typeface="Arial Black"/>
                <a:cs typeface="Arial Black"/>
              </a:rPr>
              <a:t> = 0.10% (</a:t>
            </a:r>
            <a:r>
              <a:rPr lang="en-US" sz="1400" dirty="0" err="1" smtClean="0">
                <a:latin typeface="Arial Black"/>
                <a:cs typeface="Arial Black"/>
              </a:rPr>
              <a:t>k</a:t>
            </a:r>
            <a:r>
              <a:rPr lang="en-US" sz="1400" dirty="0" smtClean="0">
                <a:latin typeface="Arial Black"/>
                <a:cs typeface="Arial Black"/>
              </a:rPr>
              <a:t>=1)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7783" y="141817"/>
            <a:ext cx="8077200" cy="132927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Numerical Estimates of </a:t>
            </a:r>
            <a:r>
              <a:rPr lang="en-US" sz="2000" dirty="0" smtClean="0">
                <a:ln w="6350">
                  <a:noFill/>
                </a:ln>
                <a:solidFill>
                  <a:srgbClr val="800000"/>
                </a:solidFill>
                <a:latin typeface="Arial Black"/>
                <a:ea typeface="+mj-ea"/>
                <a:cs typeface="Arial Black"/>
              </a:rPr>
              <a:t>Inter-Calibrated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Imager Uncertainty</a:t>
            </a:r>
            <a:r>
              <a:rPr lang="en-US" sz="2000" noProof="0" dirty="0" smtClean="0">
                <a:ln w="6350">
                  <a:noFill/>
                </a:ln>
                <a:solidFill>
                  <a:srgbClr val="800000"/>
                </a:solidFill>
                <a:latin typeface="Arial Black"/>
                <a:ea typeface="+mj-ea"/>
                <a:cs typeface="Arial Black"/>
              </a:rPr>
              <a:t>:</a:t>
            </a:r>
            <a:endParaRPr lang="en-US" sz="2000" dirty="0" smtClean="0">
              <a:ln w="6350">
                <a:noFill/>
              </a:ln>
              <a:solidFill>
                <a:srgbClr val="800000"/>
              </a:solidFill>
              <a:latin typeface="Arial Black"/>
              <a:ea typeface="+mj-ea"/>
              <a:cs typeface="Arial Blac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</a:br>
            <a:r>
              <a:rPr kumimoji="0" lang="en-US" sz="1600" b="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Single </a:t>
            </a:r>
            <a:r>
              <a:rPr kumimoji="0" lang="en-US" sz="1600" b="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Black"/>
                <a:ea typeface="ＭＳ Ｐゴシック" pitchFamily="-65" charset="-128"/>
                <a:cs typeface="Arial Black"/>
              </a:rPr>
              <a:t>measurement of </a:t>
            </a:r>
            <a:r>
              <a:rPr kumimoji="0" lang="en-US" sz="1600" b="0" i="1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Black"/>
                <a:ea typeface="ＭＳ Ｐゴシック" pitchFamily="-65" charset="-128"/>
                <a:cs typeface="Arial Black"/>
              </a:rPr>
              <a:t>m</a:t>
            </a:r>
            <a:r>
              <a:rPr kumimoji="0" lang="en-US" sz="1600" b="0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Black"/>
                <a:ea typeface="ＭＳ Ｐゴシック" pitchFamily="-65" charset="-128"/>
                <a:cs typeface="Arial Black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Black"/>
                <a:ea typeface="ＭＳ Ｐゴシック" pitchFamily="-65" charset="-128"/>
                <a:cs typeface="Arial Black"/>
              </a:rPr>
              <a:t>on orbit</a:t>
            </a:r>
            <a:endParaRPr kumimoji="0" lang="en-US" sz="1600" b="0" i="0" u="none" strike="noStrike" kern="1200" cap="none" spc="0" normalizeH="0" baseline="0" noProof="0" dirty="0">
              <a:ln w="6350">
                <a:noFill/>
              </a:ln>
              <a:solidFill>
                <a:srgbClr val="800000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17" y="402166"/>
            <a:ext cx="8153400" cy="8382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Numerical Estimates: Imager Sensitivity to Polarization</a:t>
            </a:r>
            <a:br>
              <a:rPr lang="en-US" sz="2000" b="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</a:br>
            <a:r>
              <a:rPr lang="en-US" sz="1600" b="0" dirty="0" smtClean="0">
                <a:solidFill>
                  <a:srgbClr val="008000"/>
                </a:solidFill>
                <a:effectLst/>
                <a:latin typeface="Arial Black"/>
                <a:cs typeface="Arial Black"/>
              </a:rPr>
              <a:t>Single measurements of </a:t>
            </a:r>
            <a:r>
              <a:rPr lang="en-US" sz="1600" b="0" i="1" dirty="0" err="1" smtClean="0">
                <a:solidFill>
                  <a:srgbClr val="008000"/>
                </a:solidFill>
                <a:effectLst/>
                <a:latin typeface="Arial Black"/>
                <a:cs typeface="Arial Black"/>
              </a:rPr>
              <a:t>m</a:t>
            </a:r>
            <a:r>
              <a:rPr lang="en-US" sz="1600" b="0" i="1" dirty="0" smtClean="0">
                <a:solidFill>
                  <a:srgbClr val="008000"/>
                </a:solidFill>
                <a:effectLst/>
                <a:latin typeface="Arial Black"/>
                <a:cs typeface="Arial Black"/>
              </a:rPr>
              <a:t> </a:t>
            </a:r>
            <a:r>
              <a:rPr lang="en-US" sz="1600" b="0" dirty="0" smtClean="0">
                <a:solidFill>
                  <a:srgbClr val="008000"/>
                </a:solidFill>
                <a:effectLst/>
                <a:latin typeface="Arial Black"/>
                <a:cs typeface="Arial Black"/>
              </a:rPr>
              <a:t>on orbit</a:t>
            </a:r>
            <a:endParaRPr lang="en-US" sz="1600" b="0" dirty="0">
              <a:solidFill>
                <a:srgbClr val="800000"/>
              </a:solidFill>
              <a:effectLst/>
              <a:latin typeface="Arial Black"/>
              <a:ea typeface="+mj-ea"/>
              <a:cs typeface="Arial Black"/>
            </a:endParaRPr>
          </a:p>
        </p:txBody>
      </p:sp>
      <p:pic>
        <p:nvPicPr>
          <p:cNvPr id="5" name="Picture 4" descr="viirs_error_reg_m_3_5_10-eps-converted-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0350" y="1507090"/>
            <a:ext cx="5784850" cy="4260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46525" y="2700866"/>
            <a:ext cx="234313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/>
                <a:cs typeface="Arial Black"/>
              </a:rPr>
              <a:t>Inputs for calculation: </a:t>
            </a:r>
          </a:p>
          <a:p>
            <a:r>
              <a:rPr lang="en-US" sz="14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m</a:t>
            </a:r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 = 3%, 5%, 10% </a:t>
            </a:r>
          </a:p>
          <a:p>
            <a:r>
              <a:rPr lang="en-US" sz="1400" dirty="0" err="1" smtClean="0">
                <a:latin typeface="Arial Black"/>
                <a:cs typeface="Arial Black"/>
              </a:rPr>
              <a:t>σ</a:t>
            </a:r>
            <a:r>
              <a:rPr lang="en-US" sz="1400" baseline="-25000" dirty="0" err="1" smtClean="0">
                <a:latin typeface="Arial Black"/>
                <a:cs typeface="Arial Black"/>
              </a:rPr>
              <a:t>pdm</a:t>
            </a:r>
            <a:r>
              <a:rPr lang="en-US" sz="1400" dirty="0" smtClean="0">
                <a:latin typeface="Arial Black"/>
                <a:cs typeface="Arial Black"/>
              </a:rPr>
              <a:t> = 5%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σ</a:t>
            </a:r>
            <a:r>
              <a:rPr lang="en-US" sz="1400" baseline="-25000" dirty="0" smtClean="0">
                <a:latin typeface="Arial Black"/>
                <a:cs typeface="Arial Black"/>
              </a:rPr>
              <a:t>g0</a:t>
            </a:r>
            <a:r>
              <a:rPr lang="en-US" sz="1400" dirty="0" smtClean="0">
                <a:latin typeface="Arial Black"/>
                <a:cs typeface="Arial Black"/>
              </a:rPr>
              <a:t> = 0.10%</a:t>
            </a:r>
          </a:p>
          <a:p>
            <a:r>
              <a:rPr lang="en-US" sz="1400" dirty="0" err="1" smtClean="0">
                <a:latin typeface="Arial Black"/>
                <a:cs typeface="Arial Black"/>
              </a:rPr>
              <a:t>σ</a:t>
            </a:r>
            <a:r>
              <a:rPr lang="en-US" sz="1400" baseline="-25000" dirty="0" err="1" smtClean="0">
                <a:latin typeface="Arial Black"/>
                <a:cs typeface="Arial Black"/>
              </a:rPr>
              <a:t>gp</a:t>
            </a:r>
            <a:r>
              <a:rPr lang="en-US" sz="1400" dirty="0" smtClean="0">
                <a:latin typeface="Arial Black"/>
                <a:cs typeface="Arial Black"/>
              </a:rPr>
              <a:t> = 0.15%</a:t>
            </a:r>
          </a:p>
          <a:p>
            <a:r>
              <a:rPr lang="en-US" sz="1400" dirty="0" err="1" smtClean="0">
                <a:latin typeface="Arial Black"/>
                <a:cs typeface="Arial Black"/>
              </a:rPr>
              <a:t>σ</a:t>
            </a:r>
            <a:r>
              <a:rPr lang="en-US" sz="1400" baseline="-25000" dirty="0" err="1" smtClean="0">
                <a:latin typeface="Arial Black"/>
                <a:cs typeface="Arial Black"/>
              </a:rPr>
              <a:t>clarreo</a:t>
            </a:r>
            <a:r>
              <a:rPr lang="en-US" sz="1400" dirty="0" smtClean="0">
                <a:latin typeface="Arial Black"/>
                <a:cs typeface="Arial Black"/>
              </a:rPr>
              <a:t> = 0.15% </a:t>
            </a:r>
          </a:p>
          <a:p>
            <a:r>
              <a:rPr lang="en-US" sz="1400" dirty="0" err="1" smtClean="0">
                <a:latin typeface="Arial Black"/>
                <a:cs typeface="Arial Black"/>
              </a:rPr>
              <a:t>σ</a:t>
            </a:r>
            <a:r>
              <a:rPr lang="en-US" sz="1400" baseline="-25000" dirty="0" err="1" smtClean="0">
                <a:latin typeface="Arial Black"/>
                <a:cs typeface="Arial Black"/>
              </a:rPr>
              <a:t>sensor</a:t>
            </a:r>
            <a:r>
              <a:rPr lang="en-US" sz="1400" dirty="0" smtClean="0">
                <a:latin typeface="Arial Black"/>
                <a:cs typeface="Arial Black"/>
              </a:rPr>
              <a:t> = 0.10%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" y="749305"/>
            <a:ext cx="8991600" cy="2436278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1600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cs typeface="Arial Black"/>
              </a:rPr>
              <a:t>     (1)  CLARREO RSS instrument radiometric accuracy at 0.15% (</a:t>
            </a:r>
            <a:r>
              <a:rPr lang="en-US" sz="1600" dirty="0" err="1" smtClean="0">
                <a:ln w="6350">
                  <a:noFill/>
                </a:ln>
                <a:solidFill>
                  <a:srgbClr val="0D0D0D"/>
                </a:solidFill>
                <a:latin typeface="Arial Black"/>
                <a:cs typeface="Arial Black"/>
              </a:rPr>
              <a:t>k</a:t>
            </a:r>
            <a:r>
              <a:rPr lang="en-US" sz="1600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cs typeface="Arial Black"/>
              </a:rPr>
              <a:t>=1).</a:t>
            </a:r>
          </a:p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1600" dirty="0" smtClean="0">
              <a:ln w="6350">
                <a:noFill/>
              </a:ln>
              <a:solidFill>
                <a:srgbClr val="0D0D0D"/>
              </a:solidFill>
              <a:latin typeface="Arial Black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1600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cs typeface="Arial Black"/>
              </a:rPr>
              <a:t>     (2)  CLARREO RSS 2-D data matching on-orbit (azimuth and elevation):  constant in azimuth and varying in elevation within matching tent.</a:t>
            </a:r>
          </a:p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1600" dirty="0" smtClean="0">
              <a:ln w="6350">
                <a:noFill/>
              </a:ln>
              <a:solidFill>
                <a:srgbClr val="0D0D0D"/>
              </a:solidFill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1600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ea typeface="+mj-ea"/>
                <a:cs typeface="Arial Black"/>
              </a:rPr>
              <a:t>     (3)  Polarization Distribution Models are required for inter-calibrating </a:t>
            </a: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1600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ea typeface="+mj-ea"/>
                <a:cs typeface="Arial Black"/>
              </a:rPr>
              <a:t>           sensor’s sensitivity to polarization, and further its stand-alone  </a:t>
            </a: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1600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ea typeface="+mj-ea"/>
                <a:cs typeface="Arial Black"/>
              </a:rPr>
              <a:t>           operation. A global all-sky set of models should be built for DOP </a:t>
            </a: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1600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ea typeface="+mj-ea"/>
                <a:cs typeface="Arial Black"/>
              </a:rPr>
              <a:t>           and polarization angle </a:t>
            </a:r>
            <a:r>
              <a:rPr lang="en-US" sz="1600" i="1" dirty="0" err="1" smtClean="0">
                <a:ln w="6350">
                  <a:noFill/>
                </a:ln>
                <a:solidFill>
                  <a:srgbClr val="0D0D0D"/>
                </a:solidFill>
                <a:latin typeface="Lucida Grande"/>
                <a:ea typeface="Lucida Grande"/>
                <a:cs typeface="Lucida Grande"/>
              </a:rPr>
              <a:t>χ</a:t>
            </a:r>
            <a:r>
              <a:rPr lang="en-US" sz="1600" i="1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ea typeface="+mj-ea"/>
                <a:cs typeface="Arial Black"/>
              </a:rPr>
              <a:t> .</a:t>
            </a:r>
            <a:r>
              <a:rPr lang="en-US" sz="1600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ea typeface="+mj-ea"/>
                <a:cs typeface="Arial Black"/>
              </a:rPr>
              <a:t> </a:t>
            </a:r>
          </a:p>
          <a:p>
            <a:pPr marL="742950" indent="-742950" defTabSz="91440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dirty="0" smtClean="0">
              <a:ln w="6350">
                <a:noFill/>
              </a:ln>
              <a:solidFill>
                <a:srgbClr val="0D0D0D"/>
              </a:solidFill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endParaRPr lang="en-US" b="1" dirty="0" smtClean="0">
              <a:ln w="6350">
                <a:noFill/>
              </a:ln>
              <a:solidFill>
                <a:srgbClr val="0D0D0D"/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4582" y="192616"/>
            <a:ext cx="8614829" cy="49531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Summary on CLARREO RSS Polarization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Approach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7065" y="3287182"/>
            <a:ext cx="8614829" cy="49531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800000"/>
                </a:solidFill>
                <a:latin typeface="Arial Black"/>
                <a:ea typeface="+mj-ea"/>
                <a:cs typeface="Arial Black"/>
              </a:rPr>
              <a:t>References: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334" y="3947583"/>
            <a:ext cx="81815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 Black"/>
                <a:cs typeface="Arial Black"/>
              </a:rPr>
              <a:t>C. </a:t>
            </a:r>
            <a:r>
              <a:rPr lang="en-US" sz="1100" dirty="0" err="1" smtClean="0">
                <a:latin typeface="Arial Black"/>
                <a:cs typeface="Arial Black"/>
              </a:rPr>
              <a:t>Lukashin</a:t>
            </a:r>
            <a:r>
              <a:rPr lang="en-US" sz="1100" dirty="0" smtClean="0">
                <a:latin typeface="Arial Black"/>
                <a:cs typeface="Arial Black"/>
              </a:rPr>
              <a:t>, B.A. </a:t>
            </a:r>
            <a:r>
              <a:rPr lang="en-US" sz="1100" dirty="0" err="1" smtClean="0">
                <a:latin typeface="Arial Black"/>
                <a:cs typeface="Arial Black"/>
              </a:rPr>
              <a:t>Wielicki</a:t>
            </a:r>
            <a:r>
              <a:rPr lang="en-US" sz="1100" dirty="0" smtClean="0">
                <a:latin typeface="Arial Black"/>
                <a:cs typeface="Arial Black"/>
              </a:rPr>
              <a:t>, D.F. Young, K. </a:t>
            </a:r>
            <a:r>
              <a:rPr lang="en-US" sz="1100" dirty="0" err="1" smtClean="0">
                <a:latin typeface="Arial Black"/>
                <a:cs typeface="Arial Black"/>
              </a:rPr>
              <a:t>Thome</a:t>
            </a:r>
            <a:r>
              <a:rPr lang="en-US" sz="1100" dirty="0" smtClean="0">
                <a:latin typeface="Arial Black"/>
                <a:cs typeface="Arial Black"/>
              </a:rPr>
              <a:t>, Z. Jin, and W. Sun, “Uncertainty Estimates for Imager </a:t>
            </a:r>
          </a:p>
          <a:p>
            <a:r>
              <a:rPr lang="en-US" sz="1100" dirty="0" smtClean="0">
                <a:latin typeface="Arial Black"/>
                <a:cs typeface="Arial Black"/>
              </a:rPr>
              <a:t>Reference Inter-Calibration With CLARREO Reflected Solar Spectrometer”, IEEE TGRS, Special Issue on </a:t>
            </a:r>
          </a:p>
          <a:p>
            <a:r>
              <a:rPr lang="en-US" sz="1100" dirty="0" smtClean="0">
                <a:latin typeface="Arial Black"/>
                <a:cs typeface="Arial Black"/>
              </a:rPr>
              <a:t>Instrument Inter-calibration, DOI: 10.1109/TGRS.2012.2233480, 2012.</a:t>
            </a:r>
            <a:endParaRPr lang="en-US" sz="1100" dirty="0"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336" y="4656669"/>
            <a:ext cx="797881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latin typeface="Arial Black"/>
                <a:cs typeface="Arial Black"/>
              </a:rPr>
              <a:t>Wenbo</a:t>
            </a:r>
            <a:r>
              <a:rPr lang="en-US" sz="1100" dirty="0" smtClean="0">
                <a:latin typeface="Arial Black"/>
                <a:cs typeface="Arial Black"/>
              </a:rPr>
              <a:t> Sun, B.A. </a:t>
            </a:r>
            <a:r>
              <a:rPr lang="en-US" sz="1100" dirty="0" err="1" smtClean="0">
                <a:latin typeface="Arial Black"/>
                <a:cs typeface="Arial Black"/>
              </a:rPr>
              <a:t>Wielicki</a:t>
            </a:r>
            <a:r>
              <a:rPr lang="en-US" sz="1100" dirty="0" smtClean="0">
                <a:latin typeface="Arial Black"/>
                <a:cs typeface="Arial Black"/>
              </a:rPr>
              <a:t>, D. F. Young, and C. </a:t>
            </a:r>
            <a:r>
              <a:rPr lang="en-US" sz="1100" dirty="0" err="1" smtClean="0">
                <a:latin typeface="Arial Black"/>
                <a:cs typeface="Arial Black"/>
              </a:rPr>
              <a:t>Lukashin</a:t>
            </a:r>
            <a:r>
              <a:rPr lang="en-US" sz="1100" dirty="0" smtClean="0">
                <a:latin typeface="Arial Black"/>
                <a:cs typeface="Arial Black"/>
              </a:rPr>
              <a:t>, “Modeling polarized solar radiation from </a:t>
            </a:r>
          </a:p>
          <a:p>
            <a:r>
              <a:rPr lang="en-US" sz="1100" dirty="0" smtClean="0">
                <a:latin typeface="Arial Black"/>
                <a:cs typeface="Arial Black"/>
              </a:rPr>
              <a:t>ocean-atmosphere system for CLARREO inter-calibration applications,” in preparation for submission </a:t>
            </a:r>
          </a:p>
          <a:p>
            <a:r>
              <a:rPr lang="en-US" sz="1100" dirty="0" smtClean="0">
                <a:latin typeface="Arial Black"/>
                <a:cs typeface="Arial Black"/>
              </a:rPr>
              <a:t>to Journal of Geophysical Research, 2013.</a:t>
            </a:r>
            <a:endParaRPr lang="en-US" sz="1100" dirty="0">
              <a:latin typeface="Arial Black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570" y="5338239"/>
            <a:ext cx="812387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 Black"/>
                <a:cs typeface="Arial Black"/>
              </a:rPr>
              <a:t>C. </a:t>
            </a:r>
            <a:r>
              <a:rPr lang="en-US" sz="1100" dirty="0" err="1" smtClean="0">
                <a:latin typeface="Arial Black"/>
                <a:cs typeface="Arial Black"/>
              </a:rPr>
              <a:t>Lukashin</a:t>
            </a:r>
            <a:r>
              <a:rPr lang="en-US" sz="1100" dirty="0" smtClean="0">
                <a:latin typeface="Arial Black"/>
                <a:cs typeface="Arial Black"/>
              </a:rPr>
              <a:t>, Z. Jin, D.G. </a:t>
            </a:r>
            <a:r>
              <a:rPr lang="en-US" sz="1100" dirty="0" err="1" smtClean="0">
                <a:latin typeface="Arial Black"/>
                <a:cs typeface="Arial Black"/>
              </a:rPr>
              <a:t>Macdonnell</a:t>
            </a:r>
            <a:r>
              <a:rPr lang="en-US" sz="1100" dirty="0" smtClean="0">
                <a:latin typeface="Arial Black"/>
                <a:cs typeface="Arial Black"/>
              </a:rPr>
              <a:t>, K. </a:t>
            </a:r>
            <a:r>
              <a:rPr lang="en-US" sz="1100" dirty="0" err="1" smtClean="0">
                <a:latin typeface="Arial Black"/>
                <a:cs typeface="Arial Black"/>
              </a:rPr>
              <a:t>Thome</a:t>
            </a:r>
            <a:r>
              <a:rPr lang="en-US" sz="1100" dirty="0" smtClean="0">
                <a:latin typeface="Arial Black"/>
                <a:cs typeface="Arial Black"/>
              </a:rPr>
              <a:t>, W. Sun, B.A. </a:t>
            </a:r>
            <a:r>
              <a:rPr lang="en-US" sz="1100" dirty="0" err="1" smtClean="0">
                <a:latin typeface="Arial Black"/>
                <a:cs typeface="Arial Black"/>
              </a:rPr>
              <a:t>Wielicki</a:t>
            </a:r>
            <a:r>
              <a:rPr lang="en-US" sz="1100" dirty="0" smtClean="0">
                <a:latin typeface="Arial Black"/>
                <a:cs typeface="Arial Black"/>
              </a:rPr>
              <a:t>, D.F. Young , “Requirement for </a:t>
            </a:r>
          </a:p>
          <a:p>
            <a:r>
              <a:rPr lang="en-US" sz="1100" dirty="0" smtClean="0">
                <a:latin typeface="Arial Black"/>
                <a:cs typeface="Arial Black"/>
              </a:rPr>
              <a:t>Instrument Sensitivity to Polarization for Climate Observing System in Reflected Solar,” in preparation </a:t>
            </a:r>
          </a:p>
          <a:p>
            <a:r>
              <a:rPr lang="en-US" sz="1100" dirty="0" smtClean="0">
                <a:latin typeface="Arial Black"/>
                <a:cs typeface="Arial Black"/>
              </a:rPr>
              <a:t>for submission to Journal of Geophysical Research, 2013.</a:t>
            </a:r>
            <a:endParaRPr lang="en-US" sz="11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51" y="1801274"/>
            <a:ext cx="8229600" cy="411480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1806" b="0" dirty="0" smtClean="0">
                <a:latin typeface="Arial Black"/>
                <a:cs typeface="Arial Black"/>
              </a:rPr>
              <a:t>(1)  Climate </a:t>
            </a:r>
            <a:r>
              <a:rPr lang="en-US" sz="1806" b="0" dirty="0">
                <a:latin typeface="Arial Black"/>
                <a:cs typeface="Arial Black"/>
              </a:rPr>
              <a:t>quality measurements require accurate instrument calibration. </a:t>
            </a:r>
            <a:r>
              <a:rPr lang="en-US" sz="1806" b="0" dirty="0" smtClean="0">
                <a:latin typeface="Arial Black"/>
                <a:cs typeface="Arial Black"/>
              </a:rPr>
              <a:t>     </a:t>
            </a:r>
          </a:p>
          <a:p>
            <a:pPr marL="0" indent="0" algn="just">
              <a:buNone/>
            </a:pPr>
            <a:r>
              <a:rPr lang="en-US" sz="1806" b="0" dirty="0" smtClean="0">
                <a:latin typeface="Arial Black"/>
                <a:cs typeface="Arial Black"/>
              </a:rPr>
              <a:t>Inter</a:t>
            </a:r>
            <a:r>
              <a:rPr lang="en-US" sz="1806" b="0" dirty="0">
                <a:latin typeface="Arial Black"/>
                <a:cs typeface="Arial Black"/>
              </a:rPr>
              <a:t>-calibration </a:t>
            </a:r>
            <a:r>
              <a:rPr lang="en-US" sz="1806" b="0" dirty="0" smtClean="0">
                <a:latin typeface="Arial Black"/>
                <a:cs typeface="Arial Black"/>
              </a:rPr>
              <a:t>ties the calibration of one instrument to a more accurate  </a:t>
            </a:r>
          </a:p>
          <a:p>
            <a:pPr marL="0" indent="0" algn="just">
              <a:buNone/>
            </a:pPr>
            <a:r>
              <a:rPr lang="en-US" sz="1806" b="0" dirty="0" smtClean="0">
                <a:latin typeface="Arial Black"/>
                <a:cs typeface="Arial Black"/>
              </a:rPr>
              <a:t>reference instrument.  </a:t>
            </a:r>
          </a:p>
          <a:p>
            <a:pPr marL="0" indent="0" algn="just">
              <a:buNone/>
            </a:pPr>
            <a:endParaRPr lang="en-US" sz="1806" b="0" dirty="0" smtClean="0">
              <a:latin typeface="Arial Black"/>
              <a:cs typeface="Arial Black"/>
            </a:endParaRPr>
          </a:p>
          <a:p>
            <a:pPr marL="0" indent="0" algn="just">
              <a:buNone/>
            </a:pPr>
            <a:r>
              <a:rPr lang="en-US" sz="1806" b="0" dirty="0" smtClean="0">
                <a:latin typeface="Arial Black"/>
                <a:cs typeface="Arial Black"/>
              </a:rPr>
              <a:t>(2) The </a:t>
            </a:r>
            <a:r>
              <a:rPr lang="en-US" sz="1806" b="0" dirty="0">
                <a:latin typeface="Arial Black"/>
                <a:cs typeface="Arial Black"/>
              </a:rPr>
              <a:t>MIIC Framework predicts near co-incident measurements with matched viewing geometries for instruments on separate spacecraft and efficiently acquires these data from remote data servers using </a:t>
            </a:r>
            <a:r>
              <a:rPr lang="en-US" sz="1806" b="0" dirty="0" err="1">
                <a:latin typeface="Arial Black"/>
                <a:cs typeface="Arial Black"/>
              </a:rPr>
              <a:t>OPeNDAP</a:t>
            </a:r>
            <a:r>
              <a:rPr lang="en-US" sz="1806" b="0" dirty="0">
                <a:latin typeface="Arial Black"/>
                <a:cs typeface="Arial Black"/>
              </a:rPr>
              <a:t> and server-side </a:t>
            </a:r>
            <a:r>
              <a:rPr lang="en-US" sz="1806" b="0" dirty="0" smtClean="0">
                <a:latin typeface="Arial Black"/>
                <a:cs typeface="Arial Black"/>
              </a:rPr>
              <a:t>functions.  </a:t>
            </a:r>
          </a:p>
          <a:p>
            <a:pPr marL="0" indent="0" algn="just">
              <a:buNone/>
            </a:pPr>
            <a:endParaRPr lang="en-US" sz="1806" b="0" dirty="0" smtClean="0">
              <a:latin typeface="Arial Black"/>
              <a:cs typeface="Arial Black"/>
            </a:endParaRPr>
          </a:p>
          <a:p>
            <a:pPr marL="0" indent="0" algn="just">
              <a:buNone/>
            </a:pPr>
            <a:r>
              <a:rPr lang="en-US" sz="1806" b="0" dirty="0" smtClean="0">
                <a:latin typeface="Arial Black"/>
                <a:cs typeface="Arial Black"/>
              </a:rPr>
              <a:t>(3)  New </a:t>
            </a:r>
            <a:r>
              <a:rPr lang="en-US" sz="1806" b="0" dirty="0">
                <a:latin typeface="Arial Black"/>
                <a:cs typeface="Arial Black"/>
              </a:rPr>
              <a:t>server-side functions will complement those now in place for format translation and subset selection to minimize the </a:t>
            </a:r>
            <a:r>
              <a:rPr lang="en-US" sz="1806" b="0" dirty="0" smtClean="0">
                <a:latin typeface="Arial Black"/>
                <a:cs typeface="Arial Black"/>
              </a:rPr>
              <a:t>computation </a:t>
            </a:r>
            <a:r>
              <a:rPr lang="en-US" sz="1806" b="0" dirty="0">
                <a:latin typeface="Arial Black"/>
                <a:cs typeface="Arial Black"/>
              </a:rPr>
              <a:t>and </a:t>
            </a:r>
            <a:r>
              <a:rPr lang="en-US" sz="1806" b="0" dirty="0" smtClean="0">
                <a:latin typeface="Arial Black"/>
                <a:cs typeface="Arial Black"/>
              </a:rPr>
              <a:t>network </a:t>
            </a:r>
            <a:r>
              <a:rPr lang="en-US" sz="1806" b="0" dirty="0">
                <a:latin typeface="Arial Black"/>
                <a:cs typeface="Arial Black"/>
              </a:rPr>
              <a:t>demands placed on instrument teams that perform multi-instrument inter-calibration in the distributed and heterogeneous context of the NASA Earth Science ACCESS infrastructure.</a:t>
            </a:r>
            <a:r>
              <a:rPr lang="en-US" sz="1806" b="0" dirty="0" smtClean="0">
                <a:latin typeface="Arial Black"/>
                <a:cs typeface="Arial Black"/>
              </a:rPr>
              <a:t> </a:t>
            </a:r>
          </a:p>
          <a:p>
            <a:pPr marL="0" indent="0" algn="just">
              <a:buNone/>
            </a:pPr>
            <a:endParaRPr lang="en-US" sz="1806" b="0" dirty="0" smtClean="0">
              <a:latin typeface="Arial Black"/>
              <a:cs typeface="Arial Black"/>
            </a:endParaRPr>
          </a:p>
          <a:p>
            <a:pPr marL="0" indent="0" algn="just">
              <a:buNone/>
            </a:pPr>
            <a:r>
              <a:rPr lang="en-US" sz="1806" b="0" dirty="0" smtClean="0">
                <a:latin typeface="Arial Black"/>
                <a:cs typeface="Arial Black"/>
              </a:rPr>
              <a:t>(4)  The current MIIC </a:t>
            </a:r>
            <a:r>
              <a:rPr lang="en-US" sz="1806" b="0" dirty="0">
                <a:latin typeface="Arial Black"/>
                <a:cs typeface="Arial Black"/>
              </a:rPr>
              <a:t>project will demonstrate LEO-GEO and LEO-LEO</a:t>
            </a:r>
            <a:r>
              <a:rPr lang="en-US" sz="1806" b="0" dirty="0" smtClean="0">
                <a:latin typeface="Arial Black"/>
                <a:cs typeface="Arial Black"/>
              </a:rPr>
              <a:t> </a:t>
            </a:r>
          </a:p>
          <a:p>
            <a:pPr marL="0" indent="0" algn="just">
              <a:buNone/>
            </a:pPr>
            <a:r>
              <a:rPr lang="en-US" sz="1806" b="0" dirty="0" smtClean="0">
                <a:latin typeface="Arial Black"/>
                <a:cs typeface="Arial Black"/>
              </a:rPr>
              <a:t>inter</a:t>
            </a:r>
            <a:r>
              <a:rPr lang="en-US" sz="1806" b="0" dirty="0">
                <a:latin typeface="Arial Black"/>
                <a:cs typeface="Arial Black"/>
              </a:rPr>
              <a:t>-calibrations use </a:t>
            </a:r>
            <a:r>
              <a:rPr lang="en-US" sz="1806" b="0" dirty="0" smtClean="0">
                <a:latin typeface="Arial Black"/>
                <a:cs typeface="Arial Black"/>
              </a:rPr>
              <a:t>cases.</a:t>
            </a:r>
          </a:p>
          <a:p>
            <a:pPr algn="just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0998" y="393699"/>
            <a:ext cx="8244419" cy="49531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Multi-Instrument Inter-Calibration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(MIIC) Framework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7167" y="1217081"/>
            <a:ext cx="431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4713B"/>
                </a:solidFill>
                <a:latin typeface="Arial Black"/>
                <a:cs typeface="Arial Black"/>
              </a:rPr>
              <a:t>The MIIC Framework Objectives:</a:t>
            </a:r>
            <a:endParaRPr lang="en-US" dirty="0">
              <a:solidFill>
                <a:srgbClr val="34713B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1759" y="857250"/>
            <a:ext cx="6519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Black"/>
                <a:cs typeface="Arial Black"/>
              </a:rPr>
              <a:t>C. </a:t>
            </a:r>
            <a:r>
              <a:rPr lang="en-US" sz="1200" dirty="0" err="1" smtClean="0">
                <a:latin typeface="Arial Black"/>
                <a:cs typeface="Arial Black"/>
              </a:rPr>
              <a:t>Currey</a:t>
            </a:r>
            <a:r>
              <a:rPr lang="en-US" sz="1200" dirty="0" smtClean="0">
                <a:latin typeface="Arial Black"/>
                <a:cs typeface="Arial Black"/>
              </a:rPr>
              <a:t> (PI, NASA </a:t>
            </a:r>
            <a:r>
              <a:rPr lang="en-US" sz="1200" dirty="0" err="1" smtClean="0">
                <a:latin typeface="Arial Black"/>
                <a:cs typeface="Arial Black"/>
              </a:rPr>
              <a:t>LaRC</a:t>
            </a:r>
            <a:r>
              <a:rPr lang="en-US" sz="1200" dirty="0" smtClean="0">
                <a:latin typeface="Arial Black"/>
                <a:cs typeface="Arial Black"/>
              </a:rPr>
              <a:t>), A. Bartle, C. </a:t>
            </a:r>
            <a:r>
              <a:rPr lang="en-US" sz="1200" dirty="0" err="1" smtClean="0">
                <a:latin typeface="Arial Black"/>
                <a:cs typeface="Arial Black"/>
              </a:rPr>
              <a:t>Lukashin</a:t>
            </a:r>
            <a:r>
              <a:rPr lang="en-US" sz="1200" dirty="0" smtClean="0">
                <a:latin typeface="Arial Black"/>
                <a:cs typeface="Arial Black"/>
              </a:rPr>
              <a:t>, D. </a:t>
            </a:r>
            <a:r>
              <a:rPr lang="en-US" sz="1200" dirty="0" err="1" smtClean="0">
                <a:latin typeface="Arial Black"/>
                <a:cs typeface="Arial Black"/>
              </a:rPr>
              <a:t>Doelling</a:t>
            </a:r>
            <a:r>
              <a:rPr lang="en-US" sz="1200" dirty="0" smtClean="0">
                <a:latin typeface="Arial Black"/>
                <a:cs typeface="Arial Black"/>
              </a:rPr>
              <a:t>, C. </a:t>
            </a:r>
            <a:r>
              <a:rPr lang="en-US" sz="1200" dirty="0" err="1" smtClean="0">
                <a:latin typeface="Arial Black"/>
                <a:cs typeface="Arial Black"/>
              </a:rPr>
              <a:t>Roithmayr</a:t>
            </a:r>
            <a:r>
              <a:rPr lang="en-US" sz="1200" dirty="0" smtClean="0">
                <a:latin typeface="Arial Black"/>
                <a:cs typeface="Arial Black"/>
              </a:rPr>
              <a:t> </a:t>
            </a:r>
            <a:endParaRPr lang="en-US" sz="12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1476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68" y="4199890"/>
            <a:ext cx="8369299" cy="2139527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1400" b="0" dirty="0" smtClean="0">
                <a:latin typeface="Arial Black"/>
                <a:cs typeface="Arial Black"/>
              </a:rPr>
              <a:t>Client-side (local) filtering and science algorithm processing:</a:t>
            </a:r>
          </a:p>
          <a:p>
            <a:pPr marL="457200" indent="-457200">
              <a:buNone/>
            </a:pPr>
            <a:r>
              <a:rPr lang="en-US" sz="1200" b="0" i="0" dirty="0" smtClean="0">
                <a:latin typeface="Arial Black"/>
                <a:cs typeface="Arial Black"/>
              </a:rPr>
              <a:t>     </a:t>
            </a:r>
          </a:p>
          <a:p>
            <a:pPr marL="457200" indent="-457200">
              <a:buNone/>
            </a:pPr>
            <a:r>
              <a:rPr lang="en-US" sz="1200" b="0" dirty="0" smtClean="0">
                <a:latin typeface="Arial Black"/>
                <a:cs typeface="Arial Black"/>
              </a:rPr>
              <a:t>       -     </a:t>
            </a:r>
            <a:r>
              <a:rPr lang="en-US" sz="1200" b="0" i="0" dirty="0" smtClean="0">
                <a:latin typeface="Arial Black"/>
                <a:cs typeface="Arial Black"/>
              </a:rPr>
              <a:t>Web interface to allow users to optimize matching criteria.</a:t>
            </a:r>
            <a:endParaRPr lang="en-US" sz="1200" b="0" dirty="0" smtClean="0">
              <a:latin typeface="Arial Black"/>
              <a:cs typeface="Arial Black"/>
            </a:endParaRPr>
          </a:p>
          <a:p>
            <a:pPr marL="457200" indent="-457200">
              <a:buNone/>
            </a:pPr>
            <a:r>
              <a:rPr lang="en-US" sz="1200" b="0" i="0" dirty="0" smtClean="0">
                <a:latin typeface="Arial Black"/>
                <a:cs typeface="Arial Black"/>
              </a:rPr>
              <a:t>       -     Automatically executes </a:t>
            </a:r>
            <a:r>
              <a:rPr lang="en-US" sz="1200" b="0" dirty="0" smtClean="0">
                <a:latin typeface="Arial Black"/>
                <a:cs typeface="Arial Black"/>
              </a:rPr>
              <a:t>inter-calibration</a:t>
            </a:r>
            <a:r>
              <a:rPr lang="en-US" sz="1200" b="0" i="0" dirty="0" smtClean="0">
                <a:latin typeface="Arial Black"/>
                <a:cs typeface="Arial Black"/>
              </a:rPr>
              <a:t> plans.</a:t>
            </a:r>
          </a:p>
          <a:p>
            <a:pPr marL="688975" lvl="1" indent="-342900">
              <a:buNone/>
            </a:pPr>
            <a:r>
              <a:rPr lang="en-US" sz="1200" i="0" dirty="0" smtClean="0">
                <a:latin typeface="Arial Black"/>
                <a:cs typeface="Arial Black"/>
              </a:rPr>
              <a:t>-     Computes inter-calibration coefficients and persists to database.</a:t>
            </a:r>
          </a:p>
          <a:p>
            <a:pPr marL="688975" lvl="1" indent="-342900">
              <a:buNone/>
            </a:pPr>
            <a:r>
              <a:rPr lang="en-US" sz="1200" i="0" dirty="0" smtClean="0">
                <a:latin typeface="Arial Black"/>
                <a:cs typeface="Arial Black"/>
              </a:rPr>
              <a:t>-     Persists matched radiances on client-side for further processing.</a:t>
            </a:r>
          </a:p>
          <a:p>
            <a:pPr marL="688975" lvl="1" indent="-342900">
              <a:buNone/>
            </a:pPr>
            <a:r>
              <a:rPr lang="en-US" sz="1200" i="0" dirty="0" smtClean="0">
                <a:latin typeface="Arial Black"/>
                <a:cs typeface="Arial Black"/>
              </a:rPr>
              <a:t>-     Develop science library for inter-calibration and comparative analysis.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414" y="277278"/>
            <a:ext cx="8614829" cy="49531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The MIIC Framework Features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252" y="899579"/>
            <a:ext cx="8731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None/>
            </a:pPr>
            <a:r>
              <a:rPr lang="en-US" sz="1400" dirty="0" smtClean="0">
                <a:latin typeface="Arial Black"/>
                <a:cs typeface="Arial Black"/>
              </a:rPr>
              <a:t>Intelligent Event Prediction software (including sensor’s operation mode):</a:t>
            </a:r>
          </a:p>
          <a:p>
            <a:pPr marL="457200" indent="-457200">
              <a:buNone/>
            </a:pPr>
            <a:endParaRPr lang="en-US" sz="1400" dirty="0" smtClean="0">
              <a:latin typeface="Arial Black"/>
              <a:cs typeface="Arial Black"/>
            </a:endParaRPr>
          </a:p>
          <a:p>
            <a:pPr marL="688975" lvl="1" indent="-342900">
              <a:buFontTx/>
              <a:buChar char="-"/>
            </a:pPr>
            <a:r>
              <a:rPr lang="en-US" sz="1200" dirty="0" smtClean="0">
                <a:latin typeface="Arial Black"/>
                <a:cs typeface="Arial Black"/>
              </a:rPr>
              <a:t>Based on SGP4 orbit propagator (Java implementation).</a:t>
            </a:r>
          </a:p>
          <a:p>
            <a:pPr marL="688975" lvl="1" indent="-342900">
              <a:buFontTx/>
              <a:buChar char="-"/>
            </a:pPr>
            <a:r>
              <a:rPr lang="en-US" sz="1200" dirty="0" smtClean="0">
                <a:latin typeface="Arial Black"/>
                <a:cs typeface="Arial Black"/>
              </a:rPr>
              <a:t>Predict when/where footprint viewing geometries match criteria – </a:t>
            </a:r>
            <a:r>
              <a:rPr lang="en-US" sz="1200" dirty="0" err="1" smtClean="0">
                <a:latin typeface="Arial Black"/>
                <a:cs typeface="Arial Black"/>
              </a:rPr>
              <a:t>geolocate</a:t>
            </a:r>
            <a:r>
              <a:rPr lang="en-US" sz="1200" dirty="0" smtClean="0">
                <a:latin typeface="Arial Black"/>
                <a:cs typeface="Arial Black"/>
              </a:rPr>
              <a:t> pointing </a:t>
            </a:r>
          </a:p>
          <a:p>
            <a:pPr marL="688975" lvl="1" indent="-342900"/>
            <a:r>
              <a:rPr lang="en-US" sz="1200" dirty="0" smtClean="0">
                <a:latin typeface="Arial Black"/>
                <a:cs typeface="Arial Black"/>
              </a:rPr>
              <a:t>       vectors in sensor’s scan plane (+/- 50°), calculate viewing angle relative to both -  </a:t>
            </a:r>
          </a:p>
          <a:p>
            <a:pPr marL="688975" lvl="1" indent="-342900"/>
            <a:r>
              <a:rPr lang="en-US" sz="1200" dirty="0" smtClean="0">
                <a:latin typeface="Arial Black"/>
                <a:cs typeface="Arial Black"/>
              </a:rPr>
              <a:t>       spacecraft and the sun.</a:t>
            </a:r>
          </a:p>
          <a:p>
            <a:pPr marL="688975" lvl="1" indent="-342900"/>
            <a:r>
              <a:rPr lang="en-US" sz="1200" dirty="0" smtClean="0">
                <a:latin typeface="Arial Black"/>
                <a:cs typeface="Arial Black"/>
              </a:rPr>
              <a:t>-      Identifies data filenames and Lat-Lon bounding boxes for events (IC plan).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835" y="2603500"/>
            <a:ext cx="85301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None/>
            </a:pPr>
            <a:r>
              <a:rPr lang="en-US" sz="1400" dirty="0" smtClean="0">
                <a:latin typeface="Arial Black"/>
                <a:cs typeface="Arial Black"/>
              </a:rPr>
              <a:t>Efficient access to remote data based on the </a:t>
            </a:r>
            <a:r>
              <a:rPr lang="en-US" sz="1400" dirty="0" err="1" smtClean="0">
                <a:latin typeface="Arial Black"/>
                <a:cs typeface="Arial Black"/>
              </a:rPr>
              <a:t>OPeNDAP</a:t>
            </a:r>
            <a:r>
              <a:rPr lang="en-US" sz="1400" dirty="0" smtClean="0">
                <a:latin typeface="Arial Black"/>
                <a:cs typeface="Arial Black"/>
              </a:rPr>
              <a:t>:</a:t>
            </a:r>
          </a:p>
          <a:p>
            <a:pPr marL="457200" indent="-457200">
              <a:buNone/>
            </a:pPr>
            <a:endParaRPr lang="en-US" sz="1400" dirty="0" smtClean="0">
              <a:latin typeface="Arial Black"/>
              <a:cs typeface="Arial Black"/>
            </a:endParaRPr>
          </a:p>
          <a:p>
            <a:pPr marL="457200" indent="-457200">
              <a:buNone/>
            </a:pPr>
            <a:r>
              <a:rPr lang="en-US" sz="1200" dirty="0" smtClean="0">
                <a:latin typeface="Arial Black"/>
                <a:cs typeface="Arial Black"/>
              </a:rPr>
              <a:t>      -      Develop </a:t>
            </a:r>
            <a:r>
              <a:rPr lang="en-US" sz="1200" dirty="0" err="1" smtClean="0">
                <a:latin typeface="Arial Black"/>
                <a:cs typeface="Arial Black"/>
              </a:rPr>
              <a:t>OPenDAP</a:t>
            </a:r>
            <a:r>
              <a:rPr lang="en-US" sz="1200" dirty="0" smtClean="0">
                <a:latin typeface="Arial Black"/>
                <a:cs typeface="Arial Black"/>
              </a:rPr>
              <a:t> server-side functions (gridding, spectral &amp; spatial convolution).</a:t>
            </a:r>
          </a:p>
          <a:p>
            <a:pPr marL="457200" indent="-457200">
              <a:buNone/>
            </a:pPr>
            <a:r>
              <a:rPr lang="en-US" sz="1200" dirty="0" smtClean="0">
                <a:latin typeface="Arial Black"/>
                <a:cs typeface="Arial Black"/>
              </a:rPr>
              <a:t>      -      Using </a:t>
            </a:r>
            <a:r>
              <a:rPr lang="en-US" sz="1200" dirty="0" err="1" smtClean="0">
                <a:latin typeface="Arial Black"/>
                <a:cs typeface="Arial Black"/>
              </a:rPr>
              <a:t>OPeNDAP</a:t>
            </a:r>
            <a:r>
              <a:rPr lang="en-US" sz="1200" dirty="0" smtClean="0">
                <a:latin typeface="Arial Black"/>
                <a:cs typeface="Arial Black"/>
              </a:rPr>
              <a:t> Hyrax server.</a:t>
            </a:r>
          </a:p>
          <a:p>
            <a:pPr marL="457200" indent="-457200">
              <a:buNone/>
            </a:pPr>
            <a:r>
              <a:rPr lang="en-US" sz="1200" dirty="0" smtClean="0">
                <a:latin typeface="Arial Black"/>
                <a:cs typeface="Arial Black"/>
              </a:rPr>
              <a:t>      -      Using </a:t>
            </a:r>
            <a:r>
              <a:rPr lang="en-US" sz="1200" dirty="0" err="1" smtClean="0">
                <a:latin typeface="Arial Black"/>
                <a:cs typeface="Arial Black"/>
              </a:rPr>
              <a:t>OPeNDAP</a:t>
            </a:r>
            <a:r>
              <a:rPr lang="en-US" sz="1200" dirty="0" smtClean="0">
                <a:latin typeface="Arial Black"/>
                <a:cs typeface="Arial Black"/>
              </a:rPr>
              <a:t> Freeform and HDF4 handlers.</a:t>
            </a:r>
          </a:p>
          <a:p>
            <a:pPr marL="457200" indent="-457200">
              <a:buNone/>
            </a:pPr>
            <a:r>
              <a:rPr lang="en-US" sz="1200" dirty="0" smtClean="0">
                <a:latin typeface="Arial Black"/>
                <a:cs typeface="Arial Black"/>
              </a:rPr>
              <a:t>      -      Significant reduction in data volume by transferring gridded data.</a:t>
            </a:r>
            <a:endParaRPr lang="en-US" sz="1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os_framework_diagram_v4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743" r="-1743"/>
          <a:stretch>
            <a:fillRect/>
          </a:stretch>
        </p:blipFill>
        <p:spPr>
          <a:xfrm>
            <a:off x="349240" y="253992"/>
            <a:ext cx="8645918" cy="6455840"/>
          </a:xfrm>
        </p:spPr>
      </p:pic>
      <p:sp>
        <p:nvSpPr>
          <p:cNvPr id="3" name="TextBox 2"/>
          <p:cNvSpPr txBox="1"/>
          <p:nvPr/>
        </p:nvSpPr>
        <p:spPr>
          <a:xfrm>
            <a:off x="1484635" y="134136"/>
            <a:ext cx="6314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 Black"/>
                <a:cs typeface="Arial Black"/>
              </a:rPr>
              <a:t>The MIIC Framework Architecture</a:t>
            </a:r>
            <a:endParaRPr lang="en-US" sz="2000" dirty="0">
              <a:solidFill>
                <a:srgbClr val="8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087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1280" y="296342"/>
            <a:ext cx="8195733" cy="888993"/>
          </a:xfrm>
        </p:spPr>
        <p:txBody>
          <a:bodyPr>
            <a:noAutofit/>
          </a:bodyPr>
          <a:lstStyle/>
          <a:p>
            <a:pPr algn="ctr"/>
            <a:r>
              <a:rPr lang="en-US" b="0" dirty="0" smtClean="0">
                <a:solidFill>
                  <a:srgbClr val="800000"/>
                </a:solidFill>
                <a:latin typeface="Arial Black"/>
                <a:cs typeface="Arial Black"/>
              </a:rPr>
              <a:t>CLARREO Reflected Solar Spectrometer (RSS) </a:t>
            </a:r>
            <a:r>
              <a:rPr lang="en-US" sz="2000" b="0" dirty="0" smtClean="0">
                <a:solidFill>
                  <a:srgbClr val="34713B"/>
                </a:solidFill>
                <a:latin typeface="Arial Black"/>
                <a:cs typeface="Arial Black"/>
              </a:rPr>
              <a:t>Science Implementation Strategy</a:t>
            </a:r>
            <a:endParaRPr lang="en-US" sz="2000" b="0" dirty="0">
              <a:solidFill>
                <a:srgbClr val="34713B"/>
              </a:solidFill>
              <a:latin typeface="Arial Black"/>
              <a:cs typeface="Arial Black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80533" y="2015066"/>
            <a:ext cx="7806267" cy="430953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742950" indent="-742950" defTabSz="91440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b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b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endParaRPr lang="en-US" b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9831" y="1500717"/>
            <a:ext cx="8572500" cy="4495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508000" lvl="1" indent="-508000" fontAlgn="auto">
              <a:spcAft>
                <a:spcPts val="0"/>
              </a:spcAft>
              <a:defRPr/>
            </a:pPr>
            <a:r>
              <a:rPr lang="en-US" sz="1600" dirty="0" smtClean="0">
                <a:latin typeface="Arial Black"/>
                <a:cs typeface="Arial Black"/>
              </a:rPr>
              <a:t>1)    CLARREO will create benchmark climate data records using two complementary approaches:</a:t>
            </a:r>
          </a:p>
          <a:p>
            <a:pPr marL="508000" lvl="1" indent="-508000" fontAlgn="auto">
              <a:spcAft>
                <a:spcPts val="0"/>
              </a:spcAft>
              <a:defRPr/>
            </a:pPr>
            <a:r>
              <a:rPr lang="en-US" sz="1600" dirty="0" smtClean="0">
                <a:latin typeface="Arial Black"/>
                <a:cs typeface="Arial Black"/>
              </a:rPr>
              <a:t> </a:t>
            </a:r>
          </a:p>
          <a:p>
            <a:pPr marL="863600" lvl="2" indent="-406400" fontAlgn="auto">
              <a:spcAft>
                <a:spcPts val="0"/>
              </a:spcAft>
              <a:defRPr/>
            </a:pPr>
            <a:r>
              <a:rPr lang="en-US" sz="1600" dirty="0" smtClean="0">
                <a:latin typeface="Arial Black"/>
                <a:cs typeface="Arial Black"/>
              </a:rPr>
              <a:t>(a) Direct benchmark observations by CLARREO RSS: spectral</a:t>
            </a:r>
          </a:p>
          <a:p>
            <a:pPr marL="863600" lvl="2" indent="-406400" fontAlgn="auto">
              <a:spcAft>
                <a:spcPts val="0"/>
              </a:spcAft>
              <a:defRPr/>
            </a:pPr>
            <a:r>
              <a:rPr lang="en-US" sz="1600" dirty="0" smtClean="0">
                <a:latin typeface="Arial Black"/>
                <a:cs typeface="Arial Black"/>
              </a:rPr>
              <a:t>     fingerprinting techniques.</a:t>
            </a:r>
          </a:p>
          <a:p>
            <a:pPr marL="863600" lvl="2" indent="-406400" fontAlgn="auto">
              <a:spcAft>
                <a:spcPts val="0"/>
              </a:spcAft>
              <a:defRPr/>
            </a:pPr>
            <a:r>
              <a:rPr lang="en-US" sz="1600" dirty="0" smtClean="0">
                <a:latin typeface="Arial Black"/>
                <a:cs typeface="Arial Black"/>
              </a:rPr>
              <a:t>(</a:t>
            </a:r>
            <a:r>
              <a:rPr lang="en-US" sz="1600" dirty="0" err="1" smtClean="0">
                <a:latin typeface="Arial Black"/>
                <a:cs typeface="Arial Black"/>
              </a:rPr>
              <a:t>b</a:t>
            </a:r>
            <a:r>
              <a:rPr lang="en-US" sz="1600" dirty="0" smtClean="0">
                <a:latin typeface="Arial Black"/>
                <a:cs typeface="Arial Black"/>
              </a:rPr>
              <a:t>) Enabling Climate Benchmark using CLARREO for reference </a:t>
            </a:r>
          </a:p>
          <a:p>
            <a:pPr marL="863600" lvl="2" indent="-406400" fontAlgn="auto">
              <a:spcAft>
                <a:spcPts val="0"/>
              </a:spcAft>
              <a:defRPr/>
            </a:pPr>
            <a:r>
              <a:rPr lang="en-US" sz="1600" dirty="0" smtClean="0">
                <a:latin typeface="Arial Black"/>
                <a:cs typeface="Arial Black"/>
              </a:rPr>
              <a:t>     inter-calibration of existing operational sensors. </a:t>
            </a:r>
          </a:p>
          <a:p>
            <a:pPr marL="863600" lvl="2" indent="-406400" fontAlgn="auto">
              <a:spcAft>
                <a:spcPts val="0"/>
              </a:spcAft>
              <a:defRPr/>
            </a:pPr>
            <a:endParaRPr lang="en-US" sz="1600" dirty="0" smtClean="0">
              <a:latin typeface="Arial Black"/>
              <a:cs typeface="Arial Black"/>
            </a:endParaRPr>
          </a:p>
          <a:p>
            <a:pPr marL="406400" lvl="1" indent="-406400" fontAlgn="auto">
              <a:spcAft>
                <a:spcPts val="0"/>
              </a:spcAft>
              <a:defRPr/>
            </a:pPr>
            <a:r>
              <a:rPr lang="en-US" sz="1600" dirty="0" smtClean="0">
                <a:latin typeface="Arial Black"/>
                <a:cs typeface="Arial Black"/>
              </a:rPr>
              <a:t>2)   CLARREO Reference Inter-calibration (RI) will be used to determine </a:t>
            </a:r>
          </a:p>
          <a:p>
            <a:pPr marL="406400" lvl="1" indent="-406400" fontAlgn="auto">
              <a:spcAft>
                <a:spcPts val="0"/>
              </a:spcAft>
              <a:defRPr/>
            </a:pPr>
            <a:r>
              <a:rPr lang="en-US" sz="1600" dirty="0" smtClean="0">
                <a:latin typeface="Arial Black"/>
                <a:cs typeface="Arial Black"/>
              </a:rPr>
              <a:t>      and correct operational sensors for:</a:t>
            </a:r>
          </a:p>
          <a:p>
            <a:pPr marL="863600" lvl="2" indent="-406400" fontAlgn="auto">
              <a:spcAft>
                <a:spcPts val="0"/>
              </a:spcAft>
              <a:defRPr/>
            </a:pPr>
            <a:r>
              <a:rPr lang="en-US" sz="1600" dirty="0" smtClean="0">
                <a:latin typeface="Arial Black"/>
                <a:cs typeface="Arial Black"/>
              </a:rPr>
              <a:t>- Sensor offset and gain (effective).</a:t>
            </a:r>
          </a:p>
          <a:p>
            <a:pPr marL="863600" lvl="2" indent="-406400" fontAlgn="auto">
              <a:spcAft>
                <a:spcPts val="0"/>
              </a:spcAft>
              <a:defRPr/>
            </a:pPr>
            <a:r>
              <a:rPr lang="en-US" sz="1600" dirty="0" smtClean="0">
                <a:latin typeface="Arial Black"/>
                <a:cs typeface="Arial Black"/>
              </a:rPr>
              <a:t>- Spectral response function change on orbit.</a:t>
            </a:r>
          </a:p>
          <a:p>
            <a:pPr marL="863600" lvl="2" indent="-406400" fontAlgn="auto">
              <a:spcAft>
                <a:spcPts val="0"/>
              </a:spcAft>
              <a:defRPr/>
            </a:pPr>
            <a:r>
              <a:rPr lang="en-US" sz="1600" dirty="0" smtClean="0">
                <a:latin typeface="Arial Black"/>
                <a:cs typeface="Arial Black"/>
              </a:rPr>
              <a:t>- Sensitivity to Polarization. </a:t>
            </a:r>
          </a:p>
          <a:p>
            <a:pPr marL="863600" lvl="2" indent="-406400" fontAlgn="auto">
              <a:spcAft>
                <a:spcPts val="0"/>
              </a:spcAft>
              <a:defRPr/>
            </a:pPr>
            <a:r>
              <a:rPr lang="en-US" sz="1600" dirty="0" smtClean="0">
                <a:latin typeface="Arial Black"/>
                <a:cs typeface="Arial Black"/>
              </a:rPr>
              <a:t>- Non-linearity. </a:t>
            </a:r>
          </a:p>
          <a:p>
            <a:pPr>
              <a:buFontTx/>
              <a:buChar char="-"/>
            </a:pPr>
            <a:endParaRPr lang="en-US" sz="1600" dirty="0" smtClean="0">
              <a:latin typeface="Arial Black"/>
              <a:cs typeface="Arial Black"/>
            </a:endParaRPr>
          </a:p>
          <a:p>
            <a:r>
              <a:rPr lang="en-US" sz="1600" dirty="0" smtClean="0">
                <a:latin typeface="Arial Black"/>
                <a:cs typeface="Arial Black"/>
              </a:rPr>
              <a:t>3) CLARREO RSS RI goal: uncertainty contribution ≤ 0.15% (</a:t>
            </a:r>
            <a:r>
              <a:rPr lang="en-US" sz="1600" dirty="0" err="1" smtClean="0">
                <a:latin typeface="Arial Black"/>
                <a:cs typeface="Arial Black"/>
              </a:rPr>
              <a:t>k</a:t>
            </a:r>
            <a:r>
              <a:rPr lang="en-US" sz="1600" dirty="0" smtClean="0">
                <a:latin typeface="Arial Black"/>
                <a:cs typeface="Arial Black"/>
              </a:rPr>
              <a:t>=1)  </a:t>
            </a:r>
          </a:p>
          <a:p>
            <a:r>
              <a:rPr lang="en-US" sz="1600" dirty="0" smtClean="0">
                <a:latin typeface="Arial Black"/>
                <a:cs typeface="Arial Black"/>
              </a:rPr>
              <a:t>    over autocorrelation time period ≤ 0.8 year </a:t>
            </a:r>
            <a:r>
              <a:rPr lang="en-US" sz="1600" i="1" dirty="0" smtClean="0">
                <a:solidFill>
                  <a:srgbClr val="008000"/>
                </a:solidFill>
                <a:latin typeface="Arial Black"/>
                <a:cs typeface="Arial Black"/>
              </a:rPr>
              <a:t>(</a:t>
            </a:r>
            <a:r>
              <a:rPr lang="en-US" sz="1600" i="1" dirty="0" err="1" smtClean="0">
                <a:solidFill>
                  <a:srgbClr val="008000"/>
                </a:solidFill>
                <a:latin typeface="Arial Black"/>
                <a:cs typeface="Arial Black"/>
              </a:rPr>
              <a:t>Wielicki</a:t>
            </a:r>
            <a:r>
              <a:rPr lang="en-US" sz="1600" i="1" dirty="0" smtClean="0">
                <a:solidFill>
                  <a:srgbClr val="008000"/>
                </a:solidFill>
                <a:latin typeface="Arial Black"/>
                <a:cs typeface="Arial Black"/>
              </a:rPr>
              <a:t> et al., BAMS 2013) </a:t>
            </a:r>
            <a:endParaRPr lang="en-US" sz="1600" dirty="0" smtClean="0">
              <a:latin typeface="Arial Black"/>
              <a:cs typeface="Arial Black"/>
            </a:endParaRPr>
          </a:p>
          <a:p>
            <a:pPr marL="863600" lvl="2" indent="-406400" fontAlgn="auto">
              <a:spcAft>
                <a:spcPts val="0"/>
              </a:spcAft>
              <a:defRPr/>
            </a:pPr>
            <a:endParaRPr lang="en-US" sz="1200" dirty="0" smtClean="0">
              <a:latin typeface="Arial Black"/>
              <a:cs typeface="Arial Black"/>
            </a:endParaRPr>
          </a:p>
          <a:p>
            <a:pPr marL="863600" lvl="2" indent="-406400" fontAlgn="auto">
              <a:spcAft>
                <a:spcPts val="0"/>
              </a:spcAft>
              <a:defRPr/>
            </a:pPr>
            <a:endParaRPr lang="en-US" sz="1200" dirty="0" smtClean="0">
              <a:latin typeface="Arial Black"/>
              <a:cs typeface="Arial Black"/>
            </a:endParaRPr>
          </a:p>
          <a:p>
            <a:pPr marL="863600" lvl="2" indent="-40640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dirty="0" smtClean="0">
              <a:latin typeface="Arial Black"/>
              <a:cs typeface="Arial Black"/>
            </a:endParaRPr>
          </a:p>
          <a:p>
            <a:pPr marL="863600" lvl="2" indent="-40640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dirty="0" smtClean="0">
              <a:latin typeface="Arial Black"/>
              <a:cs typeface="Arial Black"/>
            </a:endParaRPr>
          </a:p>
          <a:p>
            <a:pPr marL="406400" lvl="1" indent="-40640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dirty="0" smtClean="0">
              <a:latin typeface="Arial Black"/>
              <a:cs typeface="Arial Black"/>
            </a:endParaRPr>
          </a:p>
          <a:p>
            <a:pPr marL="742950" lvl="1" indent="-74295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dirty="0" smtClean="0">
              <a:latin typeface="Arial Black"/>
              <a:cs typeface="Arial Black"/>
            </a:endParaRPr>
          </a:p>
          <a:p>
            <a:pPr lvl="1"/>
            <a:endParaRPr lang="en-US" sz="2000" dirty="0" smtClean="0">
              <a:latin typeface="Arial Black"/>
              <a:cs typeface="Arial Black"/>
            </a:endParaRPr>
          </a:p>
          <a:p>
            <a:pPr marL="742950" lvl="1" indent="-74295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dirty="0" smtClean="0">
              <a:latin typeface="Arial Black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sz="2000" dirty="0" smtClean="0">
              <a:latin typeface="Arial Black"/>
              <a:cs typeface="Arial Black"/>
            </a:endParaRPr>
          </a:p>
          <a:p>
            <a:pPr marL="1200150" lvl="1" indent="-74295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sz="2000" dirty="0" smtClean="0">
              <a:latin typeface="Arial Black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2000" b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2800" b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2800" b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2800" b="1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ea typeface="+mj-ea"/>
                <a:cs typeface="Arial Black"/>
              </a:rPr>
              <a:t>        </a:t>
            </a:r>
            <a:r>
              <a:rPr lang="en-US" sz="28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ea typeface="+mj-ea"/>
                <a:cs typeface="Arial Black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190506"/>
            <a:ext cx="7772400" cy="4572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rgbClr val="800000"/>
                </a:solidFill>
                <a:latin typeface="Arial Black"/>
                <a:cs typeface="Arial Black"/>
              </a:rPr>
              <a:t>CLARREO RSS</a:t>
            </a:r>
            <a:r>
              <a:rPr lang="en-US" sz="2000" b="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 Mission </a:t>
            </a:r>
            <a:r>
              <a:rPr lang="en-US" sz="2000" b="0" dirty="0" smtClean="0">
                <a:solidFill>
                  <a:srgbClr val="800000"/>
                </a:solidFill>
                <a:latin typeface="Arial Black"/>
                <a:cs typeface="Arial Black"/>
              </a:rPr>
              <a:t>Requirements</a:t>
            </a:r>
            <a:endParaRPr lang="en-US" sz="2000" b="0" dirty="0">
              <a:solidFill>
                <a:srgbClr val="800000"/>
              </a:solidFill>
              <a:effectLst/>
              <a:latin typeface="Arial Black"/>
              <a:ea typeface="+mj-ea"/>
              <a:cs typeface="Arial Black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295400"/>
            <a:ext cx="8382000" cy="525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1500" b="1" i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ea typeface="+mj-ea"/>
                <a:cs typeface="Arial Black"/>
              </a:rPr>
              <a:t>       </a:t>
            </a:r>
          </a:p>
          <a:p>
            <a:pPr marL="742950" indent="-742950" defTabSz="91440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2503" y="791642"/>
            <a:ext cx="7772399" cy="361941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1400" dirty="0" smtClean="0">
                <a:ln w="6350">
                  <a:noFill/>
                </a:ln>
                <a:solidFill>
                  <a:srgbClr val="FF0000"/>
                </a:solidFill>
                <a:latin typeface="Arial Black"/>
                <a:ea typeface="+mj-ea"/>
                <a:cs typeface="Arial Black"/>
              </a:rPr>
              <a:t> (1)  CLARREO RS accuracy 0.15% (k=1) for measuring reflected radiation.</a:t>
            </a:r>
          </a:p>
        </p:txBody>
      </p:sp>
      <p:pic>
        <p:nvPicPr>
          <p:cNvPr id="8" name="Picture 7" descr="ReflectedSolarPlotofTrendAccuracyVsCalibrationAccurac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5" y="1733549"/>
            <a:ext cx="4721531" cy="45281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1082" y="1416899"/>
            <a:ext cx="2570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008000"/>
                </a:solidFill>
                <a:latin typeface="Arial Black"/>
                <a:cs typeface="Arial Black"/>
              </a:rPr>
              <a:t>B. </a:t>
            </a:r>
            <a:r>
              <a:rPr lang="en-US" sz="1100" i="1" dirty="0" err="1" smtClean="0">
                <a:solidFill>
                  <a:srgbClr val="008000"/>
                </a:solidFill>
                <a:latin typeface="Arial Black"/>
                <a:cs typeface="Arial Black"/>
              </a:rPr>
              <a:t>Wielicki</a:t>
            </a:r>
            <a:r>
              <a:rPr lang="en-US" sz="1100" i="1" dirty="0" smtClean="0">
                <a:solidFill>
                  <a:srgbClr val="008000"/>
                </a:solidFill>
                <a:latin typeface="Arial Black"/>
                <a:cs typeface="Arial Black"/>
              </a:rPr>
              <a:t> et al. (BAMS, 2013)</a:t>
            </a:r>
            <a:endParaRPr lang="en-US" sz="1100" i="1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6932" y="3942187"/>
            <a:ext cx="3898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(3)  Uncertainty contribution from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       RI method: ≤ 0.15% (</a:t>
            </a:r>
            <a:r>
              <a:rPr lang="en-US" sz="14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k</a:t>
            </a:r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=1) over  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       climate autocorrelation time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       period 0.8 year.</a:t>
            </a:r>
          </a:p>
          <a:p>
            <a:endParaRPr lang="en-US" sz="1400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r>
              <a:rPr lang="en-US" sz="1400" dirty="0" smtClean="0">
                <a:latin typeface="Arial Black"/>
                <a:cs typeface="Arial Black"/>
              </a:rPr>
              <a:t>       RI error is considered to be 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     random (data matching noise).</a:t>
            </a:r>
            <a:endParaRPr lang="en-US" sz="1400" b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9852" y="1779877"/>
            <a:ext cx="3994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(2)  High Priority RI Targets: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008000"/>
                </a:solidFill>
                <a:latin typeface="Arial Black"/>
                <a:cs typeface="Arial Black"/>
              </a:rPr>
              <a:t> Sensors:  </a:t>
            </a:r>
            <a:r>
              <a:rPr lang="en-US" sz="1400" dirty="0" smtClean="0">
                <a:latin typeface="Arial Black"/>
                <a:cs typeface="Arial Black"/>
              </a:rPr>
              <a:t>CERES &amp; VIIRS/JPSS, 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                AVHRR/</a:t>
            </a:r>
            <a:r>
              <a:rPr lang="en-US" sz="1400" dirty="0" err="1" smtClean="0">
                <a:latin typeface="Arial Black"/>
                <a:cs typeface="Arial Black"/>
              </a:rPr>
              <a:t>Metop</a:t>
            </a:r>
            <a:r>
              <a:rPr lang="en-US" sz="1400" dirty="0" smtClean="0">
                <a:latin typeface="Arial Black"/>
                <a:cs typeface="Arial Black"/>
              </a:rPr>
              <a:t>,  </a:t>
            </a:r>
            <a:r>
              <a:rPr lang="en-US" sz="1400" dirty="0" err="1" smtClean="0">
                <a:latin typeface="Arial Black"/>
                <a:cs typeface="Arial Black"/>
              </a:rPr>
              <a:t>Landsats</a:t>
            </a:r>
            <a:r>
              <a:rPr lang="en-US" sz="1400" dirty="0" smtClean="0">
                <a:latin typeface="Arial Black"/>
                <a:cs typeface="Arial Black"/>
              </a:rPr>
              <a:t>,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                ESA Sentinels (optical),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                GEO imagers, TEMPO.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008000"/>
                </a:solidFill>
                <a:latin typeface="Arial Black"/>
                <a:cs typeface="Arial Black"/>
              </a:rPr>
              <a:t> Surface:  </a:t>
            </a:r>
            <a:r>
              <a:rPr lang="en-US" sz="1400" dirty="0" smtClean="0">
                <a:latin typeface="Arial Black"/>
                <a:cs typeface="Arial Black"/>
              </a:rPr>
              <a:t>Dome C, Desert sites.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008000"/>
                </a:solidFill>
                <a:latin typeface="Arial Black"/>
                <a:cs typeface="Arial Black"/>
              </a:rPr>
              <a:t> Space:     </a:t>
            </a:r>
            <a:r>
              <a:rPr lang="en-US" sz="1400" dirty="0" smtClean="0">
                <a:latin typeface="Arial Black"/>
                <a:cs typeface="Arial Black"/>
              </a:rPr>
              <a:t>Lunar Irradiance.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884" y="158752"/>
            <a:ext cx="8077200" cy="5334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rgbClr val="800000"/>
                </a:solidFill>
                <a:latin typeface="Arial Black"/>
                <a:cs typeface="Arial Black"/>
              </a:rPr>
              <a:t>CLARREO RSS </a:t>
            </a:r>
            <a:r>
              <a:rPr lang="en-US" sz="2000" b="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Reference Inter-calibration Objectives</a:t>
            </a:r>
            <a:br>
              <a:rPr lang="en-US" sz="2000" b="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</a:br>
            <a:endParaRPr lang="en-US" sz="1400" b="0" dirty="0">
              <a:solidFill>
                <a:srgbClr val="008000"/>
              </a:solidFill>
              <a:effectLst/>
              <a:latin typeface="Arial Black"/>
              <a:ea typeface="+mj-ea"/>
              <a:cs typeface="Arial Black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295400"/>
            <a:ext cx="8382000" cy="525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1500" b="1" i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ea typeface="+mj-ea"/>
                <a:cs typeface="Arial Black"/>
              </a:rPr>
              <a:t>       </a:t>
            </a:r>
          </a:p>
          <a:p>
            <a:pPr marL="742950" indent="-742950" defTabSz="91440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5013" y="713323"/>
            <a:ext cx="8492067" cy="685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406400" lvl="1" indent="-406400" fontAlgn="auto">
              <a:spcAft>
                <a:spcPts val="0"/>
              </a:spcAft>
              <a:defRPr/>
            </a:pPr>
            <a:r>
              <a:rPr lang="en-US" sz="1200" dirty="0" smtClean="0">
                <a:ln w="6350">
                  <a:noFill/>
                </a:ln>
                <a:solidFill>
                  <a:srgbClr val="008000"/>
                </a:solidFill>
                <a:latin typeface="Arial Black"/>
                <a:ea typeface="+mj-ea"/>
                <a:cs typeface="Arial Black"/>
              </a:rPr>
              <a:t>RI Method: </a:t>
            </a:r>
            <a:r>
              <a:rPr lang="en-US" sz="1200" dirty="0" smtClean="0">
                <a:latin typeface="Arial Black"/>
                <a:cs typeface="Arial Black"/>
              </a:rPr>
              <a:t>Sensor measurements compared to high accuracy reference on orbit  (CLARREO RSS   </a:t>
            </a:r>
          </a:p>
          <a:p>
            <a:pPr marL="406400" lvl="1" indent="-406400" fontAlgn="auto">
              <a:spcAft>
                <a:spcPts val="0"/>
              </a:spcAft>
              <a:defRPr/>
            </a:pPr>
            <a:r>
              <a:rPr lang="en-US" sz="1200" dirty="0" smtClean="0">
                <a:latin typeface="Arial Black"/>
                <a:cs typeface="Arial Black"/>
              </a:rPr>
              <a:t>                   observations).  The method is </a:t>
            </a:r>
            <a:r>
              <a:rPr lang="en-US" sz="1200" i="1" dirty="0" smtClean="0">
                <a:solidFill>
                  <a:srgbClr val="FF0000"/>
                </a:solidFill>
                <a:latin typeface="Arial Black"/>
                <a:cs typeface="Arial Black"/>
              </a:rPr>
              <a:t>statistical</a:t>
            </a:r>
            <a:r>
              <a:rPr lang="en-US" sz="1200" dirty="0" smtClean="0">
                <a:latin typeface="Arial Black"/>
                <a:cs typeface="Arial Black"/>
              </a:rPr>
              <a:t> , approach is different from sensor to sensor              </a:t>
            </a:r>
          </a:p>
          <a:p>
            <a:pPr marL="406400" lvl="1" indent="-406400" fontAlgn="auto">
              <a:spcAft>
                <a:spcPts val="0"/>
              </a:spcAft>
              <a:defRPr/>
            </a:pPr>
            <a:r>
              <a:rPr lang="en-US" sz="1200" dirty="0" smtClean="0">
                <a:latin typeface="Arial Black"/>
                <a:cs typeface="Arial Black"/>
              </a:rPr>
              <a:t>                   depending on its calibration model.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097" y="2393091"/>
            <a:ext cx="7977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1) CLARREO RSS Inter-Calibration Objectives: Broadband Radiometers (CERES)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27567" y="2766485"/>
          <a:ext cx="8229599" cy="166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945"/>
                <a:gridCol w="1620829"/>
                <a:gridCol w="2203025"/>
                <a:gridCol w="914400"/>
                <a:gridCol w="914400"/>
              </a:tblGrid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Parameter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Time scale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Variable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RI Error, 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k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=1 (%)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N</a:t>
                      </a:r>
                    </a:p>
                    <a:p>
                      <a:pPr algn="ctr"/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Samples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Effective Offset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monthly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Scan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 angle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≤ 0.45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2.5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✕</a:t>
                      </a:r>
                      <a:r>
                        <a:rPr lang="en-US" sz="1000" kern="1200" baseline="0" dirty="0" smtClean="0">
                          <a:solidFill>
                            <a:srgbClr val="FF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 10</a:t>
                      </a:r>
                      <a:r>
                        <a:rPr lang="en-US" sz="1000" kern="1200" baseline="30000" dirty="0" smtClean="0">
                          <a:solidFill>
                            <a:srgbClr val="FF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3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endParaRPr lang="en-US" sz="1000" dirty="0" smtClean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Effective Gain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monthly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Scan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 angle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≤ 0.45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2.5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✕</a:t>
                      </a:r>
                      <a:r>
                        <a:rPr lang="en-US" sz="1000" kern="1200" baseline="0" dirty="0" smtClean="0">
                          <a:solidFill>
                            <a:srgbClr val="FF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 10</a:t>
                      </a:r>
                      <a:r>
                        <a:rPr lang="en-US" sz="1000" kern="1200" baseline="30000" dirty="0" smtClean="0">
                          <a:solidFill>
                            <a:srgbClr val="FF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3</a:t>
                      </a:r>
                      <a:endParaRPr lang="en-US" sz="1000" dirty="0" smtClean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RSR Degradation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seasonally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Scene Type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≤ 0.25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30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✕</a:t>
                      </a:r>
                      <a:r>
                        <a:rPr lang="en-US" sz="1000" kern="1200" baseline="0" dirty="0" smtClean="0">
                          <a:solidFill>
                            <a:srgbClr val="FF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 10</a:t>
                      </a:r>
                      <a:r>
                        <a:rPr lang="en-US" sz="1000" kern="1200" baseline="30000" dirty="0" smtClean="0">
                          <a:solidFill>
                            <a:srgbClr val="FF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3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endParaRPr lang="en-US" sz="1000" dirty="0" smtClean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Non-Linearity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Validation Annually, RI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Error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0.15% (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k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=1)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25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2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Sensitivity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to Polarization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Not Sensitive,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V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alidation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Annually, RI Error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0.15% (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k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=1)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2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4607" y="4545740"/>
            <a:ext cx="7588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2) CLARREO RSS Inter-Calibration Objectives: Imaging Radiometers (VIIRS) 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27567" y="4916596"/>
          <a:ext cx="8250766" cy="160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573"/>
                <a:gridCol w="1333457"/>
                <a:gridCol w="2500232"/>
                <a:gridCol w="916752"/>
                <a:gridCol w="916752"/>
              </a:tblGrid>
              <a:tr h="26712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Parameter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Time scale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Variable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RI Error, 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k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=1 (%)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123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Effective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Offset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monthly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Scan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 angle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, DOP,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 HAM</a:t>
                      </a:r>
                      <a:endParaRPr lang="en-US" sz="1000" i="1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≤ 0.45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7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✕</a:t>
                      </a:r>
                      <a:r>
                        <a:rPr lang="en-US" sz="1000" kern="1200" baseline="0" dirty="0" smtClean="0">
                          <a:solidFill>
                            <a:srgbClr val="FF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 10</a:t>
                      </a:r>
                      <a:r>
                        <a:rPr lang="en-US" sz="1000" kern="1200" baseline="30000" dirty="0" smtClean="0">
                          <a:solidFill>
                            <a:srgbClr val="FF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3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endParaRPr lang="en-US" sz="1000" dirty="0" smtClean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7123">
                <a:tc>
                  <a:txBody>
                    <a:bodyPr/>
                    <a:lstStyle/>
                    <a:p>
                      <a:pPr algn="l"/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Effective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Gain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monthly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Scan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 angle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, DOP</a:t>
                      </a:r>
                      <a:r>
                        <a:rPr lang="en-US" sz="1000" i="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, HAM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≤ 0.45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7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✕</a:t>
                      </a:r>
                      <a:r>
                        <a:rPr lang="en-US" sz="1000" kern="1200" baseline="0" dirty="0" smtClean="0">
                          <a:solidFill>
                            <a:srgbClr val="FF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 10</a:t>
                      </a:r>
                      <a:r>
                        <a:rPr lang="en-US" sz="1000" kern="1200" baseline="30000" dirty="0" smtClean="0">
                          <a:solidFill>
                            <a:srgbClr val="FF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3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endParaRPr lang="en-US" sz="1000" dirty="0" smtClean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7123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Sensitivity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 to Polarization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seasonally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Scan Angle(7), DOP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, </a:t>
                      </a:r>
                      <a:r>
                        <a:rPr lang="en-US" sz="1000" i="1" dirty="0" err="1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χ</a:t>
                      </a:r>
                      <a:r>
                        <a:rPr lang="en-US" sz="1000" i="1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1000" i="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(9), HAM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≤ 0.25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1.2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✕</a:t>
                      </a:r>
                      <a:r>
                        <a:rPr lang="en-US" sz="1000" kern="1200" baseline="0" dirty="0" smtClean="0">
                          <a:solidFill>
                            <a:srgbClr val="FF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 10</a:t>
                      </a:r>
                      <a:r>
                        <a:rPr lang="en-US" sz="1000" kern="1200" baseline="30000" dirty="0" smtClean="0">
                          <a:solidFill>
                            <a:srgbClr val="FF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6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endParaRPr lang="en-US" sz="1000" dirty="0" smtClean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7123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Arial Black"/>
                          <a:cs typeface="Arial Black"/>
                        </a:rPr>
                        <a:t>RSR CW Shift</a:t>
                      </a:r>
                      <a:endParaRPr lang="en-US" sz="1000" dirty="0"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Validation Annually, RI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Error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0.15% (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k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=1)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123">
                <a:tc>
                  <a:txBody>
                    <a:bodyPr/>
                    <a:lstStyle/>
                    <a:p>
                      <a:pPr algn="l"/>
                      <a:r>
                        <a:rPr lang="en-US" sz="1000" baseline="0" dirty="0" smtClean="0">
                          <a:latin typeface="Arial Black"/>
                          <a:cs typeface="Arial Black"/>
                        </a:rPr>
                        <a:t>Non-Linearity</a:t>
                      </a:r>
                      <a:endParaRPr lang="en-US" sz="1000" dirty="0"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alidation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Annually, RI Error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0.15% (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k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=1)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334430" y="1420289"/>
            <a:ext cx="8089903" cy="48471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406400" lvl="1" indent="-406400" fontAlgn="auto">
              <a:spcAft>
                <a:spcPts val="0"/>
              </a:spcAft>
              <a:defRPr/>
            </a:pPr>
            <a:r>
              <a:rPr lang="en-US" sz="1200" dirty="0" smtClean="0">
                <a:ln w="6350">
                  <a:noFill/>
                </a:ln>
                <a:solidFill>
                  <a:srgbClr val="008000"/>
                </a:solidFill>
                <a:latin typeface="Arial Black"/>
                <a:ea typeface="+mj-ea"/>
                <a:cs typeface="Arial Black"/>
              </a:rPr>
              <a:t>Requirement:  </a:t>
            </a:r>
            <a:r>
              <a:rPr lang="en-US" sz="1200" i="1" dirty="0" smtClean="0">
                <a:ln w="6350">
                  <a:noFill/>
                </a:ln>
                <a:solidFill>
                  <a:srgbClr val="FF0000"/>
                </a:solidFill>
                <a:latin typeface="Arial Black"/>
                <a:ea typeface="+mj-ea"/>
                <a:cs typeface="Arial Black"/>
              </a:rPr>
              <a:t>On-orbit</a:t>
            </a:r>
            <a:r>
              <a:rPr lang="en-US" sz="1200" i="1" dirty="0" smtClean="0">
                <a:ln w="6350">
                  <a:noFill/>
                </a:ln>
                <a:solidFill>
                  <a:srgbClr val="008000"/>
                </a:solidFill>
                <a:latin typeface="Arial Black"/>
                <a:ea typeface="+mj-ea"/>
                <a:cs typeface="Arial Black"/>
              </a:rPr>
              <a:t> </a:t>
            </a:r>
            <a:r>
              <a:rPr lang="en-US" sz="1200" dirty="0" smtClean="0">
                <a:ln w="6350">
                  <a:noFill/>
                </a:ln>
                <a:latin typeface="Arial Black"/>
                <a:ea typeface="+mj-ea"/>
                <a:cs typeface="Arial Black"/>
              </a:rPr>
              <a:t>matched data sampling is required to reduce random noise from data </a:t>
            </a:r>
          </a:p>
          <a:p>
            <a:pPr marL="406400" lvl="1" indent="-406400" fontAlgn="auto">
              <a:spcAft>
                <a:spcPts val="0"/>
              </a:spcAft>
              <a:defRPr/>
            </a:pPr>
            <a:r>
              <a:rPr lang="en-US" sz="1200" dirty="0" smtClean="0">
                <a:ln w="6350">
                  <a:noFill/>
                </a:ln>
                <a:latin typeface="Arial Black"/>
                <a:ea typeface="+mj-ea"/>
                <a:cs typeface="Arial Black"/>
              </a:rPr>
              <a:t>                        matching by averaging. Data matching in Time &amp; Viewing geometry in orbit.</a:t>
            </a:r>
            <a:endParaRPr lang="en-US" sz="1200" dirty="0" smtClean="0">
              <a:latin typeface="Arial Black"/>
              <a:cs typeface="Arial Black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5966" y="1940987"/>
            <a:ext cx="8320617" cy="381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406400" lvl="1" indent="-406400" fontAlgn="auto">
              <a:spcAft>
                <a:spcPts val="0"/>
              </a:spcAft>
              <a:defRPr/>
            </a:pPr>
            <a:r>
              <a:rPr lang="en-US" sz="1200" dirty="0" smtClean="0">
                <a:ln w="6350">
                  <a:noFill/>
                </a:ln>
                <a:solidFill>
                  <a:srgbClr val="008000"/>
                </a:solidFill>
                <a:latin typeface="Arial Black"/>
                <a:ea typeface="+mj-ea"/>
                <a:cs typeface="Arial Black"/>
              </a:rPr>
              <a:t>Note:</a:t>
            </a:r>
            <a:r>
              <a:rPr lang="en-US" sz="1200" dirty="0" smtClean="0">
                <a:ln w="6350">
                  <a:noFill/>
                </a:ln>
                <a:latin typeface="Arial Black"/>
                <a:ea typeface="+mj-ea"/>
                <a:cs typeface="Arial Black"/>
              </a:rPr>
              <a:t>  Requirements are set for limiting data matching noise to 1% (</a:t>
            </a:r>
            <a:r>
              <a:rPr lang="en-US" sz="1200" dirty="0" err="1" smtClean="0">
                <a:ln w="6350">
                  <a:noFill/>
                </a:ln>
                <a:latin typeface="Arial Black"/>
                <a:ea typeface="+mj-ea"/>
                <a:cs typeface="Arial Black"/>
              </a:rPr>
              <a:t>k</a:t>
            </a:r>
            <a:r>
              <a:rPr lang="en-US" sz="1200" dirty="0" smtClean="0">
                <a:ln w="6350">
                  <a:noFill/>
                </a:ln>
                <a:latin typeface="Arial Black"/>
                <a:ea typeface="+mj-ea"/>
                <a:cs typeface="Arial Black"/>
              </a:rPr>
              <a:t>=1).</a:t>
            </a:r>
            <a:endParaRPr lang="en-US" sz="1200" dirty="0" smtClean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33" y="270934"/>
            <a:ext cx="8610600" cy="838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rgbClr val="800000"/>
                </a:solidFill>
                <a:latin typeface="Arial Black"/>
                <a:cs typeface="Arial Black"/>
              </a:rPr>
              <a:t>Simulation Study</a:t>
            </a:r>
            <a:r>
              <a:rPr lang="en-US" sz="2000" b="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: CERES </a:t>
            </a:r>
            <a:r>
              <a:rPr lang="en-US" sz="2000" b="0" dirty="0" smtClean="0">
                <a:solidFill>
                  <a:srgbClr val="800000"/>
                </a:solidFill>
                <a:latin typeface="Arial Black"/>
                <a:cs typeface="Arial Black"/>
              </a:rPr>
              <a:t>RSR</a:t>
            </a:r>
            <a:r>
              <a:rPr lang="en-US" sz="2000" b="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 Degradation </a:t>
            </a:r>
            <a:r>
              <a:rPr lang="en-US" sz="2222" dirty="0" smtClean="0">
                <a:solidFill>
                  <a:srgbClr val="000000"/>
                </a:solidFill>
                <a:effectLst/>
                <a:latin typeface="Arial Black"/>
                <a:ea typeface="+mj-ea"/>
                <a:cs typeface="Arial Black"/>
              </a:rPr>
              <a:t/>
            </a:r>
            <a:br>
              <a:rPr lang="en-US" sz="2222" dirty="0" smtClean="0">
                <a:solidFill>
                  <a:srgbClr val="000000"/>
                </a:solidFill>
                <a:effectLst/>
                <a:latin typeface="Arial Black"/>
                <a:ea typeface="+mj-ea"/>
                <a:cs typeface="Arial Black"/>
              </a:rPr>
            </a:br>
            <a:r>
              <a:rPr lang="en-US" sz="1600" dirty="0" smtClean="0">
                <a:solidFill>
                  <a:srgbClr val="000000"/>
                </a:solidFill>
                <a:effectLst/>
                <a:latin typeface="Arial Black"/>
                <a:ea typeface="+mj-ea"/>
                <a:cs typeface="Arial Black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Arial Black"/>
                <a:ea typeface="+mj-ea"/>
                <a:cs typeface="Arial Black"/>
              </a:rPr>
              <a:t>SCIAMACHY data: </a:t>
            </a:r>
            <a:r>
              <a:rPr lang="en-US" sz="1400" b="0" dirty="0" smtClean="0">
                <a:solidFill>
                  <a:srgbClr val="000000"/>
                </a:solidFill>
                <a:effectLst/>
                <a:latin typeface="Arial Black"/>
                <a:ea typeface="+mj-ea"/>
                <a:cs typeface="Arial Black"/>
              </a:rPr>
              <a:t>Clear ocean </a:t>
            </a:r>
            <a:r>
              <a:rPr lang="en-US" sz="1400" b="0" dirty="0" smtClean="0">
                <a:solidFill>
                  <a:srgbClr val="008000"/>
                </a:solidFill>
                <a:effectLst/>
                <a:latin typeface="Arial Black"/>
                <a:ea typeface="+mj-ea"/>
                <a:cs typeface="Arial Black"/>
              </a:rPr>
              <a:t>(</a:t>
            </a:r>
            <a:r>
              <a:rPr lang="en-US" sz="1400" b="0" dirty="0" smtClean="0">
                <a:solidFill>
                  <a:srgbClr val="FF0000"/>
                </a:solidFill>
                <a:effectLst/>
                <a:latin typeface="Arial Black"/>
                <a:ea typeface="+mj-ea"/>
                <a:cs typeface="Arial Black"/>
              </a:rPr>
              <a:t>N = 1800</a:t>
            </a:r>
            <a:r>
              <a:rPr lang="en-US" sz="1400" b="0" dirty="0" smtClean="0">
                <a:solidFill>
                  <a:srgbClr val="008000"/>
                </a:solidFill>
                <a:effectLst/>
                <a:latin typeface="Arial Black"/>
                <a:ea typeface="+mj-ea"/>
                <a:cs typeface="Arial Black"/>
              </a:rPr>
              <a:t>) </a:t>
            </a:r>
            <a:r>
              <a:rPr lang="en-US" sz="1400" b="0" dirty="0" smtClean="0">
                <a:solidFill>
                  <a:srgbClr val="000000"/>
                </a:solidFill>
                <a:effectLst/>
                <a:latin typeface="Arial Black"/>
                <a:ea typeface="+mj-ea"/>
                <a:cs typeface="Arial Black"/>
              </a:rPr>
              <a:t>and marine clouds scenes </a:t>
            </a:r>
            <a:r>
              <a:rPr lang="en-US" sz="1400" b="0" dirty="0" smtClean="0">
                <a:solidFill>
                  <a:srgbClr val="008000"/>
                </a:solidFill>
                <a:effectLst/>
                <a:latin typeface="Arial Black"/>
                <a:ea typeface="+mj-ea"/>
                <a:cs typeface="Arial Black"/>
              </a:rPr>
              <a:t>(</a:t>
            </a:r>
            <a:r>
              <a:rPr lang="en-US" sz="1400" b="0" dirty="0" smtClean="0">
                <a:solidFill>
                  <a:srgbClr val="0000FF"/>
                </a:solidFill>
                <a:effectLst/>
                <a:latin typeface="Arial Black"/>
                <a:ea typeface="+mj-ea"/>
                <a:cs typeface="Arial Black"/>
              </a:rPr>
              <a:t>N = 7000</a:t>
            </a:r>
            <a:r>
              <a:rPr lang="en-US" sz="1400" b="0" dirty="0" smtClean="0">
                <a:solidFill>
                  <a:srgbClr val="008000"/>
                </a:solidFill>
                <a:effectLst/>
                <a:latin typeface="Arial Black"/>
                <a:ea typeface="+mj-ea"/>
                <a:cs typeface="Arial Black"/>
              </a:rPr>
              <a:t>)</a:t>
            </a:r>
            <a:endParaRPr lang="en-US" sz="1400" b="0" dirty="0">
              <a:solidFill>
                <a:srgbClr val="008000"/>
              </a:solidFill>
              <a:effectLst/>
              <a:latin typeface="Arial Black"/>
              <a:ea typeface="+mj-ea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9718" y="1185342"/>
            <a:ext cx="39960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 Black"/>
                <a:cs typeface="Arial Black"/>
              </a:rPr>
              <a:t>  </a:t>
            </a:r>
            <a:r>
              <a:rPr lang="en-US" sz="1200" dirty="0" smtClean="0">
                <a:solidFill>
                  <a:srgbClr val="FF0000"/>
                </a:solidFill>
                <a:latin typeface="Arial Black"/>
                <a:cs typeface="Arial Black"/>
              </a:rPr>
              <a:t>CERES RSR Degradation:   </a:t>
            </a:r>
            <a:endParaRPr lang="en-US" sz="1200" dirty="0" smtClean="0">
              <a:solidFill>
                <a:srgbClr val="FF66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sz="1200" dirty="0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   </a:t>
            </a:r>
            <a:r>
              <a:rPr lang="en-US" sz="1200" dirty="0" err="1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1200" dirty="0" smtClean="0">
                <a:latin typeface="Arial Black"/>
                <a:cs typeface="Arial Black"/>
              </a:rPr>
              <a:t> = 9.8155 (D=0.999 @ </a:t>
            </a:r>
            <a:r>
              <a:rPr lang="en-US" sz="1200" dirty="0" err="1" smtClean="0">
                <a:latin typeface="Lucida Grande"/>
                <a:ea typeface="Lucida Grande"/>
                <a:cs typeface="Lucida Grande"/>
              </a:rPr>
              <a:t>λ</a:t>
            </a:r>
            <a:r>
              <a:rPr lang="en-US" sz="1200" dirty="0" smtClean="0">
                <a:latin typeface="Arial Black"/>
                <a:cs typeface="Arial Black"/>
              </a:rPr>
              <a:t>=0.7 </a:t>
            </a:r>
            <a:r>
              <a:rPr lang="en-US" sz="1200" dirty="0" err="1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US" sz="1200" dirty="0" err="1" smtClean="0">
                <a:latin typeface="Arial Black"/>
                <a:cs typeface="Arial Black"/>
              </a:rPr>
              <a:t>m</a:t>
            </a:r>
            <a:r>
              <a:rPr lang="en-US" sz="1200" dirty="0" smtClean="0">
                <a:latin typeface="Arial Black"/>
                <a:cs typeface="Arial Black"/>
              </a:rPr>
              <a:t>)</a:t>
            </a:r>
          </a:p>
          <a:p>
            <a:endParaRPr lang="en-US" sz="1200" dirty="0" smtClean="0">
              <a:latin typeface="Arial Black"/>
              <a:cs typeface="Arial Black"/>
            </a:endParaRPr>
          </a:p>
          <a:p>
            <a:pPr marL="233363" indent="-233363" defTabSz="233363">
              <a:buFont typeface="Wingdings" charset="2"/>
              <a:buChar char="u"/>
            </a:pPr>
            <a:r>
              <a:rPr lang="en-US" sz="1200" u="sng" dirty="0" smtClean="0">
                <a:latin typeface="Arial Black"/>
                <a:cs typeface="Arial Black"/>
              </a:rPr>
              <a:t>Top:</a:t>
            </a:r>
            <a:r>
              <a:rPr lang="en-US" sz="1200" dirty="0" smtClean="0">
                <a:latin typeface="Arial Black"/>
                <a:cs typeface="Arial Black"/>
              </a:rPr>
              <a:t> CERES – CLARREO difference versus CLARREO signals (%).</a:t>
            </a:r>
          </a:p>
          <a:p>
            <a:pPr marL="233363" indent="-233363" defTabSz="233363"/>
            <a:endParaRPr lang="en-US" sz="1200" dirty="0" smtClean="0">
              <a:latin typeface="Arial Black"/>
              <a:cs typeface="Arial Black"/>
            </a:endParaRPr>
          </a:p>
          <a:p>
            <a:pPr marL="233363" indent="-233363" defTabSz="233363">
              <a:buFont typeface="Wingdings" charset="2"/>
              <a:buChar char="u"/>
            </a:pPr>
            <a:r>
              <a:rPr lang="en-US" sz="1200" u="sng" dirty="0" smtClean="0">
                <a:latin typeface="Arial Black"/>
                <a:cs typeface="Arial Black"/>
              </a:rPr>
              <a:t>Middle:</a:t>
            </a:r>
            <a:r>
              <a:rPr lang="en-US" sz="1200" dirty="0" smtClean="0">
                <a:latin typeface="Arial Black"/>
                <a:cs typeface="Arial Black"/>
              </a:rPr>
              <a:t> CERES – CLARREO difference versus CLARREO signals (%) with </a:t>
            </a:r>
            <a:r>
              <a:rPr lang="en-US" sz="1200" dirty="0" smtClean="0">
                <a:solidFill>
                  <a:srgbClr val="FF0000"/>
                </a:solidFill>
                <a:latin typeface="Arial Black"/>
                <a:cs typeface="Arial Black"/>
              </a:rPr>
              <a:t>1%</a:t>
            </a:r>
            <a:r>
              <a:rPr lang="en-US" sz="1200" dirty="0" smtClean="0">
                <a:latin typeface="Arial Black"/>
                <a:cs typeface="Arial Black"/>
              </a:rPr>
              <a:t> matching noise.  </a:t>
            </a:r>
          </a:p>
          <a:p>
            <a:pPr marL="233363" indent="-233363" defTabSz="233363">
              <a:buFont typeface="Wingdings" charset="2"/>
              <a:buChar char="u"/>
            </a:pPr>
            <a:endParaRPr lang="en-US" sz="1200" dirty="0" smtClean="0">
              <a:latin typeface="Arial Black"/>
              <a:cs typeface="Arial Black"/>
            </a:endParaRPr>
          </a:p>
          <a:p>
            <a:pPr marL="233363" indent="-233363" defTabSz="233363">
              <a:buFont typeface="Wingdings" charset="2"/>
              <a:buChar char="u"/>
            </a:pPr>
            <a:r>
              <a:rPr lang="en-US" sz="1200" u="sng" dirty="0" smtClean="0">
                <a:latin typeface="Arial Black"/>
                <a:cs typeface="Arial Black"/>
              </a:rPr>
              <a:t>Bottom:</a:t>
            </a:r>
            <a:r>
              <a:rPr lang="en-US" sz="1200" dirty="0" smtClean="0">
                <a:latin typeface="Arial Black"/>
                <a:cs typeface="Arial Black"/>
              </a:rPr>
              <a:t> Relative difference between </a:t>
            </a:r>
          </a:p>
          <a:p>
            <a:pPr marL="233363" indent="-233363" defTabSz="233363"/>
            <a:r>
              <a:rPr lang="en-US" sz="1200" dirty="0" smtClean="0">
                <a:latin typeface="Arial Black"/>
                <a:cs typeface="Arial Black"/>
              </a:rPr>
              <a:t>    CLARREO and CERES signals with noise reduced by averaging. </a:t>
            </a:r>
            <a:endParaRPr lang="en-US" sz="1200" dirty="0">
              <a:latin typeface="Arial Black"/>
              <a:cs typeface="Arial Black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93064" y="4011933"/>
          <a:ext cx="369637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332"/>
                <a:gridCol w="1536750"/>
                <a:gridCol w="1253288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FIT RESULTS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latin typeface="Arial Black"/>
                          <a:cs typeface="Arial Black"/>
                        </a:rPr>
                        <a:t>Scene</a:t>
                      </a:r>
                      <a:endParaRPr lang="en-US" sz="1200" b="0" dirty="0"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OFFSET</a:t>
                      </a:r>
                      <a:r>
                        <a:rPr lang="en-US" sz="1200" b="0" baseline="0" dirty="0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(Wm</a:t>
                      </a:r>
                      <a:r>
                        <a:rPr lang="en-US" sz="1200" b="0" baseline="30000" dirty="0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-2</a:t>
                      </a:r>
                      <a:r>
                        <a:rPr lang="en-US" sz="1200" b="0" dirty="0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sr</a:t>
                      </a:r>
                      <a:r>
                        <a:rPr lang="en-US" sz="1200" b="0" baseline="30000" dirty="0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-1</a:t>
                      </a:r>
                      <a:r>
                        <a:rPr lang="en-US" sz="1200" b="0" dirty="0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)</a:t>
                      </a:r>
                      <a:endParaRPr lang="en-US" sz="1200" b="0" dirty="0">
                        <a:solidFill>
                          <a:srgbClr val="0D0D0D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GAIN</a:t>
                      </a:r>
                      <a:r>
                        <a:rPr lang="en-US" sz="1200" b="0" baseline="0" dirty="0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(%)</a:t>
                      </a:r>
                      <a:endParaRPr lang="en-US" sz="1200" b="0" dirty="0">
                        <a:solidFill>
                          <a:srgbClr val="0D0D0D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latin typeface="Arial Black"/>
                          <a:cs typeface="Arial Black"/>
                        </a:rPr>
                        <a:t>  CLRO</a:t>
                      </a:r>
                      <a:endParaRPr lang="en-US" sz="1200" b="0" dirty="0"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67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 Black"/>
                          <a:cs typeface="Arial Black"/>
                        </a:rPr>
                        <a:t>-0.183 ± 0.028</a:t>
                      </a:r>
                      <a:endParaRPr lang="en-US" sz="1200" b="0" dirty="0"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67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 Black"/>
                          <a:cs typeface="Arial Black"/>
                        </a:rPr>
                        <a:t>-0.31</a:t>
                      </a:r>
                      <a:r>
                        <a:rPr lang="en-US" sz="1200" b="0" baseline="0" dirty="0" smtClean="0">
                          <a:latin typeface="Arial Black"/>
                          <a:cs typeface="Arial Black"/>
                        </a:rPr>
                        <a:t> ± 0.18</a:t>
                      </a:r>
                      <a:endParaRPr lang="en-US" sz="1200" b="0" dirty="0"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672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 Black"/>
                          <a:cs typeface="Arial Black"/>
                        </a:rPr>
                        <a:t>  MCLD</a:t>
                      </a:r>
                      <a:endParaRPr lang="en-US" sz="1200" b="0" dirty="0"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 Black"/>
                          <a:cs typeface="Arial Black"/>
                        </a:rPr>
                        <a:t>0.021</a:t>
                      </a:r>
                      <a:r>
                        <a:rPr lang="en-US" sz="1200" b="0" baseline="0" dirty="0" smtClean="0">
                          <a:latin typeface="Arial Black"/>
                          <a:cs typeface="Arial Black"/>
                        </a:rPr>
                        <a:t> ± 0.108</a:t>
                      </a:r>
                      <a:endParaRPr lang="en-US" sz="1200" b="0" dirty="0"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 Black"/>
                          <a:cs typeface="Arial Black"/>
                        </a:rPr>
                        <a:t>-0.73 ± 0.10</a:t>
                      </a:r>
                      <a:endParaRPr lang="en-US" sz="1200" b="0" dirty="0"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41012" y="5721350"/>
            <a:ext cx="37965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  <a:latin typeface="Arial Black"/>
                <a:cs typeface="Arial Black"/>
              </a:rPr>
              <a:t>* CLRO: </a:t>
            </a:r>
            <a:r>
              <a:rPr lang="en-US" sz="1500" dirty="0" smtClean="0">
                <a:latin typeface="Arial Black"/>
                <a:cs typeface="Arial Black"/>
              </a:rPr>
              <a:t>Offset error (</a:t>
            </a:r>
            <a:r>
              <a:rPr lang="en-US" sz="1500" dirty="0" err="1" smtClean="0">
                <a:latin typeface="Arial Black"/>
                <a:cs typeface="Arial Black"/>
              </a:rPr>
              <a:t>k</a:t>
            </a:r>
            <a:r>
              <a:rPr lang="en-US" sz="1500" dirty="0" smtClean="0">
                <a:latin typeface="Arial Black"/>
                <a:cs typeface="Arial Black"/>
              </a:rPr>
              <a:t>=1) = </a:t>
            </a:r>
            <a:r>
              <a:rPr lang="en-US" sz="1500" dirty="0" smtClean="0">
                <a:solidFill>
                  <a:srgbClr val="FF0000"/>
                </a:solidFill>
                <a:latin typeface="Arial Black"/>
                <a:cs typeface="Arial Black"/>
              </a:rPr>
              <a:t>0.10%</a:t>
            </a:r>
            <a:endParaRPr lang="en-US" sz="1500" dirty="0" smtClean="0">
              <a:latin typeface="Arial Black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9837" y="6026153"/>
            <a:ext cx="38211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  <a:latin typeface="Arial Black"/>
                <a:cs typeface="Arial Black"/>
              </a:rPr>
              <a:t>* MCLD: </a:t>
            </a:r>
            <a:r>
              <a:rPr lang="en-US" sz="1500" dirty="0" smtClean="0">
                <a:latin typeface="Arial Black"/>
                <a:cs typeface="Arial Black"/>
              </a:rPr>
              <a:t>Offset error (</a:t>
            </a:r>
            <a:r>
              <a:rPr lang="en-US" sz="1500" dirty="0" err="1" smtClean="0">
                <a:latin typeface="Arial Black"/>
                <a:cs typeface="Arial Black"/>
              </a:rPr>
              <a:t>k</a:t>
            </a:r>
            <a:r>
              <a:rPr lang="en-US" sz="1500" dirty="0" smtClean="0">
                <a:latin typeface="Arial Black"/>
                <a:cs typeface="Arial Black"/>
              </a:rPr>
              <a:t>=1) = </a:t>
            </a:r>
            <a:r>
              <a:rPr lang="en-US" sz="1500" dirty="0" smtClean="0">
                <a:solidFill>
                  <a:srgbClr val="FF0000"/>
                </a:solidFill>
                <a:latin typeface="Arial Black"/>
                <a:cs typeface="Arial Black"/>
              </a:rPr>
              <a:t>0.05%</a:t>
            </a:r>
            <a:endParaRPr lang="en-US" sz="1500" dirty="0" smtClean="0">
              <a:latin typeface="Arial Black"/>
              <a:cs typeface="Arial Black"/>
            </a:endParaRPr>
          </a:p>
        </p:txBody>
      </p:sp>
      <p:pic>
        <p:nvPicPr>
          <p:cNvPr id="8" name="Picture 7" descr="ceres_clr_mstrat_sso_degrad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48" y="1195945"/>
            <a:ext cx="3976169" cy="5008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45" y="137579"/>
            <a:ext cx="7935383" cy="5334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rgbClr val="800000"/>
                </a:solidFill>
                <a:latin typeface="Arial Black"/>
                <a:cs typeface="Arial Black"/>
              </a:rPr>
              <a:t>CLARREO RSS Requirement -</a:t>
            </a:r>
            <a:r>
              <a:rPr lang="en-US" sz="2000" b="0" dirty="0" smtClean="0">
                <a:solidFill>
                  <a:srgbClr val="800000"/>
                </a:solidFill>
                <a:effectLst/>
                <a:latin typeface="Arial Black"/>
                <a:ea typeface="+mj-ea"/>
                <a:cs typeface="Arial Black"/>
              </a:rPr>
              <a:t> 2D Pointing Ability</a:t>
            </a:r>
            <a:endParaRPr lang="en-US" sz="2000" b="0" dirty="0">
              <a:solidFill>
                <a:srgbClr val="800000"/>
              </a:solidFill>
              <a:effectLst/>
              <a:latin typeface="Arial Black"/>
              <a:ea typeface="+mj-ea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313" y="627790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8000"/>
                </a:solidFill>
                <a:latin typeface="Arial Black"/>
                <a:cs typeface="Arial Black"/>
              </a:rPr>
              <a:t>Studies by CLARREO Engineering Team, K. </a:t>
            </a:r>
            <a:r>
              <a:rPr lang="en-US" sz="1400" i="1" dirty="0" err="1" smtClean="0">
                <a:solidFill>
                  <a:srgbClr val="008000"/>
                </a:solidFill>
                <a:latin typeface="Arial Black"/>
                <a:cs typeface="Arial Black"/>
              </a:rPr>
              <a:t>Thome</a:t>
            </a:r>
            <a:r>
              <a:rPr lang="en-US" sz="1400" i="1" dirty="0" smtClean="0">
                <a:solidFill>
                  <a:srgbClr val="008000"/>
                </a:solidFill>
                <a:latin typeface="Arial Black"/>
                <a:cs typeface="Arial Black"/>
              </a:rPr>
              <a:t>, and C. </a:t>
            </a:r>
            <a:r>
              <a:rPr lang="en-US" sz="1400" i="1" dirty="0" err="1" smtClean="0">
                <a:solidFill>
                  <a:srgbClr val="008000"/>
                </a:solidFill>
                <a:latin typeface="Arial Black"/>
                <a:cs typeface="Arial Black"/>
              </a:rPr>
              <a:t>Lukashin</a:t>
            </a:r>
            <a:r>
              <a:rPr lang="en-US" sz="1400" i="1" dirty="0" smtClean="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endParaRPr lang="en-US" sz="1400" i="1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4370" y="3124200"/>
            <a:ext cx="3733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  Comments:</a:t>
            </a:r>
          </a:p>
          <a:p>
            <a:endParaRPr lang="en-US" sz="1400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r>
              <a:rPr lang="en-US" sz="1400" dirty="0" smtClean="0">
                <a:latin typeface="Arial Black"/>
                <a:cs typeface="Arial Black"/>
              </a:rPr>
              <a:t>- </a:t>
            </a:r>
            <a:r>
              <a:rPr lang="en-US" sz="1400" dirty="0" smtClean="0">
                <a:solidFill>
                  <a:srgbClr val="008000"/>
                </a:solidFill>
                <a:latin typeface="Arial Black"/>
                <a:cs typeface="Arial Black"/>
              </a:rPr>
              <a:t>Yaw &amp; Roll</a:t>
            </a:r>
            <a:r>
              <a:rPr lang="en-US" sz="1400" dirty="0" smtClean="0">
                <a:latin typeface="Arial Black"/>
                <a:cs typeface="Arial Black"/>
              </a:rPr>
              <a:t> pointing option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is preferred from RI point of view: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RAZ is matched accurately,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matching with GEO imagers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is more effective.</a:t>
            </a:r>
          </a:p>
          <a:p>
            <a:endParaRPr lang="en-US" sz="1400" dirty="0" smtClean="0">
              <a:latin typeface="Arial Black"/>
              <a:cs typeface="Arial Black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Arial Black"/>
                <a:cs typeface="Arial Black"/>
              </a:rPr>
              <a:t> </a:t>
            </a:r>
            <a:r>
              <a:rPr lang="en-US" sz="1400" dirty="0" err="1" smtClean="0">
                <a:latin typeface="Arial Black"/>
                <a:cs typeface="Arial Black"/>
              </a:rPr>
              <a:t>Hyperspectral</a:t>
            </a:r>
            <a:r>
              <a:rPr lang="en-US" sz="1400" dirty="0" smtClean="0">
                <a:latin typeface="Arial Black"/>
                <a:cs typeface="Arial Black"/>
              </a:rPr>
              <a:t> image has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directional definition of swath: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RAZ (or Yaw).</a:t>
            </a:r>
          </a:p>
          <a:p>
            <a:endParaRPr lang="en-US" sz="1400" dirty="0" smtClean="0">
              <a:latin typeface="Arial Black"/>
              <a:cs typeface="Arial Black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Arial Black"/>
                <a:cs typeface="Arial Black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Arial Black"/>
                <a:cs typeface="Arial Black"/>
              </a:rPr>
              <a:t>Pitch &amp; Roll </a:t>
            </a:r>
            <a:r>
              <a:rPr lang="en-US" sz="1400" dirty="0" smtClean="0">
                <a:latin typeface="Arial Black"/>
                <a:cs typeface="Arial Black"/>
              </a:rPr>
              <a:t>pointing option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may be preferred for Lunar &amp;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Solar measurements.</a:t>
            </a:r>
            <a:endParaRPr lang="en-US" sz="1400" dirty="0" smtClean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66800" y="2283023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n w="6350">
                  <a:noFill/>
                </a:ln>
                <a:solidFill>
                  <a:srgbClr val="008000"/>
                </a:solidFill>
                <a:latin typeface="Arial Black"/>
                <a:cs typeface="Arial Black"/>
              </a:rPr>
              <a:t>1) Yaw &amp; Roll pointing: </a:t>
            </a:r>
            <a:r>
              <a:rPr lang="en-US" sz="1400" dirty="0" smtClean="0">
                <a:ln w="6350">
                  <a:noFill/>
                </a:ln>
                <a:latin typeface="Arial Black"/>
                <a:cs typeface="Arial Black"/>
              </a:rPr>
              <a:t>roll +/- 55</a:t>
            </a:r>
            <a:r>
              <a:rPr lang="en-US" sz="1400" baseline="30000" dirty="0" smtClean="0">
                <a:ln w="6350">
                  <a:noFill/>
                </a:ln>
                <a:latin typeface="Arial Black"/>
                <a:cs typeface="Arial Black"/>
              </a:rPr>
              <a:t>o</a:t>
            </a:r>
            <a:r>
              <a:rPr lang="en-US" sz="1400" dirty="0" smtClean="0">
                <a:ln w="6350">
                  <a:noFill/>
                </a:ln>
                <a:latin typeface="Arial Black"/>
                <a:cs typeface="Arial Black"/>
              </a:rPr>
              <a:t>, and yaw +/- 84</a:t>
            </a:r>
            <a:r>
              <a:rPr lang="en-US" sz="1400" baseline="30000" dirty="0" smtClean="0">
                <a:ln w="6350">
                  <a:noFill/>
                </a:ln>
                <a:latin typeface="Arial Black"/>
                <a:cs typeface="Arial Black"/>
              </a:rPr>
              <a:t>o</a:t>
            </a:r>
            <a:r>
              <a:rPr lang="en-US" sz="1400" dirty="0" smtClean="0">
                <a:ln w="6350">
                  <a:noFill/>
                </a:ln>
                <a:latin typeface="Arial Black"/>
                <a:cs typeface="Arial Black"/>
              </a:rPr>
              <a:t> range. 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50334" y="1077384"/>
            <a:ext cx="8382000" cy="70061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0" h="0"/>
            </a:sp3d>
          </a:bodyPr>
          <a:lstStyle/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1400" dirty="0" smtClean="0">
                <a:ln w="6350">
                  <a:noFill/>
                </a:ln>
                <a:solidFill>
                  <a:srgbClr val="FF0000"/>
                </a:solidFill>
                <a:latin typeface="Arial Black"/>
                <a:cs typeface="Arial Black"/>
              </a:rPr>
              <a:t>Requirement: </a:t>
            </a: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1400" dirty="0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Ability to provide RI coincident data, matched in both RAZ and VZA angles.  </a:t>
            </a:r>
            <a:endParaRPr lang="en-US" sz="1400" dirty="0" smtClean="0">
              <a:ln w="6350">
                <a:noFill/>
              </a:ln>
              <a:solidFill>
                <a:srgbClr val="000000"/>
              </a:solidFill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1400" b="1" dirty="0" smtClean="0">
              <a:ln w="6350">
                <a:noFill/>
              </a:ln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1400" b="1" dirty="0" smtClean="0">
                <a:ln w="6350">
                  <a:noFill/>
                </a:ln>
                <a:latin typeface="Arial Black"/>
                <a:ea typeface="+mj-ea"/>
                <a:cs typeface="Arial Black"/>
              </a:rPr>
              <a:t>            </a:t>
            </a:r>
          </a:p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1400" b="1" dirty="0" smtClean="0">
              <a:ln w="6350">
                <a:noFill/>
              </a:ln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endParaRPr lang="en-US" sz="1400" b="1" dirty="0" smtClean="0">
              <a:ln w="6350">
                <a:noFill/>
              </a:ln>
              <a:solidFill>
                <a:srgbClr val="0D0D0D"/>
              </a:solidFill>
              <a:latin typeface="Arial Black"/>
              <a:ea typeface="+mj-ea"/>
              <a:cs typeface="Arial Black"/>
            </a:endParaRPr>
          </a:p>
          <a:p>
            <a:pPr marL="742950" indent="-742950" defTabSz="914400" fontAlgn="auto">
              <a:spcAft>
                <a:spcPts val="0"/>
              </a:spcAft>
              <a:defRPr/>
            </a:pPr>
            <a:r>
              <a:rPr lang="en-US" sz="1400" b="1" dirty="0" smtClean="0">
                <a:ln w="6350">
                  <a:noFill/>
                </a:ln>
                <a:solidFill>
                  <a:srgbClr val="0D0D0D"/>
                </a:solidFill>
                <a:latin typeface="Arial Black"/>
                <a:ea typeface="+mj-ea"/>
                <a:cs typeface="Arial Black"/>
              </a:rPr>
              <a:t>           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76200" y="3124200"/>
            <a:ext cx="4876800" cy="3124200"/>
            <a:chOff x="0" y="2209800"/>
            <a:chExt cx="4876800" cy="3082919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7244" t="12915" r="2945"/>
            <a:stretch>
              <a:fillRect/>
            </a:stretch>
          </p:blipFill>
          <p:spPr bwMode="auto">
            <a:xfrm>
              <a:off x="228600" y="2209800"/>
              <a:ext cx="4648200" cy="3082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0" y="2209800"/>
              <a:ext cx="2590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60919" y="1722968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Requirement implies at </a:t>
            </a:r>
            <a:r>
              <a:rPr lang="en-US" sz="1400" dirty="0" smtClean="0">
                <a:ln w="6350">
                  <a:noFill/>
                </a:ln>
                <a:solidFill>
                  <a:srgbClr val="FF0000"/>
                </a:solidFill>
                <a:latin typeface="Arial Black"/>
                <a:cs typeface="Arial Black"/>
              </a:rPr>
              <a:t>least</a:t>
            </a:r>
            <a:r>
              <a:rPr lang="en-US" sz="1400" dirty="0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dirty="0" smtClean="0">
                <a:ln w="6350">
                  <a:noFill/>
                </a:ln>
                <a:solidFill>
                  <a:srgbClr val="FF0000"/>
                </a:solidFill>
                <a:latin typeface="Arial Black"/>
                <a:cs typeface="Arial Black"/>
              </a:rPr>
              <a:t>2D pointing </a:t>
            </a:r>
            <a:r>
              <a:rPr lang="en-US" sz="1400" dirty="0" smtClean="0">
                <a:ln w="6350">
                  <a:noFill/>
                </a:ln>
                <a:solidFill>
                  <a:srgbClr val="000000"/>
                </a:solidFill>
                <a:latin typeface="Arial Black"/>
                <a:cs typeface="Arial Black"/>
              </a:rPr>
              <a:t>ability in orbit.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2664023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n w="6350">
                  <a:noFill/>
                </a:ln>
                <a:solidFill>
                  <a:srgbClr val="008000"/>
                </a:solidFill>
                <a:latin typeface="Arial Black"/>
                <a:cs typeface="Arial Black"/>
              </a:rPr>
              <a:t>2) Pitch &amp; Roll pointing: </a:t>
            </a:r>
            <a:r>
              <a:rPr lang="en-US" sz="1400" dirty="0" smtClean="0">
                <a:ln w="6350">
                  <a:noFill/>
                </a:ln>
                <a:latin typeface="Arial Black"/>
                <a:cs typeface="Arial Black"/>
              </a:rPr>
              <a:t>roll +/- 55</a:t>
            </a:r>
            <a:r>
              <a:rPr lang="en-US" sz="1400" baseline="30000" dirty="0" smtClean="0">
                <a:ln w="6350">
                  <a:noFill/>
                </a:ln>
                <a:latin typeface="Arial Black"/>
                <a:cs typeface="Arial Black"/>
              </a:rPr>
              <a:t>o</a:t>
            </a:r>
            <a:r>
              <a:rPr lang="en-US" sz="1400" dirty="0" smtClean="0">
                <a:ln w="6350">
                  <a:noFill/>
                </a:ln>
                <a:latin typeface="Arial Black"/>
                <a:cs typeface="Arial Black"/>
              </a:rPr>
              <a:t>, and pitch +/- 55</a:t>
            </a:r>
            <a:r>
              <a:rPr lang="en-US" sz="1400" baseline="30000" dirty="0" smtClean="0">
                <a:ln w="6350">
                  <a:noFill/>
                </a:ln>
                <a:latin typeface="Arial Black"/>
                <a:cs typeface="Arial Black"/>
              </a:rPr>
              <a:t>o</a:t>
            </a:r>
            <a:r>
              <a:rPr lang="en-US" sz="1400" dirty="0" smtClean="0">
                <a:ln w="6350">
                  <a:noFill/>
                </a:ln>
                <a:latin typeface="Arial Black"/>
                <a:cs typeface="Arial Black"/>
              </a:rPr>
              <a:t> range. 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9016" y="188384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 Black"/>
                <a:cs typeface="Arial Black"/>
              </a:rPr>
              <a:t>CLARREO RSS On-Orbit Pointing Operations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8914" y="717559"/>
            <a:ext cx="7338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 Black"/>
                <a:cs typeface="Arial Black"/>
              </a:rPr>
              <a:t>CLARREO RSS 2D pointing option: </a:t>
            </a:r>
          </a:p>
          <a:p>
            <a:endParaRPr lang="en-US" sz="1200" dirty="0" smtClean="0">
              <a:latin typeface="Arial Black"/>
              <a:cs typeface="Arial Black"/>
            </a:endParaRPr>
          </a:p>
          <a:p>
            <a:r>
              <a:rPr lang="en-US" sz="1400" dirty="0" smtClean="0">
                <a:latin typeface="Arial Black"/>
                <a:cs typeface="Arial Black"/>
              </a:rPr>
              <a:t>1) Yaw (azimuth angle) match = constant (matching within 0.4</a:t>
            </a:r>
            <a:r>
              <a:rPr lang="en-US" sz="1400" baseline="30000" dirty="0" smtClean="0">
                <a:latin typeface="Arial Black"/>
                <a:cs typeface="Arial Black"/>
              </a:rPr>
              <a:t>o</a:t>
            </a:r>
            <a:r>
              <a:rPr lang="en-US" sz="1400" dirty="0" smtClean="0">
                <a:latin typeface="Arial Black"/>
                <a:cs typeface="Arial Black"/>
              </a:rPr>
              <a:t>).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2) Continuous </a:t>
            </a:r>
            <a:r>
              <a:rPr lang="en-US" sz="1400" dirty="0" err="1" smtClean="0">
                <a:latin typeface="Arial Black"/>
                <a:cs typeface="Arial Black"/>
              </a:rPr>
              <a:t>Gimbal</a:t>
            </a:r>
            <a:r>
              <a:rPr lang="en-US" sz="1400" dirty="0" smtClean="0">
                <a:latin typeface="Arial Black"/>
                <a:cs typeface="Arial Black"/>
              </a:rPr>
              <a:t> Roll (scan angle) match </a:t>
            </a:r>
            <a:r>
              <a:rPr lang="en-US" sz="1400" dirty="0" err="1" smtClean="0">
                <a:latin typeface="Arial Black"/>
                <a:cs typeface="Arial Black"/>
                <a:sym typeface="Wingdings"/>
              </a:rPr>
              <a:t></a:t>
            </a:r>
            <a:r>
              <a:rPr lang="en-US" sz="1400" dirty="0" smtClean="0">
                <a:latin typeface="Arial Black"/>
                <a:cs typeface="Arial Black"/>
                <a:sym typeface="Wingdings"/>
              </a:rPr>
              <a:t> </a:t>
            </a:r>
            <a:r>
              <a:rPr lang="en-US" sz="1400" dirty="0" smtClean="0">
                <a:latin typeface="Arial Black"/>
                <a:cs typeface="Arial Black"/>
              </a:rPr>
              <a:t> a function of time.</a:t>
            </a: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927" y="3947566"/>
            <a:ext cx="116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4713B"/>
                </a:solidFill>
                <a:latin typeface="Wingdings"/>
                <a:ea typeface="Wingdings"/>
                <a:cs typeface="Wingdings"/>
              </a:rPr>
              <a:t></a:t>
            </a:r>
            <a:r>
              <a:rPr lang="en-US" dirty="0" smtClean="0">
                <a:solidFill>
                  <a:srgbClr val="34713B"/>
                </a:solidFill>
                <a:latin typeface="Arial Black"/>
                <a:cs typeface="Arial Black"/>
              </a:rPr>
              <a:t> JPSS</a:t>
            </a:r>
            <a:endParaRPr lang="en-US" dirty="0">
              <a:solidFill>
                <a:srgbClr val="34713B"/>
              </a:solidFill>
              <a:latin typeface="Arial Black"/>
              <a:cs typeface="Arial Black"/>
            </a:endParaRPr>
          </a:p>
        </p:txBody>
      </p:sp>
      <p:pic>
        <p:nvPicPr>
          <p:cNvPr id="9" name="Picture 8" descr="clarreo_jpss_inter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2032000"/>
            <a:ext cx="5257800" cy="429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4877" y="2311383"/>
            <a:ext cx="1142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  <a:sym typeface="Wingdings"/>
              </a:rPr>
              <a:t>CLARREO</a:t>
            </a:r>
          </a:p>
          <a:p>
            <a:r>
              <a:rPr lang="en-US" sz="14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1400" dirty="0" smtClean="0">
              <a:solidFill>
                <a:srgbClr val="FF0000"/>
              </a:solidFill>
              <a:latin typeface="Arial Black"/>
              <a:cs typeface="Arial Black"/>
              <a:sym typeface="Wingding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169" y="1735667"/>
            <a:ext cx="3077404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34713B"/>
                </a:solidFill>
                <a:latin typeface="Arial Black"/>
                <a:cs typeface="Arial Black"/>
              </a:rPr>
              <a:t>Note: yaw could also be varied continuously</a:t>
            </a:r>
            <a:endParaRPr lang="en-US" sz="1400" dirty="0">
              <a:solidFill>
                <a:srgbClr val="34713B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9016" y="188384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 Black"/>
                <a:cs typeface="Arial Black"/>
              </a:rPr>
              <a:t>CLARREO RSS in Polar 90</a:t>
            </a:r>
            <a:r>
              <a:rPr lang="en-US" sz="2000" baseline="30000" dirty="0" smtClean="0">
                <a:solidFill>
                  <a:srgbClr val="800000"/>
                </a:solidFill>
                <a:latin typeface="Arial Black"/>
                <a:cs typeface="Arial Black"/>
              </a:rPr>
              <a:t>o</a:t>
            </a:r>
            <a:r>
              <a:rPr lang="en-US" sz="2000" dirty="0" smtClean="0">
                <a:solidFill>
                  <a:srgbClr val="800000"/>
                </a:solidFill>
                <a:latin typeface="Arial Black"/>
                <a:cs typeface="Arial Black"/>
              </a:rPr>
              <a:t> Orbit – Orbital  Modeling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027" y="4286259"/>
            <a:ext cx="66268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Goal: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- Time/space/angle matching to obtain ensemble of </a:t>
            </a:r>
          </a:p>
          <a:p>
            <a:r>
              <a:rPr lang="en-US" sz="1400" dirty="0" smtClean="0">
                <a:latin typeface="Arial Black"/>
                <a:cs typeface="Arial Black"/>
              </a:rPr>
              <a:t>  samples with data matching noise ≤ 1%</a:t>
            </a:r>
          </a:p>
          <a:p>
            <a:r>
              <a:rPr lang="en-US" sz="1400" i="1" dirty="0" smtClean="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lang="en-US" sz="1200" i="1" dirty="0" err="1" smtClean="0">
                <a:solidFill>
                  <a:srgbClr val="008000"/>
                </a:solidFill>
                <a:latin typeface="Arial Black"/>
                <a:cs typeface="Arial Black"/>
              </a:rPr>
              <a:t>Wielicki</a:t>
            </a:r>
            <a:r>
              <a:rPr lang="en-US" sz="1200" i="1" dirty="0" smtClean="0">
                <a:solidFill>
                  <a:srgbClr val="008000"/>
                </a:solidFill>
                <a:latin typeface="Arial Black"/>
                <a:cs typeface="Arial Black"/>
              </a:rPr>
              <a:t> et al., IGARSS 2008</a:t>
            </a:r>
            <a:endParaRPr lang="en-US" sz="1200" dirty="0" smtClean="0">
              <a:latin typeface="Arial Black"/>
              <a:cs typeface="Arial Black"/>
            </a:endParaRPr>
          </a:p>
          <a:p>
            <a:pPr>
              <a:buFont typeface="Arial"/>
              <a:buChar char="•"/>
            </a:pPr>
            <a:endParaRPr lang="en-US" sz="1400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Matching requirements: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Arial Black"/>
                <a:cs typeface="Arial Black"/>
              </a:rPr>
              <a:t> Within +/- 5 min of the JPSS passing.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Arial Black"/>
                <a:cs typeface="Arial Black"/>
              </a:rPr>
              <a:t> VZA match within 1.4° (CLARREO RSS 100 km swath).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Arial Black"/>
                <a:cs typeface="Arial Black"/>
              </a:rPr>
              <a:t> SZA &lt; 75</a:t>
            </a:r>
            <a:r>
              <a:rPr lang="en-US" sz="1400" baseline="30000" dirty="0" smtClean="0">
                <a:latin typeface="Arial Black"/>
                <a:cs typeface="Arial Black"/>
              </a:rPr>
              <a:t>o</a:t>
            </a:r>
            <a:r>
              <a:rPr lang="en-US" sz="1400" dirty="0" smtClean="0">
                <a:latin typeface="Arial Black"/>
                <a:cs typeface="Arial Black"/>
              </a:rPr>
              <a:t>.</a:t>
            </a:r>
            <a:endParaRPr lang="en-US" sz="1400" baseline="30000" dirty="0" smtClean="0">
              <a:latin typeface="Arial Black"/>
              <a:cs typeface="Arial Black"/>
            </a:endParaRPr>
          </a:p>
          <a:p>
            <a:pPr>
              <a:buFontTx/>
              <a:buChar char="-"/>
            </a:pPr>
            <a:r>
              <a:rPr lang="en-US" sz="1400" baseline="30000" dirty="0" smtClean="0">
                <a:latin typeface="Arial Black"/>
                <a:cs typeface="Arial Black"/>
              </a:rPr>
              <a:t> </a:t>
            </a:r>
            <a:r>
              <a:rPr lang="en-US" sz="1400" dirty="0" smtClean="0">
                <a:latin typeface="Arial Black"/>
                <a:cs typeface="Arial Black"/>
              </a:rPr>
              <a:t>At least 10 km effective width of swath.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1190" y="4519098"/>
            <a:ext cx="2702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Arial Black"/>
                <a:cs typeface="Arial Black"/>
              </a:rPr>
              <a:t>Figure: </a:t>
            </a:r>
            <a:r>
              <a:rPr lang="en-US" sz="1100" dirty="0" smtClean="0">
                <a:latin typeface="Arial Black"/>
                <a:cs typeface="Arial Black"/>
              </a:rPr>
              <a:t>CLARREO RSS </a:t>
            </a:r>
            <a:r>
              <a:rPr lang="en-US" sz="1100" dirty="0" err="1" smtClean="0">
                <a:latin typeface="Arial Black"/>
                <a:cs typeface="Arial Black"/>
              </a:rPr>
              <a:t>boresight</a:t>
            </a:r>
            <a:endParaRPr lang="en-US" sz="1100" dirty="0" smtClean="0">
              <a:latin typeface="Arial Black"/>
              <a:cs typeface="Arial Black"/>
            </a:endParaRPr>
          </a:p>
          <a:p>
            <a:r>
              <a:rPr lang="en-US" sz="1100" dirty="0" smtClean="0">
                <a:latin typeface="Arial Black"/>
                <a:cs typeface="Arial Black"/>
              </a:rPr>
              <a:t>locations, which matched JPSS</a:t>
            </a:r>
          </a:p>
          <a:p>
            <a:r>
              <a:rPr lang="en-US" sz="1100" dirty="0" smtClean="0">
                <a:latin typeface="Arial Black"/>
                <a:cs typeface="Arial Black"/>
              </a:rPr>
              <a:t>cross-track data over one year time period.   </a:t>
            </a:r>
            <a:endParaRPr lang="en-US" sz="1100" dirty="0"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5" y="563027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4713B"/>
                </a:solidFill>
                <a:latin typeface="Arial Black"/>
                <a:cs typeface="Arial Black"/>
              </a:rPr>
              <a:t>Inter-calibration with sensors on the JPSS</a:t>
            </a:r>
          </a:p>
        </p:txBody>
      </p:sp>
      <p:pic>
        <p:nvPicPr>
          <p:cNvPr id="11" name="Picture 10" descr="orbi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939800"/>
            <a:ext cx="641350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RREO_style_4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CLARREO_style_4.potx</Template>
  <TotalTime>2581</TotalTime>
  <Words>3452</Words>
  <Application>Microsoft Macintosh PowerPoint</Application>
  <PresentationFormat>On-screen Show (4:3)</PresentationFormat>
  <Paragraphs>458</Paragraphs>
  <Slides>29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CLARREO_style_4</vt:lpstr>
      <vt:lpstr>CLARREO RSS: Reference Inter-calibration on Orbit</vt:lpstr>
      <vt:lpstr>Presentation outline</vt:lpstr>
      <vt:lpstr>CLARREO Reflected Solar Spectrometer (RSS) Science Implementation Strategy</vt:lpstr>
      <vt:lpstr>CLARREO RSS Mission Requirements</vt:lpstr>
      <vt:lpstr>CLARREO RSS Reference Inter-calibration Objectives </vt:lpstr>
      <vt:lpstr>Simulation Study: CERES RSR Degradation    SCIAMACHY data: Clear ocean (N = 1800) and marine clouds scenes (N = 7000)</vt:lpstr>
      <vt:lpstr>CLARREO RSS Requirement - 2D Pointing Ability</vt:lpstr>
      <vt:lpstr>Slide 8</vt:lpstr>
      <vt:lpstr>Slide 9</vt:lpstr>
      <vt:lpstr>Slide 10</vt:lpstr>
      <vt:lpstr>CLARREO RSS / Target Sensor - RI Sampling</vt:lpstr>
      <vt:lpstr>CLARREO RSS / GEO Imager – Inter-calibration Sampling</vt:lpstr>
      <vt:lpstr>CLARREO RSS on ISS / Target Sensor - RI Sampling</vt:lpstr>
      <vt:lpstr>Summary on CLARREO RSS Inter-Calibration Sampling</vt:lpstr>
      <vt:lpstr>Slide 15</vt:lpstr>
      <vt:lpstr>Imager Calibration Model (MODIS as an example)</vt:lpstr>
      <vt:lpstr>CLARREO RSS RI: Polarization Parameters</vt:lpstr>
      <vt:lpstr>Polarization Data from PARASOL (2006.04.01)</vt:lpstr>
      <vt:lpstr>Examples of Empirical PDMs (12 days of PARASOL data)</vt:lpstr>
      <vt:lpstr>Examples of Theoretical PDMs (clear-sky ocean)</vt:lpstr>
      <vt:lpstr>CLARREO RSS / Imager Inter-Calibration Formalism </vt:lpstr>
      <vt:lpstr>CLARREO RSS Inter-Calibration:  Imager Sensitivity to Polarization</vt:lpstr>
      <vt:lpstr>CLARREO/Imager Inter-Calibration:  Resulting Radiometric Uncertainty</vt:lpstr>
      <vt:lpstr>Slide 24</vt:lpstr>
      <vt:lpstr>Numerical Estimates: Imager Sensitivity to Polarization Single measurements of m on orbit</vt:lpstr>
      <vt:lpstr>Slide 26</vt:lpstr>
      <vt:lpstr>Slide 27</vt:lpstr>
      <vt:lpstr>Slide 28</vt:lpstr>
      <vt:lpstr>Slide 29</vt:lpstr>
    </vt:vector>
  </TitlesOfParts>
  <Company>LM ES&amp;S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CLARREO RS Reference Inter-Calibration Ability and Requirements </dc:title>
  <dc:creator>David Young</dc:creator>
  <cp:lastModifiedBy>Constantine Lukashin</cp:lastModifiedBy>
  <cp:revision>438</cp:revision>
  <dcterms:created xsi:type="dcterms:W3CDTF">2013-03-04T13:13:58Z</dcterms:created>
  <dcterms:modified xsi:type="dcterms:W3CDTF">2013-03-04T13:14:49Z</dcterms:modified>
</cp:coreProperties>
</file>