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49" r:id="rId2"/>
    <p:sldMasterId id="2147483650" r:id="rId3"/>
    <p:sldMasterId id="2147483651" r:id="rId4"/>
    <p:sldMasterId id="2147483653" r:id="rId5"/>
  </p:sldMasterIdLst>
  <p:notesMasterIdLst>
    <p:notesMasterId r:id="rId24"/>
  </p:notesMasterIdLst>
  <p:sldIdLst>
    <p:sldId id="256" r:id="rId6"/>
    <p:sldId id="274" r:id="rId7"/>
    <p:sldId id="257" r:id="rId8"/>
    <p:sldId id="271" r:id="rId9"/>
    <p:sldId id="272" r:id="rId10"/>
    <p:sldId id="273" r:id="rId11"/>
    <p:sldId id="275" r:id="rId12"/>
    <p:sldId id="260" r:id="rId13"/>
    <p:sldId id="259" r:id="rId14"/>
    <p:sldId id="262" r:id="rId15"/>
    <p:sldId id="263" r:id="rId16"/>
    <p:sldId id="264" r:id="rId17"/>
    <p:sldId id="265" r:id="rId18"/>
    <p:sldId id="267" r:id="rId19"/>
    <p:sldId id="268" r:id="rId20"/>
    <p:sldId id="269" r:id="rId21"/>
    <p:sldId id="270" r:id="rId22"/>
    <p:sldId id="261" r:id="rId2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8D9EC"/>
    <a:srgbClr val="ACE5F2"/>
    <a:srgbClr val="FFFF99"/>
    <a:srgbClr val="A6BFDE"/>
    <a:srgbClr val="000099"/>
    <a:srgbClr val="4382FF"/>
    <a:srgbClr val="DDDDDD"/>
    <a:srgbClr val="00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585" autoAdjust="0"/>
    <p:restoredTop sz="94660"/>
  </p:normalViewPr>
  <p:slideViewPr>
    <p:cSldViewPr snapToGrid="0" snapToObjects="1">
      <p:cViewPr varScale="1">
        <p:scale>
          <a:sx n="105" d="100"/>
          <a:sy n="105" d="100"/>
        </p:scale>
        <p:origin x="-56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755A522-3537-4982-92EA-319E03D5ED1A}" type="datetimeFigureOut">
              <a:rPr lang="en-US"/>
              <a:pPr>
                <a:defRPr/>
              </a:pPr>
              <a:t>3/5/2013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CH" noProof="0" smtClean="0"/>
              <a:t>Click to edit Master text styles</a:t>
            </a:r>
          </a:p>
          <a:p>
            <a:pPr lvl="1"/>
            <a:r>
              <a:rPr lang="fr-CH" noProof="0" smtClean="0"/>
              <a:t>Second level</a:t>
            </a:r>
          </a:p>
          <a:p>
            <a:pPr lvl="2"/>
            <a:r>
              <a:rPr lang="fr-CH" noProof="0" smtClean="0"/>
              <a:t>Third level</a:t>
            </a:r>
          </a:p>
          <a:p>
            <a:pPr lvl="3"/>
            <a:r>
              <a:rPr lang="fr-CH" noProof="0" smtClean="0"/>
              <a:t>Fourth level</a:t>
            </a:r>
          </a:p>
          <a:p>
            <a:pPr lvl="4"/>
            <a:r>
              <a:rPr lang="fr-CH"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2267AA9-4BE2-476E-8A6D-DC346495995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defTabSz="914400" eaLnBrk="1" hangingPunct="1"/>
            <a:endParaRPr lang="en-US" smtClean="0"/>
          </a:p>
        </p:txBody>
      </p:sp>
      <p:sp>
        <p:nvSpPr>
          <p:cNvPr id="4813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4CC3FDCE-6B7F-4E1D-B3A4-2416D38AA41D}" type="slidenum">
              <a:rPr lang="en-US" sz="1200"/>
              <a:pPr algn="r" defTabSz="914400"/>
              <a:t>10</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defTabSz="914400"/>
            <a:fld id="{A5B7079B-8077-446A-AC82-810917F2B63F}" type="slidenum">
              <a:rPr lang="en-US" altLang="zh-CN" sz="1200">
                <a:solidFill>
                  <a:srgbClr val="000000"/>
                </a:solidFill>
              </a:rPr>
              <a:pPr algn="r" defTabSz="914400"/>
              <a:t>11</a:t>
            </a:fld>
            <a:endParaRPr lang="en-US" altLang="zh-CN" sz="1200">
              <a:solidFill>
                <a:srgbClr val="000000"/>
              </a:solidFill>
            </a:endParaRPr>
          </a:p>
        </p:txBody>
      </p:sp>
      <p:sp>
        <p:nvSpPr>
          <p:cNvPr id="5120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defTabSz="914400"/>
            <a:fld id="{2116CA46-0797-48F5-86FD-4FED49D6C9A4}" type="slidenum">
              <a:rPr lang="en-US" sz="1200" b="1">
                <a:solidFill>
                  <a:srgbClr val="000000"/>
                </a:solidFill>
                <a:latin typeface="Calibri" pitchFamily="34" charset="0"/>
              </a:rPr>
              <a:pPr algn="r" defTabSz="914400"/>
              <a:t>11</a:t>
            </a:fld>
            <a:endParaRPr lang="en-US" sz="1200" b="1">
              <a:solidFill>
                <a:srgbClr val="000000"/>
              </a:solidFill>
              <a:latin typeface="Calibri" pitchFamily="34" charset="0"/>
            </a:endParaRPr>
          </a:p>
        </p:txBody>
      </p:sp>
      <p:sp>
        <p:nvSpPr>
          <p:cNvPr id="5120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5" name="Rectangle 3"/>
          <p:cNvSpPr>
            <a:spLocks noGrp="1" noChangeArrowheads="1"/>
          </p:cNvSpPr>
          <p:nvPr>
            <p:ph type="body" idx="1"/>
          </p:nvPr>
        </p:nvSpPr>
        <p:spPr bwMode="auto">
          <a:solidFill>
            <a:srgbClr val="FFFFFF"/>
          </a:solidFill>
        </p:spPr>
        <p:txBody>
          <a:bodyPr wrap="square" lIns="89725" tIns="44862" rIns="89725" bIns="44862" numCol="1" anchor="t" anchorCtr="0" compatLnSpc="1">
            <a:prstTxWarp prst="textNoShape">
              <a:avLst/>
            </a:prstTxWarp>
          </a:bodyPr>
          <a:lstStyle/>
          <a:p>
            <a:pPr defTabSz="914400" eaLnBrk="1" hangingPunct="1">
              <a:spcBef>
                <a:spcPct val="0"/>
              </a:spcBef>
            </a:pPr>
            <a:r>
              <a:rPr lang="en-US" altLang="zh-CN" smtClean="0">
                <a:ea typeface="ＭＳ Ｐゴシック" pitchFamily="34" charset="-128"/>
              </a:rPr>
              <a:t>No single agency is capable, however, of providing all of the information and services needed to inform decision-making. Meeting the climate challenge will require an unprecedented level of coordination among federal agencies, along with our nongovernmental partners, to pull together our collective expertise to accomplish the goal of providing high quality climate information and services that are user-friendly, responsive, and relevant. </a:t>
            </a:r>
          </a:p>
          <a:p>
            <a:pPr defTabSz="914400" eaLnBrk="1" hangingPunct="1">
              <a:spcBef>
                <a:spcPct val="0"/>
              </a:spcBef>
            </a:pPr>
            <a:endParaRPr lang="en-US" altLang="zh-CN" smtClean="0">
              <a:ea typeface="ＭＳ Ｐゴシック" pitchFamily="34" charset="-128"/>
            </a:endParaRPr>
          </a:p>
          <a:p>
            <a:pPr defTabSz="914400" eaLnBrk="1" hangingPunct="1">
              <a:spcBef>
                <a:spcPct val="0"/>
              </a:spcBef>
            </a:pPr>
            <a:endParaRPr lang="en-US" altLang="zh-CN"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defTabSz="914400"/>
            <a:fld id="{5DA6824B-001A-435B-8BDD-50FFFE7CBDDD}" type="slidenum">
              <a:rPr lang="de-DE" altLang="zh-CN" sz="1200">
                <a:solidFill>
                  <a:srgbClr val="000000"/>
                </a:solidFill>
              </a:rPr>
              <a:pPr algn="r" defTabSz="914400"/>
              <a:t>12</a:t>
            </a:fld>
            <a:endParaRPr lang="de-DE" altLang="zh-CN" sz="1200">
              <a:solidFill>
                <a:srgbClr val="000000"/>
              </a:solidFill>
            </a:endParaRPr>
          </a:p>
        </p:txBody>
      </p:sp>
      <p:sp>
        <p:nvSpPr>
          <p:cNvPr id="54275" name="Rectangle 2"/>
          <p:cNvSpPr>
            <a:spLocks noChangeArrowheads="1" noTextEdit="1"/>
          </p:cNvSpPr>
          <p:nvPr>
            <p:ph type="sldImg"/>
          </p:nvPr>
        </p:nvSpPr>
        <p:spPr bwMode="auto">
          <a:noFill/>
          <a:ln>
            <a:solidFill>
              <a:srgbClr val="000000"/>
            </a:solidFill>
            <a:miter lim="800000"/>
            <a:headEnd/>
            <a:tailEnd/>
          </a:ln>
        </p:spPr>
      </p:sp>
      <p:sp>
        <p:nvSpPr>
          <p:cNvPr id="542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914400" eaLnBrk="1" hangingPunct="1"/>
            <a:r>
              <a:rPr lang="fr-CH" altLang="zh-CN" smtClean="0">
                <a:latin typeface="Times" pitchFamily="18" charset="0"/>
              </a:rPr>
              <a:t>All climate-sensitive sectors can and will benefit from climate services. However, four areas have been identified by the High Level Task Force as urgent priorities and where the most short-term benefits could be obtained. Thus Climate Services targeted particularly in enhancing the ability to cope with climate related incidents shall be the main focus.</a:t>
            </a:r>
          </a:p>
          <a:p>
            <a:pPr defTabSz="914400" eaLnBrk="1" hangingPunct="1"/>
            <a:endParaRPr lang="fr-CH" altLang="zh-CN" smtClean="0">
              <a:latin typeface="Times" pitchFamily="18" charset="0"/>
            </a:endParaRPr>
          </a:p>
          <a:p>
            <a:pPr defTabSz="914400" eaLnBrk="1" hangingPunct="1"/>
            <a:r>
              <a:rPr lang="fr-CH" altLang="zh-CN" smtClean="0">
                <a:latin typeface="Times" pitchFamily="18" charset="0"/>
              </a:rPr>
              <a:t>(Click) First of all Agriculture and food security:</a:t>
            </a:r>
            <a:endParaRPr lang="en-US" altLang="zh-CN" smtClean="0">
              <a:latin typeface="Times" pitchFamily="18" charset="0"/>
            </a:endParaRPr>
          </a:p>
          <a:p>
            <a:pPr defTabSz="914400" eaLnBrk="1" hangingPunct="1"/>
            <a:r>
              <a:rPr lang="en-US" altLang="zh-CN" smtClean="0">
                <a:latin typeface="Times" pitchFamily="18" charset="0"/>
              </a:rPr>
              <a:t>With a  better analysis of climate risks and availability of seasonal forecasts, farmers can plan optimal planting dates, the best mix of crops to grow and which disease- and pest-resilient varieties to choose. This can help to improve food security and reduce poverty. Climate scientists and farmers must develop close partnerships to effectively use seasonal forecasts and develop coping strategies in the event of natural disasters. </a:t>
            </a:r>
          </a:p>
          <a:p>
            <a:pPr defTabSz="914400" eaLnBrk="1" hangingPunct="1"/>
            <a:endParaRPr lang="fr-CH" altLang="zh-CN" smtClean="0">
              <a:latin typeface="Times" pitchFamily="18" charset="0"/>
            </a:endParaRPr>
          </a:p>
          <a:p>
            <a:pPr defTabSz="914400" eaLnBrk="1" hangingPunct="1"/>
            <a:r>
              <a:rPr lang="fr-CH" altLang="zh-CN" smtClean="0">
                <a:latin typeface="Times" pitchFamily="18" charset="0"/>
              </a:rPr>
              <a:t>(click) Secondly, Water:</a:t>
            </a:r>
          </a:p>
          <a:p>
            <a:pPr defTabSz="914400" eaLnBrk="1" hangingPunct="1"/>
            <a:r>
              <a:rPr lang="en-US" altLang="zh-CN" smtClean="0">
                <a:latin typeface="Times" pitchFamily="18" charset="0"/>
              </a:rPr>
              <a:t>Water availability can provide or deny life-supporting needs. It can lead to enhanced food production but also to extreme water stress, high levels of poverty and even loss of life. Improved climate predictions give water resource managers the necessary information to plan and operate their systems more efficiently.</a:t>
            </a:r>
          </a:p>
          <a:p>
            <a:pPr defTabSz="914400" eaLnBrk="1" hangingPunct="1"/>
            <a:endParaRPr lang="fr-CH" altLang="zh-CN" smtClean="0">
              <a:latin typeface="Times" pitchFamily="18" charset="0"/>
            </a:endParaRPr>
          </a:p>
          <a:p>
            <a:pPr defTabSz="914400" eaLnBrk="1" hangingPunct="1"/>
            <a:r>
              <a:rPr lang="fr-CH" altLang="zh-CN" smtClean="0">
                <a:latin typeface="Times" pitchFamily="18" charset="0"/>
              </a:rPr>
              <a:t>(click) Thirdly, Health:</a:t>
            </a:r>
          </a:p>
          <a:p>
            <a:pPr defTabSz="914400" eaLnBrk="1" hangingPunct="1"/>
            <a:r>
              <a:rPr lang="en-US" altLang="zh-CN" smtClean="0">
                <a:latin typeface="Times" pitchFamily="18" charset="0"/>
              </a:rPr>
              <a:t>Weather and climate conditions have direct and indirect impacts on health. They can increase the risk of epidemics of airborne and waterborne diseases, as well as malnutrition, heatstroke and respiratory problems. Climate prediction and information facilitate early warnings and surveillance, as well as interventions and resource allocation management</a:t>
            </a:r>
          </a:p>
          <a:p>
            <a:pPr defTabSz="914400" eaLnBrk="1" hangingPunct="1"/>
            <a:endParaRPr lang="fr-CH" altLang="zh-CN" smtClean="0">
              <a:latin typeface="Times" pitchFamily="18" charset="0"/>
            </a:endParaRPr>
          </a:p>
          <a:p>
            <a:pPr defTabSz="914400" eaLnBrk="1" hangingPunct="1"/>
            <a:r>
              <a:rPr lang="fr-CH" altLang="zh-CN" smtClean="0">
                <a:latin typeface="Times" pitchFamily="18" charset="0"/>
              </a:rPr>
              <a:t>(click) Lastly, Disaster Risk Reduction:</a:t>
            </a:r>
          </a:p>
          <a:p>
            <a:pPr defTabSz="914400" eaLnBrk="1" hangingPunct="1"/>
            <a:r>
              <a:rPr lang="en-US" altLang="zh-CN" smtClean="0">
                <a:latin typeface="Times" pitchFamily="18" charset="0"/>
              </a:rPr>
              <a:t>Climate-related disasters such as flooding or drought have great impacts on communities and their socio-economic activities.  Early warning systems can prevent loss of life, livelihood and property by alerting people to specific threats and enhancing the level of preparedness.</a:t>
            </a:r>
          </a:p>
          <a:p>
            <a:pPr defTabSz="914400" eaLnBrk="1" hangingPunct="1"/>
            <a:endParaRPr lang="fr-CH" altLang="zh-CN" smtClean="0">
              <a:latin typeface="Times" pitchFamily="18" charset="0"/>
            </a:endParaRPr>
          </a:p>
          <a:p>
            <a:pPr defTabSz="914400" eaLnBrk="1" hangingPunct="1"/>
            <a:r>
              <a:rPr lang="fr-CH" altLang="zh-CN" smtClean="0">
                <a:latin typeface="Times" pitchFamily="18" charset="0"/>
              </a:rPr>
              <a:t>Thus, it is in these four areas that climate services will be developped in the short term until 2017.</a:t>
            </a:r>
            <a:endParaRPr lang="en-US" altLang="zh-CN" smtClean="0">
              <a:latin typeface="Times"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defTabSz="914400"/>
            <a:endParaRPr lang="en-US" smtClean="0"/>
          </a:p>
        </p:txBody>
      </p:sp>
      <p:sp>
        <p:nvSpPr>
          <p:cNvPr id="614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9DFDACA2-9579-4083-A258-1F4E846A4F6F}" type="slidenum">
              <a:rPr lang="en-US" sz="1200"/>
              <a:pPr algn="r" defTabSz="914400"/>
              <a:t>14</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r-CH"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7E04B8A-2FF5-4C22-8324-58E5CBF0B0DB}" type="datetimeFigureOut">
              <a:rPr lang="en-US"/>
              <a:pPr>
                <a:defRPr/>
              </a:pPr>
              <a:t>3/5/2013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BD49AF2-793B-4B62-9C66-D9A5C481BF6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A82FD8C-E985-4D87-8DBB-903AB4C6D2E1}" type="datetimeFigureOut">
              <a:rPr lang="en-US"/>
              <a:pPr>
                <a:defRPr/>
              </a:pPr>
              <a:t>3/5/2013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2191BA1-53A3-42D4-B729-E20CC3F3103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CH"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6BC40C3-D3E5-46FF-8382-60E1FFA3E1C5}" type="datetimeFigureOut">
              <a:rPr lang="en-US"/>
              <a:pPr>
                <a:defRPr/>
              </a:pPr>
              <a:t>3/5/2013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1B013BE-3AC3-4112-A6F8-45062D99CEF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FA59BCCD-1EA0-4C35-A697-6183432EE4C4}" type="datetimeFigureOut">
              <a:rPr lang="en-US"/>
              <a:pPr/>
              <a:t>3/5/2013</a:t>
            </a:fld>
            <a:endParaRPr lang="en-US"/>
          </a:p>
        </p:txBody>
      </p:sp>
      <p:sp>
        <p:nvSpPr>
          <p:cNvPr id="5" name="Footer Placeholder 4"/>
          <p:cNvSpPr>
            <a:spLocks noGrp="1"/>
          </p:cNvSpPr>
          <p:nvPr>
            <p:ph type="ftr" sz="quarter" idx="11"/>
          </p:nvPr>
        </p:nvSpPr>
        <p:spPr/>
        <p:txBody>
          <a:bodyPr/>
          <a:lstStyle>
            <a:lvl1pPr>
              <a:defRPr/>
            </a:lvl1pPr>
          </a:lstStyle>
          <a:p>
            <a:r>
              <a:rPr lang="en-US"/>
              <a:t>WMO Presentation @ 40th Session of CGMS, 5-9 Nov. 2012, Lugano, Swiss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81AB5874-D8CE-430D-A462-146D51554AE2}" type="datetimeFigureOut">
              <a:rPr lang="en-US"/>
              <a:pPr/>
              <a:t>3/5/2013</a:t>
            </a:fld>
            <a:endParaRPr lang="en-US"/>
          </a:p>
        </p:txBody>
      </p:sp>
      <p:sp>
        <p:nvSpPr>
          <p:cNvPr id="5" name="Footer Placeholder 4"/>
          <p:cNvSpPr>
            <a:spLocks noGrp="1"/>
          </p:cNvSpPr>
          <p:nvPr>
            <p:ph type="ftr" sz="quarter" idx="11"/>
          </p:nvPr>
        </p:nvSpPr>
        <p:spPr/>
        <p:txBody>
          <a:bodyPr/>
          <a:lstStyle>
            <a:lvl1pPr>
              <a:defRPr/>
            </a:lvl1pPr>
          </a:lstStyle>
          <a:p>
            <a:r>
              <a:rPr lang="en-US"/>
              <a:t>WMO Presentation @ 40th Session of CGMS, 5-9 Nov. 2012, Lugano, Swiss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6ED1454A-764B-45D4-B356-8F7A6DB35993}" type="datetimeFigureOut">
              <a:rPr lang="en-US"/>
              <a:pPr/>
              <a:t>3/5/2013</a:t>
            </a:fld>
            <a:endParaRPr lang="en-US"/>
          </a:p>
        </p:txBody>
      </p:sp>
      <p:sp>
        <p:nvSpPr>
          <p:cNvPr id="5" name="Footer Placeholder 4"/>
          <p:cNvSpPr>
            <a:spLocks noGrp="1"/>
          </p:cNvSpPr>
          <p:nvPr>
            <p:ph type="ftr" sz="quarter" idx="11"/>
          </p:nvPr>
        </p:nvSpPr>
        <p:spPr/>
        <p:txBody>
          <a:bodyPr/>
          <a:lstStyle>
            <a:lvl1pPr>
              <a:defRPr/>
            </a:lvl1pPr>
          </a:lstStyle>
          <a:p>
            <a:r>
              <a:rPr lang="en-US"/>
              <a:t>WMO Presentation @ 40th Session of CGMS, 5-9 Nov. 2012, Lugano, Swiss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28775"/>
            <a:ext cx="3810000" cy="446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28775"/>
            <a:ext cx="3810000" cy="446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4FB73CB5-FE1A-4651-9AC0-6214F9680365}" type="datetimeFigureOut">
              <a:rPr lang="en-US"/>
              <a:pPr/>
              <a:t>3/5/2013</a:t>
            </a:fld>
            <a:endParaRPr lang="en-US"/>
          </a:p>
        </p:txBody>
      </p:sp>
      <p:sp>
        <p:nvSpPr>
          <p:cNvPr id="6" name="Footer Placeholder 5"/>
          <p:cNvSpPr>
            <a:spLocks noGrp="1"/>
          </p:cNvSpPr>
          <p:nvPr>
            <p:ph type="ftr" sz="quarter" idx="11"/>
          </p:nvPr>
        </p:nvSpPr>
        <p:spPr/>
        <p:txBody>
          <a:bodyPr/>
          <a:lstStyle>
            <a:lvl1pPr>
              <a:defRPr/>
            </a:lvl1pPr>
          </a:lstStyle>
          <a:p>
            <a:r>
              <a:rPr lang="en-US"/>
              <a:t>WMO Presentation @ 40th Session of CGMS, 5-9 Nov. 2012, Lugano, Swiss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5AD31D9A-AF10-46BF-9B3B-8DCCA9F66025}" type="datetimeFigureOut">
              <a:rPr lang="en-US"/>
              <a:pPr/>
              <a:t>3/5/2013</a:t>
            </a:fld>
            <a:endParaRPr lang="en-US"/>
          </a:p>
        </p:txBody>
      </p:sp>
      <p:sp>
        <p:nvSpPr>
          <p:cNvPr id="8" name="Footer Placeholder 7"/>
          <p:cNvSpPr>
            <a:spLocks noGrp="1"/>
          </p:cNvSpPr>
          <p:nvPr>
            <p:ph type="ftr" sz="quarter" idx="11"/>
          </p:nvPr>
        </p:nvSpPr>
        <p:spPr/>
        <p:txBody>
          <a:bodyPr/>
          <a:lstStyle>
            <a:lvl1pPr>
              <a:defRPr/>
            </a:lvl1pPr>
          </a:lstStyle>
          <a:p>
            <a:r>
              <a:rPr lang="en-US"/>
              <a:t>WMO Presentation @ 40th Session of CGMS, 5-9 Nov. 2012, Lugano, Swiss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C0E79641-B43D-4C3A-B421-4ABE6CE9C15F}" type="datetimeFigureOut">
              <a:rPr lang="en-US"/>
              <a:pPr/>
              <a:t>3/5/2013</a:t>
            </a:fld>
            <a:endParaRPr lang="en-US"/>
          </a:p>
        </p:txBody>
      </p:sp>
      <p:sp>
        <p:nvSpPr>
          <p:cNvPr id="4" name="Footer Placeholder 3"/>
          <p:cNvSpPr>
            <a:spLocks noGrp="1"/>
          </p:cNvSpPr>
          <p:nvPr>
            <p:ph type="ftr" sz="quarter" idx="11"/>
          </p:nvPr>
        </p:nvSpPr>
        <p:spPr/>
        <p:txBody>
          <a:bodyPr/>
          <a:lstStyle>
            <a:lvl1pPr>
              <a:defRPr/>
            </a:lvl1pPr>
          </a:lstStyle>
          <a:p>
            <a:r>
              <a:rPr lang="en-US"/>
              <a:t>WMO Presentation @ 40th Session of CGMS, 5-9 Nov. 2012, Lugano, Swiss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AE3CFFF5-0D04-4125-8D36-22B11E4A6B37}" type="datetimeFigureOut">
              <a:rPr lang="en-US"/>
              <a:pPr/>
              <a:t>3/5/2013</a:t>
            </a:fld>
            <a:endParaRPr lang="en-US"/>
          </a:p>
        </p:txBody>
      </p:sp>
      <p:sp>
        <p:nvSpPr>
          <p:cNvPr id="3" name="Footer Placeholder 2"/>
          <p:cNvSpPr>
            <a:spLocks noGrp="1"/>
          </p:cNvSpPr>
          <p:nvPr>
            <p:ph type="ftr" sz="quarter" idx="11"/>
          </p:nvPr>
        </p:nvSpPr>
        <p:spPr/>
        <p:txBody>
          <a:bodyPr/>
          <a:lstStyle>
            <a:lvl1pPr>
              <a:defRPr/>
            </a:lvl1pPr>
          </a:lstStyle>
          <a:p>
            <a:r>
              <a:rPr lang="en-US"/>
              <a:t>WMO Presentation @ 40th Session of CGMS, 5-9 Nov. 2012, Lugano, Swiss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945D6C8F-D69F-4FB2-8409-9A906D5DE58F}" type="datetimeFigureOut">
              <a:rPr lang="en-US"/>
              <a:pPr/>
              <a:t>3/5/2013</a:t>
            </a:fld>
            <a:endParaRPr lang="en-US"/>
          </a:p>
        </p:txBody>
      </p:sp>
      <p:sp>
        <p:nvSpPr>
          <p:cNvPr id="6" name="Footer Placeholder 5"/>
          <p:cNvSpPr>
            <a:spLocks noGrp="1"/>
          </p:cNvSpPr>
          <p:nvPr>
            <p:ph type="ftr" sz="quarter" idx="11"/>
          </p:nvPr>
        </p:nvSpPr>
        <p:spPr/>
        <p:txBody>
          <a:bodyPr/>
          <a:lstStyle>
            <a:lvl1pPr>
              <a:defRPr/>
            </a:lvl1pPr>
          </a:lstStyle>
          <a:p>
            <a:r>
              <a:rPr lang="en-US"/>
              <a:t>WMO Presentation @ 40th Session of CGMS, 5-9 Nov. 2012, Lugano, Swiss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Click to edit Master title style</a:t>
            </a:r>
            <a:endParaRPr lang="en-US"/>
          </a:p>
        </p:txBody>
      </p:sp>
      <p:sp>
        <p:nvSpPr>
          <p:cNvPr id="3" name="Content Placeholder 2"/>
          <p:cNvSpPr>
            <a:spLocks noGrp="1"/>
          </p:cNvSpPr>
          <p:nvPr>
            <p:ph idx="1"/>
          </p:nvPr>
        </p:nvSpPr>
        <p:spPr/>
        <p:txBody>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BA5E030-2324-4561-8A7C-A959B57DCE12}" type="datetimeFigureOut">
              <a:rPr lang="en-US"/>
              <a:pPr>
                <a:defRPr/>
              </a:pPr>
              <a:t>3/5/2013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7AE89A1-910A-42C8-B4FC-3DDDD38BA338}"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90B42F03-AA64-43DB-82DD-6934E78EFBB2}" type="datetimeFigureOut">
              <a:rPr lang="en-US"/>
              <a:pPr/>
              <a:t>3/5/2013</a:t>
            </a:fld>
            <a:endParaRPr lang="en-US"/>
          </a:p>
        </p:txBody>
      </p:sp>
      <p:sp>
        <p:nvSpPr>
          <p:cNvPr id="6" name="Footer Placeholder 5"/>
          <p:cNvSpPr>
            <a:spLocks noGrp="1"/>
          </p:cNvSpPr>
          <p:nvPr>
            <p:ph type="ftr" sz="quarter" idx="11"/>
          </p:nvPr>
        </p:nvSpPr>
        <p:spPr/>
        <p:txBody>
          <a:bodyPr/>
          <a:lstStyle>
            <a:lvl1pPr>
              <a:defRPr/>
            </a:lvl1pPr>
          </a:lstStyle>
          <a:p>
            <a:r>
              <a:rPr lang="en-US"/>
              <a:t>WMO Presentation @ 40th Session of CGMS, 5-9 Nov. 2012, Lugano, Swiss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7E8A9C36-3C12-4993-98C6-3C9302C19FC9}" type="datetimeFigureOut">
              <a:rPr lang="en-US"/>
              <a:pPr/>
              <a:t>3/5/2013</a:t>
            </a:fld>
            <a:endParaRPr lang="en-US"/>
          </a:p>
        </p:txBody>
      </p:sp>
      <p:sp>
        <p:nvSpPr>
          <p:cNvPr id="5" name="Footer Placeholder 4"/>
          <p:cNvSpPr>
            <a:spLocks noGrp="1"/>
          </p:cNvSpPr>
          <p:nvPr>
            <p:ph type="ftr" sz="quarter" idx="11"/>
          </p:nvPr>
        </p:nvSpPr>
        <p:spPr/>
        <p:txBody>
          <a:bodyPr/>
          <a:lstStyle>
            <a:lvl1pPr>
              <a:defRPr/>
            </a:lvl1pPr>
          </a:lstStyle>
          <a:p>
            <a:r>
              <a:rPr lang="en-US"/>
              <a:t>WMO Presentation @ 40th Session of CGMS, 5-9 Nov. 2012, Lugano, Swiss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115888"/>
            <a:ext cx="2068513" cy="5980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15888"/>
            <a:ext cx="6057900" cy="5980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5E48BBF8-F1FF-425C-9FD2-B86578864FF2}" type="datetimeFigureOut">
              <a:rPr lang="en-US"/>
              <a:pPr/>
              <a:t>3/5/2013</a:t>
            </a:fld>
            <a:endParaRPr lang="en-US"/>
          </a:p>
        </p:txBody>
      </p:sp>
      <p:sp>
        <p:nvSpPr>
          <p:cNvPr id="5" name="Footer Placeholder 4"/>
          <p:cNvSpPr>
            <a:spLocks noGrp="1"/>
          </p:cNvSpPr>
          <p:nvPr>
            <p:ph type="ftr" sz="quarter" idx="11"/>
          </p:nvPr>
        </p:nvSpPr>
        <p:spPr/>
        <p:txBody>
          <a:bodyPr/>
          <a:lstStyle>
            <a:lvl1pPr>
              <a:defRPr/>
            </a:lvl1pPr>
          </a:lstStyle>
          <a:p>
            <a:r>
              <a:rPr lang="en-US"/>
              <a:t>WMO Presentation @ 40th Session of CGMS, 5-9 Nov. 2012, Lugano, Swiss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6DB5AEBA-C337-496B-A7FC-73640CDC095E}" type="datetimeFigureOut">
              <a:rPr lang="en-US"/>
              <a:pPr/>
              <a:t>3/5/2013</a:t>
            </a:fld>
            <a:endParaRPr lang="en-US" altLang="zh-CN"/>
          </a:p>
        </p:txBody>
      </p:sp>
      <p:sp>
        <p:nvSpPr>
          <p:cNvPr id="5" name="Footer Placeholder 4"/>
          <p:cNvSpPr>
            <a:spLocks noGrp="1"/>
          </p:cNvSpPr>
          <p:nvPr>
            <p:ph type="ftr" sz="quarter" idx="11"/>
          </p:nvPr>
        </p:nvSpPr>
        <p:spPr/>
        <p:txBody>
          <a:bodyPr/>
          <a:lstStyle>
            <a:lvl1pPr>
              <a:defRPr/>
            </a:lvl1pPr>
          </a:lstStyle>
          <a:p>
            <a:r>
              <a:rPr lang="en-US" altLang="zh-CN"/>
              <a:t>WMO Presentation @ 40th Session of CGMS, 5-9 Nov. 2012, Lugano, Swiss</a:t>
            </a:r>
          </a:p>
        </p:txBody>
      </p:sp>
      <p:sp>
        <p:nvSpPr>
          <p:cNvPr id="6" name="Slide Number Placeholder 5"/>
          <p:cNvSpPr>
            <a:spLocks noGrp="1"/>
          </p:cNvSpPr>
          <p:nvPr>
            <p:ph type="sldNum" sz="quarter" idx="12"/>
          </p:nvPr>
        </p:nvSpPr>
        <p:spPr/>
        <p:txBody>
          <a:bodyPr/>
          <a:lstStyle>
            <a:lvl1pPr>
              <a:defRPr/>
            </a:lvl1pPr>
          </a:lstStyle>
          <a:p>
            <a:fld id="{4F8A5D13-4757-499D-99C5-F5370675CD53}" type="slidenum">
              <a:rPr lang="en-US" altLang="zh-CN"/>
              <a:pPr/>
              <a:t>‹#›</a:t>
            </a:fld>
            <a:endParaRPr lang="en-US" altLang="zh-CN"/>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9B2E6192-3FF2-4C50-86E6-8EE493469BC6}" type="datetimeFigureOut">
              <a:rPr lang="en-US"/>
              <a:pPr/>
              <a:t>3/5/2013</a:t>
            </a:fld>
            <a:endParaRPr lang="en-US" altLang="zh-CN"/>
          </a:p>
        </p:txBody>
      </p:sp>
      <p:sp>
        <p:nvSpPr>
          <p:cNvPr id="5" name="Footer Placeholder 4"/>
          <p:cNvSpPr>
            <a:spLocks noGrp="1"/>
          </p:cNvSpPr>
          <p:nvPr>
            <p:ph type="ftr" sz="quarter" idx="11"/>
          </p:nvPr>
        </p:nvSpPr>
        <p:spPr/>
        <p:txBody>
          <a:bodyPr/>
          <a:lstStyle>
            <a:lvl1pPr>
              <a:defRPr/>
            </a:lvl1pPr>
          </a:lstStyle>
          <a:p>
            <a:r>
              <a:rPr lang="en-US" altLang="zh-CN"/>
              <a:t>WMO Presentation @ 40th Session of CGMS, 5-9 Nov. 2012, Lugano, Swiss</a:t>
            </a:r>
          </a:p>
        </p:txBody>
      </p:sp>
      <p:sp>
        <p:nvSpPr>
          <p:cNvPr id="6" name="Slide Number Placeholder 5"/>
          <p:cNvSpPr>
            <a:spLocks noGrp="1"/>
          </p:cNvSpPr>
          <p:nvPr>
            <p:ph type="sldNum" sz="quarter" idx="12"/>
          </p:nvPr>
        </p:nvSpPr>
        <p:spPr/>
        <p:txBody>
          <a:bodyPr/>
          <a:lstStyle>
            <a:lvl1pPr>
              <a:defRPr/>
            </a:lvl1pPr>
          </a:lstStyle>
          <a:p>
            <a:fld id="{2A4EB377-F0BC-4011-8164-F925EAF39226}" type="slidenum">
              <a:rPr lang="en-US" altLang="zh-CN"/>
              <a:pPr/>
              <a:t>‹#›</a:t>
            </a:fld>
            <a:endParaRPr lang="en-US" altLang="zh-CN"/>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F21FD43C-7B87-40C2-9524-F94EAE32501C}" type="datetimeFigureOut">
              <a:rPr lang="en-US"/>
              <a:pPr/>
              <a:t>3/5/2013</a:t>
            </a:fld>
            <a:endParaRPr lang="en-US" altLang="zh-CN"/>
          </a:p>
        </p:txBody>
      </p:sp>
      <p:sp>
        <p:nvSpPr>
          <p:cNvPr id="5" name="Footer Placeholder 4"/>
          <p:cNvSpPr>
            <a:spLocks noGrp="1"/>
          </p:cNvSpPr>
          <p:nvPr>
            <p:ph type="ftr" sz="quarter" idx="11"/>
          </p:nvPr>
        </p:nvSpPr>
        <p:spPr/>
        <p:txBody>
          <a:bodyPr/>
          <a:lstStyle>
            <a:lvl1pPr>
              <a:defRPr/>
            </a:lvl1pPr>
          </a:lstStyle>
          <a:p>
            <a:r>
              <a:rPr lang="en-US" altLang="zh-CN"/>
              <a:t>WMO Presentation @ 40th Session of CGMS, 5-9 Nov. 2012, Lugano, Swiss</a:t>
            </a:r>
          </a:p>
        </p:txBody>
      </p:sp>
      <p:sp>
        <p:nvSpPr>
          <p:cNvPr id="6" name="Slide Number Placeholder 5"/>
          <p:cNvSpPr>
            <a:spLocks noGrp="1"/>
          </p:cNvSpPr>
          <p:nvPr>
            <p:ph type="sldNum" sz="quarter" idx="12"/>
          </p:nvPr>
        </p:nvSpPr>
        <p:spPr/>
        <p:txBody>
          <a:bodyPr/>
          <a:lstStyle>
            <a:lvl1pPr>
              <a:defRPr/>
            </a:lvl1pPr>
          </a:lstStyle>
          <a:p>
            <a:fld id="{40FEC09B-3E77-438E-8F21-E76830C90708}" type="slidenum">
              <a:rPr lang="en-US" altLang="zh-CN"/>
              <a:pPr/>
              <a:t>‹#›</a:t>
            </a:fld>
            <a:endParaRPr lang="en-US" altLang="zh-CN"/>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28775"/>
            <a:ext cx="3810000" cy="446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28775"/>
            <a:ext cx="3810000" cy="446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4072DCE1-90E9-4B20-99B3-64831966BAE9}" type="datetimeFigureOut">
              <a:rPr lang="en-US"/>
              <a:pPr/>
              <a:t>3/5/2013</a:t>
            </a:fld>
            <a:endParaRPr lang="en-US" altLang="zh-CN"/>
          </a:p>
        </p:txBody>
      </p:sp>
      <p:sp>
        <p:nvSpPr>
          <p:cNvPr id="6" name="Footer Placeholder 5"/>
          <p:cNvSpPr>
            <a:spLocks noGrp="1"/>
          </p:cNvSpPr>
          <p:nvPr>
            <p:ph type="ftr" sz="quarter" idx="11"/>
          </p:nvPr>
        </p:nvSpPr>
        <p:spPr/>
        <p:txBody>
          <a:bodyPr/>
          <a:lstStyle>
            <a:lvl1pPr>
              <a:defRPr/>
            </a:lvl1pPr>
          </a:lstStyle>
          <a:p>
            <a:r>
              <a:rPr lang="en-US" altLang="zh-CN"/>
              <a:t>WMO Presentation @ 40th Session of CGMS, 5-9 Nov. 2012, Lugano, Swiss</a:t>
            </a:r>
          </a:p>
        </p:txBody>
      </p:sp>
      <p:sp>
        <p:nvSpPr>
          <p:cNvPr id="7" name="Slide Number Placeholder 6"/>
          <p:cNvSpPr>
            <a:spLocks noGrp="1"/>
          </p:cNvSpPr>
          <p:nvPr>
            <p:ph type="sldNum" sz="quarter" idx="12"/>
          </p:nvPr>
        </p:nvSpPr>
        <p:spPr/>
        <p:txBody>
          <a:bodyPr/>
          <a:lstStyle>
            <a:lvl1pPr>
              <a:defRPr/>
            </a:lvl1pPr>
          </a:lstStyle>
          <a:p>
            <a:fld id="{B5277995-7BFA-4CF6-BB89-49AFA82D191D}" type="slidenum">
              <a:rPr lang="en-US" altLang="zh-CN"/>
              <a:pPr/>
              <a:t>‹#›</a:t>
            </a:fld>
            <a:endParaRPr lang="en-US" altLang="zh-CN"/>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185EE80A-479F-45B0-B27E-FCA40DB3FFC7}" type="datetimeFigureOut">
              <a:rPr lang="en-US"/>
              <a:pPr/>
              <a:t>3/5/2013</a:t>
            </a:fld>
            <a:endParaRPr lang="en-US" altLang="zh-CN"/>
          </a:p>
        </p:txBody>
      </p:sp>
      <p:sp>
        <p:nvSpPr>
          <p:cNvPr id="8" name="Footer Placeholder 7"/>
          <p:cNvSpPr>
            <a:spLocks noGrp="1"/>
          </p:cNvSpPr>
          <p:nvPr>
            <p:ph type="ftr" sz="quarter" idx="11"/>
          </p:nvPr>
        </p:nvSpPr>
        <p:spPr/>
        <p:txBody>
          <a:bodyPr/>
          <a:lstStyle>
            <a:lvl1pPr>
              <a:defRPr/>
            </a:lvl1pPr>
          </a:lstStyle>
          <a:p>
            <a:r>
              <a:rPr lang="en-US" altLang="zh-CN"/>
              <a:t>WMO Presentation @ 40th Session of CGMS, 5-9 Nov. 2012, Lugano, Swiss</a:t>
            </a:r>
          </a:p>
        </p:txBody>
      </p:sp>
      <p:sp>
        <p:nvSpPr>
          <p:cNvPr id="9" name="Slide Number Placeholder 8"/>
          <p:cNvSpPr>
            <a:spLocks noGrp="1"/>
          </p:cNvSpPr>
          <p:nvPr>
            <p:ph type="sldNum" sz="quarter" idx="12"/>
          </p:nvPr>
        </p:nvSpPr>
        <p:spPr/>
        <p:txBody>
          <a:bodyPr/>
          <a:lstStyle>
            <a:lvl1pPr>
              <a:defRPr/>
            </a:lvl1pPr>
          </a:lstStyle>
          <a:p>
            <a:fld id="{83A52535-E78F-4739-AA1B-F4776F0D361E}" type="slidenum">
              <a:rPr lang="en-US" altLang="zh-CN"/>
              <a:pPr/>
              <a:t>‹#›</a:t>
            </a:fld>
            <a:endParaRPr lang="en-US" altLang="zh-CN"/>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F8F8D3AA-6428-4AC8-A2C8-20B6B1092454}" type="datetimeFigureOut">
              <a:rPr lang="en-US"/>
              <a:pPr/>
              <a:t>3/5/2013</a:t>
            </a:fld>
            <a:endParaRPr lang="en-US" altLang="zh-CN"/>
          </a:p>
        </p:txBody>
      </p:sp>
      <p:sp>
        <p:nvSpPr>
          <p:cNvPr id="4" name="Footer Placeholder 3"/>
          <p:cNvSpPr>
            <a:spLocks noGrp="1"/>
          </p:cNvSpPr>
          <p:nvPr>
            <p:ph type="ftr" sz="quarter" idx="11"/>
          </p:nvPr>
        </p:nvSpPr>
        <p:spPr/>
        <p:txBody>
          <a:bodyPr/>
          <a:lstStyle>
            <a:lvl1pPr>
              <a:defRPr/>
            </a:lvl1pPr>
          </a:lstStyle>
          <a:p>
            <a:r>
              <a:rPr lang="en-US" altLang="zh-CN"/>
              <a:t>WMO Presentation @ 40th Session of CGMS, 5-9 Nov. 2012, Lugano, Swiss</a:t>
            </a:r>
          </a:p>
        </p:txBody>
      </p:sp>
      <p:sp>
        <p:nvSpPr>
          <p:cNvPr id="5" name="Slide Number Placeholder 4"/>
          <p:cNvSpPr>
            <a:spLocks noGrp="1"/>
          </p:cNvSpPr>
          <p:nvPr>
            <p:ph type="sldNum" sz="quarter" idx="12"/>
          </p:nvPr>
        </p:nvSpPr>
        <p:spPr/>
        <p:txBody>
          <a:bodyPr/>
          <a:lstStyle>
            <a:lvl1pPr>
              <a:defRPr/>
            </a:lvl1pPr>
          </a:lstStyle>
          <a:p>
            <a:fld id="{969BF0B1-F0AC-4B59-8F7F-9E8C6A3628F6}" type="slidenum">
              <a:rPr lang="en-US" altLang="zh-CN"/>
              <a:pPr/>
              <a:t>‹#›</a:t>
            </a:fld>
            <a:endParaRPr lang="en-US" altLang="zh-CN"/>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4BA8C07-BC56-4566-B80A-96107CB6B8CF}" type="datetimeFigureOut">
              <a:rPr lang="en-US"/>
              <a:pPr/>
              <a:t>3/5/2013</a:t>
            </a:fld>
            <a:endParaRPr lang="en-US" altLang="zh-CN"/>
          </a:p>
        </p:txBody>
      </p:sp>
      <p:sp>
        <p:nvSpPr>
          <p:cNvPr id="3" name="Footer Placeholder 2"/>
          <p:cNvSpPr>
            <a:spLocks noGrp="1"/>
          </p:cNvSpPr>
          <p:nvPr>
            <p:ph type="ftr" sz="quarter" idx="11"/>
          </p:nvPr>
        </p:nvSpPr>
        <p:spPr/>
        <p:txBody>
          <a:bodyPr/>
          <a:lstStyle>
            <a:lvl1pPr>
              <a:defRPr/>
            </a:lvl1pPr>
          </a:lstStyle>
          <a:p>
            <a:r>
              <a:rPr lang="en-US" altLang="zh-CN"/>
              <a:t>WMO Presentation @ 40th Session of CGMS, 5-9 Nov. 2012, Lugano, Swiss</a:t>
            </a:r>
          </a:p>
        </p:txBody>
      </p:sp>
      <p:sp>
        <p:nvSpPr>
          <p:cNvPr id="4" name="Slide Number Placeholder 3"/>
          <p:cNvSpPr>
            <a:spLocks noGrp="1"/>
          </p:cNvSpPr>
          <p:nvPr>
            <p:ph type="sldNum" sz="quarter" idx="12"/>
          </p:nvPr>
        </p:nvSpPr>
        <p:spPr/>
        <p:txBody>
          <a:bodyPr/>
          <a:lstStyle>
            <a:lvl1pPr>
              <a:defRPr/>
            </a:lvl1pPr>
          </a:lstStyle>
          <a:p>
            <a:fld id="{DA132EC8-C848-4956-9BAE-5AA7CDC29A62}" type="slidenum">
              <a:rPr lang="en-US" altLang="zh-CN"/>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CH"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990AEF7-84B4-4B68-A828-4AB1E923A851}" type="datetimeFigureOut">
              <a:rPr lang="en-US"/>
              <a:pPr>
                <a:defRPr/>
              </a:pPr>
              <a:t>3/5/2013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A2B3CB-284F-4CA0-B916-BCE05BACCAFF}"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2433ADA0-3EA8-4F40-BF17-8012DEA1494D}" type="datetimeFigureOut">
              <a:rPr lang="en-US"/>
              <a:pPr/>
              <a:t>3/5/2013</a:t>
            </a:fld>
            <a:endParaRPr lang="en-US" altLang="zh-CN"/>
          </a:p>
        </p:txBody>
      </p:sp>
      <p:sp>
        <p:nvSpPr>
          <p:cNvPr id="6" name="Footer Placeholder 5"/>
          <p:cNvSpPr>
            <a:spLocks noGrp="1"/>
          </p:cNvSpPr>
          <p:nvPr>
            <p:ph type="ftr" sz="quarter" idx="11"/>
          </p:nvPr>
        </p:nvSpPr>
        <p:spPr/>
        <p:txBody>
          <a:bodyPr/>
          <a:lstStyle>
            <a:lvl1pPr>
              <a:defRPr/>
            </a:lvl1pPr>
          </a:lstStyle>
          <a:p>
            <a:r>
              <a:rPr lang="en-US" altLang="zh-CN"/>
              <a:t>WMO Presentation @ 40th Session of CGMS, 5-9 Nov. 2012, Lugano, Swiss</a:t>
            </a:r>
          </a:p>
        </p:txBody>
      </p:sp>
      <p:sp>
        <p:nvSpPr>
          <p:cNvPr id="7" name="Slide Number Placeholder 6"/>
          <p:cNvSpPr>
            <a:spLocks noGrp="1"/>
          </p:cNvSpPr>
          <p:nvPr>
            <p:ph type="sldNum" sz="quarter" idx="12"/>
          </p:nvPr>
        </p:nvSpPr>
        <p:spPr/>
        <p:txBody>
          <a:bodyPr/>
          <a:lstStyle>
            <a:lvl1pPr>
              <a:defRPr/>
            </a:lvl1pPr>
          </a:lstStyle>
          <a:p>
            <a:fld id="{12E96A9B-2100-4C73-BF87-8DE8CDB7EC62}" type="slidenum">
              <a:rPr lang="en-US" altLang="zh-CN"/>
              <a:pPr/>
              <a:t>‹#›</a:t>
            </a:fld>
            <a:endParaRPr lang="en-US" altLang="zh-CN"/>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3FDE0E88-2E89-4BF9-913E-EED274A30021}" type="datetimeFigureOut">
              <a:rPr lang="en-US"/>
              <a:pPr/>
              <a:t>3/5/2013</a:t>
            </a:fld>
            <a:endParaRPr lang="en-US" altLang="zh-CN"/>
          </a:p>
        </p:txBody>
      </p:sp>
      <p:sp>
        <p:nvSpPr>
          <p:cNvPr id="6" name="Footer Placeholder 5"/>
          <p:cNvSpPr>
            <a:spLocks noGrp="1"/>
          </p:cNvSpPr>
          <p:nvPr>
            <p:ph type="ftr" sz="quarter" idx="11"/>
          </p:nvPr>
        </p:nvSpPr>
        <p:spPr/>
        <p:txBody>
          <a:bodyPr/>
          <a:lstStyle>
            <a:lvl1pPr>
              <a:defRPr/>
            </a:lvl1pPr>
          </a:lstStyle>
          <a:p>
            <a:r>
              <a:rPr lang="en-US" altLang="zh-CN"/>
              <a:t>WMO Presentation @ 40th Session of CGMS, 5-9 Nov. 2012, Lugano, Swiss</a:t>
            </a:r>
          </a:p>
        </p:txBody>
      </p:sp>
      <p:sp>
        <p:nvSpPr>
          <p:cNvPr id="7" name="Slide Number Placeholder 6"/>
          <p:cNvSpPr>
            <a:spLocks noGrp="1"/>
          </p:cNvSpPr>
          <p:nvPr>
            <p:ph type="sldNum" sz="quarter" idx="12"/>
          </p:nvPr>
        </p:nvSpPr>
        <p:spPr/>
        <p:txBody>
          <a:bodyPr/>
          <a:lstStyle>
            <a:lvl1pPr>
              <a:defRPr/>
            </a:lvl1pPr>
          </a:lstStyle>
          <a:p>
            <a:fld id="{40A77D11-FB2E-4B07-915C-835F00FE38AA}" type="slidenum">
              <a:rPr lang="en-US" altLang="zh-CN"/>
              <a:pPr/>
              <a:t>‹#›</a:t>
            </a:fld>
            <a:endParaRPr lang="en-US" altLang="zh-CN"/>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809401B7-C632-4598-8CD5-DA318CF62F65}" type="datetimeFigureOut">
              <a:rPr lang="en-US"/>
              <a:pPr/>
              <a:t>3/5/2013</a:t>
            </a:fld>
            <a:endParaRPr lang="en-US" altLang="zh-CN"/>
          </a:p>
        </p:txBody>
      </p:sp>
      <p:sp>
        <p:nvSpPr>
          <p:cNvPr id="5" name="Footer Placeholder 4"/>
          <p:cNvSpPr>
            <a:spLocks noGrp="1"/>
          </p:cNvSpPr>
          <p:nvPr>
            <p:ph type="ftr" sz="quarter" idx="11"/>
          </p:nvPr>
        </p:nvSpPr>
        <p:spPr/>
        <p:txBody>
          <a:bodyPr/>
          <a:lstStyle>
            <a:lvl1pPr>
              <a:defRPr/>
            </a:lvl1pPr>
          </a:lstStyle>
          <a:p>
            <a:r>
              <a:rPr lang="en-US" altLang="zh-CN"/>
              <a:t>WMO Presentation @ 40th Session of CGMS, 5-9 Nov. 2012, Lugano, Swiss</a:t>
            </a:r>
          </a:p>
        </p:txBody>
      </p:sp>
      <p:sp>
        <p:nvSpPr>
          <p:cNvPr id="6" name="Slide Number Placeholder 5"/>
          <p:cNvSpPr>
            <a:spLocks noGrp="1"/>
          </p:cNvSpPr>
          <p:nvPr>
            <p:ph type="sldNum" sz="quarter" idx="12"/>
          </p:nvPr>
        </p:nvSpPr>
        <p:spPr/>
        <p:txBody>
          <a:bodyPr/>
          <a:lstStyle>
            <a:lvl1pPr>
              <a:defRPr/>
            </a:lvl1pPr>
          </a:lstStyle>
          <a:p>
            <a:fld id="{A8997740-C18F-46AD-A314-080370752DBF}" type="slidenum">
              <a:rPr lang="en-US" altLang="zh-CN"/>
              <a:pPr/>
              <a:t>‹#›</a:t>
            </a:fld>
            <a:endParaRPr lang="en-US" altLang="zh-CN"/>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115888"/>
            <a:ext cx="2068513" cy="5980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15888"/>
            <a:ext cx="6057900" cy="5980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CF257163-39E3-4F54-871F-CAEA7D4BAA85}" type="datetimeFigureOut">
              <a:rPr lang="en-US"/>
              <a:pPr/>
              <a:t>3/5/2013</a:t>
            </a:fld>
            <a:endParaRPr lang="en-US" altLang="zh-CN"/>
          </a:p>
        </p:txBody>
      </p:sp>
      <p:sp>
        <p:nvSpPr>
          <p:cNvPr id="5" name="Footer Placeholder 4"/>
          <p:cNvSpPr>
            <a:spLocks noGrp="1"/>
          </p:cNvSpPr>
          <p:nvPr>
            <p:ph type="ftr" sz="quarter" idx="11"/>
          </p:nvPr>
        </p:nvSpPr>
        <p:spPr/>
        <p:txBody>
          <a:bodyPr/>
          <a:lstStyle>
            <a:lvl1pPr>
              <a:defRPr/>
            </a:lvl1pPr>
          </a:lstStyle>
          <a:p>
            <a:r>
              <a:rPr lang="en-US" altLang="zh-CN"/>
              <a:t>WMO Presentation @ 40th Session of CGMS, 5-9 Nov. 2012, Lugano, Swiss</a:t>
            </a:r>
          </a:p>
        </p:txBody>
      </p:sp>
      <p:sp>
        <p:nvSpPr>
          <p:cNvPr id="6" name="Slide Number Placeholder 5"/>
          <p:cNvSpPr>
            <a:spLocks noGrp="1"/>
          </p:cNvSpPr>
          <p:nvPr>
            <p:ph type="sldNum" sz="quarter" idx="12"/>
          </p:nvPr>
        </p:nvSpPr>
        <p:spPr/>
        <p:txBody>
          <a:bodyPr/>
          <a:lstStyle>
            <a:lvl1pPr>
              <a:defRPr/>
            </a:lvl1pPr>
          </a:lstStyle>
          <a:p>
            <a:fld id="{4C050176-58F5-450B-920F-461302F2C724}" type="slidenum">
              <a:rPr lang="en-US" altLang="zh-CN"/>
              <a:pPr/>
              <a:t>‹#›</a:t>
            </a:fld>
            <a:endParaRPr lang="en-US" altLang="zh-CN"/>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606895C1-B52F-43C0-8A0B-519F6BD64614}" type="datetimeFigureOut">
              <a:rPr lang="en-US"/>
              <a:pPr/>
              <a:t>3/5/2013</a:t>
            </a:fld>
            <a:endParaRPr lang="en-US" altLang="zh-CN"/>
          </a:p>
        </p:txBody>
      </p:sp>
      <p:sp>
        <p:nvSpPr>
          <p:cNvPr id="5" name="Footer Placeholder 4"/>
          <p:cNvSpPr>
            <a:spLocks noGrp="1"/>
          </p:cNvSpPr>
          <p:nvPr>
            <p:ph type="ftr" sz="quarter" idx="11"/>
          </p:nvPr>
        </p:nvSpPr>
        <p:spPr/>
        <p:txBody>
          <a:bodyPr/>
          <a:lstStyle>
            <a:lvl1pPr>
              <a:defRPr/>
            </a:lvl1pPr>
          </a:lstStyle>
          <a:p>
            <a:r>
              <a:rPr lang="en-US" altLang="zh-CN"/>
              <a:t>WMO Presentation @ 40th Session of CGMS, 5-9 Nov. 2012, Lugano, Swiss</a:t>
            </a:r>
          </a:p>
        </p:txBody>
      </p:sp>
      <p:sp>
        <p:nvSpPr>
          <p:cNvPr id="6" name="Slide Number Placeholder 5"/>
          <p:cNvSpPr>
            <a:spLocks noGrp="1"/>
          </p:cNvSpPr>
          <p:nvPr>
            <p:ph type="sldNum" sz="quarter" idx="12"/>
          </p:nvPr>
        </p:nvSpPr>
        <p:spPr/>
        <p:txBody>
          <a:bodyPr/>
          <a:lstStyle>
            <a:lvl1pPr>
              <a:defRPr/>
            </a:lvl1pPr>
          </a:lstStyle>
          <a:p>
            <a:fld id="{3884B1B0-8EF0-4141-AC74-A9CA6E10225F}" type="slidenum">
              <a:rPr lang="en-US" altLang="zh-CN"/>
              <a:pPr/>
              <a:t>‹#›</a:t>
            </a:fld>
            <a:endParaRPr lang="en-US" altLang="zh-CN"/>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F877A07D-2568-48E3-9456-D47879E98DE4}" type="datetimeFigureOut">
              <a:rPr lang="en-US"/>
              <a:pPr/>
              <a:t>3/5/2013</a:t>
            </a:fld>
            <a:endParaRPr lang="en-US" altLang="zh-CN"/>
          </a:p>
        </p:txBody>
      </p:sp>
      <p:sp>
        <p:nvSpPr>
          <p:cNvPr id="5" name="Footer Placeholder 4"/>
          <p:cNvSpPr>
            <a:spLocks noGrp="1"/>
          </p:cNvSpPr>
          <p:nvPr>
            <p:ph type="ftr" sz="quarter" idx="11"/>
          </p:nvPr>
        </p:nvSpPr>
        <p:spPr/>
        <p:txBody>
          <a:bodyPr/>
          <a:lstStyle>
            <a:lvl1pPr>
              <a:defRPr/>
            </a:lvl1pPr>
          </a:lstStyle>
          <a:p>
            <a:r>
              <a:rPr lang="en-US" altLang="zh-CN"/>
              <a:t>WMO Presentation @ 40th Session of CGMS, 5-9 Nov. 2012, Lugano, Swiss</a:t>
            </a:r>
          </a:p>
        </p:txBody>
      </p:sp>
      <p:sp>
        <p:nvSpPr>
          <p:cNvPr id="6" name="Slide Number Placeholder 5"/>
          <p:cNvSpPr>
            <a:spLocks noGrp="1"/>
          </p:cNvSpPr>
          <p:nvPr>
            <p:ph type="sldNum" sz="quarter" idx="12"/>
          </p:nvPr>
        </p:nvSpPr>
        <p:spPr/>
        <p:txBody>
          <a:bodyPr/>
          <a:lstStyle>
            <a:lvl1pPr>
              <a:defRPr/>
            </a:lvl1pPr>
          </a:lstStyle>
          <a:p>
            <a:fld id="{30E2AE84-FFA9-434D-8AAF-954BEF8DB984}" type="slidenum">
              <a:rPr lang="en-US" altLang="zh-CN"/>
              <a:pPr/>
              <a:t>‹#›</a:t>
            </a:fld>
            <a:endParaRPr lang="en-US" altLang="zh-CN"/>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F42BE3EB-7571-444C-B9F9-ED1A3E4A836E}" type="datetimeFigureOut">
              <a:rPr lang="en-US"/>
              <a:pPr/>
              <a:t>3/5/2013</a:t>
            </a:fld>
            <a:endParaRPr lang="en-US" altLang="zh-CN"/>
          </a:p>
        </p:txBody>
      </p:sp>
      <p:sp>
        <p:nvSpPr>
          <p:cNvPr id="5" name="Footer Placeholder 4"/>
          <p:cNvSpPr>
            <a:spLocks noGrp="1"/>
          </p:cNvSpPr>
          <p:nvPr>
            <p:ph type="ftr" sz="quarter" idx="11"/>
          </p:nvPr>
        </p:nvSpPr>
        <p:spPr/>
        <p:txBody>
          <a:bodyPr/>
          <a:lstStyle>
            <a:lvl1pPr>
              <a:defRPr/>
            </a:lvl1pPr>
          </a:lstStyle>
          <a:p>
            <a:r>
              <a:rPr lang="en-US" altLang="zh-CN"/>
              <a:t>WMO Presentation @ 40th Session of CGMS, 5-9 Nov. 2012, Lugano, Swiss</a:t>
            </a:r>
          </a:p>
        </p:txBody>
      </p:sp>
      <p:sp>
        <p:nvSpPr>
          <p:cNvPr id="6" name="Slide Number Placeholder 5"/>
          <p:cNvSpPr>
            <a:spLocks noGrp="1"/>
          </p:cNvSpPr>
          <p:nvPr>
            <p:ph type="sldNum" sz="quarter" idx="12"/>
          </p:nvPr>
        </p:nvSpPr>
        <p:spPr/>
        <p:txBody>
          <a:bodyPr/>
          <a:lstStyle>
            <a:lvl1pPr>
              <a:defRPr/>
            </a:lvl1pPr>
          </a:lstStyle>
          <a:p>
            <a:fld id="{7FE27EA0-C517-4066-8AA3-7C784C92486E}" type="slidenum">
              <a:rPr lang="en-US" altLang="zh-CN"/>
              <a:pPr/>
              <a:t>‹#›</a:t>
            </a:fld>
            <a:endParaRPr lang="en-US" altLang="zh-CN"/>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28775"/>
            <a:ext cx="3810000" cy="446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28775"/>
            <a:ext cx="3810000" cy="446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0E465458-0416-4813-A897-97EBE866A5ED}" type="datetimeFigureOut">
              <a:rPr lang="en-US"/>
              <a:pPr/>
              <a:t>3/5/2013</a:t>
            </a:fld>
            <a:endParaRPr lang="en-US" altLang="zh-CN"/>
          </a:p>
        </p:txBody>
      </p:sp>
      <p:sp>
        <p:nvSpPr>
          <p:cNvPr id="6" name="Footer Placeholder 5"/>
          <p:cNvSpPr>
            <a:spLocks noGrp="1"/>
          </p:cNvSpPr>
          <p:nvPr>
            <p:ph type="ftr" sz="quarter" idx="11"/>
          </p:nvPr>
        </p:nvSpPr>
        <p:spPr/>
        <p:txBody>
          <a:bodyPr/>
          <a:lstStyle>
            <a:lvl1pPr>
              <a:defRPr/>
            </a:lvl1pPr>
          </a:lstStyle>
          <a:p>
            <a:r>
              <a:rPr lang="en-US" altLang="zh-CN"/>
              <a:t>WMO Presentation @ 40th Session of CGMS, 5-9 Nov. 2012, Lugano, Swiss</a:t>
            </a:r>
          </a:p>
        </p:txBody>
      </p:sp>
      <p:sp>
        <p:nvSpPr>
          <p:cNvPr id="7" name="Slide Number Placeholder 6"/>
          <p:cNvSpPr>
            <a:spLocks noGrp="1"/>
          </p:cNvSpPr>
          <p:nvPr>
            <p:ph type="sldNum" sz="quarter" idx="12"/>
          </p:nvPr>
        </p:nvSpPr>
        <p:spPr/>
        <p:txBody>
          <a:bodyPr/>
          <a:lstStyle>
            <a:lvl1pPr>
              <a:defRPr/>
            </a:lvl1pPr>
          </a:lstStyle>
          <a:p>
            <a:fld id="{C7921C17-D092-4A77-B008-269759D6CFDE}" type="slidenum">
              <a:rPr lang="en-US" altLang="zh-CN"/>
              <a:pPr/>
              <a:t>‹#›</a:t>
            </a:fld>
            <a:endParaRPr lang="en-US" altLang="zh-CN"/>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21165DF2-390C-40B7-9AC6-B5D47A65E516}" type="datetimeFigureOut">
              <a:rPr lang="en-US"/>
              <a:pPr/>
              <a:t>3/5/2013</a:t>
            </a:fld>
            <a:endParaRPr lang="en-US" altLang="zh-CN"/>
          </a:p>
        </p:txBody>
      </p:sp>
      <p:sp>
        <p:nvSpPr>
          <p:cNvPr id="8" name="Footer Placeholder 7"/>
          <p:cNvSpPr>
            <a:spLocks noGrp="1"/>
          </p:cNvSpPr>
          <p:nvPr>
            <p:ph type="ftr" sz="quarter" idx="11"/>
          </p:nvPr>
        </p:nvSpPr>
        <p:spPr/>
        <p:txBody>
          <a:bodyPr/>
          <a:lstStyle>
            <a:lvl1pPr>
              <a:defRPr/>
            </a:lvl1pPr>
          </a:lstStyle>
          <a:p>
            <a:r>
              <a:rPr lang="en-US" altLang="zh-CN"/>
              <a:t>WMO Presentation @ 40th Session of CGMS, 5-9 Nov. 2012, Lugano, Swiss</a:t>
            </a:r>
          </a:p>
        </p:txBody>
      </p:sp>
      <p:sp>
        <p:nvSpPr>
          <p:cNvPr id="9" name="Slide Number Placeholder 8"/>
          <p:cNvSpPr>
            <a:spLocks noGrp="1"/>
          </p:cNvSpPr>
          <p:nvPr>
            <p:ph type="sldNum" sz="quarter" idx="12"/>
          </p:nvPr>
        </p:nvSpPr>
        <p:spPr/>
        <p:txBody>
          <a:bodyPr/>
          <a:lstStyle>
            <a:lvl1pPr>
              <a:defRPr/>
            </a:lvl1pPr>
          </a:lstStyle>
          <a:p>
            <a:fld id="{721D8E17-7669-4C88-B739-F8EC65412635}" type="slidenum">
              <a:rPr lang="en-US" altLang="zh-CN"/>
              <a:pPr/>
              <a:t>‹#›</a:t>
            </a:fld>
            <a:endParaRPr lang="en-US" altLang="zh-CN"/>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F9C35C0F-AB4A-4AD7-93CA-E9FFD2AF53E3}" type="datetimeFigureOut">
              <a:rPr lang="en-US"/>
              <a:pPr/>
              <a:t>3/5/2013</a:t>
            </a:fld>
            <a:endParaRPr lang="en-US" altLang="zh-CN"/>
          </a:p>
        </p:txBody>
      </p:sp>
      <p:sp>
        <p:nvSpPr>
          <p:cNvPr id="4" name="Footer Placeholder 3"/>
          <p:cNvSpPr>
            <a:spLocks noGrp="1"/>
          </p:cNvSpPr>
          <p:nvPr>
            <p:ph type="ftr" sz="quarter" idx="11"/>
          </p:nvPr>
        </p:nvSpPr>
        <p:spPr/>
        <p:txBody>
          <a:bodyPr/>
          <a:lstStyle>
            <a:lvl1pPr>
              <a:defRPr/>
            </a:lvl1pPr>
          </a:lstStyle>
          <a:p>
            <a:r>
              <a:rPr lang="en-US" altLang="zh-CN"/>
              <a:t>WMO Presentation @ 40th Session of CGMS, 5-9 Nov. 2012, Lugano, Swiss</a:t>
            </a:r>
          </a:p>
        </p:txBody>
      </p:sp>
      <p:sp>
        <p:nvSpPr>
          <p:cNvPr id="5" name="Slide Number Placeholder 4"/>
          <p:cNvSpPr>
            <a:spLocks noGrp="1"/>
          </p:cNvSpPr>
          <p:nvPr>
            <p:ph type="sldNum" sz="quarter" idx="12"/>
          </p:nvPr>
        </p:nvSpPr>
        <p:spPr/>
        <p:txBody>
          <a:bodyPr/>
          <a:lstStyle>
            <a:lvl1pPr>
              <a:defRPr/>
            </a:lvl1pPr>
          </a:lstStyle>
          <a:p>
            <a:fld id="{9402350B-8105-446F-831D-5726CA349DFC}" type="slidenum">
              <a:rPr lang="en-US" altLang="zh-CN"/>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2B55C63-1146-4A8E-9878-9B5B2F396B82}" type="datetimeFigureOut">
              <a:rPr lang="en-US"/>
              <a:pPr>
                <a:defRPr/>
              </a:pPr>
              <a:t>3/5/2013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F34615F-17B4-476E-853B-60516018EB20}"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1A5BF6E-E31A-457D-A08C-F60E35154395}" type="datetimeFigureOut">
              <a:rPr lang="en-US"/>
              <a:pPr/>
              <a:t>3/5/2013</a:t>
            </a:fld>
            <a:endParaRPr lang="en-US" altLang="zh-CN"/>
          </a:p>
        </p:txBody>
      </p:sp>
      <p:sp>
        <p:nvSpPr>
          <p:cNvPr id="3" name="Footer Placeholder 2"/>
          <p:cNvSpPr>
            <a:spLocks noGrp="1"/>
          </p:cNvSpPr>
          <p:nvPr>
            <p:ph type="ftr" sz="quarter" idx="11"/>
          </p:nvPr>
        </p:nvSpPr>
        <p:spPr/>
        <p:txBody>
          <a:bodyPr/>
          <a:lstStyle>
            <a:lvl1pPr>
              <a:defRPr/>
            </a:lvl1pPr>
          </a:lstStyle>
          <a:p>
            <a:r>
              <a:rPr lang="en-US" altLang="zh-CN"/>
              <a:t>WMO Presentation @ 40th Session of CGMS, 5-9 Nov. 2012, Lugano, Swiss</a:t>
            </a:r>
          </a:p>
        </p:txBody>
      </p:sp>
      <p:sp>
        <p:nvSpPr>
          <p:cNvPr id="4" name="Slide Number Placeholder 3"/>
          <p:cNvSpPr>
            <a:spLocks noGrp="1"/>
          </p:cNvSpPr>
          <p:nvPr>
            <p:ph type="sldNum" sz="quarter" idx="12"/>
          </p:nvPr>
        </p:nvSpPr>
        <p:spPr/>
        <p:txBody>
          <a:bodyPr/>
          <a:lstStyle>
            <a:lvl1pPr>
              <a:defRPr/>
            </a:lvl1pPr>
          </a:lstStyle>
          <a:p>
            <a:fld id="{0F211802-F93B-4DB3-B48B-4D5AF8EF32CA}" type="slidenum">
              <a:rPr lang="en-US" altLang="zh-CN"/>
              <a:pPr/>
              <a:t>‹#›</a:t>
            </a:fld>
            <a:endParaRPr lang="en-US" altLang="zh-CN"/>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30269EB4-0377-41EE-B63C-0994196D21CF}" type="datetimeFigureOut">
              <a:rPr lang="en-US"/>
              <a:pPr/>
              <a:t>3/5/2013</a:t>
            </a:fld>
            <a:endParaRPr lang="en-US" altLang="zh-CN"/>
          </a:p>
        </p:txBody>
      </p:sp>
      <p:sp>
        <p:nvSpPr>
          <p:cNvPr id="6" name="Footer Placeholder 5"/>
          <p:cNvSpPr>
            <a:spLocks noGrp="1"/>
          </p:cNvSpPr>
          <p:nvPr>
            <p:ph type="ftr" sz="quarter" idx="11"/>
          </p:nvPr>
        </p:nvSpPr>
        <p:spPr/>
        <p:txBody>
          <a:bodyPr/>
          <a:lstStyle>
            <a:lvl1pPr>
              <a:defRPr/>
            </a:lvl1pPr>
          </a:lstStyle>
          <a:p>
            <a:r>
              <a:rPr lang="en-US" altLang="zh-CN"/>
              <a:t>WMO Presentation @ 40th Session of CGMS, 5-9 Nov. 2012, Lugano, Swiss</a:t>
            </a:r>
          </a:p>
        </p:txBody>
      </p:sp>
      <p:sp>
        <p:nvSpPr>
          <p:cNvPr id="7" name="Slide Number Placeholder 6"/>
          <p:cNvSpPr>
            <a:spLocks noGrp="1"/>
          </p:cNvSpPr>
          <p:nvPr>
            <p:ph type="sldNum" sz="quarter" idx="12"/>
          </p:nvPr>
        </p:nvSpPr>
        <p:spPr/>
        <p:txBody>
          <a:bodyPr/>
          <a:lstStyle>
            <a:lvl1pPr>
              <a:defRPr/>
            </a:lvl1pPr>
          </a:lstStyle>
          <a:p>
            <a:fld id="{D576BEB4-541B-4DA6-BC4A-79678688CA1A}" type="slidenum">
              <a:rPr lang="en-US" altLang="zh-CN"/>
              <a:pPr/>
              <a:t>‹#›</a:t>
            </a:fld>
            <a:endParaRPr lang="en-US" altLang="zh-CN"/>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34ADA1E4-D879-4A19-89A0-F1621C09A4A5}" type="datetimeFigureOut">
              <a:rPr lang="en-US"/>
              <a:pPr/>
              <a:t>3/5/2013</a:t>
            </a:fld>
            <a:endParaRPr lang="en-US" altLang="zh-CN"/>
          </a:p>
        </p:txBody>
      </p:sp>
      <p:sp>
        <p:nvSpPr>
          <p:cNvPr id="6" name="Footer Placeholder 5"/>
          <p:cNvSpPr>
            <a:spLocks noGrp="1"/>
          </p:cNvSpPr>
          <p:nvPr>
            <p:ph type="ftr" sz="quarter" idx="11"/>
          </p:nvPr>
        </p:nvSpPr>
        <p:spPr/>
        <p:txBody>
          <a:bodyPr/>
          <a:lstStyle>
            <a:lvl1pPr>
              <a:defRPr/>
            </a:lvl1pPr>
          </a:lstStyle>
          <a:p>
            <a:r>
              <a:rPr lang="en-US" altLang="zh-CN"/>
              <a:t>WMO Presentation @ 40th Session of CGMS, 5-9 Nov. 2012, Lugano, Swiss</a:t>
            </a:r>
          </a:p>
        </p:txBody>
      </p:sp>
      <p:sp>
        <p:nvSpPr>
          <p:cNvPr id="7" name="Slide Number Placeholder 6"/>
          <p:cNvSpPr>
            <a:spLocks noGrp="1"/>
          </p:cNvSpPr>
          <p:nvPr>
            <p:ph type="sldNum" sz="quarter" idx="12"/>
          </p:nvPr>
        </p:nvSpPr>
        <p:spPr/>
        <p:txBody>
          <a:bodyPr/>
          <a:lstStyle>
            <a:lvl1pPr>
              <a:defRPr/>
            </a:lvl1pPr>
          </a:lstStyle>
          <a:p>
            <a:fld id="{1BC92778-0BC2-4FEC-8BFB-CE52018EE64C}" type="slidenum">
              <a:rPr lang="en-US" altLang="zh-CN"/>
              <a:pPr/>
              <a:t>‹#›</a:t>
            </a:fld>
            <a:endParaRPr lang="en-US" altLang="zh-CN"/>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A92C6EBC-33D5-4FDA-9340-93393E8AEECB}" type="datetimeFigureOut">
              <a:rPr lang="en-US"/>
              <a:pPr/>
              <a:t>3/5/2013</a:t>
            </a:fld>
            <a:endParaRPr lang="en-US" altLang="zh-CN"/>
          </a:p>
        </p:txBody>
      </p:sp>
      <p:sp>
        <p:nvSpPr>
          <p:cNvPr id="5" name="Footer Placeholder 4"/>
          <p:cNvSpPr>
            <a:spLocks noGrp="1"/>
          </p:cNvSpPr>
          <p:nvPr>
            <p:ph type="ftr" sz="quarter" idx="11"/>
          </p:nvPr>
        </p:nvSpPr>
        <p:spPr/>
        <p:txBody>
          <a:bodyPr/>
          <a:lstStyle>
            <a:lvl1pPr>
              <a:defRPr/>
            </a:lvl1pPr>
          </a:lstStyle>
          <a:p>
            <a:r>
              <a:rPr lang="en-US" altLang="zh-CN"/>
              <a:t>WMO Presentation @ 40th Session of CGMS, 5-9 Nov. 2012, Lugano, Swiss</a:t>
            </a:r>
          </a:p>
        </p:txBody>
      </p:sp>
      <p:sp>
        <p:nvSpPr>
          <p:cNvPr id="6" name="Slide Number Placeholder 5"/>
          <p:cNvSpPr>
            <a:spLocks noGrp="1"/>
          </p:cNvSpPr>
          <p:nvPr>
            <p:ph type="sldNum" sz="quarter" idx="12"/>
          </p:nvPr>
        </p:nvSpPr>
        <p:spPr/>
        <p:txBody>
          <a:bodyPr/>
          <a:lstStyle>
            <a:lvl1pPr>
              <a:defRPr/>
            </a:lvl1pPr>
          </a:lstStyle>
          <a:p>
            <a:fld id="{2A1FCAB1-316C-462E-98FD-964DD61AE665}" type="slidenum">
              <a:rPr lang="en-US" altLang="zh-CN"/>
              <a:pPr/>
              <a:t>‹#›</a:t>
            </a:fld>
            <a:endParaRPr lang="en-US" altLang="zh-CN"/>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115888"/>
            <a:ext cx="2068513" cy="5980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15888"/>
            <a:ext cx="6057900" cy="5980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5D9E4B7D-8B6C-4FA5-B7C1-C83DD185A4C6}" type="datetimeFigureOut">
              <a:rPr lang="en-US"/>
              <a:pPr/>
              <a:t>3/5/2013</a:t>
            </a:fld>
            <a:endParaRPr lang="en-US" altLang="zh-CN"/>
          </a:p>
        </p:txBody>
      </p:sp>
      <p:sp>
        <p:nvSpPr>
          <p:cNvPr id="5" name="Footer Placeholder 4"/>
          <p:cNvSpPr>
            <a:spLocks noGrp="1"/>
          </p:cNvSpPr>
          <p:nvPr>
            <p:ph type="ftr" sz="quarter" idx="11"/>
          </p:nvPr>
        </p:nvSpPr>
        <p:spPr/>
        <p:txBody>
          <a:bodyPr/>
          <a:lstStyle>
            <a:lvl1pPr>
              <a:defRPr/>
            </a:lvl1pPr>
          </a:lstStyle>
          <a:p>
            <a:r>
              <a:rPr lang="en-US" altLang="zh-CN"/>
              <a:t>WMO Presentation @ 40th Session of CGMS, 5-9 Nov. 2012, Lugano, Swiss</a:t>
            </a:r>
          </a:p>
        </p:txBody>
      </p:sp>
      <p:sp>
        <p:nvSpPr>
          <p:cNvPr id="6" name="Slide Number Placeholder 5"/>
          <p:cNvSpPr>
            <a:spLocks noGrp="1"/>
          </p:cNvSpPr>
          <p:nvPr>
            <p:ph type="sldNum" sz="quarter" idx="12"/>
          </p:nvPr>
        </p:nvSpPr>
        <p:spPr/>
        <p:txBody>
          <a:bodyPr/>
          <a:lstStyle>
            <a:lvl1pPr>
              <a:defRPr/>
            </a:lvl1pPr>
          </a:lstStyle>
          <a:p>
            <a:fld id="{82ECDAD6-2EBD-4BB6-95CD-5766C7E88D3C}" type="slidenum">
              <a:rPr lang="en-US" altLang="zh-CN"/>
              <a:pPr/>
              <a:t>‹#›</a:t>
            </a:fld>
            <a:endParaRPr lang="en-US" altLang="zh-CN"/>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707AA0DB-22C3-4A2F-8605-51E480DF8C54}" type="datetimeFigureOut">
              <a:rPr lang="en-US"/>
              <a:pPr/>
              <a:t>3/5/2013</a:t>
            </a:fld>
            <a:endParaRPr lang="en-US" altLang="zh-CN"/>
          </a:p>
        </p:txBody>
      </p:sp>
      <p:sp>
        <p:nvSpPr>
          <p:cNvPr id="5" name="Footer Placeholder 4"/>
          <p:cNvSpPr>
            <a:spLocks noGrp="1"/>
          </p:cNvSpPr>
          <p:nvPr>
            <p:ph type="ftr" sz="quarter" idx="11"/>
          </p:nvPr>
        </p:nvSpPr>
        <p:spPr/>
        <p:txBody>
          <a:bodyPr/>
          <a:lstStyle>
            <a:lvl1pPr>
              <a:defRPr/>
            </a:lvl1pPr>
          </a:lstStyle>
          <a:p>
            <a:r>
              <a:rPr lang="en-US" altLang="zh-CN"/>
              <a:t>WMO Presentation @ 40th Session of CGMS, 5-9 Nov. 2012, Lugano, Swiss</a:t>
            </a:r>
          </a:p>
        </p:txBody>
      </p:sp>
      <p:sp>
        <p:nvSpPr>
          <p:cNvPr id="6" name="Slide Number Placeholder 5"/>
          <p:cNvSpPr>
            <a:spLocks noGrp="1"/>
          </p:cNvSpPr>
          <p:nvPr>
            <p:ph type="sldNum" sz="quarter" idx="12"/>
          </p:nvPr>
        </p:nvSpPr>
        <p:spPr/>
        <p:txBody>
          <a:bodyPr/>
          <a:lstStyle>
            <a:lvl1pPr>
              <a:defRPr/>
            </a:lvl1pPr>
          </a:lstStyle>
          <a:p>
            <a:fld id="{12A5B94F-2ECC-4A78-929E-AB2D22E3FDED}" type="slidenum">
              <a:rPr lang="en-US" altLang="zh-CN"/>
              <a:pPr/>
              <a:t>‹#›</a:t>
            </a:fld>
            <a:endParaRPr lang="en-US" altLang="zh-CN"/>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0D6280D2-8A3A-46B1-85C1-E777213AC7B0}" type="datetimeFigureOut">
              <a:rPr lang="en-US"/>
              <a:pPr/>
              <a:t>3/5/2013</a:t>
            </a:fld>
            <a:endParaRPr lang="en-US" altLang="zh-CN"/>
          </a:p>
        </p:txBody>
      </p:sp>
      <p:sp>
        <p:nvSpPr>
          <p:cNvPr id="5" name="Footer Placeholder 4"/>
          <p:cNvSpPr>
            <a:spLocks noGrp="1"/>
          </p:cNvSpPr>
          <p:nvPr>
            <p:ph type="ftr" sz="quarter" idx="11"/>
          </p:nvPr>
        </p:nvSpPr>
        <p:spPr/>
        <p:txBody>
          <a:bodyPr/>
          <a:lstStyle>
            <a:lvl1pPr>
              <a:defRPr/>
            </a:lvl1pPr>
          </a:lstStyle>
          <a:p>
            <a:r>
              <a:rPr lang="en-US" altLang="zh-CN"/>
              <a:t>WMO Presentation @ 40th Session of CGMS, 5-9 Nov. 2012, Lugano, Swiss</a:t>
            </a:r>
          </a:p>
        </p:txBody>
      </p:sp>
      <p:sp>
        <p:nvSpPr>
          <p:cNvPr id="6" name="Slide Number Placeholder 5"/>
          <p:cNvSpPr>
            <a:spLocks noGrp="1"/>
          </p:cNvSpPr>
          <p:nvPr>
            <p:ph type="sldNum" sz="quarter" idx="12"/>
          </p:nvPr>
        </p:nvSpPr>
        <p:spPr/>
        <p:txBody>
          <a:bodyPr/>
          <a:lstStyle>
            <a:lvl1pPr>
              <a:defRPr/>
            </a:lvl1pPr>
          </a:lstStyle>
          <a:p>
            <a:fld id="{0C94FB0B-F9AD-4E3C-89EE-216A5D07F4A4}" type="slidenum">
              <a:rPr lang="en-US" altLang="zh-CN"/>
              <a:pPr/>
              <a:t>‹#›</a:t>
            </a:fld>
            <a:endParaRPr lang="en-US" altLang="zh-CN"/>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65D60799-80EF-4FE1-B8D1-85742BC1C5AD}" type="datetimeFigureOut">
              <a:rPr lang="en-US"/>
              <a:pPr/>
              <a:t>3/5/2013</a:t>
            </a:fld>
            <a:endParaRPr lang="en-US" altLang="zh-CN"/>
          </a:p>
        </p:txBody>
      </p:sp>
      <p:sp>
        <p:nvSpPr>
          <p:cNvPr id="5" name="Footer Placeholder 4"/>
          <p:cNvSpPr>
            <a:spLocks noGrp="1"/>
          </p:cNvSpPr>
          <p:nvPr>
            <p:ph type="ftr" sz="quarter" idx="11"/>
          </p:nvPr>
        </p:nvSpPr>
        <p:spPr/>
        <p:txBody>
          <a:bodyPr/>
          <a:lstStyle>
            <a:lvl1pPr>
              <a:defRPr/>
            </a:lvl1pPr>
          </a:lstStyle>
          <a:p>
            <a:r>
              <a:rPr lang="en-US" altLang="zh-CN"/>
              <a:t>WMO Presentation @ 40th Session of CGMS, 5-9 Nov. 2012, Lugano, Swiss</a:t>
            </a:r>
          </a:p>
        </p:txBody>
      </p:sp>
      <p:sp>
        <p:nvSpPr>
          <p:cNvPr id="6" name="Slide Number Placeholder 5"/>
          <p:cNvSpPr>
            <a:spLocks noGrp="1"/>
          </p:cNvSpPr>
          <p:nvPr>
            <p:ph type="sldNum" sz="quarter" idx="12"/>
          </p:nvPr>
        </p:nvSpPr>
        <p:spPr/>
        <p:txBody>
          <a:bodyPr/>
          <a:lstStyle>
            <a:lvl1pPr>
              <a:defRPr/>
            </a:lvl1pPr>
          </a:lstStyle>
          <a:p>
            <a:fld id="{D5E652B7-6B10-41A9-88AE-945DFC07E103}" type="slidenum">
              <a:rPr lang="en-US" altLang="zh-CN"/>
              <a:pPr/>
              <a:t>‹#›</a:t>
            </a:fld>
            <a:endParaRPr lang="en-US" altLang="zh-CN"/>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28775"/>
            <a:ext cx="3810000" cy="446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28775"/>
            <a:ext cx="3810000" cy="446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64CF776A-76F3-4DDA-9DB7-232B6886A005}" type="datetimeFigureOut">
              <a:rPr lang="en-US"/>
              <a:pPr/>
              <a:t>3/5/2013</a:t>
            </a:fld>
            <a:endParaRPr lang="en-US" altLang="zh-CN"/>
          </a:p>
        </p:txBody>
      </p:sp>
      <p:sp>
        <p:nvSpPr>
          <p:cNvPr id="6" name="Footer Placeholder 5"/>
          <p:cNvSpPr>
            <a:spLocks noGrp="1"/>
          </p:cNvSpPr>
          <p:nvPr>
            <p:ph type="ftr" sz="quarter" idx="11"/>
          </p:nvPr>
        </p:nvSpPr>
        <p:spPr/>
        <p:txBody>
          <a:bodyPr/>
          <a:lstStyle>
            <a:lvl1pPr>
              <a:defRPr/>
            </a:lvl1pPr>
          </a:lstStyle>
          <a:p>
            <a:r>
              <a:rPr lang="en-US" altLang="zh-CN"/>
              <a:t>WMO Presentation @ 40th Session of CGMS, 5-9 Nov. 2012, Lugano, Swiss</a:t>
            </a:r>
          </a:p>
        </p:txBody>
      </p:sp>
      <p:sp>
        <p:nvSpPr>
          <p:cNvPr id="7" name="Slide Number Placeholder 6"/>
          <p:cNvSpPr>
            <a:spLocks noGrp="1"/>
          </p:cNvSpPr>
          <p:nvPr>
            <p:ph type="sldNum" sz="quarter" idx="12"/>
          </p:nvPr>
        </p:nvSpPr>
        <p:spPr/>
        <p:txBody>
          <a:bodyPr/>
          <a:lstStyle>
            <a:lvl1pPr>
              <a:defRPr/>
            </a:lvl1pPr>
          </a:lstStyle>
          <a:p>
            <a:fld id="{6979EC5F-F48C-4380-A80B-4D5548434332}" type="slidenum">
              <a:rPr lang="en-US" altLang="zh-CN"/>
              <a:pPr/>
              <a:t>‹#›</a:t>
            </a:fld>
            <a:endParaRPr lang="en-US" altLang="zh-CN"/>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14D32B60-B35B-4E89-AC68-C8E814627A51}" type="datetimeFigureOut">
              <a:rPr lang="en-US"/>
              <a:pPr/>
              <a:t>3/5/2013</a:t>
            </a:fld>
            <a:endParaRPr lang="en-US" altLang="zh-CN"/>
          </a:p>
        </p:txBody>
      </p:sp>
      <p:sp>
        <p:nvSpPr>
          <p:cNvPr id="8" name="Footer Placeholder 7"/>
          <p:cNvSpPr>
            <a:spLocks noGrp="1"/>
          </p:cNvSpPr>
          <p:nvPr>
            <p:ph type="ftr" sz="quarter" idx="11"/>
          </p:nvPr>
        </p:nvSpPr>
        <p:spPr/>
        <p:txBody>
          <a:bodyPr/>
          <a:lstStyle>
            <a:lvl1pPr>
              <a:defRPr/>
            </a:lvl1pPr>
          </a:lstStyle>
          <a:p>
            <a:r>
              <a:rPr lang="en-US" altLang="zh-CN"/>
              <a:t>WMO Presentation @ 40th Session of CGMS, 5-9 Nov. 2012, Lugano, Swiss</a:t>
            </a:r>
          </a:p>
        </p:txBody>
      </p:sp>
      <p:sp>
        <p:nvSpPr>
          <p:cNvPr id="9" name="Slide Number Placeholder 8"/>
          <p:cNvSpPr>
            <a:spLocks noGrp="1"/>
          </p:cNvSpPr>
          <p:nvPr>
            <p:ph type="sldNum" sz="quarter" idx="12"/>
          </p:nvPr>
        </p:nvSpPr>
        <p:spPr/>
        <p:txBody>
          <a:bodyPr/>
          <a:lstStyle>
            <a:lvl1pPr>
              <a:defRPr/>
            </a:lvl1pPr>
          </a:lstStyle>
          <a:p>
            <a:fld id="{45F9F7DB-452D-45A3-936B-D288990D9F07}" type="slidenum">
              <a:rPr lang="en-US" altLang="zh-CN"/>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H"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C750B81-247B-403A-BAA8-D700615BF754}" type="datetimeFigureOut">
              <a:rPr lang="en-US"/>
              <a:pPr>
                <a:defRPr/>
              </a:pPr>
              <a:t>3/5/2013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9AB3D59-BFD6-4E98-9337-CEECA3740F63}"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610185A5-6BE5-4539-891A-0F3417664D57}" type="datetimeFigureOut">
              <a:rPr lang="en-US"/>
              <a:pPr/>
              <a:t>3/5/2013</a:t>
            </a:fld>
            <a:endParaRPr lang="en-US" altLang="zh-CN"/>
          </a:p>
        </p:txBody>
      </p:sp>
      <p:sp>
        <p:nvSpPr>
          <p:cNvPr id="4" name="Footer Placeholder 3"/>
          <p:cNvSpPr>
            <a:spLocks noGrp="1"/>
          </p:cNvSpPr>
          <p:nvPr>
            <p:ph type="ftr" sz="quarter" idx="11"/>
          </p:nvPr>
        </p:nvSpPr>
        <p:spPr/>
        <p:txBody>
          <a:bodyPr/>
          <a:lstStyle>
            <a:lvl1pPr>
              <a:defRPr/>
            </a:lvl1pPr>
          </a:lstStyle>
          <a:p>
            <a:r>
              <a:rPr lang="en-US" altLang="zh-CN"/>
              <a:t>WMO Presentation @ 40th Session of CGMS, 5-9 Nov. 2012, Lugano, Swiss</a:t>
            </a:r>
          </a:p>
        </p:txBody>
      </p:sp>
      <p:sp>
        <p:nvSpPr>
          <p:cNvPr id="5" name="Slide Number Placeholder 4"/>
          <p:cNvSpPr>
            <a:spLocks noGrp="1"/>
          </p:cNvSpPr>
          <p:nvPr>
            <p:ph type="sldNum" sz="quarter" idx="12"/>
          </p:nvPr>
        </p:nvSpPr>
        <p:spPr/>
        <p:txBody>
          <a:bodyPr/>
          <a:lstStyle>
            <a:lvl1pPr>
              <a:defRPr/>
            </a:lvl1pPr>
          </a:lstStyle>
          <a:p>
            <a:fld id="{FC189BC3-37BA-4F3A-BE93-BA29E899A664}" type="slidenum">
              <a:rPr lang="en-US" altLang="zh-CN"/>
              <a:pPr/>
              <a:t>‹#›</a:t>
            </a:fld>
            <a:endParaRPr lang="en-US" altLang="zh-CN"/>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6BA4524E-49B6-469B-AD84-F97CD5367450}" type="datetimeFigureOut">
              <a:rPr lang="en-US"/>
              <a:pPr/>
              <a:t>3/5/2013</a:t>
            </a:fld>
            <a:endParaRPr lang="en-US" altLang="zh-CN"/>
          </a:p>
        </p:txBody>
      </p:sp>
      <p:sp>
        <p:nvSpPr>
          <p:cNvPr id="3" name="Footer Placeholder 2"/>
          <p:cNvSpPr>
            <a:spLocks noGrp="1"/>
          </p:cNvSpPr>
          <p:nvPr>
            <p:ph type="ftr" sz="quarter" idx="11"/>
          </p:nvPr>
        </p:nvSpPr>
        <p:spPr/>
        <p:txBody>
          <a:bodyPr/>
          <a:lstStyle>
            <a:lvl1pPr>
              <a:defRPr/>
            </a:lvl1pPr>
          </a:lstStyle>
          <a:p>
            <a:r>
              <a:rPr lang="en-US" altLang="zh-CN"/>
              <a:t>WMO Presentation @ 40th Session of CGMS, 5-9 Nov. 2012, Lugano, Swiss</a:t>
            </a:r>
          </a:p>
        </p:txBody>
      </p:sp>
      <p:sp>
        <p:nvSpPr>
          <p:cNvPr id="4" name="Slide Number Placeholder 3"/>
          <p:cNvSpPr>
            <a:spLocks noGrp="1"/>
          </p:cNvSpPr>
          <p:nvPr>
            <p:ph type="sldNum" sz="quarter" idx="12"/>
          </p:nvPr>
        </p:nvSpPr>
        <p:spPr/>
        <p:txBody>
          <a:bodyPr/>
          <a:lstStyle>
            <a:lvl1pPr>
              <a:defRPr/>
            </a:lvl1pPr>
          </a:lstStyle>
          <a:p>
            <a:fld id="{8D86EBC8-83E9-4B5A-9D1A-E9D86F648CC9}" type="slidenum">
              <a:rPr lang="en-US" altLang="zh-CN"/>
              <a:pPr/>
              <a:t>‹#›</a:t>
            </a:fld>
            <a:endParaRPr lang="en-US" altLang="zh-CN"/>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22124BC3-DA88-4AF7-AFF1-241D950C7B45}" type="datetimeFigureOut">
              <a:rPr lang="en-US"/>
              <a:pPr/>
              <a:t>3/5/2013</a:t>
            </a:fld>
            <a:endParaRPr lang="en-US" altLang="zh-CN"/>
          </a:p>
        </p:txBody>
      </p:sp>
      <p:sp>
        <p:nvSpPr>
          <p:cNvPr id="6" name="Footer Placeholder 5"/>
          <p:cNvSpPr>
            <a:spLocks noGrp="1"/>
          </p:cNvSpPr>
          <p:nvPr>
            <p:ph type="ftr" sz="quarter" idx="11"/>
          </p:nvPr>
        </p:nvSpPr>
        <p:spPr/>
        <p:txBody>
          <a:bodyPr/>
          <a:lstStyle>
            <a:lvl1pPr>
              <a:defRPr/>
            </a:lvl1pPr>
          </a:lstStyle>
          <a:p>
            <a:r>
              <a:rPr lang="en-US" altLang="zh-CN"/>
              <a:t>WMO Presentation @ 40th Session of CGMS, 5-9 Nov. 2012, Lugano, Swiss</a:t>
            </a:r>
          </a:p>
        </p:txBody>
      </p:sp>
      <p:sp>
        <p:nvSpPr>
          <p:cNvPr id="7" name="Slide Number Placeholder 6"/>
          <p:cNvSpPr>
            <a:spLocks noGrp="1"/>
          </p:cNvSpPr>
          <p:nvPr>
            <p:ph type="sldNum" sz="quarter" idx="12"/>
          </p:nvPr>
        </p:nvSpPr>
        <p:spPr/>
        <p:txBody>
          <a:bodyPr/>
          <a:lstStyle>
            <a:lvl1pPr>
              <a:defRPr/>
            </a:lvl1pPr>
          </a:lstStyle>
          <a:p>
            <a:fld id="{097CE0CD-84B5-4300-A769-1AA82B71B3C9}" type="slidenum">
              <a:rPr lang="en-US" altLang="zh-CN"/>
              <a:pPr/>
              <a:t>‹#›</a:t>
            </a:fld>
            <a:endParaRPr lang="en-US" altLang="zh-CN"/>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99722435-C0D7-43C7-A7AF-A9383591C762}" type="datetimeFigureOut">
              <a:rPr lang="en-US"/>
              <a:pPr/>
              <a:t>3/5/2013</a:t>
            </a:fld>
            <a:endParaRPr lang="en-US" altLang="zh-CN"/>
          </a:p>
        </p:txBody>
      </p:sp>
      <p:sp>
        <p:nvSpPr>
          <p:cNvPr id="6" name="Footer Placeholder 5"/>
          <p:cNvSpPr>
            <a:spLocks noGrp="1"/>
          </p:cNvSpPr>
          <p:nvPr>
            <p:ph type="ftr" sz="quarter" idx="11"/>
          </p:nvPr>
        </p:nvSpPr>
        <p:spPr/>
        <p:txBody>
          <a:bodyPr/>
          <a:lstStyle>
            <a:lvl1pPr>
              <a:defRPr/>
            </a:lvl1pPr>
          </a:lstStyle>
          <a:p>
            <a:r>
              <a:rPr lang="en-US" altLang="zh-CN"/>
              <a:t>WMO Presentation @ 40th Session of CGMS, 5-9 Nov. 2012, Lugano, Swiss</a:t>
            </a:r>
          </a:p>
        </p:txBody>
      </p:sp>
      <p:sp>
        <p:nvSpPr>
          <p:cNvPr id="7" name="Slide Number Placeholder 6"/>
          <p:cNvSpPr>
            <a:spLocks noGrp="1"/>
          </p:cNvSpPr>
          <p:nvPr>
            <p:ph type="sldNum" sz="quarter" idx="12"/>
          </p:nvPr>
        </p:nvSpPr>
        <p:spPr/>
        <p:txBody>
          <a:bodyPr/>
          <a:lstStyle>
            <a:lvl1pPr>
              <a:defRPr/>
            </a:lvl1pPr>
          </a:lstStyle>
          <a:p>
            <a:fld id="{4C4BE218-93E3-4495-A4AB-6C7D4B348B99}" type="slidenum">
              <a:rPr lang="en-US" altLang="zh-CN"/>
              <a:pPr/>
              <a:t>‹#›</a:t>
            </a:fld>
            <a:endParaRPr lang="en-US" altLang="zh-CN"/>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58EC97FE-ECA8-4BEA-8042-C3C8162D3DDF}" type="datetimeFigureOut">
              <a:rPr lang="en-US"/>
              <a:pPr/>
              <a:t>3/5/2013</a:t>
            </a:fld>
            <a:endParaRPr lang="en-US" altLang="zh-CN"/>
          </a:p>
        </p:txBody>
      </p:sp>
      <p:sp>
        <p:nvSpPr>
          <p:cNvPr id="5" name="Footer Placeholder 4"/>
          <p:cNvSpPr>
            <a:spLocks noGrp="1"/>
          </p:cNvSpPr>
          <p:nvPr>
            <p:ph type="ftr" sz="quarter" idx="11"/>
          </p:nvPr>
        </p:nvSpPr>
        <p:spPr/>
        <p:txBody>
          <a:bodyPr/>
          <a:lstStyle>
            <a:lvl1pPr>
              <a:defRPr/>
            </a:lvl1pPr>
          </a:lstStyle>
          <a:p>
            <a:r>
              <a:rPr lang="en-US" altLang="zh-CN"/>
              <a:t>WMO Presentation @ 40th Session of CGMS, 5-9 Nov. 2012, Lugano, Swiss</a:t>
            </a:r>
          </a:p>
        </p:txBody>
      </p:sp>
      <p:sp>
        <p:nvSpPr>
          <p:cNvPr id="6" name="Slide Number Placeholder 5"/>
          <p:cNvSpPr>
            <a:spLocks noGrp="1"/>
          </p:cNvSpPr>
          <p:nvPr>
            <p:ph type="sldNum" sz="quarter" idx="12"/>
          </p:nvPr>
        </p:nvSpPr>
        <p:spPr/>
        <p:txBody>
          <a:bodyPr/>
          <a:lstStyle>
            <a:lvl1pPr>
              <a:defRPr/>
            </a:lvl1pPr>
          </a:lstStyle>
          <a:p>
            <a:fld id="{03422C1B-5AAE-4DD1-BAB2-104748FF3F2C}" type="slidenum">
              <a:rPr lang="en-US" altLang="zh-CN"/>
              <a:pPr/>
              <a:t>‹#›</a:t>
            </a:fld>
            <a:endParaRPr lang="en-US" altLang="zh-CN"/>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115888"/>
            <a:ext cx="2068513" cy="5980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15888"/>
            <a:ext cx="6057900" cy="5980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21B18058-21F0-4A5B-8EC5-DC5CE7CCBA78}" type="datetimeFigureOut">
              <a:rPr lang="en-US"/>
              <a:pPr/>
              <a:t>3/5/2013</a:t>
            </a:fld>
            <a:endParaRPr lang="en-US" altLang="zh-CN"/>
          </a:p>
        </p:txBody>
      </p:sp>
      <p:sp>
        <p:nvSpPr>
          <p:cNvPr id="5" name="Footer Placeholder 4"/>
          <p:cNvSpPr>
            <a:spLocks noGrp="1"/>
          </p:cNvSpPr>
          <p:nvPr>
            <p:ph type="ftr" sz="quarter" idx="11"/>
          </p:nvPr>
        </p:nvSpPr>
        <p:spPr/>
        <p:txBody>
          <a:bodyPr/>
          <a:lstStyle>
            <a:lvl1pPr>
              <a:defRPr/>
            </a:lvl1pPr>
          </a:lstStyle>
          <a:p>
            <a:r>
              <a:rPr lang="en-US" altLang="zh-CN"/>
              <a:t>WMO Presentation @ 40th Session of CGMS, 5-9 Nov. 2012, Lugano, Swiss</a:t>
            </a:r>
          </a:p>
        </p:txBody>
      </p:sp>
      <p:sp>
        <p:nvSpPr>
          <p:cNvPr id="6" name="Slide Number Placeholder 5"/>
          <p:cNvSpPr>
            <a:spLocks noGrp="1"/>
          </p:cNvSpPr>
          <p:nvPr>
            <p:ph type="sldNum" sz="quarter" idx="12"/>
          </p:nvPr>
        </p:nvSpPr>
        <p:spPr/>
        <p:txBody>
          <a:bodyPr/>
          <a:lstStyle>
            <a:lvl1pPr>
              <a:defRPr/>
            </a:lvl1pPr>
          </a:lstStyle>
          <a:p>
            <a:fld id="{872CD3DE-8A1D-4AF4-A165-342941950633}" type="slidenum">
              <a:rPr lang="en-US" altLang="zh-CN"/>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5884A06-49B0-491B-8010-B897D002A956}" type="datetimeFigureOut">
              <a:rPr lang="en-US"/>
              <a:pPr>
                <a:defRPr/>
              </a:pPr>
              <a:t>3/5/2013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383FF46-DBA8-431B-A898-5237D07238B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C8CB4F9-4AB4-4F6D-B056-DE45A40BECEC}" type="datetimeFigureOut">
              <a:rPr lang="en-US"/>
              <a:pPr>
                <a:defRPr/>
              </a:pPr>
              <a:t>3/5/2013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BAF8CB3-6DB9-43B4-8BBC-B7E3E377DA0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CH"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02A5EFB-1FC9-4BB3-8F6F-F5CA7AA4ED55}" type="datetimeFigureOut">
              <a:rPr lang="en-US"/>
              <a:pPr>
                <a:defRPr/>
              </a:pPr>
              <a:t>3/5/2013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0CC32DD-B8DC-423C-BC93-43B887CF140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CH"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8A964A4-9784-4BD1-81B7-8FE30C84C091}" type="datetimeFigureOut">
              <a:rPr lang="en-US"/>
              <a:pPr>
                <a:defRPr/>
              </a:pPr>
              <a:t>3/5/2013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F30129E-82C1-48DA-B7E1-5ECA97B7762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3" descr="wmo_ppt_2012.jpg"/>
          <p:cNvPicPr>
            <a:picLocks noChangeAspect="1"/>
          </p:cNvPicPr>
          <p:nvPr userDrawn="1"/>
        </p:nvPicPr>
        <p:blipFill>
          <a:blip r:embed="rId13"/>
          <a:srcRect/>
          <a:stretch>
            <a:fillRect/>
          </a:stretch>
        </p:blipFill>
        <p:spPr bwMode="auto">
          <a:xfrm>
            <a:off x="-122238" y="-92075"/>
            <a:ext cx="9266238" cy="6950075"/>
          </a:xfrm>
          <a:prstGeom prst="rect">
            <a:avLst/>
          </a:prstGeom>
          <a:noFill/>
          <a:ln w="9525">
            <a:noFill/>
            <a:miter lim="800000"/>
            <a:headEnd/>
            <a:tailEnd/>
          </a:ln>
        </p:spPr>
      </p:pic>
      <p:sp>
        <p:nvSpPr>
          <p:cNvPr id="1027" name="Title Placeholder 1"/>
          <p:cNvSpPr>
            <a:spLocks noGrp="1"/>
          </p:cNvSpPr>
          <p:nvPr>
            <p:ph type="title"/>
          </p:nvPr>
        </p:nvSpPr>
        <p:spPr bwMode="auto">
          <a:xfrm>
            <a:off x="430213" y="195263"/>
            <a:ext cx="8335962" cy="6619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CH" smtClean="0"/>
              <a:t>Click to edit Master title style</a:t>
            </a:r>
            <a:endParaRPr lang="en-US" smtClean="0"/>
          </a:p>
        </p:txBody>
      </p:sp>
      <p:sp>
        <p:nvSpPr>
          <p:cNvPr id="1028" name="Text Placeholder 2"/>
          <p:cNvSpPr>
            <a:spLocks noGrp="1"/>
          </p:cNvSpPr>
          <p:nvPr>
            <p:ph type="body" idx="1"/>
          </p:nvPr>
        </p:nvSpPr>
        <p:spPr bwMode="auto">
          <a:xfrm>
            <a:off x="457200" y="145732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5307EFA-8C5A-4690-8310-F8F02D6E142E}" type="datetimeFigureOut">
              <a:rPr lang="en-US"/>
              <a:pPr>
                <a:defRPr/>
              </a:pPr>
              <a:t>3/5/2013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A5CE8EA-A25B-4F83-AB78-ED85BC2714A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4" r:id="rId1"/>
    <p:sldLayoutId id="2147483663" r:id="rId2"/>
    <p:sldLayoutId id="2147483662" r:id="rId3"/>
    <p:sldLayoutId id="2147483661" r:id="rId4"/>
    <p:sldLayoutId id="2147483660" r:id="rId5"/>
    <p:sldLayoutId id="2147483659" r:id="rId6"/>
    <p:sldLayoutId id="2147483658" r:id="rId7"/>
    <p:sldLayoutId id="2147483657" r:id="rId8"/>
    <p:sldLayoutId id="2147483656" r:id="rId9"/>
    <p:sldLayoutId id="2147483655" r:id="rId10"/>
    <p:sldLayoutId id="2147483654" r:id="rId11"/>
  </p:sldLayoutIdLst>
  <p:txStyles>
    <p:titleStyle>
      <a:lvl1pPr algn="l" defTabSz="457200" rtl="0" eaLnBrk="0" fontAlgn="base" hangingPunct="0">
        <a:spcBef>
          <a:spcPct val="0"/>
        </a:spcBef>
        <a:spcAft>
          <a:spcPct val="0"/>
        </a:spcAft>
        <a:defRPr sz="3200" kern="1200">
          <a:solidFill>
            <a:srgbClr val="000066"/>
          </a:solidFill>
          <a:latin typeface="+mj-lt"/>
          <a:ea typeface="+mj-ea"/>
          <a:cs typeface="+mj-cs"/>
        </a:defRPr>
      </a:lvl1pPr>
      <a:lvl2pPr algn="l" defTabSz="457200" rtl="0" eaLnBrk="0" fontAlgn="base" hangingPunct="0">
        <a:spcBef>
          <a:spcPct val="0"/>
        </a:spcBef>
        <a:spcAft>
          <a:spcPct val="0"/>
        </a:spcAft>
        <a:defRPr sz="3200">
          <a:solidFill>
            <a:srgbClr val="000066"/>
          </a:solidFill>
          <a:latin typeface="Calibri" pitchFamily="34" charset="0"/>
        </a:defRPr>
      </a:lvl2pPr>
      <a:lvl3pPr algn="l" defTabSz="457200" rtl="0" eaLnBrk="0" fontAlgn="base" hangingPunct="0">
        <a:spcBef>
          <a:spcPct val="0"/>
        </a:spcBef>
        <a:spcAft>
          <a:spcPct val="0"/>
        </a:spcAft>
        <a:defRPr sz="3200">
          <a:solidFill>
            <a:srgbClr val="000066"/>
          </a:solidFill>
          <a:latin typeface="Calibri" pitchFamily="34" charset="0"/>
        </a:defRPr>
      </a:lvl3pPr>
      <a:lvl4pPr algn="l" defTabSz="457200" rtl="0" eaLnBrk="0" fontAlgn="base" hangingPunct="0">
        <a:spcBef>
          <a:spcPct val="0"/>
        </a:spcBef>
        <a:spcAft>
          <a:spcPct val="0"/>
        </a:spcAft>
        <a:defRPr sz="3200">
          <a:solidFill>
            <a:srgbClr val="000066"/>
          </a:solidFill>
          <a:latin typeface="Calibri" pitchFamily="34" charset="0"/>
        </a:defRPr>
      </a:lvl4pPr>
      <a:lvl5pPr algn="l" defTabSz="457200" rtl="0" eaLnBrk="0" fontAlgn="base" hangingPunct="0">
        <a:spcBef>
          <a:spcPct val="0"/>
        </a:spcBef>
        <a:spcAft>
          <a:spcPct val="0"/>
        </a:spcAft>
        <a:defRPr sz="3200">
          <a:solidFill>
            <a:srgbClr val="000066"/>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rgbClr val="000066"/>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000" kern="1200">
          <a:solidFill>
            <a:srgbClr val="000066"/>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rgbClr val="000066"/>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1600" kern="1200">
          <a:solidFill>
            <a:srgbClr val="000066"/>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1600" kern="1200">
          <a:solidFill>
            <a:srgbClr val="00006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13"/>
          <a:srcRect/>
          <a:stretch>
            <a:fillRect/>
          </a:stretch>
        </p:blipFill>
        <p:spPr bwMode="auto">
          <a:xfrm>
            <a:off x="0" y="0"/>
            <a:ext cx="9145588" cy="6859588"/>
          </a:xfrm>
          <a:prstGeom prst="rect">
            <a:avLst/>
          </a:prstGeom>
          <a:noFill/>
          <a:ln w="9525">
            <a:noFill/>
            <a:miter lim="800000"/>
            <a:headEnd/>
            <a:tailEnd/>
          </a:ln>
        </p:spPr>
      </p:pic>
      <p:sp>
        <p:nvSpPr>
          <p:cNvPr id="10248" name="Text Box 8"/>
          <p:cNvSpPr txBox="1">
            <a:spLocks noChangeArrowheads="1"/>
          </p:cNvSpPr>
          <p:nvPr/>
        </p:nvSpPr>
        <p:spPr bwMode="auto">
          <a:xfrm>
            <a:off x="0" y="946150"/>
            <a:ext cx="1512888" cy="274638"/>
          </a:xfrm>
          <a:prstGeom prst="rect">
            <a:avLst/>
          </a:prstGeom>
          <a:noFill/>
          <a:ln w="9525">
            <a:noFill/>
            <a:miter lim="800000"/>
            <a:headEnd/>
            <a:tailEnd/>
          </a:ln>
          <a:effectLst/>
        </p:spPr>
        <p:txBody>
          <a:bodyPr>
            <a:spAutoFit/>
          </a:bodyPr>
          <a:lstStyle/>
          <a:p>
            <a:pPr algn="ctr" defTabSz="914400">
              <a:spcBef>
                <a:spcPct val="20000"/>
              </a:spcBef>
              <a:defRPr/>
            </a:pPr>
            <a:r>
              <a:rPr lang="en-US" altLang="zh-CN" sz="1200">
                <a:solidFill>
                  <a:srgbClr val="FFFFFF"/>
                </a:solidFill>
                <a:latin typeface="Arial Black" pitchFamily="34" charset="0"/>
                <a:ea typeface="宋体" pitchFamily="2" charset="-122"/>
                <a:cs typeface="Arial" pitchFamily="34" charset="0"/>
              </a:rPr>
              <a:t>WMO OMM</a:t>
            </a:r>
            <a:endParaRPr lang="en-US" altLang="zh-CN" sz="1200">
              <a:solidFill>
                <a:srgbClr val="000000"/>
              </a:solidFill>
              <a:latin typeface="Arial Black" pitchFamily="34" charset="0"/>
              <a:ea typeface="宋体" pitchFamily="2" charset="-122"/>
              <a:cs typeface="Arial" pitchFamily="34" charset="0"/>
            </a:endParaRPr>
          </a:p>
        </p:txBody>
      </p:sp>
      <p:sp>
        <p:nvSpPr>
          <p:cNvPr id="46084" name="Rectangle 3"/>
          <p:cNvSpPr>
            <a:spLocks noGrp="1" noChangeArrowheads="1"/>
          </p:cNvSpPr>
          <p:nvPr>
            <p:ph type="title"/>
          </p:nvPr>
        </p:nvSpPr>
        <p:spPr bwMode="auto">
          <a:xfrm>
            <a:off x="1403350" y="115888"/>
            <a:ext cx="756126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46085" name="Rectangle 4"/>
          <p:cNvSpPr>
            <a:spLocks noGrp="1" noChangeArrowheads="1"/>
          </p:cNvSpPr>
          <p:nvPr>
            <p:ph type="body" idx="1"/>
          </p:nvPr>
        </p:nvSpPr>
        <p:spPr bwMode="auto">
          <a:xfrm>
            <a:off x="685800" y="1628775"/>
            <a:ext cx="7772400" cy="4467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9" name="Date Placeholder 3"/>
          <p:cNvSpPr>
            <a:spLocks noGrp="1"/>
          </p:cNvSpPr>
          <p:nvPr>
            <p:ph type="dt" sz="half" idx="2"/>
          </p:nvPr>
        </p:nvSpPr>
        <p:spPr bwMode="auto">
          <a:xfrm>
            <a:off x="685800" y="6381750"/>
            <a:ext cx="1905000" cy="3238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Times" pitchFamily="18" charset="0"/>
                <a:ea typeface="宋体" pitchFamily="2" charset="-122"/>
              </a:defRPr>
            </a:lvl1pPr>
          </a:lstStyle>
          <a:p>
            <a:fld id="{86966466-459A-4DC6-86E5-E7103D5794A9}" type="datetimeFigureOut">
              <a:rPr lang="en-US"/>
              <a:pPr/>
              <a:t>3/5/2013</a:t>
            </a:fld>
            <a:endParaRPr lang="en-US"/>
          </a:p>
        </p:txBody>
      </p:sp>
      <p:sp>
        <p:nvSpPr>
          <p:cNvPr id="10" name="Footer Placeholder 4"/>
          <p:cNvSpPr>
            <a:spLocks noGrp="1"/>
          </p:cNvSpPr>
          <p:nvPr>
            <p:ph type="ftr" sz="quarter" idx="3"/>
          </p:nvPr>
        </p:nvSpPr>
        <p:spPr bwMode="auto">
          <a:xfrm>
            <a:off x="3124200" y="6381750"/>
            <a:ext cx="2895600" cy="3238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Times" pitchFamily="18" charset="0"/>
                <a:ea typeface="宋体" pitchFamily="2" charset="-122"/>
              </a:defRPr>
            </a:lvl1pPr>
          </a:lstStyle>
          <a:p>
            <a:r>
              <a:rPr lang="en-US"/>
              <a:t>WMO Presentation @ 40th Session of CGMS, 5-9 Nov. 2012, Lugano, Swiss</a:t>
            </a: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iming>
    <p:tnLst>
      <p:par>
        <p:cTn id="1" dur="indefinite" restart="never" nodeType="tmRoot"/>
      </p:par>
    </p:tnLst>
  </p:timing>
  <p:hf sldNum="0" hdr="0" dt="0"/>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Arial Narrow" pitchFamily="34" charset="0"/>
          <a:cs typeface="Arial" charset="0"/>
        </a:defRPr>
      </a:lvl2pPr>
      <a:lvl3pPr algn="l" rtl="0" fontAlgn="base">
        <a:spcBef>
          <a:spcPct val="0"/>
        </a:spcBef>
        <a:spcAft>
          <a:spcPct val="0"/>
        </a:spcAft>
        <a:defRPr sz="4400">
          <a:solidFill>
            <a:schemeClr val="tx2"/>
          </a:solidFill>
          <a:latin typeface="Arial Narrow" pitchFamily="34" charset="0"/>
          <a:cs typeface="Arial" charset="0"/>
        </a:defRPr>
      </a:lvl3pPr>
      <a:lvl4pPr algn="l" rtl="0" fontAlgn="base">
        <a:spcBef>
          <a:spcPct val="0"/>
        </a:spcBef>
        <a:spcAft>
          <a:spcPct val="0"/>
        </a:spcAft>
        <a:defRPr sz="4400">
          <a:solidFill>
            <a:schemeClr val="tx2"/>
          </a:solidFill>
          <a:latin typeface="Arial Narrow" pitchFamily="34" charset="0"/>
          <a:cs typeface="Arial" charset="0"/>
        </a:defRPr>
      </a:lvl4pPr>
      <a:lvl5pPr algn="l" rtl="0" fontAlgn="base">
        <a:spcBef>
          <a:spcPct val="0"/>
        </a:spcBef>
        <a:spcAft>
          <a:spcPct val="0"/>
        </a:spcAft>
        <a:defRPr sz="4400">
          <a:solidFill>
            <a:schemeClr val="tx2"/>
          </a:solidFill>
          <a:latin typeface="Arial Narrow" pitchFamily="34" charset="0"/>
          <a:cs typeface="Arial" charset="0"/>
        </a:defRPr>
      </a:lvl5pPr>
      <a:lvl6pPr marL="457200" algn="l" rtl="0" fontAlgn="base">
        <a:spcBef>
          <a:spcPct val="0"/>
        </a:spcBef>
        <a:spcAft>
          <a:spcPct val="0"/>
        </a:spcAft>
        <a:defRPr sz="4400">
          <a:solidFill>
            <a:schemeClr val="tx2"/>
          </a:solidFill>
          <a:latin typeface="Arial Narrow" pitchFamily="34" charset="0"/>
          <a:cs typeface="Arial" charset="0"/>
        </a:defRPr>
      </a:lvl6pPr>
      <a:lvl7pPr marL="914400" algn="l" rtl="0" fontAlgn="base">
        <a:spcBef>
          <a:spcPct val="0"/>
        </a:spcBef>
        <a:spcAft>
          <a:spcPct val="0"/>
        </a:spcAft>
        <a:defRPr sz="4400">
          <a:solidFill>
            <a:schemeClr val="tx2"/>
          </a:solidFill>
          <a:latin typeface="Arial Narrow" pitchFamily="34" charset="0"/>
          <a:cs typeface="Arial" charset="0"/>
        </a:defRPr>
      </a:lvl7pPr>
      <a:lvl8pPr marL="1371600" algn="l" rtl="0" fontAlgn="base">
        <a:spcBef>
          <a:spcPct val="0"/>
        </a:spcBef>
        <a:spcAft>
          <a:spcPct val="0"/>
        </a:spcAft>
        <a:defRPr sz="4400">
          <a:solidFill>
            <a:schemeClr val="tx2"/>
          </a:solidFill>
          <a:latin typeface="Arial Narrow" pitchFamily="34" charset="0"/>
          <a:cs typeface="Arial" charset="0"/>
        </a:defRPr>
      </a:lvl8pPr>
      <a:lvl9pPr marL="1828800" algn="l" rtl="0" fontAlgn="base">
        <a:spcBef>
          <a:spcPct val="0"/>
        </a:spcBef>
        <a:spcAft>
          <a:spcPct val="0"/>
        </a:spcAft>
        <a:defRPr sz="4400">
          <a:solidFill>
            <a:schemeClr val="tx2"/>
          </a:solidFill>
          <a:latin typeface="Arial Narrow" pitchFamily="34"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13"/>
          <a:srcRect/>
          <a:stretch>
            <a:fillRect/>
          </a:stretch>
        </p:blipFill>
        <p:spPr bwMode="auto">
          <a:xfrm>
            <a:off x="0" y="0"/>
            <a:ext cx="9145588" cy="6859588"/>
          </a:xfrm>
          <a:prstGeom prst="rect">
            <a:avLst/>
          </a:prstGeom>
          <a:noFill/>
          <a:ln w="9525">
            <a:noFill/>
            <a:miter lim="800000"/>
            <a:headEnd/>
            <a:tailEnd/>
          </a:ln>
        </p:spPr>
      </p:pic>
      <p:sp>
        <p:nvSpPr>
          <p:cNvPr id="10248" name="Text Box 8"/>
          <p:cNvSpPr txBox="1">
            <a:spLocks noChangeArrowheads="1"/>
          </p:cNvSpPr>
          <p:nvPr/>
        </p:nvSpPr>
        <p:spPr bwMode="auto">
          <a:xfrm>
            <a:off x="0" y="946150"/>
            <a:ext cx="1512888" cy="274638"/>
          </a:xfrm>
          <a:prstGeom prst="rect">
            <a:avLst/>
          </a:prstGeom>
          <a:noFill/>
          <a:ln w="9525">
            <a:noFill/>
            <a:miter lim="800000"/>
            <a:headEnd/>
            <a:tailEnd/>
          </a:ln>
          <a:effectLst/>
        </p:spPr>
        <p:txBody>
          <a:bodyPr>
            <a:spAutoFit/>
          </a:bodyPr>
          <a:lstStyle/>
          <a:p>
            <a:pPr algn="ctr" defTabSz="914400">
              <a:spcBef>
                <a:spcPct val="20000"/>
              </a:spcBef>
              <a:defRPr/>
            </a:pPr>
            <a:r>
              <a:rPr lang="en-US" altLang="zh-CN" sz="1200">
                <a:solidFill>
                  <a:srgbClr val="FFFFFF"/>
                </a:solidFill>
                <a:latin typeface="Arial Black" pitchFamily="34" charset="0"/>
                <a:ea typeface="宋体" pitchFamily="2" charset="-122"/>
                <a:cs typeface="Arial" pitchFamily="34" charset="0"/>
              </a:rPr>
              <a:t>WMO OMM</a:t>
            </a:r>
            <a:endParaRPr lang="en-US" altLang="zh-CN" sz="1200">
              <a:solidFill>
                <a:srgbClr val="000000"/>
              </a:solidFill>
              <a:latin typeface="Arial Black" pitchFamily="34" charset="0"/>
              <a:ea typeface="宋体" pitchFamily="2" charset="-122"/>
              <a:cs typeface="Arial" pitchFamily="34" charset="0"/>
            </a:endParaRPr>
          </a:p>
        </p:txBody>
      </p:sp>
      <p:sp>
        <p:nvSpPr>
          <p:cNvPr id="49156" name="Rectangle 3"/>
          <p:cNvSpPr>
            <a:spLocks noGrp="1" noChangeArrowheads="1"/>
          </p:cNvSpPr>
          <p:nvPr>
            <p:ph type="title"/>
          </p:nvPr>
        </p:nvSpPr>
        <p:spPr bwMode="auto">
          <a:xfrm>
            <a:off x="1403350" y="115888"/>
            <a:ext cx="756126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49157" name="Rectangle 4"/>
          <p:cNvSpPr>
            <a:spLocks noGrp="1" noChangeArrowheads="1"/>
          </p:cNvSpPr>
          <p:nvPr>
            <p:ph type="body" idx="1"/>
          </p:nvPr>
        </p:nvSpPr>
        <p:spPr bwMode="auto">
          <a:xfrm>
            <a:off x="685800" y="1628775"/>
            <a:ext cx="7772400" cy="4467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9" name="Rectangle 5"/>
          <p:cNvSpPr>
            <a:spLocks noGrp="1" noChangeArrowheads="1"/>
          </p:cNvSpPr>
          <p:nvPr>
            <p:ph type="dt" sz="half" idx="2"/>
          </p:nvPr>
        </p:nvSpPr>
        <p:spPr bwMode="auto">
          <a:xfrm>
            <a:off x="685800" y="6381750"/>
            <a:ext cx="1905000" cy="3238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b="1">
                <a:solidFill>
                  <a:srgbClr val="000000"/>
                </a:solidFill>
                <a:latin typeface="Times" pitchFamily="18" charset="0"/>
                <a:ea typeface="宋体" pitchFamily="2" charset="-122"/>
              </a:defRPr>
            </a:lvl1pPr>
          </a:lstStyle>
          <a:p>
            <a:fld id="{C556FB3C-CCB9-40D4-9047-B6CBD936416D}" type="datetimeFigureOut">
              <a:rPr lang="en-US"/>
              <a:pPr/>
              <a:t>3/5/2013</a:t>
            </a:fld>
            <a:endParaRPr lang="en-US" altLang="zh-CN"/>
          </a:p>
        </p:txBody>
      </p:sp>
      <p:sp>
        <p:nvSpPr>
          <p:cNvPr id="10" name="Rectangle 6"/>
          <p:cNvSpPr>
            <a:spLocks noGrp="1" noChangeArrowheads="1"/>
          </p:cNvSpPr>
          <p:nvPr>
            <p:ph type="ftr" sz="quarter" idx="3"/>
          </p:nvPr>
        </p:nvSpPr>
        <p:spPr bwMode="auto">
          <a:xfrm>
            <a:off x="3124200" y="6381750"/>
            <a:ext cx="2895600" cy="3238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b="1">
                <a:solidFill>
                  <a:srgbClr val="000000"/>
                </a:solidFill>
                <a:latin typeface="Times" pitchFamily="18" charset="0"/>
                <a:ea typeface="宋体" pitchFamily="2" charset="-122"/>
              </a:defRPr>
            </a:lvl1pPr>
          </a:lstStyle>
          <a:p>
            <a:r>
              <a:rPr lang="en-US" altLang="zh-CN"/>
              <a:t>WMO Presentation @ 40th Session of CGMS, 5-9 Nov. 2012, Lugano, Swiss</a:t>
            </a:r>
          </a:p>
        </p:txBody>
      </p:sp>
      <p:sp>
        <p:nvSpPr>
          <p:cNvPr id="11" name="Rectangle 7"/>
          <p:cNvSpPr>
            <a:spLocks noGrp="1" noChangeArrowheads="1"/>
          </p:cNvSpPr>
          <p:nvPr>
            <p:ph type="sldNum" sz="quarter" idx="4"/>
          </p:nvPr>
        </p:nvSpPr>
        <p:spPr bwMode="auto">
          <a:xfrm>
            <a:off x="6553200" y="6381750"/>
            <a:ext cx="1905000" cy="3238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b="1">
                <a:solidFill>
                  <a:srgbClr val="000000"/>
                </a:solidFill>
                <a:latin typeface="Times" pitchFamily="18" charset="0"/>
                <a:ea typeface="宋体" pitchFamily="2" charset="-122"/>
              </a:defRPr>
            </a:lvl1pPr>
          </a:lstStyle>
          <a:p>
            <a:fld id="{7BFA12FD-2CCD-47D6-99BA-F84F903E9057}"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iming>
    <p:tnLst>
      <p:par>
        <p:cTn id="1" dur="indefinite" restart="never" nodeType="tmRoot"/>
      </p:par>
    </p:tnLst>
  </p:timing>
  <p:hf sldNum="0" hd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Narrow" pitchFamily="34" charset="0"/>
          <a:cs typeface="Arial" charset="0"/>
        </a:defRPr>
      </a:lvl2pPr>
      <a:lvl3pPr algn="l" rtl="0" eaLnBrk="0" fontAlgn="base" hangingPunct="0">
        <a:spcBef>
          <a:spcPct val="0"/>
        </a:spcBef>
        <a:spcAft>
          <a:spcPct val="0"/>
        </a:spcAft>
        <a:defRPr sz="4400">
          <a:solidFill>
            <a:schemeClr val="tx2"/>
          </a:solidFill>
          <a:latin typeface="Arial Narrow" pitchFamily="34" charset="0"/>
          <a:cs typeface="Arial" charset="0"/>
        </a:defRPr>
      </a:lvl3pPr>
      <a:lvl4pPr algn="l" rtl="0" eaLnBrk="0" fontAlgn="base" hangingPunct="0">
        <a:spcBef>
          <a:spcPct val="0"/>
        </a:spcBef>
        <a:spcAft>
          <a:spcPct val="0"/>
        </a:spcAft>
        <a:defRPr sz="4400">
          <a:solidFill>
            <a:schemeClr val="tx2"/>
          </a:solidFill>
          <a:latin typeface="Arial Narrow" pitchFamily="34" charset="0"/>
          <a:cs typeface="Arial" charset="0"/>
        </a:defRPr>
      </a:lvl4pPr>
      <a:lvl5pPr algn="l" rtl="0" eaLnBrk="0" fontAlgn="base" hangingPunct="0">
        <a:spcBef>
          <a:spcPct val="0"/>
        </a:spcBef>
        <a:spcAft>
          <a:spcPct val="0"/>
        </a:spcAft>
        <a:defRPr sz="4400">
          <a:solidFill>
            <a:schemeClr val="tx2"/>
          </a:solidFill>
          <a:latin typeface="Arial Narrow" pitchFamily="34" charset="0"/>
          <a:cs typeface="Arial" charset="0"/>
        </a:defRPr>
      </a:lvl5pPr>
      <a:lvl6pPr marL="457200" algn="l" rtl="0" eaLnBrk="0" fontAlgn="base" hangingPunct="0">
        <a:spcBef>
          <a:spcPct val="0"/>
        </a:spcBef>
        <a:spcAft>
          <a:spcPct val="0"/>
        </a:spcAft>
        <a:defRPr sz="4400">
          <a:solidFill>
            <a:schemeClr val="tx2"/>
          </a:solidFill>
          <a:latin typeface="Arial Narrow" pitchFamily="34" charset="0"/>
          <a:cs typeface="Arial" charset="0"/>
        </a:defRPr>
      </a:lvl6pPr>
      <a:lvl7pPr marL="914400" algn="l" rtl="0" eaLnBrk="0" fontAlgn="base" hangingPunct="0">
        <a:spcBef>
          <a:spcPct val="0"/>
        </a:spcBef>
        <a:spcAft>
          <a:spcPct val="0"/>
        </a:spcAft>
        <a:defRPr sz="4400">
          <a:solidFill>
            <a:schemeClr val="tx2"/>
          </a:solidFill>
          <a:latin typeface="Arial Narrow" pitchFamily="34" charset="0"/>
          <a:cs typeface="Arial" charset="0"/>
        </a:defRPr>
      </a:lvl7pPr>
      <a:lvl8pPr marL="1371600" algn="l" rtl="0" eaLnBrk="0" fontAlgn="base" hangingPunct="0">
        <a:spcBef>
          <a:spcPct val="0"/>
        </a:spcBef>
        <a:spcAft>
          <a:spcPct val="0"/>
        </a:spcAft>
        <a:defRPr sz="4400">
          <a:solidFill>
            <a:schemeClr val="tx2"/>
          </a:solidFill>
          <a:latin typeface="Arial Narrow" pitchFamily="34" charset="0"/>
          <a:cs typeface="Arial" charset="0"/>
        </a:defRPr>
      </a:lvl8pPr>
      <a:lvl9pPr marL="1828800" algn="l" rtl="0" eaLnBrk="0" fontAlgn="base" hangingPunct="0">
        <a:spcBef>
          <a:spcPct val="0"/>
        </a:spcBef>
        <a:spcAft>
          <a:spcPct val="0"/>
        </a:spcAft>
        <a:defRPr sz="4400">
          <a:solidFill>
            <a:schemeClr val="tx2"/>
          </a:solidFill>
          <a:latin typeface="Arial Narrow"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0" fontAlgn="base" hangingPunct="0">
        <a:spcBef>
          <a:spcPct val="20000"/>
        </a:spcBef>
        <a:spcAft>
          <a:spcPct val="0"/>
        </a:spcAft>
        <a:buChar char="»"/>
        <a:defRPr sz="2000">
          <a:solidFill>
            <a:schemeClr val="tx1"/>
          </a:solidFill>
          <a:latin typeface="+mn-lt"/>
          <a:cs typeface="+mn-cs"/>
        </a:defRPr>
      </a:lvl6pPr>
      <a:lvl7pPr marL="2971800" indent="-228600" algn="l" rtl="0" eaLnBrk="0" fontAlgn="base" hangingPunct="0">
        <a:spcBef>
          <a:spcPct val="20000"/>
        </a:spcBef>
        <a:spcAft>
          <a:spcPct val="0"/>
        </a:spcAft>
        <a:buChar char="»"/>
        <a:defRPr sz="2000">
          <a:solidFill>
            <a:schemeClr val="tx1"/>
          </a:solidFill>
          <a:latin typeface="+mn-lt"/>
          <a:cs typeface="+mn-cs"/>
        </a:defRPr>
      </a:lvl7pPr>
      <a:lvl8pPr marL="3429000" indent="-228600" algn="l" rtl="0" eaLnBrk="0" fontAlgn="base" hangingPunct="0">
        <a:spcBef>
          <a:spcPct val="20000"/>
        </a:spcBef>
        <a:spcAft>
          <a:spcPct val="0"/>
        </a:spcAft>
        <a:buChar char="»"/>
        <a:defRPr sz="2000">
          <a:solidFill>
            <a:schemeClr val="tx1"/>
          </a:solidFill>
          <a:latin typeface="+mn-lt"/>
          <a:cs typeface="+mn-cs"/>
        </a:defRPr>
      </a:lvl8pPr>
      <a:lvl9pPr marL="3886200" indent="-228600" algn="l" rtl="0" eaLnBrk="0" fontAlgn="base" hangingPunct="0">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13"/>
          <a:srcRect/>
          <a:stretch>
            <a:fillRect/>
          </a:stretch>
        </p:blipFill>
        <p:spPr bwMode="auto">
          <a:xfrm>
            <a:off x="0" y="0"/>
            <a:ext cx="9145588" cy="6859588"/>
          </a:xfrm>
          <a:prstGeom prst="rect">
            <a:avLst/>
          </a:prstGeom>
          <a:noFill/>
          <a:ln w="9525">
            <a:noFill/>
            <a:miter lim="800000"/>
            <a:headEnd/>
            <a:tailEnd/>
          </a:ln>
        </p:spPr>
      </p:pic>
      <p:sp>
        <p:nvSpPr>
          <p:cNvPr id="36872" name="Text Box 8"/>
          <p:cNvSpPr txBox="1">
            <a:spLocks noChangeArrowheads="1"/>
          </p:cNvSpPr>
          <p:nvPr/>
        </p:nvSpPr>
        <p:spPr bwMode="auto">
          <a:xfrm>
            <a:off x="0" y="946150"/>
            <a:ext cx="1512888" cy="274638"/>
          </a:xfrm>
          <a:prstGeom prst="rect">
            <a:avLst/>
          </a:prstGeom>
          <a:noFill/>
          <a:ln w="9525">
            <a:noFill/>
            <a:miter lim="800000"/>
            <a:headEnd/>
            <a:tailEnd/>
          </a:ln>
          <a:effectLst/>
        </p:spPr>
        <p:txBody>
          <a:bodyPr>
            <a:spAutoFit/>
          </a:bodyPr>
          <a:lstStyle/>
          <a:p>
            <a:pPr algn="ctr" defTabSz="914400">
              <a:spcBef>
                <a:spcPct val="20000"/>
              </a:spcBef>
              <a:defRPr/>
            </a:pPr>
            <a:r>
              <a:rPr lang="en-US" altLang="zh-CN" sz="1200">
                <a:solidFill>
                  <a:srgbClr val="FFFFFF"/>
                </a:solidFill>
                <a:latin typeface="Arial Black" pitchFamily="34" charset="0"/>
                <a:ea typeface="宋体" pitchFamily="2" charset="-122"/>
                <a:cs typeface="Arial" pitchFamily="34" charset="0"/>
              </a:rPr>
              <a:t>WMO OMM</a:t>
            </a:r>
            <a:endParaRPr lang="en-US" altLang="zh-CN" sz="1200">
              <a:solidFill>
                <a:srgbClr val="000000"/>
              </a:solidFill>
              <a:latin typeface="Arial Black" pitchFamily="34" charset="0"/>
              <a:ea typeface="宋体" pitchFamily="2" charset="-122"/>
              <a:cs typeface="Arial" pitchFamily="34" charset="0"/>
            </a:endParaRPr>
          </a:p>
        </p:txBody>
      </p:sp>
      <p:sp>
        <p:nvSpPr>
          <p:cNvPr id="52228" name="Rectangle 3"/>
          <p:cNvSpPr>
            <a:spLocks noGrp="1" noChangeArrowheads="1"/>
          </p:cNvSpPr>
          <p:nvPr>
            <p:ph type="title"/>
          </p:nvPr>
        </p:nvSpPr>
        <p:spPr bwMode="auto">
          <a:xfrm>
            <a:off x="1403350" y="115888"/>
            <a:ext cx="756126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52229" name="Rectangle 4"/>
          <p:cNvSpPr>
            <a:spLocks noGrp="1" noChangeArrowheads="1"/>
          </p:cNvSpPr>
          <p:nvPr>
            <p:ph type="body" idx="1"/>
          </p:nvPr>
        </p:nvSpPr>
        <p:spPr bwMode="auto">
          <a:xfrm>
            <a:off x="685800" y="1628775"/>
            <a:ext cx="7772400" cy="4467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9" name="Rectangle 5"/>
          <p:cNvSpPr>
            <a:spLocks noGrp="1" noChangeArrowheads="1"/>
          </p:cNvSpPr>
          <p:nvPr>
            <p:ph type="dt" sz="half" idx="2"/>
          </p:nvPr>
        </p:nvSpPr>
        <p:spPr bwMode="auto">
          <a:xfrm>
            <a:off x="685800" y="6381750"/>
            <a:ext cx="1905000" cy="3238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b="1">
                <a:solidFill>
                  <a:srgbClr val="000000"/>
                </a:solidFill>
                <a:latin typeface="Times" pitchFamily="18" charset="0"/>
                <a:ea typeface="宋体" pitchFamily="2" charset="-122"/>
              </a:defRPr>
            </a:lvl1pPr>
          </a:lstStyle>
          <a:p>
            <a:fld id="{138720B0-CBFE-4722-9BF9-C41578159BD6}" type="datetimeFigureOut">
              <a:rPr lang="en-US"/>
              <a:pPr/>
              <a:t>3/5/2013</a:t>
            </a:fld>
            <a:endParaRPr lang="en-US" altLang="zh-CN"/>
          </a:p>
        </p:txBody>
      </p:sp>
      <p:sp>
        <p:nvSpPr>
          <p:cNvPr id="10" name="Rectangle 6"/>
          <p:cNvSpPr>
            <a:spLocks noGrp="1" noChangeArrowheads="1"/>
          </p:cNvSpPr>
          <p:nvPr>
            <p:ph type="ftr" sz="quarter" idx="3"/>
          </p:nvPr>
        </p:nvSpPr>
        <p:spPr bwMode="auto">
          <a:xfrm>
            <a:off x="3124200" y="6381750"/>
            <a:ext cx="2895600" cy="3238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b="1">
                <a:solidFill>
                  <a:srgbClr val="000000"/>
                </a:solidFill>
                <a:latin typeface="Times" pitchFamily="18" charset="0"/>
                <a:ea typeface="宋体" pitchFamily="2" charset="-122"/>
              </a:defRPr>
            </a:lvl1pPr>
          </a:lstStyle>
          <a:p>
            <a:r>
              <a:rPr lang="en-US" altLang="zh-CN"/>
              <a:t>WMO Presentation @ 40th Session of CGMS, 5-9 Nov. 2012, Lugano, Swiss</a:t>
            </a:r>
          </a:p>
        </p:txBody>
      </p:sp>
      <p:sp>
        <p:nvSpPr>
          <p:cNvPr id="11" name="Rectangle 7"/>
          <p:cNvSpPr>
            <a:spLocks noGrp="1" noChangeArrowheads="1"/>
          </p:cNvSpPr>
          <p:nvPr>
            <p:ph type="sldNum" sz="quarter" idx="4"/>
          </p:nvPr>
        </p:nvSpPr>
        <p:spPr bwMode="auto">
          <a:xfrm>
            <a:off x="6553200" y="6381750"/>
            <a:ext cx="1905000" cy="3238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b="1">
                <a:solidFill>
                  <a:srgbClr val="000000"/>
                </a:solidFill>
                <a:latin typeface="Times" pitchFamily="18" charset="0"/>
                <a:ea typeface="宋体" pitchFamily="2" charset="-122"/>
              </a:defRPr>
            </a:lvl1pPr>
          </a:lstStyle>
          <a:p>
            <a:fld id="{664682FB-AE42-44A7-B32A-53BDA80EC681}"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iming>
    <p:tnLst>
      <p:par>
        <p:cTn id="1" dur="indefinite" restart="never" nodeType="tmRoot"/>
      </p:par>
    </p:tnLst>
  </p:timing>
  <p:hf sldNum="0" hd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Narrow" pitchFamily="34" charset="0"/>
          <a:cs typeface="Arial" charset="0"/>
        </a:defRPr>
      </a:lvl2pPr>
      <a:lvl3pPr algn="l" rtl="0" eaLnBrk="0" fontAlgn="base" hangingPunct="0">
        <a:spcBef>
          <a:spcPct val="0"/>
        </a:spcBef>
        <a:spcAft>
          <a:spcPct val="0"/>
        </a:spcAft>
        <a:defRPr sz="4400">
          <a:solidFill>
            <a:schemeClr val="tx2"/>
          </a:solidFill>
          <a:latin typeface="Arial Narrow" pitchFamily="34" charset="0"/>
          <a:cs typeface="Arial" charset="0"/>
        </a:defRPr>
      </a:lvl3pPr>
      <a:lvl4pPr algn="l" rtl="0" eaLnBrk="0" fontAlgn="base" hangingPunct="0">
        <a:spcBef>
          <a:spcPct val="0"/>
        </a:spcBef>
        <a:spcAft>
          <a:spcPct val="0"/>
        </a:spcAft>
        <a:defRPr sz="4400">
          <a:solidFill>
            <a:schemeClr val="tx2"/>
          </a:solidFill>
          <a:latin typeface="Arial Narrow" pitchFamily="34" charset="0"/>
          <a:cs typeface="Arial" charset="0"/>
        </a:defRPr>
      </a:lvl4pPr>
      <a:lvl5pPr algn="l" rtl="0" eaLnBrk="0" fontAlgn="base" hangingPunct="0">
        <a:spcBef>
          <a:spcPct val="0"/>
        </a:spcBef>
        <a:spcAft>
          <a:spcPct val="0"/>
        </a:spcAft>
        <a:defRPr sz="4400">
          <a:solidFill>
            <a:schemeClr val="tx2"/>
          </a:solidFill>
          <a:latin typeface="Arial Narrow" pitchFamily="34" charset="0"/>
          <a:cs typeface="Arial" charset="0"/>
        </a:defRPr>
      </a:lvl5pPr>
      <a:lvl6pPr marL="457200" algn="l" rtl="0" eaLnBrk="0" fontAlgn="base" hangingPunct="0">
        <a:spcBef>
          <a:spcPct val="0"/>
        </a:spcBef>
        <a:spcAft>
          <a:spcPct val="0"/>
        </a:spcAft>
        <a:defRPr sz="4400">
          <a:solidFill>
            <a:schemeClr val="tx2"/>
          </a:solidFill>
          <a:latin typeface="Arial Narrow" pitchFamily="34" charset="0"/>
          <a:cs typeface="Arial" charset="0"/>
        </a:defRPr>
      </a:lvl6pPr>
      <a:lvl7pPr marL="914400" algn="l" rtl="0" eaLnBrk="0" fontAlgn="base" hangingPunct="0">
        <a:spcBef>
          <a:spcPct val="0"/>
        </a:spcBef>
        <a:spcAft>
          <a:spcPct val="0"/>
        </a:spcAft>
        <a:defRPr sz="4400">
          <a:solidFill>
            <a:schemeClr val="tx2"/>
          </a:solidFill>
          <a:latin typeface="Arial Narrow" pitchFamily="34" charset="0"/>
          <a:cs typeface="Arial" charset="0"/>
        </a:defRPr>
      </a:lvl7pPr>
      <a:lvl8pPr marL="1371600" algn="l" rtl="0" eaLnBrk="0" fontAlgn="base" hangingPunct="0">
        <a:spcBef>
          <a:spcPct val="0"/>
        </a:spcBef>
        <a:spcAft>
          <a:spcPct val="0"/>
        </a:spcAft>
        <a:defRPr sz="4400">
          <a:solidFill>
            <a:schemeClr val="tx2"/>
          </a:solidFill>
          <a:latin typeface="Arial Narrow" pitchFamily="34" charset="0"/>
          <a:cs typeface="Arial" charset="0"/>
        </a:defRPr>
      </a:lvl8pPr>
      <a:lvl9pPr marL="1828800" algn="l" rtl="0" eaLnBrk="0" fontAlgn="base" hangingPunct="0">
        <a:spcBef>
          <a:spcPct val="0"/>
        </a:spcBef>
        <a:spcAft>
          <a:spcPct val="0"/>
        </a:spcAft>
        <a:defRPr sz="4400">
          <a:solidFill>
            <a:schemeClr val="tx2"/>
          </a:solidFill>
          <a:latin typeface="Arial Narrow"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0" fontAlgn="base" hangingPunct="0">
        <a:spcBef>
          <a:spcPct val="20000"/>
        </a:spcBef>
        <a:spcAft>
          <a:spcPct val="0"/>
        </a:spcAft>
        <a:buChar char="»"/>
        <a:defRPr sz="2000">
          <a:solidFill>
            <a:schemeClr val="tx1"/>
          </a:solidFill>
          <a:latin typeface="+mn-lt"/>
          <a:cs typeface="+mn-cs"/>
        </a:defRPr>
      </a:lvl6pPr>
      <a:lvl7pPr marL="2971800" indent="-228600" algn="l" rtl="0" eaLnBrk="0" fontAlgn="base" hangingPunct="0">
        <a:spcBef>
          <a:spcPct val="20000"/>
        </a:spcBef>
        <a:spcAft>
          <a:spcPct val="0"/>
        </a:spcAft>
        <a:buChar char="»"/>
        <a:defRPr sz="2000">
          <a:solidFill>
            <a:schemeClr val="tx1"/>
          </a:solidFill>
          <a:latin typeface="+mn-lt"/>
          <a:cs typeface="+mn-cs"/>
        </a:defRPr>
      </a:lvl7pPr>
      <a:lvl8pPr marL="3429000" indent="-228600" algn="l" rtl="0" eaLnBrk="0" fontAlgn="base" hangingPunct="0">
        <a:spcBef>
          <a:spcPct val="20000"/>
        </a:spcBef>
        <a:spcAft>
          <a:spcPct val="0"/>
        </a:spcAft>
        <a:buChar char="»"/>
        <a:defRPr sz="2000">
          <a:solidFill>
            <a:schemeClr val="tx1"/>
          </a:solidFill>
          <a:latin typeface="+mn-lt"/>
          <a:cs typeface="+mn-cs"/>
        </a:defRPr>
      </a:lvl8pPr>
      <a:lvl9pPr marL="3886200" indent="-228600" algn="l" rtl="0" eaLnBrk="0" fontAlgn="base" hangingPunct="0">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13"/>
          <a:srcRect/>
          <a:stretch>
            <a:fillRect/>
          </a:stretch>
        </p:blipFill>
        <p:spPr bwMode="auto">
          <a:xfrm>
            <a:off x="0" y="0"/>
            <a:ext cx="9145588" cy="6859588"/>
          </a:xfrm>
          <a:prstGeom prst="rect">
            <a:avLst/>
          </a:prstGeom>
          <a:noFill/>
          <a:ln w="9525">
            <a:noFill/>
            <a:miter lim="800000"/>
            <a:headEnd/>
            <a:tailEnd/>
          </a:ln>
        </p:spPr>
      </p:pic>
      <p:sp>
        <p:nvSpPr>
          <p:cNvPr id="36872" name="Text Box 8"/>
          <p:cNvSpPr txBox="1">
            <a:spLocks noChangeArrowheads="1"/>
          </p:cNvSpPr>
          <p:nvPr/>
        </p:nvSpPr>
        <p:spPr bwMode="auto">
          <a:xfrm>
            <a:off x="0" y="946150"/>
            <a:ext cx="1512888" cy="274638"/>
          </a:xfrm>
          <a:prstGeom prst="rect">
            <a:avLst/>
          </a:prstGeom>
          <a:noFill/>
          <a:ln w="9525">
            <a:noFill/>
            <a:miter lim="800000"/>
            <a:headEnd/>
            <a:tailEnd/>
          </a:ln>
          <a:effectLst/>
        </p:spPr>
        <p:txBody>
          <a:bodyPr>
            <a:spAutoFit/>
          </a:bodyPr>
          <a:lstStyle/>
          <a:p>
            <a:pPr algn="ctr" defTabSz="914400">
              <a:spcBef>
                <a:spcPct val="20000"/>
              </a:spcBef>
              <a:defRPr/>
            </a:pPr>
            <a:r>
              <a:rPr lang="en-US" altLang="zh-CN" sz="1200">
                <a:solidFill>
                  <a:srgbClr val="FFFFFF"/>
                </a:solidFill>
                <a:latin typeface="Arial Black" pitchFamily="34" charset="0"/>
                <a:ea typeface="宋体" pitchFamily="2" charset="-122"/>
                <a:cs typeface="Arial" pitchFamily="34" charset="0"/>
              </a:rPr>
              <a:t>WMO OMM</a:t>
            </a:r>
            <a:endParaRPr lang="en-US" altLang="zh-CN" sz="1200">
              <a:solidFill>
                <a:srgbClr val="000000"/>
              </a:solidFill>
              <a:latin typeface="Arial Black" pitchFamily="34" charset="0"/>
              <a:ea typeface="宋体" pitchFamily="2" charset="-122"/>
              <a:cs typeface="Arial" pitchFamily="34" charset="0"/>
            </a:endParaRPr>
          </a:p>
        </p:txBody>
      </p:sp>
      <p:sp>
        <p:nvSpPr>
          <p:cNvPr id="59396" name="Rectangle 3"/>
          <p:cNvSpPr>
            <a:spLocks noGrp="1" noChangeArrowheads="1"/>
          </p:cNvSpPr>
          <p:nvPr>
            <p:ph type="title"/>
          </p:nvPr>
        </p:nvSpPr>
        <p:spPr bwMode="auto">
          <a:xfrm>
            <a:off x="1403350" y="115888"/>
            <a:ext cx="756126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59397" name="Rectangle 4"/>
          <p:cNvSpPr>
            <a:spLocks noGrp="1" noChangeArrowheads="1"/>
          </p:cNvSpPr>
          <p:nvPr>
            <p:ph type="body" idx="1"/>
          </p:nvPr>
        </p:nvSpPr>
        <p:spPr bwMode="auto">
          <a:xfrm>
            <a:off x="685800" y="1628775"/>
            <a:ext cx="7772400" cy="4467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9" name="Rectangle 5"/>
          <p:cNvSpPr>
            <a:spLocks noGrp="1" noChangeArrowheads="1"/>
          </p:cNvSpPr>
          <p:nvPr>
            <p:ph type="dt" sz="half" idx="2"/>
          </p:nvPr>
        </p:nvSpPr>
        <p:spPr bwMode="auto">
          <a:xfrm>
            <a:off x="685800" y="6381750"/>
            <a:ext cx="1905000" cy="3238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b="1">
                <a:solidFill>
                  <a:srgbClr val="000000"/>
                </a:solidFill>
                <a:latin typeface="Times" pitchFamily="18" charset="0"/>
                <a:ea typeface="宋体" pitchFamily="2" charset="-122"/>
              </a:defRPr>
            </a:lvl1pPr>
          </a:lstStyle>
          <a:p>
            <a:fld id="{F441C2C7-7615-4EDF-BAE5-6C2976D25173}" type="datetimeFigureOut">
              <a:rPr lang="en-US"/>
              <a:pPr/>
              <a:t>3/5/2013</a:t>
            </a:fld>
            <a:endParaRPr lang="en-US" altLang="zh-CN"/>
          </a:p>
        </p:txBody>
      </p:sp>
      <p:sp>
        <p:nvSpPr>
          <p:cNvPr id="10" name="Rectangle 6"/>
          <p:cNvSpPr>
            <a:spLocks noGrp="1" noChangeArrowheads="1"/>
          </p:cNvSpPr>
          <p:nvPr>
            <p:ph type="ftr" sz="quarter" idx="3"/>
          </p:nvPr>
        </p:nvSpPr>
        <p:spPr bwMode="auto">
          <a:xfrm>
            <a:off x="3124200" y="6381750"/>
            <a:ext cx="2895600" cy="3238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b="1">
                <a:solidFill>
                  <a:srgbClr val="000000"/>
                </a:solidFill>
                <a:latin typeface="Times" pitchFamily="18" charset="0"/>
                <a:ea typeface="宋体" pitchFamily="2" charset="-122"/>
              </a:defRPr>
            </a:lvl1pPr>
          </a:lstStyle>
          <a:p>
            <a:r>
              <a:rPr lang="en-US" altLang="zh-CN"/>
              <a:t>WMO Presentation @ 40th Session of CGMS, 5-9 Nov. 2012, Lugano, Swiss</a:t>
            </a:r>
          </a:p>
        </p:txBody>
      </p:sp>
      <p:sp>
        <p:nvSpPr>
          <p:cNvPr id="11" name="Rectangle 7"/>
          <p:cNvSpPr>
            <a:spLocks noGrp="1" noChangeArrowheads="1"/>
          </p:cNvSpPr>
          <p:nvPr>
            <p:ph type="sldNum" sz="quarter" idx="4"/>
          </p:nvPr>
        </p:nvSpPr>
        <p:spPr bwMode="auto">
          <a:xfrm>
            <a:off x="6553200" y="6381750"/>
            <a:ext cx="1905000" cy="3238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b="1">
                <a:solidFill>
                  <a:srgbClr val="000000"/>
                </a:solidFill>
                <a:latin typeface="Times" pitchFamily="18" charset="0"/>
                <a:ea typeface="宋体" pitchFamily="2" charset="-122"/>
              </a:defRPr>
            </a:lvl1pPr>
          </a:lstStyle>
          <a:p>
            <a:fld id="{3260E210-8179-4927-8CFC-6F7CC827FCB4}"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iming>
    <p:tnLst>
      <p:par>
        <p:cTn id="1" dur="indefinite" restart="never" nodeType="tmRoot"/>
      </p:par>
    </p:tnLst>
  </p:timing>
  <p:hf sldNum="0" hd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Narrow" pitchFamily="34" charset="0"/>
          <a:cs typeface="Arial" charset="0"/>
        </a:defRPr>
      </a:lvl2pPr>
      <a:lvl3pPr algn="l" rtl="0" eaLnBrk="0" fontAlgn="base" hangingPunct="0">
        <a:spcBef>
          <a:spcPct val="0"/>
        </a:spcBef>
        <a:spcAft>
          <a:spcPct val="0"/>
        </a:spcAft>
        <a:defRPr sz="4400">
          <a:solidFill>
            <a:schemeClr val="tx2"/>
          </a:solidFill>
          <a:latin typeface="Arial Narrow" pitchFamily="34" charset="0"/>
          <a:cs typeface="Arial" charset="0"/>
        </a:defRPr>
      </a:lvl3pPr>
      <a:lvl4pPr algn="l" rtl="0" eaLnBrk="0" fontAlgn="base" hangingPunct="0">
        <a:spcBef>
          <a:spcPct val="0"/>
        </a:spcBef>
        <a:spcAft>
          <a:spcPct val="0"/>
        </a:spcAft>
        <a:defRPr sz="4400">
          <a:solidFill>
            <a:schemeClr val="tx2"/>
          </a:solidFill>
          <a:latin typeface="Arial Narrow" pitchFamily="34" charset="0"/>
          <a:cs typeface="Arial" charset="0"/>
        </a:defRPr>
      </a:lvl4pPr>
      <a:lvl5pPr algn="l" rtl="0" eaLnBrk="0" fontAlgn="base" hangingPunct="0">
        <a:spcBef>
          <a:spcPct val="0"/>
        </a:spcBef>
        <a:spcAft>
          <a:spcPct val="0"/>
        </a:spcAft>
        <a:defRPr sz="4400">
          <a:solidFill>
            <a:schemeClr val="tx2"/>
          </a:solidFill>
          <a:latin typeface="Arial Narrow" pitchFamily="34" charset="0"/>
          <a:cs typeface="Arial" charset="0"/>
        </a:defRPr>
      </a:lvl5pPr>
      <a:lvl6pPr marL="457200" algn="l" rtl="0" eaLnBrk="0" fontAlgn="base" hangingPunct="0">
        <a:spcBef>
          <a:spcPct val="0"/>
        </a:spcBef>
        <a:spcAft>
          <a:spcPct val="0"/>
        </a:spcAft>
        <a:defRPr sz="4400">
          <a:solidFill>
            <a:schemeClr val="tx2"/>
          </a:solidFill>
          <a:latin typeface="Arial Narrow" pitchFamily="34" charset="0"/>
          <a:cs typeface="Arial" charset="0"/>
        </a:defRPr>
      </a:lvl6pPr>
      <a:lvl7pPr marL="914400" algn="l" rtl="0" eaLnBrk="0" fontAlgn="base" hangingPunct="0">
        <a:spcBef>
          <a:spcPct val="0"/>
        </a:spcBef>
        <a:spcAft>
          <a:spcPct val="0"/>
        </a:spcAft>
        <a:defRPr sz="4400">
          <a:solidFill>
            <a:schemeClr val="tx2"/>
          </a:solidFill>
          <a:latin typeface="Arial Narrow" pitchFamily="34" charset="0"/>
          <a:cs typeface="Arial" charset="0"/>
        </a:defRPr>
      </a:lvl7pPr>
      <a:lvl8pPr marL="1371600" algn="l" rtl="0" eaLnBrk="0" fontAlgn="base" hangingPunct="0">
        <a:spcBef>
          <a:spcPct val="0"/>
        </a:spcBef>
        <a:spcAft>
          <a:spcPct val="0"/>
        </a:spcAft>
        <a:defRPr sz="4400">
          <a:solidFill>
            <a:schemeClr val="tx2"/>
          </a:solidFill>
          <a:latin typeface="Arial Narrow" pitchFamily="34" charset="0"/>
          <a:cs typeface="Arial" charset="0"/>
        </a:defRPr>
      </a:lvl8pPr>
      <a:lvl9pPr marL="1828800" algn="l" rtl="0" eaLnBrk="0" fontAlgn="base" hangingPunct="0">
        <a:spcBef>
          <a:spcPct val="0"/>
        </a:spcBef>
        <a:spcAft>
          <a:spcPct val="0"/>
        </a:spcAft>
        <a:defRPr sz="4400">
          <a:solidFill>
            <a:schemeClr val="tx2"/>
          </a:solidFill>
          <a:latin typeface="Arial Narrow"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0" fontAlgn="base" hangingPunct="0">
        <a:spcBef>
          <a:spcPct val="20000"/>
        </a:spcBef>
        <a:spcAft>
          <a:spcPct val="0"/>
        </a:spcAft>
        <a:buChar char="»"/>
        <a:defRPr sz="2000">
          <a:solidFill>
            <a:schemeClr val="tx1"/>
          </a:solidFill>
          <a:latin typeface="+mn-lt"/>
          <a:cs typeface="+mn-cs"/>
        </a:defRPr>
      </a:lvl6pPr>
      <a:lvl7pPr marL="2971800" indent="-228600" algn="l" rtl="0" eaLnBrk="0" fontAlgn="base" hangingPunct="0">
        <a:spcBef>
          <a:spcPct val="20000"/>
        </a:spcBef>
        <a:spcAft>
          <a:spcPct val="0"/>
        </a:spcAft>
        <a:buChar char="»"/>
        <a:defRPr sz="2000">
          <a:solidFill>
            <a:schemeClr val="tx1"/>
          </a:solidFill>
          <a:latin typeface="+mn-lt"/>
          <a:cs typeface="+mn-cs"/>
        </a:defRPr>
      </a:lvl7pPr>
      <a:lvl8pPr marL="3429000" indent="-228600" algn="l" rtl="0" eaLnBrk="0" fontAlgn="base" hangingPunct="0">
        <a:spcBef>
          <a:spcPct val="20000"/>
        </a:spcBef>
        <a:spcAft>
          <a:spcPct val="0"/>
        </a:spcAft>
        <a:buChar char="»"/>
        <a:defRPr sz="2000">
          <a:solidFill>
            <a:schemeClr val="tx1"/>
          </a:solidFill>
          <a:latin typeface="+mn-lt"/>
          <a:cs typeface="+mn-cs"/>
        </a:defRPr>
      </a:lvl8pPr>
      <a:lvl9pPr marL="3886200" indent="-228600" algn="l" rtl="0" eaLnBrk="0" fontAlgn="base" hangingPunct="0">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9.xml"/><Relationship Id="rId5" Type="http://schemas.openxmlformats.org/officeDocument/2006/relationships/image" Target="../media/image7.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0.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wmo.int/pages/prog/sat/documents/ARCH_strategy-climate-architecture-space.pdf"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wmo.int/oscar"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gsics.wmo.in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1" descr="wmo_ppt_2012.psd"/>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4338" name="Title 9"/>
          <p:cNvSpPr>
            <a:spLocks noGrp="1"/>
          </p:cNvSpPr>
          <p:nvPr>
            <p:ph type="ctrTitle"/>
          </p:nvPr>
        </p:nvSpPr>
        <p:spPr>
          <a:xfrm>
            <a:off x="685800" y="2133600"/>
            <a:ext cx="7772400" cy="2838450"/>
          </a:xfrm>
        </p:spPr>
        <p:txBody>
          <a:bodyPr/>
          <a:lstStyle/>
          <a:p>
            <a:pPr algn="ctr" eaLnBrk="1" hangingPunct="1"/>
            <a:r>
              <a:rPr lang="en-US" sz="4400" smtClean="0">
                <a:solidFill>
                  <a:schemeClr val="bg1"/>
                </a:solidFill>
                <a:latin typeface="Arial" charset="0"/>
                <a:cs typeface="Arial" charset="0"/>
              </a:rPr>
              <a:t>Input from WMO </a:t>
            </a:r>
            <a:r>
              <a:rPr lang="en-US" sz="2400" smtClean="0">
                <a:solidFill>
                  <a:schemeClr val="bg1"/>
                </a:solidFill>
                <a:latin typeface="Arial" charset="0"/>
                <a:cs typeface="Arial" charset="0"/>
              </a:rPr>
              <a:t/>
            </a:r>
            <a:br>
              <a:rPr lang="en-US" sz="2400" smtClean="0">
                <a:solidFill>
                  <a:schemeClr val="bg1"/>
                </a:solidFill>
                <a:latin typeface="Arial" charset="0"/>
                <a:cs typeface="Arial" charset="0"/>
              </a:rPr>
            </a:br>
            <a:r>
              <a:rPr lang="en-US" sz="3600" smtClean="0">
                <a:solidFill>
                  <a:schemeClr val="bg1"/>
                </a:solidFill>
                <a:latin typeface="Arial" charset="0"/>
                <a:cs typeface="Arial" charset="0"/>
              </a:rPr>
              <a:t> </a:t>
            </a:r>
            <a:r>
              <a:rPr lang="en-US" sz="2000" smtClean="0">
                <a:solidFill>
                  <a:schemeClr val="bg1"/>
                </a:solidFill>
                <a:latin typeface="Arial" charset="0"/>
                <a:cs typeface="Arial" charset="0"/>
              </a:rPr>
              <a:t>Joint Meting of the GDWG and GRWG, 5-8 March 2013</a:t>
            </a:r>
          </a:p>
        </p:txBody>
      </p:sp>
      <p:sp>
        <p:nvSpPr>
          <p:cNvPr id="14339" name="Title 9"/>
          <p:cNvSpPr txBox="1">
            <a:spLocks/>
          </p:cNvSpPr>
          <p:nvPr/>
        </p:nvSpPr>
        <p:spPr bwMode="auto">
          <a:xfrm>
            <a:off x="117475" y="6380163"/>
            <a:ext cx="4384675" cy="477837"/>
          </a:xfrm>
          <a:prstGeom prst="rect">
            <a:avLst/>
          </a:prstGeom>
          <a:noFill/>
          <a:ln w="9525">
            <a:noFill/>
            <a:miter lim="800000"/>
            <a:headEnd/>
            <a:tailEnd/>
          </a:ln>
        </p:spPr>
        <p:txBody>
          <a:bodyPr anchor="ctr"/>
          <a:lstStyle/>
          <a:p>
            <a:r>
              <a:rPr lang="en-US" sz="1200"/>
              <a:t>WMO / OBS / Space Programme</a:t>
            </a:r>
          </a:p>
        </p:txBody>
      </p:sp>
      <p:sp>
        <p:nvSpPr>
          <p:cNvPr id="14340" name="Text Box 5"/>
          <p:cNvSpPr txBox="1">
            <a:spLocks noChangeArrowheads="1"/>
          </p:cNvSpPr>
          <p:nvPr/>
        </p:nvSpPr>
        <p:spPr bwMode="auto">
          <a:xfrm>
            <a:off x="2628900" y="4452938"/>
            <a:ext cx="3744913" cy="336550"/>
          </a:xfrm>
          <a:prstGeom prst="rect">
            <a:avLst/>
          </a:prstGeom>
          <a:noFill/>
          <a:ln w="9525">
            <a:noFill/>
            <a:miter lim="800000"/>
            <a:headEnd/>
            <a:tailEnd/>
          </a:ln>
        </p:spPr>
        <p:txBody>
          <a:bodyPr>
            <a:spAutoFit/>
          </a:bodyPr>
          <a:lstStyle/>
          <a:p>
            <a:pPr defTabSz="914400">
              <a:lnSpc>
                <a:spcPct val="80000"/>
              </a:lnSpc>
              <a:spcBef>
                <a:spcPct val="50000"/>
              </a:spcBef>
            </a:pPr>
            <a:r>
              <a:rPr lang="fr-CH" sz="2000" b="1"/>
              <a:t>Jérôme Lafeuille (WMO)</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3"/>
          <a:srcRect/>
          <a:stretch>
            <a:fillRect/>
          </a:stretch>
        </p:blipFill>
        <p:spPr bwMode="auto">
          <a:xfrm>
            <a:off x="539750" y="1290638"/>
            <a:ext cx="7920038" cy="5567362"/>
          </a:xfrm>
          <a:prstGeom prst="rect">
            <a:avLst/>
          </a:prstGeom>
          <a:noFill/>
          <a:ln w="9525">
            <a:noFill/>
            <a:miter lim="800000"/>
            <a:headEnd/>
            <a:tailEnd/>
          </a:ln>
        </p:spPr>
      </p:pic>
      <p:sp>
        <p:nvSpPr>
          <p:cNvPr id="47107" name="标题 2"/>
          <p:cNvSpPr>
            <a:spLocks noGrp="1"/>
          </p:cNvSpPr>
          <p:nvPr>
            <p:ph type="title" idx="4294967295"/>
          </p:nvPr>
        </p:nvSpPr>
        <p:spPr>
          <a:xfrm>
            <a:off x="1258888" y="188913"/>
            <a:ext cx="7705725" cy="1143000"/>
          </a:xfrm>
        </p:spPr>
        <p:txBody>
          <a:bodyPr/>
          <a:lstStyle/>
          <a:p>
            <a:r>
              <a:rPr lang="en-US" altLang="zh-CN" sz="3200" b="1">
                <a:ea typeface="宋体" pitchFamily="2" charset="-122"/>
              </a:rPr>
              <a:t>The Global Framework for Climate Services (GFCS)—A New Partnership Process</a:t>
            </a:r>
            <a:endParaRPr lang="zh-CN" altLang="en-US" sz="3200" b="1">
              <a:ea typeface="宋体" pitchFamily="2"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63"/>
          <p:cNvPicPr>
            <a:picLocks noChangeAspect="1"/>
          </p:cNvPicPr>
          <p:nvPr/>
        </p:nvPicPr>
        <p:blipFill>
          <a:blip r:embed="rId3"/>
          <a:srcRect/>
          <a:stretch>
            <a:fillRect/>
          </a:stretch>
        </p:blipFill>
        <p:spPr bwMode="auto">
          <a:xfrm>
            <a:off x="6115050" y="5154613"/>
            <a:ext cx="982663" cy="400050"/>
          </a:xfrm>
          <a:prstGeom prst="rect">
            <a:avLst/>
          </a:prstGeom>
          <a:solidFill>
            <a:schemeClr val="bg1">
              <a:alpha val="0"/>
            </a:schemeClr>
          </a:solidFill>
          <a:ln w="9525">
            <a:noFill/>
            <a:miter lim="800000"/>
            <a:headEnd/>
            <a:tailEnd/>
          </a:ln>
        </p:spPr>
      </p:pic>
      <p:grpSp>
        <p:nvGrpSpPr>
          <p:cNvPr id="2" name="Group 70"/>
          <p:cNvGrpSpPr>
            <a:grpSpLocks/>
          </p:cNvGrpSpPr>
          <p:nvPr/>
        </p:nvGrpSpPr>
        <p:grpSpPr bwMode="auto">
          <a:xfrm>
            <a:off x="457200" y="1514475"/>
            <a:ext cx="7982688" cy="4832257"/>
            <a:chOff x="85086" y="990600"/>
            <a:chExt cx="8959147" cy="5614976"/>
          </a:xfrm>
          <a:solidFill>
            <a:schemeClr val="bg1">
              <a:alpha val="0"/>
            </a:schemeClr>
          </a:solidFill>
        </p:grpSpPr>
        <p:grpSp>
          <p:nvGrpSpPr>
            <p:cNvPr id="3" name="Group 61"/>
            <p:cNvGrpSpPr>
              <a:grpSpLocks/>
            </p:cNvGrpSpPr>
            <p:nvPr/>
          </p:nvGrpSpPr>
          <p:grpSpPr bwMode="auto">
            <a:xfrm>
              <a:off x="85086" y="990600"/>
              <a:ext cx="8959147" cy="5614976"/>
              <a:chOff x="111756" y="990600"/>
              <a:chExt cx="8959147" cy="5614976"/>
            </a:xfrm>
            <a:grpFill/>
          </p:grpSpPr>
          <p:grpSp>
            <p:nvGrpSpPr>
              <p:cNvPr id="4" name="Group 60"/>
              <p:cNvGrpSpPr>
                <a:grpSpLocks/>
              </p:cNvGrpSpPr>
              <p:nvPr/>
            </p:nvGrpSpPr>
            <p:grpSpPr bwMode="auto">
              <a:xfrm>
                <a:off x="125731" y="990600"/>
                <a:ext cx="8892539" cy="2627757"/>
                <a:chOff x="152400" y="990600"/>
                <a:chExt cx="8892539" cy="2627757"/>
              </a:xfrm>
              <a:grpFill/>
            </p:grpSpPr>
            <p:grpSp>
              <p:nvGrpSpPr>
                <p:cNvPr id="5" name="Group 59"/>
                <p:cNvGrpSpPr>
                  <a:grpSpLocks/>
                </p:cNvGrpSpPr>
                <p:nvPr/>
              </p:nvGrpSpPr>
              <p:grpSpPr bwMode="auto">
                <a:xfrm>
                  <a:off x="4267200" y="990600"/>
                  <a:ext cx="4777739" cy="2627757"/>
                  <a:chOff x="4267200" y="990600"/>
                  <a:chExt cx="4777739" cy="2627757"/>
                </a:xfrm>
                <a:grpFill/>
              </p:grpSpPr>
              <p:sp>
                <p:nvSpPr>
                  <p:cNvPr id="518170" name="Oval 26"/>
                  <p:cNvSpPr>
                    <a:spLocks noChangeAspect="1" noChangeArrowheads="1"/>
                  </p:cNvSpPr>
                  <p:nvPr/>
                </p:nvSpPr>
                <p:spPr bwMode="auto">
                  <a:xfrm>
                    <a:off x="4267200" y="990600"/>
                    <a:ext cx="4777739" cy="2627757"/>
                  </a:xfrm>
                  <a:prstGeom prst="ellipse">
                    <a:avLst/>
                  </a:prstGeom>
                  <a:grpFill/>
                  <a:ln w="38100" cap="flat" cmpd="sng" algn="ctr">
                    <a:solidFill>
                      <a:srgbClr val="FF6600"/>
                    </a:solidFill>
                    <a:prstDash val="solid"/>
                    <a:round/>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anchor="ctr"/>
                  <a:lstStyle/>
                  <a:p>
                    <a:pPr defTabSz="914400" fontAlgn="auto">
                      <a:spcBef>
                        <a:spcPts val="0"/>
                      </a:spcBef>
                      <a:spcAft>
                        <a:spcPts val="0"/>
                      </a:spcAft>
                      <a:defRPr/>
                    </a:pPr>
                    <a:endParaRPr lang="en-US" b="1">
                      <a:solidFill>
                        <a:srgbClr val="000000"/>
                      </a:solidFill>
                    </a:endParaRPr>
                  </a:p>
                </p:txBody>
              </p:sp>
              <p:sp>
                <p:nvSpPr>
                  <p:cNvPr id="14406" name="Rectangle 29"/>
                  <p:cNvSpPr>
                    <a:spLocks noChangeArrowheads="1"/>
                  </p:cNvSpPr>
                  <p:nvPr/>
                </p:nvSpPr>
                <p:spPr bwMode="auto">
                  <a:xfrm>
                    <a:off x="5112615" y="1415858"/>
                    <a:ext cx="3160540" cy="1609333"/>
                  </a:xfrm>
                  <a:prstGeom prst="rect">
                    <a:avLst/>
                  </a:prstGeom>
                  <a:grpFill/>
                  <a:ln w="19050" cap="rnd">
                    <a:noFill/>
                    <a:miter lim="800000"/>
                    <a:headEnd/>
                    <a:tailEnd/>
                  </a:ln>
                </p:spPr>
                <p:txBody>
                  <a:bodyPr>
                    <a:spAutoFit/>
                  </a:bodyPr>
                  <a:lstStyle/>
                  <a:p>
                    <a:pPr algn="ctr" defTabSz="914400" fontAlgn="auto">
                      <a:spcBef>
                        <a:spcPts val="0"/>
                      </a:spcBef>
                      <a:spcAft>
                        <a:spcPts val="0"/>
                      </a:spcAft>
                      <a:defRPr/>
                    </a:pPr>
                    <a:r>
                      <a:rPr lang="en-US" sz="2800" b="1" dirty="0">
                        <a:solidFill>
                          <a:srgbClr val="000000"/>
                        </a:solidFill>
                        <a:latin typeface="Helvetica"/>
                        <a:cs typeface="Helvetica"/>
                      </a:rPr>
                      <a:t>Research, Modeling </a:t>
                    </a:r>
                    <a:br>
                      <a:rPr lang="en-US" sz="2800" b="1" dirty="0">
                        <a:solidFill>
                          <a:srgbClr val="000000"/>
                        </a:solidFill>
                        <a:latin typeface="Helvetica"/>
                        <a:cs typeface="Helvetica"/>
                      </a:rPr>
                    </a:br>
                    <a:r>
                      <a:rPr lang="en-US" sz="2800" b="1" dirty="0">
                        <a:solidFill>
                          <a:srgbClr val="000000"/>
                        </a:solidFill>
                        <a:latin typeface="Helvetica"/>
                        <a:cs typeface="Helvetica"/>
                      </a:rPr>
                      <a:t>&amp;  Assessments</a:t>
                    </a:r>
                  </a:p>
                </p:txBody>
              </p:sp>
            </p:grpSp>
            <p:grpSp>
              <p:nvGrpSpPr>
                <p:cNvPr id="6" name="Group 58"/>
                <p:cNvGrpSpPr>
                  <a:grpSpLocks/>
                </p:cNvGrpSpPr>
                <p:nvPr/>
              </p:nvGrpSpPr>
              <p:grpSpPr bwMode="auto">
                <a:xfrm>
                  <a:off x="152400" y="990600"/>
                  <a:ext cx="4776080" cy="2627757"/>
                  <a:chOff x="152400" y="990600"/>
                  <a:chExt cx="4776080" cy="2627757"/>
                </a:xfrm>
                <a:grpFill/>
              </p:grpSpPr>
              <p:sp>
                <p:nvSpPr>
                  <p:cNvPr id="518171" name="Oval 27"/>
                  <p:cNvSpPr>
                    <a:spLocks noChangeAspect="1" noChangeArrowheads="1"/>
                  </p:cNvSpPr>
                  <p:nvPr/>
                </p:nvSpPr>
                <p:spPr bwMode="auto">
                  <a:xfrm>
                    <a:off x="152400" y="990600"/>
                    <a:ext cx="4776080" cy="2627757"/>
                  </a:xfrm>
                  <a:prstGeom prst="ellipse">
                    <a:avLst/>
                  </a:prstGeom>
                  <a:grpFill/>
                  <a:ln w="38100" cap="flat" cmpd="sng" algn="ctr">
                    <a:solidFill>
                      <a:srgbClr val="008000"/>
                    </a:solidFill>
                    <a:prstDash val="solid"/>
                    <a:round/>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anchor="ctr"/>
                  <a:lstStyle/>
                  <a:p>
                    <a:pPr defTabSz="914400" fontAlgn="auto">
                      <a:spcBef>
                        <a:spcPts val="0"/>
                      </a:spcBef>
                      <a:spcAft>
                        <a:spcPts val="0"/>
                      </a:spcAft>
                      <a:defRPr/>
                    </a:pPr>
                    <a:endParaRPr lang="en-US" b="1">
                      <a:solidFill>
                        <a:srgbClr val="000000"/>
                      </a:solidFill>
                    </a:endParaRPr>
                  </a:p>
                </p:txBody>
              </p:sp>
              <p:sp>
                <p:nvSpPr>
                  <p:cNvPr id="14392" name="Rectangle 28"/>
                  <p:cNvSpPr>
                    <a:spLocks noChangeArrowheads="1"/>
                  </p:cNvSpPr>
                  <p:nvPr/>
                </p:nvSpPr>
                <p:spPr bwMode="auto">
                  <a:xfrm>
                    <a:off x="580005" y="1756064"/>
                    <a:ext cx="3732149" cy="1064939"/>
                  </a:xfrm>
                  <a:prstGeom prst="rect">
                    <a:avLst/>
                  </a:prstGeom>
                  <a:grpFill/>
                  <a:ln w="19050" cap="rnd">
                    <a:noFill/>
                    <a:miter lim="800000"/>
                    <a:headEnd/>
                    <a:tailEnd/>
                  </a:ln>
                </p:spPr>
                <p:txBody>
                  <a:bodyPr>
                    <a:spAutoFit/>
                  </a:bodyPr>
                  <a:lstStyle/>
                  <a:p>
                    <a:pPr algn="ctr" defTabSz="914400" fontAlgn="auto">
                      <a:spcBef>
                        <a:spcPts val="0"/>
                      </a:spcBef>
                      <a:spcAft>
                        <a:spcPts val="0"/>
                      </a:spcAft>
                      <a:defRPr/>
                    </a:pPr>
                    <a:r>
                      <a:rPr lang="en-US" sz="2800" b="1" dirty="0">
                        <a:solidFill>
                          <a:srgbClr val="000000"/>
                        </a:solidFill>
                        <a:latin typeface="Helvetica"/>
                        <a:cs typeface="Helvetica"/>
                      </a:rPr>
                      <a:t>Observations &amp; </a:t>
                    </a:r>
                  </a:p>
                  <a:p>
                    <a:pPr algn="ctr" defTabSz="914400" fontAlgn="auto">
                      <a:spcBef>
                        <a:spcPts val="0"/>
                      </a:spcBef>
                      <a:spcAft>
                        <a:spcPts val="0"/>
                      </a:spcAft>
                      <a:defRPr/>
                    </a:pPr>
                    <a:r>
                      <a:rPr lang="en-US" sz="2800" b="1" dirty="0">
                        <a:solidFill>
                          <a:srgbClr val="000000"/>
                        </a:solidFill>
                        <a:latin typeface="Helvetica"/>
                        <a:cs typeface="Helvetica"/>
                      </a:rPr>
                      <a:t>Monitoring</a:t>
                    </a:r>
                  </a:p>
                </p:txBody>
              </p:sp>
            </p:grpSp>
          </p:grpSp>
          <p:grpSp>
            <p:nvGrpSpPr>
              <p:cNvPr id="7" name="Group 57"/>
              <p:cNvGrpSpPr>
                <a:grpSpLocks/>
              </p:cNvGrpSpPr>
              <p:nvPr/>
            </p:nvGrpSpPr>
            <p:grpSpPr bwMode="auto">
              <a:xfrm>
                <a:off x="111756" y="4239403"/>
                <a:ext cx="8959147" cy="2366173"/>
                <a:chOff x="-13975" y="4239403"/>
                <a:chExt cx="8959147" cy="2366173"/>
              </a:xfrm>
              <a:grpFill/>
            </p:grpSpPr>
            <p:grpSp>
              <p:nvGrpSpPr>
                <p:cNvPr id="8" name="Group 56"/>
                <p:cNvGrpSpPr>
                  <a:grpSpLocks/>
                </p:cNvGrpSpPr>
                <p:nvPr/>
              </p:nvGrpSpPr>
              <p:grpSpPr bwMode="auto">
                <a:xfrm>
                  <a:off x="4167433" y="4267200"/>
                  <a:ext cx="4777739" cy="2338376"/>
                  <a:chOff x="4167433" y="4267200"/>
                  <a:chExt cx="4777739" cy="2338376"/>
                </a:xfrm>
                <a:grpFill/>
              </p:grpSpPr>
              <p:pic>
                <p:nvPicPr>
                  <p:cNvPr id="14369" name="Picture 4" descr="epa_logo"/>
                  <p:cNvPicPr>
                    <a:picLocks noChangeAspect="1" noChangeArrowheads="1"/>
                  </p:cNvPicPr>
                  <p:nvPr/>
                </p:nvPicPr>
                <p:blipFill>
                  <a:blip r:embed="rId4" cstate="email"/>
                  <a:srcRect/>
                  <a:stretch>
                    <a:fillRect/>
                  </a:stretch>
                </p:blipFill>
                <p:spPr bwMode="auto">
                  <a:xfrm>
                    <a:off x="8004442" y="4899257"/>
                    <a:ext cx="457200" cy="496887"/>
                  </a:xfrm>
                  <a:prstGeom prst="rect">
                    <a:avLst/>
                  </a:prstGeom>
                  <a:grpFill/>
                  <a:ln w="9525">
                    <a:noFill/>
                    <a:miter lim="800000"/>
                    <a:headEnd/>
                    <a:tailEnd/>
                  </a:ln>
                </p:spPr>
              </p:pic>
              <p:sp>
                <p:nvSpPr>
                  <p:cNvPr id="518176" name="Oval 32"/>
                  <p:cNvSpPr>
                    <a:spLocks noChangeAspect="1" noChangeArrowheads="1"/>
                  </p:cNvSpPr>
                  <p:nvPr/>
                </p:nvSpPr>
                <p:spPr bwMode="auto">
                  <a:xfrm>
                    <a:off x="4167433" y="4267200"/>
                    <a:ext cx="4777739" cy="2338376"/>
                  </a:xfrm>
                  <a:prstGeom prst="ellipse">
                    <a:avLst/>
                  </a:prstGeom>
                  <a:solidFill>
                    <a:schemeClr val="bg1">
                      <a:alpha val="0"/>
                    </a:schemeClr>
                  </a:solidFill>
                  <a:ln w="38100">
                    <a:solidFill>
                      <a:srgbClr val="FFC000"/>
                    </a:solidFill>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defTabSz="914400" fontAlgn="auto">
                      <a:spcBef>
                        <a:spcPts val="0"/>
                      </a:spcBef>
                      <a:spcAft>
                        <a:spcPts val="0"/>
                      </a:spcAft>
                      <a:defRPr/>
                    </a:pPr>
                    <a:endParaRPr lang="en-US" sz="3200" b="1">
                      <a:solidFill>
                        <a:srgbClr val="660066"/>
                      </a:solidFill>
                    </a:endParaRPr>
                  </a:p>
                </p:txBody>
              </p:sp>
              <p:sp>
                <p:nvSpPr>
                  <p:cNvPr id="14380" name="Rectangle 33"/>
                  <p:cNvSpPr>
                    <a:spLocks noChangeArrowheads="1"/>
                  </p:cNvSpPr>
                  <p:nvPr/>
                </p:nvSpPr>
                <p:spPr bwMode="auto">
                  <a:xfrm>
                    <a:off x="5045735" y="4853719"/>
                    <a:ext cx="3420838" cy="1108651"/>
                  </a:xfrm>
                  <a:prstGeom prst="rect">
                    <a:avLst/>
                  </a:prstGeom>
                  <a:solidFill>
                    <a:schemeClr val="accent6">
                      <a:lumMod val="20000"/>
                      <a:lumOff val="80000"/>
                    </a:schemeClr>
                  </a:solidFill>
                  <a:ln w="19050" cap="rnd">
                    <a:noFill/>
                    <a:miter lim="800000"/>
                    <a:headEnd/>
                    <a:tailEnd/>
                  </a:ln>
                </p:spPr>
                <p:txBody>
                  <a:bodyPr>
                    <a:spAutoFit/>
                  </a:bodyPr>
                  <a:lstStyle/>
                  <a:p>
                    <a:pPr algn="ctr" defTabSz="914400" fontAlgn="auto">
                      <a:spcBef>
                        <a:spcPts val="0"/>
                      </a:spcBef>
                      <a:spcAft>
                        <a:spcPts val="0"/>
                      </a:spcAft>
                      <a:defRPr/>
                    </a:pPr>
                    <a:r>
                      <a:rPr lang="en-US" sz="2800" b="1" dirty="0">
                        <a:solidFill>
                          <a:srgbClr val="000000"/>
                        </a:solidFill>
                        <a:latin typeface="Helvetica"/>
                        <a:cs typeface="Helvetica"/>
                      </a:rPr>
                      <a:t>Adaptation &amp; Mitigation</a:t>
                    </a:r>
                  </a:p>
                </p:txBody>
              </p:sp>
            </p:grpSp>
            <p:grpSp>
              <p:nvGrpSpPr>
                <p:cNvPr id="9" name="Group 55"/>
                <p:cNvGrpSpPr>
                  <a:grpSpLocks/>
                </p:cNvGrpSpPr>
                <p:nvPr/>
              </p:nvGrpSpPr>
              <p:grpSpPr bwMode="auto">
                <a:xfrm>
                  <a:off x="-13975" y="4239403"/>
                  <a:ext cx="4777739" cy="2308297"/>
                  <a:chOff x="-13975" y="4239403"/>
                  <a:chExt cx="4777739" cy="2308297"/>
                </a:xfrm>
                <a:grpFill/>
              </p:grpSpPr>
              <p:pic>
                <p:nvPicPr>
                  <p:cNvPr id="14361" name="Picture 37" descr="epa_logo"/>
                  <p:cNvPicPr>
                    <a:picLocks noChangeAspect="1" noChangeArrowheads="1"/>
                  </p:cNvPicPr>
                  <p:nvPr/>
                </p:nvPicPr>
                <p:blipFill>
                  <a:blip r:embed="rId5" cstate="email"/>
                  <a:srcRect/>
                  <a:stretch>
                    <a:fillRect/>
                  </a:stretch>
                </p:blipFill>
                <p:spPr bwMode="auto">
                  <a:xfrm>
                    <a:off x="1020900" y="4646209"/>
                    <a:ext cx="633157" cy="688118"/>
                  </a:xfrm>
                  <a:prstGeom prst="rect">
                    <a:avLst/>
                  </a:prstGeom>
                  <a:grpFill/>
                  <a:ln w="9525">
                    <a:noFill/>
                    <a:miter lim="800000"/>
                    <a:headEnd/>
                    <a:tailEnd/>
                  </a:ln>
                </p:spPr>
              </p:pic>
              <p:sp>
                <p:nvSpPr>
                  <p:cNvPr id="518174" name="Oval 30"/>
                  <p:cNvSpPr>
                    <a:spLocks noChangeAspect="1" noChangeArrowheads="1"/>
                  </p:cNvSpPr>
                  <p:nvPr/>
                </p:nvSpPr>
                <p:spPr bwMode="auto">
                  <a:xfrm>
                    <a:off x="-13975" y="4239403"/>
                    <a:ext cx="4777739" cy="2308297"/>
                  </a:xfrm>
                  <a:prstGeom prst="ellipse">
                    <a:avLst/>
                  </a:prstGeom>
                  <a:solidFill>
                    <a:schemeClr val="bg1">
                      <a:alpha val="0"/>
                    </a:schemeClr>
                  </a:solidFill>
                  <a:ln w="38100" cap="flat" cmpd="sng" algn="ctr">
                    <a:solidFill>
                      <a:schemeClr val="accent2">
                        <a:lumMod val="75000"/>
                      </a:schemeClr>
                    </a:solidFill>
                    <a:prstDash val="solid"/>
                    <a:round/>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anchor="ctr"/>
                  <a:lstStyle/>
                  <a:p>
                    <a:pPr algn="ctr" defTabSz="914400" fontAlgn="auto">
                      <a:spcBef>
                        <a:spcPts val="0"/>
                      </a:spcBef>
                      <a:spcAft>
                        <a:spcPts val="0"/>
                      </a:spcAft>
                      <a:defRPr/>
                    </a:pPr>
                    <a:endParaRPr lang="en-US" sz="3200" b="1">
                      <a:solidFill>
                        <a:srgbClr val="66FF66"/>
                      </a:solidFill>
                    </a:endParaRPr>
                  </a:p>
                </p:txBody>
              </p:sp>
              <p:sp>
                <p:nvSpPr>
                  <p:cNvPr id="14359" name="Rectangle 31"/>
                  <p:cNvSpPr>
                    <a:spLocks noChangeArrowheads="1"/>
                  </p:cNvSpPr>
                  <p:nvPr/>
                </p:nvSpPr>
                <p:spPr bwMode="auto">
                  <a:xfrm>
                    <a:off x="967005" y="4909832"/>
                    <a:ext cx="2943664" cy="1108651"/>
                  </a:xfrm>
                  <a:prstGeom prst="rect">
                    <a:avLst/>
                  </a:prstGeom>
                  <a:solidFill>
                    <a:schemeClr val="accent6">
                      <a:lumMod val="20000"/>
                      <a:lumOff val="80000"/>
                    </a:schemeClr>
                  </a:solidFill>
                  <a:ln w="19050" cap="rnd">
                    <a:noFill/>
                    <a:miter lim="800000"/>
                    <a:headEnd/>
                    <a:tailEnd/>
                  </a:ln>
                </p:spPr>
                <p:txBody>
                  <a:bodyPr>
                    <a:spAutoFit/>
                  </a:bodyPr>
                  <a:lstStyle/>
                  <a:p>
                    <a:pPr algn="ctr" defTabSz="914400" fontAlgn="auto">
                      <a:spcBef>
                        <a:spcPts val="0"/>
                      </a:spcBef>
                      <a:spcAft>
                        <a:spcPts val="0"/>
                      </a:spcAft>
                      <a:defRPr/>
                    </a:pPr>
                    <a:r>
                      <a:rPr lang="en-US" sz="2800" b="1" dirty="0">
                        <a:solidFill>
                          <a:srgbClr val="000000"/>
                        </a:solidFill>
                        <a:latin typeface="Helvetica"/>
                        <a:cs typeface="Helvetica"/>
                      </a:rPr>
                      <a:t>Resource Risk </a:t>
                    </a:r>
                  </a:p>
                  <a:p>
                    <a:pPr algn="ctr" defTabSz="914400" fontAlgn="auto">
                      <a:spcBef>
                        <a:spcPts val="0"/>
                      </a:spcBef>
                      <a:spcAft>
                        <a:spcPts val="0"/>
                      </a:spcAft>
                      <a:defRPr/>
                    </a:pPr>
                    <a:r>
                      <a:rPr lang="en-US" sz="2800" b="1" dirty="0">
                        <a:solidFill>
                          <a:srgbClr val="000000"/>
                        </a:solidFill>
                        <a:latin typeface="Helvetica"/>
                        <a:cs typeface="Helvetica"/>
                      </a:rPr>
                      <a:t>Management</a:t>
                    </a:r>
                  </a:p>
                </p:txBody>
              </p:sp>
            </p:grpSp>
          </p:grpSp>
        </p:grpSp>
        <p:sp>
          <p:nvSpPr>
            <p:cNvPr id="14347" name="Text Box 9"/>
            <p:cNvSpPr txBox="1">
              <a:spLocks noChangeArrowheads="1"/>
            </p:cNvSpPr>
            <p:nvPr/>
          </p:nvSpPr>
          <p:spPr bwMode="auto">
            <a:xfrm>
              <a:off x="2650714" y="3646882"/>
              <a:ext cx="4102286" cy="584129"/>
            </a:xfrm>
            <a:prstGeom prst="rect">
              <a:avLst/>
            </a:prstGeom>
            <a:grpFill/>
            <a:ln w="19050" cap="rnd">
              <a:noFill/>
              <a:miter lim="800000"/>
              <a:headEnd/>
              <a:tailEnd/>
            </a:ln>
          </p:spPr>
          <p:txBody>
            <a:bodyPr>
              <a:spAutoFit/>
            </a:bodyPr>
            <a:lstStyle/>
            <a:p>
              <a:pPr algn="ctr" defTabSz="914400" fontAlgn="auto">
                <a:lnSpc>
                  <a:spcPts val="3238"/>
                </a:lnSpc>
                <a:spcBef>
                  <a:spcPts val="0"/>
                </a:spcBef>
                <a:spcAft>
                  <a:spcPts val="0"/>
                </a:spcAft>
                <a:defRPr/>
              </a:pPr>
              <a:r>
                <a:rPr lang="en-US" sz="3200" b="1" dirty="0">
                  <a:solidFill>
                    <a:srgbClr val="C00000"/>
                  </a:solidFill>
                  <a:latin typeface="Helvetica"/>
                  <a:cs typeface="Helvetica"/>
                </a:rPr>
                <a:t>Climate Services</a:t>
              </a:r>
            </a:p>
          </p:txBody>
        </p:sp>
      </p:grpSp>
      <p:sp>
        <p:nvSpPr>
          <p:cNvPr id="132099" name="Oval 27"/>
          <p:cNvSpPr>
            <a:spLocks noChangeAspect="1" noChangeArrowheads="1"/>
          </p:cNvSpPr>
          <p:nvPr/>
        </p:nvSpPr>
        <p:spPr bwMode="auto">
          <a:xfrm>
            <a:off x="2362200" y="3124200"/>
            <a:ext cx="4256088" cy="1787525"/>
          </a:xfrm>
          <a:prstGeom prst="ellipse">
            <a:avLst/>
          </a:prstGeom>
          <a:noFill/>
          <a:ln w="38100">
            <a:solidFill>
              <a:srgbClr val="3366FF"/>
            </a:solidFill>
            <a:round/>
            <a:headEnd/>
            <a:tailEnd/>
          </a:ln>
          <a:effectLst>
            <a:outerShdw dist="20000" dir="5400000" rotWithShape="0">
              <a:srgbClr val="808080">
                <a:alpha val="37999"/>
              </a:srgbClr>
            </a:outerShdw>
          </a:effectLst>
        </p:spPr>
        <p:txBody>
          <a:bodyPr wrap="none" anchor="ctr"/>
          <a:lstStyle/>
          <a:p>
            <a:pPr defTabSz="914400">
              <a:defRPr/>
            </a:pPr>
            <a:endParaRPr lang="en-US" b="1">
              <a:solidFill>
                <a:srgbClr val="000000"/>
              </a:solidFill>
              <a:latin typeface="Calibri" pitchFamily="34" charset="0"/>
            </a:endParaRPr>
          </a:p>
        </p:txBody>
      </p:sp>
      <p:sp>
        <p:nvSpPr>
          <p:cNvPr id="50181" name="TextBox 4"/>
          <p:cNvSpPr txBox="1">
            <a:spLocks noChangeArrowheads="1"/>
          </p:cNvSpPr>
          <p:nvPr/>
        </p:nvSpPr>
        <p:spPr bwMode="auto">
          <a:xfrm>
            <a:off x="1187450" y="260350"/>
            <a:ext cx="7812088" cy="1077913"/>
          </a:xfrm>
          <a:prstGeom prst="rect">
            <a:avLst/>
          </a:prstGeom>
          <a:noFill/>
          <a:ln w="9525">
            <a:noFill/>
            <a:miter lim="800000"/>
            <a:headEnd/>
            <a:tailEnd/>
          </a:ln>
        </p:spPr>
        <p:txBody>
          <a:bodyPr>
            <a:spAutoFit/>
          </a:bodyPr>
          <a:lstStyle/>
          <a:p>
            <a:pPr algn="ctr" defTabSz="914400"/>
            <a:r>
              <a:rPr lang="en-US" altLang="zh-CN" sz="3200" b="1">
                <a:solidFill>
                  <a:srgbClr val="003399"/>
                </a:solidFill>
                <a:latin typeface="Helvetica" pitchFamily="34" charset="0"/>
                <a:ea typeface="宋体" pitchFamily="2" charset="-122"/>
              </a:rPr>
              <a:t>Climate Services will Require an Unprecedented Level of Collaboration</a:t>
            </a:r>
          </a:p>
        </p:txBody>
      </p:sp>
      <p:sp>
        <p:nvSpPr>
          <p:cNvPr id="50183" name="Text Box 7"/>
          <p:cNvSpPr txBox="1">
            <a:spLocks noChangeArrowheads="1"/>
          </p:cNvSpPr>
          <p:nvPr/>
        </p:nvSpPr>
        <p:spPr bwMode="auto">
          <a:xfrm>
            <a:off x="1225550" y="4637088"/>
            <a:ext cx="896938" cy="274637"/>
          </a:xfrm>
          <a:prstGeom prst="rect">
            <a:avLst/>
          </a:prstGeom>
          <a:solidFill>
            <a:schemeClr val="bg1"/>
          </a:solidFill>
          <a:ln w="9525">
            <a:noFill/>
            <a:miter lim="800000"/>
            <a:headEnd/>
            <a:tailEnd/>
          </a:ln>
          <a:effectLst/>
        </p:spPr>
        <p:txBody>
          <a:bodyPr>
            <a:spAutoFit/>
          </a:bodyPr>
          <a:lstStyle/>
          <a:p>
            <a:pPr defTabSz="914400">
              <a:spcBef>
                <a:spcPct val="50000"/>
              </a:spcBef>
            </a:pPr>
            <a:endParaRPr lang="en-US" sz="120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94638" y="6313488"/>
            <a:ext cx="985837" cy="457200"/>
          </a:xfrm>
          <a:prstGeom prst="rect">
            <a:avLst/>
          </a:prstGeom>
          <a:noFill/>
        </p:spPr>
        <p:txBody>
          <a:bodyPr>
            <a:spAutoFit/>
          </a:bodyPr>
          <a:lstStyle/>
          <a:p>
            <a:pPr defTabSz="914400">
              <a:defRPr/>
            </a:pPr>
            <a:endParaRPr lang="en-AU" altLang="zh-CN" sz="2400">
              <a:solidFill>
                <a:srgbClr val="000000"/>
              </a:solidFill>
              <a:effectLst>
                <a:outerShdw blurRad="38100" dist="38100" dir="2700000" algn="tl">
                  <a:srgbClr val="C0C0C0"/>
                </a:outerShdw>
              </a:effectLst>
              <a:latin typeface="Times" charset="0"/>
              <a:ea typeface="宋体" pitchFamily="2" charset="-122"/>
            </a:endParaRPr>
          </a:p>
        </p:txBody>
      </p:sp>
      <p:sp>
        <p:nvSpPr>
          <p:cNvPr id="53251" name="TextBox 6"/>
          <p:cNvSpPr txBox="1">
            <a:spLocks noChangeArrowheads="1"/>
          </p:cNvSpPr>
          <p:nvPr/>
        </p:nvSpPr>
        <p:spPr bwMode="auto">
          <a:xfrm>
            <a:off x="1187450" y="115888"/>
            <a:ext cx="7777163" cy="1309687"/>
          </a:xfrm>
          <a:prstGeom prst="rect">
            <a:avLst/>
          </a:prstGeom>
          <a:noFill/>
          <a:ln w="9525">
            <a:noFill/>
            <a:miter lim="800000"/>
            <a:headEnd/>
            <a:tailEnd/>
          </a:ln>
        </p:spPr>
        <p:txBody>
          <a:bodyPr>
            <a:spAutoFit/>
          </a:bodyPr>
          <a:lstStyle/>
          <a:p>
            <a:pPr algn="ctr" defTabSz="914400"/>
            <a:r>
              <a:rPr lang="fr-CH" altLang="zh-CN" sz="3200">
                <a:solidFill>
                  <a:srgbClr val="000000"/>
                </a:solidFill>
                <a:latin typeface="Times" pitchFamily="18" charset="0"/>
                <a:ea typeface="宋体" pitchFamily="2" charset="-122"/>
              </a:rPr>
              <a:t>Initial GFCS priority areas</a:t>
            </a:r>
          </a:p>
          <a:p>
            <a:pPr algn="ctr" defTabSz="914400"/>
            <a:r>
              <a:rPr lang="fr-CH" altLang="zh-CN" sz="2400">
                <a:solidFill>
                  <a:srgbClr val="FF0000"/>
                </a:solidFill>
                <a:latin typeface="Times" pitchFamily="18" charset="0"/>
                <a:ea typeface="宋体" pitchFamily="2" charset="-122"/>
              </a:rPr>
              <a:t>New partnership to address new observational requirements through user communities</a:t>
            </a:r>
            <a:endParaRPr lang="en-US" altLang="zh-CN" sz="2400">
              <a:solidFill>
                <a:srgbClr val="FF0000"/>
              </a:solidFill>
              <a:latin typeface="Times" pitchFamily="18" charset="0"/>
              <a:ea typeface="宋体" pitchFamily="2" charset="-122"/>
            </a:endParaRPr>
          </a:p>
        </p:txBody>
      </p:sp>
      <p:grpSp>
        <p:nvGrpSpPr>
          <p:cNvPr id="53252" name="Group 18"/>
          <p:cNvGrpSpPr>
            <a:grpSpLocks/>
          </p:cNvGrpSpPr>
          <p:nvPr/>
        </p:nvGrpSpPr>
        <p:grpSpPr bwMode="auto">
          <a:xfrm>
            <a:off x="1763713" y="1463675"/>
            <a:ext cx="5545137" cy="4303713"/>
            <a:chOff x="1156" y="950"/>
            <a:chExt cx="3493" cy="2711"/>
          </a:xfrm>
        </p:grpSpPr>
        <p:pic>
          <p:nvPicPr>
            <p:cNvPr id="53253" name="Picture 4"/>
            <p:cNvPicPr>
              <a:picLocks noChangeAspect="1" noChangeArrowheads="1"/>
            </p:cNvPicPr>
            <p:nvPr/>
          </p:nvPicPr>
          <p:blipFill>
            <a:blip r:embed="rId3"/>
            <a:srcRect/>
            <a:stretch>
              <a:fillRect/>
            </a:stretch>
          </p:blipFill>
          <p:spPr bwMode="auto">
            <a:xfrm>
              <a:off x="2970" y="950"/>
              <a:ext cx="1678" cy="1389"/>
            </a:xfrm>
            <a:prstGeom prst="rect">
              <a:avLst/>
            </a:prstGeom>
            <a:noFill/>
            <a:ln w="9525">
              <a:noFill/>
              <a:miter lim="800000"/>
              <a:headEnd/>
              <a:tailEnd/>
            </a:ln>
          </p:spPr>
        </p:pic>
        <p:pic>
          <p:nvPicPr>
            <p:cNvPr id="53254" name="Picture 6"/>
            <p:cNvPicPr>
              <a:picLocks noChangeAspect="1" noChangeArrowheads="1"/>
            </p:cNvPicPr>
            <p:nvPr/>
          </p:nvPicPr>
          <p:blipFill>
            <a:blip r:embed="rId4"/>
            <a:srcRect/>
            <a:stretch>
              <a:fillRect/>
            </a:stretch>
          </p:blipFill>
          <p:spPr bwMode="auto">
            <a:xfrm>
              <a:off x="1156" y="968"/>
              <a:ext cx="1815" cy="1379"/>
            </a:xfrm>
            <a:prstGeom prst="rect">
              <a:avLst/>
            </a:prstGeom>
            <a:noFill/>
            <a:ln w="9525">
              <a:noFill/>
              <a:miter lim="800000"/>
              <a:headEnd/>
              <a:tailEnd/>
            </a:ln>
          </p:spPr>
        </p:pic>
        <p:pic>
          <p:nvPicPr>
            <p:cNvPr id="53255" name="Picture 8"/>
            <p:cNvPicPr>
              <a:picLocks noChangeAspect="1" noChangeArrowheads="1"/>
            </p:cNvPicPr>
            <p:nvPr/>
          </p:nvPicPr>
          <p:blipFill>
            <a:blip r:embed="rId5"/>
            <a:srcRect/>
            <a:stretch>
              <a:fillRect/>
            </a:stretch>
          </p:blipFill>
          <p:spPr bwMode="auto">
            <a:xfrm>
              <a:off x="2925" y="2341"/>
              <a:ext cx="1724" cy="1316"/>
            </a:xfrm>
            <a:prstGeom prst="rect">
              <a:avLst/>
            </a:prstGeom>
            <a:noFill/>
            <a:ln w="9525">
              <a:noFill/>
              <a:miter lim="800000"/>
              <a:headEnd/>
              <a:tailEnd/>
            </a:ln>
          </p:spPr>
        </p:pic>
        <p:pic>
          <p:nvPicPr>
            <p:cNvPr id="53256" name="Picture 13" descr="Child receiving drip"/>
            <p:cNvPicPr>
              <a:picLocks noChangeAspect="1" noChangeArrowheads="1"/>
            </p:cNvPicPr>
            <p:nvPr/>
          </p:nvPicPr>
          <p:blipFill>
            <a:blip r:embed="rId6"/>
            <a:srcRect/>
            <a:stretch>
              <a:fillRect/>
            </a:stretch>
          </p:blipFill>
          <p:spPr bwMode="auto">
            <a:xfrm>
              <a:off x="1156" y="2341"/>
              <a:ext cx="1800" cy="1320"/>
            </a:xfrm>
            <a:prstGeom prst="rect">
              <a:avLst/>
            </a:prstGeom>
            <a:noFill/>
            <a:ln w="9525">
              <a:noFill/>
              <a:miter lim="800000"/>
              <a:headEnd/>
              <a:tailEnd/>
            </a:ln>
          </p:spPr>
        </p:pic>
      </p:grpSp>
      <p:sp>
        <p:nvSpPr>
          <p:cNvPr id="151566" name="Text Box 14"/>
          <p:cNvSpPr txBox="1">
            <a:spLocks noChangeArrowheads="1"/>
          </p:cNvSpPr>
          <p:nvPr/>
        </p:nvSpPr>
        <p:spPr bwMode="auto">
          <a:xfrm>
            <a:off x="190500" y="1841500"/>
            <a:ext cx="1912938" cy="457200"/>
          </a:xfrm>
          <a:prstGeom prst="rect">
            <a:avLst/>
          </a:prstGeom>
          <a:noFill/>
          <a:ln w="9525">
            <a:noFill/>
            <a:miter lim="800000"/>
            <a:headEnd/>
            <a:tailEnd/>
          </a:ln>
        </p:spPr>
        <p:txBody>
          <a:bodyPr>
            <a:spAutoFit/>
          </a:bodyPr>
          <a:lstStyle/>
          <a:p>
            <a:pPr defTabSz="914400" eaLnBrk="0" hangingPunct="0">
              <a:spcBef>
                <a:spcPct val="50000"/>
              </a:spcBef>
            </a:pPr>
            <a:r>
              <a:rPr lang="fr-CH" altLang="zh-CN" sz="2400" b="1">
                <a:solidFill>
                  <a:srgbClr val="000000"/>
                </a:solidFill>
                <a:latin typeface="Times" pitchFamily="18" charset="0"/>
                <a:ea typeface="宋体" pitchFamily="2" charset="-122"/>
              </a:rPr>
              <a:t>Agriculture</a:t>
            </a:r>
            <a:endParaRPr lang="en-US" altLang="zh-CN" sz="2400" b="1">
              <a:solidFill>
                <a:srgbClr val="000000"/>
              </a:solidFill>
              <a:latin typeface="Times" pitchFamily="18" charset="0"/>
              <a:ea typeface="宋体" pitchFamily="2" charset="-122"/>
            </a:endParaRPr>
          </a:p>
        </p:txBody>
      </p:sp>
      <p:sp>
        <p:nvSpPr>
          <p:cNvPr id="151567" name="Text Box 15"/>
          <p:cNvSpPr txBox="1">
            <a:spLocks noChangeArrowheads="1"/>
          </p:cNvSpPr>
          <p:nvPr/>
        </p:nvSpPr>
        <p:spPr bwMode="auto">
          <a:xfrm>
            <a:off x="7451725" y="1852613"/>
            <a:ext cx="1081088" cy="457200"/>
          </a:xfrm>
          <a:prstGeom prst="rect">
            <a:avLst/>
          </a:prstGeom>
          <a:noFill/>
          <a:ln w="9525">
            <a:noFill/>
            <a:miter lim="800000"/>
            <a:headEnd/>
            <a:tailEnd/>
          </a:ln>
        </p:spPr>
        <p:txBody>
          <a:bodyPr>
            <a:spAutoFit/>
          </a:bodyPr>
          <a:lstStyle/>
          <a:p>
            <a:pPr defTabSz="914400" eaLnBrk="0" hangingPunct="0">
              <a:spcBef>
                <a:spcPct val="50000"/>
              </a:spcBef>
            </a:pPr>
            <a:r>
              <a:rPr lang="fr-CH" altLang="zh-CN" sz="2400" b="1">
                <a:solidFill>
                  <a:srgbClr val="000000"/>
                </a:solidFill>
                <a:latin typeface="Times" pitchFamily="18" charset="0"/>
                <a:ea typeface="宋体" pitchFamily="2" charset="-122"/>
              </a:rPr>
              <a:t>Water</a:t>
            </a:r>
            <a:endParaRPr lang="en-US" altLang="zh-CN" sz="2400" b="1">
              <a:solidFill>
                <a:srgbClr val="000000"/>
              </a:solidFill>
              <a:latin typeface="Times" pitchFamily="18" charset="0"/>
              <a:ea typeface="宋体" pitchFamily="2" charset="-122"/>
            </a:endParaRPr>
          </a:p>
        </p:txBody>
      </p:sp>
      <p:sp>
        <p:nvSpPr>
          <p:cNvPr id="151568" name="Text Box 16"/>
          <p:cNvSpPr txBox="1">
            <a:spLocks noChangeArrowheads="1"/>
          </p:cNvSpPr>
          <p:nvPr/>
        </p:nvSpPr>
        <p:spPr bwMode="auto">
          <a:xfrm>
            <a:off x="674688" y="4805363"/>
            <a:ext cx="1079500" cy="457200"/>
          </a:xfrm>
          <a:prstGeom prst="rect">
            <a:avLst/>
          </a:prstGeom>
          <a:noFill/>
          <a:ln w="9525">
            <a:noFill/>
            <a:miter lim="800000"/>
            <a:headEnd/>
            <a:tailEnd/>
          </a:ln>
        </p:spPr>
        <p:txBody>
          <a:bodyPr>
            <a:spAutoFit/>
          </a:bodyPr>
          <a:lstStyle/>
          <a:p>
            <a:pPr defTabSz="914400" eaLnBrk="0" hangingPunct="0">
              <a:spcBef>
                <a:spcPct val="50000"/>
              </a:spcBef>
            </a:pPr>
            <a:r>
              <a:rPr lang="fr-CH" altLang="zh-CN" sz="2400" b="1">
                <a:solidFill>
                  <a:srgbClr val="000000"/>
                </a:solidFill>
                <a:latin typeface="Times" pitchFamily="18" charset="0"/>
                <a:ea typeface="宋体" pitchFamily="2" charset="-122"/>
              </a:rPr>
              <a:t>Health</a:t>
            </a:r>
            <a:endParaRPr lang="en-US" altLang="zh-CN" sz="2400" b="1">
              <a:solidFill>
                <a:srgbClr val="000000"/>
              </a:solidFill>
              <a:latin typeface="Times" pitchFamily="18" charset="0"/>
              <a:ea typeface="宋体" pitchFamily="2" charset="-122"/>
            </a:endParaRPr>
          </a:p>
        </p:txBody>
      </p:sp>
      <p:sp>
        <p:nvSpPr>
          <p:cNvPr id="151569" name="Text Box 17"/>
          <p:cNvSpPr txBox="1">
            <a:spLocks noChangeArrowheads="1"/>
          </p:cNvSpPr>
          <p:nvPr/>
        </p:nvSpPr>
        <p:spPr bwMode="auto">
          <a:xfrm>
            <a:off x="7308850" y="4460875"/>
            <a:ext cx="1835150" cy="1187450"/>
          </a:xfrm>
          <a:prstGeom prst="rect">
            <a:avLst/>
          </a:prstGeom>
          <a:noFill/>
          <a:ln w="9525">
            <a:noFill/>
            <a:miter lim="800000"/>
            <a:headEnd/>
            <a:tailEnd/>
          </a:ln>
        </p:spPr>
        <p:txBody>
          <a:bodyPr>
            <a:spAutoFit/>
          </a:bodyPr>
          <a:lstStyle/>
          <a:p>
            <a:pPr defTabSz="914400" eaLnBrk="0" hangingPunct="0">
              <a:spcBef>
                <a:spcPct val="50000"/>
              </a:spcBef>
            </a:pPr>
            <a:r>
              <a:rPr lang="fr-CH" altLang="zh-CN" sz="2400" b="1">
                <a:solidFill>
                  <a:srgbClr val="000000"/>
                </a:solidFill>
                <a:latin typeface="Times" pitchFamily="18" charset="0"/>
                <a:ea typeface="宋体" pitchFamily="2" charset="-122"/>
              </a:rPr>
              <a:t>Disaster Risk Reduction</a:t>
            </a:r>
            <a:endParaRPr lang="en-US" altLang="zh-CN" sz="2400" b="1">
              <a:solidFill>
                <a:srgbClr val="000000"/>
              </a:solidFill>
              <a:latin typeface="Times" pitchFamily="18" charset="0"/>
              <a:ea typeface="宋体" pitchFamily="2" charset="-122"/>
            </a:endParaRPr>
          </a:p>
        </p:txBody>
      </p:sp>
      <p:sp>
        <p:nvSpPr>
          <p:cNvPr id="53261" name="Rectangle 8"/>
          <p:cNvSpPr>
            <a:spLocks noChangeArrowheads="1"/>
          </p:cNvSpPr>
          <p:nvPr/>
        </p:nvSpPr>
        <p:spPr bwMode="auto">
          <a:xfrm>
            <a:off x="6443663" y="6453188"/>
            <a:ext cx="2624137" cy="328612"/>
          </a:xfrm>
          <a:prstGeom prst="rect">
            <a:avLst/>
          </a:prstGeom>
          <a:noFill/>
          <a:ln w="9525">
            <a:noFill/>
            <a:miter lim="800000"/>
            <a:headEnd/>
            <a:tailEnd/>
          </a:ln>
        </p:spPr>
        <p:txBody>
          <a:bodyPr anchor="ctr"/>
          <a:lstStyle/>
          <a:p>
            <a:pPr defTabSz="914400" eaLnBrk="0" hangingPunct="0"/>
            <a:r>
              <a:rPr lang="en-US" altLang="zh-CN" u="sng">
                <a:solidFill>
                  <a:srgbClr val="333399"/>
                </a:solidFill>
                <a:latin typeface="Times" pitchFamily="18" charset="0"/>
                <a:ea typeface="宋体" pitchFamily="2" charset="-122"/>
              </a:rPr>
              <a:t>http://www.wmo.int/gfcs</a:t>
            </a:r>
            <a:endParaRPr lang="en-US" altLang="zh-CN" sz="1200">
              <a:solidFill>
                <a:srgbClr val="333399"/>
              </a:solidFill>
              <a:latin typeface="Times" pitchFamily="18" charset="0"/>
              <a:ea typeface="宋体" pitchFamily="2" charset="-122"/>
            </a:endParaRPr>
          </a:p>
        </p:txBody>
      </p:sp>
      <p:pic>
        <p:nvPicPr>
          <p:cNvPr id="53262" name="Picture 21" descr="gfcs logo"/>
          <p:cNvPicPr>
            <a:picLocks noChangeAspect="1" noChangeArrowheads="1"/>
          </p:cNvPicPr>
          <p:nvPr/>
        </p:nvPicPr>
        <p:blipFill>
          <a:blip r:embed="rId7"/>
          <a:srcRect/>
          <a:stretch>
            <a:fillRect/>
          </a:stretch>
        </p:blipFill>
        <p:spPr bwMode="auto">
          <a:xfrm>
            <a:off x="323850" y="6399213"/>
            <a:ext cx="576263" cy="4587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51566"/>
                                        </p:tgtEl>
                                        <p:attrNameLst>
                                          <p:attrName>style.visibility</p:attrName>
                                        </p:attrNameLst>
                                      </p:cBhvr>
                                      <p:to>
                                        <p:strVal val="visible"/>
                                      </p:to>
                                    </p:set>
                                    <p:anim calcmode="lin" valueType="num">
                                      <p:cBhvr>
                                        <p:cTn id="7" dur="1000" fill="hold"/>
                                        <p:tgtEl>
                                          <p:spTgt spid="151566"/>
                                        </p:tgtEl>
                                        <p:attrNameLst>
                                          <p:attrName>ppt_w</p:attrName>
                                        </p:attrNameLst>
                                      </p:cBhvr>
                                      <p:tavLst>
                                        <p:tav tm="0">
                                          <p:val>
                                            <p:strVal val="#ppt_w*0.70"/>
                                          </p:val>
                                        </p:tav>
                                        <p:tav tm="100000">
                                          <p:val>
                                            <p:strVal val="#ppt_w"/>
                                          </p:val>
                                        </p:tav>
                                      </p:tavLst>
                                    </p:anim>
                                    <p:anim calcmode="lin" valueType="num">
                                      <p:cBhvr>
                                        <p:cTn id="8" dur="1000" fill="hold"/>
                                        <p:tgtEl>
                                          <p:spTgt spid="151566"/>
                                        </p:tgtEl>
                                        <p:attrNameLst>
                                          <p:attrName>ppt_h</p:attrName>
                                        </p:attrNameLst>
                                      </p:cBhvr>
                                      <p:tavLst>
                                        <p:tav tm="0">
                                          <p:val>
                                            <p:strVal val="#ppt_h"/>
                                          </p:val>
                                        </p:tav>
                                        <p:tav tm="100000">
                                          <p:val>
                                            <p:strVal val="#ppt_h"/>
                                          </p:val>
                                        </p:tav>
                                      </p:tavLst>
                                    </p:anim>
                                    <p:animEffect transition="in" filter="fade">
                                      <p:cBhvr>
                                        <p:cTn id="9" dur="1000"/>
                                        <p:tgtEl>
                                          <p:spTgt spid="151566"/>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51567"/>
                                        </p:tgtEl>
                                        <p:attrNameLst>
                                          <p:attrName>style.visibility</p:attrName>
                                        </p:attrNameLst>
                                      </p:cBhvr>
                                      <p:to>
                                        <p:strVal val="visible"/>
                                      </p:to>
                                    </p:set>
                                    <p:anim calcmode="lin" valueType="num">
                                      <p:cBhvr>
                                        <p:cTn id="12" dur="1000" fill="hold"/>
                                        <p:tgtEl>
                                          <p:spTgt spid="151567"/>
                                        </p:tgtEl>
                                        <p:attrNameLst>
                                          <p:attrName>ppt_w</p:attrName>
                                        </p:attrNameLst>
                                      </p:cBhvr>
                                      <p:tavLst>
                                        <p:tav tm="0">
                                          <p:val>
                                            <p:strVal val="#ppt_w*0.70"/>
                                          </p:val>
                                        </p:tav>
                                        <p:tav tm="100000">
                                          <p:val>
                                            <p:strVal val="#ppt_w"/>
                                          </p:val>
                                        </p:tav>
                                      </p:tavLst>
                                    </p:anim>
                                    <p:anim calcmode="lin" valueType="num">
                                      <p:cBhvr>
                                        <p:cTn id="13" dur="1000" fill="hold"/>
                                        <p:tgtEl>
                                          <p:spTgt spid="151567"/>
                                        </p:tgtEl>
                                        <p:attrNameLst>
                                          <p:attrName>ppt_h</p:attrName>
                                        </p:attrNameLst>
                                      </p:cBhvr>
                                      <p:tavLst>
                                        <p:tav tm="0">
                                          <p:val>
                                            <p:strVal val="#ppt_h"/>
                                          </p:val>
                                        </p:tav>
                                        <p:tav tm="100000">
                                          <p:val>
                                            <p:strVal val="#ppt_h"/>
                                          </p:val>
                                        </p:tav>
                                      </p:tavLst>
                                    </p:anim>
                                    <p:animEffect transition="in" filter="fade">
                                      <p:cBhvr>
                                        <p:cTn id="14" dur="1000"/>
                                        <p:tgtEl>
                                          <p:spTgt spid="151567"/>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51568"/>
                                        </p:tgtEl>
                                        <p:attrNameLst>
                                          <p:attrName>style.visibility</p:attrName>
                                        </p:attrNameLst>
                                      </p:cBhvr>
                                      <p:to>
                                        <p:strVal val="visible"/>
                                      </p:to>
                                    </p:set>
                                    <p:anim calcmode="lin" valueType="num">
                                      <p:cBhvr>
                                        <p:cTn id="17" dur="1000" fill="hold"/>
                                        <p:tgtEl>
                                          <p:spTgt spid="151568"/>
                                        </p:tgtEl>
                                        <p:attrNameLst>
                                          <p:attrName>ppt_w</p:attrName>
                                        </p:attrNameLst>
                                      </p:cBhvr>
                                      <p:tavLst>
                                        <p:tav tm="0">
                                          <p:val>
                                            <p:strVal val="#ppt_w*0.70"/>
                                          </p:val>
                                        </p:tav>
                                        <p:tav tm="100000">
                                          <p:val>
                                            <p:strVal val="#ppt_w"/>
                                          </p:val>
                                        </p:tav>
                                      </p:tavLst>
                                    </p:anim>
                                    <p:anim calcmode="lin" valueType="num">
                                      <p:cBhvr>
                                        <p:cTn id="18" dur="1000" fill="hold"/>
                                        <p:tgtEl>
                                          <p:spTgt spid="151568"/>
                                        </p:tgtEl>
                                        <p:attrNameLst>
                                          <p:attrName>ppt_h</p:attrName>
                                        </p:attrNameLst>
                                      </p:cBhvr>
                                      <p:tavLst>
                                        <p:tav tm="0">
                                          <p:val>
                                            <p:strVal val="#ppt_h"/>
                                          </p:val>
                                        </p:tav>
                                        <p:tav tm="100000">
                                          <p:val>
                                            <p:strVal val="#ppt_h"/>
                                          </p:val>
                                        </p:tav>
                                      </p:tavLst>
                                    </p:anim>
                                    <p:animEffect transition="in" filter="fade">
                                      <p:cBhvr>
                                        <p:cTn id="19" dur="1000"/>
                                        <p:tgtEl>
                                          <p:spTgt spid="151568"/>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51569"/>
                                        </p:tgtEl>
                                        <p:attrNameLst>
                                          <p:attrName>style.visibility</p:attrName>
                                        </p:attrNameLst>
                                      </p:cBhvr>
                                      <p:to>
                                        <p:strVal val="visible"/>
                                      </p:to>
                                    </p:set>
                                    <p:anim calcmode="lin" valueType="num">
                                      <p:cBhvr>
                                        <p:cTn id="22" dur="1000" fill="hold"/>
                                        <p:tgtEl>
                                          <p:spTgt spid="151569"/>
                                        </p:tgtEl>
                                        <p:attrNameLst>
                                          <p:attrName>ppt_w</p:attrName>
                                        </p:attrNameLst>
                                      </p:cBhvr>
                                      <p:tavLst>
                                        <p:tav tm="0">
                                          <p:val>
                                            <p:strVal val="#ppt_w*0.70"/>
                                          </p:val>
                                        </p:tav>
                                        <p:tav tm="100000">
                                          <p:val>
                                            <p:strVal val="#ppt_w"/>
                                          </p:val>
                                        </p:tav>
                                      </p:tavLst>
                                    </p:anim>
                                    <p:anim calcmode="lin" valueType="num">
                                      <p:cBhvr>
                                        <p:cTn id="23" dur="1000" fill="hold"/>
                                        <p:tgtEl>
                                          <p:spTgt spid="151569"/>
                                        </p:tgtEl>
                                        <p:attrNameLst>
                                          <p:attrName>ppt_h</p:attrName>
                                        </p:attrNameLst>
                                      </p:cBhvr>
                                      <p:tavLst>
                                        <p:tav tm="0">
                                          <p:val>
                                            <p:strVal val="#ppt_h"/>
                                          </p:val>
                                        </p:tav>
                                        <p:tav tm="100000">
                                          <p:val>
                                            <p:strVal val="#ppt_h"/>
                                          </p:val>
                                        </p:tav>
                                      </p:tavLst>
                                    </p:anim>
                                    <p:animEffect transition="in" filter="fade">
                                      <p:cBhvr>
                                        <p:cTn id="24" dur="1000"/>
                                        <p:tgtEl>
                                          <p:spTgt spid="1515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66" grpId="0"/>
      <p:bldP spid="151567" grpId="0"/>
      <p:bldP spid="151568" grpId="0"/>
      <p:bldP spid="15156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403350" y="115888"/>
            <a:ext cx="7561263" cy="792162"/>
          </a:xfrm>
        </p:spPr>
        <p:txBody>
          <a:bodyPr/>
          <a:lstStyle/>
          <a:p>
            <a:r>
              <a:rPr lang="fr-CH"/>
              <a:t>GFCS components</a:t>
            </a:r>
            <a:endParaRPr lang="en-US"/>
          </a:p>
        </p:txBody>
      </p:sp>
      <p:pic>
        <p:nvPicPr>
          <p:cNvPr id="55299" name="Picture 28" descr="hued"/>
          <p:cNvPicPr>
            <a:picLocks noChangeAspect="1" noChangeArrowheads="1"/>
          </p:cNvPicPr>
          <p:nvPr>
            <p:ph type="body" idx="1"/>
          </p:nvPr>
        </p:nvPicPr>
        <p:blipFill>
          <a:blip r:embed="rId2"/>
          <a:srcRect/>
          <a:stretch>
            <a:fillRect/>
          </a:stretch>
        </p:blipFill>
        <p:spPr>
          <a:xfrm>
            <a:off x="1258888" y="841375"/>
            <a:ext cx="7200900" cy="6042025"/>
          </a:xfrm>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sz="3600" b="1" i="1">
                <a:solidFill>
                  <a:schemeClr val="tx1"/>
                </a:solidFill>
              </a:rPr>
              <a:t>GFCS: Observations &amp; Monitoring</a:t>
            </a:r>
            <a:r>
              <a:rPr lang="en-US" sz="3600">
                <a:solidFill>
                  <a:schemeClr val="tx1"/>
                </a:solidFill>
              </a:rPr>
              <a:t> </a:t>
            </a:r>
            <a:r>
              <a:rPr lang="en-US" sz="3600" b="1" i="1">
                <a:solidFill>
                  <a:schemeClr val="tx1"/>
                </a:solidFill>
              </a:rPr>
              <a:t>Pillar</a:t>
            </a:r>
          </a:p>
        </p:txBody>
      </p:sp>
      <p:sp>
        <p:nvSpPr>
          <p:cNvPr id="60419" name="Content Placeholder 4"/>
          <p:cNvSpPr>
            <a:spLocks noGrp="1"/>
          </p:cNvSpPr>
          <p:nvPr>
            <p:ph idx="4294967295"/>
          </p:nvPr>
        </p:nvSpPr>
        <p:spPr>
          <a:xfrm>
            <a:off x="395288" y="1557338"/>
            <a:ext cx="8424862" cy="4248150"/>
          </a:xfrm>
        </p:spPr>
        <p:txBody>
          <a:bodyPr/>
          <a:lstStyle/>
          <a:p>
            <a:r>
              <a:rPr lang="en-US" sz="2400"/>
              <a:t>Existing capabilities for climate observation and data exchange provide a strong basis for improving climate services globally. </a:t>
            </a:r>
          </a:p>
          <a:p>
            <a:r>
              <a:rPr lang="en-US" sz="2400"/>
              <a:t>In this respect, the Framework will benefit from </a:t>
            </a:r>
            <a:r>
              <a:rPr lang="en-US" sz="2400" b="1">
                <a:solidFill>
                  <a:srgbClr val="FF0000"/>
                </a:solidFill>
              </a:rPr>
              <a:t>existing surface-based and satellite-based observing systems that already provide a wealth of data</a:t>
            </a:r>
          </a:p>
          <a:p>
            <a:r>
              <a:rPr lang="en-US" sz="2400"/>
              <a:t>In recent decades, satellite data have contributed very significantly to climate datasets and are the only way to provide global coverage of some parameters</a:t>
            </a:r>
          </a:p>
          <a:p>
            <a:r>
              <a:rPr lang="fr-CH" altLang="zh-CN" sz="2400" b="1">
                <a:solidFill>
                  <a:srgbClr val="C00000"/>
                </a:solidFill>
                <a:ea typeface="宋体" pitchFamily="2" charset="-122"/>
              </a:rPr>
              <a:t>The Architecture for Climate Monitoring from Space is a key component of GFCS</a:t>
            </a:r>
            <a:endParaRPr lang="en-US" sz="2000"/>
          </a:p>
          <a:p>
            <a:endParaRPr lang="en-US" sz="18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bwMode="auto">
          <a:xfrm>
            <a:off x="47625" y="111125"/>
            <a:ext cx="8836025" cy="911225"/>
          </a:xfrm>
          <a:prstGeom prst="rect">
            <a:avLst/>
          </a:prstGeom>
          <a:noFill/>
          <a:ln w="9525">
            <a:noFill/>
            <a:miter lim="800000"/>
            <a:headEnd/>
            <a:tailEnd/>
          </a:ln>
        </p:spPr>
        <p:txBody>
          <a:bodyPr anchor="ctr"/>
          <a:lstStyle/>
          <a:p>
            <a:pPr defTabSz="914400"/>
            <a:r>
              <a:rPr lang="en-US" sz="2800" b="1">
                <a:solidFill>
                  <a:srgbClr val="000066"/>
                </a:solidFill>
                <a:latin typeface="Tahoma" pitchFamily="34" charset="0"/>
                <a:ea typeface="ＭＳ Ｐゴシック" pitchFamily="34" charset="-128"/>
                <a:cs typeface="Tahoma" pitchFamily="34" charset="0"/>
              </a:rPr>
              <a:t>Architecture for Climate Monitoring from Space</a:t>
            </a:r>
          </a:p>
        </p:txBody>
      </p:sp>
      <p:sp>
        <p:nvSpPr>
          <p:cNvPr id="2" name="TextBox 1"/>
          <p:cNvSpPr txBox="1"/>
          <p:nvPr/>
        </p:nvSpPr>
        <p:spPr>
          <a:xfrm>
            <a:off x="228600" y="1365250"/>
            <a:ext cx="4333875" cy="3749675"/>
          </a:xfrm>
          <a:prstGeom prst="rect">
            <a:avLst/>
          </a:prstGeom>
          <a:noFill/>
        </p:spPr>
        <p:txBody>
          <a:bodyPr>
            <a:spAutoFit/>
          </a:bodyPr>
          <a:lstStyle/>
          <a:p>
            <a:pPr marL="285750" indent="-285750" defTabSz="914400">
              <a:buFontTx/>
              <a:buChar char="•"/>
            </a:pPr>
            <a:endParaRPr lang="en-US" sz="2000">
              <a:latin typeface="Verdana" pitchFamily="34" charset="0"/>
              <a:ea typeface="ＭＳ Ｐゴシック" pitchFamily="34" charset="-128"/>
            </a:endParaRPr>
          </a:p>
          <a:p>
            <a:pPr marL="285750" indent="-285750" defTabSz="914400">
              <a:buFontTx/>
              <a:buChar char="•"/>
            </a:pPr>
            <a:r>
              <a:rPr lang="en-US" sz="2000">
                <a:latin typeface="Verdana" pitchFamily="34" charset="0"/>
                <a:ea typeface="ＭＳ Ｐゴシック" pitchFamily="34" charset="-128"/>
              </a:rPr>
              <a:t>A joint initiative of CEOS, CGMS and WMO, seen as a foundation for the GFCS Observation and Monitoring</a:t>
            </a:r>
          </a:p>
          <a:p>
            <a:pPr marL="285750" indent="-285750" defTabSz="914400">
              <a:buFontTx/>
              <a:buChar char="•"/>
            </a:pPr>
            <a:endParaRPr lang="en-US" sz="2000">
              <a:latin typeface="Verdana" pitchFamily="34" charset="0"/>
              <a:ea typeface="ＭＳ Ｐゴシック" pitchFamily="34" charset="-128"/>
            </a:endParaRPr>
          </a:p>
          <a:p>
            <a:pPr marL="285750" indent="-285750" defTabSz="914400">
              <a:buFontTx/>
              <a:buChar char="•"/>
            </a:pPr>
            <a:r>
              <a:rPr lang="en-US" sz="2000">
                <a:latin typeface="Verdana" pitchFamily="34" charset="0"/>
                <a:ea typeface="ＭＳ Ｐゴシック" pitchFamily="34" charset="-128"/>
                <a:hlinkClick r:id="rId2"/>
              </a:rPr>
              <a:t>Strategy document available in line</a:t>
            </a:r>
            <a:endParaRPr lang="en-US" sz="2000">
              <a:latin typeface="Verdana" pitchFamily="34" charset="0"/>
              <a:ea typeface="ＭＳ Ｐゴシック" pitchFamily="34" charset="-128"/>
            </a:endParaRPr>
          </a:p>
          <a:p>
            <a:pPr marL="285750" indent="-285750" defTabSz="914400">
              <a:buFontTx/>
              <a:buChar char="•"/>
            </a:pPr>
            <a:endParaRPr lang="fr-CH" sz="2000">
              <a:latin typeface="Verdana" pitchFamily="34" charset="0"/>
              <a:ea typeface="ＭＳ Ｐゴシック" pitchFamily="34" charset="-128"/>
            </a:endParaRPr>
          </a:p>
          <a:p>
            <a:pPr marL="285750" indent="-285750" defTabSz="914400">
              <a:buFontTx/>
              <a:buChar char="•"/>
            </a:pPr>
            <a:r>
              <a:rPr lang="fr-CH" sz="2000">
                <a:latin typeface="Verdana" pitchFamily="34" charset="0"/>
                <a:ea typeface="ＭＳ Ｐゴシック" pitchFamily="34" charset="-128"/>
              </a:rPr>
              <a:t>Includes detailed references on GSICS and WGCV calibration activities</a:t>
            </a:r>
            <a:endParaRPr lang="en-US" sz="2000">
              <a:latin typeface="Verdana" pitchFamily="34" charset="0"/>
              <a:ea typeface="ＭＳ Ｐゴシック" pitchFamily="34" charset="-128"/>
            </a:endParaRPr>
          </a:p>
        </p:txBody>
      </p:sp>
      <p:grpSp>
        <p:nvGrpSpPr>
          <p:cNvPr id="80904" name="Group 8"/>
          <p:cNvGrpSpPr>
            <a:grpSpLocks/>
          </p:cNvGrpSpPr>
          <p:nvPr/>
        </p:nvGrpSpPr>
        <p:grpSpPr bwMode="auto">
          <a:xfrm>
            <a:off x="4894263" y="965200"/>
            <a:ext cx="3908425" cy="5151438"/>
            <a:chOff x="3053" y="644"/>
            <a:chExt cx="2462" cy="3245"/>
          </a:xfrm>
        </p:grpSpPr>
        <p:pic>
          <p:nvPicPr>
            <p:cNvPr id="80900" name="Picture 7" descr="wordle_clim_arch.png"/>
            <p:cNvPicPr>
              <a:picLocks noChangeAspect="1"/>
            </p:cNvPicPr>
            <p:nvPr/>
          </p:nvPicPr>
          <p:blipFill>
            <a:blip r:embed="rId3"/>
            <a:srcRect/>
            <a:stretch>
              <a:fillRect/>
            </a:stretch>
          </p:blipFill>
          <p:spPr bwMode="auto">
            <a:xfrm>
              <a:off x="3053" y="1397"/>
              <a:ext cx="2286" cy="1715"/>
            </a:xfrm>
            <a:prstGeom prst="rect">
              <a:avLst/>
            </a:prstGeom>
            <a:noFill/>
            <a:ln w="9525">
              <a:noFill/>
              <a:miter lim="800000"/>
              <a:headEnd/>
              <a:tailEnd/>
            </a:ln>
          </p:spPr>
        </p:pic>
        <p:sp>
          <p:nvSpPr>
            <p:cNvPr id="80901" name="Text Box 5"/>
            <p:cNvSpPr txBox="1">
              <a:spLocks noChangeArrowheads="1"/>
            </p:cNvSpPr>
            <p:nvPr/>
          </p:nvSpPr>
          <p:spPr bwMode="auto">
            <a:xfrm>
              <a:off x="3165" y="896"/>
              <a:ext cx="2350" cy="366"/>
            </a:xfrm>
            <a:prstGeom prst="rect">
              <a:avLst/>
            </a:prstGeom>
            <a:noFill/>
            <a:ln w="9525">
              <a:noFill/>
              <a:miter lim="800000"/>
              <a:headEnd/>
              <a:tailEnd/>
            </a:ln>
            <a:effectLst/>
          </p:spPr>
          <p:txBody>
            <a:bodyPr>
              <a:spAutoFit/>
            </a:bodyPr>
            <a:lstStyle/>
            <a:p>
              <a:pPr algn="ctr" defTabSz="914400">
                <a:spcBef>
                  <a:spcPct val="50000"/>
                </a:spcBef>
              </a:pPr>
              <a:r>
                <a:rPr lang="fr-CH" sz="1600" b="1"/>
                <a:t>Strategy towards an Architecture </a:t>
              </a:r>
              <a:br>
                <a:rPr lang="fr-CH" sz="1600" b="1"/>
              </a:br>
              <a:r>
                <a:rPr lang="fr-CH" sz="1600" b="1"/>
                <a:t>for Climate Monitoring from Space</a:t>
              </a:r>
              <a:endParaRPr lang="en-US" sz="1600" b="1"/>
            </a:p>
          </p:txBody>
        </p:sp>
        <p:sp>
          <p:nvSpPr>
            <p:cNvPr id="80902" name="Rectangle 6"/>
            <p:cNvSpPr>
              <a:spLocks noChangeArrowheads="1"/>
            </p:cNvSpPr>
            <p:nvPr/>
          </p:nvSpPr>
          <p:spPr bwMode="auto">
            <a:xfrm>
              <a:off x="3177" y="644"/>
              <a:ext cx="2260" cy="3245"/>
            </a:xfrm>
            <a:prstGeom prst="rect">
              <a:avLst/>
            </a:prstGeom>
            <a:noFill/>
            <a:ln w="38100" cmpd="dbl">
              <a:solidFill>
                <a:schemeClr val="tx1"/>
              </a:solidFill>
              <a:miter lim="800000"/>
              <a:headEnd/>
              <a:tailEnd/>
            </a:ln>
            <a:effectLst/>
          </p:spPr>
          <p:txBody>
            <a:bodyPr wrap="none" anchor="ctr"/>
            <a:lstStyle/>
            <a:p>
              <a:endParaRPr lang="en-US"/>
            </a:p>
          </p:txBody>
        </p:sp>
        <p:sp>
          <p:nvSpPr>
            <p:cNvPr id="80903" name="Text Box 7"/>
            <p:cNvSpPr txBox="1">
              <a:spLocks noChangeArrowheads="1"/>
            </p:cNvSpPr>
            <p:nvPr/>
          </p:nvSpPr>
          <p:spPr bwMode="auto">
            <a:xfrm>
              <a:off x="3709" y="3230"/>
              <a:ext cx="1380" cy="212"/>
            </a:xfrm>
            <a:prstGeom prst="rect">
              <a:avLst/>
            </a:prstGeom>
            <a:noFill/>
            <a:ln w="9525">
              <a:noFill/>
              <a:miter lim="800000"/>
              <a:headEnd/>
              <a:tailEnd/>
            </a:ln>
            <a:effectLst/>
          </p:spPr>
          <p:txBody>
            <a:bodyPr>
              <a:spAutoFit/>
            </a:bodyPr>
            <a:lstStyle/>
            <a:p>
              <a:pPr defTabSz="914400">
                <a:spcBef>
                  <a:spcPct val="50000"/>
                </a:spcBef>
              </a:pPr>
              <a:r>
                <a:rPr lang="fr-CH" sz="1600" b="1"/>
                <a:t>CEOS, CGMS, WMO</a:t>
              </a:r>
              <a:endParaRPr lang="en-US" sz="1600" b="1"/>
            </a:p>
          </p:txBody>
        </p:sp>
      </p:gr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1" descr="figure_climarch_pillars.png"/>
          <p:cNvPicPr>
            <a:picLocks noChangeAspect="1"/>
          </p:cNvPicPr>
          <p:nvPr/>
        </p:nvPicPr>
        <p:blipFill>
          <a:blip r:embed="rId2"/>
          <a:srcRect/>
          <a:stretch>
            <a:fillRect/>
          </a:stretch>
        </p:blipFill>
        <p:spPr bwMode="auto">
          <a:xfrm>
            <a:off x="-57150" y="1841500"/>
            <a:ext cx="9505950" cy="2914650"/>
          </a:xfrm>
          <a:prstGeom prst="rect">
            <a:avLst/>
          </a:prstGeom>
          <a:noFill/>
          <a:ln w="9525">
            <a:noFill/>
            <a:miter lim="800000"/>
            <a:headEnd/>
            <a:tailEnd/>
          </a:ln>
        </p:spPr>
      </p:pic>
      <p:sp>
        <p:nvSpPr>
          <p:cNvPr id="81923" name="TextBox 2"/>
          <p:cNvSpPr txBox="1">
            <a:spLocks noChangeArrowheads="1"/>
          </p:cNvSpPr>
          <p:nvPr/>
        </p:nvSpPr>
        <p:spPr bwMode="auto">
          <a:xfrm>
            <a:off x="971550" y="152400"/>
            <a:ext cx="7321550" cy="579438"/>
          </a:xfrm>
          <a:prstGeom prst="rect">
            <a:avLst/>
          </a:prstGeom>
          <a:noFill/>
          <a:ln w="9525">
            <a:noFill/>
            <a:miter lim="800000"/>
            <a:headEnd/>
            <a:tailEnd/>
          </a:ln>
        </p:spPr>
        <p:txBody>
          <a:bodyPr>
            <a:spAutoFit/>
          </a:bodyPr>
          <a:lstStyle/>
          <a:p>
            <a:pPr defTabSz="914400"/>
            <a:r>
              <a:rPr lang="en-US" sz="3200" b="1">
                <a:solidFill>
                  <a:srgbClr val="000066"/>
                </a:solidFill>
                <a:latin typeface="Verdana" pitchFamily="34" charset="0"/>
                <a:ea typeface="ＭＳ Ｐゴシック" pitchFamily="34" charset="-128"/>
              </a:rPr>
              <a:t>Architecture Pillars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txBox="1">
            <a:spLocks/>
          </p:cNvSpPr>
          <p:nvPr/>
        </p:nvSpPr>
        <p:spPr bwMode="auto">
          <a:xfrm>
            <a:off x="0" y="-73025"/>
            <a:ext cx="7620000" cy="719138"/>
          </a:xfrm>
          <a:prstGeom prst="rect">
            <a:avLst/>
          </a:prstGeom>
          <a:noFill/>
          <a:ln w="9525">
            <a:noFill/>
            <a:miter lim="800000"/>
            <a:headEnd/>
            <a:tailEnd/>
          </a:ln>
        </p:spPr>
        <p:txBody>
          <a:bodyPr anchor="ctr"/>
          <a:lstStyle/>
          <a:p>
            <a:pPr defTabSz="914400"/>
            <a:r>
              <a:rPr lang="en-US" sz="4000" b="1">
                <a:solidFill>
                  <a:srgbClr val="000066"/>
                </a:solidFill>
                <a:latin typeface="Calibri" pitchFamily="34" charset="0"/>
                <a:ea typeface="ＭＳ Ｐゴシック" pitchFamily="34" charset="-128"/>
              </a:rPr>
              <a:t>Logical representation</a:t>
            </a:r>
          </a:p>
        </p:txBody>
      </p:sp>
      <p:pic>
        <p:nvPicPr>
          <p:cNvPr id="82947" name="Picture 8"/>
          <p:cNvPicPr>
            <a:picLocks noChangeAspect="1"/>
          </p:cNvPicPr>
          <p:nvPr/>
        </p:nvPicPr>
        <p:blipFill>
          <a:blip r:embed="rId2"/>
          <a:srcRect/>
          <a:stretch>
            <a:fillRect/>
          </a:stretch>
        </p:blipFill>
        <p:spPr bwMode="auto">
          <a:xfrm>
            <a:off x="61913" y="1338263"/>
            <a:ext cx="5702300" cy="3467100"/>
          </a:xfrm>
          <a:prstGeom prst="rect">
            <a:avLst/>
          </a:prstGeom>
          <a:noFill/>
          <a:ln w="9525">
            <a:noFill/>
            <a:miter lim="800000"/>
            <a:headEnd/>
            <a:tailEnd/>
          </a:ln>
        </p:spPr>
      </p:pic>
      <p:pic>
        <p:nvPicPr>
          <p:cNvPr id="82948" name="Picture 9"/>
          <p:cNvPicPr>
            <a:picLocks noChangeAspect="1"/>
          </p:cNvPicPr>
          <p:nvPr/>
        </p:nvPicPr>
        <p:blipFill>
          <a:blip r:embed="rId3"/>
          <a:srcRect/>
          <a:stretch>
            <a:fillRect/>
          </a:stretch>
        </p:blipFill>
        <p:spPr bwMode="auto">
          <a:xfrm>
            <a:off x="3602038" y="3486150"/>
            <a:ext cx="5541962" cy="3322638"/>
          </a:xfrm>
          <a:prstGeom prst="rect">
            <a:avLst/>
          </a:prstGeom>
          <a:noFill/>
          <a:ln w="9525">
            <a:noFill/>
            <a:miter lim="800000"/>
            <a:headEnd/>
            <a:tailEnd/>
          </a:ln>
        </p:spPr>
      </p:pic>
      <p:sp>
        <p:nvSpPr>
          <p:cNvPr id="82949" name="TextBox 10"/>
          <p:cNvSpPr txBox="1">
            <a:spLocks noChangeArrowheads="1"/>
          </p:cNvSpPr>
          <p:nvPr/>
        </p:nvSpPr>
        <p:spPr bwMode="auto">
          <a:xfrm>
            <a:off x="6088063" y="1722438"/>
            <a:ext cx="2693987" cy="1201737"/>
          </a:xfrm>
          <a:prstGeom prst="rect">
            <a:avLst/>
          </a:prstGeom>
          <a:noFill/>
          <a:ln w="9525">
            <a:solidFill>
              <a:schemeClr val="tx1"/>
            </a:solidFill>
            <a:miter lim="800000"/>
            <a:headEnd/>
            <a:tailEnd/>
          </a:ln>
        </p:spPr>
        <p:txBody>
          <a:bodyPr>
            <a:spAutoFit/>
          </a:bodyPr>
          <a:lstStyle/>
          <a:p>
            <a:pPr defTabSz="914400"/>
            <a:r>
              <a:rPr lang="en-US" b="1">
                <a:ea typeface="ＭＳ Ｐゴシック" pitchFamily="34" charset="-128"/>
              </a:rPr>
              <a:t>Traceable to GCOS Guidelines and GCOS Climate Monitoring Principles</a:t>
            </a:r>
          </a:p>
        </p:txBody>
      </p:sp>
      <p:sp>
        <p:nvSpPr>
          <p:cNvPr id="82950" name="TextBox 11"/>
          <p:cNvSpPr txBox="1">
            <a:spLocks noChangeArrowheads="1"/>
          </p:cNvSpPr>
          <p:nvPr/>
        </p:nvSpPr>
        <p:spPr bwMode="auto">
          <a:xfrm>
            <a:off x="784225" y="4932363"/>
            <a:ext cx="2693988" cy="1477962"/>
          </a:xfrm>
          <a:prstGeom prst="rect">
            <a:avLst/>
          </a:prstGeom>
          <a:noFill/>
          <a:ln w="9525">
            <a:solidFill>
              <a:schemeClr val="tx1"/>
            </a:solidFill>
            <a:miter lim="800000"/>
            <a:headEnd/>
            <a:tailEnd/>
          </a:ln>
        </p:spPr>
        <p:txBody>
          <a:bodyPr>
            <a:spAutoFit/>
          </a:bodyPr>
          <a:lstStyle/>
          <a:p>
            <a:pPr defTabSz="914400"/>
            <a:r>
              <a:rPr lang="en-US" b="1">
                <a:ea typeface="ＭＳ Ｐゴシック" pitchFamily="34" charset="-128"/>
              </a:rPr>
              <a:t>Traceable from ECV Inventory and physical representation of Climate Monitoring Architecture</a:t>
            </a:r>
          </a:p>
        </p:txBody>
      </p:sp>
      <p:sp>
        <p:nvSpPr>
          <p:cNvPr id="82951" name="Rectangle 7"/>
          <p:cNvSpPr>
            <a:spLocks noChangeArrowheads="1"/>
          </p:cNvSpPr>
          <p:nvPr/>
        </p:nvSpPr>
        <p:spPr bwMode="auto">
          <a:xfrm>
            <a:off x="5432425" y="3784600"/>
            <a:ext cx="488950" cy="533400"/>
          </a:xfrm>
          <a:prstGeom prst="rect">
            <a:avLst/>
          </a:prstGeom>
          <a:solidFill>
            <a:srgbClr val="88D9EC">
              <a:alpha val="34000"/>
            </a:srgbClr>
          </a:solidFill>
          <a:ln w="9525">
            <a:solidFill>
              <a:schemeClr val="tx1"/>
            </a:solid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p:txBody>
          <a:bodyPr/>
          <a:lstStyle/>
          <a:p>
            <a:r>
              <a:rPr lang="fr-CH" b="1" smtClean="0"/>
              <a:t>Conclusions</a:t>
            </a:r>
            <a:endParaRPr lang="en-US" b="1" smtClean="0"/>
          </a:p>
        </p:txBody>
      </p:sp>
      <p:sp>
        <p:nvSpPr>
          <p:cNvPr id="29699" name="Rectangle 3"/>
          <p:cNvSpPr>
            <a:spLocks noGrp="1"/>
          </p:cNvSpPr>
          <p:nvPr>
            <p:ph type="body" idx="1"/>
          </p:nvPr>
        </p:nvSpPr>
        <p:spPr>
          <a:xfrm>
            <a:off x="430213" y="1131888"/>
            <a:ext cx="8713787" cy="4525962"/>
          </a:xfrm>
        </p:spPr>
        <p:txBody>
          <a:bodyPr/>
          <a:lstStyle/>
          <a:p>
            <a:r>
              <a:rPr lang="fr-CH" smtClean="0"/>
              <a:t>GSICS is –more than ever – an important building block of the space-based observing system and related major undertakings: WIGOS, GFCS, Architecture for Climate Monitoring from Space</a:t>
            </a:r>
          </a:p>
          <a:p>
            <a:endParaRPr lang="fr-CH" sz="1400" smtClean="0"/>
          </a:p>
          <a:p>
            <a:r>
              <a:rPr lang="fr-CH" smtClean="0"/>
              <a:t>Recognized by WMO CBS   who recalled the need to bring products to operational stage and make them routinely available like the « operational » calibration</a:t>
            </a:r>
          </a:p>
          <a:p>
            <a:endParaRPr lang="fr-CH" sz="1400" smtClean="0"/>
          </a:p>
          <a:p>
            <a:r>
              <a:rPr lang="fr-CH" smtClean="0"/>
              <a:t>Thanks to all GSICS member organizations, and all experts involved in the work of GSICS through GDWG and GRWG.</a:t>
            </a:r>
            <a:br>
              <a:rPr lang="fr-CH" smtClean="0"/>
            </a:br>
            <a:r>
              <a:rPr lang="fr-CH" smtClean="0"/>
              <a:t>Have a nice and fruitful week !</a:t>
            </a:r>
            <a:endParaRPr lang="en-US"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Rectangle 4"/>
          <p:cNvSpPr>
            <a:spLocks noGrp="1"/>
          </p:cNvSpPr>
          <p:nvPr>
            <p:ph type="ctrTitle"/>
          </p:nvPr>
        </p:nvSpPr>
        <p:spPr>
          <a:xfrm>
            <a:off x="685800" y="1271588"/>
            <a:ext cx="8113713" cy="3476625"/>
          </a:xfrm>
        </p:spPr>
        <p:txBody>
          <a:bodyPr/>
          <a:lstStyle/>
          <a:p>
            <a:r>
              <a:rPr lang="fr-CH" sz="3600" smtClean="0"/>
              <a:t>On behalf of WMO… </a:t>
            </a:r>
            <a:br>
              <a:rPr lang="fr-CH" sz="3600" smtClean="0"/>
            </a:br>
            <a:r>
              <a:rPr lang="fr-CH" sz="3600" smtClean="0"/>
              <a:t/>
            </a:r>
            <a:br>
              <a:rPr lang="fr-CH" sz="3600" smtClean="0"/>
            </a:br>
            <a:r>
              <a:rPr lang="fr-CH" sz="3600" b="1" smtClean="0"/>
              <a:t>Welcome to all of you </a:t>
            </a:r>
            <a:br>
              <a:rPr lang="fr-CH" sz="3600" b="1" smtClean="0"/>
            </a:br>
            <a:r>
              <a:rPr lang="fr-CH" sz="3600" b="1" smtClean="0"/>
              <a:t>at this Joint meeting of the </a:t>
            </a:r>
            <a:br>
              <a:rPr lang="fr-CH" sz="3600" b="1" smtClean="0"/>
            </a:br>
            <a:r>
              <a:rPr lang="fr-CH" sz="3600" b="1" smtClean="0"/>
              <a:t>GSICS Data Management Working Group </a:t>
            </a:r>
            <a:br>
              <a:rPr lang="fr-CH" sz="3600" b="1" smtClean="0"/>
            </a:br>
            <a:r>
              <a:rPr lang="fr-CH" sz="3600" b="1" smtClean="0"/>
              <a:t>and GSICS Research Working Group!</a:t>
            </a:r>
            <a:endParaRPr lang="en-US" sz="3600" b="1"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p:txBody>
          <a:bodyPr/>
          <a:lstStyle/>
          <a:p>
            <a:r>
              <a:rPr lang="fr-CH" sz="4000" b="1" smtClean="0"/>
              <a:t>Outline</a:t>
            </a:r>
            <a:endParaRPr lang="en-US" sz="4000" b="1" smtClean="0"/>
          </a:p>
        </p:txBody>
      </p:sp>
      <p:sp>
        <p:nvSpPr>
          <p:cNvPr id="25603" name="Rectangle 3"/>
          <p:cNvSpPr>
            <a:spLocks noGrp="1"/>
          </p:cNvSpPr>
          <p:nvPr>
            <p:ph type="body" idx="1"/>
          </p:nvPr>
        </p:nvSpPr>
        <p:spPr/>
        <p:txBody>
          <a:bodyPr/>
          <a:lstStyle/>
          <a:p>
            <a:r>
              <a:rPr lang="fr-CH" smtClean="0"/>
              <a:t>GSICS Executive Panel outcome</a:t>
            </a:r>
          </a:p>
          <a:p>
            <a:pPr lvl="1"/>
            <a:r>
              <a:rPr lang="fr-CH" smtClean="0"/>
              <a:t>EP-12  (College Park, 30 May -1 June)</a:t>
            </a:r>
          </a:p>
          <a:p>
            <a:pPr lvl="1"/>
            <a:r>
              <a:rPr lang="fr-CH" smtClean="0"/>
              <a:t>EP-13 (Lugano, 4 November 2012)</a:t>
            </a:r>
          </a:p>
          <a:p>
            <a:r>
              <a:rPr lang="fr-CH" smtClean="0"/>
              <a:t>GSICS in the WMO strategic framework</a:t>
            </a:r>
          </a:p>
          <a:p>
            <a:pPr lvl="1"/>
            <a:r>
              <a:rPr lang="fr-CH" smtClean="0"/>
              <a:t>WIGOS Implementation Plan</a:t>
            </a:r>
          </a:p>
          <a:p>
            <a:pPr lvl="1"/>
            <a:r>
              <a:rPr lang="fr-CH" smtClean="0"/>
              <a:t>Commission for Basic Systems (CBS-XV, Jakarta, Sept. 2012)</a:t>
            </a:r>
          </a:p>
          <a:p>
            <a:pPr lvl="1"/>
            <a:r>
              <a:rPr lang="fr-CH" smtClean="0"/>
              <a:t>Global Framework for Climate Services  (GFCS)</a:t>
            </a:r>
          </a:p>
          <a:p>
            <a:pPr lvl="1"/>
            <a:r>
              <a:rPr lang="fr-CH" smtClean="0"/>
              <a:t>Architecture for Climate Monitoring from Space</a:t>
            </a:r>
            <a:endParaRPr lang="en-US"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p:cNvSpPr>
          <p:nvPr>
            <p:ph type="title"/>
          </p:nvPr>
        </p:nvSpPr>
        <p:spPr>
          <a:xfrm>
            <a:off x="430213" y="195263"/>
            <a:ext cx="8713787" cy="661987"/>
          </a:xfrm>
        </p:spPr>
        <p:txBody>
          <a:bodyPr/>
          <a:lstStyle/>
          <a:p>
            <a:r>
              <a:rPr lang="fr-CH" sz="2800" b="1" smtClean="0"/>
              <a:t>GSICS Executive Panel 12  </a:t>
            </a:r>
            <a:r>
              <a:rPr lang="fr-CH" sz="2400" b="1" smtClean="0"/>
              <a:t>  (College Park, May/June 2012) </a:t>
            </a:r>
            <a:r>
              <a:rPr lang="fr-CH" sz="2400" smtClean="0"/>
              <a:t>1/2</a:t>
            </a:r>
            <a:endParaRPr lang="en-US" sz="2400" smtClean="0"/>
          </a:p>
        </p:txBody>
      </p:sp>
      <p:sp>
        <p:nvSpPr>
          <p:cNvPr id="83971" name="Rectangle 3"/>
          <p:cNvSpPr>
            <a:spLocks noGrp="1"/>
          </p:cNvSpPr>
          <p:nvPr>
            <p:ph type="body" idx="1"/>
          </p:nvPr>
        </p:nvSpPr>
        <p:spPr>
          <a:xfrm>
            <a:off x="430213" y="1276350"/>
            <a:ext cx="8523287" cy="4525963"/>
          </a:xfrm>
        </p:spPr>
        <p:txBody>
          <a:bodyPr/>
          <a:lstStyle/>
          <a:p>
            <a:r>
              <a:rPr lang="fr-CH" sz="2000" smtClean="0"/>
              <a:t>Endorsed exempt clauses of GPPA for swift progress</a:t>
            </a:r>
          </a:p>
          <a:p>
            <a:r>
              <a:rPr lang="fr-CH" sz="2000" smtClean="0"/>
              <a:t>Urged to complete steps to reach operational product stage</a:t>
            </a:r>
          </a:p>
          <a:p>
            <a:r>
              <a:rPr lang="fr-CH" sz="2000" smtClean="0"/>
              <a:t>Endorsed principle that GSICS corrections be applied to compute corrected calibration coefficients to be disseminated in L1 data in parallel to the operational calibration</a:t>
            </a:r>
          </a:p>
          <a:p>
            <a:r>
              <a:rPr lang="fr-CH" sz="2000" smtClean="0"/>
              <a:t>Supported proposed concept of CLARREO-type mission on ISS</a:t>
            </a:r>
          </a:p>
          <a:p>
            <a:r>
              <a:rPr lang="fr-CH" sz="2000" smtClean="0"/>
              <a:t>Recognized value of ROLO model and expected USGS to provide continuity of this service with required technical documentation. Suggested to explore direct provision of the ROLO model</a:t>
            </a:r>
          </a:p>
          <a:p>
            <a:r>
              <a:rPr lang="fr-CH" sz="2000" smtClean="0"/>
              <a:t>Endorsed the on-line GSICS Product Catalogue + congratulations</a:t>
            </a:r>
          </a:p>
          <a:p>
            <a:r>
              <a:rPr lang="fr-CH" sz="2000" smtClean="0"/>
              <a:t>Endorsed recommendation to implement netCDF format</a:t>
            </a:r>
          </a:p>
          <a:p>
            <a:r>
              <a:rPr lang="fr-CH" sz="2000" smtClean="0"/>
              <a:t>Emphasized the benefit of IASI as a reference instrument, strongly supports developments to improve traceability for next generation instrument</a:t>
            </a:r>
            <a:endParaRPr lang="en-US" sz="20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Grp="1"/>
          </p:cNvSpPr>
          <p:nvPr>
            <p:ph type="body" idx="1"/>
          </p:nvPr>
        </p:nvSpPr>
        <p:spPr>
          <a:xfrm>
            <a:off x="430213" y="1347788"/>
            <a:ext cx="8229600" cy="4525962"/>
          </a:xfrm>
        </p:spPr>
        <p:txBody>
          <a:bodyPr/>
          <a:lstStyle/>
          <a:p>
            <a:r>
              <a:rPr lang="fr-CH" sz="2000" smtClean="0"/>
              <a:t>Recommended the NESDIS Integrated Calibration Validation System (ICVS) as a model for on-line  instrument performance monitoring</a:t>
            </a:r>
          </a:p>
          <a:p>
            <a:r>
              <a:rPr lang="fr-CH" sz="2000" smtClean="0"/>
              <a:t>Endorsed GSICS principles, Scope of GSICS, GSICS disclaimer…</a:t>
            </a:r>
          </a:p>
          <a:p>
            <a:r>
              <a:rPr lang="fr-CH" sz="2000" smtClean="0"/>
              <a:t>Initiated enquiry on the Vision of GSICS on 5-10 years</a:t>
            </a:r>
          </a:p>
          <a:p>
            <a:r>
              <a:rPr lang="fr-CH" sz="2000" smtClean="0"/>
              <a:t>Welcomed excellent cooperation with WGCV</a:t>
            </a:r>
          </a:p>
          <a:p>
            <a:pPr lvl="1"/>
            <a:r>
              <a:rPr lang="fr-CH" sz="1800" smtClean="0"/>
              <a:t>Acknowledging differences in respective scope and priorities</a:t>
            </a:r>
          </a:p>
          <a:p>
            <a:pPr lvl="1"/>
            <a:r>
              <a:rPr lang="fr-CH" sz="1800" smtClean="0"/>
              <a:t>Keep each other systematically informed, consolidate findings</a:t>
            </a:r>
          </a:p>
          <a:p>
            <a:pPr lvl="1"/>
            <a:r>
              <a:rPr lang="fr-CH" sz="1800" smtClean="0"/>
              <a:t>Adopt common practices/procedures when relevant</a:t>
            </a:r>
          </a:p>
          <a:p>
            <a:r>
              <a:rPr lang="fr-CH" sz="2000" smtClean="0"/>
              <a:t>Welcomed presentation on CSA’s PCW in HEO, noting potential for intercalibration</a:t>
            </a:r>
          </a:p>
          <a:p>
            <a:r>
              <a:rPr lang="fr-CH" sz="2000" smtClean="0"/>
              <a:t>Welcomed ESA report on Cal/Val Interest Group</a:t>
            </a:r>
          </a:p>
          <a:p>
            <a:r>
              <a:rPr lang="fr-CH" sz="2000" smtClean="0"/>
              <a:t>Welcomed the Socrates (now named </a:t>
            </a:r>
            <a:r>
              <a:rPr lang="fr-CH" sz="2000" b="1" smtClean="0"/>
              <a:t>OSCAR </a:t>
            </a:r>
            <a:r>
              <a:rPr lang="fr-CH" sz="2000" smtClean="0"/>
              <a:t>) resource developed by WMO: </a:t>
            </a:r>
            <a:r>
              <a:rPr lang="fr-CH" sz="2000" smtClean="0">
                <a:hlinkClick r:id="rId2"/>
              </a:rPr>
              <a:t>www.wmo.int/oscar</a:t>
            </a:r>
            <a:r>
              <a:rPr lang="fr-CH" sz="2000" smtClean="0"/>
              <a:t> </a:t>
            </a:r>
            <a:endParaRPr lang="en-US" sz="2000" smtClean="0"/>
          </a:p>
        </p:txBody>
      </p:sp>
      <p:sp>
        <p:nvSpPr>
          <p:cNvPr id="84996" name="Rectangle 4"/>
          <p:cNvSpPr>
            <a:spLocks noGrp="1"/>
          </p:cNvSpPr>
          <p:nvPr>
            <p:ph type="title"/>
          </p:nvPr>
        </p:nvSpPr>
        <p:spPr>
          <a:noFill/>
          <a:ln/>
        </p:spPr>
        <p:txBody>
          <a:bodyPr/>
          <a:lstStyle/>
          <a:p>
            <a:r>
              <a:rPr lang="fr-CH" sz="2800" b="1" smtClean="0"/>
              <a:t>GSICS Executive Panel 12 </a:t>
            </a:r>
            <a:r>
              <a:rPr lang="fr-CH" sz="2400" b="1" smtClean="0"/>
              <a:t>(College Park, May/June 2012) </a:t>
            </a:r>
            <a:r>
              <a:rPr lang="fr-CH" sz="2400" smtClean="0"/>
              <a:t>2/2</a:t>
            </a:r>
            <a:endParaRPr lang="en-US" sz="280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p:cNvSpPr>
          <p:nvPr>
            <p:ph type="title"/>
          </p:nvPr>
        </p:nvSpPr>
        <p:spPr/>
        <p:txBody>
          <a:bodyPr/>
          <a:lstStyle/>
          <a:p>
            <a:r>
              <a:rPr lang="fr-CH" b="1" smtClean="0"/>
              <a:t>GSICS Executive Panel 13     </a:t>
            </a:r>
            <a:r>
              <a:rPr lang="fr-CH" smtClean="0"/>
              <a:t>(Lugano, 4/11/2012)</a:t>
            </a:r>
            <a:endParaRPr lang="en-US" smtClean="0"/>
          </a:p>
        </p:txBody>
      </p:sp>
      <p:sp>
        <p:nvSpPr>
          <p:cNvPr id="86019" name="Rectangle 3"/>
          <p:cNvSpPr>
            <a:spLocks noGrp="1"/>
          </p:cNvSpPr>
          <p:nvPr>
            <p:ph type="body" idx="1"/>
          </p:nvPr>
        </p:nvSpPr>
        <p:spPr>
          <a:xfrm>
            <a:off x="457200" y="1457325"/>
            <a:ext cx="8478838" cy="4525963"/>
          </a:xfrm>
        </p:spPr>
        <p:txBody>
          <a:bodyPr/>
          <a:lstStyle/>
          <a:p>
            <a:r>
              <a:rPr lang="fr-CH" sz="2000" smtClean="0"/>
              <a:t>Welcomed the work done to prepare IEEE TGRS special issue and recommended funding open accessibility of papers</a:t>
            </a:r>
          </a:p>
          <a:p>
            <a:r>
              <a:rPr lang="fr-CH" sz="2000" smtClean="0"/>
              <a:t>Adopted draft Statement on collaboration with GRUAN  </a:t>
            </a:r>
          </a:p>
          <a:p>
            <a:pPr lvl="1"/>
            <a:r>
              <a:rPr lang="fr-CH" sz="1800" smtClean="0"/>
              <a:t>The GSICS EP sees potential for mutual benefit of GRUAN and GSICS activities, and therefore recommends conducting coordinated activities in specific areas  </a:t>
            </a:r>
            <a:r>
              <a:rPr lang="fr-CH" sz="1800" i="1" smtClean="0"/>
              <a:t>(Statement to be finalized).</a:t>
            </a:r>
          </a:p>
          <a:p>
            <a:r>
              <a:rPr lang="fr-CH" sz="2000" smtClean="0"/>
              <a:t>Agreed that GRWG should seek to distribute lead responsabilities according to technical areas</a:t>
            </a:r>
          </a:p>
          <a:p>
            <a:r>
              <a:rPr lang="fr-CH" sz="2000" smtClean="0"/>
              <a:t>Reviewed feedback on the Vision for GSICS in 5-10 years</a:t>
            </a:r>
          </a:p>
          <a:p>
            <a:pPr lvl="1"/>
            <a:r>
              <a:rPr lang="fr-CH" sz="1800" smtClean="0"/>
              <a:t>To be finalized</a:t>
            </a:r>
          </a:p>
          <a:p>
            <a:r>
              <a:rPr lang="fr-CH" sz="2000" smtClean="0"/>
              <a:t>Welcomed offer of Dr Ashok Kumar SHARMA (IMD) to serve as vice-chair</a:t>
            </a:r>
          </a:p>
          <a:p>
            <a:r>
              <a:rPr lang="fr-CH" sz="2000" smtClean="0"/>
              <a:t>Next EP meeting envisaged in Japan on 14-15 July (TBC)</a:t>
            </a:r>
            <a:endParaRPr lang="en-US" sz="200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Rectangle 4"/>
          <p:cNvSpPr>
            <a:spLocks noGrp="1"/>
          </p:cNvSpPr>
          <p:nvPr>
            <p:ph type="ctrTitle"/>
          </p:nvPr>
        </p:nvSpPr>
        <p:spPr/>
        <p:txBody>
          <a:bodyPr/>
          <a:lstStyle/>
          <a:p>
            <a:pPr algn="ctr"/>
            <a:r>
              <a:rPr lang="fr-CH" b="1" smtClean="0"/>
              <a:t>GSICS in the WMO strategic framework</a:t>
            </a:r>
            <a:endParaRPr lang="en-US" b="1" smtClean="0"/>
          </a:p>
        </p:txBody>
      </p:sp>
      <p:sp>
        <p:nvSpPr>
          <p:cNvPr id="89093" name="Rectangle 5"/>
          <p:cNvSpPr>
            <a:spLocks noGrp="1"/>
          </p:cNvSpPr>
          <p:nvPr>
            <p:ph type="subTitle" idx="1"/>
          </p:nvPr>
        </p:nvSpPr>
        <p:spPr/>
        <p:txBody>
          <a:bodyPr/>
          <a:lstStyle/>
          <a:p>
            <a:pPr algn="l">
              <a:lnSpc>
                <a:spcPct val="90000"/>
              </a:lnSpc>
            </a:pPr>
            <a:r>
              <a:rPr lang="fr-CH" smtClean="0">
                <a:solidFill>
                  <a:srgbClr val="000066"/>
                </a:solidFill>
              </a:rPr>
              <a:t>WIGOS </a:t>
            </a:r>
          </a:p>
          <a:p>
            <a:pPr algn="l">
              <a:lnSpc>
                <a:spcPct val="90000"/>
              </a:lnSpc>
            </a:pPr>
            <a:r>
              <a:rPr lang="fr-CH" smtClean="0">
                <a:solidFill>
                  <a:srgbClr val="000066"/>
                </a:solidFill>
              </a:rPr>
              <a:t>CBS-XV conclusions</a:t>
            </a:r>
          </a:p>
          <a:p>
            <a:pPr algn="l">
              <a:lnSpc>
                <a:spcPct val="90000"/>
              </a:lnSpc>
            </a:pPr>
            <a:r>
              <a:rPr lang="fr-CH" smtClean="0">
                <a:solidFill>
                  <a:srgbClr val="000066"/>
                </a:solidFill>
              </a:rPr>
              <a:t>GFCS</a:t>
            </a:r>
          </a:p>
          <a:p>
            <a:pPr algn="l">
              <a:lnSpc>
                <a:spcPct val="90000"/>
              </a:lnSpc>
            </a:pPr>
            <a:r>
              <a:rPr lang="fr-CH" smtClean="0">
                <a:solidFill>
                  <a:srgbClr val="000066"/>
                </a:solidFill>
              </a:rPr>
              <a:t>Architecture for Cliimate Monitoring from Space</a:t>
            </a:r>
            <a:endParaRPr lang="en-US" smtClean="0">
              <a:solidFill>
                <a:srgbClr val="000066"/>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a:xfrm>
            <a:off x="430213" y="0"/>
            <a:ext cx="8335962" cy="1412875"/>
          </a:xfrm>
        </p:spPr>
        <p:txBody>
          <a:bodyPr/>
          <a:lstStyle/>
          <a:p>
            <a:pPr>
              <a:lnSpc>
                <a:spcPct val="80000"/>
              </a:lnSpc>
            </a:pPr>
            <a:r>
              <a:rPr lang="fr-CH" sz="2800" b="1" smtClean="0">
                <a:solidFill>
                  <a:srgbClr val="000099"/>
                </a:solidFill>
              </a:rPr>
              <a:t>WMO Integrated Global Observing System </a:t>
            </a:r>
            <a:br>
              <a:rPr lang="fr-CH" sz="2800" b="1" smtClean="0">
                <a:solidFill>
                  <a:srgbClr val="000099"/>
                </a:solidFill>
              </a:rPr>
            </a:br>
            <a:r>
              <a:rPr lang="fr-CH" sz="2800" i="1" smtClean="0">
                <a:solidFill>
                  <a:srgbClr val="000099"/>
                </a:solidFill>
              </a:rPr>
              <a:t>WIGOS Implementation Plan outline</a:t>
            </a:r>
            <a:br>
              <a:rPr lang="fr-CH" sz="2800" i="1" smtClean="0">
                <a:solidFill>
                  <a:srgbClr val="000099"/>
                </a:solidFill>
              </a:rPr>
            </a:br>
            <a:r>
              <a:rPr lang="fr-CH" sz="2000" i="1" smtClean="0">
                <a:solidFill>
                  <a:schemeClr val="tx1"/>
                </a:solidFill>
              </a:rPr>
              <a:t>(addresses both surface and space-based observations)</a:t>
            </a:r>
            <a:endParaRPr lang="en-US" sz="2000" i="1" smtClean="0">
              <a:solidFill>
                <a:schemeClr val="tx1"/>
              </a:solidFill>
            </a:endParaRPr>
          </a:p>
        </p:txBody>
      </p:sp>
      <p:sp>
        <p:nvSpPr>
          <p:cNvPr id="28675" name="Rectangle 3"/>
          <p:cNvSpPr>
            <a:spLocks noGrp="1"/>
          </p:cNvSpPr>
          <p:nvPr>
            <p:ph type="body" idx="1"/>
          </p:nvPr>
        </p:nvSpPr>
        <p:spPr>
          <a:xfrm>
            <a:off x="373063" y="1287463"/>
            <a:ext cx="8931275" cy="5097462"/>
          </a:xfrm>
        </p:spPr>
        <p:txBody>
          <a:bodyPr/>
          <a:lstStyle/>
          <a:p>
            <a:pPr marL="457200" indent="-457200">
              <a:buFont typeface="Arial" charset="0"/>
              <a:buAutoNum type="arabicPeriod"/>
            </a:pPr>
            <a:r>
              <a:rPr lang="fr-CH" sz="2000" smtClean="0">
                <a:solidFill>
                  <a:schemeClr val="tx1"/>
                </a:solidFill>
              </a:rPr>
              <a:t>Management</a:t>
            </a:r>
          </a:p>
          <a:p>
            <a:pPr marL="457200" indent="-457200">
              <a:buFont typeface="Arial" charset="0"/>
              <a:buAutoNum type="arabicPeriod"/>
            </a:pPr>
            <a:r>
              <a:rPr lang="fr-CH" sz="2000" smtClean="0">
                <a:solidFill>
                  <a:schemeClr val="tx1"/>
                </a:solidFill>
              </a:rPr>
              <a:t>Collaboration with co-sponsored observing systems</a:t>
            </a:r>
          </a:p>
          <a:p>
            <a:pPr marL="457200" indent="-457200">
              <a:buFont typeface="Arial" charset="0"/>
              <a:buAutoNum type="arabicPeriod"/>
            </a:pPr>
            <a:r>
              <a:rPr lang="fr-CH" sz="2000" smtClean="0">
                <a:solidFill>
                  <a:schemeClr val="tx1"/>
                </a:solidFill>
              </a:rPr>
              <a:t>Design, planning and evolution</a:t>
            </a:r>
          </a:p>
          <a:p>
            <a:pPr marL="457200" indent="-457200">
              <a:buFont typeface="Arial" charset="0"/>
              <a:buAutoNum type="arabicPeriod"/>
            </a:pPr>
            <a:r>
              <a:rPr lang="fr-CH" sz="2000" smtClean="0">
                <a:solidFill>
                  <a:schemeClr val="tx1"/>
                </a:solidFill>
              </a:rPr>
              <a:t>Integrated observing system operation and maintenance</a:t>
            </a:r>
          </a:p>
          <a:p>
            <a:pPr marL="457200" indent="-457200">
              <a:buFont typeface="Arial" charset="0"/>
              <a:buAutoNum type="arabicPeriod"/>
            </a:pPr>
            <a:r>
              <a:rPr lang="fr-CH" sz="2000" smtClean="0">
                <a:solidFill>
                  <a:schemeClr val="tx1"/>
                </a:solidFill>
              </a:rPr>
              <a:t>Integrated quality management</a:t>
            </a:r>
          </a:p>
          <a:p>
            <a:pPr marL="457200" indent="-457200">
              <a:buFont typeface="Arial" charset="0"/>
              <a:buAutoNum type="arabicPeriod"/>
            </a:pPr>
            <a:r>
              <a:rPr lang="fr-CH" sz="2000" smtClean="0">
                <a:solidFill>
                  <a:schemeClr val="tx1"/>
                </a:solidFill>
              </a:rPr>
              <a:t>Standardization, system interoperability and data compatibility</a:t>
            </a:r>
          </a:p>
          <a:p>
            <a:pPr marL="838200" lvl="1" indent="-381000"/>
            <a:r>
              <a:rPr lang="fr-CH" smtClean="0">
                <a:solidFill>
                  <a:schemeClr val="tx1"/>
                </a:solidFill>
              </a:rPr>
              <a:t>Develop guidance for WIGOS standards</a:t>
            </a:r>
          </a:p>
          <a:p>
            <a:pPr marL="838200" lvl="1" indent="-381000"/>
            <a:r>
              <a:rPr lang="fr-CH" b="1" smtClean="0">
                <a:solidFill>
                  <a:srgbClr val="000099"/>
                </a:solidFill>
              </a:rPr>
              <a:t>Document the implemented standards, including best practices, procedures on instruments, methods of observations, data &amp; products</a:t>
            </a:r>
            <a:r>
              <a:rPr lang="fr-CH" smtClean="0">
                <a:solidFill>
                  <a:schemeClr val="tx1"/>
                </a:solidFill>
              </a:rPr>
              <a:t>, </a:t>
            </a:r>
            <a:r>
              <a:rPr lang="fr-CH" b="1" smtClean="0">
                <a:solidFill>
                  <a:schemeClr val="tx1"/>
                </a:solidFill>
              </a:rPr>
              <a:t>etc</a:t>
            </a:r>
          </a:p>
          <a:p>
            <a:pPr marL="457200" indent="-457200">
              <a:buFont typeface="Arial" charset="0"/>
              <a:buAutoNum type="arabicPeriod"/>
            </a:pPr>
            <a:r>
              <a:rPr lang="fr-CH" sz="2000" smtClean="0">
                <a:solidFill>
                  <a:schemeClr val="tx1"/>
                </a:solidFill>
              </a:rPr>
              <a:t>WIGOS Information Resource</a:t>
            </a:r>
          </a:p>
          <a:p>
            <a:pPr marL="457200" indent="-457200">
              <a:buFont typeface="Arial" charset="0"/>
              <a:buAutoNum type="arabicPeriod"/>
            </a:pPr>
            <a:r>
              <a:rPr lang="fr-CH" sz="2000" smtClean="0">
                <a:solidFill>
                  <a:schemeClr val="tx1"/>
                </a:solidFill>
              </a:rPr>
              <a:t>Data Discovery, delivery and archival</a:t>
            </a:r>
          </a:p>
          <a:p>
            <a:pPr marL="457200" indent="-457200">
              <a:buFont typeface="Arial" charset="0"/>
              <a:buAutoNum type="arabicPeriod"/>
            </a:pPr>
            <a:r>
              <a:rPr lang="fr-CH" sz="2000" smtClean="0">
                <a:solidFill>
                  <a:schemeClr val="tx1"/>
                </a:solidFill>
              </a:rPr>
              <a:t>Capacity development</a:t>
            </a:r>
          </a:p>
          <a:p>
            <a:pPr marL="457200" indent="-457200">
              <a:buFont typeface="Arial" charset="0"/>
              <a:buAutoNum type="arabicPeriod"/>
            </a:pPr>
            <a:r>
              <a:rPr lang="fr-CH" sz="2000" smtClean="0">
                <a:solidFill>
                  <a:schemeClr val="tx1"/>
                </a:solidFill>
              </a:rPr>
              <a:t>Communication and outreach</a:t>
            </a:r>
            <a:endParaRPr lang="en-US" sz="2000" smtClean="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p:txBody>
          <a:bodyPr/>
          <a:lstStyle/>
          <a:p>
            <a:r>
              <a:rPr lang="fr-CH" b="1" smtClean="0"/>
              <a:t>Commission for Basic Systems</a:t>
            </a:r>
            <a:r>
              <a:rPr lang="fr-CH" smtClean="0"/>
              <a:t>  </a:t>
            </a:r>
            <a:r>
              <a:rPr lang="fr-CH" sz="2000" smtClean="0"/>
              <a:t>(Jakarta, 10-15 Sept. 2012)</a:t>
            </a:r>
            <a:endParaRPr lang="en-US" sz="2000" smtClean="0"/>
          </a:p>
        </p:txBody>
      </p:sp>
      <p:sp>
        <p:nvSpPr>
          <p:cNvPr id="27651" name="Rectangle 3"/>
          <p:cNvSpPr>
            <a:spLocks noGrp="1"/>
          </p:cNvSpPr>
          <p:nvPr>
            <p:ph type="body" idx="1"/>
          </p:nvPr>
        </p:nvSpPr>
        <p:spPr>
          <a:xfrm>
            <a:off x="468313" y="1074738"/>
            <a:ext cx="8180387" cy="5106987"/>
          </a:xfrm>
          <a:solidFill>
            <a:srgbClr val="DDDDDD"/>
          </a:solidFill>
        </p:spPr>
        <p:txBody>
          <a:bodyPr/>
          <a:lstStyle/>
          <a:p>
            <a:pPr>
              <a:buFont typeface="Arial" charset="0"/>
              <a:buNone/>
            </a:pPr>
            <a:r>
              <a:rPr lang="en-US" sz="2000" b="1" i="1" smtClean="0"/>
              <a:t>4.2.60       Satellite instrument calibration and inter-calibration (GSICS)</a:t>
            </a:r>
          </a:p>
          <a:p>
            <a:pPr>
              <a:buFont typeface="Arial" charset="0"/>
              <a:buNone/>
            </a:pPr>
            <a:endParaRPr lang="en-US" sz="1000" b="1" i="1" smtClean="0"/>
          </a:p>
          <a:p>
            <a:r>
              <a:rPr lang="en-US" sz="2000" smtClean="0"/>
              <a:t>The Commission emphasized the importance of satellite instrument calibration and inter-calibration to ensure interoperability of space-based measurements throughout the space-based component of WIGOS.</a:t>
            </a:r>
          </a:p>
          <a:p>
            <a:pPr>
              <a:buFont typeface="Arial" charset="0"/>
              <a:buNone/>
            </a:pPr>
            <a:r>
              <a:rPr lang="en-US" sz="2000" smtClean="0"/>
              <a:t> </a:t>
            </a:r>
          </a:p>
          <a:p>
            <a:r>
              <a:rPr lang="en-US" sz="2000" smtClean="0"/>
              <a:t>In this regard, it welcomed the progress made within the Global Space-based Inter-calibration System GSICS (</a:t>
            </a:r>
            <a:r>
              <a:rPr lang="en-US" sz="2000" smtClean="0">
                <a:hlinkClick r:id="rId2"/>
              </a:rPr>
              <a:t>http://gsics.wmo.int</a:t>
            </a:r>
            <a:r>
              <a:rPr lang="en-US" sz="2000" smtClean="0"/>
              <a:t>)  in establishing </a:t>
            </a:r>
            <a:r>
              <a:rPr lang="en-US" sz="2000" b="1" smtClean="0"/>
              <a:t>globally agreed best practices and procedures for improved on-orbit calibration, and making calibration corrections routinely available through the online GSICS product portal.</a:t>
            </a:r>
            <a:r>
              <a:rPr lang="en-US" sz="2000" smtClean="0"/>
              <a:t> </a:t>
            </a:r>
          </a:p>
          <a:p>
            <a:endParaRPr lang="en-US" sz="2000" smtClean="0"/>
          </a:p>
          <a:p>
            <a:r>
              <a:rPr lang="en-US" sz="2000" smtClean="0"/>
              <a:t>It invited GSICS members </a:t>
            </a:r>
            <a:r>
              <a:rPr lang="en-US" sz="2000" b="1" smtClean="0"/>
              <a:t>to bring these products to an operational stage</a:t>
            </a:r>
            <a:r>
              <a:rPr lang="en-US" sz="2000" smtClean="0"/>
              <a:t> and </a:t>
            </a:r>
            <a:r>
              <a:rPr lang="en-US" sz="2000" b="1" smtClean="0"/>
              <a:t>to incorporate GSICS calibration information into their near-real time Level 1 data dissemination streams</a:t>
            </a:r>
            <a:r>
              <a:rPr lang="en-US" sz="2000" smtClean="0"/>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1_WMO_PPT_standard">
  <a:themeElements>
    <a:clrScheme name="21_WMO_PPT_stand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1_WMO_PPT_standard">
      <a:majorFont>
        <a:latin typeface="Arial Narrow"/>
        <a:ea typeface=""/>
        <a:cs typeface="Arial"/>
      </a:majorFont>
      <a:minorFont>
        <a:latin typeface="Arial Narrow"/>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1_WMO_PPT_stand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1_WMO_PPT_standar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1_WMO_PPT_standar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1_WMO_PPT_standar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1_WMO_PPT_standar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1_WMO_PPT_standar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1_WMO_PPT_standard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1_WMO_PPT_standar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1_WMO_PPT_standar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1_WMO_PPT_standar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1_WMO_PPT_standar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1_WMO_PPT_standar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1_WMO_PPT_standard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66"/>
        </a:hlink>
        <a:folHlink>
          <a:srgbClr val="6600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9_WMO_PPT_standard">
  <a:themeElements>
    <a:clrScheme name="19_WMO_PPT_stand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9_WMO_PPT_standard">
      <a:majorFont>
        <a:latin typeface="Arial Narrow"/>
        <a:ea typeface=""/>
        <a:cs typeface="Arial"/>
      </a:majorFont>
      <a:minorFont>
        <a:latin typeface="Arial Narrow"/>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9_WMO_PPT_stand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9_WMO_PPT_standar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9_WMO_PPT_standar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9_WMO_PPT_standar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9_WMO_PPT_standar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9_WMO_PPT_standar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9_WMO_PPT_standard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9_WMO_PPT_standar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9_WMO_PPT_standar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9_WMO_PPT_standar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9_WMO_PPT_standar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9_WMO_PPT_standar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9_WMO_PPT_standard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66"/>
        </a:hlink>
        <a:folHlink>
          <a:srgbClr val="66006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WMO_PPT_standard">
  <a:themeElements>
    <a:clrScheme name="6_WMO_PPT_stand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WMO_PPT_standard">
      <a:majorFont>
        <a:latin typeface="Arial Narrow"/>
        <a:ea typeface=""/>
        <a:cs typeface="Arial"/>
      </a:majorFont>
      <a:minorFont>
        <a:latin typeface="Arial Narrow"/>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WMO_PPT_stand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WMO_PPT_standar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WMO_PPT_standar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WMO_PPT_standar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WMO_PPT_standar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WMO_PPT_standar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WMO_PPT_standard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WMO_PPT_standar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WMO_PPT_standar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WMO_PPT_standar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WMO_PPT_standar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WMO_PPT_standar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6_WMO_PPT_standard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66"/>
        </a:hlink>
        <a:folHlink>
          <a:srgbClr val="66006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0_WMO_PPT_standard">
  <a:themeElements>
    <a:clrScheme name="10_WMO_PPT_stand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0_WMO_PPT_standard">
      <a:majorFont>
        <a:latin typeface="Arial Narrow"/>
        <a:ea typeface=""/>
        <a:cs typeface="Arial"/>
      </a:majorFont>
      <a:minorFont>
        <a:latin typeface="Arial Narrow"/>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0_WMO_PPT_stand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0_WMO_PPT_standar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0_WMO_PPT_standar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0_WMO_PPT_standar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0_WMO_PPT_standar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0_WMO_PPT_standar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0_WMO_PPT_standard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0_WMO_PPT_standar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0_WMO_PPT_standar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0_WMO_PPT_standar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0_WMO_PPT_standar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0_WMO_PPT_standar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0_WMO_PPT_standard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66"/>
        </a:hlink>
        <a:folHlink>
          <a:srgbClr val="66006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430</TotalTime>
  <Words>1235</Words>
  <Application>Microsoft Macintosh PowerPoint</Application>
  <PresentationFormat>On-screen Show (4:3)</PresentationFormat>
  <Paragraphs>123</Paragraphs>
  <Slides>18</Slides>
  <Notes>4</Notes>
  <HiddenSlides>0</HiddenSlides>
  <MMClips>0</MMClips>
  <ScaleCrop>false</ScaleCrop>
  <HeadingPairs>
    <vt:vector size="6" baseType="variant">
      <vt:variant>
        <vt:lpstr>Fonts Used</vt:lpstr>
      </vt:variant>
      <vt:variant>
        <vt:i4>10</vt:i4>
      </vt:variant>
      <vt:variant>
        <vt:lpstr>Design Template</vt:lpstr>
      </vt:variant>
      <vt:variant>
        <vt:i4>5</vt:i4>
      </vt:variant>
      <vt:variant>
        <vt:lpstr>Slide Titles</vt:lpstr>
      </vt:variant>
      <vt:variant>
        <vt:i4>18</vt:i4>
      </vt:variant>
    </vt:vector>
  </HeadingPairs>
  <TitlesOfParts>
    <vt:vector size="33" baseType="lpstr">
      <vt:lpstr>Arial</vt:lpstr>
      <vt:lpstr>Calibri</vt:lpstr>
      <vt:lpstr>Arial Narrow</vt:lpstr>
      <vt:lpstr>Times</vt:lpstr>
      <vt:lpstr>Arial Black</vt:lpstr>
      <vt:lpstr>宋体</vt:lpstr>
      <vt:lpstr>Helvetica</vt:lpstr>
      <vt:lpstr>Tahoma</vt:lpstr>
      <vt:lpstr>ＭＳ Ｐゴシック</vt:lpstr>
      <vt:lpstr>Verdana</vt:lpstr>
      <vt:lpstr>Office Theme</vt:lpstr>
      <vt:lpstr>21_WMO_PPT_standard</vt:lpstr>
      <vt:lpstr>19_WMO_PPT_standard</vt:lpstr>
      <vt:lpstr>6_WMO_PPT_standard</vt:lpstr>
      <vt:lpstr>10_WMO_PPT_standard</vt:lpstr>
      <vt:lpstr>Input from WMO   Joint Meting of the GDWG and GRWG, 5-8 March 2013</vt:lpstr>
      <vt:lpstr>On behalf of WMO…   Welcome to all of you  at this Joint meeting of the  GSICS Data Management Working Group  and GSICS Research Working Group!</vt:lpstr>
      <vt:lpstr>Outline</vt:lpstr>
      <vt:lpstr>GSICS Executive Panel 12    (College Park, May/June 2012) 1/2</vt:lpstr>
      <vt:lpstr>GSICS Executive Panel 12 (College Park, May/June 2012) 2/2</vt:lpstr>
      <vt:lpstr>GSICS Executive Panel 13     (Lugano, 4/11/2012)</vt:lpstr>
      <vt:lpstr>GSICS in the WMO strategic framework</vt:lpstr>
      <vt:lpstr>WMO Integrated Global Observing System  WIGOS Implementation Plan outline (addresses both surface and space-based observations)</vt:lpstr>
      <vt:lpstr>Commission for Basic Systems  (Jakarta, 10-15 Sept. 2012)</vt:lpstr>
      <vt:lpstr>The Global Framework for Climate Services (GFCS)—A New Partnership Process</vt:lpstr>
      <vt:lpstr>Slide 11</vt:lpstr>
      <vt:lpstr>Slide 12</vt:lpstr>
      <vt:lpstr>GFCS components</vt:lpstr>
      <vt:lpstr>GFCS: Observations &amp; Monitoring Pillar</vt:lpstr>
      <vt:lpstr>Slide 15</vt:lpstr>
      <vt:lpstr>Slide 16</vt:lpstr>
      <vt:lpstr>Slide 17</vt:lpstr>
      <vt:lpstr>Conclusions</vt:lpstr>
    </vt:vector>
  </TitlesOfParts>
  <Company>WMO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Alex Keshavjee</dc:creator>
  <cp:lastModifiedBy>JLafeuille</cp:lastModifiedBy>
  <cp:revision>32</cp:revision>
  <dcterms:created xsi:type="dcterms:W3CDTF">2012-12-13T13:45:57Z</dcterms:created>
  <dcterms:modified xsi:type="dcterms:W3CDTF">2013-03-05T13:26:31Z</dcterms:modified>
</cp:coreProperties>
</file>