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notesMasterIdLst>
    <p:notesMasterId r:id="rId14"/>
  </p:notesMasterIdLst>
  <p:sldIdLst>
    <p:sldId id="262" r:id="rId4"/>
    <p:sldId id="263" r:id="rId5"/>
    <p:sldId id="266" r:id="rId6"/>
    <p:sldId id="260" r:id="rId7"/>
    <p:sldId id="261" r:id="rId8"/>
    <p:sldId id="257" r:id="rId9"/>
    <p:sldId id="258" r:id="rId10"/>
    <p:sldId id="265" r:id="rId11"/>
    <p:sldId id="25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9D7AB-0619-C148-BF94-9DAD7E73EF67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617C1-3F48-914F-BB84-C1753A70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fld id="{CCAB3CE4-BBAF-3C4A-88E0-5FE5624A4A19}" type="slidenum">
              <a:rPr lang="de-DE" sz="1200" b="0">
                <a:solidFill>
                  <a:prstClr val="black"/>
                </a:solidFill>
                <a:latin typeface="Times New Roman" charset="0"/>
              </a:rPr>
              <a:pPr/>
              <a:t>1</a:t>
            </a:fld>
            <a:endParaRPr lang="de-DE" sz="12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1052" y="685800"/>
            <a:ext cx="5415897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ECMWF Meeting, Reading UK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June 22, 2001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N:\Briefings\International\ECMWF June 22 2001\ECMWF Jun_22_2001.ppt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0AF8FAA-F8A7-064B-A770-A661D5A80158}" type="slidenum">
              <a:rPr 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04" y="4344866"/>
            <a:ext cx="5483195" cy="41133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4080" tIns="47039" rIns="94080" bIns="47039"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ECMWF Meeting, Reading UK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June 22, 2001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0">
                <a:solidFill>
                  <a:prstClr val="black"/>
                </a:solidFill>
                <a:latin typeface="Arial" charset="0"/>
              </a:rPr>
              <a:t>N:\Briefings\International\ECMWF June 22 2001\ECMWF Jun_22_2001.ppt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297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3BD2596-557E-8C49-BF23-D307BBEDE93F}" type="slidenum">
              <a:rPr lang="en-US" sz="1200" b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sz="120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9" name="Rectangle 7"/>
          <p:cNvSpPr txBox="1">
            <a:spLocks noGrp="1" noChangeArrowheads="1"/>
          </p:cNvSpPr>
          <p:nvPr/>
        </p:nvSpPr>
        <p:spPr bwMode="auto">
          <a:xfrm>
            <a:off x="3884064" y="8686801"/>
            <a:ext cx="2972335" cy="45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80" tIns="47039" rIns="94080" bIns="47039" anchor="b"/>
          <a:lstStyle>
            <a:lvl1pPr defTabSz="941388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41388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41388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41388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41388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13B4FE4-D834-0041-A960-EE5520861AA2}" type="slidenum">
              <a:rPr lang="en-US" sz="1200" smtClean="0">
                <a:solidFill>
                  <a:prstClr val="black"/>
                </a:solidFill>
                <a:latin typeface="Arial" charset="0"/>
                <a:cs typeface="Arial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404" y="4344866"/>
            <a:ext cx="5483195" cy="41133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4080" tIns="47039" rIns="94080" bIns="47039"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19163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fld id="{F189D090-1BE9-8248-A8C6-2618C68CF28C}" type="slidenum">
              <a:rPr lang="en-GB" sz="1200" b="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GB" sz="1200" b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GSICS activities rely on a GSICS Coordination Centre (GCC) operated by NOAA/NESDIS, several GSICS Processing and Research Centres (GPRC) operated by each satellite operator, and will benefit of Calibration Support Segments including field sites and laboratories. </a:t>
            </a:r>
          </a:p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GB">
                <a:latin typeface="Times New Roman" charset="0"/>
                <a:ea typeface="ＭＳ Ｐゴシック" charset="0"/>
                <a:cs typeface="ＭＳ Ｐゴシック" charset="0"/>
              </a:rPr>
              <a:t>Activities are overseen by a GSICS Executive Panel assisted by a Research Working Group and a Data management Working Group.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0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7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1D18-CBAF-B049-A18C-9EA0A514FA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40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3" y="1090626"/>
            <a:ext cx="9139603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3D4A-AB7D-AD41-A8B1-E602089F51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E470-90AB-124C-866F-FB9CB9F1E9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0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29D5-81B0-9D45-B64F-0CEA2C6F72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4313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158D-D662-5447-BD83-E8ED6BC6EF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7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3" y="1090626"/>
            <a:ext cx="9139603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A2CE-0F22-3B41-85AD-A6316874F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98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689B-9A31-A043-8FD3-CF18092750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06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63D9-27CD-A842-A6B9-8C632F791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4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22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48AA-7884-5146-89DC-ECFF1EC19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46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8CE5C-3AD5-074F-8F08-AFB1F9CD34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1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BC9A-13C0-C340-8B38-E663D0FE571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7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62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70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1D18-CBAF-B049-A18C-9EA0A514FA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2248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397" y="1090614"/>
            <a:ext cx="9139603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3D4A-AB7D-AD41-A8B1-E602089F51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5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E470-90AB-124C-866F-FB9CB9F1E9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26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29D5-81B0-9D45-B64F-0CEA2C6F72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6391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158D-D662-5447-BD83-E8ED6BC6EF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489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397" y="1090614"/>
            <a:ext cx="9139603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en-US" sz="900" b="1" smtClean="0">
                <a:solidFill>
                  <a:prstClr val="white"/>
                </a:solidFill>
                <a:latin typeface="Tahoma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B92376-B704-3946-9046-BCC9FF798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3/5/13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DA2CE-0F22-3B41-85AD-A6316874FD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5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06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689B-9A31-A043-8FD3-CF18092750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14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63D9-27CD-A842-A6B9-8C632F791C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92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48AA-7884-5146-89DC-ECFF1EC19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50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8CE5C-3AD5-074F-8F08-AFB1F9CD34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12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BC9A-13C0-C340-8B38-E663D0FE571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92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60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2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2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5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7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14B2-71E5-3348-A07C-29160D3D4A04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51E4-6AD2-8149-919F-6F9BE4FB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0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5B5A2AF-D1E0-7244-A4BB-77269D370091}" type="slidenum">
              <a:rPr lang="en-US" b="1">
                <a:solidFill>
                  <a:prstClr val="black">
                    <a:tint val="75000"/>
                  </a:prstClr>
                </a:solidFill>
                <a:latin typeface="Tahoma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 userDrawn="1"/>
        </p:nvSpPr>
        <p:spPr bwMode="auto">
          <a:xfrm>
            <a:off x="152400" y="1219200"/>
            <a:ext cx="88392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900" b="1" smtClean="0">
              <a:solidFill>
                <a:prstClr val="white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80" name="Picture 14" descr="GSICS300px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38100"/>
            <a:ext cx="1556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38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5B5A2AF-D1E0-7244-A4BB-77269D370091}" type="slidenum">
              <a:rPr lang="en-US" b="1">
                <a:solidFill>
                  <a:prstClr val="black">
                    <a:tint val="75000"/>
                  </a:prstClr>
                </a:solidFill>
                <a:latin typeface="Tahoma" charset="0"/>
                <a:ea typeface="ＭＳ Ｐゴシック" charset="0"/>
                <a:cs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prstClr val="black">
                  <a:tint val="75000"/>
                </a:prstClr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 userDrawn="1"/>
        </p:nvSpPr>
        <p:spPr bwMode="auto">
          <a:xfrm>
            <a:off x="152400" y="1219200"/>
            <a:ext cx="88392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900" b="1" smtClean="0">
              <a:solidFill>
                <a:prstClr val="white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80" name="Picture 14" descr="GSICS300px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00"/>
            <a:ext cx="1556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46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685800" y="1651003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</a:rPr>
              <a:t>The Global Space-based Inter-Calibration System</a:t>
            </a:r>
            <a:br>
              <a:rPr lang="en-US" dirty="0" smtClean="0">
                <a:latin typeface="Calibri" charset="0"/>
              </a:rPr>
            </a:br>
            <a:endParaRPr lang="en-US" dirty="0" smtClean="0">
              <a:latin typeface="Calibri" charset="0"/>
            </a:endParaRPr>
          </a:p>
        </p:txBody>
      </p:sp>
      <p:sp>
        <p:nvSpPr>
          <p:cNvPr id="2" name="Rectangle 43"/>
          <p:cNvSpPr txBox="1">
            <a:spLocks noChangeArrowheads="1"/>
          </p:cNvSpPr>
          <p:nvPr/>
        </p:nvSpPr>
        <p:spPr bwMode="auto">
          <a:xfrm>
            <a:off x="2039817" y="3886200"/>
            <a:ext cx="5477608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800" b="0" smtClean="0">
              <a:solidFill>
                <a:prstClr val="black"/>
              </a:solidFill>
              <a:latin typeface="Century Gothic" charset="0"/>
            </a:endParaRP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800" b="0" smtClean="0">
                <a:solidFill>
                  <a:prstClr val="black"/>
                </a:solidFill>
                <a:latin typeface="Century Gothic" charset="0"/>
              </a:rPr>
              <a:t>Mitch Goldberg, NOAA/NESDIS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800" b="0" smtClean="0">
                <a:solidFill>
                  <a:prstClr val="black"/>
                </a:solidFill>
                <a:latin typeface="Century Gothic" charset="0"/>
              </a:rPr>
              <a:t> GSICS Executive Panel chair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800" b="0" smtClean="0">
                <a:solidFill>
                  <a:prstClr val="black"/>
                </a:solidFill>
                <a:latin typeface="Century Gothic" charset="0"/>
              </a:rPr>
              <a:t>NOAA/NESDIS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800" b="0" smtClean="0">
              <a:solidFill>
                <a:prstClr val="black"/>
              </a:solidFill>
              <a:latin typeface="Century Gothic" charset="0"/>
            </a:endParaRP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1800" b="0" smtClean="0">
              <a:solidFill>
                <a:prstClr val="black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252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CGMS-40 Actions</a:t>
            </a:r>
            <a:endParaRPr lang="en-US" dirty="0"/>
          </a:p>
        </p:txBody>
      </p:sp>
      <p:pic>
        <p:nvPicPr>
          <p:cNvPr id="3" name="Picture 2" descr="Microsoft ExcelScreenSnapz0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829"/>
            <a:ext cx="9144000" cy="1973705"/>
          </a:xfrm>
          <a:prstGeom prst="rect">
            <a:avLst/>
          </a:prstGeom>
        </p:spPr>
      </p:pic>
      <p:pic>
        <p:nvPicPr>
          <p:cNvPr id="4" name="Picture 3" descr="Microsoft ExcelScreenSnapz0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8757"/>
            <a:ext cx="9144000" cy="107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9B039954-1768-BE49-9F5F-3080FEC3FA26}" type="slidenum">
              <a:rPr lang="en-US" sz="1400" smtClean="0">
                <a:solidFill>
                  <a:prstClr val="black"/>
                </a:solidFill>
                <a:latin typeface="Arial" charset="0"/>
                <a:cs typeface="Arial" charset="0"/>
              </a:rPr>
              <a:pPr algn="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40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GSICS Mission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11300"/>
            <a:ext cx="7772400" cy="4114800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To provide sustained calibration and validation of satellite observations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To intercalibrate critical components of the global observing system to climate quality benchmark observations and/or reference sites 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To provide corrected observations and/or correction algorithms to the user community for current and historical data</a:t>
            </a:r>
          </a:p>
          <a:p>
            <a:endParaRPr lang="en-US" sz="2400">
              <a:latin typeface="Arial" charset="0"/>
            </a:endParaRPr>
          </a:p>
          <a:p>
            <a:pPr>
              <a:buFontTx/>
              <a:buNone/>
            </a:pPr>
            <a:endParaRPr lang="en-US" sz="2400">
              <a:latin typeface="Arial" charset="0"/>
            </a:endParaRPr>
          </a:p>
          <a:p>
            <a:endParaRPr lang="en-US" sz="2800">
              <a:latin typeface="Arial" charset="0"/>
            </a:endParaRPr>
          </a:p>
          <a:p>
            <a:pPr lvl="1"/>
            <a:endParaRPr 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4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before gsic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12" y="2047875"/>
            <a:ext cx="4242288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5" descr="after gsic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7875"/>
            <a:ext cx="4242289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Box 6"/>
          <p:cNvSpPr txBox="1">
            <a:spLocks noChangeArrowheads="1"/>
          </p:cNvSpPr>
          <p:nvPr/>
        </p:nvSpPr>
        <p:spPr bwMode="auto">
          <a:xfrm>
            <a:off x="844061" y="1581150"/>
            <a:ext cx="33041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1"/>
                </a:solidFill>
              </a:rPr>
              <a:t>Before GSICS correction</a:t>
            </a:r>
          </a:p>
        </p:txBody>
      </p:sp>
      <p:sp>
        <p:nvSpPr>
          <p:cNvPr id="43013" name="TextBox 7"/>
          <p:cNvSpPr txBox="1">
            <a:spLocks noChangeArrowheads="1"/>
          </p:cNvSpPr>
          <p:nvPr/>
        </p:nvSpPr>
        <p:spPr bwMode="auto">
          <a:xfrm>
            <a:off x="5134708" y="1581150"/>
            <a:ext cx="30997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1"/>
                </a:solidFill>
              </a:rPr>
              <a:t>After GSICS correction</a:t>
            </a:r>
          </a:p>
        </p:txBody>
      </p:sp>
      <p:sp>
        <p:nvSpPr>
          <p:cNvPr id="43014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IMPACT on Cloud Coverage Classification</a:t>
            </a:r>
            <a:b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MSG   March 2009</a:t>
            </a:r>
          </a:p>
        </p:txBody>
      </p:sp>
    </p:spTree>
    <p:extLst>
      <p:ext uri="{BB962C8B-B14F-4D97-AF65-F5344CB8AC3E}">
        <p14:creationId xmlns:p14="http://schemas.microsoft.com/office/powerpoint/2010/main" val="379958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39E453CD-1723-1941-BF66-44B2EFFFF561}" type="slidenum">
              <a:rPr lang="en-US" sz="1400" smtClean="0">
                <a:solidFill>
                  <a:prstClr val="black"/>
                </a:solidFill>
                <a:latin typeface="Arial" charset="0"/>
                <a:cs typeface="Arial" charset="0"/>
              </a:rPr>
              <a:pPr algn="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40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GSICS Official Members</a:t>
            </a:r>
            <a:endParaRPr lang="en-US"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8223" y="1341438"/>
            <a:ext cx="381439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NOAA 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NIST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NASA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EUMETSAT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CNES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CMA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JMA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KMA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WMO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ISRO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92523" y="1376363"/>
            <a:ext cx="3814397" cy="4114800"/>
          </a:xfrm>
        </p:spPr>
        <p:txBody>
          <a:bodyPr/>
          <a:lstStyle/>
          <a:p>
            <a:pPr marL="57150" indent="0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Arial" charset="0"/>
              </a:rPr>
              <a:t>IMD</a:t>
            </a:r>
          </a:p>
          <a:p>
            <a:pPr marL="57150" indent="0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Arial" charset="0"/>
              </a:rPr>
              <a:t>JAXA</a:t>
            </a:r>
          </a:p>
          <a:p>
            <a:pPr marL="57150" indent="0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Arial" charset="0"/>
              </a:rPr>
              <a:t>USGS</a:t>
            </a:r>
          </a:p>
          <a:p>
            <a:pPr marL="57150" indent="0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Arial" charset="0"/>
              </a:rPr>
              <a:t>Roshydromet</a:t>
            </a:r>
          </a:p>
          <a:p>
            <a:pPr marL="57150" indent="0">
              <a:lnSpc>
                <a:spcPct val="90000"/>
              </a:lnSpc>
              <a:buFont typeface="Arial" charset="0"/>
              <a:buNone/>
            </a:pPr>
            <a:r>
              <a:rPr lang="en-US" sz="2400">
                <a:latin typeface="Arial" charset="0"/>
              </a:rPr>
              <a:t>ESA (observer)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1143000" y="5791215"/>
            <a:ext cx="7132982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prstClr val="black"/>
                </a:solidFill>
                <a:latin typeface="Arial" charset="0"/>
                <a:cs typeface="Arial" charset="0"/>
              </a:rPr>
              <a:t>GSICS current focus is on the intercalibration of operational satellites,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prstClr val="black"/>
                </a:solidFill>
                <a:latin typeface="Arial" charset="0"/>
                <a:cs typeface="Arial" charset="0"/>
              </a:rPr>
              <a:t>   and makes use of key research instruments such as AIRS and MODIS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prstClr val="black"/>
                </a:solidFill>
                <a:latin typeface="Arial" charset="0"/>
                <a:cs typeface="Arial" charset="0"/>
              </a:rPr>
              <a:t>    as reference instruments for the operational instruments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2829658" y="4443427"/>
            <a:ext cx="67259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prstClr val="black"/>
                </a:solidFill>
                <a:latin typeface="Arial" charset="0"/>
              </a:rPr>
              <a:t>CEOS Precipitation Constellation is working with GSICS via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prstClr val="black"/>
                </a:solidFill>
                <a:latin typeface="Arial" charset="0"/>
              </a:rPr>
              <a:t> GPM X-Cal Working Group.</a:t>
            </a:r>
          </a:p>
        </p:txBody>
      </p:sp>
    </p:spTree>
    <p:extLst>
      <p:ext uri="{BB962C8B-B14F-4D97-AF65-F5344CB8AC3E}">
        <p14:creationId xmlns:p14="http://schemas.microsoft.com/office/powerpoint/2010/main" val="269366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ChangeArrowheads="1"/>
          </p:cNvSpPr>
          <p:nvPr/>
        </p:nvSpPr>
        <p:spPr bwMode="auto">
          <a:xfrm>
            <a:off x="4791808" y="11"/>
            <a:ext cx="4352192" cy="26463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663825" y="249240"/>
            <a:ext cx="4598377" cy="1143000"/>
          </a:xfrm>
        </p:spPr>
        <p:txBody>
          <a:bodyPr/>
          <a:lstStyle/>
          <a:p>
            <a:r>
              <a:rPr lang="en-US" sz="3600" dirty="0">
                <a:latin typeface="Calibri" charset="0"/>
              </a:rPr>
              <a:t>GSICS organization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" y="1600206"/>
            <a:ext cx="4557347" cy="4525963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1800" dirty="0" smtClean="0">
              <a:ea typeface="+mn-ea"/>
              <a:cs typeface="+mn-cs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 Overseen by GSICS Executive Panel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endParaRPr lang="en-GB" sz="1800" dirty="0" smtClean="0">
              <a:ea typeface="+mn-ea"/>
              <a:cs typeface="+mn-cs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 Supported by Research Working Group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GB" sz="1800" dirty="0" smtClean="0">
                <a:ea typeface="+mn-ea"/>
                <a:cs typeface="+mn-cs"/>
              </a:rPr>
              <a:t>    and Data management Working Group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1800" dirty="0" smtClean="0">
              <a:ea typeface="+mn-ea"/>
              <a:cs typeface="+mn-cs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1800" dirty="0" smtClean="0">
                <a:ea typeface="+mn-ea"/>
                <a:cs typeface="+mn-cs"/>
              </a:rPr>
              <a:t> GSICS activities rely on: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GB" sz="1800" dirty="0" smtClean="0">
              <a:ea typeface="+mn-ea"/>
              <a:cs typeface="+mn-cs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 GSICS Coordination Centre (GCC)</a:t>
            </a:r>
          </a:p>
          <a:p>
            <a:pPr marL="457200" lvl="1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1800" dirty="0" smtClean="0">
                <a:ea typeface="+mn-ea"/>
              </a:rPr>
              <a:t>operated by NOAA/NESDIS 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 Processing &amp; Research Centres (GPRC)</a:t>
            </a:r>
          </a:p>
          <a:p>
            <a:pPr marL="457200" lvl="1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1800" dirty="0" smtClean="0">
                <a:ea typeface="+mn-ea"/>
              </a:rPr>
              <a:t>operated by each satellite operator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GB" sz="1800" dirty="0" smtClean="0">
                <a:ea typeface="+mn-ea"/>
                <a:cs typeface="+mn-cs"/>
              </a:rPr>
              <a:t> Calibration Support Segments (CSS)</a:t>
            </a:r>
          </a:p>
          <a:p>
            <a:pPr marL="457200" lvl="1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1800" dirty="0" smtClean="0">
                <a:ea typeface="+mn-ea"/>
              </a:rPr>
              <a:t>including field sites and laboratories</a:t>
            </a:r>
          </a:p>
        </p:txBody>
      </p:sp>
      <p:pic>
        <p:nvPicPr>
          <p:cNvPr id="38916" name="Picture 9" descr="GSICSintheGO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821" y="173049"/>
            <a:ext cx="3508131" cy="1889125"/>
          </a:xfrm>
          <a:solidFill>
            <a:schemeClr val="bg1"/>
          </a:solidFill>
        </p:spPr>
      </p:pic>
      <p:pic>
        <p:nvPicPr>
          <p:cNvPr id="38917" name="Picture 5" descr="GSICSstructure_0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62196" y="3257550"/>
            <a:ext cx="3282462" cy="2495550"/>
          </a:xfrm>
          <a:noFill/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317028" y="5716588"/>
            <a:ext cx="247943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accent2"/>
                </a:solidFill>
              </a:rPr>
              <a:t>Calibration Support Segments </a:t>
            </a:r>
            <a:br>
              <a:rPr lang="en-US" sz="1200">
                <a:solidFill>
                  <a:schemeClr val="accent2"/>
                </a:solidFill>
              </a:rPr>
            </a:br>
            <a:r>
              <a:rPr lang="en-US" sz="1200">
                <a:solidFill>
                  <a:schemeClr val="accent2"/>
                </a:solidFill>
              </a:rPr>
              <a:t>(reference sites, benchmark measurements, aircraft, model simulations)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90139" y="5441961"/>
            <a:ext cx="153279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>
                <a:solidFill>
                  <a:schemeClr val="accent2"/>
                </a:solidFill>
              </a:rPr>
              <a:t> Coordination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sz="1200">
                <a:solidFill>
                  <a:schemeClr val="accent2"/>
                </a:solidFill>
              </a:rPr>
              <a:t>Center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350369" y="5716588"/>
            <a:ext cx="1793631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accent2"/>
                </a:solidFill>
              </a:rPr>
              <a:t>Regional Processing Research Centers at Operational Space </a:t>
            </a:r>
          </a:p>
          <a:p>
            <a:pPr eaLnBrk="1" hangingPunct="1"/>
            <a:r>
              <a:rPr lang="en-US" sz="1200">
                <a:solidFill>
                  <a:schemeClr val="accent2"/>
                </a:solidFill>
              </a:rPr>
              <a:t>Agencies</a:t>
            </a:r>
          </a:p>
        </p:txBody>
      </p:sp>
      <p:sp>
        <p:nvSpPr>
          <p:cNvPr id="38921" name="Rectangle 10"/>
          <p:cNvSpPr>
            <a:spLocks noChangeArrowheads="1"/>
          </p:cNvSpPr>
          <p:nvPr/>
        </p:nvSpPr>
        <p:spPr bwMode="auto">
          <a:xfrm>
            <a:off x="4972050" y="2154238"/>
            <a:ext cx="379827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eaLnBrk="0" hangingPunct="0"/>
            <a:r>
              <a:rPr lang="en-GB" sz="1300" i="1">
                <a:solidFill>
                  <a:srgbClr val="000000"/>
                </a:solidFill>
                <a:latin typeface="Helvetica" charset="0"/>
              </a:rPr>
              <a:t>GSICS as an element of the space-based component of the Global Observing System</a:t>
            </a:r>
            <a:r>
              <a:rPr lang="en-GB" sz="1300">
                <a:solidFill>
                  <a:srgbClr val="000000"/>
                </a:solidFill>
                <a:latin typeface="Helvetic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7756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Priorities</a:t>
            </a:r>
            <a:endParaRPr lang="en-US" dirty="0"/>
          </a:p>
        </p:txBody>
      </p:sp>
      <p:pic>
        <p:nvPicPr>
          <p:cNvPr id="5" name="Picture 4" descr="Microsoft WordScreenSnapz0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63" y="1322938"/>
            <a:ext cx="6530731" cy="5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4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61"/>
            <a:ext cx="8229600" cy="1143000"/>
          </a:xfrm>
        </p:spPr>
        <p:txBody>
          <a:bodyPr/>
          <a:lstStyle/>
          <a:p>
            <a:r>
              <a:rPr lang="en-US" dirty="0" smtClean="0"/>
              <a:t>Important Measures</a:t>
            </a:r>
            <a:endParaRPr lang="en-US" dirty="0"/>
          </a:p>
        </p:txBody>
      </p:sp>
      <p:pic>
        <p:nvPicPr>
          <p:cNvPr id="3" name="Picture 2" descr="Microsoft WordScreenSnapz0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128346"/>
            <a:ext cx="87249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4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afariScreenSnapz0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8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6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64" y="-9769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RUSSIA’s ELECTRO-L  Channel 9  10-11 microns</a:t>
            </a:r>
            <a:endParaRPr lang="en-US" sz="3100" dirty="0"/>
          </a:p>
        </p:txBody>
      </p:sp>
      <p:pic>
        <p:nvPicPr>
          <p:cNvPr id="4" name="Picture 3" descr="SafariScreenSnapz0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686"/>
            <a:ext cx="3458308" cy="4736821"/>
          </a:xfrm>
          <a:prstGeom prst="rect">
            <a:avLst/>
          </a:prstGeom>
        </p:spPr>
      </p:pic>
      <p:pic>
        <p:nvPicPr>
          <p:cNvPr id="3" name="Picture 2" descr="PhotoshopScreenSnapz0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84" y="847242"/>
            <a:ext cx="6320873" cy="601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6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385</Words>
  <Application>Microsoft Macintosh PowerPoint</Application>
  <PresentationFormat>On-screen Show (4:3)</PresentationFormat>
  <Paragraphs>77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2_Office Theme</vt:lpstr>
      <vt:lpstr>The Global Space-based Inter-Calibration System </vt:lpstr>
      <vt:lpstr>GSICS Mission</vt:lpstr>
      <vt:lpstr>IMPACT on Cloud Coverage Classification MSG   March 2009</vt:lpstr>
      <vt:lpstr>GSICS Official Members</vt:lpstr>
      <vt:lpstr>GSICS organization</vt:lpstr>
      <vt:lpstr>High Level Priorities</vt:lpstr>
      <vt:lpstr>Important Measures</vt:lpstr>
      <vt:lpstr>PowerPoint Presentation</vt:lpstr>
      <vt:lpstr>RUSSIA’s ELECTRO-L  Channel 9  10-11 microns</vt:lpstr>
      <vt:lpstr>CGMS-40 Actions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Goldberg</dc:creator>
  <cp:lastModifiedBy>Mitch Goldberg</cp:lastModifiedBy>
  <cp:revision>6</cp:revision>
  <dcterms:created xsi:type="dcterms:W3CDTF">2013-03-05T00:21:45Z</dcterms:created>
  <dcterms:modified xsi:type="dcterms:W3CDTF">2013-03-05T14:13:33Z</dcterms:modified>
</cp:coreProperties>
</file>