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2"/>
  </p:notesMasterIdLst>
  <p:handoutMasterIdLst>
    <p:handoutMasterId r:id="rId13"/>
  </p:handoutMasterIdLst>
  <p:sldIdLst>
    <p:sldId id="256" r:id="rId2"/>
    <p:sldId id="486" r:id="rId3"/>
    <p:sldId id="490" r:id="rId4"/>
    <p:sldId id="489" r:id="rId5"/>
    <p:sldId id="493" r:id="rId6"/>
    <p:sldId id="494" r:id="rId7"/>
    <p:sldId id="505" r:id="rId8"/>
    <p:sldId id="508" r:id="rId9"/>
    <p:sldId id="503" r:id="rId10"/>
    <p:sldId id="507" r:id="rId11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9900"/>
    <a:srgbClr val="EE2D24"/>
    <a:srgbClr val="009900"/>
    <a:srgbClr val="3333FF"/>
    <a:srgbClr val="A2DADE"/>
    <a:srgbClr val="4E0B55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4" autoAdjust="0"/>
    <p:restoredTop sz="96172" autoAdjust="0"/>
  </p:normalViewPr>
  <p:slideViewPr>
    <p:cSldViewPr snapToGrid="0">
      <p:cViewPr varScale="1">
        <p:scale>
          <a:sx n="66" d="100"/>
          <a:sy n="66" d="100"/>
        </p:scale>
        <p:origin x="-1380" y="-108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05 March 2013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05 March 2013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6113" y="742950"/>
            <a:ext cx="5376862" cy="3722688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05 March 2013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3990"/>
            <a:ext cx="84201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9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4" y="1090615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1"/>
            </a:lvl1pPr>
            <a:lvl2pPr>
              <a:defRPr sz="20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1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4" y="1090615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4" y="1090615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2" y="6488115"/>
            <a:ext cx="6272213" cy="2308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4</a:t>
            </a:r>
            <a:r>
              <a:rPr lang="en-GB" baseline="0" dirty="0" smtClean="0">
                <a:solidFill>
                  <a:schemeClr val="tx1"/>
                </a:solidFill>
              </a:rPr>
              <a:t> March, 2013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fld id="{ED0F9CEB-5A3B-41CC-A276-34566D4505EC}" type="slidenum">
              <a:rPr lang="en-GB" smtClean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499" y="1206500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91501" y="6162677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87" r:id="rId2"/>
    <p:sldLayoutId id="2147484078" r:id="rId3"/>
    <p:sldLayoutId id="2147484080" r:id="rId4"/>
    <p:sldLayoutId id="2147484079" r:id="rId5"/>
    <p:sldLayoutId id="2147484088" r:id="rId6"/>
    <p:sldLayoutId id="2147484089" r:id="rId7"/>
    <p:sldLayoutId id="2147484081" r:id="rId8"/>
    <p:sldLayoutId id="2147484082" r:id="rId9"/>
    <p:sldLayoutId id="2147484083" r:id="rId10"/>
    <p:sldLayoutId id="2147484084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928914" y="2337643"/>
            <a:ext cx="8113486" cy="1470025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2012-2013 GSICS Coordination Center (GCC) Report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476249" y="4159250"/>
            <a:ext cx="8839201" cy="231775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Dr. </a:t>
            </a:r>
            <a:r>
              <a:rPr lang="en-US" sz="2400" b="1" dirty="0" err="1" smtClean="0">
                <a:solidFill>
                  <a:srgbClr val="002060"/>
                </a:solidFill>
              </a:rPr>
              <a:t>Fuzhong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Weng</a:t>
            </a:r>
            <a:r>
              <a:rPr lang="en-US" sz="2400" b="1" dirty="0" smtClean="0">
                <a:solidFill>
                  <a:srgbClr val="002060"/>
                </a:solidFill>
              </a:rPr>
              <a:t> (DCC Director) and Dr. </a:t>
            </a:r>
            <a:r>
              <a:rPr lang="en-US" sz="2400" b="1" dirty="0" err="1" smtClean="0">
                <a:solidFill>
                  <a:srgbClr val="002060"/>
                </a:solidFill>
              </a:rPr>
              <a:t>Fangfang</a:t>
            </a:r>
            <a:r>
              <a:rPr lang="en-US" sz="2400" b="1" dirty="0" smtClean="0">
                <a:solidFill>
                  <a:srgbClr val="002060"/>
                </a:solidFill>
              </a:rPr>
              <a:t> Yu (Deputy)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sz="2400" dirty="0" smtClean="0">
              <a:solidFill>
                <a:srgbClr val="002060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2013 GSICS Annual Meeting 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Williamsburg, VA, USA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March 5, 2013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08" charset="-128"/>
              </a:rPr>
              <a:t>Near-term 2012-2013 Goals</a:t>
            </a:r>
            <a:endParaRPr lang="en-GB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56845" y="1266089"/>
            <a:ext cx="8839201" cy="476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buSzPct val="8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GSICS Procedure for Product Acceptance </a:t>
            </a:r>
          </a:p>
          <a:p>
            <a:pPr marL="685800" lvl="1" indent="-228600">
              <a:buSzPct val="80000"/>
              <a:buFont typeface="Arial" pitchFamily="34" charset="0"/>
              <a:buChar char="•"/>
            </a:pP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Three</a:t>
            </a:r>
            <a:r>
              <a:rPr lang="en-US" sz="18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demo products to pre-Op phase</a:t>
            </a:r>
          </a:p>
          <a:p>
            <a:pPr marL="685800" lvl="1" indent="-228600">
              <a:buSzPct val="80000"/>
              <a:buFont typeface="Arial" pitchFamily="34" charset="0"/>
              <a:buChar char="•"/>
            </a:pP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Two pre-op GEO-LEO IR products to operational phase</a:t>
            </a:r>
            <a:endParaRPr lang="en-US" sz="1800" b="1" i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28600" indent="-228600" eaLnBrk="1" hangingPunct="1">
              <a:buSzPct val="80000"/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Coordination</a:t>
            </a:r>
            <a:endParaRPr lang="en-US" sz="2800" b="1" dirty="0">
              <a:solidFill>
                <a:schemeClr val="tx1"/>
              </a:solidFill>
              <a:latin typeface="+mn-lt"/>
            </a:endParaRPr>
          </a:p>
          <a:p>
            <a:pPr marL="685800" lvl="1" indent="-228600" eaLnBrk="1" hangingPunct="1">
              <a:spcBef>
                <a:spcPct val="20000"/>
              </a:spcBef>
              <a:buSzPct val="80000"/>
              <a:buFont typeface="Courier New" pitchFamily="49" charset="0"/>
              <a:buChar char="o"/>
            </a:pPr>
            <a:r>
              <a:rPr lang="en-US" sz="1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Continue to coordinate efforts to establish the GSICS baseline </a:t>
            </a: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algorithms, especially those for the GEO solar reflective channels,</a:t>
            </a:r>
          </a:p>
          <a:p>
            <a:pPr marL="685800" lvl="1" indent="-228600" eaLnBrk="1" hangingPunct="1">
              <a:spcBef>
                <a:spcPct val="20000"/>
              </a:spcBef>
              <a:buSzPct val="80000"/>
              <a:buFont typeface="Courier New" pitchFamily="49" charset="0"/>
              <a:buChar char="o"/>
            </a:pP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Continue to provide communication between the developing group and users</a:t>
            </a:r>
          </a:p>
          <a:p>
            <a:pPr marL="228600" indent="-228600" eaLnBrk="1" hangingPunct="1">
              <a:buSzPct val="80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GSICS Quarterly</a:t>
            </a:r>
          </a:p>
          <a:p>
            <a:pPr marL="685800" lvl="1" indent="-228600" eaLnBrk="1" hangingPunct="1">
              <a:spcBef>
                <a:spcPct val="20000"/>
              </a:spcBef>
              <a:buSzPct val="80000"/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Continue to create and distribute this important link to the GSICS community</a:t>
            </a:r>
          </a:p>
          <a:p>
            <a:pPr marL="228600" indent="-228600" eaLnBrk="1" hangingPunct="1">
              <a:buSzPct val="80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Meeting Support</a:t>
            </a:r>
          </a:p>
          <a:p>
            <a:pPr marL="685800" lvl="1" indent="-228600" eaLnBrk="1" hangingPunct="1">
              <a:spcBef>
                <a:spcPct val="20000"/>
              </a:spcBef>
              <a:buSzPct val="80000"/>
              <a:buFont typeface="Courier New" pitchFamily="49" charset="0"/>
              <a:buChar char="o"/>
            </a:pP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Joint Meeting, GSICS Web Meetings and QA4EO </a:t>
            </a:r>
            <a:r>
              <a:rPr lang="en-US" sz="1800" i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telcons</a:t>
            </a: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(if possible)</a:t>
            </a:r>
          </a:p>
          <a:p>
            <a:pPr marL="685800" lvl="1" indent="-228600" eaLnBrk="1" hangingPunct="1">
              <a:spcBef>
                <a:spcPct val="20000"/>
              </a:spcBef>
              <a:buSzPct val="80000"/>
              <a:buFont typeface="Courier New" pitchFamily="49" charset="0"/>
              <a:buChar char="o"/>
            </a:pP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Organization of GSICS 5</a:t>
            </a:r>
            <a:r>
              <a:rPr lang="en-US" sz="1800" i="1" baseline="30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rd</a:t>
            </a: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Users Workshop</a:t>
            </a:r>
          </a:p>
          <a:p>
            <a:pPr marL="685800" lvl="1" indent="-228600" eaLnBrk="1" hangingPunct="1">
              <a:spcBef>
                <a:spcPct val="20000"/>
              </a:spcBef>
              <a:buClr>
                <a:srgbClr val="009900"/>
              </a:buClr>
              <a:buSzPct val="80000"/>
              <a:buFontTx/>
              <a:buChar char="•"/>
            </a:pPr>
            <a:endParaRPr lang="en-US" sz="20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Staff change</a:t>
            </a:r>
          </a:p>
          <a:p>
            <a:r>
              <a:rPr lang="en-US" dirty="0" smtClean="0"/>
              <a:t>GCC progress</a:t>
            </a:r>
          </a:p>
          <a:p>
            <a:pPr lvl="1"/>
            <a:r>
              <a:rPr lang="en-US" i="1" dirty="0" smtClean="0"/>
              <a:t>GSICS Quarterly</a:t>
            </a:r>
          </a:p>
          <a:p>
            <a:pPr lvl="1"/>
            <a:r>
              <a:rPr lang="en-US" i="1" dirty="0" smtClean="0"/>
              <a:t>Meeting Support</a:t>
            </a:r>
          </a:p>
          <a:p>
            <a:pPr lvl="1"/>
            <a:r>
              <a:rPr lang="en-US" i="1" dirty="0" smtClean="0"/>
              <a:t>Product promotion</a:t>
            </a:r>
          </a:p>
          <a:p>
            <a:pPr lvl="1"/>
            <a:r>
              <a:rPr lang="en-US" i="1" dirty="0" smtClean="0"/>
              <a:t>End-to-end demonstration</a:t>
            </a:r>
          </a:p>
          <a:p>
            <a:pPr lvl="1"/>
            <a:r>
              <a:rPr lang="en-US" i="1" dirty="0" smtClean="0"/>
              <a:t>Outreach</a:t>
            </a:r>
            <a:endParaRPr lang="en-US" i="1" dirty="0" smtClean="0">
              <a:solidFill>
                <a:srgbClr val="000000"/>
              </a:solidFill>
            </a:endParaRPr>
          </a:p>
          <a:p>
            <a:r>
              <a:rPr lang="en-US" i="1" dirty="0" smtClean="0">
                <a:solidFill>
                  <a:srgbClr val="000000"/>
                </a:solidFill>
              </a:rPr>
              <a:t>Review of Operational Plans</a:t>
            </a:r>
          </a:p>
          <a:p>
            <a:r>
              <a:rPr lang="en-US" i="1" dirty="0" smtClean="0">
                <a:solidFill>
                  <a:srgbClr val="000000"/>
                </a:solidFill>
              </a:rPr>
              <a:t>Near Term goals</a:t>
            </a:r>
          </a:p>
          <a:p>
            <a:pPr lvl="1"/>
            <a:endParaRPr lang="en-US" i="1" dirty="0" smtClean="0">
              <a:solidFill>
                <a:srgbClr val="000000"/>
              </a:solidFill>
            </a:endParaRPr>
          </a:p>
          <a:p>
            <a:pPr marL="514350" indent="-457200">
              <a:buNone/>
            </a:pPr>
            <a:endParaRPr lang="en-US" i="1" dirty="0" smtClean="0">
              <a:solidFill>
                <a:srgbClr val="000000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Change in GCC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onboard: Dr. George </a:t>
            </a:r>
            <a:r>
              <a:rPr lang="en-US" dirty="0" err="1" smtClean="0"/>
              <a:t>Ohring</a:t>
            </a:r>
            <a:r>
              <a:rPr lang="en-US" dirty="0" smtClean="0"/>
              <a:t> as the GSICS Quarterly newsletter editor since Feb 2013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Left: Dr. </a:t>
            </a:r>
            <a:r>
              <a:rPr lang="en-US" dirty="0" err="1" smtClean="0"/>
              <a:t>Haifeng</a:t>
            </a:r>
            <a:r>
              <a:rPr lang="en-US" dirty="0" smtClean="0"/>
              <a:t> </a:t>
            </a:r>
            <a:r>
              <a:rPr lang="en-US" dirty="0" err="1" smtClean="0"/>
              <a:t>Qian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Current GCC staff:</a:t>
            </a:r>
          </a:p>
          <a:p>
            <a:pPr lvl="1"/>
            <a:r>
              <a:rPr lang="en-US" dirty="0" smtClean="0"/>
              <a:t>Dr. </a:t>
            </a:r>
            <a:r>
              <a:rPr lang="en-US" dirty="0" err="1" smtClean="0"/>
              <a:t>Fuzhong</a:t>
            </a:r>
            <a:r>
              <a:rPr lang="en-US" dirty="0" smtClean="0"/>
              <a:t> </a:t>
            </a:r>
            <a:r>
              <a:rPr lang="en-US" dirty="0" err="1" smtClean="0"/>
              <a:t>Weng</a:t>
            </a:r>
            <a:r>
              <a:rPr lang="en-US" dirty="0" smtClean="0"/>
              <a:t>: Director</a:t>
            </a:r>
          </a:p>
          <a:p>
            <a:pPr lvl="1"/>
            <a:r>
              <a:rPr lang="en-US" dirty="0" smtClean="0"/>
              <a:t>Dr. </a:t>
            </a:r>
            <a:r>
              <a:rPr lang="en-US" dirty="0" err="1" smtClean="0"/>
              <a:t>Fangfang</a:t>
            </a:r>
            <a:r>
              <a:rPr lang="en-US" dirty="0" smtClean="0"/>
              <a:t> Yu: Deputy Director</a:t>
            </a:r>
          </a:p>
          <a:p>
            <a:pPr lvl="1"/>
            <a:r>
              <a:rPr lang="en-US" dirty="0" smtClean="0"/>
              <a:t>Dr. George </a:t>
            </a:r>
            <a:r>
              <a:rPr lang="en-US" dirty="0" err="1" smtClean="0"/>
              <a:t>Ohring</a:t>
            </a:r>
            <a:r>
              <a:rPr lang="en-US" dirty="0" smtClean="0"/>
              <a:t>: GQ Editor</a:t>
            </a:r>
          </a:p>
          <a:p>
            <a:pPr lvl="1"/>
            <a:r>
              <a:rPr lang="en-US" dirty="0" smtClean="0"/>
              <a:t>Dr. Fred Wu: Consultant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GSICS Quarterly Newsletter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053" y="1345225"/>
            <a:ext cx="89154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All </a:t>
            </a:r>
            <a:r>
              <a:rPr lang="en-US" i="1" dirty="0" smtClean="0">
                <a:solidFill>
                  <a:srgbClr val="000000"/>
                </a:solidFill>
              </a:rPr>
              <a:t>GSICS Quarterly</a:t>
            </a:r>
            <a:r>
              <a:rPr lang="en-US" dirty="0" smtClean="0">
                <a:solidFill>
                  <a:srgbClr val="000000"/>
                </a:solidFill>
              </a:rPr>
              <a:t> Volume 6 Issues are completed and distributed using the GSICS mailing system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Positive feedback on GQ have received</a:t>
            </a:r>
          </a:p>
          <a:p>
            <a:pPr lvl="1"/>
            <a:r>
              <a:rPr lang="en-US" i="1" dirty="0" smtClean="0"/>
              <a:t>On the special issues of GEO solar vicarious calibration</a:t>
            </a:r>
          </a:p>
          <a:p>
            <a:pPr lvl="1"/>
            <a:r>
              <a:rPr lang="en-US" i="1" dirty="0" smtClean="0"/>
              <a:t>Interest in the news/report on the satellite operational anomalie</a:t>
            </a:r>
            <a:r>
              <a:rPr lang="en-US" dirty="0" smtClean="0">
                <a:solidFill>
                  <a:srgbClr val="000000"/>
                </a:solidFill>
              </a:rPr>
              <a:t>s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lvl="1"/>
            <a:endParaRPr lang="en-US" sz="1000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Contributors to the successful newsletter: contributing authors, the </a:t>
            </a:r>
            <a:r>
              <a:rPr lang="en-US" i="1" dirty="0" smtClean="0">
                <a:solidFill>
                  <a:srgbClr val="000000"/>
                </a:solidFill>
              </a:rPr>
              <a:t>GQ</a:t>
            </a:r>
            <a:r>
              <a:rPr lang="en-US" dirty="0" smtClean="0">
                <a:solidFill>
                  <a:srgbClr val="000000"/>
                </a:solidFill>
              </a:rPr>
              <a:t> Editor, Press Correspondents (Tim </a:t>
            </a:r>
            <a:r>
              <a:rPr lang="en-US" dirty="0" err="1" smtClean="0">
                <a:solidFill>
                  <a:srgbClr val="000000"/>
                </a:solidFill>
              </a:rPr>
              <a:t>Hewison</a:t>
            </a:r>
            <a:r>
              <a:rPr lang="en-US" dirty="0" smtClean="0">
                <a:solidFill>
                  <a:srgbClr val="000000"/>
                </a:solidFill>
              </a:rPr>
              <a:t> [Europe] and Yuan Li [Asia]), and GDWG (</a:t>
            </a:r>
            <a:r>
              <a:rPr lang="en-US" dirty="0" err="1" smtClean="0">
                <a:solidFill>
                  <a:srgbClr val="000000"/>
                </a:solidFill>
              </a:rPr>
              <a:t>Jelenak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Aleksandar</a:t>
            </a:r>
            <a:r>
              <a:rPr lang="en-US" dirty="0" smtClean="0">
                <a:solidFill>
                  <a:srgbClr val="000000"/>
                </a:solidFill>
              </a:rPr>
              <a:t>), and Dr. George </a:t>
            </a:r>
            <a:r>
              <a:rPr lang="en-US" dirty="0" err="1" smtClean="0">
                <a:solidFill>
                  <a:srgbClr val="000000"/>
                </a:solidFill>
              </a:rPr>
              <a:t>Ohring</a:t>
            </a:r>
            <a:r>
              <a:rPr lang="en-US" dirty="0" smtClean="0">
                <a:solidFill>
                  <a:srgbClr val="000000"/>
                </a:solidFill>
              </a:rPr>
              <a:t> for the careful proofreading help.</a:t>
            </a: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456" y="3646976"/>
            <a:ext cx="6925548" cy="740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06778"/>
            <a:ext cx="8947638" cy="4729617"/>
          </a:xfrm>
        </p:spPr>
        <p:txBody>
          <a:bodyPr/>
          <a:lstStyle/>
          <a:p>
            <a:r>
              <a:rPr lang="en-US" dirty="0" smtClean="0">
                <a:solidFill>
                  <a:srgbClr val="0E111C"/>
                </a:solidFill>
              </a:rPr>
              <a:t>GSICS Users’ workshop</a:t>
            </a:r>
          </a:p>
          <a:p>
            <a:pPr lvl="1"/>
            <a:r>
              <a:rPr lang="en-US" dirty="0" smtClean="0"/>
              <a:t>GSICS 4</a:t>
            </a:r>
            <a:r>
              <a:rPr lang="en-US" baseline="30000" dirty="0" smtClean="0"/>
              <a:t>th</a:t>
            </a:r>
            <a:r>
              <a:rPr lang="en-US" dirty="0" smtClean="0"/>
              <a:t> Users’ Workshop - September, 2012, Portland (Brief report to be given in the next presentation). </a:t>
            </a:r>
          </a:p>
          <a:p>
            <a:pPr lvl="1"/>
            <a:r>
              <a:rPr lang="en-US" dirty="0" smtClean="0"/>
              <a:t>Organizing the 5</a:t>
            </a:r>
            <a:r>
              <a:rPr lang="en-US" baseline="30000" dirty="0" smtClean="0"/>
              <a:t>th</a:t>
            </a:r>
            <a:r>
              <a:rPr lang="en-US" dirty="0" smtClean="0"/>
              <a:t> Users’ Workshop to be held in conjunction with NOAA Satellite Conference on April 8, 2013. (Report to be given later)</a:t>
            </a:r>
            <a:endParaRPr lang="en-US" dirty="0" smtClean="0">
              <a:solidFill>
                <a:srgbClr val="0E111C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E111C"/>
                </a:solidFill>
              </a:rPr>
              <a:t>GSICS Executive Panel  12</a:t>
            </a:r>
            <a:r>
              <a:rPr lang="en-US" baseline="30000" dirty="0" smtClean="0">
                <a:solidFill>
                  <a:srgbClr val="0E111C"/>
                </a:solidFill>
              </a:rPr>
              <a:t>th</a:t>
            </a:r>
            <a:r>
              <a:rPr lang="en-US" dirty="0" smtClean="0">
                <a:solidFill>
                  <a:srgbClr val="0E111C"/>
                </a:solidFill>
              </a:rPr>
              <a:t> Session – June 2012, College Park, Maryland, USA</a:t>
            </a:r>
          </a:p>
          <a:p>
            <a:r>
              <a:rPr lang="en-US" dirty="0" smtClean="0">
                <a:solidFill>
                  <a:srgbClr val="0E111C"/>
                </a:solidFill>
              </a:rPr>
              <a:t>All the web meetings hosted by EUMETSAT</a:t>
            </a:r>
          </a:p>
          <a:p>
            <a:r>
              <a:rPr lang="en-US" dirty="0" smtClean="0">
                <a:solidFill>
                  <a:srgbClr val="0E111C"/>
                </a:solidFill>
              </a:rPr>
              <a:t>NIST Lunar calibration workshop in May 2012, Gaithersburg, Maryland, USA</a:t>
            </a:r>
          </a:p>
          <a:p>
            <a:r>
              <a:rPr lang="en-US" dirty="0" smtClean="0"/>
              <a:t>CEOS QA4EO second kick-off teleconference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Promotions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GSICS GEO-LEO IR correction products</a:t>
            </a:r>
          </a:p>
          <a:p>
            <a:pPr lvl="1"/>
            <a:r>
              <a:rPr lang="en-US" dirty="0" smtClean="0"/>
              <a:t>Applying SCOPE-CM maturity matrix and GPPA to promote the EUMETSAT and GOES Imager GEO-LEO IR products from demo to pre-operational </a:t>
            </a:r>
            <a:r>
              <a:rPr lang="en-US" dirty="0" smtClean="0"/>
              <a:t>phase in Jan 2013</a:t>
            </a:r>
          </a:p>
          <a:p>
            <a:pPr lvl="1"/>
            <a:r>
              <a:rPr lang="en-US" dirty="0" smtClean="0"/>
              <a:t>JMA’s product is near to pre-op mode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NOAA LEO-LEO MSU/AMSU correction product in demo </a:t>
            </a:r>
          </a:p>
          <a:p>
            <a:pPr lvl="1"/>
            <a:r>
              <a:rPr lang="en-US" dirty="0" smtClean="0"/>
              <a:t>Promoted to </a:t>
            </a:r>
            <a:r>
              <a:rPr lang="en-US" smtClean="0"/>
              <a:t>demo version in Oct 2012</a:t>
            </a:r>
            <a:endParaRPr lang="en-US" smtClean="0"/>
          </a:p>
          <a:p>
            <a:pPr lvl="1"/>
            <a:r>
              <a:rPr lang="en-US" dirty="0" smtClean="0"/>
              <a:t>External </a:t>
            </a:r>
            <a:r>
              <a:rPr lang="en-US" dirty="0" smtClean="0"/>
              <a:t>review in the users’ community is undergoing.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Participate CEOS QA4EO </a:t>
            </a:r>
            <a:r>
              <a:rPr lang="en-US" dirty="0" smtClean="0"/>
              <a:t>teleconference</a:t>
            </a:r>
          </a:p>
          <a:p>
            <a:pPr lvl="1"/>
            <a:r>
              <a:rPr lang="en-US" dirty="0" smtClean="0"/>
              <a:t>Case study of GSICS GEO-LEO IR correction following QA4EO guidance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 with Users’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Noticing the significant GSICS activities and product events through GSICS User Messaging Service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Organizing the 2013 </a:t>
            </a:r>
            <a:r>
              <a:rPr lang="en-US" dirty="0" smtClean="0"/>
              <a:t>Users’ Workshop, in conjunction with NOAA Satellite Conference (NSC)</a:t>
            </a:r>
          </a:p>
          <a:p>
            <a:pPr lvl="1"/>
            <a:r>
              <a:rPr lang="en-US" dirty="0" smtClean="0"/>
              <a:t>&gt;40 registered </a:t>
            </a:r>
            <a:r>
              <a:rPr lang="en-US" dirty="0" smtClean="0"/>
              <a:t>attendees </a:t>
            </a:r>
            <a:r>
              <a:rPr lang="en-US" dirty="0" smtClean="0"/>
              <a:t>are outside of NOAA </a:t>
            </a:r>
          </a:p>
          <a:p>
            <a:pPr lvl="1"/>
            <a:r>
              <a:rPr lang="en-US" dirty="0" smtClean="0"/>
              <a:t>Expecting &gt;80 attendees in the workshop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77800" y="0"/>
            <a:ext cx="95504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Operations Plan Updates: Unfulfilled Actions and Recommendations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57201" y="1362806"/>
            <a:ext cx="9161584" cy="5046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100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200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See the </a:t>
            </a:r>
            <a:r>
              <a:rPr lang="en-US" sz="2200" i="1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MWord</a:t>
            </a:r>
            <a:r>
              <a:rPr lang="en-US" sz="2200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-file for the review of the operation plans (actions)</a:t>
            </a:r>
            <a:endParaRPr lang="en-US" sz="2200" i="1" dirty="0" smtClean="0">
              <a:solidFill>
                <a:srgbClr val="FF99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endParaRPr lang="en-US" sz="2400" dirty="0" smtClean="0">
              <a:solidFill>
                <a:srgbClr val="0E111C"/>
              </a:solidFill>
              <a:latin typeface="+mn-lt"/>
            </a:endParaRP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SzPct val="80000"/>
              <a:buFont typeface="Arial" pitchFamily="34" charset="0"/>
              <a:buChar char="•"/>
              <a:defRPr/>
            </a:pPr>
            <a:endParaRPr lang="en-US" sz="2400" dirty="0" smtClean="0">
              <a:solidFill>
                <a:srgbClr val="0E111C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80000"/>
              <a:buFont typeface="Wingdings" pitchFamily="-108" charset="2"/>
              <a:buChar char="u"/>
              <a:defRPr/>
            </a:pPr>
            <a:endParaRPr lang="en-US" sz="2800" dirty="0" smtClean="0">
              <a:solidFill>
                <a:srgbClr val="0E111C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80000"/>
              <a:buFont typeface="Wingdings" pitchFamily="-108" charset="2"/>
              <a:buChar char="u"/>
              <a:defRPr/>
            </a:pPr>
            <a:endParaRPr lang="en-US" sz="2800" dirty="0" smtClean="0">
              <a:solidFill>
                <a:srgbClr val="0E111C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25472</TotalTime>
  <Words>535</Words>
  <Application>Microsoft Office PowerPoint</Application>
  <PresentationFormat>A4 Paper (210x297 mm)</PresentationFormat>
  <Paragraphs>80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2012-2013 GSICS Coordination Center (GCC) Report</vt:lpstr>
      <vt:lpstr>Outline</vt:lpstr>
      <vt:lpstr>Staff Change in GCC</vt:lpstr>
      <vt:lpstr>GSICS Quarterly Newsletter</vt:lpstr>
      <vt:lpstr>Meeting Support</vt:lpstr>
      <vt:lpstr>Product Promotions</vt:lpstr>
      <vt:lpstr>Outreaches</vt:lpstr>
      <vt:lpstr>Communications with Users’ Community</vt:lpstr>
      <vt:lpstr>Operations Plan Updates: Unfulfilled Actions and Recommendations</vt:lpstr>
      <vt:lpstr>Near-term 2012-2013 Goals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fyu</cp:lastModifiedBy>
  <cp:revision>1264</cp:revision>
  <cp:lastPrinted>2006-03-06T14:11:17Z</cp:lastPrinted>
  <dcterms:created xsi:type="dcterms:W3CDTF">2010-09-10T00:53:07Z</dcterms:created>
  <dcterms:modified xsi:type="dcterms:W3CDTF">2013-03-05T16:04:12Z</dcterms:modified>
</cp:coreProperties>
</file>