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342" r:id="rId2"/>
    <p:sldId id="492" r:id="rId3"/>
    <p:sldId id="496" r:id="rId4"/>
    <p:sldId id="490" r:id="rId5"/>
    <p:sldId id="493" r:id="rId6"/>
    <p:sldId id="495" r:id="rId7"/>
    <p:sldId id="489" r:id="rId8"/>
    <p:sldId id="488"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330" autoAdjust="0"/>
    <p:restoredTop sz="70675" autoAdjust="0"/>
  </p:normalViewPr>
  <p:slideViewPr>
    <p:cSldViewPr>
      <p:cViewPr>
        <p:scale>
          <a:sx n="120" d="100"/>
          <a:sy n="120" d="100"/>
        </p:scale>
        <p:origin x="-2244"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85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316" name="Rectangle 4"/>
          <p:cNvSpPr>
            <a:spLocks noGrp="1" noChangeArrowheads="1"/>
          </p:cNvSpPr>
          <p:nvPr>
            <p:ph type="ftr" sz="quarter" idx="2"/>
          </p:nvPr>
        </p:nvSpPr>
        <p:spPr bwMode="auto">
          <a:xfrm>
            <a:off x="457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endParaRPr lang="en-US"/>
          </a:p>
          <a:p>
            <a:pPr>
              <a:defRPr/>
            </a:pPr>
            <a:r>
              <a:rPr lang="en-US"/>
              <a:t>RSE Fall 2009</a:t>
            </a:r>
          </a:p>
          <a:p>
            <a:pPr>
              <a:defRPr/>
            </a:pPr>
            <a:r>
              <a:rPr lang="en-US"/>
              <a:t>Gyanesh Chander</a:t>
            </a:r>
          </a:p>
          <a:p>
            <a:pPr>
              <a:defRPr/>
            </a:pPr>
            <a:r>
              <a:rPr lang="en-US"/>
              <a:t>gchander@usgs.gov</a:t>
            </a:r>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3984F2-1194-4FEB-9A07-862FC826324C}" type="slidenum">
              <a:rPr lang="en-US"/>
              <a:pPr>
                <a:defRPr/>
              </a:pPr>
              <a:t>‹#›</a:t>
            </a:fld>
            <a:endParaRPr lang="en-US"/>
          </a:p>
        </p:txBody>
      </p:sp>
    </p:spTree>
    <p:extLst>
      <p:ext uri="{BB962C8B-B14F-4D97-AF65-F5344CB8AC3E}">
        <p14:creationId xmlns:p14="http://schemas.microsoft.com/office/powerpoint/2010/main" val="177193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03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3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03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3B79EF5-CA88-406C-B2EA-5F192DE0CB2F}" type="slidenum">
              <a:rPr lang="en-US"/>
              <a:pPr>
                <a:defRPr/>
              </a:pPr>
              <a:t>‹#›</a:t>
            </a:fld>
            <a:endParaRPr lang="en-US"/>
          </a:p>
        </p:txBody>
      </p:sp>
    </p:spTree>
    <p:extLst>
      <p:ext uri="{BB962C8B-B14F-4D97-AF65-F5344CB8AC3E}">
        <p14:creationId xmlns:p14="http://schemas.microsoft.com/office/powerpoint/2010/main" val="182271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902504-6E27-4E7E-A158-5D53C9E33670}" type="slidenum">
              <a:rPr lang="en-US"/>
              <a:pPr eaLnBrk="1" hangingPunct="1"/>
              <a:t>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B79EF5-CA88-406C-B2EA-5F192DE0CB2F}" type="slidenum">
              <a:rPr lang="en-US" smtClean="0"/>
              <a:pPr>
                <a:defRPr/>
              </a:pPr>
              <a:t>7</a:t>
            </a:fld>
            <a:endParaRPr lang="en-US"/>
          </a:p>
        </p:txBody>
      </p:sp>
    </p:spTree>
    <p:extLst>
      <p:ext uri="{BB962C8B-B14F-4D97-AF65-F5344CB8AC3E}">
        <p14:creationId xmlns:p14="http://schemas.microsoft.com/office/powerpoint/2010/main" val="54532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mn-cs"/>
              </a:rPr>
              <a:t>Open Access is a different business model for the distribution of journal articles. In the traditional model, page charges to authors are typically voluntary (aside from </a:t>
            </a:r>
            <a:r>
              <a:rPr lang="en-US" sz="1200" kern="1200" dirty="0" err="1" smtClean="0">
                <a:solidFill>
                  <a:schemeClr val="tx1"/>
                </a:solidFill>
                <a:latin typeface="Arial" charset="0"/>
                <a:ea typeface="+mn-ea"/>
                <a:cs typeface="+mn-cs"/>
              </a:rPr>
              <a:t>overlength</a:t>
            </a:r>
            <a:r>
              <a:rPr lang="en-US" sz="1200" kern="1200" dirty="0" smtClean="0">
                <a:solidFill>
                  <a:schemeClr val="tx1"/>
                </a:solidFill>
                <a:latin typeface="Arial" charset="0"/>
                <a:ea typeface="+mn-ea"/>
                <a:cs typeface="+mn-cs"/>
              </a:rPr>
              <a:t> and color charges) and reader access charges (to either individuals or libraries and institutions) are mandatory. The roles are reversed with Open Access - charges to authors are mandatory and there are no charges to readers. Some publishers use only one or the other model. IEEE uses a hybrid model in which each author can choose whether to pay the Open Access fee ($3000/paper) and have unrestricted distribution or pay nothing (except mandatory </a:t>
            </a:r>
            <a:r>
              <a:rPr lang="en-US" sz="1200" kern="1200" dirty="0" err="1" smtClean="0">
                <a:solidFill>
                  <a:schemeClr val="tx1"/>
                </a:solidFill>
                <a:latin typeface="Arial" charset="0"/>
                <a:ea typeface="+mn-ea"/>
                <a:cs typeface="+mn-cs"/>
              </a:rPr>
              <a:t>overlength</a:t>
            </a:r>
            <a:r>
              <a:rPr lang="en-US" sz="1200" kern="1200" dirty="0" smtClean="0">
                <a:solidFill>
                  <a:schemeClr val="tx1"/>
                </a:solidFill>
                <a:latin typeface="Arial" charset="0"/>
                <a:ea typeface="+mn-ea"/>
                <a:cs typeface="+mn-cs"/>
              </a:rPr>
              <a:t> and color charges) and have the standard restrictions apply to distribution. So having an Open Access special issue would require that every author pay the $3000 Open Access fee.</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The GRS Society has a new "Editor's Choice" policy, begun with its Jan 2012 issues of TGRS, GRSL and JSTARS, under which one paper in each issue is selected by the Editor to be Open Access at no charge to its authors. The Society underwrites the fee. For Special Issues, the Guest Editors can chose which paper this will be. For the SMOS Special Issue (</a:t>
            </a:r>
            <a:r>
              <a:rPr lang="en-US" sz="1200" kern="1200" dirty="0" err="1" smtClean="0">
                <a:solidFill>
                  <a:schemeClr val="tx1"/>
                </a:solidFill>
                <a:latin typeface="Arial" charset="0"/>
                <a:ea typeface="+mn-ea"/>
                <a:cs typeface="+mn-cs"/>
              </a:rPr>
              <a:t>ToC</a:t>
            </a:r>
            <a:r>
              <a:rPr lang="en-US" sz="1200" kern="1200" dirty="0" smtClean="0">
                <a:solidFill>
                  <a:schemeClr val="tx1"/>
                </a:solidFill>
                <a:latin typeface="Arial" charset="0"/>
                <a:ea typeface="+mn-ea"/>
                <a:cs typeface="+mn-cs"/>
              </a:rPr>
              <a:t> appended below), one of its three Open Access papers was the Editor's Choice selection and the other two were chosen and paid for by its authors.</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93B79EF5-CA88-406C-B2EA-5F192DE0CB2F}" type="slidenum">
              <a:rPr lang="en-US" smtClean="0"/>
              <a:pPr>
                <a:defRPr/>
              </a:pPr>
              <a:t>8</a:t>
            </a:fld>
            <a:endParaRPr lang="en-US"/>
          </a:p>
        </p:txBody>
      </p:sp>
    </p:spTree>
    <p:extLst>
      <p:ext uri="{BB962C8B-B14F-4D97-AF65-F5344CB8AC3E}">
        <p14:creationId xmlns:p14="http://schemas.microsoft.com/office/powerpoint/2010/main" val="200129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27828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8914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74625"/>
            <a:ext cx="2095500" cy="6302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74625"/>
            <a:ext cx="6134100" cy="630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8767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0912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63506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08547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7376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09508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0653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66228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13794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143000"/>
            <a:ext cx="838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81000" y="174625"/>
            <a:ext cx="8382000" cy="663575"/>
          </a:xfrm>
          <a:prstGeom prst="rect">
            <a:avLst/>
          </a:prstGeom>
          <a:noFill/>
          <a:ln>
            <a:noFill/>
          </a:ln>
          <a:effectLst>
            <a:outerShdw dist="17961" dir="2700000" algn="ctr" rotWithShape="0">
              <a:srgbClr val="46576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smtClean="0"/>
              <a:t>Title</a:t>
            </a:r>
          </a:p>
        </p:txBody>
      </p:sp>
      <p:sp>
        <p:nvSpPr>
          <p:cNvPr id="1028" name="Rectangle 6"/>
          <p:cNvSpPr>
            <a:spLocks noChangeArrowheads="1"/>
          </p:cNvSpPr>
          <p:nvPr/>
        </p:nvSpPr>
        <p:spPr bwMode="auto">
          <a:xfrm>
            <a:off x="4384675" y="65373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fld id="{DF3EFC15-BF86-4353-8493-BD3DEFA273E0}" type="slidenum">
              <a:rPr lang="en-US" sz="1000">
                <a:solidFill>
                  <a:schemeClr val="tx2"/>
                </a:solidFill>
              </a:rPr>
              <a:pPr eaLnBrk="0" hangingPunct="0"/>
              <a:t>‹#›</a:t>
            </a:fld>
            <a:endParaRPr lang="en-US" sz="1000">
              <a:solidFill>
                <a:schemeClr val="tx2"/>
              </a:solidFill>
            </a:endParaRPr>
          </a:p>
        </p:txBody>
      </p:sp>
      <p:sp>
        <p:nvSpPr>
          <p:cNvPr id="1029" name="Line 9"/>
          <p:cNvSpPr>
            <a:spLocks noChangeShapeType="1"/>
          </p:cNvSpPr>
          <p:nvPr userDrawn="1"/>
        </p:nvSpPr>
        <p:spPr bwMode="auto">
          <a:xfrm>
            <a:off x="457200" y="990600"/>
            <a:ext cx="777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l" rtl="0" eaLnBrk="0" fontAlgn="base" hangingPunct="0">
        <a:lnSpc>
          <a:spcPct val="75000"/>
        </a:lnSpc>
        <a:spcBef>
          <a:spcPct val="0"/>
        </a:spcBef>
        <a:spcAft>
          <a:spcPct val="0"/>
        </a:spcAft>
        <a:defRPr sz="3600" b="1">
          <a:solidFill>
            <a:schemeClr val="tx1"/>
          </a:solidFill>
          <a:latin typeface="+mj-lt"/>
          <a:ea typeface="+mj-ea"/>
          <a:cs typeface="+mj-cs"/>
        </a:defRPr>
      </a:lvl1pPr>
      <a:lvl2pPr algn="l" rtl="0" eaLnBrk="0" fontAlgn="base" hangingPunct="0">
        <a:lnSpc>
          <a:spcPct val="75000"/>
        </a:lnSpc>
        <a:spcBef>
          <a:spcPct val="0"/>
        </a:spcBef>
        <a:spcAft>
          <a:spcPct val="0"/>
        </a:spcAft>
        <a:defRPr sz="3600" b="1">
          <a:solidFill>
            <a:schemeClr val="tx1"/>
          </a:solidFill>
          <a:latin typeface="Arial" charset="0"/>
        </a:defRPr>
      </a:lvl2pPr>
      <a:lvl3pPr algn="l" rtl="0" eaLnBrk="0" fontAlgn="base" hangingPunct="0">
        <a:lnSpc>
          <a:spcPct val="75000"/>
        </a:lnSpc>
        <a:spcBef>
          <a:spcPct val="0"/>
        </a:spcBef>
        <a:spcAft>
          <a:spcPct val="0"/>
        </a:spcAft>
        <a:defRPr sz="3600" b="1">
          <a:solidFill>
            <a:schemeClr val="tx1"/>
          </a:solidFill>
          <a:latin typeface="Arial" charset="0"/>
        </a:defRPr>
      </a:lvl3pPr>
      <a:lvl4pPr algn="l" rtl="0" eaLnBrk="0" fontAlgn="base" hangingPunct="0">
        <a:lnSpc>
          <a:spcPct val="75000"/>
        </a:lnSpc>
        <a:spcBef>
          <a:spcPct val="0"/>
        </a:spcBef>
        <a:spcAft>
          <a:spcPct val="0"/>
        </a:spcAft>
        <a:defRPr sz="3600" b="1">
          <a:solidFill>
            <a:schemeClr val="tx1"/>
          </a:solidFill>
          <a:latin typeface="Arial" charset="0"/>
        </a:defRPr>
      </a:lvl4pPr>
      <a:lvl5pPr algn="l" rtl="0" eaLnBrk="0" fontAlgn="base" hangingPunct="0">
        <a:lnSpc>
          <a:spcPct val="75000"/>
        </a:lnSpc>
        <a:spcBef>
          <a:spcPct val="0"/>
        </a:spcBef>
        <a:spcAft>
          <a:spcPct val="0"/>
        </a:spcAft>
        <a:defRPr sz="3600" b="1">
          <a:solidFill>
            <a:schemeClr val="tx1"/>
          </a:solidFill>
          <a:latin typeface="Arial" charset="0"/>
        </a:defRPr>
      </a:lvl5pPr>
      <a:lvl6pPr marL="457200" algn="l" rtl="0" fontAlgn="base">
        <a:lnSpc>
          <a:spcPct val="75000"/>
        </a:lnSpc>
        <a:spcBef>
          <a:spcPct val="0"/>
        </a:spcBef>
        <a:spcAft>
          <a:spcPct val="0"/>
        </a:spcAft>
        <a:defRPr sz="3600" b="1">
          <a:solidFill>
            <a:schemeClr val="tx1"/>
          </a:solidFill>
          <a:latin typeface="Arial" charset="0"/>
        </a:defRPr>
      </a:lvl6pPr>
      <a:lvl7pPr marL="914400" algn="l" rtl="0" fontAlgn="base">
        <a:lnSpc>
          <a:spcPct val="75000"/>
        </a:lnSpc>
        <a:spcBef>
          <a:spcPct val="0"/>
        </a:spcBef>
        <a:spcAft>
          <a:spcPct val="0"/>
        </a:spcAft>
        <a:defRPr sz="3600" b="1">
          <a:solidFill>
            <a:schemeClr val="tx1"/>
          </a:solidFill>
          <a:latin typeface="Arial" charset="0"/>
        </a:defRPr>
      </a:lvl7pPr>
      <a:lvl8pPr marL="1371600" algn="l" rtl="0" fontAlgn="base">
        <a:lnSpc>
          <a:spcPct val="75000"/>
        </a:lnSpc>
        <a:spcBef>
          <a:spcPct val="0"/>
        </a:spcBef>
        <a:spcAft>
          <a:spcPct val="0"/>
        </a:spcAft>
        <a:defRPr sz="3600" b="1">
          <a:solidFill>
            <a:schemeClr val="tx1"/>
          </a:solidFill>
          <a:latin typeface="Arial" charset="0"/>
        </a:defRPr>
      </a:lvl8pPr>
      <a:lvl9pPr marL="1828800" algn="l" rtl="0" fontAlgn="base">
        <a:lnSpc>
          <a:spcPct val="75000"/>
        </a:lnSpc>
        <a:spcBef>
          <a:spcPct val="0"/>
        </a:spcBef>
        <a:spcAft>
          <a:spcPct val="0"/>
        </a:spcAft>
        <a:defRPr sz="3600" b="1">
          <a:solidFill>
            <a:schemeClr val="tx1"/>
          </a:solidFill>
          <a:latin typeface="Arial" charset="0"/>
        </a:defRPr>
      </a:lvl9pPr>
    </p:titleStyle>
    <p:body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1"/>
        </a:buClr>
        <a:buSzPct val="70000"/>
        <a:buFont typeface="Arial" charset="0"/>
        <a:buChar char="—"/>
        <a:defRPr sz="24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eeexplore.ieee.org/xpl/tocresult.jsp?isnumber=6469257&amp;punumber=3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8"/>
          <p:cNvSpPr>
            <a:spLocks noChangeArrowheads="1"/>
          </p:cNvSpPr>
          <p:nvPr/>
        </p:nvSpPr>
        <p:spPr bwMode="auto">
          <a:xfrm>
            <a:off x="304800" y="165100"/>
            <a:ext cx="8534400" cy="1143000"/>
          </a:xfrm>
          <a:prstGeom prst="rect">
            <a:avLst/>
          </a:prstGeom>
          <a:noFill/>
          <a:ln>
            <a:noFill/>
          </a:ln>
          <a:effectLst>
            <a:outerShdw dist="17961" dir="2700000" algn="ctr" rotWithShape="0">
              <a:srgbClr val="46576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ctr">
              <a:lnSpc>
                <a:spcPct val="75000"/>
              </a:lnSpc>
            </a:pPr>
            <a:r>
              <a:rPr lang="en-US" sz="3600" b="1" dirty="0" smtClean="0"/>
              <a:t>IEEE TGRS Special </a:t>
            </a:r>
            <a:r>
              <a:rPr lang="en-US" sz="3600" b="1" dirty="0"/>
              <a:t>Issue on </a:t>
            </a:r>
            <a:r>
              <a:rPr lang="en-US" sz="3600" b="1" dirty="0" smtClean="0"/>
              <a:t>“</a:t>
            </a:r>
            <a:r>
              <a:rPr lang="en-US" sz="3600" b="1" dirty="0"/>
              <a:t>Inter-Calibration of Satellite Instruments”</a:t>
            </a:r>
          </a:p>
        </p:txBody>
      </p:sp>
      <p:sp>
        <p:nvSpPr>
          <p:cNvPr id="7" name="Rectangle 2"/>
          <p:cNvSpPr txBox="1">
            <a:spLocks noChangeArrowheads="1"/>
          </p:cNvSpPr>
          <p:nvPr/>
        </p:nvSpPr>
        <p:spPr bwMode="auto">
          <a:xfrm>
            <a:off x="-38100" y="1676400"/>
            <a:ext cx="9182100" cy="1554797"/>
          </a:xfrm>
          <a:prstGeom prst="rect">
            <a:avLst/>
          </a:prstGeom>
          <a:noFill/>
          <a:ln>
            <a:noFill/>
          </a:ln>
          <a:effectLst>
            <a:outerShdw dist="17961" dir="2700000" algn="ctr" rotWithShape="0">
              <a:srgbClr val="46576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lvl1pPr algn="l" rtl="0" eaLnBrk="0" fontAlgn="base" hangingPunct="0">
              <a:lnSpc>
                <a:spcPct val="75000"/>
              </a:lnSpc>
              <a:spcBef>
                <a:spcPct val="0"/>
              </a:spcBef>
              <a:spcAft>
                <a:spcPct val="0"/>
              </a:spcAft>
              <a:defRPr sz="3600" b="1">
                <a:solidFill>
                  <a:schemeClr val="tx1"/>
                </a:solidFill>
                <a:latin typeface="+mj-lt"/>
                <a:ea typeface="+mj-ea"/>
                <a:cs typeface="+mj-cs"/>
              </a:defRPr>
            </a:lvl1pPr>
            <a:lvl2pPr algn="l" rtl="0" eaLnBrk="0" fontAlgn="base" hangingPunct="0">
              <a:lnSpc>
                <a:spcPct val="75000"/>
              </a:lnSpc>
              <a:spcBef>
                <a:spcPct val="0"/>
              </a:spcBef>
              <a:spcAft>
                <a:spcPct val="0"/>
              </a:spcAft>
              <a:defRPr sz="3600" b="1">
                <a:solidFill>
                  <a:schemeClr val="tx1"/>
                </a:solidFill>
                <a:latin typeface="Arial" charset="0"/>
              </a:defRPr>
            </a:lvl2pPr>
            <a:lvl3pPr algn="l" rtl="0" eaLnBrk="0" fontAlgn="base" hangingPunct="0">
              <a:lnSpc>
                <a:spcPct val="75000"/>
              </a:lnSpc>
              <a:spcBef>
                <a:spcPct val="0"/>
              </a:spcBef>
              <a:spcAft>
                <a:spcPct val="0"/>
              </a:spcAft>
              <a:defRPr sz="3600" b="1">
                <a:solidFill>
                  <a:schemeClr val="tx1"/>
                </a:solidFill>
                <a:latin typeface="Arial" charset="0"/>
              </a:defRPr>
            </a:lvl3pPr>
            <a:lvl4pPr algn="l" rtl="0" eaLnBrk="0" fontAlgn="base" hangingPunct="0">
              <a:lnSpc>
                <a:spcPct val="75000"/>
              </a:lnSpc>
              <a:spcBef>
                <a:spcPct val="0"/>
              </a:spcBef>
              <a:spcAft>
                <a:spcPct val="0"/>
              </a:spcAft>
              <a:defRPr sz="3600" b="1">
                <a:solidFill>
                  <a:schemeClr val="tx1"/>
                </a:solidFill>
                <a:latin typeface="Arial" charset="0"/>
              </a:defRPr>
            </a:lvl4pPr>
            <a:lvl5pPr algn="l" rtl="0" eaLnBrk="0" fontAlgn="base" hangingPunct="0">
              <a:lnSpc>
                <a:spcPct val="75000"/>
              </a:lnSpc>
              <a:spcBef>
                <a:spcPct val="0"/>
              </a:spcBef>
              <a:spcAft>
                <a:spcPct val="0"/>
              </a:spcAft>
              <a:defRPr sz="3600" b="1">
                <a:solidFill>
                  <a:schemeClr val="tx1"/>
                </a:solidFill>
                <a:latin typeface="Arial" charset="0"/>
              </a:defRPr>
            </a:lvl5pPr>
            <a:lvl6pPr marL="457200" algn="l" rtl="0" fontAlgn="base">
              <a:lnSpc>
                <a:spcPct val="75000"/>
              </a:lnSpc>
              <a:spcBef>
                <a:spcPct val="0"/>
              </a:spcBef>
              <a:spcAft>
                <a:spcPct val="0"/>
              </a:spcAft>
              <a:defRPr sz="3600" b="1">
                <a:solidFill>
                  <a:schemeClr val="tx1"/>
                </a:solidFill>
                <a:latin typeface="Arial" charset="0"/>
              </a:defRPr>
            </a:lvl6pPr>
            <a:lvl7pPr marL="914400" algn="l" rtl="0" fontAlgn="base">
              <a:lnSpc>
                <a:spcPct val="75000"/>
              </a:lnSpc>
              <a:spcBef>
                <a:spcPct val="0"/>
              </a:spcBef>
              <a:spcAft>
                <a:spcPct val="0"/>
              </a:spcAft>
              <a:defRPr sz="3600" b="1">
                <a:solidFill>
                  <a:schemeClr val="tx1"/>
                </a:solidFill>
                <a:latin typeface="Arial" charset="0"/>
              </a:defRPr>
            </a:lvl7pPr>
            <a:lvl8pPr marL="1371600" algn="l" rtl="0" fontAlgn="base">
              <a:lnSpc>
                <a:spcPct val="75000"/>
              </a:lnSpc>
              <a:spcBef>
                <a:spcPct val="0"/>
              </a:spcBef>
              <a:spcAft>
                <a:spcPct val="0"/>
              </a:spcAft>
              <a:defRPr sz="3600" b="1">
                <a:solidFill>
                  <a:schemeClr val="tx1"/>
                </a:solidFill>
                <a:latin typeface="Arial" charset="0"/>
              </a:defRPr>
            </a:lvl8pPr>
            <a:lvl9pPr marL="1828800" algn="l" rtl="0" fontAlgn="base">
              <a:lnSpc>
                <a:spcPct val="75000"/>
              </a:lnSpc>
              <a:spcBef>
                <a:spcPct val="0"/>
              </a:spcBef>
              <a:spcAft>
                <a:spcPct val="0"/>
              </a:spcAft>
              <a:defRPr sz="3600" b="1">
                <a:solidFill>
                  <a:schemeClr val="tx1"/>
                </a:solidFill>
                <a:latin typeface="Arial" charset="0"/>
              </a:defRPr>
            </a:lvl9pPr>
          </a:lstStyle>
          <a:p>
            <a:pPr algn="ctr" eaLnBrk="1" hangingPunct="1">
              <a:lnSpc>
                <a:spcPct val="100000"/>
              </a:lnSpc>
            </a:pPr>
            <a:r>
              <a:rPr lang="en-US" sz="2800" dirty="0"/>
              <a:t>GSICS Annual Meeting</a:t>
            </a:r>
          </a:p>
          <a:p>
            <a:pPr algn="ctr" eaLnBrk="1" hangingPunct="1">
              <a:lnSpc>
                <a:spcPct val="100000"/>
              </a:lnSpc>
            </a:pPr>
            <a:r>
              <a:rPr lang="en-US" sz="2800" dirty="0" smtClean="0"/>
              <a:t>Williamsburg, Virginia</a:t>
            </a:r>
            <a:endParaRPr lang="en-US" sz="2800" dirty="0"/>
          </a:p>
          <a:p>
            <a:pPr algn="ctr" eaLnBrk="1" hangingPunct="1">
              <a:lnSpc>
                <a:spcPct val="100000"/>
              </a:lnSpc>
            </a:pPr>
            <a:r>
              <a:rPr lang="en-US" sz="2800" dirty="0" smtClean="0"/>
              <a:t>March 4–8, 2013</a:t>
            </a:r>
          </a:p>
        </p:txBody>
      </p:sp>
      <p:pic>
        <p:nvPicPr>
          <p:cNvPr id="8" name="Picture 2" descr="D:\chander\paper\manuscripts\mypapers\Journal\2013_Foreward_TGRS_SI2\Editor\call\TGRS_Special_Issue_Call_Xcal.jpg"/>
          <p:cNvPicPr>
            <a:picLocks noChangeAspect="1" noChangeArrowheads="1"/>
          </p:cNvPicPr>
          <p:nvPr/>
        </p:nvPicPr>
        <p:blipFill rotWithShape="1">
          <a:blip r:embed="rId3">
            <a:extLst>
              <a:ext uri="{28A0092B-C50C-407E-A947-70E740481C1C}">
                <a14:useLocalDpi xmlns:a14="http://schemas.microsoft.com/office/drawing/2010/main" val="0"/>
              </a:ext>
            </a:extLst>
          </a:blip>
          <a:srcRect l="8328" t="70581" r="8390" b="4672"/>
          <a:stretch/>
        </p:blipFill>
        <p:spPr bwMode="auto">
          <a:xfrm>
            <a:off x="180464" y="3472753"/>
            <a:ext cx="8808472" cy="33852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gchander\Desktop\abc123\2013_Xcal_special_issue_TGRS_cover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3256"/>
            <a:ext cx="4979160" cy="66385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415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Issue Foreword</a:t>
            </a:r>
            <a:endParaRPr lang="en-US" dirty="0"/>
          </a:p>
        </p:txBody>
      </p:sp>
      <p:sp>
        <p:nvSpPr>
          <p:cNvPr id="3" name="Content Placeholder 2"/>
          <p:cNvSpPr>
            <a:spLocks noGrp="1"/>
          </p:cNvSpPr>
          <p:nvPr>
            <p:ph idx="1"/>
          </p:nvPr>
        </p:nvSpPr>
        <p:spPr/>
        <p:txBody>
          <a:bodyPr/>
          <a:lstStyle/>
          <a:p>
            <a:r>
              <a:rPr lang="en-US" sz="2000" dirty="0"/>
              <a:t>This special issue focuses on how intercalibration and </a:t>
            </a:r>
            <a:r>
              <a:rPr lang="en-US" sz="2000" dirty="0" smtClean="0"/>
              <a:t>comparison between </a:t>
            </a:r>
            <a:r>
              <a:rPr lang="en-US" sz="2000" dirty="0"/>
              <a:t>sensors can provide an effective and </a:t>
            </a:r>
            <a:r>
              <a:rPr lang="en-US" sz="2000" dirty="0" smtClean="0"/>
              <a:t>convenient means </a:t>
            </a:r>
            <a:r>
              <a:rPr lang="en-US" sz="2000" dirty="0"/>
              <a:t>of verifying their postlaunch performance </a:t>
            </a:r>
            <a:r>
              <a:rPr lang="en-US" sz="2000" dirty="0" smtClean="0"/>
              <a:t>and correcting </a:t>
            </a:r>
            <a:r>
              <a:rPr lang="en-US" sz="2000" dirty="0"/>
              <a:t>their measurement </a:t>
            </a:r>
            <a:r>
              <a:rPr lang="en-US" sz="2000" dirty="0" smtClean="0"/>
              <a:t>differences</a:t>
            </a:r>
          </a:p>
          <a:p>
            <a:endParaRPr lang="en-US" sz="2000" dirty="0" smtClean="0"/>
          </a:p>
          <a:p>
            <a:r>
              <a:rPr lang="en-US" sz="2000" dirty="0" smtClean="0"/>
              <a:t>The </a:t>
            </a:r>
            <a:r>
              <a:rPr lang="en-US" sz="2000" dirty="0"/>
              <a:t>papers </a:t>
            </a:r>
            <a:r>
              <a:rPr lang="en-US" sz="2000" dirty="0" smtClean="0"/>
              <a:t>contained within </a:t>
            </a:r>
            <a:r>
              <a:rPr lang="en-US" sz="2000" dirty="0"/>
              <a:t>this special issue include topics that explore </a:t>
            </a:r>
            <a:r>
              <a:rPr lang="en-US" sz="2000" dirty="0" smtClean="0"/>
              <a:t>pseudoinvariant calibration </a:t>
            </a:r>
            <a:r>
              <a:rPr lang="en-US" sz="2000" dirty="0"/>
              <a:t>sites (PICS), instrumented </a:t>
            </a:r>
            <a:r>
              <a:rPr lang="en-US" sz="2000" dirty="0" smtClean="0"/>
              <a:t>sites, simultaneous nadir </a:t>
            </a:r>
            <a:r>
              <a:rPr lang="en-US" sz="2000" dirty="0"/>
              <a:t>observations (SNO) and other </a:t>
            </a:r>
            <a:r>
              <a:rPr lang="en-US" sz="2000" dirty="0" smtClean="0"/>
              <a:t>ray-matching comparisons</a:t>
            </a:r>
            <a:r>
              <a:rPr lang="en-US" sz="2000" dirty="0"/>
              <a:t>, lunar and stellar </a:t>
            </a:r>
            <a:r>
              <a:rPr lang="en-US" sz="2000" dirty="0" smtClean="0"/>
              <a:t>observations</a:t>
            </a:r>
            <a:r>
              <a:rPr lang="en-US" sz="2000" dirty="0"/>
              <a:t>, deep </a:t>
            </a:r>
            <a:r>
              <a:rPr lang="en-US" sz="2000" dirty="0" smtClean="0"/>
              <a:t>convective clouds </a:t>
            </a:r>
            <a:r>
              <a:rPr lang="en-US" sz="2000" dirty="0"/>
              <a:t>(DCC), liquid water clouds (LWC), Rayleigh </a:t>
            </a:r>
            <a:r>
              <a:rPr lang="en-US" sz="2000" dirty="0" smtClean="0"/>
              <a:t>scattering, and </a:t>
            </a:r>
            <a:r>
              <a:rPr lang="en-US" sz="2000" dirty="0" err="1" smtClean="0"/>
              <a:t>sunglint</a:t>
            </a:r>
            <a:endParaRPr lang="en-US" sz="2000" dirty="0" smtClean="0"/>
          </a:p>
          <a:p>
            <a:endParaRPr lang="en-US" sz="2000" dirty="0"/>
          </a:p>
          <a:p>
            <a:r>
              <a:rPr lang="en-US" sz="2000" dirty="0"/>
              <a:t>The goal of this special issue is to capture </a:t>
            </a:r>
            <a:r>
              <a:rPr lang="en-US" sz="2000" dirty="0" smtClean="0"/>
              <a:t>the state-of-the-art </a:t>
            </a:r>
            <a:r>
              <a:rPr lang="en-US" sz="2000" dirty="0"/>
              <a:t>methodologies and results from </a:t>
            </a:r>
            <a:r>
              <a:rPr lang="en-US" sz="2000" dirty="0" smtClean="0"/>
              <a:t>intercalibration of </a:t>
            </a:r>
            <a:r>
              <a:rPr lang="en-US" sz="2000" dirty="0"/>
              <a:t>satellite instruments, including full end-to-end </a:t>
            </a:r>
            <a:r>
              <a:rPr lang="en-US" sz="2000" dirty="0" smtClean="0"/>
              <a:t>uncertainty analysis</a:t>
            </a:r>
            <a:endParaRPr lang="en-US" sz="2000" dirty="0"/>
          </a:p>
          <a:p>
            <a:endParaRPr lang="en-US" sz="2000" dirty="0"/>
          </a:p>
        </p:txBody>
      </p:sp>
    </p:spTree>
    <p:extLst>
      <p:ext uri="{BB962C8B-B14F-4D97-AF65-F5344CB8AC3E}">
        <p14:creationId xmlns:p14="http://schemas.microsoft.com/office/powerpoint/2010/main" val="22070796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Manuscripts Received</a:t>
            </a:r>
            <a:endParaRPr lang="en-US" dirty="0"/>
          </a:p>
        </p:txBody>
      </p:sp>
      <p:sp>
        <p:nvSpPr>
          <p:cNvPr id="3" name="Content Placeholder 2"/>
          <p:cNvSpPr>
            <a:spLocks noGrp="1"/>
          </p:cNvSpPr>
          <p:nvPr>
            <p:ph idx="1"/>
          </p:nvPr>
        </p:nvSpPr>
        <p:spPr/>
        <p:txBody>
          <a:bodyPr/>
          <a:lstStyle/>
          <a:p>
            <a:r>
              <a:rPr lang="en-US" sz="2400" dirty="0"/>
              <a:t>There has been a lot of interest in the community with regards to the special issue </a:t>
            </a:r>
            <a:r>
              <a:rPr lang="en-US" sz="2400" dirty="0" smtClean="0"/>
              <a:t>topic</a:t>
            </a:r>
          </a:p>
          <a:p>
            <a:r>
              <a:rPr lang="en-US" sz="2400" dirty="0" smtClean="0"/>
              <a:t>There </a:t>
            </a:r>
            <a:r>
              <a:rPr lang="en-US" sz="2400" dirty="0"/>
              <a:t>was an overwhelming response and close to </a:t>
            </a:r>
            <a:r>
              <a:rPr lang="en-US" sz="2400" dirty="0" smtClean="0"/>
              <a:t>60 manuscripts </a:t>
            </a:r>
            <a:r>
              <a:rPr lang="en-US" sz="2400" dirty="0"/>
              <a:t>were </a:t>
            </a:r>
            <a:r>
              <a:rPr lang="en-US" sz="2400" dirty="0" smtClean="0"/>
              <a:t>submitted</a:t>
            </a:r>
          </a:p>
          <a:p>
            <a:r>
              <a:rPr lang="en-US" sz="2400" b="1" dirty="0" smtClean="0"/>
              <a:t>40 Manuscripts were accepted for publication </a:t>
            </a:r>
          </a:p>
          <a:p>
            <a:endParaRPr lang="en-US" sz="2400" dirty="0" smtClean="0"/>
          </a:p>
          <a:p>
            <a:r>
              <a:rPr lang="en-US" sz="2400" dirty="0"/>
              <a:t>Example of the contributors</a:t>
            </a:r>
          </a:p>
          <a:p>
            <a:pPr lvl="1"/>
            <a:r>
              <a:rPr lang="en-US" sz="2000" dirty="0" smtClean="0"/>
              <a:t>ARGANS, CAS, CMA, CNES, ESA, EUMETSAT, ISRO, JAXA, KMA, JMA, MIT, NASA, NOAA, SDSU, </a:t>
            </a:r>
            <a:r>
              <a:rPr lang="en-US" sz="2000" dirty="0"/>
              <a:t>USG, etc</a:t>
            </a:r>
            <a:r>
              <a:rPr lang="en-US" sz="2000" dirty="0" smtClean="0"/>
              <a:t>.</a:t>
            </a:r>
          </a:p>
          <a:p>
            <a:r>
              <a:rPr lang="en-US" sz="2400" dirty="0"/>
              <a:t>Example of the </a:t>
            </a:r>
            <a:r>
              <a:rPr lang="en-US" sz="2400" dirty="0" smtClean="0"/>
              <a:t>sensors covered</a:t>
            </a:r>
            <a:endParaRPr lang="en-US" sz="2400" dirty="0"/>
          </a:p>
          <a:p>
            <a:pPr lvl="1"/>
            <a:r>
              <a:rPr lang="en-US" sz="2000" dirty="0" smtClean="0"/>
              <a:t>AVHRR</a:t>
            </a:r>
            <a:r>
              <a:rPr lang="en-US" sz="2000" dirty="0"/>
              <a:t>, </a:t>
            </a:r>
            <a:r>
              <a:rPr lang="en-US" sz="2000" dirty="0" smtClean="0"/>
              <a:t>AMSU, (A)ATSR, CLARREO, ETM</a:t>
            </a:r>
            <a:r>
              <a:rPr lang="en-US" sz="2000" dirty="0"/>
              <a:t>+, </a:t>
            </a:r>
            <a:r>
              <a:rPr lang="en-US" sz="2000" dirty="0" smtClean="0"/>
              <a:t>FY-2/2C/D/E/3B, GOES</a:t>
            </a:r>
            <a:r>
              <a:rPr lang="en-US" sz="2000" dirty="0"/>
              <a:t>, </a:t>
            </a:r>
            <a:r>
              <a:rPr lang="en-US" sz="2000" dirty="0" smtClean="0"/>
              <a:t>HIRS, Hyperion</a:t>
            </a:r>
            <a:r>
              <a:rPr lang="en-US" sz="2000" dirty="0"/>
              <a:t>, IASI, Jason-2/OSTM, MODIS, </a:t>
            </a:r>
            <a:r>
              <a:rPr lang="en-US" sz="2000" dirty="0" smtClean="0"/>
              <a:t>PROBA, SCAIMACHY</a:t>
            </a:r>
            <a:r>
              <a:rPr lang="en-US" sz="2000" dirty="0"/>
              <a:t>, Sentinel-2, etc. </a:t>
            </a:r>
            <a:r>
              <a:rPr lang="en-US" sz="2000" dirty="0" smtClean="0"/>
              <a:t> </a:t>
            </a:r>
          </a:p>
          <a:p>
            <a:pPr lvl="1"/>
            <a:endParaRPr lang="en-US" dirty="0"/>
          </a:p>
        </p:txBody>
      </p:sp>
    </p:spTree>
    <p:extLst>
      <p:ext uri="{BB962C8B-B14F-4D97-AF65-F5344CB8AC3E}">
        <p14:creationId xmlns:p14="http://schemas.microsoft.com/office/powerpoint/2010/main" val="14243689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gchander\Desktop\abc123\2013_Xcal_special_issue_TGRS_cover_Page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 y="152400"/>
            <a:ext cx="4979160" cy="6638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1486513"/>
            <a:ext cx="3355406" cy="3970318"/>
          </a:xfrm>
          <a:prstGeom prst="rect">
            <a:avLst/>
          </a:prstGeom>
          <a:noFill/>
        </p:spPr>
        <p:txBody>
          <a:bodyPr wrap="none" rtlCol="0">
            <a:spAutoFit/>
          </a:bodyPr>
          <a:lstStyle/>
          <a:p>
            <a:r>
              <a:rPr lang="en-US" sz="2800" b="1" u="sng" dirty="0" smtClean="0"/>
              <a:t>Table of Contents:</a:t>
            </a:r>
          </a:p>
          <a:p>
            <a:endParaRPr lang="en-US" sz="2800" dirty="0" smtClean="0"/>
          </a:p>
          <a:p>
            <a:r>
              <a:rPr lang="en-US" sz="2800" dirty="0" smtClean="0"/>
              <a:t>General/Tools</a:t>
            </a:r>
            <a:r>
              <a:rPr lang="en-US" sz="2800" dirty="0"/>
              <a:t>	8</a:t>
            </a:r>
          </a:p>
          <a:p>
            <a:r>
              <a:rPr lang="en-US" sz="2800" dirty="0"/>
              <a:t>Geostationary 	10</a:t>
            </a:r>
          </a:p>
          <a:p>
            <a:r>
              <a:rPr lang="en-US" sz="2800" dirty="0"/>
              <a:t>Spectral		7</a:t>
            </a:r>
          </a:p>
          <a:p>
            <a:r>
              <a:rPr lang="en-US" sz="2800" dirty="0"/>
              <a:t>LEO 		</a:t>
            </a:r>
            <a:r>
              <a:rPr lang="en-US" sz="2800" dirty="0" smtClean="0"/>
              <a:t>	8</a:t>
            </a:r>
            <a:endParaRPr lang="en-US" sz="2800" dirty="0"/>
          </a:p>
          <a:p>
            <a:r>
              <a:rPr lang="en-US" sz="2800" dirty="0"/>
              <a:t>Microwave	</a:t>
            </a:r>
            <a:r>
              <a:rPr lang="en-US" sz="2800" dirty="0" smtClean="0"/>
              <a:t>	7</a:t>
            </a:r>
            <a:endParaRPr lang="en-US" sz="2800" dirty="0"/>
          </a:p>
          <a:p>
            <a:r>
              <a:rPr lang="en-US" sz="2800" b="1" dirty="0"/>
              <a:t>Total		</a:t>
            </a:r>
            <a:r>
              <a:rPr lang="en-US" sz="2800" b="1" dirty="0" smtClean="0"/>
              <a:t>	40</a:t>
            </a:r>
            <a:endParaRPr lang="en-US" sz="2800" b="1" dirty="0"/>
          </a:p>
          <a:p>
            <a:endParaRPr lang="en-US" sz="2800" dirty="0"/>
          </a:p>
        </p:txBody>
      </p:sp>
    </p:spTree>
    <p:extLst>
      <p:ext uri="{BB962C8B-B14F-4D97-AF65-F5344CB8AC3E}">
        <p14:creationId xmlns:p14="http://schemas.microsoft.com/office/powerpoint/2010/main" val="35121404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Users\gchander\Desktop\abc123\2013_Xcal_special_issue_TGRS_cover_Page_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09" t="4786" r="4068" b="2621"/>
          <a:stretch/>
        </p:blipFill>
        <p:spPr bwMode="auto">
          <a:xfrm>
            <a:off x="76200" y="76200"/>
            <a:ext cx="4949379" cy="67056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chander\Desktop\abc123\2013_Xcal_special_issue_TGRS_cover_Page_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28" t="3157" r="5163" b="68434"/>
          <a:stretch/>
        </p:blipFill>
        <p:spPr bwMode="auto">
          <a:xfrm>
            <a:off x="5000179" y="1714514"/>
            <a:ext cx="4114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8403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TGRS Schedule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818286" cy="303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7668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a:t>
            </a:r>
            <a:r>
              <a:rPr lang="en-US" dirty="0" err="1" smtClean="0"/>
              <a:t>Xplore</a:t>
            </a:r>
            <a:endParaRPr lang="en-US" dirty="0"/>
          </a:p>
        </p:txBody>
      </p:sp>
      <p:sp>
        <p:nvSpPr>
          <p:cNvPr id="4" name="Content Placeholder 3"/>
          <p:cNvSpPr>
            <a:spLocks noGrp="1"/>
          </p:cNvSpPr>
          <p:nvPr>
            <p:ph idx="1"/>
          </p:nvPr>
        </p:nvSpPr>
        <p:spPr/>
        <p:txBody>
          <a:bodyPr/>
          <a:lstStyle/>
          <a:p>
            <a:r>
              <a:rPr lang="en-US" sz="2400" dirty="0" smtClean="0"/>
              <a:t>Available </a:t>
            </a:r>
            <a:r>
              <a:rPr lang="en-US" sz="2400" dirty="0"/>
              <a:t>online through the IEEE </a:t>
            </a:r>
            <a:r>
              <a:rPr lang="en-US" sz="2400" dirty="0" err="1"/>
              <a:t>Xplore</a:t>
            </a:r>
            <a:r>
              <a:rPr lang="en-US" sz="2400" dirty="0"/>
              <a:t> website at </a:t>
            </a:r>
            <a:r>
              <a:rPr lang="en-US" sz="1800" dirty="0">
                <a:hlinkClick r:id="rId3"/>
              </a:rPr>
              <a:t>http://</a:t>
            </a:r>
            <a:r>
              <a:rPr lang="en-US" sz="1800" dirty="0" smtClean="0">
                <a:hlinkClick r:id="rId3"/>
              </a:rPr>
              <a:t>ieeexplore.ieee.org/xpl/tocresult.jsp?isnumber=6469257&amp;punumber=36</a:t>
            </a:r>
            <a:endParaRPr lang="en-US" sz="1800" dirty="0" smtClean="0"/>
          </a:p>
          <a:p>
            <a:endParaRPr lang="en-US" sz="2400" dirty="0" smtClean="0"/>
          </a:p>
          <a:p>
            <a:r>
              <a:rPr lang="en-US" sz="2400" dirty="0" smtClean="0"/>
              <a:t>Open </a:t>
            </a:r>
            <a:r>
              <a:rPr lang="en-US" sz="2400" dirty="0"/>
              <a:t>Access fee </a:t>
            </a:r>
            <a:r>
              <a:rPr lang="en-US" sz="2400" dirty="0" smtClean="0"/>
              <a:t>is $1750/paper for the authors </a:t>
            </a:r>
            <a:r>
              <a:rPr lang="en-US" sz="2400" dirty="0"/>
              <a:t>and </a:t>
            </a:r>
            <a:r>
              <a:rPr lang="en-US" sz="2400" dirty="0" smtClean="0"/>
              <a:t>they get unrestricted </a:t>
            </a:r>
            <a:r>
              <a:rPr lang="en-US" sz="2400" dirty="0"/>
              <a:t>distribution </a:t>
            </a:r>
            <a:endParaRPr lang="en-US" sz="2400" dirty="0" smtClean="0"/>
          </a:p>
          <a:p>
            <a:endParaRPr lang="en-US" sz="2400" dirty="0"/>
          </a:p>
          <a:p>
            <a:r>
              <a:rPr lang="en-US" sz="2400" dirty="0"/>
              <a:t>There are 40 papers published in this issue. You'll see a number of contributions from the GSICS and CEOS community</a:t>
            </a:r>
            <a:r>
              <a:rPr lang="en-US" sz="2400" dirty="0" smtClean="0"/>
              <a:t>. Several </a:t>
            </a:r>
            <a:r>
              <a:rPr lang="en-US" sz="2400" dirty="0"/>
              <a:t>of these are being published with Open Access, so you can download them freely</a:t>
            </a:r>
            <a:r>
              <a:rPr lang="en-US" sz="2400" dirty="0" smtClean="0"/>
              <a:t>!</a:t>
            </a:r>
          </a:p>
          <a:p>
            <a:endParaRPr lang="en-US" sz="2400" dirty="0"/>
          </a:p>
          <a:p>
            <a:r>
              <a:rPr lang="en-US" sz="2400" dirty="0"/>
              <a:t>This 500-page special </a:t>
            </a:r>
            <a:r>
              <a:rPr lang="en-US" sz="2400" dirty="0" smtClean="0"/>
              <a:t>issue will become a reference </a:t>
            </a:r>
            <a:r>
              <a:rPr lang="en-US" sz="2400" dirty="0"/>
              <a:t>anthology for the remote sensing </a:t>
            </a:r>
            <a:r>
              <a:rPr lang="en-US" sz="2400" dirty="0" smtClean="0"/>
              <a:t>community </a:t>
            </a:r>
          </a:p>
          <a:p>
            <a:endParaRPr lang="en-US" sz="2400" dirty="0"/>
          </a:p>
        </p:txBody>
      </p:sp>
    </p:spTree>
    <p:extLst>
      <p:ext uri="{BB962C8B-B14F-4D97-AF65-F5344CB8AC3E}">
        <p14:creationId xmlns:p14="http://schemas.microsoft.com/office/powerpoint/2010/main" val="1879363915"/>
      </p:ext>
    </p:extLst>
  </p:cSld>
  <p:clrMapOvr>
    <a:masterClrMapping/>
  </p:clrMapOvr>
  <p:transition/>
</p:sld>
</file>

<file path=ppt/theme/theme1.xml><?xml version="1.0" encoding="utf-8"?>
<a:theme xmlns:a="http://schemas.openxmlformats.org/drawingml/2006/main" name="Microsoft Office 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5626</TotalTime>
  <Words>478</Words>
  <Application>Microsoft Office PowerPoint</Application>
  <PresentationFormat>On-screen Show (4:3)</PresentationFormat>
  <Paragraphs>40</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Microsoft Office 98</vt:lpstr>
      <vt:lpstr>PowerPoint Presentation</vt:lpstr>
      <vt:lpstr>PowerPoint Presentation</vt:lpstr>
      <vt:lpstr>Special Issue Foreword</vt:lpstr>
      <vt:lpstr>Manuscripts Received</vt:lpstr>
      <vt:lpstr>PowerPoint Presentation</vt:lpstr>
      <vt:lpstr>PowerPoint Presentation</vt:lpstr>
      <vt:lpstr>IEEE TGRS Schedule </vt:lpstr>
      <vt:lpstr>IEEE Xplore</vt:lpstr>
    </vt:vector>
  </TitlesOfParts>
  <Company>USGS/EROS Data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dc:title>
  <dc:creator>Gyanesh CHANDER</dc:creator>
  <cp:lastModifiedBy>Gyanesh CHANDER</cp:lastModifiedBy>
  <cp:revision>657</cp:revision>
  <dcterms:created xsi:type="dcterms:W3CDTF">2005-05-17T19:07:47Z</dcterms:created>
  <dcterms:modified xsi:type="dcterms:W3CDTF">2013-03-01T20:13:27Z</dcterms:modified>
</cp:coreProperties>
</file>