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256" r:id="rId2"/>
    <p:sldId id="486" r:id="rId3"/>
    <p:sldId id="500" r:id="rId4"/>
    <p:sldId id="501" r:id="rId5"/>
    <p:sldId id="498" r:id="rId6"/>
    <p:sldId id="499" r:id="rId7"/>
    <p:sldId id="494" r:id="rId8"/>
    <p:sldId id="502" r:id="rId9"/>
    <p:sldId id="503" r:id="rId10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00"/>
    <a:srgbClr val="EE2D24"/>
    <a:srgbClr val="009900"/>
    <a:srgbClr val="3333FF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4" autoAdjust="0"/>
    <p:restoredTop sz="96172" autoAdjust="0"/>
  </p:normalViewPr>
  <p:slideViewPr>
    <p:cSldViewPr snapToGrid="0">
      <p:cViewPr varScale="1">
        <p:scale>
          <a:sx n="63" d="100"/>
          <a:sy n="63" d="100"/>
        </p:scale>
        <p:origin x="-150" y="-10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05 March 2013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05 March 2013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6862" cy="37226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05 March 2013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0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" y="6488115"/>
            <a:ext cx="6272213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4</a:t>
            </a:r>
            <a:r>
              <a:rPr lang="en-GB" baseline="0" dirty="0" smtClean="0">
                <a:solidFill>
                  <a:schemeClr val="tx1"/>
                </a:solidFill>
              </a:rPr>
              <a:t> March, 2013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fld id="{ED0F9CEB-5A3B-41CC-A276-34566D4505EC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1" y="6162677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sics.nesdis.noaa.gov/wiki/Development/2012030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66701" y="2337643"/>
            <a:ext cx="9639300" cy="1470025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2012 GSICS Users’ Workshop Report</a:t>
            </a:r>
            <a:endParaRPr lang="en-US" sz="3600" b="1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76249" y="4159250"/>
            <a:ext cx="8839201" cy="23177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2013 GSICS Annual Meeting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Williamsburg, VA, USA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March 5, 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8769" y="3883100"/>
            <a:ext cx="6690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Fuzhong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Weng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(GCC Director) and Dr.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Fangfang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Yu (Deputy)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GSICS Users’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3"/>
            <a:ext cx="7490460" cy="4511038"/>
          </a:xfrm>
        </p:spPr>
        <p:txBody>
          <a:bodyPr/>
          <a:lstStyle/>
          <a:p>
            <a:r>
              <a:rPr lang="en-US" dirty="0" smtClean="0"/>
              <a:t>When: Sept. 6, 2012 at 13:00-18:00</a:t>
            </a:r>
          </a:p>
          <a:p>
            <a:r>
              <a:rPr lang="en-US" dirty="0" smtClean="0"/>
              <a:t>Where: </a:t>
            </a:r>
            <a:r>
              <a:rPr lang="en-US" dirty="0" err="1" smtClean="0"/>
              <a:t>Sopot</a:t>
            </a:r>
            <a:r>
              <a:rPr lang="en-US" dirty="0" smtClean="0"/>
              <a:t>, Poland, in conjunction with EUMETSAT Meteorological Satellite Conference</a:t>
            </a:r>
          </a:p>
          <a:p>
            <a:r>
              <a:rPr lang="en-US" dirty="0" smtClean="0"/>
              <a:t>Attendance: about 50 attendees from &gt;20 organizations</a:t>
            </a:r>
          </a:p>
          <a:p>
            <a:r>
              <a:rPr lang="en-US" dirty="0" smtClean="0"/>
              <a:t>Agenda and slides are available at GSICS wiki webpage: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https://gsics.nesdis.noaa.gov/wiki/Development/20120305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i="1" dirty="0" smtClean="0">
              <a:solidFill>
                <a:srgbClr val="000000"/>
              </a:solidFill>
            </a:endParaRPr>
          </a:p>
          <a:p>
            <a:pPr marL="514350" indent="-457200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10242" name="Picture 2" descr="illustration of 4th Users' Workshop loc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3289" y="945469"/>
            <a:ext cx="1603701" cy="3263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Feedback and Requests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for the correction for solar bands</a:t>
            </a:r>
          </a:p>
          <a:p>
            <a:pPr lvl="1"/>
            <a:r>
              <a:rPr lang="en-US" dirty="0" smtClean="0"/>
              <a:t>in accordance with GSICS on-going effects on the GEO solar channel calibration with community best practices and standards</a:t>
            </a:r>
          </a:p>
          <a:p>
            <a:r>
              <a:rPr lang="en-US" dirty="0" smtClean="0"/>
              <a:t>Access to the intermediate data</a:t>
            </a:r>
          </a:p>
          <a:p>
            <a:pPr lvl="1"/>
            <a:r>
              <a:rPr lang="en-US" dirty="0" smtClean="0"/>
              <a:t>GSICS will consider it as a potential product to be analyzed with beta users</a:t>
            </a:r>
          </a:p>
          <a:p>
            <a:r>
              <a:rPr lang="en-US" dirty="0" smtClean="0"/>
              <a:t>Need of AVHRR infrared (IR) channel cross-calibration</a:t>
            </a:r>
          </a:p>
          <a:p>
            <a:pPr lvl="1"/>
            <a:r>
              <a:rPr lang="en-US" dirty="0" smtClean="0"/>
              <a:t>From the work of GHRSST team </a:t>
            </a:r>
          </a:p>
          <a:p>
            <a:r>
              <a:rPr lang="en-US" dirty="0" smtClean="0"/>
              <a:t>Encouraging the on-going development of products and services</a:t>
            </a:r>
          </a:p>
          <a:p>
            <a:pPr lvl="1"/>
            <a:r>
              <a:rPr lang="en-US" dirty="0" smtClean="0"/>
              <a:t>Instrument inter-calibrations: </a:t>
            </a:r>
            <a:r>
              <a:rPr lang="en-US" dirty="0" err="1" smtClean="0"/>
              <a:t>Metop</a:t>
            </a:r>
            <a:r>
              <a:rPr lang="en-US" dirty="0" smtClean="0"/>
              <a:t>-B/IASI, </a:t>
            </a:r>
            <a:r>
              <a:rPr lang="en-US" dirty="0" err="1" smtClean="0"/>
              <a:t>CrIS</a:t>
            </a:r>
            <a:r>
              <a:rPr lang="en-US" dirty="0" smtClean="0"/>
              <a:t> …</a:t>
            </a:r>
            <a:endParaRPr lang="en-US" sz="2400" dirty="0" smtClean="0"/>
          </a:p>
          <a:p>
            <a:pPr lvl="1"/>
            <a:r>
              <a:rPr lang="en-US" dirty="0" smtClean="0"/>
              <a:t>Instrument event log</a:t>
            </a:r>
          </a:p>
          <a:p>
            <a:pPr lvl="1"/>
            <a:r>
              <a:rPr lang="en-US" dirty="0" smtClean="0"/>
              <a:t>Online tools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Users’ Feedback and Requests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70" y="1469573"/>
            <a:ext cx="8786587" cy="45259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/>
              <a:t>Recommended validating the uncertainty estimation methodology with climate community</a:t>
            </a:r>
          </a:p>
          <a:p>
            <a:pPr>
              <a:lnSpc>
                <a:spcPct val="80000"/>
              </a:lnSpc>
              <a:defRPr/>
            </a:pPr>
            <a:endParaRPr lang="en-US" sz="800" dirty="0" smtClean="0"/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Need for common reference channel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GSICS community will consider recommending methodology for user to use such common reference channels</a:t>
            </a:r>
          </a:p>
          <a:p>
            <a:pPr lvl="1">
              <a:lnSpc>
                <a:spcPct val="80000"/>
              </a:lnSpc>
              <a:defRPr/>
            </a:pPr>
            <a:endParaRPr lang="en-US" sz="800" dirty="0" smtClean="0"/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The question of whether to supply calibration correction, or recalibrated archives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will be addressed on a case-by-case basis</a:t>
            </a:r>
          </a:p>
          <a:p>
            <a:pPr lvl="1">
              <a:lnSpc>
                <a:spcPct val="80000"/>
              </a:lnSpc>
              <a:defRPr/>
            </a:pPr>
            <a:endParaRPr lang="en-US" sz="800" dirty="0" smtClean="0"/>
          </a:p>
          <a:p>
            <a:r>
              <a:rPr lang="en-US" dirty="0" smtClean="0"/>
              <a:t>Need to move the products to “operational” stage</a:t>
            </a:r>
          </a:p>
          <a:p>
            <a:endParaRPr lang="en-US" sz="800" dirty="0" smtClean="0"/>
          </a:p>
          <a:p>
            <a:r>
              <a:rPr lang="en-US" dirty="0" smtClean="0"/>
              <a:t>Increased interaction with user community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763588" y="274638"/>
            <a:ext cx="8915400" cy="1143000"/>
          </a:xfrm>
        </p:spPr>
        <p:txBody>
          <a:bodyPr/>
          <a:lstStyle/>
          <a:p>
            <a:r>
              <a:rPr lang="fr-CH" dirty="0" smtClean="0"/>
              <a:t>Discussion on the future Vision - 1</a:t>
            </a:r>
            <a:endParaRPr lang="en-US" dirty="0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Discussion on GSICS vision for the future five to ten years</a:t>
            </a:r>
          </a:p>
          <a:p>
            <a:pPr lvl="1"/>
            <a:r>
              <a:rPr lang="en-US" sz="2000" dirty="0" smtClean="0"/>
              <a:t>Should GSICS scope be expended to address other measurements (e.g. active, GPS Radio Occultation)?</a:t>
            </a:r>
          </a:p>
          <a:p>
            <a:pPr lvl="1"/>
            <a:r>
              <a:rPr lang="en-US" sz="2000" dirty="0" smtClean="0"/>
              <a:t>This should be discussed by the Executive Panel</a:t>
            </a:r>
          </a:p>
          <a:p>
            <a:r>
              <a:rPr lang="en-US" dirty="0" smtClean="0"/>
              <a:t>Expected GSICS community to provide the access to pre-launch calibration data</a:t>
            </a:r>
          </a:p>
          <a:p>
            <a:pPr lvl="1"/>
            <a:r>
              <a:rPr lang="en-US" sz="2000" dirty="0" smtClean="0"/>
              <a:t>Users should precise the type of information needed</a:t>
            </a:r>
          </a:p>
          <a:p>
            <a:r>
              <a:rPr lang="en-US" dirty="0" smtClean="0"/>
              <a:t>Shall GSICS provide a variety of calibration information in addition to one official GSICS calibration ?  </a:t>
            </a:r>
          </a:p>
          <a:p>
            <a:pPr lvl="1"/>
            <a:r>
              <a:rPr lang="en-US" sz="2000" dirty="0" smtClean="0"/>
              <a:t>Hosting 3rd party calibration information if compliant with GPPA (GSICS Procedure for Product Acceptance)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r-CH" sz="2800" smtClean="0"/>
              <a:t>Increased effort on uncertainty evaluation and documentation</a:t>
            </a:r>
          </a:p>
          <a:p>
            <a:r>
              <a:rPr lang="fr-CH" sz="2800" smtClean="0"/>
              <a:t>Further promote concept of on-orbit absolute reference payload  (CLARREO, TRUTHS,…)</a:t>
            </a:r>
          </a:p>
          <a:p>
            <a:r>
              <a:rPr lang="fr-CH" sz="2800" smtClean="0"/>
              <a:t>Implement the calibration correction in the L1.5 data header when possible</a:t>
            </a:r>
          </a:p>
          <a:p>
            <a:pPr lvl="1"/>
            <a:r>
              <a:rPr lang="fr-CH" sz="2400" smtClean="0"/>
              <a:t>Ensure future data formats allow inclusion of alternative calibration coefficients</a:t>
            </a:r>
          </a:p>
          <a:p>
            <a:pPr>
              <a:buFont typeface="Arial" pitchFamily="34" charset="0"/>
              <a:buNone/>
            </a:pPr>
            <a:endParaRPr lang="fr-CH" sz="2800" smtClean="0"/>
          </a:p>
          <a:p>
            <a:pPr lvl="1"/>
            <a:endParaRPr lang="en-US" sz="2400" smtClean="0"/>
          </a:p>
        </p:txBody>
      </p:sp>
      <p:sp>
        <p:nvSpPr>
          <p:cNvPr id="35843" name="Rectangle 4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fr-CH" dirty="0" smtClean="0"/>
              <a:t>Discussion on the future Vision (2)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Should increase effort on uncertainty evaluation and documentation</a:t>
            </a:r>
          </a:p>
          <a:p>
            <a:r>
              <a:rPr lang="en-US" dirty="0" smtClean="0"/>
              <a:t>Further promote concept of on-orbit absolute reference payload  (CLARREO, TRUTHS,…)</a:t>
            </a:r>
          </a:p>
          <a:p>
            <a:r>
              <a:rPr lang="en-US" dirty="0" smtClean="0"/>
              <a:t>Discussion on the calibration correction in the L1B like data</a:t>
            </a:r>
          </a:p>
          <a:p>
            <a:pPr lvl="1"/>
            <a:r>
              <a:rPr lang="en-US" sz="2000" dirty="0" smtClean="0"/>
              <a:t>Ensure future data formats allow inclusion of alternative calibration coefficients</a:t>
            </a:r>
          </a:p>
          <a:p>
            <a:pPr>
              <a:buFont typeface="Arial" pitchFamily="34" charset="0"/>
              <a:buNone/>
            </a:pPr>
            <a:endParaRPr lang="fr-CH" sz="2800" dirty="0" smtClean="0"/>
          </a:p>
          <a:p>
            <a:pPr lvl="1"/>
            <a:endParaRPr lang="en-US" sz="2400" dirty="0" smtClean="0"/>
          </a:p>
        </p:txBody>
      </p:sp>
      <p:sp>
        <p:nvSpPr>
          <p:cNvPr id="35843" name="Rectangle 4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fr-CH" dirty="0" smtClean="0"/>
              <a:t>Discussion on the future Vision - 2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403225" y="1187450"/>
            <a:ext cx="8991600" cy="4886325"/>
          </a:xfrm>
        </p:spPr>
        <p:txBody>
          <a:bodyPr/>
          <a:lstStyle/>
          <a:p>
            <a:pPr defTabSz="914400" eaLnBrk="1" hangingPunct="1">
              <a:spcBef>
                <a:spcPts val="1200"/>
              </a:spcBef>
            </a:pPr>
            <a:r>
              <a:rPr lang="en-GB" sz="2400" b="1" dirty="0" smtClean="0">
                <a:latin typeface="Calibri" pitchFamily="34" charset="0"/>
              </a:rPr>
              <a:t>GSICS Bias Monitoring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Routine comparisons of satellite radiances against reference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Time series plots of calibration bias with respect to reference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New web-based bias plotting tool </a:t>
            </a:r>
          </a:p>
          <a:p>
            <a:pPr defTabSz="914400" eaLnBrk="1" hangingPunct="1">
              <a:spcBef>
                <a:spcPts val="1200"/>
              </a:spcBef>
            </a:pPr>
            <a:r>
              <a:rPr lang="en-GB" sz="2400" b="1" dirty="0" smtClean="0">
                <a:latin typeface="Calibri" pitchFamily="34" charset="0"/>
              </a:rPr>
              <a:t>GSICS Correction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Functions to correct issued radiances for consistent calibration with reference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For Near-Real-Time and Re-Analysis applications of operational L1 data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For Archive Re-Calibration of reprocessed datasets to generate FCDRs</a:t>
            </a:r>
          </a:p>
          <a:p>
            <a:pPr defTabSz="914400" eaLnBrk="1" hangingPunct="1">
              <a:spcBef>
                <a:spcPts val="1200"/>
              </a:spcBef>
            </a:pPr>
            <a:r>
              <a:rPr lang="en-GB" sz="2400" b="1" dirty="0" smtClean="0">
                <a:latin typeface="Calibri" pitchFamily="34" charset="0"/>
              </a:rPr>
              <a:t>GSICS Reports &amp; Guidelines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Investigation to the root cause of bias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Recommendations to modify practices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Design and Operation of future satellite instruments</a:t>
            </a:r>
          </a:p>
          <a:p>
            <a:pPr marL="357188" lvl="1" indent="-265113" defTabSz="9144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GB" sz="1900" dirty="0" smtClean="0">
                <a:latin typeface="Calibri" pitchFamily="34" charset="0"/>
              </a:rPr>
              <a:t>Online and research paper documentation, e.g. special Issue of IEEE transactions</a:t>
            </a:r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600" smtClean="0">
                <a:latin typeface="Calibri" pitchFamily="34" charset="0"/>
              </a:rPr>
              <a:t>GSICS Products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25308</TotalTime>
  <Words>522</Words>
  <Application>Microsoft Office PowerPoint</Application>
  <PresentationFormat>A4 Paper (210x297 mm)</PresentationFormat>
  <Paragraphs>74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2012 GSICS Users’ Workshop Report</vt:lpstr>
      <vt:lpstr>4th GSICS Users’ Workshop</vt:lpstr>
      <vt:lpstr>Users Feedback and Requests - 1</vt:lpstr>
      <vt:lpstr>Users’ Feedback and Requests - 2</vt:lpstr>
      <vt:lpstr>Discussion on the future Vision - 1</vt:lpstr>
      <vt:lpstr>Discussion on the future Vision (2)</vt:lpstr>
      <vt:lpstr>Discussion on the future Vision - 2</vt:lpstr>
      <vt:lpstr>Slide 8</vt:lpstr>
      <vt:lpstr>GSICS Products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fyu</cp:lastModifiedBy>
  <cp:revision>1310</cp:revision>
  <cp:lastPrinted>2006-03-06T14:11:17Z</cp:lastPrinted>
  <dcterms:created xsi:type="dcterms:W3CDTF">2010-09-10T00:53:07Z</dcterms:created>
  <dcterms:modified xsi:type="dcterms:W3CDTF">2013-03-05T11:39:14Z</dcterms:modified>
</cp:coreProperties>
</file>