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 bookmarkIdSeed="2">
  <p:sldMasterIdLst>
    <p:sldMasterId id="2147483648" r:id="rId1"/>
    <p:sldMasterId id="2147485146" r:id="rId2"/>
  </p:sldMasterIdLst>
  <p:notesMasterIdLst>
    <p:notesMasterId r:id="rId44"/>
  </p:notesMasterIdLst>
  <p:handoutMasterIdLst>
    <p:handoutMasterId r:id="rId45"/>
  </p:handoutMasterIdLst>
  <p:sldIdLst>
    <p:sldId id="669" r:id="rId3"/>
    <p:sldId id="673" r:id="rId4"/>
    <p:sldId id="667" r:id="rId5"/>
    <p:sldId id="592" r:id="rId6"/>
    <p:sldId id="626" r:id="rId7"/>
    <p:sldId id="676" r:id="rId8"/>
    <p:sldId id="675" r:id="rId9"/>
    <p:sldId id="628" r:id="rId10"/>
    <p:sldId id="629" r:id="rId11"/>
    <p:sldId id="630" r:id="rId12"/>
    <p:sldId id="677" r:id="rId13"/>
    <p:sldId id="631" r:id="rId14"/>
    <p:sldId id="632" r:id="rId15"/>
    <p:sldId id="649" r:id="rId16"/>
    <p:sldId id="605" r:id="rId17"/>
    <p:sldId id="678" r:id="rId18"/>
    <p:sldId id="681" r:id="rId19"/>
    <p:sldId id="685" r:id="rId20"/>
    <p:sldId id="686" r:id="rId21"/>
    <p:sldId id="687" r:id="rId22"/>
    <p:sldId id="697" r:id="rId23"/>
    <p:sldId id="657" r:id="rId24"/>
    <p:sldId id="658" r:id="rId25"/>
    <p:sldId id="659" r:id="rId26"/>
    <p:sldId id="660" r:id="rId27"/>
    <p:sldId id="661" r:id="rId28"/>
    <p:sldId id="662" r:id="rId29"/>
    <p:sldId id="696" r:id="rId30"/>
    <p:sldId id="693" r:id="rId31"/>
    <p:sldId id="584" r:id="rId32"/>
    <p:sldId id="688" r:id="rId33"/>
    <p:sldId id="689" r:id="rId34"/>
    <p:sldId id="690" r:id="rId35"/>
    <p:sldId id="691" r:id="rId36"/>
    <p:sldId id="650" r:id="rId37"/>
    <p:sldId id="651" r:id="rId38"/>
    <p:sldId id="652" r:id="rId39"/>
    <p:sldId id="656" r:id="rId40"/>
    <p:sldId id="653" r:id="rId41"/>
    <p:sldId id="654" r:id="rId42"/>
    <p:sldId id="655" r:id="rId4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DIN" initials="O" lastIdx="0" clrIdx="0"/>
  <p:cmAuthor id="1" name="Kevin Brown" initials="KEB" lastIdx="7" clrIdx="1"/>
  <p:cmAuthor id="2" name="Bruce Wielicki" initials="BW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40"/>
    <a:srgbClr val="F5FEA2"/>
    <a:srgbClr val="CCFFCC"/>
    <a:srgbClr val="F2FD67"/>
    <a:srgbClr val="E3EC8C"/>
    <a:srgbClr val="CCFF99"/>
    <a:srgbClr val="99FF99"/>
    <a:srgbClr val="66FF66"/>
    <a:srgbClr val="9CC4E0"/>
    <a:srgbClr val="3A64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12" autoAdjust="0"/>
    <p:restoredTop sz="96812" autoAdjust="0"/>
  </p:normalViewPr>
  <p:slideViewPr>
    <p:cSldViewPr snapToGrid="0">
      <p:cViewPr>
        <p:scale>
          <a:sx n="139" d="100"/>
          <a:sy n="139" d="100"/>
        </p:scale>
        <p:origin x="-188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2460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commentAuthors" Target="commentAuthors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535C5D-935E-F84B-9A36-939EB9FF8A67}" type="doc">
      <dgm:prSet loTypeId="urn:microsoft.com/office/officeart/2005/8/layout/radial4" loCatId="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4174CD-557B-F54D-9753-DED67910EEC4}">
      <dgm:prSet phldrT="[Text]" custT="1"/>
      <dgm:spPr/>
      <dgm:t>
        <a:bodyPr/>
        <a:lstStyle/>
        <a:p>
          <a:r>
            <a:rPr lang="en-US" sz="1800" dirty="0" smtClean="0"/>
            <a:t>Global Value of Improved Climate Information </a:t>
          </a:r>
          <a:endParaRPr lang="en-US" sz="1800" dirty="0"/>
        </a:p>
      </dgm:t>
    </dgm:pt>
    <dgm:pt modelId="{614265DA-8147-D24C-92BF-477701C8491E}" type="parTrans" cxnId="{400FDF9C-5FC3-2A46-AC43-8BA0F4A205EC}">
      <dgm:prSet/>
      <dgm:spPr/>
      <dgm:t>
        <a:bodyPr/>
        <a:lstStyle/>
        <a:p>
          <a:endParaRPr lang="en-US" sz="1800"/>
        </a:p>
      </dgm:t>
    </dgm:pt>
    <dgm:pt modelId="{D6B9545B-B3AE-D24C-8D73-3AC1E21C7BC1}" type="sibTrans" cxnId="{400FDF9C-5FC3-2A46-AC43-8BA0F4A205EC}">
      <dgm:prSet/>
      <dgm:spPr/>
      <dgm:t>
        <a:bodyPr/>
        <a:lstStyle/>
        <a:p>
          <a:endParaRPr lang="en-US" sz="1800"/>
        </a:p>
      </dgm:t>
    </dgm:pt>
    <dgm:pt modelId="{868A2F00-1E5E-DA4E-A664-A96684092C62}">
      <dgm:prSet phldrT="[Text]" custT="1"/>
      <dgm:spPr/>
      <dgm:t>
        <a:bodyPr/>
        <a:lstStyle/>
        <a:p>
          <a:r>
            <a:rPr lang="en-US" sz="1800" dirty="0" smtClean="0"/>
            <a:t>CLARREO Climate Accuracy Framework</a:t>
          </a:r>
          <a:endParaRPr lang="en-US" sz="1800" dirty="0"/>
        </a:p>
      </dgm:t>
    </dgm:pt>
    <dgm:pt modelId="{DD4936B4-663E-4E46-A066-3C04A01AE3EF}" type="parTrans" cxnId="{32F50131-B29B-1F48-959C-E9EEB894C8FF}">
      <dgm:prSet/>
      <dgm:spPr/>
      <dgm:t>
        <a:bodyPr/>
        <a:lstStyle/>
        <a:p>
          <a:endParaRPr lang="en-US" sz="1800"/>
        </a:p>
      </dgm:t>
    </dgm:pt>
    <dgm:pt modelId="{87512232-6EB1-0049-85E0-5684821E3B11}" type="sibTrans" cxnId="{32F50131-B29B-1F48-959C-E9EEB894C8FF}">
      <dgm:prSet/>
      <dgm:spPr/>
      <dgm:t>
        <a:bodyPr/>
        <a:lstStyle/>
        <a:p>
          <a:endParaRPr lang="en-US" sz="1800"/>
        </a:p>
      </dgm:t>
    </dgm:pt>
    <dgm:pt modelId="{43561FA3-4D66-684B-B0F3-ADC4B87F0797}">
      <dgm:prSet phldrT="[Text]" custT="1"/>
      <dgm:spPr/>
      <dgm:t>
        <a:bodyPr/>
        <a:lstStyle/>
        <a:p>
          <a:r>
            <a:rPr lang="en-US" sz="1800" dirty="0" smtClean="0"/>
            <a:t>Social Cost of Carbon (IMSSC)</a:t>
          </a:r>
          <a:endParaRPr lang="en-US" sz="1800" dirty="0"/>
        </a:p>
      </dgm:t>
    </dgm:pt>
    <dgm:pt modelId="{14718EFC-71A6-1E40-A7AD-9CFFF96DAE11}" type="parTrans" cxnId="{973DC355-5929-B340-9C11-9215F7324E73}">
      <dgm:prSet/>
      <dgm:spPr/>
      <dgm:t>
        <a:bodyPr/>
        <a:lstStyle/>
        <a:p>
          <a:endParaRPr lang="en-US" sz="1800"/>
        </a:p>
      </dgm:t>
    </dgm:pt>
    <dgm:pt modelId="{0C20C86E-A495-1F4C-BF72-8F6782CDB5EB}" type="sibTrans" cxnId="{973DC355-5929-B340-9C11-9215F7324E73}">
      <dgm:prSet/>
      <dgm:spPr/>
      <dgm:t>
        <a:bodyPr/>
        <a:lstStyle/>
        <a:p>
          <a:endParaRPr lang="en-US" sz="1800"/>
        </a:p>
      </dgm:t>
    </dgm:pt>
    <dgm:pt modelId="{E89C2A71-3730-5E47-BB02-4937EE5F4176}">
      <dgm:prSet phldrT="[Text]" custT="1"/>
      <dgm:spPr/>
      <dgm:t>
        <a:bodyPr/>
        <a:lstStyle/>
        <a:p>
          <a:r>
            <a:rPr lang="en-US" sz="1800" dirty="0" smtClean="0"/>
            <a:t>Integrated Climate /Economic Model</a:t>
          </a:r>
          <a:endParaRPr lang="en-US" sz="1800" dirty="0"/>
        </a:p>
      </dgm:t>
    </dgm:pt>
    <dgm:pt modelId="{3C741514-8E81-2C48-A01A-35FBDDB3935E}" type="parTrans" cxnId="{18C0B841-54E7-7843-9098-2C13A0266066}">
      <dgm:prSet/>
      <dgm:spPr/>
      <dgm:t>
        <a:bodyPr/>
        <a:lstStyle/>
        <a:p>
          <a:endParaRPr lang="en-US" sz="1800"/>
        </a:p>
      </dgm:t>
    </dgm:pt>
    <dgm:pt modelId="{A635CE1C-1E77-9841-A794-D823CBDDD4D2}" type="sibTrans" cxnId="{18C0B841-54E7-7843-9098-2C13A0266066}">
      <dgm:prSet/>
      <dgm:spPr/>
      <dgm:t>
        <a:bodyPr/>
        <a:lstStyle/>
        <a:p>
          <a:endParaRPr lang="en-US" sz="1800"/>
        </a:p>
      </dgm:t>
    </dgm:pt>
    <dgm:pt modelId="{8D36A858-3C7B-7443-A0F6-2D47B6A5274E}" type="pres">
      <dgm:prSet presAssocID="{B8535C5D-935E-F84B-9A36-939EB9FF8A6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82FB0CB-38B9-324B-8780-D339FDC36CC6}" type="pres">
      <dgm:prSet presAssocID="{324174CD-557B-F54D-9753-DED67910EEC4}" presName="centerShape" presStyleLbl="node0" presStyleIdx="0" presStyleCnt="1" custLinFactNeighborY="-880"/>
      <dgm:spPr/>
      <dgm:t>
        <a:bodyPr/>
        <a:lstStyle/>
        <a:p>
          <a:endParaRPr lang="en-US"/>
        </a:p>
      </dgm:t>
    </dgm:pt>
    <dgm:pt modelId="{D7FE34F1-EEF7-FD42-8213-013C28954BA3}" type="pres">
      <dgm:prSet presAssocID="{DD4936B4-663E-4E46-A066-3C04A01AE3EF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4F7684C8-6310-5342-A78E-276DE512F800}" type="pres">
      <dgm:prSet presAssocID="{868A2F00-1E5E-DA4E-A664-A96684092C6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1E183E-A828-E247-836D-32C318122635}" type="pres">
      <dgm:prSet presAssocID="{14718EFC-71A6-1E40-A7AD-9CFFF96DAE11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322A6BD3-9EFE-7B4A-A186-0BCA591EE734}" type="pres">
      <dgm:prSet presAssocID="{43561FA3-4D66-684B-B0F3-ADC4B87F079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CBF17E-0871-D247-879A-C59CFEC43983}" type="pres">
      <dgm:prSet presAssocID="{3C741514-8E81-2C48-A01A-35FBDDB3935E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27E42E4E-3117-3447-B69C-C47F0B6E48C9}" type="pres">
      <dgm:prSet presAssocID="{E89C2A71-3730-5E47-BB02-4937EE5F417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DC73A0-9E35-4FAF-94AF-E0C3A5C20BEF}" type="presOf" srcId="{43561FA3-4D66-684B-B0F3-ADC4B87F0797}" destId="{322A6BD3-9EFE-7B4A-A186-0BCA591EE734}" srcOrd="0" destOrd="0" presId="urn:microsoft.com/office/officeart/2005/8/layout/radial4"/>
    <dgm:cxn modelId="{13D9E939-A5A0-41DF-9277-FAFEEF3CB017}" type="presOf" srcId="{3C741514-8E81-2C48-A01A-35FBDDB3935E}" destId="{7ECBF17E-0871-D247-879A-C59CFEC43983}" srcOrd="0" destOrd="0" presId="urn:microsoft.com/office/officeart/2005/8/layout/radial4"/>
    <dgm:cxn modelId="{2604FECB-6E14-4BE9-8A6C-E19BAEB1FC49}" type="presOf" srcId="{E89C2A71-3730-5E47-BB02-4937EE5F4176}" destId="{27E42E4E-3117-3447-B69C-C47F0B6E48C9}" srcOrd="0" destOrd="0" presId="urn:microsoft.com/office/officeart/2005/8/layout/radial4"/>
    <dgm:cxn modelId="{18C0B841-54E7-7843-9098-2C13A0266066}" srcId="{324174CD-557B-F54D-9753-DED67910EEC4}" destId="{E89C2A71-3730-5E47-BB02-4937EE5F4176}" srcOrd="2" destOrd="0" parTransId="{3C741514-8E81-2C48-A01A-35FBDDB3935E}" sibTransId="{A635CE1C-1E77-9841-A794-D823CBDDD4D2}"/>
    <dgm:cxn modelId="{A452B3F2-9ECC-473E-8145-A30B2E4952E0}" type="presOf" srcId="{B8535C5D-935E-F84B-9A36-939EB9FF8A67}" destId="{8D36A858-3C7B-7443-A0F6-2D47B6A5274E}" srcOrd="0" destOrd="0" presId="urn:microsoft.com/office/officeart/2005/8/layout/radial4"/>
    <dgm:cxn modelId="{6FD2D467-A55B-4933-BA21-74C0B9A21AE9}" type="presOf" srcId="{868A2F00-1E5E-DA4E-A664-A96684092C62}" destId="{4F7684C8-6310-5342-A78E-276DE512F800}" srcOrd="0" destOrd="0" presId="urn:microsoft.com/office/officeart/2005/8/layout/radial4"/>
    <dgm:cxn modelId="{973DC355-5929-B340-9C11-9215F7324E73}" srcId="{324174CD-557B-F54D-9753-DED67910EEC4}" destId="{43561FA3-4D66-684B-B0F3-ADC4B87F0797}" srcOrd="1" destOrd="0" parTransId="{14718EFC-71A6-1E40-A7AD-9CFFF96DAE11}" sibTransId="{0C20C86E-A495-1F4C-BF72-8F6782CDB5EB}"/>
    <dgm:cxn modelId="{32F50131-B29B-1F48-959C-E9EEB894C8FF}" srcId="{324174CD-557B-F54D-9753-DED67910EEC4}" destId="{868A2F00-1E5E-DA4E-A664-A96684092C62}" srcOrd="0" destOrd="0" parTransId="{DD4936B4-663E-4E46-A066-3C04A01AE3EF}" sibTransId="{87512232-6EB1-0049-85E0-5684821E3B11}"/>
    <dgm:cxn modelId="{518D839E-BDF5-43F3-B37B-BC510A210587}" type="presOf" srcId="{324174CD-557B-F54D-9753-DED67910EEC4}" destId="{482FB0CB-38B9-324B-8780-D339FDC36CC6}" srcOrd="0" destOrd="0" presId="urn:microsoft.com/office/officeart/2005/8/layout/radial4"/>
    <dgm:cxn modelId="{A7854317-5455-4605-AFBD-D2A75393AC0A}" type="presOf" srcId="{DD4936B4-663E-4E46-A066-3C04A01AE3EF}" destId="{D7FE34F1-EEF7-FD42-8213-013C28954BA3}" srcOrd="0" destOrd="0" presId="urn:microsoft.com/office/officeart/2005/8/layout/radial4"/>
    <dgm:cxn modelId="{400FDF9C-5FC3-2A46-AC43-8BA0F4A205EC}" srcId="{B8535C5D-935E-F84B-9A36-939EB9FF8A67}" destId="{324174CD-557B-F54D-9753-DED67910EEC4}" srcOrd="0" destOrd="0" parTransId="{614265DA-8147-D24C-92BF-477701C8491E}" sibTransId="{D6B9545B-B3AE-D24C-8D73-3AC1E21C7BC1}"/>
    <dgm:cxn modelId="{4C5B55EB-1AC0-468F-BF06-DD92FF690687}" type="presOf" srcId="{14718EFC-71A6-1E40-A7AD-9CFFF96DAE11}" destId="{661E183E-A828-E247-836D-32C318122635}" srcOrd="0" destOrd="0" presId="urn:microsoft.com/office/officeart/2005/8/layout/radial4"/>
    <dgm:cxn modelId="{80E73CD6-5136-4172-80BF-298A3A6370B8}" type="presParOf" srcId="{8D36A858-3C7B-7443-A0F6-2D47B6A5274E}" destId="{482FB0CB-38B9-324B-8780-D339FDC36CC6}" srcOrd="0" destOrd="0" presId="urn:microsoft.com/office/officeart/2005/8/layout/radial4"/>
    <dgm:cxn modelId="{16000F86-80FF-430C-B508-69E369F1486D}" type="presParOf" srcId="{8D36A858-3C7B-7443-A0F6-2D47B6A5274E}" destId="{D7FE34F1-EEF7-FD42-8213-013C28954BA3}" srcOrd="1" destOrd="0" presId="urn:microsoft.com/office/officeart/2005/8/layout/radial4"/>
    <dgm:cxn modelId="{DAF9C22D-F322-4756-9AC1-3B82C9BFFA97}" type="presParOf" srcId="{8D36A858-3C7B-7443-A0F6-2D47B6A5274E}" destId="{4F7684C8-6310-5342-A78E-276DE512F800}" srcOrd="2" destOrd="0" presId="urn:microsoft.com/office/officeart/2005/8/layout/radial4"/>
    <dgm:cxn modelId="{EF4D1AF7-273E-42DF-A6EB-50008E9857C4}" type="presParOf" srcId="{8D36A858-3C7B-7443-A0F6-2D47B6A5274E}" destId="{661E183E-A828-E247-836D-32C318122635}" srcOrd="3" destOrd="0" presId="urn:microsoft.com/office/officeart/2005/8/layout/radial4"/>
    <dgm:cxn modelId="{C2880090-9652-442D-9172-2768484279CA}" type="presParOf" srcId="{8D36A858-3C7B-7443-A0F6-2D47B6A5274E}" destId="{322A6BD3-9EFE-7B4A-A186-0BCA591EE734}" srcOrd="4" destOrd="0" presId="urn:microsoft.com/office/officeart/2005/8/layout/radial4"/>
    <dgm:cxn modelId="{204FD442-565E-408C-807D-9389E07C9002}" type="presParOf" srcId="{8D36A858-3C7B-7443-A0F6-2D47B6A5274E}" destId="{7ECBF17E-0871-D247-879A-C59CFEC43983}" srcOrd="5" destOrd="0" presId="urn:microsoft.com/office/officeart/2005/8/layout/radial4"/>
    <dgm:cxn modelId="{05A33E40-244E-465C-8F1E-3BE27AEE4FC4}" type="presParOf" srcId="{8D36A858-3C7B-7443-A0F6-2D47B6A5274E}" destId="{27E42E4E-3117-3447-B69C-C47F0B6E48C9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324472-C10E-8843-A5CB-4AEB96923B4A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27C204-9666-F349-88F5-03E18B8B2EDC}">
      <dgm:prSet phldrT="[Text]"/>
      <dgm:spPr/>
      <dgm:t>
        <a:bodyPr/>
        <a:lstStyle/>
        <a:p>
          <a:pPr algn="ctr"/>
          <a:r>
            <a:rPr lang="en-US" dirty="0" smtClean="0"/>
            <a:t>2015</a:t>
          </a:r>
          <a:endParaRPr lang="en-US" dirty="0"/>
        </a:p>
      </dgm:t>
    </dgm:pt>
    <dgm:pt modelId="{5FD0676A-3FC5-2148-84C0-7F6613A54ED9}" type="parTrans" cxnId="{3FC2AE1C-00FB-364F-8123-3D45826F07BE}">
      <dgm:prSet/>
      <dgm:spPr/>
      <dgm:t>
        <a:bodyPr/>
        <a:lstStyle/>
        <a:p>
          <a:endParaRPr lang="en-US"/>
        </a:p>
      </dgm:t>
    </dgm:pt>
    <dgm:pt modelId="{ED8CA2A5-38A2-7A4D-80A7-68297007074E}" type="sibTrans" cxnId="{3FC2AE1C-00FB-364F-8123-3D45826F07BE}">
      <dgm:prSet/>
      <dgm:spPr/>
      <dgm:t>
        <a:bodyPr/>
        <a:lstStyle/>
        <a:p>
          <a:endParaRPr lang="en-US"/>
        </a:p>
      </dgm:t>
    </dgm:pt>
    <dgm:pt modelId="{8356A00D-7FEE-DC41-8DEC-D6265B6149E9}">
      <dgm:prSet phldrT="[Text]"/>
      <dgm:spPr/>
      <dgm:t>
        <a:bodyPr/>
        <a:lstStyle/>
        <a:p>
          <a:pPr algn="ctr"/>
          <a:r>
            <a:rPr lang="en-US" dirty="0" smtClean="0"/>
            <a:t>BAU emissions</a:t>
          </a:r>
          <a:endParaRPr lang="en-US" dirty="0"/>
        </a:p>
      </dgm:t>
    </dgm:pt>
    <dgm:pt modelId="{21EBCFA4-8C6C-A541-B137-1ABE133AB7C1}" type="parTrans" cxnId="{28C3AC27-7379-9049-91B8-9D7092B4BC25}">
      <dgm:prSet/>
      <dgm:spPr/>
      <dgm:t>
        <a:bodyPr/>
        <a:lstStyle/>
        <a:p>
          <a:endParaRPr lang="en-US"/>
        </a:p>
      </dgm:t>
    </dgm:pt>
    <dgm:pt modelId="{AF1B44BE-7C1B-5E47-953C-8A3E8E2BE590}" type="sibTrans" cxnId="{28C3AC27-7379-9049-91B8-9D7092B4BC25}">
      <dgm:prSet/>
      <dgm:spPr/>
      <dgm:t>
        <a:bodyPr/>
        <a:lstStyle/>
        <a:p>
          <a:endParaRPr lang="en-US"/>
        </a:p>
      </dgm:t>
    </dgm:pt>
    <dgm:pt modelId="{BAE82254-CAF9-A645-8B5F-F6F2C3DFCC5A}">
      <dgm:prSet phldrT="[Text]"/>
      <dgm:spPr/>
      <dgm:t>
        <a:bodyPr/>
        <a:lstStyle/>
        <a:p>
          <a:pPr algn="ctr"/>
          <a:r>
            <a:rPr lang="en-US" b="1" dirty="0" smtClean="0"/>
            <a:t>Assumptions</a:t>
          </a:r>
          <a:endParaRPr lang="en-US" b="1" dirty="0"/>
        </a:p>
      </dgm:t>
    </dgm:pt>
    <dgm:pt modelId="{D4D2E63C-37B2-5646-804C-9F3823503D31}" type="parTrans" cxnId="{970ADCFD-69CA-B448-A202-EE8BE9487EE1}">
      <dgm:prSet/>
      <dgm:spPr/>
      <dgm:t>
        <a:bodyPr/>
        <a:lstStyle/>
        <a:p>
          <a:endParaRPr lang="en-US"/>
        </a:p>
      </dgm:t>
    </dgm:pt>
    <dgm:pt modelId="{B748F167-CF2B-3F47-B414-C2C32AFB2019}" type="sibTrans" cxnId="{970ADCFD-69CA-B448-A202-EE8BE9487EE1}">
      <dgm:prSet/>
      <dgm:spPr/>
      <dgm:t>
        <a:bodyPr/>
        <a:lstStyle/>
        <a:p>
          <a:endParaRPr lang="en-US"/>
        </a:p>
      </dgm:t>
    </dgm:pt>
    <dgm:pt modelId="{3BBCD26E-B428-DE4D-989B-0750DAE7547B}">
      <dgm:prSet phldrT="[Text]"/>
      <dgm:spPr/>
      <dgm:t>
        <a:bodyPr/>
        <a:lstStyle/>
        <a:p>
          <a:pPr algn="l"/>
          <a:r>
            <a:rPr lang="en-US" b="1" dirty="0" smtClean="0"/>
            <a:t>Discount rate = 3%</a:t>
          </a:r>
          <a:endParaRPr lang="en-US" b="1" dirty="0"/>
        </a:p>
      </dgm:t>
    </dgm:pt>
    <dgm:pt modelId="{0305A211-1E00-9C49-8D0F-4318C312E632}" type="parTrans" cxnId="{430C12FD-438A-1A47-A203-6AA2D9683AE1}">
      <dgm:prSet/>
      <dgm:spPr/>
      <dgm:t>
        <a:bodyPr/>
        <a:lstStyle/>
        <a:p>
          <a:endParaRPr lang="en-US"/>
        </a:p>
      </dgm:t>
    </dgm:pt>
    <dgm:pt modelId="{621C8134-F66A-5B45-AD58-4952398B9FBD}" type="sibTrans" cxnId="{430C12FD-438A-1A47-A203-6AA2D9683AE1}">
      <dgm:prSet/>
      <dgm:spPr/>
      <dgm:t>
        <a:bodyPr/>
        <a:lstStyle/>
        <a:p>
          <a:endParaRPr lang="en-US"/>
        </a:p>
      </dgm:t>
    </dgm:pt>
    <dgm:pt modelId="{A43D9132-534A-C847-BC24-50B839F04036}">
      <dgm:prSet phldrT="[Text]"/>
      <dgm:spPr/>
      <dgm:t>
        <a:bodyPr/>
        <a:lstStyle/>
        <a:p>
          <a:pPr algn="l"/>
          <a:r>
            <a:rPr lang="en-US" b="1" dirty="0" smtClean="0"/>
            <a:t>Climate Sensitivity = IPCC (2007) uncertainty distribution</a:t>
          </a:r>
          <a:endParaRPr lang="en-US" b="1" dirty="0"/>
        </a:p>
      </dgm:t>
    </dgm:pt>
    <dgm:pt modelId="{0698B290-F2EF-CE45-B14C-8A21118A3F57}" type="parTrans" cxnId="{AE4ADA19-F071-0746-8B9E-2BB44C277428}">
      <dgm:prSet/>
      <dgm:spPr/>
      <dgm:t>
        <a:bodyPr/>
        <a:lstStyle/>
        <a:p>
          <a:endParaRPr lang="en-US"/>
        </a:p>
      </dgm:t>
    </dgm:pt>
    <dgm:pt modelId="{79396CDE-4BF6-7347-8B47-A6FB5BC8E0A6}" type="sibTrans" cxnId="{AE4ADA19-F071-0746-8B9E-2BB44C277428}">
      <dgm:prSet/>
      <dgm:spPr/>
      <dgm:t>
        <a:bodyPr/>
        <a:lstStyle/>
        <a:p>
          <a:endParaRPr lang="en-US"/>
        </a:p>
      </dgm:t>
    </dgm:pt>
    <dgm:pt modelId="{C98AAE99-3F3D-E548-A0B9-2DA956055A56}">
      <dgm:prSet phldrT="[Text]"/>
      <dgm:spPr/>
      <dgm:t>
        <a:bodyPr/>
        <a:lstStyle/>
        <a:p>
          <a:pPr algn="ctr"/>
          <a:r>
            <a:rPr lang="en-US" dirty="0" smtClean="0"/>
            <a:t>2205</a:t>
          </a:r>
          <a:endParaRPr lang="en-US" dirty="0"/>
        </a:p>
      </dgm:t>
    </dgm:pt>
    <dgm:pt modelId="{08247619-B4E6-D141-8BAF-25668E9494F2}" type="parTrans" cxnId="{E67F7E0D-0114-044C-9D9B-AAEB9FA25179}">
      <dgm:prSet/>
      <dgm:spPr/>
      <dgm:t>
        <a:bodyPr/>
        <a:lstStyle/>
        <a:p>
          <a:endParaRPr lang="en-US"/>
        </a:p>
      </dgm:t>
    </dgm:pt>
    <dgm:pt modelId="{8E1185B6-087A-D348-8852-6E95B51CAE23}" type="sibTrans" cxnId="{E67F7E0D-0114-044C-9D9B-AAEB9FA25179}">
      <dgm:prSet/>
      <dgm:spPr/>
      <dgm:t>
        <a:bodyPr/>
        <a:lstStyle/>
        <a:p>
          <a:endParaRPr lang="en-US"/>
        </a:p>
      </dgm:t>
    </dgm:pt>
    <dgm:pt modelId="{0B47BECB-6C43-C047-A1A8-AE597135CFF9}">
      <dgm:prSet phldrT="[Text]"/>
      <dgm:spPr/>
      <dgm:t>
        <a:bodyPr/>
        <a:lstStyle/>
        <a:p>
          <a:pPr algn="ctr"/>
          <a:r>
            <a:rPr lang="en-US" dirty="0" smtClean="0"/>
            <a:t>SCC = $209 T</a:t>
          </a:r>
          <a:endParaRPr lang="en-US" dirty="0"/>
        </a:p>
      </dgm:t>
    </dgm:pt>
    <dgm:pt modelId="{5E606FBC-1913-D145-8C86-42C36EB0488A}" type="parTrans" cxnId="{0A528B10-FC91-3C4C-85A5-D17D62CE8E60}">
      <dgm:prSet/>
      <dgm:spPr/>
      <dgm:t>
        <a:bodyPr/>
        <a:lstStyle/>
        <a:p>
          <a:endParaRPr lang="en-US"/>
        </a:p>
      </dgm:t>
    </dgm:pt>
    <dgm:pt modelId="{73DD3966-9A21-374F-9B4E-A3E4720E7FBA}" type="sibTrans" cxnId="{0A528B10-FC91-3C4C-85A5-D17D62CE8E60}">
      <dgm:prSet/>
      <dgm:spPr/>
      <dgm:t>
        <a:bodyPr/>
        <a:lstStyle/>
        <a:p>
          <a:endParaRPr lang="en-US"/>
        </a:p>
      </dgm:t>
    </dgm:pt>
    <dgm:pt modelId="{2003C78F-AE71-444F-9939-2EBF58B54F78}">
      <dgm:prSet/>
      <dgm:spPr/>
      <dgm:t>
        <a:bodyPr/>
        <a:lstStyle/>
        <a:p>
          <a:endParaRPr lang="en-US"/>
        </a:p>
      </dgm:t>
    </dgm:pt>
    <dgm:pt modelId="{D8CD6E90-95D0-B142-9138-3534DCE80077}" type="parTrans" cxnId="{CA7A6DFA-BC8D-714C-B97B-20BC1796E7B3}">
      <dgm:prSet/>
      <dgm:spPr/>
      <dgm:t>
        <a:bodyPr/>
        <a:lstStyle/>
        <a:p>
          <a:endParaRPr lang="en-US"/>
        </a:p>
      </dgm:t>
    </dgm:pt>
    <dgm:pt modelId="{4AD04B9C-C249-3241-A807-B044A1761B6B}" type="sibTrans" cxnId="{CA7A6DFA-BC8D-714C-B97B-20BC1796E7B3}">
      <dgm:prSet/>
      <dgm:spPr/>
      <dgm:t>
        <a:bodyPr/>
        <a:lstStyle/>
        <a:p>
          <a:endParaRPr lang="en-US"/>
        </a:p>
      </dgm:t>
    </dgm:pt>
    <dgm:pt modelId="{E36BB9A6-CEA8-514B-96D9-34A35F2E06EE}" type="pres">
      <dgm:prSet presAssocID="{55324472-C10E-8843-A5CB-4AEB96923B4A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AAC19C-C817-074A-8A41-C0FE7A7D311A}" type="pres">
      <dgm:prSet presAssocID="{55324472-C10E-8843-A5CB-4AEB96923B4A}" presName="arrow" presStyleLbl="bgShp" presStyleIdx="0" presStyleCnt="1" custLinFactNeighborX="-7525" custLinFactNeighborY="-2141"/>
      <dgm:spPr/>
      <dgm:t>
        <a:bodyPr/>
        <a:lstStyle/>
        <a:p>
          <a:endParaRPr lang="en-US"/>
        </a:p>
      </dgm:t>
    </dgm:pt>
    <dgm:pt modelId="{16CCBA93-5520-964C-A4C7-114A19A8BA00}" type="pres">
      <dgm:prSet presAssocID="{55324472-C10E-8843-A5CB-4AEB96923B4A}" presName="arrowDiagram4" presStyleCnt="0"/>
      <dgm:spPr/>
      <dgm:t>
        <a:bodyPr/>
        <a:lstStyle/>
        <a:p>
          <a:endParaRPr lang="en-US"/>
        </a:p>
      </dgm:t>
    </dgm:pt>
    <dgm:pt modelId="{0F59ECF9-35AC-5C49-8A0E-69AC627FC5E3}" type="pres">
      <dgm:prSet presAssocID="{4F27C204-9666-F349-88F5-03E18B8B2EDC}" presName="bullet4a" presStyleLbl="node1" presStyleIdx="0" presStyleCnt="4"/>
      <dgm:spPr/>
      <dgm:t>
        <a:bodyPr/>
        <a:lstStyle/>
        <a:p>
          <a:endParaRPr lang="en-US"/>
        </a:p>
      </dgm:t>
    </dgm:pt>
    <dgm:pt modelId="{ACE51094-D9E0-EB49-8911-824C4B6534B4}" type="pres">
      <dgm:prSet presAssocID="{4F27C204-9666-F349-88F5-03E18B8B2EDC}" presName="textBox4a" presStyleLbl="revTx" presStyleIdx="0" presStyleCnt="4" custScaleX="166397" custLinFactNeighborX="-26406" custLinFactNeighborY="202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8212F3-8C34-C542-9FA3-7B4514DA0F73}" type="pres">
      <dgm:prSet presAssocID="{2003C78F-AE71-444F-9939-2EBF58B54F78}" presName="bullet4b" presStyleLbl="node1" presStyleIdx="1" presStyleCnt="4"/>
      <dgm:spPr/>
      <dgm:t>
        <a:bodyPr/>
        <a:lstStyle/>
        <a:p>
          <a:endParaRPr lang="en-US"/>
        </a:p>
      </dgm:t>
    </dgm:pt>
    <dgm:pt modelId="{ED6DB8BF-E6BB-E34E-827C-E65B8428336D}" type="pres">
      <dgm:prSet presAssocID="{2003C78F-AE71-444F-9939-2EBF58B54F78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24B986-77B0-454E-973A-A2F862FBFE73}" type="pres">
      <dgm:prSet presAssocID="{BAE82254-CAF9-A645-8B5F-F6F2C3DFCC5A}" presName="bullet4c" presStyleLbl="node1" presStyleIdx="2" presStyleCnt="4"/>
      <dgm:spPr/>
      <dgm:t>
        <a:bodyPr/>
        <a:lstStyle/>
        <a:p>
          <a:endParaRPr lang="en-US"/>
        </a:p>
      </dgm:t>
    </dgm:pt>
    <dgm:pt modelId="{6E468409-7A1F-7244-8EAE-1EAEE0465B8D}" type="pres">
      <dgm:prSet presAssocID="{BAE82254-CAF9-A645-8B5F-F6F2C3DFCC5A}" presName="textBox4c" presStyleLbl="revTx" presStyleIdx="2" presStyleCnt="4" custScaleX="353878" custScaleY="29284" custLinFactX="-66469" custLinFactY="-2467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2C97F-1BA1-6B4A-9D99-ED6FAE5957B0}" type="pres">
      <dgm:prSet presAssocID="{C98AAE99-3F3D-E548-A0B9-2DA956055A56}" presName="bullet4d" presStyleLbl="node1" presStyleIdx="3" presStyleCnt="4" custLinFactNeighborX="74298" custLinFactNeighborY="-21568"/>
      <dgm:spPr/>
      <dgm:t>
        <a:bodyPr/>
        <a:lstStyle/>
        <a:p>
          <a:endParaRPr lang="en-US"/>
        </a:p>
      </dgm:t>
    </dgm:pt>
    <dgm:pt modelId="{A6D89FE5-2A1E-5041-9CB2-DED981DA3B94}" type="pres">
      <dgm:prSet presAssocID="{C98AAE99-3F3D-E548-A0B9-2DA956055A56}" presName="textBox4d" presStyleLbl="revTx" presStyleIdx="3" presStyleCnt="4" custScaleX="121256" custScaleY="50243" custLinFactNeighborX="-33372" custLinFactNeighborY="-59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9B301D-BFC1-4641-B364-9059739D59BB}" type="presOf" srcId="{C98AAE99-3F3D-E548-A0B9-2DA956055A56}" destId="{A6D89FE5-2A1E-5041-9CB2-DED981DA3B94}" srcOrd="0" destOrd="0" presId="urn:microsoft.com/office/officeart/2005/8/layout/arrow2"/>
    <dgm:cxn modelId="{B09BBFAD-CF73-46A7-B0C9-5FCDA4C7C0A4}" type="presOf" srcId="{A43D9132-534A-C847-BC24-50B839F04036}" destId="{6E468409-7A1F-7244-8EAE-1EAEE0465B8D}" srcOrd="0" destOrd="2" presId="urn:microsoft.com/office/officeart/2005/8/layout/arrow2"/>
    <dgm:cxn modelId="{AE4ADA19-F071-0746-8B9E-2BB44C277428}" srcId="{BAE82254-CAF9-A645-8B5F-F6F2C3DFCC5A}" destId="{A43D9132-534A-C847-BC24-50B839F04036}" srcOrd="1" destOrd="0" parTransId="{0698B290-F2EF-CE45-B14C-8A21118A3F57}" sibTransId="{79396CDE-4BF6-7347-8B47-A6FB5BC8E0A6}"/>
    <dgm:cxn modelId="{430C12FD-438A-1A47-A203-6AA2D9683AE1}" srcId="{BAE82254-CAF9-A645-8B5F-F6F2C3DFCC5A}" destId="{3BBCD26E-B428-DE4D-989B-0750DAE7547B}" srcOrd="0" destOrd="0" parTransId="{0305A211-1E00-9C49-8D0F-4318C312E632}" sibTransId="{621C8134-F66A-5B45-AD58-4952398B9FBD}"/>
    <dgm:cxn modelId="{CCF34602-4A6D-444F-B7EB-6B6D7447AAAC}" type="presOf" srcId="{8356A00D-7FEE-DC41-8DEC-D6265B6149E9}" destId="{ACE51094-D9E0-EB49-8911-824C4B6534B4}" srcOrd="0" destOrd="1" presId="urn:microsoft.com/office/officeart/2005/8/layout/arrow2"/>
    <dgm:cxn modelId="{0A528B10-FC91-3C4C-85A5-D17D62CE8E60}" srcId="{C98AAE99-3F3D-E548-A0B9-2DA956055A56}" destId="{0B47BECB-6C43-C047-A1A8-AE597135CFF9}" srcOrd="0" destOrd="0" parTransId="{5E606FBC-1913-D145-8C86-42C36EB0488A}" sibTransId="{73DD3966-9A21-374F-9B4E-A3E4720E7FBA}"/>
    <dgm:cxn modelId="{01D6EFF2-715F-4EA0-AAB9-02FD733C181E}" type="presOf" srcId="{0B47BECB-6C43-C047-A1A8-AE597135CFF9}" destId="{A6D89FE5-2A1E-5041-9CB2-DED981DA3B94}" srcOrd="0" destOrd="1" presId="urn:microsoft.com/office/officeart/2005/8/layout/arrow2"/>
    <dgm:cxn modelId="{CA7A6DFA-BC8D-714C-B97B-20BC1796E7B3}" srcId="{55324472-C10E-8843-A5CB-4AEB96923B4A}" destId="{2003C78F-AE71-444F-9939-2EBF58B54F78}" srcOrd="1" destOrd="0" parTransId="{D8CD6E90-95D0-B142-9138-3534DCE80077}" sibTransId="{4AD04B9C-C249-3241-A807-B044A1761B6B}"/>
    <dgm:cxn modelId="{38C7D489-5039-498B-A9CB-222CCE6A5CD9}" type="presOf" srcId="{3BBCD26E-B428-DE4D-989B-0750DAE7547B}" destId="{6E468409-7A1F-7244-8EAE-1EAEE0465B8D}" srcOrd="0" destOrd="1" presId="urn:microsoft.com/office/officeart/2005/8/layout/arrow2"/>
    <dgm:cxn modelId="{28C3AC27-7379-9049-91B8-9D7092B4BC25}" srcId="{4F27C204-9666-F349-88F5-03E18B8B2EDC}" destId="{8356A00D-7FEE-DC41-8DEC-D6265B6149E9}" srcOrd="0" destOrd="0" parTransId="{21EBCFA4-8C6C-A541-B137-1ABE133AB7C1}" sibTransId="{AF1B44BE-7C1B-5E47-953C-8A3E8E2BE590}"/>
    <dgm:cxn modelId="{970ADCFD-69CA-B448-A202-EE8BE9487EE1}" srcId="{55324472-C10E-8843-A5CB-4AEB96923B4A}" destId="{BAE82254-CAF9-A645-8B5F-F6F2C3DFCC5A}" srcOrd="2" destOrd="0" parTransId="{D4D2E63C-37B2-5646-804C-9F3823503D31}" sibTransId="{B748F167-CF2B-3F47-B414-C2C32AFB2019}"/>
    <dgm:cxn modelId="{F0AC1F3D-82FB-406A-83F6-476E8E2FB18B}" type="presOf" srcId="{2003C78F-AE71-444F-9939-2EBF58B54F78}" destId="{ED6DB8BF-E6BB-E34E-827C-E65B8428336D}" srcOrd="0" destOrd="0" presId="urn:microsoft.com/office/officeart/2005/8/layout/arrow2"/>
    <dgm:cxn modelId="{B1777EDE-DD43-4874-9799-16F041E5A820}" type="presOf" srcId="{BAE82254-CAF9-A645-8B5F-F6F2C3DFCC5A}" destId="{6E468409-7A1F-7244-8EAE-1EAEE0465B8D}" srcOrd="0" destOrd="0" presId="urn:microsoft.com/office/officeart/2005/8/layout/arrow2"/>
    <dgm:cxn modelId="{3FC2AE1C-00FB-364F-8123-3D45826F07BE}" srcId="{55324472-C10E-8843-A5CB-4AEB96923B4A}" destId="{4F27C204-9666-F349-88F5-03E18B8B2EDC}" srcOrd="0" destOrd="0" parTransId="{5FD0676A-3FC5-2148-84C0-7F6613A54ED9}" sibTransId="{ED8CA2A5-38A2-7A4D-80A7-68297007074E}"/>
    <dgm:cxn modelId="{8FFBAB5C-B249-4E13-942D-8ACC7CCFEBD3}" type="presOf" srcId="{55324472-C10E-8843-A5CB-4AEB96923B4A}" destId="{E36BB9A6-CEA8-514B-96D9-34A35F2E06EE}" srcOrd="0" destOrd="0" presId="urn:microsoft.com/office/officeart/2005/8/layout/arrow2"/>
    <dgm:cxn modelId="{046A280F-B022-4A90-9A77-3DFD6EEED9CE}" type="presOf" srcId="{4F27C204-9666-F349-88F5-03E18B8B2EDC}" destId="{ACE51094-D9E0-EB49-8911-824C4B6534B4}" srcOrd="0" destOrd="0" presId="urn:microsoft.com/office/officeart/2005/8/layout/arrow2"/>
    <dgm:cxn modelId="{E67F7E0D-0114-044C-9D9B-AAEB9FA25179}" srcId="{55324472-C10E-8843-A5CB-4AEB96923B4A}" destId="{C98AAE99-3F3D-E548-A0B9-2DA956055A56}" srcOrd="3" destOrd="0" parTransId="{08247619-B4E6-D141-8BAF-25668E9494F2}" sibTransId="{8E1185B6-087A-D348-8852-6E95B51CAE23}"/>
    <dgm:cxn modelId="{E924F450-ECF4-48E9-80B6-D6B601636CBA}" type="presParOf" srcId="{E36BB9A6-CEA8-514B-96D9-34A35F2E06EE}" destId="{83AAC19C-C817-074A-8A41-C0FE7A7D311A}" srcOrd="0" destOrd="0" presId="urn:microsoft.com/office/officeart/2005/8/layout/arrow2"/>
    <dgm:cxn modelId="{AE348C8A-1974-4360-AFAE-B62F36528F46}" type="presParOf" srcId="{E36BB9A6-CEA8-514B-96D9-34A35F2E06EE}" destId="{16CCBA93-5520-964C-A4C7-114A19A8BA00}" srcOrd="1" destOrd="0" presId="urn:microsoft.com/office/officeart/2005/8/layout/arrow2"/>
    <dgm:cxn modelId="{CD32E22B-91A7-4261-ABA1-2B956510D9C6}" type="presParOf" srcId="{16CCBA93-5520-964C-A4C7-114A19A8BA00}" destId="{0F59ECF9-35AC-5C49-8A0E-69AC627FC5E3}" srcOrd="0" destOrd="0" presId="urn:microsoft.com/office/officeart/2005/8/layout/arrow2"/>
    <dgm:cxn modelId="{83CA718F-0E76-43A7-A1AB-EB4D64B17979}" type="presParOf" srcId="{16CCBA93-5520-964C-A4C7-114A19A8BA00}" destId="{ACE51094-D9E0-EB49-8911-824C4B6534B4}" srcOrd="1" destOrd="0" presId="urn:microsoft.com/office/officeart/2005/8/layout/arrow2"/>
    <dgm:cxn modelId="{80163D4A-0799-40FD-BC6A-C0AEF185A159}" type="presParOf" srcId="{16CCBA93-5520-964C-A4C7-114A19A8BA00}" destId="{258212F3-8C34-C542-9FA3-7B4514DA0F73}" srcOrd="2" destOrd="0" presId="urn:microsoft.com/office/officeart/2005/8/layout/arrow2"/>
    <dgm:cxn modelId="{B70200B3-9627-4BDB-9CF0-F6CA85D60851}" type="presParOf" srcId="{16CCBA93-5520-964C-A4C7-114A19A8BA00}" destId="{ED6DB8BF-E6BB-E34E-827C-E65B8428336D}" srcOrd="3" destOrd="0" presId="urn:microsoft.com/office/officeart/2005/8/layout/arrow2"/>
    <dgm:cxn modelId="{D5B832C6-905B-4502-923D-83792587CD83}" type="presParOf" srcId="{16CCBA93-5520-964C-A4C7-114A19A8BA00}" destId="{AE24B986-77B0-454E-973A-A2F862FBFE73}" srcOrd="4" destOrd="0" presId="urn:microsoft.com/office/officeart/2005/8/layout/arrow2"/>
    <dgm:cxn modelId="{C0432C97-1134-4EB7-83F0-F72976A21607}" type="presParOf" srcId="{16CCBA93-5520-964C-A4C7-114A19A8BA00}" destId="{6E468409-7A1F-7244-8EAE-1EAEE0465B8D}" srcOrd="5" destOrd="0" presId="urn:microsoft.com/office/officeart/2005/8/layout/arrow2"/>
    <dgm:cxn modelId="{C15AA794-D8A1-465E-81EE-519346FE7AFE}" type="presParOf" srcId="{16CCBA93-5520-964C-A4C7-114A19A8BA00}" destId="{8612C97F-1BA1-6B4A-9D99-ED6FAE5957B0}" srcOrd="6" destOrd="0" presId="urn:microsoft.com/office/officeart/2005/8/layout/arrow2"/>
    <dgm:cxn modelId="{06CE6005-CF8F-456A-9449-CD18A16DC217}" type="presParOf" srcId="{16CCBA93-5520-964C-A4C7-114A19A8BA00}" destId="{A6D89FE5-2A1E-5041-9CB2-DED981DA3B94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324472-C10E-8843-A5CB-4AEB96923B4A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27C204-9666-F349-88F5-03E18B8B2EDC}">
      <dgm:prSet phldrT="[Text]"/>
      <dgm:spPr/>
      <dgm:t>
        <a:bodyPr/>
        <a:lstStyle/>
        <a:p>
          <a:pPr algn="ctr"/>
          <a:r>
            <a:rPr lang="en-US" dirty="0" smtClean="0"/>
            <a:t>2015</a:t>
          </a:r>
          <a:endParaRPr lang="en-US" dirty="0"/>
        </a:p>
      </dgm:t>
    </dgm:pt>
    <dgm:pt modelId="{5FD0676A-3FC5-2148-84C0-7F6613A54ED9}" type="parTrans" cxnId="{3FC2AE1C-00FB-364F-8123-3D45826F07BE}">
      <dgm:prSet/>
      <dgm:spPr/>
      <dgm:t>
        <a:bodyPr/>
        <a:lstStyle/>
        <a:p>
          <a:endParaRPr lang="en-US"/>
        </a:p>
      </dgm:t>
    </dgm:pt>
    <dgm:pt modelId="{ED8CA2A5-38A2-7A4D-80A7-68297007074E}" type="sibTrans" cxnId="{3FC2AE1C-00FB-364F-8123-3D45826F07BE}">
      <dgm:prSet/>
      <dgm:spPr/>
      <dgm:t>
        <a:bodyPr/>
        <a:lstStyle/>
        <a:p>
          <a:endParaRPr lang="en-US"/>
        </a:p>
      </dgm:t>
    </dgm:pt>
    <dgm:pt modelId="{8356A00D-7FEE-DC41-8DEC-D6265B6149E9}">
      <dgm:prSet phldrT="[Text]"/>
      <dgm:spPr/>
      <dgm:t>
        <a:bodyPr/>
        <a:lstStyle/>
        <a:p>
          <a:pPr algn="ctr"/>
          <a:r>
            <a:rPr lang="en-US" dirty="0" smtClean="0"/>
            <a:t>BAU emissions</a:t>
          </a:r>
          <a:endParaRPr lang="en-US" dirty="0"/>
        </a:p>
      </dgm:t>
    </dgm:pt>
    <dgm:pt modelId="{21EBCFA4-8C6C-A541-B137-1ABE133AB7C1}" type="parTrans" cxnId="{28C3AC27-7379-9049-91B8-9D7092B4BC25}">
      <dgm:prSet/>
      <dgm:spPr/>
      <dgm:t>
        <a:bodyPr/>
        <a:lstStyle/>
        <a:p>
          <a:endParaRPr lang="en-US"/>
        </a:p>
      </dgm:t>
    </dgm:pt>
    <dgm:pt modelId="{AF1B44BE-7C1B-5E47-953C-8A3E8E2BE590}" type="sibTrans" cxnId="{28C3AC27-7379-9049-91B8-9D7092B4BC25}">
      <dgm:prSet/>
      <dgm:spPr/>
      <dgm:t>
        <a:bodyPr/>
        <a:lstStyle/>
        <a:p>
          <a:endParaRPr lang="en-US"/>
        </a:p>
      </dgm:t>
    </dgm:pt>
    <dgm:pt modelId="{C98AAE99-3F3D-E548-A0B9-2DA956055A56}">
      <dgm:prSet phldrT="[Text]"/>
      <dgm:spPr/>
      <dgm:t>
        <a:bodyPr/>
        <a:lstStyle/>
        <a:p>
          <a:pPr algn="ctr"/>
          <a:r>
            <a:rPr lang="en-US" dirty="0" smtClean="0"/>
            <a:t>2205</a:t>
          </a:r>
          <a:endParaRPr lang="en-US" dirty="0"/>
        </a:p>
      </dgm:t>
    </dgm:pt>
    <dgm:pt modelId="{08247619-B4E6-D141-8BAF-25668E9494F2}" type="parTrans" cxnId="{E67F7E0D-0114-044C-9D9B-AAEB9FA25179}">
      <dgm:prSet/>
      <dgm:spPr/>
      <dgm:t>
        <a:bodyPr/>
        <a:lstStyle/>
        <a:p>
          <a:endParaRPr lang="en-US"/>
        </a:p>
      </dgm:t>
    </dgm:pt>
    <dgm:pt modelId="{8E1185B6-087A-D348-8852-6E95B51CAE23}" type="sibTrans" cxnId="{E67F7E0D-0114-044C-9D9B-AAEB9FA25179}">
      <dgm:prSet/>
      <dgm:spPr/>
      <dgm:t>
        <a:bodyPr/>
        <a:lstStyle/>
        <a:p>
          <a:endParaRPr lang="en-US"/>
        </a:p>
      </dgm:t>
    </dgm:pt>
    <dgm:pt modelId="{0B47BECB-6C43-C047-A1A8-AE597135CFF9}">
      <dgm:prSet phldrT="[Text]"/>
      <dgm:spPr/>
      <dgm:t>
        <a:bodyPr/>
        <a:lstStyle/>
        <a:p>
          <a:pPr algn="ctr"/>
          <a:r>
            <a:rPr lang="en-US" dirty="0" smtClean="0"/>
            <a:t>SCC = $209 T</a:t>
          </a:r>
          <a:endParaRPr lang="en-US" dirty="0"/>
        </a:p>
      </dgm:t>
    </dgm:pt>
    <dgm:pt modelId="{5E606FBC-1913-D145-8C86-42C36EB0488A}" type="parTrans" cxnId="{0A528B10-FC91-3C4C-85A5-D17D62CE8E60}">
      <dgm:prSet/>
      <dgm:spPr/>
      <dgm:t>
        <a:bodyPr/>
        <a:lstStyle/>
        <a:p>
          <a:endParaRPr lang="en-US"/>
        </a:p>
      </dgm:t>
    </dgm:pt>
    <dgm:pt modelId="{73DD3966-9A21-374F-9B4E-A3E4720E7FBA}" type="sibTrans" cxnId="{0A528B10-FC91-3C4C-85A5-D17D62CE8E60}">
      <dgm:prSet/>
      <dgm:spPr/>
      <dgm:t>
        <a:bodyPr/>
        <a:lstStyle/>
        <a:p>
          <a:endParaRPr lang="en-US"/>
        </a:p>
      </dgm:t>
    </dgm:pt>
    <dgm:pt modelId="{2003C78F-AE71-444F-9939-2EBF58B54F78}">
      <dgm:prSet/>
      <dgm:spPr/>
      <dgm:t>
        <a:bodyPr/>
        <a:lstStyle/>
        <a:p>
          <a:endParaRPr lang="en-US"/>
        </a:p>
      </dgm:t>
    </dgm:pt>
    <dgm:pt modelId="{D8CD6E90-95D0-B142-9138-3534DCE80077}" type="parTrans" cxnId="{CA7A6DFA-BC8D-714C-B97B-20BC1796E7B3}">
      <dgm:prSet/>
      <dgm:spPr/>
      <dgm:t>
        <a:bodyPr/>
        <a:lstStyle/>
        <a:p>
          <a:endParaRPr lang="en-US"/>
        </a:p>
      </dgm:t>
    </dgm:pt>
    <dgm:pt modelId="{4AD04B9C-C249-3241-A807-B044A1761B6B}" type="sibTrans" cxnId="{CA7A6DFA-BC8D-714C-B97B-20BC1796E7B3}">
      <dgm:prSet/>
      <dgm:spPr/>
      <dgm:t>
        <a:bodyPr/>
        <a:lstStyle/>
        <a:p>
          <a:endParaRPr lang="en-US"/>
        </a:p>
      </dgm:t>
    </dgm:pt>
    <dgm:pt modelId="{A43D9132-534A-C847-BC24-50B839F04036}">
      <dgm:prSet phldrT="[Text]"/>
      <dgm:spPr/>
      <dgm:t>
        <a:bodyPr/>
        <a:lstStyle/>
        <a:p>
          <a:pPr algn="l"/>
          <a:r>
            <a:rPr lang="en-US" b="1" dirty="0" smtClean="0"/>
            <a:t>Climate Sensitivity = IPCC (2007) uncertainty distribution</a:t>
          </a:r>
          <a:endParaRPr lang="en-US" b="1" dirty="0"/>
        </a:p>
      </dgm:t>
    </dgm:pt>
    <dgm:pt modelId="{3BBCD26E-B428-DE4D-989B-0750DAE7547B}">
      <dgm:prSet phldrT="[Text]"/>
      <dgm:spPr/>
      <dgm:t>
        <a:bodyPr/>
        <a:lstStyle/>
        <a:p>
          <a:pPr algn="l"/>
          <a:r>
            <a:rPr lang="en-US" b="1" dirty="0" smtClean="0"/>
            <a:t>Discount rate = 3%</a:t>
          </a:r>
          <a:endParaRPr lang="en-US" b="1" dirty="0"/>
        </a:p>
      </dgm:t>
    </dgm:pt>
    <dgm:pt modelId="{BAE82254-CAF9-A645-8B5F-F6F2C3DFCC5A}">
      <dgm:prSet phldrT="[Text]"/>
      <dgm:spPr/>
      <dgm:t>
        <a:bodyPr/>
        <a:lstStyle/>
        <a:p>
          <a:pPr algn="ctr"/>
          <a:r>
            <a:rPr lang="en-US" b="1" dirty="0" smtClean="0"/>
            <a:t>Assumptions</a:t>
          </a:r>
        </a:p>
      </dgm:t>
    </dgm:pt>
    <dgm:pt modelId="{B748F167-CF2B-3F47-B414-C2C32AFB2019}" type="sibTrans" cxnId="{970ADCFD-69CA-B448-A202-EE8BE9487EE1}">
      <dgm:prSet/>
      <dgm:spPr/>
      <dgm:t>
        <a:bodyPr/>
        <a:lstStyle/>
        <a:p>
          <a:endParaRPr lang="en-US"/>
        </a:p>
      </dgm:t>
    </dgm:pt>
    <dgm:pt modelId="{D4D2E63C-37B2-5646-804C-9F3823503D31}" type="parTrans" cxnId="{970ADCFD-69CA-B448-A202-EE8BE9487EE1}">
      <dgm:prSet/>
      <dgm:spPr/>
      <dgm:t>
        <a:bodyPr/>
        <a:lstStyle/>
        <a:p>
          <a:endParaRPr lang="en-US"/>
        </a:p>
      </dgm:t>
    </dgm:pt>
    <dgm:pt modelId="{79396CDE-4BF6-7347-8B47-A6FB5BC8E0A6}" type="sibTrans" cxnId="{AE4ADA19-F071-0746-8B9E-2BB44C277428}">
      <dgm:prSet/>
      <dgm:spPr/>
      <dgm:t>
        <a:bodyPr/>
        <a:lstStyle/>
        <a:p>
          <a:endParaRPr lang="en-US"/>
        </a:p>
      </dgm:t>
    </dgm:pt>
    <dgm:pt modelId="{0698B290-F2EF-CE45-B14C-8A21118A3F57}" type="parTrans" cxnId="{AE4ADA19-F071-0746-8B9E-2BB44C277428}">
      <dgm:prSet/>
      <dgm:spPr/>
      <dgm:t>
        <a:bodyPr/>
        <a:lstStyle/>
        <a:p>
          <a:endParaRPr lang="en-US"/>
        </a:p>
      </dgm:t>
    </dgm:pt>
    <dgm:pt modelId="{621C8134-F66A-5B45-AD58-4952398B9FBD}" type="sibTrans" cxnId="{430C12FD-438A-1A47-A203-6AA2D9683AE1}">
      <dgm:prSet/>
      <dgm:spPr/>
      <dgm:t>
        <a:bodyPr/>
        <a:lstStyle/>
        <a:p>
          <a:endParaRPr lang="en-US"/>
        </a:p>
      </dgm:t>
    </dgm:pt>
    <dgm:pt modelId="{0305A211-1E00-9C49-8D0F-4318C312E632}" type="parTrans" cxnId="{430C12FD-438A-1A47-A203-6AA2D9683AE1}">
      <dgm:prSet/>
      <dgm:spPr/>
      <dgm:t>
        <a:bodyPr/>
        <a:lstStyle/>
        <a:p>
          <a:endParaRPr lang="en-US"/>
        </a:p>
      </dgm:t>
    </dgm:pt>
    <dgm:pt modelId="{CD688857-CC2E-254A-8DAD-33B8F97ADE4B}">
      <dgm:prSet phldrT="[Text]"/>
      <dgm:spPr/>
      <dgm:t>
        <a:bodyPr/>
        <a:lstStyle/>
        <a:p>
          <a:pPr algn="l"/>
          <a:r>
            <a:rPr lang="en-US" b="1" dirty="0" smtClean="0"/>
            <a:t>Decision Trigger in 2055</a:t>
          </a:r>
          <a:endParaRPr lang="en-US" b="1" dirty="0"/>
        </a:p>
      </dgm:t>
    </dgm:pt>
    <dgm:pt modelId="{C9B0BDBC-CB51-F840-BD14-359C994F6FEE}" type="parTrans" cxnId="{D34494E6-B8E3-C846-869C-307C4057C4E7}">
      <dgm:prSet/>
      <dgm:spPr/>
      <dgm:t>
        <a:bodyPr/>
        <a:lstStyle/>
        <a:p>
          <a:endParaRPr lang="en-US"/>
        </a:p>
      </dgm:t>
    </dgm:pt>
    <dgm:pt modelId="{307425E4-D5BB-5247-A79C-22CBCD0559D8}" type="sibTrans" cxnId="{D34494E6-B8E3-C846-869C-307C4057C4E7}">
      <dgm:prSet/>
      <dgm:spPr/>
      <dgm:t>
        <a:bodyPr/>
        <a:lstStyle/>
        <a:p>
          <a:endParaRPr lang="en-US"/>
        </a:p>
      </dgm:t>
    </dgm:pt>
    <dgm:pt modelId="{E36BB9A6-CEA8-514B-96D9-34A35F2E06EE}" type="pres">
      <dgm:prSet presAssocID="{55324472-C10E-8843-A5CB-4AEB96923B4A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AAC19C-C817-074A-8A41-C0FE7A7D311A}" type="pres">
      <dgm:prSet presAssocID="{55324472-C10E-8843-A5CB-4AEB96923B4A}" presName="arrow" presStyleLbl="bgShp" presStyleIdx="0" presStyleCnt="1" custLinFactNeighborX="-7525" custLinFactNeighborY="-2141"/>
      <dgm:spPr/>
      <dgm:t>
        <a:bodyPr/>
        <a:lstStyle/>
        <a:p>
          <a:endParaRPr lang="en-US"/>
        </a:p>
      </dgm:t>
    </dgm:pt>
    <dgm:pt modelId="{16CCBA93-5520-964C-A4C7-114A19A8BA00}" type="pres">
      <dgm:prSet presAssocID="{55324472-C10E-8843-A5CB-4AEB96923B4A}" presName="arrowDiagram4" presStyleCnt="0"/>
      <dgm:spPr/>
      <dgm:t>
        <a:bodyPr/>
        <a:lstStyle/>
        <a:p>
          <a:endParaRPr lang="en-US"/>
        </a:p>
      </dgm:t>
    </dgm:pt>
    <dgm:pt modelId="{0F59ECF9-35AC-5C49-8A0E-69AC627FC5E3}" type="pres">
      <dgm:prSet presAssocID="{4F27C204-9666-F349-88F5-03E18B8B2EDC}" presName="bullet4a" presStyleLbl="node1" presStyleIdx="0" presStyleCnt="4"/>
      <dgm:spPr/>
      <dgm:t>
        <a:bodyPr/>
        <a:lstStyle/>
        <a:p>
          <a:endParaRPr lang="en-US"/>
        </a:p>
      </dgm:t>
    </dgm:pt>
    <dgm:pt modelId="{ACE51094-D9E0-EB49-8911-824C4B6534B4}" type="pres">
      <dgm:prSet presAssocID="{4F27C204-9666-F349-88F5-03E18B8B2EDC}" presName="textBox4a" presStyleLbl="revTx" presStyleIdx="0" presStyleCnt="4" custScaleX="166397" custLinFactNeighborX="-26406" custLinFactNeighborY="202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8212F3-8C34-C542-9FA3-7B4514DA0F73}" type="pres">
      <dgm:prSet presAssocID="{2003C78F-AE71-444F-9939-2EBF58B54F78}" presName="bullet4b" presStyleLbl="node1" presStyleIdx="1" presStyleCnt="4"/>
      <dgm:spPr/>
      <dgm:t>
        <a:bodyPr/>
        <a:lstStyle/>
        <a:p>
          <a:endParaRPr lang="en-US"/>
        </a:p>
      </dgm:t>
    </dgm:pt>
    <dgm:pt modelId="{ED6DB8BF-E6BB-E34E-827C-E65B8428336D}" type="pres">
      <dgm:prSet presAssocID="{2003C78F-AE71-444F-9939-2EBF58B54F78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24B986-77B0-454E-973A-A2F862FBFE73}" type="pres">
      <dgm:prSet presAssocID="{BAE82254-CAF9-A645-8B5F-F6F2C3DFCC5A}" presName="bullet4c" presStyleLbl="node1" presStyleIdx="2" presStyleCnt="4"/>
      <dgm:spPr/>
      <dgm:t>
        <a:bodyPr/>
        <a:lstStyle/>
        <a:p>
          <a:endParaRPr lang="en-US"/>
        </a:p>
      </dgm:t>
    </dgm:pt>
    <dgm:pt modelId="{6E468409-7A1F-7244-8EAE-1EAEE0465B8D}" type="pres">
      <dgm:prSet presAssocID="{BAE82254-CAF9-A645-8B5F-F6F2C3DFCC5A}" presName="textBox4c" presStyleLbl="revTx" presStyleIdx="2" presStyleCnt="4" custScaleX="407446" custScaleY="38015" custLinFactX="-9565" custLinFactY="-4613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2C97F-1BA1-6B4A-9D99-ED6FAE5957B0}" type="pres">
      <dgm:prSet presAssocID="{C98AAE99-3F3D-E548-A0B9-2DA956055A56}" presName="bullet4d" presStyleLbl="node1" presStyleIdx="3" presStyleCnt="4" custLinFactNeighborX="74298" custLinFactNeighborY="-21568"/>
      <dgm:spPr/>
      <dgm:t>
        <a:bodyPr/>
        <a:lstStyle/>
        <a:p>
          <a:endParaRPr lang="en-US"/>
        </a:p>
      </dgm:t>
    </dgm:pt>
    <dgm:pt modelId="{A6D89FE5-2A1E-5041-9CB2-DED981DA3B94}" type="pres">
      <dgm:prSet presAssocID="{C98AAE99-3F3D-E548-A0B9-2DA956055A56}" presName="textBox4d" presStyleLbl="revTx" presStyleIdx="3" presStyleCnt="4" custScaleX="121256" custScaleY="50243" custLinFactNeighborX="-33372" custLinFactNeighborY="-59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CBACFE-5B9C-470F-80D0-3901821C1C09}" type="presOf" srcId="{55324472-C10E-8843-A5CB-4AEB96923B4A}" destId="{E36BB9A6-CEA8-514B-96D9-34A35F2E06EE}" srcOrd="0" destOrd="0" presId="urn:microsoft.com/office/officeart/2005/8/layout/arrow2"/>
    <dgm:cxn modelId="{AABBA416-8DC0-4293-8476-29C06D8FD938}" type="presOf" srcId="{2003C78F-AE71-444F-9939-2EBF58B54F78}" destId="{ED6DB8BF-E6BB-E34E-827C-E65B8428336D}" srcOrd="0" destOrd="0" presId="urn:microsoft.com/office/officeart/2005/8/layout/arrow2"/>
    <dgm:cxn modelId="{CA7A6DFA-BC8D-714C-B97B-20BC1796E7B3}" srcId="{55324472-C10E-8843-A5CB-4AEB96923B4A}" destId="{2003C78F-AE71-444F-9939-2EBF58B54F78}" srcOrd="1" destOrd="0" parTransId="{D8CD6E90-95D0-B142-9138-3534DCE80077}" sibTransId="{4AD04B9C-C249-3241-A807-B044A1761B6B}"/>
    <dgm:cxn modelId="{AE4ADA19-F071-0746-8B9E-2BB44C277428}" srcId="{BAE82254-CAF9-A645-8B5F-F6F2C3DFCC5A}" destId="{A43D9132-534A-C847-BC24-50B839F04036}" srcOrd="1" destOrd="0" parTransId="{0698B290-F2EF-CE45-B14C-8A21118A3F57}" sibTransId="{79396CDE-4BF6-7347-8B47-A6FB5BC8E0A6}"/>
    <dgm:cxn modelId="{DE44D74A-EC88-4E0F-BA7A-9BDD622E354A}" type="presOf" srcId="{A43D9132-534A-C847-BC24-50B839F04036}" destId="{6E468409-7A1F-7244-8EAE-1EAEE0465B8D}" srcOrd="0" destOrd="2" presId="urn:microsoft.com/office/officeart/2005/8/layout/arrow2"/>
    <dgm:cxn modelId="{106A5EB3-F25A-452C-88E3-443A29D3356B}" type="presOf" srcId="{C98AAE99-3F3D-E548-A0B9-2DA956055A56}" destId="{A6D89FE5-2A1E-5041-9CB2-DED981DA3B94}" srcOrd="0" destOrd="0" presId="urn:microsoft.com/office/officeart/2005/8/layout/arrow2"/>
    <dgm:cxn modelId="{28C3AC27-7379-9049-91B8-9D7092B4BC25}" srcId="{4F27C204-9666-F349-88F5-03E18B8B2EDC}" destId="{8356A00D-7FEE-DC41-8DEC-D6265B6149E9}" srcOrd="0" destOrd="0" parTransId="{21EBCFA4-8C6C-A541-B137-1ABE133AB7C1}" sibTransId="{AF1B44BE-7C1B-5E47-953C-8A3E8E2BE590}"/>
    <dgm:cxn modelId="{E67F7E0D-0114-044C-9D9B-AAEB9FA25179}" srcId="{55324472-C10E-8843-A5CB-4AEB96923B4A}" destId="{C98AAE99-3F3D-E548-A0B9-2DA956055A56}" srcOrd="3" destOrd="0" parTransId="{08247619-B4E6-D141-8BAF-25668E9494F2}" sibTransId="{8E1185B6-087A-D348-8852-6E95B51CAE23}"/>
    <dgm:cxn modelId="{AF691A4B-0D87-4365-A892-D9053240C7CB}" type="presOf" srcId="{8356A00D-7FEE-DC41-8DEC-D6265B6149E9}" destId="{ACE51094-D9E0-EB49-8911-824C4B6534B4}" srcOrd="0" destOrd="1" presId="urn:microsoft.com/office/officeart/2005/8/layout/arrow2"/>
    <dgm:cxn modelId="{FC7FDEA9-5A14-4272-97E2-83C192A0DA25}" type="presOf" srcId="{CD688857-CC2E-254A-8DAD-33B8F97ADE4B}" destId="{6E468409-7A1F-7244-8EAE-1EAEE0465B8D}" srcOrd="0" destOrd="3" presId="urn:microsoft.com/office/officeart/2005/8/layout/arrow2"/>
    <dgm:cxn modelId="{0A528B10-FC91-3C4C-85A5-D17D62CE8E60}" srcId="{C98AAE99-3F3D-E548-A0B9-2DA956055A56}" destId="{0B47BECB-6C43-C047-A1A8-AE597135CFF9}" srcOrd="0" destOrd="0" parTransId="{5E606FBC-1913-D145-8C86-42C36EB0488A}" sibTransId="{73DD3966-9A21-374F-9B4E-A3E4720E7FBA}"/>
    <dgm:cxn modelId="{430C12FD-438A-1A47-A203-6AA2D9683AE1}" srcId="{BAE82254-CAF9-A645-8B5F-F6F2C3DFCC5A}" destId="{3BBCD26E-B428-DE4D-989B-0750DAE7547B}" srcOrd="0" destOrd="0" parTransId="{0305A211-1E00-9C49-8D0F-4318C312E632}" sibTransId="{621C8134-F66A-5B45-AD58-4952398B9FBD}"/>
    <dgm:cxn modelId="{87EE3522-7AF7-4FD4-B2F6-97549B8A13AE}" type="presOf" srcId="{3BBCD26E-B428-DE4D-989B-0750DAE7547B}" destId="{6E468409-7A1F-7244-8EAE-1EAEE0465B8D}" srcOrd="0" destOrd="1" presId="urn:microsoft.com/office/officeart/2005/8/layout/arrow2"/>
    <dgm:cxn modelId="{970ADCFD-69CA-B448-A202-EE8BE9487EE1}" srcId="{55324472-C10E-8843-A5CB-4AEB96923B4A}" destId="{BAE82254-CAF9-A645-8B5F-F6F2C3DFCC5A}" srcOrd="2" destOrd="0" parTransId="{D4D2E63C-37B2-5646-804C-9F3823503D31}" sibTransId="{B748F167-CF2B-3F47-B414-C2C32AFB2019}"/>
    <dgm:cxn modelId="{F730490D-F895-4500-A23E-8B80F4D88DD4}" type="presOf" srcId="{4F27C204-9666-F349-88F5-03E18B8B2EDC}" destId="{ACE51094-D9E0-EB49-8911-824C4B6534B4}" srcOrd="0" destOrd="0" presId="urn:microsoft.com/office/officeart/2005/8/layout/arrow2"/>
    <dgm:cxn modelId="{720793DB-5C88-469D-A348-189DFAD76B96}" type="presOf" srcId="{BAE82254-CAF9-A645-8B5F-F6F2C3DFCC5A}" destId="{6E468409-7A1F-7244-8EAE-1EAEE0465B8D}" srcOrd="0" destOrd="0" presId="urn:microsoft.com/office/officeart/2005/8/layout/arrow2"/>
    <dgm:cxn modelId="{D34494E6-B8E3-C846-869C-307C4057C4E7}" srcId="{BAE82254-CAF9-A645-8B5F-F6F2C3DFCC5A}" destId="{CD688857-CC2E-254A-8DAD-33B8F97ADE4B}" srcOrd="2" destOrd="0" parTransId="{C9B0BDBC-CB51-F840-BD14-359C994F6FEE}" sibTransId="{307425E4-D5BB-5247-A79C-22CBCD0559D8}"/>
    <dgm:cxn modelId="{468C5B77-44C4-46B1-8748-805C0B158454}" type="presOf" srcId="{0B47BECB-6C43-C047-A1A8-AE597135CFF9}" destId="{A6D89FE5-2A1E-5041-9CB2-DED981DA3B94}" srcOrd="0" destOrd="1" presId="urn:microsoft.com/office/officeart/2005/8/layout/arrow2"/>
    <dgm:cxn modelId="{3FC2AE1C-00FB-364F-8123-3D45826F07BE}" srcId="{55324472-C10E-8843-A5CB-4AEB96923B4A}" destId="{4F27C204-9666-F349-88F5-03E18B8B2EDC}" srcOrd="0" destOrd="0" parTransId="{5FD0676A-3FC5-2148-84C0-7F6613A54ED9}" sibTransId="{ED8CA2A5-38A2-7A4D-80A7-68297007074E}"/>
    <dgm:cxn modelId="{C0B6F6B8-5DD7-4EE4-BA69-6E9849C57DF7}" type="presParOf" srcId="{E36BB9A6-CEA8-514B-96D9-34A35F2E06EE}" destId="{83AAC19C-C817-074A-8A41-C0FE7A7D311A}" srcOrd="0" destOrd="0" presId="urn:microsoft.com/office/officeart/2005/8/layout/arrow2"/>
    <dgm:cxn modelId="{4B5268D6-9751-4C8B-8A96-809AB162F5E3}" type="presParOf" srcId="{E36BB9A6-CEA8-514B-96D9-34A35F2E06EE}" destId="{16CCBA93-5520-964C-A4C7-114A19A8BA00}" srcOrd="1" destOrd="0" presId="urn:microsoft.com/office/officeart/2005/8/layout/arrow2"/>
    <dgm:cxn modelId="{1191A465-A411-4CBC-AE8F-1E4CCA8EB776}" type="presParOf" srcId="{16CCBA93-5520-964C-A4C7-114A19A8BA00}" destId="{0F59ECF9-35AC-5C49-8A0E-69AC627FC5E3}" srcOrd="0" destOrd="0" presId="urn:microsoft.com/office/officeart/2005/8/layout/arrow2"/>
    <dgm:cxn modelId="{5C0CF6C9-1811-4E34-80C3-EE796FEA2553}" type="presParOf" srcId="{16CCBA93-5520-964C-A4C7-114A19A8BA00}" destId="{ACE51094-D9E0-EB49-8911-824C4B6534B4}" srcOrd="1" destOrd="0" presId="urn:microsoft.com/office/officeart/2005/8/layout/arrow2"/>
    <dgm:cxn modelId="{0D6EBA58-922F-4C4F-9A54-0F6C4BEB2946}" type="presParOf" srcId="{16CCBA93-5520-964C-A4C7-114A19A8BA00}" destId="{258212F3-8C34-C542-9FA3-7B4514DA0F73}" srcOrd="2" destOrd="0" presId="urn:microsoft.com/office/officeart/2005/8/layout/arrow2"/>
    <dgm:cxn modelId="{29E88AD4-316A-4D41-B36E-31A15BD5DF8C}" type="presParOf" srcId="{16CCBA93-5520-964C-A4C7-114A19A8BA00}" destId="{ED6DB8BF-E6BB-E34E-827C-E65B8428336D}" srcOrd="3" destOrd="0" presId="urn:microsoft.com/office/officeart/2005/8/layout/arrow2"/>
    <dgm:cxn modelId="{9C4762BB-1538-441A-A312-0BCFB0DD5306}" type="presParOf" srcId="{16CCBA93-5520-964C-A4C7-114A19A8BA00}" destId="{AE24B986-77B0-454E-973A-A2F862FBFE73}" srcOrd="4" destOrd="0" presId="urn:microsoft.com/office/officeart/2005/8/layout/arrow2"/>
    <dgm:cxn modelId="{ED63C9A3-965C-4B67-9C28-D4AC990F6A88}" type="presParOf" srcId="{16CCBA93-5520-964C-A4C7-114A19A8BA00}" destId="{6E468409-7A1F-7244-8EAE-1EAEE0465B8D}" srcOrd="5" destOrd="0" presId="urn:microsoft.com/office/officeart/2005/8/layout/arrow2"/>
    <dgm:cxn modelId="{253074FA-C2D3-4657-8EA8-275E87441E5E}" type="presParOf" srcId="{16CCBA93-5520-964C-A4C7-114A19A8BA00}" destId="{8612C97F-1BA1-6B4A-9D99-ED6FAE5957B0}" srcOrd="6" destOrd="0" presId="urn:microsoft.com/office/officeart/2005/8/layout/arrow2"/>
    <dgm:cxn modelId="{012D8104-A676-422B-8055-DA5CED323536}" type="presParOf" srcId="{16CCBA93-5520-964C-A4C7-114A19A8BA00}" destId="{A6D89FE5-2A1E-5041-9CB2-DED981DA3B94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324472-C10E-8843-A5CB-4AEB96923B4A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27C204-9666-F349-88F5-03E18B8B2EDC}">
      <dgm:prSet phldrT="[Text]"/>
      <dgm:spPr/>
      <dgm:t>
        <a:bodyPr/>
        <a:lstStyle/>
        <a:p>
          <a:pPr algn="ctr"/>
          <a:r>
            <a:rPr lang="en-US" dirty="0" smtClean="0"/>
            <a:t>2015</a:t>
          </a:r>
          <a:endParaRPr lang="en-US" dirty="0"/>
        </a:p>
      </dgm:t>
    </dgm:pt>
    <dgm:pt modelId="{5FD0676A-3FC5-2148-84C0-7F6613A54ED9}" type="parTrans" cxnId="{3FC2AE1C-00FB-364F-8123-3D45826F07BE}">
      <dgm:prSet/>
      <dgm:spPr/>
      <dgm:t>
        <a:bodyPr/>
        <a:lstStyle/>
        <a:p>
          <a:endParaRPr lang="en-US"/>
        </a:p>
      </dgm:t>
    </dgm:pt>
    <dgm:pt modelId="{ED8CA2A5-38A2-7A4D-80A7-68297007074E}" type="sibTrans" cxnId="{3FC2AE1C-00FB-364F-8123-3D45826F07BE}">
      <dgm:prSet/>
      <dgm:spPr/>
      <dgm:t>
        <a:bodyPr/>
        <a:lstStyle/>
        <a:p>
          <a:endParaRPr lang="en-US"/>
        </a:p>
      </dgm:t>
    </dgm:pt>
    <dgm:pt modelId="{8356A00D-7FEE-DC41-8DEC-D6265B6149E9}">
      <dgm:prSet phldrT="[Text]"/>
      <dgm:spPr/>
      <dgm:t>
        <a:bodyPr/>
        <a:lstStyle/>
        <a:p>
          <a:pPr algn="ctr"/>
          <a:r>
            <a:rPr lang="en-US" dirty="0" smtClean="0"/>
            <a:t>BAU emissions</a:t>
          </a:r>
          <a:endParaRPr lang="en-US" dirty="0"/>
        </a:p>
      </dgm:t>
    </dgm:pt>
    <dgm:pt modelId="{21EBCFA4-8C6C-A541-B137-1ABE133AB7C1}" type="parTrans" cxnId="{28C3AC27-7379-9049-91B8-9D7092B4BC25}">
      <dgm:prSet/>
      <dgm:spPr/>
      <dgm:t>
        <a:bodyPr/>
        <a:lstStyle/>
        <a:p>
          <a:endParaRPr lang="en-US"/>
        </a:p>
      </dgm:t>
    </dgm:pt>
    <dgm:pt modelId="{AF1B44BE-7C1B-5E47-953C-8A3E8E2BE590}" type="sibTrans" cxnId="{28C3AC27-7379-9049-91B8-9D7092B4BC25}">
      <dgm:prSet/>
      <dgm:spPr/>
      <dgm:t>
        <a:bodyPr/>
        <a:lstStyle/>
        <a:p>
          <a:endParaRPr lang="en-US"/>
        </a:p>
      </dgm:t>
    </dgm:pt>
    <dgm:pt modelId="{C98AAE99-3F3D-E548-A0B9-2DA956055A56}">
      <dgm:prSet phldrT="[Text]"/>
      <dgm:spPr/>
      <dgm:t>
        <a:bodyPr/>
        <a:lstStyle/>
        <a:p>
          <a:pPr algn="ctr"/>
          <a:r>
            <a:rPr lang="en-US" dirty="0" smtClean="0"/>
            <a:t>2205</a:t>
          </a:r>
          <a:endParaRPr lang="en-US" dirty="0"/>
        </a:p>
      </dgm:t>
    </dgm:pt>
    <dgm:pt modelId="{08247619-B4E6-D141-8BAF-25668E9494F2}" type="parTrans" cxnId="{E67F7E0D-0114-044C-9D9B-AAEB9FA25179}">
      <dgm:prSet/>
      <dgm:spPr/>
      <dgm:t>
        <a:bodyPr/>
        <a:lstStyle/>
        <a:p>
          <a:endParaRPr lang="en-US"/>
        </a:p>
      </dgm:t>
    </dgm:pt>
    <dgm:pt modelId="{8E1185B6-087A-D348-8852-6E95B51CAE23}" type="sibTrans" cxnId="{E67F7E0D-0114-044C-9D9B-AAEB9FA25179}">
      <dgm:prSet/>
      <dgm:spPr/>
      <dgm:t>
        <a:bodyPr/>
        <a:lstStyle/>
        <a:p>
          <a:endParaRPr lang="en-US"/>
        </a:p>
      </dgm:t>
    </dgm:pt>
    <dgm:pt modelId="{0B47BECB-6C43-C047-A1A8-AE597135CFF9}">
      <dgm:prSet phldrT="[Text]"/>
      <dgm:spPr/>
      <dgm:t>
        <a:bodyPr/>
        <a:lstStyle/>
        <a:p>
          <a:pPr algn="ctr"/>
          <a:r>
            <a:rPr lang="en-US" dirty="0" smtClean="0"/>
            <a:t>SCC = $209 T</a:t>
          </a:r>
          <a:endParaRPr lang="en-US" dirty="0"/>
        </a:p>
      </dgm:t>
    </dgm:pt>
    <dgm:pt modelId="{5E606FBC-1913-D145-8C86-42C36EB0488A}" type="parTrans" cxnId="{0A528B10-FC91-3C4C-85A5-D17D62CE8E60}">
      <dgm:prSet/>
      <dgm:spPr/>
      <dgm:t>
        <a:bodyPr/>
        <a:lstStyle/>
        <a:p>
          <a:endParaRPr lang="en-US"/>
        </a:p>
      </dgm:t>
    </dgm:pt>
    <dgm:pt modelId="{73DD3966-9A21-374F-9B4E-A3E4720E7FBA}" type="sibTrans" cxnId="{0A528B10-FC91-3C4C-85A5-D17D62CE8E60}">
      <dgm:prSet/>
      <dgm:spPr/>
      <dgm:t>
        <a:bodyPr/>
        <a:lstStyle/>
        <a:p>
          <a:endParaRPr lang="en-US"/>
        </a:p>
      </dgm:t>
    </dgm:pt>
    <dgm:pt modelId="{2003C78F-AE71-444F-9939-2EBF58B54F78}">
      <dgm:prSet/>
      <dgm:spPr/>
      <dgm:t>
        <a:bodyPr/>
        <a:lstStyle/>
        <a:p>
          <a:endParaRPr lang="en-US"/>
        </a:p>
      </dgm:t>
    </dgm:pt>
    <dgm:pt modelId="{D8CD6E90-95D0-B142-9138-3534DCE80077}" type="parTrans" cxnId="{CA7A6DFA-BC8D-714C-B97B-20BC1796E7B3}">
      <dgm:prSet/>
      <dgm:spPr/>
      <dgm:t>
        <a:bodyPr/>
        <a:lstStyle/>
        <a:p>
          <a:endParaRPr lang="en-US"/>
        </a:p>
      </dgm:t>
    </dgm:pt>
    <dgm:pt modelId="{4AD04B9C-C249-3241-A807-B044A1761B6B}" type="sibTrans" cxnId="{CA7A6DFA-BC8D-714C-B97B-20BC1796E7B3}">
      <dgm:prSet/>
      <dgm:spPr/>
      <dgm:t>
        <a:bodyPr/>
        <a:lstStyle/>
        <a:p>
          <a:endParaRPr lang="en-US"/>
        </a:p>
      </dgm:t>
    </dgm:pt>
    <dgm:pt modelId="{A43D9132-534A-C847-BC24-50B839F04036}">
      <dgm:prSet phldrT="[Text]"/>
      <dgm:spPr/>
      <dgm:t>
        <a:bodyPr/>
        <a:lstStyle/>
        <a:p>
          <a:pPr algn="l"/>
          <a:r>
            <a:rPr lang="en-US" b="1" dirty="0" smtClean="0"/>
            <a:t>Climate Sensitivity = IPCC (2007) uncertainty distribution</a:t>
          </a:r>
          <a:endParaRPr lang="en-US" b="1" dirty="0"/>
        </a:p>
      </dgm:t>
    </dgm:pt>
    <dgm:pt modelId="{BAE82254-CAF9-A645-8B5F-F6F2C3DFCC5A}">
      <dgm:prSet phldrT="[Text]"/>
      <dgm:spPr/>
      <dgm:t>
        <a:bodyPr/>
        <a:lstStyle/>
        <a:p>
          <a:pPr algn="ctr"/>
          <a:r>
            <a:rPr lang="en-US" b="1" dirty="0" smtClean="0"/>
            <a:t>Assumptions </a:t>
          </a:r>
          <a:endParaRPr lang="en-US" b="1" dirty="0"/>
        </a:p>
      </dgm:t>
    </dgm:pt>
    <dgm:pt modelId="{B748F167-CF2B-3F47-B414-C2C32AFB2019}" type="sibTrans" cxnId="{970ADCFD-69CA-B448-A202-EE8BE9487EE1}">
      <dgm:prSet/>
      <dgm:spPr/>
      <dgm:t>
        <a:bodyPr/>
        <a:lstStyle/>
        <a:p>
          <a:endParaRPr lang="en-US"/>
        </a:p>
      </dgm:t>
    </dgm:pt>
    <dgm:pt modelId="{D4D2E63C-37B2-5646-804C-9F3823503D31}" type="parTrans" cxnId="{970ADCFD-69CA-B448-A202-EE8BE9487EE1}">
      <dgm:prSet/>
      <dgm:spPr/>
      <dgm:t>
        <a:bodyPr/>
        <a:lstStyle/>
        <a:p>
          <a:endParaRPr lang="en-US"/>
        </a:p>
      </dgm:t>
    </dgm:pt>
    <dgm:pt modelId="{79396CDE-4BF6-7347-8B47-A6FB5BC8E0A6}" type="sibTrans" cxnId="{AE4ADA19-F071-0746-8B9E-2BB44C277428}">
      <dgm:prSet/>
      <dgm:spPr/>
      <dgm:t>
        <a:bodyPr/>
        <a:lstStyle/>
        <a:p>
          <a:endParaRPr lang="en-US"/>
        </a:p>
      </dgm:t>
    </dgm:pt>
    <dgm:pt modelId="{0698B290-F2EF-CE45-B14C-8A21118A3F57}" type="parTrans" cxnId="{AE4ADA19-F071-0746-8B9E-2BB44C277428}">
      <dgm:prSet/>
      <dgm:spPr/>
      <dgm:t>
        <a:bodyPr/>
        <a:lstStyle/>
        <a:p>
          <a:endParaRPr lang="en-US"/>
        </a:p>
      </dgm:t>
    </dgm:pt>
    <dgm:pt modelId="{CD688857-CC2E-254A-8DAD-33B8F97ADE4B}">
      <dgm:prSet phldrT="[Text]"/>
      <dgm:spPr/>
      <dgm:t>
        <a:bodyPr/>
        <a:lstStyle/>
        <a:p>
          <a:pPr algn="l"/>
          <a:r>
            <a:rPr lang="en-US" b="1" dirty="0" smtClean="0"/>
            <a:t>Decision Trigger in 2035</a:t>
          </a:r>
          <a:endParaRPr lang="en-US" b="1" dirty="0"/>
        </a:p>
      </dgm:t>
    </dgm:pt>
    <dgm:pt modelId="{C9B0BDBC-CB51-F840-BD14-359C994F6FEE}" type="parTrans" cxnId="{D34494E6-B8E3-C846-869C-307C4057C4E7}">
      <dgm:prSet/>
      <dgm:spPr/>
      <dgm:t>
        <a:bodyPr/>
        <a:lstStyle/>
        <a:p>
          <a:endParaRPr lang="en-US"/>
        </a:p>
      </dgm:t>
    </dgm:pt>
    <dgm:pt modelId="{307425E4-D5BB-5247-A79C-22CBCD0559D8}" type="sibTrans" cxnId="{D34494E6-B8E3-C846-869C-307C4057C4E7}">
      <dgm:prSet/>
      <dgm:spPr/>
      <dgm:t>
        <a:bodyPr/>
        <a:lstStyle/>
        <a:p>
          <a:endParaRPr lang="en-US"/>
        </a:p>
      </dgm:t>
    </dgm:pt>
    <dgm:pt modelId="{3BBCD26E-B428-DE4D-989B-0750DAE7547B}">
      <dgm:prSet phldrT="[Text]"/>
      <dgm:spPr/>
      <dgm:t>
        <a:bodyPr/>
        <a:lstStyle/>
        <a:p>
          <a:pPr algn="l"/>
          <a:r>
            <a:rPr lang="en-US" b="1" dirty="0" smtClean="0"/>
            <a:t>Discount rate = 3%</a:t>
          </a:r>
          <a:endParaRPr lang="en-US" b="1" dirty="0"/>
        </a:p>
      </dgm:t>
    </dgm:pt>
    <dgm:pt modelId="{621C8134-F66A-5B45-AD58-4952398B9FBD}" type="sibTrans" cxnId="{430C12FD-438A-1A47-A203-6AA2D9683AE1}">
      <dgm:prSet/>
      <dgm:spPr/>
      <dgm:t>
        <a:bodyPr/>
        <a:lstStyle/>
        <a:p>
          <a:endParaRPr lang="en-US"/>
        </a:p>
      </dgm:t>
    </dgm:pt>
    <dgm:pt modelId="{0305A211-1E00-9C49-8D0F-4318C312E632}" type="parTrans" cxnId="{430C12FD-438A-1A47-A203-6AA2D9683AE1}">
      <dgm:prSet/>
      <dgm:spPr/>
      <dgm:t>
        <a:bodyPr/>
        <a:lstStyle/>
        <a:p>
          <a:endParaRPr lang="en-US"/>
        </a:p>
      </dgm:t>
    </dgm:pt>
    <dgm:pt modelId="{E36BB9A6-CEA8-514B-96D9-34A35F2E06EE}" type="pres">
      <dgm:prSet presAssocID="{55324472-C10E-8843-A5CB-4AEB96923B4A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AAC19C-C817-074A-8A41-C0FE7A7D311A}" type="pres">
      <dgm:prSet presAssocID="{55324472-C10E-8843-A5CB-4AEB96923B4A}" presName="arrow" presStyleLbl="bgShp" presStyleIdx="0" presStyleCnt="1" custLinFactNeighborX="-7525" custLinFactNeighborY="-2141"/>
      <dgm:spPr/>
      <dgm:t>
        <a:bodyPr/>
        <a:lstStyle/>
        <a:p>
          <a:endParaRPr lang="en-US"/>
        </a:p>
      </dgm:t>
    </dgm:pt>
    <dgm:pt modelId="{16CCBA93-5520-964C-A4C7-114A19A8BA00}" type="pres">
      <dgm:prSet presAssocID="{55324472-C10E-8843-A5CB-4AEB96923B4A}" presName="arrowDiagram4" presStyleCnt="0"/>
      <dgm:spPr/>
      <dgm:t>
        <a:bodyPr/>
        <a:lstStyle/>
        <a:p>
          <a:endParaRPr lang="en-US"/>
        </a:p>
      </dgm:t>
    </dgm:pt>
    <dgm:pt modelId="{0F59ECF9-35AC-5C49-8A0E-69AC627FC5E3}" type="pres">
      <dgm:prSet presAssocID="{4F27C204-9666-F349-88F5-03E18B8B2EDC}" presName="bullet4a" presStyleLbl="node1" presStyleIdx="0" presStyleCnt="4"/>
      <dgm:spPr/>
      <dgm:t>
        <a:bodyPr/>
        <a:lstStyle/>
        <a:p>
          <a:endParaRPr lang="en-US"/>
        </a:p>
      </dgm:t>
    </dgm:pt>
    <dgm:pt modelId="{ACE51094-D9E0-EB49-8911-824C4B6534B4}" type="pres">
      <dgm:prSet presAssocID="{4F27C204-9666-F349-88F5-03E18B8B2EDC}" presName="textBox4a" presStyleLbl="revTx" presStyleIdx="0" presStyleCnt="4" custScaleX="166397" custLinFactNeighborX="-26406" custLinFactNeighborY="202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8212F3-8C34-C542-9FA3-7B4514DA0F73}" type="pres">
      <dgm:prSet presAssocID="{2003C78F-AE71-444F-9939-2EBF58B54F78}" presName="bullet4b" presStyleLbl="node1" presStyleIdx="1" presStyleCnt="4"/>
      <dgm:spPr/>
      <dgm:t>
        <a:bodyPr/>
        <a:lstStyle/>
        <a:p>
          <a:endParaRPr lang="en-US"/>
        </a:p>
      </dgm:t>
    </dgm:pt>
    <dgm:pt modelId="{ED6DB8BF-E6BB-E34E-827C-E65B8428336D}" type="pres">
      <dgm:prSet presAssocID="{2003C78F-AE71-444F-9939-2EBF58B54F78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24B986-77B0-454E-973A-A2F862FBFE73}" type="pres">
      <dgm:prSet presAssocID="{BAE82254-CAF9-A645-8B5F-F6F2C3DFCC5A}" presName="bullet4c" presStyleLbl="node1" presStyleIdx="2" presStyleCnt="4"/>
      <dgm:spPr/>
      <dgm:t>
        <a:bodyPr/>
        <a:lstStyle/>
        <a:p>
          <a:endParaRPr lang="en-US"/>
        </a:p>
      </dgm:t>
    </dgm:pt>
    <dgm:pt modelId="{6E468409-7A1F-7244-8EAE-1EAEE0465B8D}" type="pres">
      <dgm:prSet presAssocID="{BAE82254-CAF9-A645-8B5F-F6F2C3DFCC5A}" presName="textBox4c" presStyleLbl="revTx" presStyleIdx="2" presStyleCnt="4" custScaleX="407446" custScaleY="38015" custLinFactX="-9565" custLinFactY="-4613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2C97F-1BA1-6B4A-9D99-ED6FAE5957B0}" type="pres">
      <dgm:prSet presAssocID="{C98AAE99-3F3D-E548-A0B9-2DA956055A56}" presName="bullet4d" presStyleLbl="node1" presStyleIdx="3" presStyleCnt="4" custLinFactNeighborX="74298" custLinFactNeighborY="-21568"/>
      <dgm:spPr/>
      <dgm:t>
        <a:bodyPr/>
        <a:lstStyle/>
        <a:p>
          <a:endParaRPr lang="en-US"/>
        </a:p>
      </dgm:t>
    </dgm:pt>
    <dgm:pt modelId="{A6D89FE5-2A1E-5041-9CB2-DED981DA3B94}" type="pres">
      <dgm:prSet presAssocID="{C98AAE99-3F3D-E548-A0B9-2DA956055A56}" presName="textBox4d" presStyleLbl="revTx" presStyleIdx="3" presStyleCnt="4" custScaleX="121256" custScaleY="50243" custLinFactNeighborX="-33372" custLinFactNeighborY="-59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07D995-99C1-407A-9931-DB3C83E54B55}" type="presOf" srcId="{55324472-C10E-8843-A5CB-4AEB96923B4A}" destId="{E36BB9A6-CEA8-514B-96D9-34A35F2E06EE}" srcOrd="0" destOrd="0" presId="urn:microsoft.com/office/officeart/2005/8/layout/arrow2"/>
    <dgm:cxn modelId="{5D20E900-2393-47CC-8E07-A0D80FD8B89E}" type="presOf" srcId="{8356A00D-7FEE-DC41-8DEC-D6265B6149E9}" destId="{ACE51094-D9E0-EB49-8911-824C4B6534B4}" srcOrd="0" destOrd="1" presId="urn:microsoft.com/office/officeart/2005/8/layout/arrow2"/>
    <dgm:cxn modelId="{2D46B880-DDE7-48CA-BD46-1B6D74E04113}" type="presOf" srcId="{A43D9132-534A-C847-BC24-50B839F04036}" destId="{6E468409-7A1F-7244-8EAE-1EAEE0465B8D}" srcOrd="0" destOrd="2" presId="urn:microsoft.com/office/officeart/2005/8/layout/arrow2"/>
    <dgm:cxn modelId="{BD7C7825-C417-416F-AD42-75234F13123F}" type="presOf" srcId="{3BBCD26E-B428-DE4D-989B-0750DAE7547B}" destId="{6E468409-7A1F-7244-8EAE-1EAEE0465B8D}" srcOrd="0" destOrd="1" presId="urn:microsoft.com/office/officeart/2005/8/layout/arrow2"/>
    <dgm:cxn modelId="{CA7A6DFA-BC8D-714C-B97B-20BC1796E7B3}" srcId="{55324472-C10E-8843-A5CB-4AEB96923B4A}" destId="{2003C78F-AE71-444F-9939-2EBF58B54F78}" srcOrd="1" destOrd="0" parTransId="{D8CD6E90-95D0-B142-9138-3534DCE80077}" sibTransId="{4AD04B9C-C249-3241-A807-B044A1761B6B}"/>
    <dgm:cxn modelId="{AE4ADA19-F071-0746-8B9E-2BB44C277428}" srcId="{BAE82254-CAF9-A645-8B5F-F6F2C3DFCC5A}" destId="{A43D9132-534A-C847-BC24-50B839F04036}" srcOrd="1" destOrd="0" parTransId="{0698B290-F2EF-CE45-B14C-8A21118A3F57}" sibTransId="{79396CDE-4BF6-7347-8B47-A6FB5BC8E0A6}"/>
    <dgm:cxn modelId="{28C3AC27-7379-9049-91B8-9D7092B4BC25}" srcId="{4F27C204-9666-F349-88F5-03E18B8B2EDC}" destId="{8356A00D-7FEE-DC41-8DEC-D6265B6149E9}" srcOrd="0" destOrd="0" parTransId="{21EBCFA4-8C6C-A541-B137-1ABE133AB7C1}" sibTransId="{AF1B44BE-7C1B-5E47-953C-8A3E8E2BE590}"/>
    <dgm:cxn modelId="{E67F7E0D-0114-044C-9D9B-AAEB9FA25179}" srcId="{55324472-C10E-8843-A5CB-4AEB96923B4A}" destId="{C98AAE99-3F3D-E548-A0B9-2DA956055A56}" srcOrd="3" destOrd="0" parTransId="{08247619-B4E6-D141-8BAF-25668E9494F2}" sibTransId="{8E1185B6-087A-D348-8852-6E95B51CAE23}"/>
    <dgm:cxn modelId="{8E0E3437-F93B-4BE7-AEC9-CCFB356211CF}" type="presOf" srcId="{CD688857-CC2E-254A-8DAD-33B8F97ADE4B}" destId="{6E468409-7A1F-7244-8EAE-1EAEE0465B8D}" srcOrd="0" destOrd="3" presId="urn:microsoft.com/office/officeart/2005/8/layout/arrow2"/>
    <dgm:cxn modelId="{9987F225-CE38-4F7E-BBB8-22E658A59FFF}" type="presOf" srcId="{BAE82254-CAF9-A645-8B5F-F6F2C3DFCC5A}" destId="{6E468409-7A1F-7244-8EAE-1EAEE0465B8D}" srcOrd="0" destOrd="0" presId="urn:microsoft.com/office/officeart/2005/8/layout/arrow2"/>
    <dgm:cxn modelId="{0A528B10-FC91-3C4C-85A5-D17D62CE8E60}" srcId="{C98AAE99-3F3D-E548-A0B9-2DA956055A56}" destId="{0B47BECB-6C43-C047-A1A8-AE597135CFF9}" srcOrd="0" destOrd="0" parTransId="{5E606FBC-1913-D145-8C86-42C36EB0488A}" sibTransId="{73DD3966-9A21-374F-9B4E-A3E4720E7FBA}"/>
    <dgm:cxn modelId="{430C12FD-438A-1A47-A203-6AA2D9683AE1}" srcId="{BAE82254-CAF9-A645-8B5F-F6F2C3DFCC5A}" destId="{3BBCD26E-B428-DE4D-989B-0750DAE7547B}" srcOrd="0" destOrd="0" parTransId="{0305A211-1E00-9C49-8D0F-4318C312E632}" sibTransId="{621C8134-F66A-5B45-AD58-4952398B9FBD}"/>
    <dgm:cxn modelId="{8CBB824C-861C-4B2D-A7EA-B6326EDD59A8}" type="presOf" srcId="{4F27C204-9666-F349-88F5-03E18B8B2EDC}" destId="{ACE51094-D9E0-EB49-8911-824C4B6534B4}" srcOrd="0" destOrd="0" presId="urn:microsoft.com/office/officeart/2005/8/layout/arrow2"/>
    <dgm:cxn modelId="{2CE51F72-21BB-4033-AD0C-EBA1DC546302}" type="presOf" srcId="{2003C78F-AE71-444F-9939-2EBF58B54F78}" destId="{ED6DB8BF-E6BB-E34E-827C-E65B8428336D}" srcOrd="0" destOrd="0" presId="urn:microsoft.com/office/officeart/2005/8/layout/arrow2"/>
    <dgm:cxn modelId="{970ADCFD-69CA-B448-A202-EE8BE9487EE1}" srcId="{55324472-C10E-8843-A5CB-4AEB96923B4A}" destId="{BAE82254-CAF9-A645-8B5F-F6F2C3DFCC5A}" srcOrd="2" destOrd="0" parTransId="{D4D2E63C-37B2-5646-804C-9F3823503D31}" sibTransId="{B748F167-CF2B-3F47-B414-C2C32AFB2019}"/>
    <dgm:cxn modelId="{981D6D28-F790-4BA4-A4A0-FECFE287AC5B}" type="presOf" srcId="{C98AAE99-3F3D-E548-A0B9-2DA956055A56}" destId="{A6D89FE5-2A1E-5041-9CB2-DED981DA3B94}" srcOrd="0" destOrd="0" presId="urn:microsoft.com/office/officeart/2005/8/layout/arrow2"/>
    <dgm:cxn modelId="{D34494E6-B8E3-C846-869C-307C4057C4E7}" srcId="{BAE82254-CAF9-A645-8B5F-F6F2C3DFCC5A}" destId="{CD688857-CC2E-254A-8DAD-33B8F97ADE4B}" srcOrd="2" destOrd="0" parTransId="{C9B0BDBC-CB51-F840-BD14-359C994F6FEE}" sibTransId="{307425E4-D5BB-5247-A79C-22CBCD0559D8}"/>
    <dgm:cxn modelId="{50A9D222-3A3A-42F7-8AC2-C24BF401CA2B}" type="presOf" srcId="{0B47BECB-6C43-C047-A1A8-AE597135CFF9}" destId="{A6D89FE5-2A1E-5041-9CB2-DED981DA3B94}" srcOrd="0" destOrd="1" presId="urn:microsoft.com/office/officeart/2005/8/layout/arrow2"/>
    <dgm:cxn modelId="{3FC2AE1C-00FB-364F-8123-3D45826F07BE}" srcId="{55324472-C10E-8843-A5CB-4AEB96923B4A}" destId="{4F27C204-9666-F349-88F5-03E18B8B2EDC}" srcOrd="0" destOrd="0" parTransId="{5FD0676A-3FC5-2148-84C0-7F6613A54ED9}" sibTransId="{ED8CA2A5-38A2-7A4D-80A7-68297007074E}"/>
    <dgm:cxn modelId="{A4FD5D5A-3079-4D95-84FD-71A462130D3A}" type="presParOf" srcId="{E36BB9A6-CEA8-514B-96D9-34A35F2E06EE}" destId="{83AAC19C-C817-074A-8A41-C0FE7A7D311A}" srcOrd="0" destOrd="0" presId="urn:microsoft.com/office/officeart/2005/8/layout/arrow2"/>
    <dgm:cxn modelId="{DEE52AFF-6AB3-4022-A22B-38B642BFB513}" type="presParOf" srcId="{E36BB9A6-CEA8-514B-96D9-34A35F2E06EE}" destId="{16CCBA93-5520-964C-A4C7-114A19A8BA00}" srcOrd="1" destOrd="0" presId="urn:microsoft.com/office/officeart/2005/8/layout/arrow2"/>
    <dgm:cxn modelId="{6B6EA431-1F06-4321-949B-4DEB72F55416}" type="presParOf" srcId="{16CCBA93-5520-964C-A4C7-114A19A8BA00}" destId="{0F59ECF9-35AC-5C49-8A0E-69AC627FC5E3}" srcOrd="0" destOrd="0" presId="urn:microsoft.com/office/officeart/2005/8/layout/arrow2"/>
    <dgm:cxn modelId="{87CFB21C-086F-4B38-AA73-08DB23563A79}" type="presParOf" srcId="{16CCBA93-5520-964C-A4C7-114A19A8BA00}" destId="{ACE51094-D9E0-EB49-8911-824C4B6534B4}" srcOrd="1" destOrd="0" presId="urn:microsoft.com/office/officeart/2005/8/layout/arrow2"/>
    <dgm:cxn modelId="{C60BAB06-6B02-4A88-954F-D421D2223F7B}" type="presParOf" srcId="{16CCBA93-5520-964C-A4C7-114A19A8BA00}" destId="{258212F3-8C34-C542-9FA3-7B4514DA0F73}" srcOrd="2" destOrd="0" presId="urn:microsoft.com/office/officeart/2005/8/layout/arrow2"/>
    <dgm:cxn modelId="{E235932E-21C4-4686-B815-9F90171B4058}" type="presParOf" srcId="{16CCBA93-5520-964C-A4C7-114A19A8BA00}" destId="{ED6DB8BF-E6BB-E34E-827C-E65B8428336D}" srcOrd="3" destOrd="0" presId="urn:microsoft.com/office/officeart/2005/8/layout/arrow2"/>
    <dgm:cxn modelId="{6C7CE182-1967-4188-A749-11A00ED465D2}" type="presParOf" srcId="{16CCBA93-5520-964C-A4C7-114A19A8BA00}" destId="{AE24B986-77B0-454E-973A-A2F862FBFE73}" srcOrd="4" destOrd="0" presId="urn:microsoft.com/office/officeart/2005/8/layout/arrow2"/>
    <dgm:cxn modelId="{D12CB70D-0B08-41E5-9800-3980CF96EECC}" type="presParOf" srcId="{16CCBA93-5520-964C-A4C7-114A19A8BA00}" destId="{6E468409-7A1F-7244-8EAE-1EAEE0465B8D}" srcOrd="5" destOrd="0" presId="urn:microsoft.com/office/officeart/2005/8/layout/arrow2"/>
    <dgm:cxn modelId="{ACEC0CE7-0E33-43F9-8476-37AC52ADCC4B}" type="presParOf" srcId="{16CCBA93-5520-964C-A4C7-114A19A8BA00}" destId="{8612C97F-1BA1-6B4A-9D99-ED6FAE5957B0}" srcOrd="6" destOrd="0" presId="urn:microsoft.com/office/officeart/2005/8/layout/arrow2"/>
    <dgm:cxn modelId="{944DA010-0FE6-471F-87FF-F83A6AAEE18A}" type="presParOf" srcId="{16CCBA93-5520-964C-A4C7-114A19A8BA00}" destId="{A6D89FE5-2A1E-5041-9CB2-DED981DA3B94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FB0CB-38B9-324B-8780-D339FDC36CC6}">
      <dsp:nvSpPr>
        <dsp:cNvPr id="0" name=""/>
        <dsp:cNvSpPr/>
      </dsp:nvSpPr>
      <dsp:spPr>
        <a:xfrm>
          <a:off x="2155507" y="2233772"/>
          <a:ext cx="1784985" cy="17849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Global Value of Improved Climate Information </a:t>
          </a:r>
          <a:endParaRPr lang="en-US" sz="1800" kern="1200" dirty="0"/>
        </a:p>
      </dsp:txBody>
      <dsp:txXfrm>
        <a:off x="2416912" y="2495177"/>
        <a:ext cx="1262175" cy="1262175"/>
      </dsp:txXfrm>
    </dsp:sp>
    <dsp:sp modelId="{D7FE34F1-EEF7-FD42-8213-013C28954BA3}">
      <dsp:nvSpPr>
        <dsp:cNvPr id="0" name=""/>
        <dsp:cNvSpPr/>
      </dsp:nvSpPr>
      <dsp:spPr>
        <a:xfrm rot="12849936">
          <a:off x="879719" y="1904706"/>
          <a:ext cx="1486503" cy="50872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7684C8-6310-5342-A78E-276DE512F800}">
      <dsp:nvSpPr>
        <dsp:cNvPr id="0" name=""/>
        <dsp:cNvSpPr/>
      </dsp:nvSpPr>
      <dsp:spPr>
        <a:xfrm>
          <a:off x="160123" y="1063372"/>
          <a:ext cx="1695735" cy="1356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CLARREO Climate Accuracy Framework</a:t>
          </a:r>
          <a:endParaRPr lang="en-US" sz="1800" kern="1200" dirty="0"/>
        </a:p>
      </dsp:txBody>
      <dsp:txXfrm>
        <a:off x="199856" y="1103105"/>
        <a:ext cx="1616269" cy="1277122"/>
      </dsp:txXfrm>
    </dsp:sp>
    <dsp:sp modelId="{661E183E-A828-E247-836D-32C318122635}">
      <dsp:nvSpPr>
        <dsp:cNvPr id="0" name=""/>
        <dsp:cNvSpPr/>
      </dsp:nvSpPr>
      <dsp:spPr>
        <a:xfrm rot="16200000">
          <a:off x="2313703" y="1159642"/>
          <a:ext cx="1468593" cy="50872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A6BD3-9EFE-7B4A-A186-0BCA591EE734}">
      <dsp:nvSpPr>
        <dsp:cNvPr id="0" name=""/>
        <dsp:cNvSpPr/>
      </dsp:nvSpPr>
      <dsp:spPr>
        <a:xfrm>
          <a:off x="2200132" y="1411"/>
          <a:ext cx="1695735" cy="1356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Social Cost of Carbon (IMSSC)</a:t>
          </a:r>
          <a:endParaRPr lang="en-US" sz="1800" kern="1200" dirty="0"/>
        </a:p>
      </dsp:txBody>
      <dsp:txXfrm>
        <a:off x="2239865" y="41144"/>
        <a:ext cx="1616269" cy="1277122"/>
      </dsp:txXfrm>
    </dsp:sp>
    <dsp:sp modelId="{7ECBF17E-0871-D247-879A-C59CFEC43983}">
      <dsp:nvSpPr>
        <dsp:cNvPr id="0" name=""/>
        <dsp:cNvSpPr/>
      </dsp:nvSpPr>
      <dsp:spPr>
        <a:xfrm rot="19550064">
          <a:off x="3729777" y="1904706"/>
          <a:ext cx="1486503" cy="50872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E42E4E-3117-3447-B69C-C47F0B6E48C9}">
      <dsp:nvSpPr>
        <dsp:cNvPr id="0" name=""/>
        <dsp:cNvSpPr/>
      </dsp:nvSpPr>
      <dsp:spPr>
        <a:xfrm>
          <a:off x="4240140" y="1063372"/>
          <a:ext cx="1695735" cy="1356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Integrated Climate /Economic Model</a:t>
          </a:r>
          <a:endParaRPr lang="en-US" sz="1800" kern="1200" dirty="0"/>
        </a:p>
      </dsp:txBody>
      <dsp:txXfrm>
        <a:off x="4279873" y="1103105"/>
        <a:ext cx="1616269" cy="1277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AC19C-C817-074A-8A41-C0FE7A7D311A}">
      <dsp:nvSpPr>
        <dsp:cNvPr id="0" name=""/>
        <dsp:cNvSpPr/>
      </dsp:nvSpPr>
      <dsp:spPr>
        <a:xfrm>
          <a:off x="0" y="135012"/>
          <a:ext cx="6547135" cy="409195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59ECF9-35AC-5C49-8A0E-69AC627FC5E3}">
      <dsp:nvSpPr>
        <dsp:cNvPr id="0" name=""/>
        <dsp:cNvSpPr/>
      </dsp:nvSpPr>
      <dsp:spPr>
        <a:xfrm>
          <a:off x="644892" y="3265402"/>
          <a:ext cx="150584" cy="15058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E51094-D9E0-EB49-8911-824C4B6534B4}">
      <dsp:nvSpPr>
        <dsp:cNvPr id="0" name=""/>
        <dsp:cNvSpPr/>
      </dsp:nvSpPr>
      <dsp:spPr>
        <a:xfrm>
          <a:off x="52876" y="3537731"/>
          <a:ext cx="1862914" cy="973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791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2015</a:t>
          </a:r>
          <a:endParaRPr lang="en-US" sz="1700" kern="1200" dirty="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BAU emissions</a:t>
          </a:r>
          <a:endParaRPr lang="en-US" sz="1300" kern="1200" dirty="0"/>
        </a:p>
      </dsp:txBody>
      <dsp:txXfrm>
        <a:off x="52876" y="3537731"/>
        <a:ext cx="1862914" cy="973886"/>
      </dsp:txXfrm>
    </dsp:sp>
    <dsp:sp modelId="{258212F3-8C34-C542-9FA3-7B4514DA0F73}">
      <dsp:nvSpPr>
        <dsp:cNvPr id="0" name=""/>
        <dsp:cNvSpPr/>
      </dsp:nvSpPr>
      <dsp:spPr>
        <a:xfrm>
          <a:off x="1708802" y="2313612"/>
          <a:ext cx="261885" cy="26188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6DB8BF-E6BB-E34E-827C-E65B8428336D}">
      <dsp:nvSpPr>
        <dsp:cNvPr id="0" name=""/>
        <dsp:cNvSpPr/>
      </dsp:nvSpPr>
      <dsp:spPr>
        <a:xfrm>
          <a:off x="1839744" y="2444555"/>
          <a:ext cx="1374898" cy="1870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768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839744" y="2444555"/>
        <a:ext cx="1374898" cy="1870025"/>
      </dsp:txXfrm>
    </dsp:sp>
    <dsp:sp modelId="{AE24B986-77B0-454E-973A-A2F862FBFE73}">
      <dsp:nvSpPr>
        <dsp:cNvPr id="0" name=""/>
        <dsp:cNvSpPr/>
      </dsp:nvSpPr>
      <dsp:spPr>
        <a:xfrm>
          <a:off x="3067332" y="1612250"/>
          <a:ext cx="346998" cy="34699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468409-7A1F-7244-8EAE-1EAEE0465B8D}">
      <dsp:nvSpPr>
        <dsp:cNvPr id="0" name=""/>
        <dsp:cNvSpPr/>
      </dsp:nvSpPr>
      <dsp:spPr>
        <a:xfrm>
          <a:off x="0" y="88676"/>
          <a:ext cx="4865462" cy="740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867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Assumptions</a:t>
          </a:r>
          <a:endParaRPr lang="en-US" sz="17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Discount rate = 3%</a:t>
          </a: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Climate Sensitivity = IPCC (2007) uncertainty distribution</a:t>
          </a:r>
          <a:endParaRPr lang="en-US" sz="1300" b="1" kern="1200" dirty="0"/>
        </a:p>
      </dsp:txBody>
      <dsp:txXfrm>
        <a:off x="0" y="88676"/>
        <a:ext cx="4865462" cy="740542"/>
      </dsp:txXfrm>
    </dsp:sp>
    <dsp:sp modelId="{8612C97F-1BA1-6B4A-9D99-ED6FAE5957B0}">
      <dsp:nvSpPr>
        <dsp:cNvPr id="0" name=""/>
        <dsp:cNvSpPr/>
      </dsp:nvSpPr>
      <dsp:spPr>
        <a:xfrm>
          <a:off x="4892356" y="1047964"/>
          <a:ext cx="464846" cy="4648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D89FE5-2A1E-5041-9CB2-DED981DA3B94}">
      <dsp:nvSpPr>
        <dsp:cNvPr id="0" name=""/>
        <dsp:cNvSpPr/>
      </dsp:nvSpPr>
      <dsp:spPr>
        <a:xfrm>
          <a:off x="4174453" y="1934998"/>
          <a:ext cx="1667146" cy="1474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313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2205</a:t>
          </a:r>
          <a:endParaRPr lang="en-US" sz="1700" kern="1200" dirty="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SCC = $209 T</a:t>
          </a:r>
          <a:endParaRPr lang="en-US" sz="1300" kern="1200" dirty="0"/>
        </a:p>
      </dsp:txBody>
      <dsp:txXfrm>
        <a:off x="4174453" y="1934998"/>
        <a:ext cx="1667146" cy="14740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AC19C-C817-074A-8A41-C0FE7A7D311A}">
      <dsp:nvSpPr>
        <dsp:cNvPr id="0" name=""/>
        <dsp:cNvSpPr/>
      </dsp:nvSpPr>
      <dsp:spPr>
        <a:xfrm>
          <a:off x="-91065" y="135012"/>
          <a:ext cx="6547135" cy="409195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59ECF9-35AC-5C49-8A0E-69AC627FC5E3}">
      <dsp:nvSpPr>
        <dsp:cNvPr id="0" name=""/>
        <dsp:cNvSpPr/>
      </dsp:nvSpPr>
      <dsp:spPr>
        <a:xfrm>
          <a:off x="553827" y="3265402"/>
          <a:ext cx="150584" cy="15058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E51094-D9E0-EB49-8911-824C4B6534B4}">
      <dsp:nvSpPr>
        <dsp:cNvPr id="0" name=""/>
        <dsp:cNvSpPr/>
      </dsp:nvSpPr>
      <dsp:spPr>
        <a:xfrm>
          <a:off x="0" y="3537731"/>
          <a:ext cx="1862914" cy="973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791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2015</a:t>
          </a:r>
          <a:endParaRPr lang="en-US" sz="1700" kern="1200" dirty="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BAU emissions</a:t>
          </a:r>
          <a:endParaRPr lang="en-US" sz="1300" kern="1200" dirty="0"/>
        </a:p>
      </dsp:txBody>
      <dsp:txXfrm>
        <a:off x="0" y="3537731"/>
        <a:ext cx="1862914" cy="973886"/>
      </dsp:txXfrm>
    </dsp:sp>
    <dsp:sp modelId="{258212F3-8C34-C542-9FA3-7B4514DA0F73}">
      <dsp:nvSpPr>
        <dsp:cNvPr id="0" name=""/>
        <dsp:cNvSpPr/>
      </dsp:nvSpPr>
      <dsp:spPr>
        <a:xfrm>
          <a:off x="1617737" y="2313612"/>
          <a:ext cx="261885" cy="26188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6DB8BF-E6BB-E34E-827C-E65B8428336D}">
      <dsp:nvSpPr>
        <dsp:cNvPr id="0" name=""/>
        <dsp:cNvSpPr/>
      </dsp:nvSpPr>
      <dsp:spPr>
        <a:xfrm>
          <a:off x="1748679" y="2444555"/>
          <a:ext cx="1374898" cy="1870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768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748679" y="2444555"/>
        <a:ext cx="1374898" cy="1870025"/>
      </dsp:txXfrm>
    </dsp:sp>
    <dsp:sp modelId="{AE24B986-77B0-454E-973A-A2F862FBFE73}">
      <dsp:nvSpPr>
        <dsp:cNvPr id="0" name=""/>
        <dsp:cNvSpPr/>
      </dsp:nvSpPr>
      <dsp:spPr>
        <a:xfrm>
          <a:off x="2976267" y="1612250"/>
          <a:ext cx="346998" cy="34699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468409-7A1F-7244-8EAE-1EAEE0465B8D}">
      <dsp:nvSpPr>
        <dsp:cNvPr id="0" name=""/>
        <dsp:cNvSpPr/>
      </dsp:nvSpPr>
      <dsp:spPr>
        <a:xfrm>
          <a:off x="0" y="0"/>
          <a:ext cx="5601968" cy="961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867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Assumptions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Discount rate = 3%</a:t>
          </a: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Climate Sensitivity = IPCC (2007) uncertainty distribution</a:t>
          </a: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Decision Trigger in 2055</a:t>
          </a:r>
          <a:endParaRPr lang="en-US" sz="1300" b="1" kern="1200" dirty="0"/>
        </a:p>
      </dsp:txBody>
      <dsp:txXfrm>
        <a:off x="0" y="0"/>
        <a:ext cx="5601968" cy="961335"/>
      </dsp:txXfrm>
    </dsp:sp>
    <dsp:sp modelId="{8612C97F-1BA1-6B4A-9D99-ED6FAE5957B0}">
      <dsp:nvSpPr>
        <dsp:cNvPr id="0" name=""/>
        <dsp:cNvSpPr/>
      </dsp:nvSpPr>
      <dsp:spPr>
        <a:xfrm>
          <a:off x="4801291" y="1047964"/>
          <a:ext cx="464846" cy="4648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D89FE5-2A1E-5041-9CB2-DED981DA3B94}">
      <dsp:nvSpPr>
        <dsp:cNvPr id="0" name=""/>
        <dsp:cNvSpPr/>
      </dsp:nvSpPr>
      <dsp:spPr>
        <a:xfrm>
          <a:off x="4083388" y="1934998"/>
          <a:ext cx="1667146" cy="1474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313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2205</a:t>
          </a:r>
          <a:endParaRPr lang="en-US" sz="1700" kern="1200" dirty="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SCC = $209 T</a:t>
          </a:r>
          <a:endParaRPr lang="en-US" sz="1300" kern="1200" dirty="0"/>
        </a:p>
      </dsp:txBody>
      <dsp:txXfrm>
        <a:off x="4083388" y="1934998"/>
        <a:ext cx="1667146" cy="14740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AC19C-C817-074A-8A41-C0FE7A7D311A}">
      <dsp:nvSpPr>
        <dsp:cNvPr id="0" name=""/>
        <dsp:cNvSpPr/>
      </dsp:nvSpPr>
      <dsp:spPr>
        <a:xfrm>
          <a:off x="-91065" y="135012"/>
          <a:ext cx="6547135" cy="409195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59ECF9-35AC-5C49-8A0E-69AC627FC5E3}">
      <dsp:nvSpPr>
        <dsp:cNvPr id="0" name=""/>
        <dsp:cNvSpPr/>
      </dsp:nvSpPr>
      <dsp:spPr>
        <a:xfrm>
          <a:off x="553827" y="3265402"/>
          <a:ext cx="150584" cy="15058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E51094-D9E0-EB49-8911-824C4B6534B4}">
      <dsp:nvSpPr>
        <dsp:cNvPr id="0" name=""/>
        <dsp:cNvSpPr/>
      </dsp:nvSpPr>
      <dsp:spPr>
        <a:xfrm>
          <a:off x="0" y="3537731"/>
          <a:ext cx="1862914" cy="973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791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2015</a:t>
          </a:r>
          <a:endParaRPr lang="en-US" sz="1700" kern="1200" dirty="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BAU emissions</a:t>
          </a:r>
          <a:endParaRPr lang="en-US" sz="1300" kern="1200" dirty="0"/>
        </a:p>
      </dsp:txBody>
      <dsp:txXfrm>
        <a:off x="0" y="3537731"/>
        <a:ext cx="1862914" cy="973886"/>
      </dsp:txXfrm>
    </dsp:sp>
    <dsp:sp modelId="{258212F3-8C34-C542-9FA3-7B4514DA0F73}">
      <dsp:nvSpPr>
        <dsp:cNvPr id="0" name=""/>
        <dsp:cNvSpPr/>
      </dsp:nvSpPr>
      <dsp:spPr>
        <a:xfrm>
          <a:off x="1617737" y="2313612"/>
          <a:ext cx="261885" cy="26188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6DB8BF-E6BB-E34E-827C-E65B8428336D}">
      <dsp:nvSpPr>
        <dsp:cNvPr id="0" name=""/>
        <dsp:cNvSpPr/>
      </dsp:nvSpPr>
      <dsp:spPr>
        <a:xfrm>
          <a:off x="1748679" y="2444555"/>
          <a:ext cx="1374898" cy="1870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768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748679" y="2444555"/>
        <a:ext cx="1374898" cy="1870025"/>
      </dsp:txXfrm>
    </dsp:sp>
    <dsp:sp modelId="{AE24B986-77B0-454E-973A-A2F862FBFE73}">
      <dsp:nvSpPr>
        <dsp:cNvPr id="0" name=""/>
        <dsp:cNvSpPr/>
      </dsp:nvSpPr>
      <dsp:spPr>
        <a:xfrm>
          <a:off x="2976267" y="1612250"/>
          <a:ext cx="346998" cy="34699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468409-7A1F-7244-8EAE-1EAEE0465B8D}">
      <dsp:nvSpPr>
        <dsp:cNvPr id="0" name=""/>
        <dsp:cNvSpPr/>
      </dsp:nvSpPr>
      <dsp:spPr>
        <a:xfrm>
          <a:off x="0" y="0"/>
          <a:ext cx="5601968" cy="961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867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Assumptions </a:t>
          </a:r>
          <a:endParaRPr lang="en-US" sz="17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Discount rate = 3%</a:t>
          </a: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Climate Sensitivity = IPCC (2007) uncertainty distribution</a:t>
          </a: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Decision Trigger in 2035</a:t>
          </a:r>
          <a:endParaRPr lang="en-US" sz="1300" b="1" kern="1200" dirty="0"/>
        </a:p>
      </dsp:txBody>
      <dsp:txXfrm>
        <a:off x="0" y="0"/>
        <a:ext cx="5601968" cy="961335"/>
      </dsp:txXfrm>
    </dsp:sp>
    <dsp:sp modelId="{8612C97F-1BA1-6B4A-9D99-ED6FAE5957B0}">
      <dsp:nvSpPr>
        <dsp:cNvPr id="0" name=""/>
        <dsp:cNvSpPr/>
      </dsp:nvSpPr>
      <dsp:spPr>
        <a:xfrm>
          <a:off x="4801291" y="1047964"/>
          <a:ext cx="464846" cy="4648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D89FE5-2A1E-5041-9CB2-DED981DA3B94}">
      <dsp:nvSpPr>
        <dsp:cNvPr id="0" name=""/>
        <dsp:cNvSpPr/>
      </dsp:nvSpPr>
      <dsp:spPr>
        <a:xfrm>
          <a:off x="4083388" y="1934998"/>
          <a:ext cx="1667146" cy="1474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313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2205</a:t>
          </a:r>
          <a:endParaRPr lang="en-US" sz="1700" kern="1200" dirty="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SCC = $209 T</a:t>
          </a:r>
          <a:endParaRPr lang="en-US" sz="1300" kern="1200" dirty="0"/>
        </a:p>
      </dsp:txBody>
      <dsp:txXfrm>
        <a:off x="4083388" y="1934998"/>
        <a:ext cx="1667146" cy="1474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99E6E-1B5A-4DB0-BA32-AE617DA580DB}" type="datetimeFigureOut">
              <a:rPr lang="en-US" smtClean="0"/>
              <a:t>2/27/13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74DAE-CB29-423F-826C-88B78DA28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13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1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059CFB-07FA-4A0E-8E0B-AF4F71B450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616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A2EB46-198B-E04F-8E3C-7BEEBDC356E9}" type="slidenum">
              <a:rPr lang="en-US"/>
              <a:pPr/>
              <a:t>1</a:t>
            </a:fld>
            <a:endParaRPr lang="en-US"/>
          </a:p>
        </p:txBody>
      </p:sp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8407"/>
            <a:fld id="{DB3E2983-BF7D-4F08-91DD-95B276007D79}" type="slidenum">
              <a:rPr lang="en-US" smtClean="0"/>
              <a:pPr defTabSz="928407"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9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24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1791" indent="-281458" defTabSz="92724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5832" indent="-225166" defTabSz="92724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6164" indent="-225166" defTabSz="92724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6497" indent="-225166" defTabSz="92724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6830" indent="-225166" defTabSz="92724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7162" indent="-225166" defTabSz="92724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7495" indent="-225166" defTabSz="92724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7828" indent="-225166" defTabSz="92724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276658-0444-5F48-832D-4103DD48E73C}" type="slidenum">
              <a:rPr lang="en-US" sz="1200" b="0">
                <a:solidFill>
                  <a:srgbClr val="000000"/>
                </a:solidFill>
              </a:rPr>
              <a:pPr/>
              <a:t>8</a:t>
            </a:fld>
            <a:endParaRPr 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8407"/>
            <a:fld id="{92D6778C-0A13-42E0-A585-93F254CC758A}" type="slidenum">
              <a:rPr lang="en-US" smtClean="0">
                <a:latin typeface="Arial" pitchFamily="34" charset="0"/>
                <a:ea typeface="MS PGothic" pitchFamily="34" charset="-128"/>
              </a:rPr>
              <a:pPr defTabSz="928407"/>
              <a:t>9</a:t>
            </a:fld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58371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6613" cy="3486150"/>
          </a:xfrm>
          <a:solidFill>
            <a:srgbClr val="FFFFFF"/>
          </a:solidFill>
          <a:ln/>
        </p:spPr>
      </p:sp>
      <p:sp>
        <p:nvSpPr>
          <p:cNvPr id="58372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701345" y="4416098"/>
            <a:ext cx="5609232" cy="4096380"/>
          </a:xfrm>
          <a:noFill/>
          <a:ln/>
        </p:spPr>
        <p:txBody>
          <a:bodyPr wrap="none" lIns="90969" tIns="45486" rIns="90969" bIns="45486" anchor="ctr"/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8407"/>
            <a:fld id="{B9F168EF-600B-44EE-B274-142FBA22BCA5}" type="slidenum">
              <a:rPr lang="en-US" smtClean="0"/>
              <a:pPr defTabSz="928407"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229C41-1139-4738-9B64-8BCC3F6F298B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70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629" indent="-282550" defTabSz="92770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0198" indent="-226040" defTabSz="92770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2278" indent="-226040" defTabSz="92770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4357" indent="-226040" defTabSz="92770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6436" indent="-226040" defTabSz="92770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8516" indent="-226040" defTabSz="92770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0595" indent="-226040" defTabSz="92770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2675" indent="-226040" defTabSz="92770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1182A7A-4B01-634C-BC70-83F38329F5F6}" type="slidenum">
              <a:rPr lang="en-US" sz="1200" b="0">
                <a:solidFill>
                  <a:srgbClr val="000000"/>
                </a:solidFill>
              </a:rPr>
              <a:pPr/>
              <a:t>41</a:t>
            </a:fld>
            <a:endParaRPr 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kebrown\My Documents\MISSIONS\CLARREO\Photos and Images\CLARREO Large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8335" y="410552"/>
            <a:ext cx="6960636" cy="387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80929" y="5360444"/>
            <a:ext cx="6400800" cy="13482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99208"/>
            <a:ext cx="1905000" cy="258792"/>
          </a:xfrm>
        </p:spPr>
        <p:txBody>
          <a:bodyPr/>
          <a:lstStyle>
            <a:lvl1pPr>
              <a:defRPr/>
            </a:lvl1pPr>
          </a:lstStyle>
          <a:p>
            <a:fld id="{E24EC93E-F88B-4530-BAA6-D3239692F811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-17253" y="6599208"/>
            <a:ext cx="3131388" cy="25879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mtClean="0"/>
              <a:t>CLARREO ISS Mission Concept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2" y="4286613"/>
            <a:ext cx="7772400" cy="107849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400" smtClean="0"/>
              <a:t>CLARREO ISS Mission Concept</a:t>
            </a:r>
            <a:endParaRPr lang="en-US" sz="2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EB44F4-3F3A-442D-A295-1310BE142E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5713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713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400" smtClean="0"/>
              <a:t>CLARREO ISS Mission Concept</a:t>
            </a:r>
            <a:endParaRPr lang="en-US" sz="2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516E40-63F5-4A71-A0D5-D50767453B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D711E-F4CC-4419-920D-1FA8A6317CCD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B6DEA-1948-494D-A8DC-A317A37C83EE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80183-5FF8-4CF9-B561-594728DD559B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4305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752600"/>
            <a:ext cx="4305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1F471-0180-461F-AA3F-8F5C6C3003C3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107FF-B205-413B-8611-D903B6CE5D79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2EAD9-AE83-4873-899C-B72AF7868EE4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0B427-32D6-4793-B5AD-21B47C52F15B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23B73-D42A-428B-9DE3-1442E128A1C7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5834" y="0"/>
            <a:ext cx="6422366" cy="68148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913" y="914400"/>
            <a:ext cx="8583283" cy="5484813"/>
          </a:xfrm>
        </p:spPr>
        <p:txBody>
          <a:bodyPr/>
          <a:lstStyle>
            <a:lvl1pPr>
              <a:buFont typeface="Arial" pitchFamily="34" charset="0"/>
              <a:buChar char="•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smtClean="0"/>
              <a:t>CLARREO ISS Mission Concept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B06D86-ECF7-4DE7-92F1-F6CE39891C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4FE02-AE43-4AA3-A105-4A862B8D804F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4B25F-92F1-40A0-9A59-886F2EDF467D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914400"/>
            <a:ext cx="219075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914400"/>
            <a:ext cx="6419850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DB539-E4DA-461C-9B78-E8A80B4BE9AB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0" y="762000"/>
            <a:ext cx="9144000" cy="5410200"/>
          </a:xfrm>
        </p:spPr>
        <p:txBody>
          <a:bodyPr/>
          <a:lstStyle>
            <a:lvl1pPr>
              <a:spcBef>
                <a:spcPts val="300"/>
              </a:spcBef>
              <a:buSzPct val="100000"/>
              <a:buFont typeface="Arial" pitchFamily="34" charset="0"/>
              <a:buChar char="•"/>
              <a:defRPr sz="2400"/>
            </a:lvl1pPr>
            <a:lvl2pPr>
              <a:spcBef>
                <a:spcPts val="300"/>
              </a:spcBef>
              <a:defRPr sz="2200"/>
            </a:lvl2pPr>
            <a:lvl3pPr>
              <a:spcBef>
                <a:spcPts val="300"/>
              </a:spcBef>
              <a:defRPr sz="2000"/>
            </a:lvl3pPr>
            <a:lvl4pPr>
              <a:spcBef>
                <a:spcPts val="200"/>
              </a:spcBef>
              <a:defRPr sz="1800"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6248400"/>
            <a:ext cx="8613648" cy="304800"/>
          </a:xfrm>
        </p:spPr>
        <p:txBody>
          <a:bodyPr anchor="ctr"/>
          <a:lstStyle>
            <a:lvl1pPr>
              <a:buNone/>
              <a:defRPr lang="en-US" sz="1800" b="1" kern="1200" noProof="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2000"/>
            </a:lvl4pPr>
            <a:lvl5pPr>
              <a:buNone/>
              <a:defRPr sz="1800"/>
            </a:lvl5pPr>
          </a:lstStyle>
          <a:p>
            <a:pPr lvl="0"/>
            <a:r>
              <a:rPr lang="en-US" dirty="0" smtClean="0"/>
              <a:t>Click to summarize chart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add a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990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328" y="2533488"/>
            <a:ext cx="7772400" cy="1500187"/>
          </a:xfrm>
        </p:spPr>
        <p:txBody>
          <a:bodyPr anchor="b"/>
          <a:lstStyle>
            <a:lvl1pPr marL="0" indent="0" algn="ctr">
              <a:buNone/>
              <a:defRPr sz="3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smtClean="0"/>
              <a:t>CLARREO ISS Mission Concept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10885B-4F7E-46E8-99FD-B90F579EE3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00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328" y="2533488"/>
            <a:ext cx="7772400" cy="1500187"/>
          </a:xfrm>
        </p:spPr>
        <p:txBody>
          <a:bodyPr anchor="b"/>
          <a:lstStyle>
            <a:lvl1pPr marL="0" indent="0" algn="ctr">
              <a:buNone/>
              <a:defRPr sz="3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smtClean="0"/>
              <a:t>CLARREO ISS Mission Concept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10885B-4F7E-46E8-99FD-B90F579EE3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smtClean="0"/>
              <a:t>CLARREO ISS Mission Concept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4CDEB6-FD49-432F-9A71-BC52D0E435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736"/>
            <a:ext cx="8229600" cy="69152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827" y="88813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4512"/>
            <a:ext cx="4040188" cy="49170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9146" y="88813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04512"/>
            <a:ext cx="4041775" cy="49170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smtClean="0"/>
              <a:t>CLARREO ISS Mission Concept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97C8F85-2CBA-423C-A5B7-CE731DC7EE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4460" y="0"/>
            <a:ext cx="6413740" cy="69011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smtClean="0"/>
              <a:t>CLARREO ISS Mission Concept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383F269-D123-42DF-A8D3-3272E91B33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smtClean="0"/>
              <a:t>CLARREO ISS Mission Concept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700DF7-84D3-4E49-AC1C-5032DDE001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smtClean="0"/>
              <a:t>CLARREO ISS Mission Concept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03636F-C064-476C-98CB-6851697A1A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2400" smtClean="0"/>
              <a:t>CLARREO ISS Mission Concept</a:t>
            </a:r>
            <a:endParaRPr lang="en-US" sz="2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D2416A-BDE7-4E18-98D2-272DD6C5D9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gif"/><Relationship Id="rId14" Type="http://schemas.openxmlformats.org/officeDocument/2006/relationships/image" Target="../media/image2.jpeg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44461" y="0"/>
            <a:ext cx="631453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165" y="914400"/>
            <a:ext cx="8617789" cy="548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16460"/>
            <a:ext cx="2635370" cy="24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en-US" smtClean="0"/>
              <a:t>CLARREO ISS Mission Concept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99208"/>
            <a:ext cx="1905000" cy="25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65FCC537-E307-4FBD-9B48-76D1FCA69CE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746" y="50765"/>
            <a:ext cx="681487" cy="569971"/>
          </a:xfrm>
          <a:prstGeom prst="rect">
            <a:avLst/>
          </a:prstGeom>
        </p:spPr>
      </p:pic>
      <p:pic>
        <p:nvPicPr>
          <p:cNvPr id="7" name="Picture 6" descr="CLARREOimage2"/>
          <p:cNvPicPr>
            <a:picLocks noChangeAspect="1" noChangeArrowheads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044461" cy="685800"/>
          </a:xfrm>
          <a:prstGeom prst="rect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 userDrawn="1"/>
        </p:nvCxnSpPr>
        <p:spPr bwMode="auto">
          <a:xfrm>
            <a:off x="0" y="673488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5" r:id="rId1"/>
    <p:sldLayoutId id="2147485136" r:id="rId2"/>
    <p:sldLayoutId id="2147485137" r:id="rId3"/>
    <p:sldLayoutId id="2147485138" r:id="rId4"/>
    <p:sldLayoutId id="2147485139" r:id="rId5"/>
    <p:sldLayoutId id="2147485140" r:id="rId6"/>
    <p:sldLayoutId id="2147485141" r:id="rId7"/>
    <p:sldLayoutId id="2147485142" r:id="rId8"/>
    <p:sldLayoutId id="2147485143" r:id="rId9"/>
    <p:sldLayoutId id="2147485144" r:id="rId10"/>
    <p:sldLayoutId id="2147485145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3838" algn="l" rtl="0" eaLnBrk="0" fontAlgn="base" hangingPunct="0">
        <a:spcBef>
          <a:spcPct val="20000"/>
        </a:spcBef>
        <a:spcAft>
          <a:spcPct val="0"/>
        </a:spcAft>
        <a:buSzPct val="70000"/>
        <a:buFont typeface="Courier New" pitchFamily="49" charset="0"/>
        <a:buChar char="o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690563" indent="-23336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3838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1147763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460625" indent="-28733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17825" indent="-28733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375025" indent="-28733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32225" indent="-28733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752600"/>
            <a:ext cx="8763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5615"/>
            <a:ext cx="2895600" cy="27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75616"/>
            <a:ext cx="1905000" cy="27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eaLnBrk="1" hangingPunct="1">
              <a:defRPr/>
            </a:pPr>
            <a:fld id="{556DE66B-2753-41EA-A909-1650C361B380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pPr eaLnBrk="1" hangingPunct="1"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pic>
        <p:nvPicPr>
          <p:cNvPr id="2" name="Picture 11" descr="clarreo_powerpoint_hea#3C9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9144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7" r:id="rId1"/>
    <p:sldLayoutId id="2147485148" r:id="rId2"/>
    <p:sldLayoutId id="2147485149" r:id="rId3"/>
    <p:sldLayoutId id="2147485150" r:id="rId4"/>
    <p:sldLayoutId id="2147485151" r:id="rId5"/>
    <p:sldLayoutId id="2147485152" r:id="rId6"/>
    <p:sldLayoutId id="2147485153" r:id="rId7"/>
    <p:sldLayoutId id="2147485154" r:id="rId8"/>
    <p:sldLayoutId id="2147485155" r:id="rId9"/>
    <p:sldLayoutId id="2147485156" r:id="rId10"/>
    <p:sldLayoutId id="2147485157" r:id="rId11"/>
    <p:sldLayoutId id="2147485158" r:id="rId12"/>
    <p:sldLayoutId id="2147485159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lnSpc>
          <a:spcPct val="125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2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lnSpc>
          <a:spcPct val="125000"/>
        </a:lnSpc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lnSpc>
          <a:spcPct val="125000"/>
        </a:lnSpc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lnSpc>
          <a:spcPct val="125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125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125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125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125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3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image" Target="../media/image32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image" Target="../media/image33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21" name="Picture 9" descr="clarr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36"/>
            <a:ext cx="9145588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23" name="Rectangle 11"/>
          <p:cNvSpPr>
            <a:spLocks noChangeArrowheads="1"/>
          </p:cNvSpPr>
          <p:nvPr/>
        </p:nvSpPr>
        <p:spPr bwMode="auto">
          <a:xfrm>
            <a:off x="320675" y="1131888"/>
            <a:ext cx="5784850" cy="3508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39674" y="4318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+mn-lt"/>
              </a:rPr>
              <a:t>CLARREO Mission Status</a:t>
            </a:r>
          </a:p>
        </p:txBody>
      </p:sp>
      <p:sp>
        <p:nvSpPr>
          <p:cNvPr id="6" name="Subtitle 4"/>
          <p:cNvSpPr>
            <a:spLocks noGrp="1"/>
          </p:cNvSpPr>
          <p:nvPr>
            <p:ph type="subTitle" idx="1"/>
          </p:nvPr>
        </p:nvSpPr>
        <p:spPr>
          <a:xfrm>
            <a:off x="3118897" y="3807850"/>
            <a:ext cx="6400800" cy="1348274"/>
          </a:xfrm>
        </p:spPr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GSICS Meeting 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William &amp; Mary, Williamsburg, VA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March 5, 2013</a:t>
            </a:r>
          </a:p>
        </p:txBody>
      </p:sp>
    </p:spTree>
    <p:extLst>
      <p:ext uri="{BB962C8B-B14F-4D97-AF65-F5344CB8AC3E}">
        <p14:creationId xmlns:p14="http://schemas.microsoft.com/office/powerpoint/2010/main" val="1489770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b="1" dirty="0" smtClean="0"/>
              <a:t>Science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55022"/>
            <a:ext cx="4114800" cy="5742627"/>
          </a:xfrm>
          <a:solidFill>
            <a:srgbClr val="FFFFF0">
              <a:alpha val="40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406400" indent="-406400" eaLnBrk="1" hangingPunct="1">
              <a:buFontTx/>
              <a:buNone/>
              <a:tabLst>
                <a:tab pos="231775" algn="l"/>
              </a:tabLst>
              <a:defRPr/>
            </a:pPr>
            <a:r>
              <a:rPr sz="18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	Climate Sensitivity uncertainty is</a:t>
            </a:r>
            <a:br>
              <a:rPr sz="18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</a:br>
            <a:r>
              <a:rPr sz="18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driven by uncertain </a:t>
            </a:r>
            <a:r>
              <a:rPr sz="1800" b="1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Feedbacks</a:t>
            </a:r>
            <a:r>
              <a:rPr sz="18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:</a:t>
            </a:r>
          </a:p>
          <a:p>
            <a:pPr marL="682625" indent="-231775" eaLnBrk="1" hangingPunct="1">
              <a:defRPr/>
            </a:pPr>
            <a:r>
              <a:rPr sz="18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Factor of 3 uncertainty in response to doubled CO2 </a:t>
            </a:r>
          </a:p>
          <a:p>
            <a:pPr marL="682625" indent="-231775" eaLnBrk="1" hangingPunct="1">
              <a:defRPr/>
            </a:pPr>
            <a:r>
              <a:rPr sz="18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Relative uncertainty known</a:t>
            </a:r>
          </a:p>
          <a:p>
            <a:pPr marL="0" indent="0" eaLnBrk="1" hangingPunct="1">
              <a:buFontTx/>
              <a:buNone/>
              <a:defRPr/>
            </a:pPr>
            <a:endParaRPr sz="1800" dirty="0">
              <a:solidFill>
                <a:srgbClr val="000000"/>
              </a:solidFill>
              <a:ea typeface="ヒラギノ角ゴ Pro W3" charset="-128"/>
              <a:cs typeface="ヒラギノ角ゴ Pro W3" charset="-128"/>
            </a:endParaRPr>
          </a:p>
          <a:p>
            <a:pPr marL="0" indent="0" eaLnBrk="1" hangingPunct="1">
              <a:buFontTx/>
              <a:buNone/>
              <a:tabLst>
                <a:tab pos="231775" algn="l"/>
              </a:tabLst>
              <a:defRPr/>
            </a:pPr>
            <a:r>
              <a:rPr sz="18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 	Climate Change </a:t>
            </a:r>
            <a:r>
              <a:rPr sz="1800" b="1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Response</a:t>
            </a:r>
            <a:r>
              <a:rPr sz="18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:   </a:t>
            </a:r>
          </a:p>
          <a:p>
            <a:pPr marL="682625" indent="-231775" eaLnBrk="1" hangingPunct="1">
              <a:defRPr/>
            </a:pPr>
            <a:r>
              <a:rPr sz="18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Temperature Profile,</a:t>
            </a:r>
          </a:p>
          <a:p>
            <a:pPr marL="682625" indent="-231775" eaLnBrk="1" hangingPunct="1">
              <a:defRPr/>
            </a:pPr>
            <a:r>
              <a:rPr sz="18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Water Vapor Profile, </a:t>
            </a:r>
          </a:p>
          <a:p>
            <a:pPr marL="682625" indent="-231775" eaLnBrk="1" hangingPunct="1">
              <a:defRPr/>
            </a:pPr>
            <a:r>
              <a:rPr sz="18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Cloud Properties,</a:t>
            </a:r>
          </a:p>
          <a:p>
            <a:pPr marL="682625" indent="-231775" eaLnBrk="1" hangingPunct="1">
              <a:defRPr/>
            </a:pPr>
            <a:r>
              <a:rPr sz="18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Surface albedo (snow, sea-ice, land cover)</a:t>
            </a:r>
            <a:br>
              <a:rPr sz="18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</a:br>
            <a:endParaRPr sz="1800" dirty="0">
              <a:solidFill>
                <a:srgbClr val="000000"/>
              </a:solidFill>
              <a:ea typeface="ヒラギノ角ゴ Pro W3" charset="-128"/>
              <a:cs typeface="ヒラギノ角ゴ Pro W3" charset="-128"/>
            </a:endParaRPr>
          </a:p>
          <a:p>
            <a:pPr marL="0" indent="0" eaLnBrk="1" hangingPunct="1">
              <a:buFontTx/>
              <a:buNone/>
              <a:tabLst>
                <a:tab pos="231775" algn="l"/>
              </a:tabLst>
              <a:defRPr/>
            </a:pPr>
            <a:r>
              <a:rPr sz="18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	Radiative </a:t>
            </a:r>
            <a:r>
              <a:rPr sz="1800" b="1" dirty="0" err="1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Forcings</a:t>
            </a:r>
            <a:r>
              <a:rPr sz="18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:</a:t>
            </a:r>
          </a:p>
          <a:p>
            <a:pPr marL="682625" indent="-231775" eaLnBrk="1" hangingPunct="1">
              <a:defRPr/>
            </a:pPr>
            <a:r>
              <a:rPr sz="18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Verify greenhouse gas infrared radiation effects</a:t>
            </a:r>
          </a:p>
          <a:p>
            <a:pPr marL="682625" indent="-231775" eaLnBrk="1" hangingPunct="1">
              <a:defRPr/>
            </a:pPr>
            <a:r>
              <a:rPr sz="1800" dirty="0">
                <a:solidFill>
                  <a:schemeClr val="tx1"/>
                </a:solidFill>
                <a:ea typeface="ヒラギノ角ゴ Pro W3" charset="-128"/>
                <a:cs typeface="ヒラギノ角ゴ Pro W3" charset="-128"/>
              </a:rPr>
              <a:t>Aerosols advances by </a:t>
            </a:r>
            <a:r>
              <a:rPr lang="en-US" sz="1800" dirty="0">
                <a:solidFill>
                  <a:schemeClr val="tx1"/>
                </a:solidFill>
                <a:ea typeface="ヒラギノ角ゴ Pro W3" charset="-128"/>
                <a:cs typeface="ヒラギノ角ゴ Pro W3" charset="-128"/>
              </a:rPr>
              <a:t>EarthCare, PACE, </a:t>
            </a:r>
            <a:r>
              <a:rPr lang="en-US" sz="1800" dirty="0" smtClean="0">
                <a:solidFill>
                  <a:schemeClr val="tx1"/>
                </a:solidFill>
                <a:ea typeface="ヒラギノ角ゴ Pro W3" charset="-128"/>
                <a:cs typeface="ヒラギノ角ゴ Pro W3" charset="-128"/>
              </a:rPr>
              <a:t>ACE</a:t>
            </a:r>
            <a:endParaRPr sz="1600" dirty="0">
              <a:solidFill>
                <a:schemeClr val="tx1"/>
              </a:solidFill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4340" name="Picture 6"/>
          <p:cNvPicPr preferRelativeResize="0"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1975" y="3657600"/>
            <a:ext cx="4467225" cy="283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4495800" y="3643313"/>
            <a:ext cx="4343400" cy="2095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algn="ctr" eaLnBrk="0" hangingPunct="0">
              <a:defRPr/>
            </a:pPr>
            <a:r>
              <a:rPr lang="en-US" sz="1400" dirty="0">
                <a:latin typeface="+mn-lt"/>
              </a:rPr>
              <a:t>Effective Climate </a:t>
            </a:r>
            <a:r>
              <a:rPr lang="en-US" sz="1400" dirty="0" err="1">
                <a:latin typeface="+mn-lt"/>
              </a:rPr>
              <a:t>Forcings</a:t>
            </a:r>
            <a:r>
              <a:rPr lang="en-US" sz="1400" dirty="0">
                <a:latin typeface="+mn-lt"/>
              </a:rPr>
              <a:t> (W/m</a:t>
            </a:r>
            <a:r>
              <a:rPr lang="en-US" sz="1400" baseline="30000" dirty="0">
                <a:latin typeface="+mn-lt"/>
              </a:rPr>
              <a:t>2</a:t>
            </a:r>
            <a:r>
              <a:rPr lang="en-US" sz="1400" dirty="0">
                <a:latin typeface="+mn-lt"/>
              </a:rPr>
              <a:t>): 1750-2000</a:t>
            </a:r>
          </a:p>
        </p:txBody>
      </p:sp>
      <p:grpSp>
        <p:nvGrpSpPr>
          <p:cNvPr id="14342" name="Group 60"/>
          <p:cNvGrpSpPr>
            <a:grpSpLocks/>
          </p:cNvGrpSpPr>
          <p:nvPr/>
        </p:nvGrpSpPr>
        <p:grpSpPr bwMode="auto">
          <a:xfrm>
            <a:off x="4235450" y="762000"/>
            <a:ext cx="4735513" cy="2651125"/>
            <a:chOff x="4235069" y="729868"/>
            <a:chExt cx="4735285" cy="2651760"/>
          </a:xfrm>
        </p:grpSpPr>
        <p:pic>
          <p:nvPicPr>
            <p:cNvPr id="14347" name="Picture 5"/>
            <p:cNvPicPr preferRelativeResize="0"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85" t="5208" r="1488"/>
            <a:stretch>
              <a:fillRect/>
            </a:stretch>
          </p:blipFill>
          <p:spPr bwMode="auto">
            <a:xfrm>
              <a:off x="4235069" y="729868"/>
              <a:ext cx="4735285" cy="2651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0" name="Rectangle 49"/>
            <p:cNvSpPr/>
            <p:nvPr/>
          </p:nvSpPr>
          <p:spPr bwMode="auto">
            <a:xfrm>
              <a:off x="5181600" y="1154017"/>
              <a:ext cx="411480" cy="1676400"/>
            </a:xfrm>
            <a:prstGeom prst="rect">
              <a:avLst/>
            </a:prstGeom>
            <a:solidFill>
              <a:srgbClr val="FFE1E5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576" rIns="0" anchor="ctr"/>
            <a:lstStyle/>
            <a:p>
              <a:pPr eaLnBrk="0" hangingPunct="0">
                <a:defRPr/>
              </a:pPr>
              <a:r>
                <a:rPr lang="en-US" sz="1200" dirty="0"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+mj-lt"/>
                </a:rPr>
                <a:t>0.26</a:t>
              </a: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7183915" y="2253866"/>
              <a:ext cx="420624" cy="576072"/>
            </a:xfrm>
            <a:prstGeom prst="rect">
              <a:avLst/>
            </a:prstGeom>
            <a:solidFill>
              <a:srgbClr val="FFE1E5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576" rIns="0" anchor="ctr"/>
            <a:lstStyle/>
            <a:p>
              <a:pPr eaLnBrk="0" hangingPunct="0">
                <a:defRPr/>
              </a:pPr>
              <a:r>
                <a:rPr lang="en-US" sz="1200" dirty="0"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+mj-lt"/>
                </a:rPr>
                <a:t>0.09</a:t>
              </a: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8197468" y="2504502"/>
              <a:ext cx="420624" cy="329184"/>
            </a:xfrm>
            <a:prstGeom prst="rect">
              <a:avLst/>
            </a:prstGeom>
            <a:solidFill>
              <a:srgbClr val="FFE1E5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576" rIns="0" anchor="ctr"/>
            <a:lstStyle/>
            <a:p>
              <a:pPr eaLnBrk="0" hangingPunct="0">
                <a:defRPr/>
              </a:pPr>
              <a:r>
                <a:rPr lang="en-US" sz="1200" dirty="0"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+mj-lt"/>
                </a:rPr>
                <a:t>0.05</a:t>
              </a: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7227363" y="1088729"/>
              <a:ext cx="152393" cy="152437"/>
            </a:xfrm>
            <a:prstGeom prst="rect">
              <a:avLst/>
            </a:prstGeom>
            <a:solidFill>
              <a:srgbClr val="FFE1E5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576" rIns="0" anchor="ctr"/>
            <a:lstStyle/>
            <a:p>
              <a:pPr eaLnBrk="0" hangingPunct="0">
                <a:defRPr/>
              </a:pPr>
              <a:endParaRPr lang="en-US" sz="12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endParaRPr>
            </a:p>
          </p:txBody>
        </p:sp>
      </p:grpSp>
      <p:grpSp>
        <p:nvGrpSpPr>
          <p:cNvPr id="14343" name="Group 56"/>
          <p:cNvGrpSpPr>
            <a:grpSpLocks/>
          </p:cNvGrpSpPr>
          <p:nvPr/>
        </p:nvGrpSpPr>
        <p:grpSpPr bwMode="auto">
          <a:xfrm>
            <a:off x="4114800" y="662940"/>
            <a:ext cx="5029200" cy="5977890"/>
            <a:chOff x="4114800" y="651510"/>
            <a:chExt cx="5029200" cy="5977890"/>
          </a:xfrm>
        </p:grpSpPr>
        <p:sp>
          <p:nvSpPr>
            <p:cNvPr id="9" name="Rectangle 8"/>
            <p:cNvSpPr/>
            <p:nvPr/>
          </p:nvSpPr>
          <p:spPr bwMode="auto">
            <a:xfrm>
              <a:off x="4114800" y="3505200"/>
              <a:ext cx="5029200" cy="3124200"/>
            </a:xfrm>
            <a:prstGeom prst="rect">
              <a:avLst/>
            </a:prstGeom>
            <a:noFill/>
            <a:ln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 bwMode="auto">
            <a:xfrm rot="5400000" flipH="1" flipV="1">
              <a:off x="2687955" y="2078355"/>
              <a:ext cx="2853690" cy="0"/>
            </a:xfrm>
            <a:prstGeom prst="line">
              <a:avLst/>
            </a:prstGeom>
            <a:noFill/>
            <a:ln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sp>
        <p:nvSpPr>
          <p:cNvPr id="58" name="Rectangle 57"/>
          <p:cNvSpPr/>
          <p:nvPr/>
        </p:nvSpPr>
        <p:spPr bwMode="auto">
          <a:xfrm>
            <a:off x="6202267" y="1348740"/>
            <a:ext cx="411480" cy="1517904"/>
          </a:xfrm>
          <a:prstGeom prst="rect">
            <a:avLst/>
          </a:prstGeom>
          <a:solidFill>
            <a:srgbClr val="FFE1E5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576" rIns="0" anchor="ctr"/>
          <a:lstStyle/>
          <a:p>
            <a:pPr eaLnBrk="0" hangingPunct="0">
              <a:defRPr/>
            </a:pPr>
            <a:r>
              <a:rPr lang="en-US" sz="12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0.24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CLARREO ISS Mission Concept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83F269-D123-42DF-A8D3-3272E91B330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42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Change Uncertainty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83F269-D123-42DF-A8D3-3272E91B330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Figure for Temperature Rise Vs Climate Sensitivity and Quadratic Economic Impacts.xls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12523" r="8362" b="14738"/>
          <a:stretch/>
        </p:blipFill>
        <p:spPr>
          <a:xfrm>
            <a:off x="397415" y="817298"/>
            <a:ext cx="8501163" cy="5687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7448" y="5167262"/>
            <a:ext cx="517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U.S. Interagency Memo on the Social Cost of Carbon (2010),</a:t>
            </a:r>
          </a:p>
          <a:p>
            <a:r>
              <a:rPr lang="en-US" sz="1200" b="1" i="1" dirty="0" smtClean="0"/>
              <a:t>IPCC (2007), and DICE Integrated Assessment Model 2007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1185484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4460" y="35625"/>
            <a:ext cx="6413740" cy="690113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sz="2800" dirty="0" smtClean="0"/>
              <a:t>Accuracy, Cloud Feedback and </a:t>
            </a:r>
            <a:br>
              <a:rPr lang="en-US" sz="2800" dirty="0" smtClean="0"/>
            </a:br>
            <a:r>
              <a:rPr lang="en-US" sz="2800" dirty="0" smtClean="0"/>
              <a:t>Climate Sensitivity</a:t>
            </a:r>
            <a:endParaRPr lang="en-US" sz="2800" dirty="0"/>
          </a:p>
        </p:txBody>
      </p: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5638179" y="781155"/>
            <a:ext cx="3381226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 i="1" dirty="0"/>
              <a:t>Climate sensitivity uncertainty (factor of 3) = factor of 9 economic impacts uncertainty. </a:t>
            </a:r>
          </a:p>
          <a:p>
            <a:pPr eaLnBrk="1" hangingPunct="1"/>
            <a:endParaRPr lang="en-US" sz="1200" b="0" i="1" dirty="0"/>
          </a:p>
          <a:p>
            <a:pPr eaLnBrk="1" hangingPunct="1"/>
            <a:r>
              <a:rPr lang="en-US" sz="1600" b="0" i="1" dirty="0"/>
              <a:t>Climate sensitivity uncertainty </a:t>
            </a:r>
            <a:r>
              <a:rPr lang="en-US" sz="1600" b="0" i="1" dirty="0" smtClean="0">
                <a:sym typeface="Wingdings" pitchFamily="2" charset="2"/>
              </a:rPr>
              <a:t> </a:t>
            </a:r>
            <a:r>
              <a:rPr lang="en-US" sz="1600" b="0" i="1" dirty="0" smtClean="0"/>
              <a:t>Cloud </a:t>
            </a:r>
            <a:r>
              <a:rPr lang="en-US" sz="1600" b="0" i="1" dirty="0"/>
              <a:t>feedback </a:t>
            </a:r>
            <a:r>
              <a:rPr lang="en-US" sz="1600" b="0" i="1" dirty="0" smtClean="0"/>
              <a:t>uncertainty </a:t>
            </a:r>
            <a:r>
              <a:rPr lang="en-US" sz="1600" b="0" i="1" dirty="0" smtClean="0">
                <a:sym typeface="Wingdings" pitchFamily="2" charset="2"/>
              </a:rPr>
              <a:t></a:t>
            </a:r>
            <a:endParaRPr lang="en-US" sz="1600" b="0" i="1" dirty="0"/>
          </a:p>
          <a:p>
            <a:pPr eaLnBrk="1" hangingPunct="1"/>
            <a:r>
              <a:rPr lang="en-US" sz="1600" b="0" i="1" dirty="0"/>
              <a:t>SW CRF trend </a:t>
            </a:r>
            <a:r>
              <a:rPr lang="en-US" sz="1600" b="0" i="1" dirty="0" smtClean="0"/>
              <a:t>uncertainty</a:t>
            </a:r>
            <a:endParaRPr lang="en-US" sz="1600" b="0" i="1" dirty="0"/>
          </a:p>
          <a:p>
            <a:pPr eaLnBrk="1" hangingPunct="1"/>
            <a:endParaRPr lang="en-US" sz="1200" b="0" i="1" dirty="0"/>
          </a:p>
          <a:p>
            <a:pPr eaLnBrk="1" hangingPunct="1"/>
            <a:r>
              <a:rPr lang="en-US" sz="1600" b="0" i="1" dirty="0"/>
              <a:t>Current instruments forced to rely on weaker stability assumptions and data gaps kill climate records.</a:t>
            </a:r>
          </a:p>
          <a:p>
            <a:pPr eaLnBrk="1" hangingPunct="1"/>
            <a:endParaRPr lang="en-US" sz="1600" b="0" i="1" dirty="0"/>
          </a:p>
          <a:p>
            <a:pPr eaLnBrk="1" hangingPunct="1"/>
            <a:r>
              <a:rPr lang="en-US" sz="1600" b="0" i="1" dirty="0"/>
              <a:t>Current system is high risk and fails to achieve high confidence levels.</a:t>
            </a:r>
          </a:p>
          <a:p>
            <a:pPr eaLnBrk="1" hangingPunct="1"/>
            <a:endParaRPr lang="en-US" sz="1600" b="0" i="1" dirty="0"/>
          </a:p>
          <a:p>
            <a:pPr eaLnBrk="1" hangingPunct="1"/>
            <a:r>
              <a:rPr lang="en-US" sz="1600" b="0" i="1" dirty="0" smtClean="0"/>
              <a:t>CLARREO </a:t>
            </a:r>
            <a:r>
              <a:rPr lang="en-US" sz="1600" b="0" i="1" dirty="0"/>
              <a:t>serves </a:t>
            </a:r>
            <a:r>
              <a:rPr lang="en-US" sz="1600" b="0" i="1" dirty="0" smtClean="0"/>
              <a:t>as </a:t>
            </a:r>
            <a:r>
              <a:rPr lang="en-US" sz="1600" b="0" i="1" dirty="0"/>
              <a:t>"NIST in Orbit" to bring this accuracy to both reflected solar instruments like CERES/VIIRS/Landsat as well as infrared instruments such as </a:t>
            </a:r>
            <a:r>
              <a:rPr lang="en-US" sz="1600" b="0" i="1" dirty="0" err="1" smtClean="0"/>
              <a:t>CrIS</a:t>
            </a:r>
            <a:r>
              <a:rPr lang="en-US" sz="1600" b="0" i="1" dirty="0" smtClean="0"/>
              <a:t>/IASI/VIIRS</a:t>
            </a:r>
            <a:endParaRPr lang="en-US" sz="1600" b="0" i="1" dirty="0"/>
          </a:p>
        </p:txBody>
      </p:sp>
      <p:pic>
        <p:nvPicPr>
          <p:cNvPr id="4" name="Picture 3" descr="Wielicki et al 2012 BAMS Figure 2b V2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64" t="12627" r="24134" b="7962"/>
          <a:stretch/>
        </p:blipFill>
        <p:spPr>
          <a:xfrm>
            <a:off x="144322" y="769752"/>
            <a:ext cx="5493857" cy="5445988"/>
          </a:xfrm>
          <a:prstGeom prst="rect">
            <a:avLst/>
          </a:prstGeom>
        </p:spPr>
      </p:pic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0" y="6300850"/>
            <a:ext cx="9144000" cy="361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06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78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50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22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/>
              <a:t>Climate change requirement is 0.3% absolute accuracy (95% confidence)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83F269-D123-42DF-A8D3-3272E91B330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99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5"/>
          <p:cNvSpPr>
            <a:spLocks noGrp="1"/>
          </p:cNvSpPr>
          <p:nvPr>
            <p:ph type="title"/>
          </p:nvPr>
        </p:nvSpPr>
        <p:spPr>
          <a:xfrm>
            <a:off x="1971304" y="0"/>
            <a:ext cx="6483928" cy="690113"/>
          </a:xfrm>
        </p:spPr>
        <p:txBody>
          <a:bodyPr/>
          <a:lstStyle/>
          <a:p>
            <a:pPr eaLnBrk="1" hangingPunct="1"/>
            <a:r>
              <a:rPr lang="en-US" sz="2000" dirty="0" smtClean="0">
                <a:ea typeface="MS PGothic" pitchFamily="34" charset="-128"/>
              </a:rPr>
              <a:t>Calibration Reference Spectrometers (IR/RS) for Global Climate, Weather, Land, Ocean Satellite Instruments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911969" y="1934308"/>
            <a:ext cx="633046" cy="5040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5315052" y="697523"/>
            <a:ext cx="1846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3143250" algn="l"/>
              </a:tabLst>
            </a:pPr>
            <a:endParaRPr lang="en-US" sz="1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" name="Picture 1" descr="clarreo_inter-calibration_composite_10_Powerpoint Qualit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2" y="952500"/>
            <a:ext cx="6017293" cy="5288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5375" y="852925"/>
            <a:ext cx="2968626" cy="541686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sz="1800" b="1" dirty="0">
                <a:latin typeface="+mj-lt"/>
              </a:rPr>
              <a:t>Provide spectral, angle,</a:t>
            </a:r>
          </a:p>
          <a:p>
            <a:r>
              <a:rPr lang="en-US" sz="1800" b="1" dirty="0">
                <a:latin typeface="+mj-lt"/>
              </a:rPr>
              <a:t>space, and time matched orbit crossing </a:t>
            </a:r>
          </a:p>
          <a:p>
            <a:r>
              <a:rPr lang="en-US" sz="1800" b="1" dirty="0">
                <a:latin typeface="+mj-lt"/>
              </a:rPr>
              <a:t>observations for all </a:t>
            </a:r>
            <a:r>
              <a:rPr lang="en-US" sz="1800" b="1" dirty="0">
                <a:solidFill>
                  <a:srgbClr val="000000"/>
                </a:solidFill>
                <a:latin typeface="+mj-lt"/>
              </a:rPr>
              <a:t>LEO and GEO </a:t>
            </a:r>
            <a:r>
              <a:rPr lang="en-US" sz="1800" b="1" dirty="0">
                <a:latin typeface="+mj-lt"/>
              </a:rPr>
              <a:t>orbits critical to support reference intercalibration</a:t>
            </a:r>
          </a:p>
          <a:p>
            <a:endParaRPr lang="en-US" sz="1800" b="1" dirty="0">
              <a:latin typeface="+mj-lt"/>
            </a:endParaRPr>
          </a:p>
          <a:p>
            <a:r>
              <a:rPr lang="en-US" sz="1800" b="1" dirty="0">
                <a:latin typeface="+mj-lt"/>
              </a:rPr>
              <a:t>Endorsed by WMO &amp;</a:t>
            </a:r>
          </a:p>
          <a:p>
            <a:r>
              <a:rPr lang="en-US" sz="1800" b="1" dirty="0">
                <a:latin typeface="+mj-lt"/>
              </a:rPr>
              <a:t>GSICS (letter to </a:t>
            </a:r>
            <a:r>
              <a:rPr lang="en-US" sz="1800" b="1" dirty="0" err="1">
                <a:latin typeface="+mj-lt"/>
              </a:rPr>
              <a:t>Freilich</a:t>
            </a:r>
            <a:r>
              <a:rPr lang="en-US" sz="1800" b="1" dirty="0">
                <a:latin typeface="+mj-lt"/>
              </a:rPr>
              <a:t>)</a:t>
            </a:r>
          </a:p>
          <a:p>
            <a:endParaRPr lang="en-US" sz="1800" b="1" dirty="0">
              <a:latin typeface="+mj-lt"/>
            </a:endParaRPr>
          </a:p>
          <a:p>
            <a:r>
              <a:rPr lang="en-US" sz="1800" b="1" dirty="0">
                <a:latin typeface="+mj-lt"/>
              </a:rPr>
              <a:t>Calibrate LEO and GEO</a:t>
            </a:r>
          </a:p>
          <a:p>
            <a:r>
              <a:rPr lang="en-US" sz="1800" b="1" dirty="0">
                <a:latin typeface="+mj-lt"/>
              </a:rPr>
              <a:t>instruments: e.g. </a:t>
            </a:r>
          </a:p>
          <a:p>
            <a:r>
              <a:rPr lang="en-US" sz="1600" b="1" dirty="0">
                <a:latin typeface="+mj-lt"/>
              </a:rPr>
              <a:t>- </a:t>
            </a:r>
            <a:r>
              <a:rPr lang="en-US" sz="1600" dirty="0">
                <a:latin typeface="+mj-lt"/>
              </a:rPr>
              <a:t>JPSS: VIIRS, </a:t>
            </a:r>
            <a:r>
              <a:rPr lang="en-US" sz="1600" dirty="0" err="1">
                <a:latin typeface="+mj-lt"/>
              </a:rPr>
              <a:t>CrIS</a:t>
            </a:r>
            <a:r>
              <a:rPr lang="en-US" sz="1600" dirty="0">
                <a:latin typeface="+mj-lt"/>
              </a:rPr>
              <a:t>, CERES</a:t>
            </a:r>
          </a:p>
          <a:p>
            <a:r>
              <a:rPr lang="en-US" sz="1600" dirty="0">
                <a:latin typeface="+mj-lt"/>
              </a:rPr>
              <a:t>- METOP: IASI, AVHRR</a:t>
            </a:r>
          </a:p>
          <a:p>
            <a:r>
              <a:rPr lang="en-US" sz="1600" dirty="0">
                <a:latin typeface="+mj-lt"/>
              </a:rPr>
              <a:t>- Landsat, </a:t>
            </a:r>
            <a:r>
              <a:rPr lang="en-US" sz="1600" dirty="0" err="1">
                <a:latin typeface="+mj-lt"/>
              </a:rPr>
              <a:t>etc</a:t>
            </a:r>
            <a:r>
              <a:rPr lang="en-US" sz="1600" dirty="0">
                <a:latin typeface="+mj-lt"/>
              </a:rPr>
              <a:t> land imagers</a:t>
            </a:r>
          </a:p>
          <a:p>
            <a:r>
              <a:rPr lang="en-US" sz="1600" dirty="0">
                <a:latin typeface="+mj-lt"/>
              </a:rPr>
              <a:t>- Ocean color sensors</a:t>
            </a:r>
          </a:p>
          <a:p>
            <a:r>
              <a:rPr lang="en-US" sz="1600" dirty="0">
                <a:latin typeface="+mj-lt"/>
              </a:rPr>
              <a:t>- GOES imagers/sounders</a:t>
            </a:r>
          </a:p>
          <a:p>
            <a:r>
              <a:rPr lang="en-US" sz="1600" dirty="0">
                <a:latin typeface="+mj-lt"/>
              </a:rPr>
              <a:t>- TEMPO geo chemistry</a:t>
            </a:r>
          </a:p>
          <a:p>
            <a:r>
              <a:rPr lang="en-US" sz="1600" dirty="0">
                <a:latin typeface="+mj-lt"/>
              </a:rPr>
              <a:t>- </a:t>
            </a:r>
            <a:r>
              <a:rPr lang="en-US" sz="1600" dirty="0" smtClean="0">
                <a:latin typeface="+mj-lt"/>
              </a:rPr>
              <a:t>ESA Sentinel Optical Sensors </a:t>
            </a:r>
            <a:endParaRPr lang="en-US" sz="1600" dirty="0">
              <a:latin typeface="+mj-lt"/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0" y="6300850"/>
            <a:ext cx="9144000" cy="361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06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78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50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22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/>
              <a:t>CLARREO Provides "NIST in Orbit": Transfer Spectrometers to SI Standards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83F269-D123-42DF-A8D3-3272E91B330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01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charset="0"/>
              </a:rPr>
              <a:t>CLARREO Mission Options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0244515"/>
              </p:ext>
            </p:extLst>
          </p:nvPr>
        </p:nvGraphicFramePr>
        <p:xfrm>
          <a:off x="233363" y="914400"/>
          <a:ext cx="8583612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4755"/>
                <a:gridCol w="2307653"/>
                <a:gridCol w="2861204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Mission</a:t>
                      </a:r>
                      <a:endParaRPr lang="en-US" sz="1600" dirty="0"/>
                    </a:p>
                  </a:txBody>
                  <a:tcPr marL="85836" marR="85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 of CLARREO</a:t>
                      </a:r>
                    </a:p>
                    <a:p>
                      <a:pPr algn="ctr"/>
                      <a:r>
                        <a:rPr lang="en-US" sz="1600" dirty="0" smtClean="0"/>
                        <a:t>MCR Baseline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Mission Science</a:t>
                      </a:r>
                      <a:endParaRPr lang="en-US" sz="1600" dirty="0"/>
                    </a:p>
                  </a:txBody>
                  <a:tcPr marL="85836" marR="85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Mission</a:t>
                      </a:r>
                      <a:r>
                        <a:rPr lang="en-US" sz="1600" baseline="0" dirty="0" smtClean="0"/>
                        <a:t> Cost 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Estimate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($RYM)</a:t>
                      </a:r>
                      <a:endParaRPr lang="en-US" sz="1600" dirty="0"/>
                    </a:p>
                  </a:txBody>
                  <a:tcPr marL="85836" marR="85836"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Decadal</a:t>
                      </a:r>
                      <a:r>
                        <a:rPr lang="en-US" sz="1600" baseline="0" dirty="0" smtClean="0"/>
                        <a:t> Survey Concept (2007)</a:t>
                      </a:r>
                    </a:p>
                    <a:p>
                      <a:r>
                        <a:rPr lang="en-US" sz="1600" baseline="0" dirty="0" smtClean="0"/>
                        <a:t>(11 instruments, 4 spacecraft, 4 launches)</a:t>
                      </a:r>
                      <a:endParaRPr lang="en-US" sz="1600" dirty="0"/>
                    </a:p>
                  </a:txBody>
                  <a:tcPr marL="85836" marR="85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112%</a:t>
                      </a:r>
                    </a:p>
                  </a:txBody>
                  <a:tcPr marL="85836" marR="85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 $1.6B </a:t>
                      </a:r>
                      <a:endParaRPr lang="en-US" sz="1600" baseline="0" dirty="0" smtClean="0"/>
                    </a:p>
                    <a:p>
                      <a:pPr algn="ctr"/>
                      <a:r>
                        <a:rPr lang="en-US" sz="1600" baseline="0" dirty="0" smtClean="0"/>
                        <a:t>Launches 2017, 2019</a:t>
                      </a:r>
                      <a:endParaRPr lang="en-US" sz="1600" dirty="0"/>
                    </a:p>
                  </a:txBody>
                  <a:tcPr marL="85836" marR="85836"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MCR Baseline Mission Concept</a:t>
                      </a:r>
                    </a:p>
                    <a:p>
                      <a:r>
                        <a:rPr lang="en-US" sz="1600" dirty="0" smtClean="0"/>
                        <a:t>(6 instruments, 4</a:t>
                      </a:r>
                      <a:r>
                        <a:rPr lang="en-US" sz="1600" baseline="0" dirty="0" smtClean="0"/>
                        <a:t> smaller spacecraft or 2 larger)</a:t>
                      </a:r>
                      <a:endParaRPr lang="en-US" sz="1600" dirty="0" smtClean="0"/>
                    </a:p>
                  </a:txBody>
                  <a:tcPr marL="85836" marR="85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100%</a:t>
                      </a:r>
                      <a:endParaRPr lang="en-US" sz="1600" dirty="0"/>
                    </a:p>
                  </a:txBody>
                  <a:tcPr marL="85836" marR="85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$800</a:t>
                      </a:r>
                      <a:r>
                        <a:rPr lang="en-US" sz="1600" baseline="0" dirty="0" smtClean="0"/>
                        <a:t> - $1000 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+ Launch Vehicle(s) 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Launches 2018, 2020</a:t>
                      </a:r>
                      <a:endParaRPr lang="en-US" sz="1600" dirty="0"/>
                    </a:p>
                  </a:txBody>
                  <a:tcPr marL="85836" marR="85836"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MCR Minimum Mission Concept</a:t>
                      </a:r>
                    </a:p>
                    <a:p>
                      <a:r>
                        <a:rPr lang="en-US" sz="1600" dirty="0" smtClean="0"/>
                        <a:t>(3 instruments</a:t>
                      </a:r>
                      <a:r>
                        <a:rPr lang="en-US" sz="1600" baseline="0" dirty="0" smtClean="0"/>
                        <a:t>, 1 spacecraft, </a:t>
                      </a:r>
                    </a:p>
                    <a:p>
                      <a:r>
                        <a:rPr lang="en-US" sz="1600" dirty="0" smtClean="0"/>
                        <a:t>e.g. DAC-4 free flyer)</a:t>
                      </a:r>
                      <a:endParaRPr lang="en-US" sz="1600" dirty="0"/>
                    </a:p>
                  </a:txBody>
                  <a:tcPr marL="85836" marR="85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62%</a:t>
                      </a:r>
                      <a:endParaRPr lang="en-US" sz="1600" dirty="0"/>
                    </a:p>
                  </a:txBody>
                  <a:tcPr marL="85836" marR="85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$675 - $750 </a:t>
                      </a:r>
                    </a:p>
                    <a:p>
                      <a:pPr algn="ctr"/>
                      <a:r>
                        <a:rPr lang="en-US" sz="1600" dirty="0" smtClean="0"/>
                        <a:t>+ Launch</a:t>
                      </a:r>
                      <a:r>
                        <a:rPr lang="en-US" sz="1600" baseline="0" dirty="0" smtClean="0"/>
                        <a:t> Vehicle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Launch 2021</a:t>
                      </a:r>
                    </a:p>
                  </a:txBody>
                  <a:tcPr marL="85836" marR="85836"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ISS Mission Concept</a:t>
                      </a:r>
                    </a:p>
                    <a:p>
                      <a:r>
                        <a:rPr lang="en-US" sz="1600" dirty="0" smtClean="0"/>
                        <a:t>(2 instruments</a:t>
                      </a:r>
                      <a:r>
                        <a:rPr lang="en-US" sz="1600" baseline="0" dirty="0" smtClean="0"/>
                        <a:t> on ISS, RO is obtained from COSMIC-2)</a:t>
                      </a:r>
                      <a:endParaRPr lang="en-US" sz="1600" dirty="0"/>
                    </a:p>
                  </a:txBody>
                  <a:tcPr marL="85836" marR="85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73%</a:t>
                      </a:r>
                      <a:endParaRPr lang="en-US" sz="1600" dirty="0"/>
                    </a:p>
                  </a:txBody>
                  <a:tcPr marL="85836" marR="85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$400 - $420 </a:t>
                      </a:r>
                    </a:p>
                    <a:p>
                      <a:pPr algn="ctr"/>
                      <a:r>
                        <a:rPr lang="en-US" sz="1600" dirty="0" smtClean="0"/>
                        <a:t>cost</a:t>
                      </a:r>
                      <a:r>
                        <a:rPr lang="en-US" sz="1600" baseline="0" dirty="0" smtClean="0"/>
                        <a:t> includes launch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EV-2</a:t>
                      </a:r>
                      <a:r>
                        <a:rPr lang="en-US" sz="1600" baseline="0" dirty="0" smtClean="0"/>
                        <a:t> ISS full cost guidelines</a:t>
                      </a:r>
                      <a:endParaRPr lang="en-US" sz="1600" dirty="0"/>
                    </a:p>
                  </a:txBody>
                  <a:tcPr marL="85836" marR="85836"/>
                </a:tc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6224588"/>
            <a:ext cx="9144000" cy="3048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  <a:defRPr/>
            </a:pPr>
            <a:r>
              <a:rPr sz="1600" dirty="0"/>
              <a:t>ISS is highest science value/cost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4063" y="5595938"/>
            <a:ext cx="57150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0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Cost estimates are full mission cost in real year dollars.  </a:t>
            </a:r>
          </a:p>
          <a:p>
            <a:pPr>
              <a:defRPr/>
            </a:pPr>
            <a:r>
              <a:rPr lang="en-US" sz="1400" b="0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For MCR baseline and minimum mission, launch vehicle not included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B06D86-ECF7-4DE7-92F1-F6CE39891CD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2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Advantages of an ISS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913" y="914400"/>
            <a:ext cx="8704053" cy="5710687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High Science return per dollar spent</a:t>
            </a:r>
          </a:p>
          <a:p>
            <a:pPr lvl="1"/>
            <a:r>
              <a:rPr lang="en-US" dirty="0"/>
              <a:t>70% of baseline (MCR) mission science value for </a:t>
            </a:r>
            <a:r>
              <a:rPr lang="en-US" dirty="0" smtClean="0"/>
              <a:t>1/3 cost of MCR mission</a:t>
            </a:r>
            <a:endParaRPr lang="en-US" dirty="0"/>
          </a:p>
          <a:p>
            <a:pPr lvl="1"/>
            <a:r>
              <a:rPr lang="en-US" dirty="0"/>
              <a:t>Reference </a:t>
            </a:r>
            <a:r>
              <a:rPr lang="en-US" dirty="0" err="1" smtClean="0"/>
              <a:t>intercal</a:t>
            </a:r>
            <a:r>
              <a:rPr lang="en-US" dirty="0" smtClean="0"/>
              <a:t> </a:t>
            </a:r>
            <a:r>
              <a:rPr lang="en-US" dirty="0"/>
              <a:t>increases accuracy of entire climate observing system</a:t>
            </a:r>
          </a:p>
          <a:p>
            <a:pPr lvl="1"/>
            <a:r>
              <a:rPr lang="en-US" dirty="0"/>
              <a:t>Absolute accuracy reduces the need for overlap between successive instruments</a:t>
            </a:r>
          </a:p>
          <a:p>
            <a:pPr lvl="1"/>
            <a:r>
              <a:rPr lang="en-US" dirty="0"/>
              <a:t>Reduces levels of uncertainty in climate change projections (15-20 years earlier) </a:t>
            </a:r>
            <a:r>
              <a:rPr lang="en-US" dirty="0" smtClean="0"/>
              <a:t>which </a:t>
            </a:r>
            <a:r>
              <a:rPr lang="en-US" dirty="0"/>
              <a:t>leads to large economic </a:t>
            </a:r>
            <a:r>
              <a:rPr lang="en-US" dirty="0" smtClean="0"/>
              <a:t>benefits (~ $10 Trillion)</a:t>
            </a:r>
            <a:endParaRPr lang="en-US" dirty="0"/>
          </a:p>
          <a:p>
            <a:pPr lvl="1"/>
            <a:r>
              <a:rPr lang="en-US" dirty="0"/>
              <a:t>Broad support throughout Science </a:t>
            </a:r>
            <a:r>
              <a:rPr lang="en-US" dirty="0" smtClean="0"/>
              <a:t>community</a:t>
            </a:r>
          </a:p>
          <a:p>
            <a:pPr lvl="1"/>
            <a:r>
              <a:rPr lang="en-US" dirty="0" smtClean="0"/>
              <a:t>ISS has unique ability to return instruments for calibration verification</a:t>
            </a:r>
            <a:endParaRPr lang="en-US" dirty="0"/>
          </a:p>
          <a:p>
            <a:r>
              <a:rPr lang="en-US" dirty="0"/>
              <a:t>Concept is technically credible</a:t>
            </a:r>
          </a:p>
          <a:p>
            <a:pPr lvl="1"/>
            <a:r>
              <a:rPr lang="en-US" dirty="0"/>
              <a:t>Calibration demonstration breadboards demonstrated the measurement concepts and greatly reduced technical risk</a:t>
            </a:r>
          </a:p>
          <a:p>
            <a:pPr lvl="1"/>
            <a:r>
              <a:rPr lang="en-US" dirty="0" smtClean="0"/>
              <a:t>All Earth </a:t>
            </a:r>
            <a:r>
              <a:rPr lang="en-US" dirty="0"/>
              <a:t>Venture proposals of CLARREO-like instruments assessed at TRL 6 or higher; LASP Reflected Solar concept received low risk rating</a:t>
            </a:r>
          </a:p>
          <a:p>
            <a:pPr lvl="0"/>
            <a:r>
              <a:rPr lang="en-US" dirty="0"/>
              <a:t>Concept is feasible and manageable</a:t>
            </a:r>
          </a:p>
          <a:p>
            <a:pPr lvl="1"/>
            <a:r>
              <a:rPr lang="en-US" dirty="0"/>
              <a:t>Can be implemented within tight fiscal and programmatic constraints</a:t>
            </a:r>
          </a:p>
          <a:p>
            <a:pPr lvl="1"/>
            <a:r>
              <a:rPr lang="en-US" dirty="0"/>
              <a:t>Applies relevant experience from SAGE III on ISS </a:t>
            </a:r>
          </a:p>
          <a:p>
            <a:pPr lvl="1"/>
            <a:r>
              <a:rPr lang="en-US" dirty="0"/>
              <a:t>Strong collaboration between Centers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6750" y="6488083"/>
            <a:ext cx="1905000" cy="258792"/>
          </a:xfrm>
        </p:spPr>
        <p:txBody>
          <a:bodyPr/>
          <a:lstStyle/>
          <a:p>
            <a:fld id="{2BB06D86-ECF7-4DE7-92F1-F6CE39891CD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84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bjdunn\Desktop\ISS Images\s134e0106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 b="107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77799" y="73026"/>
            <a:ext cx="7772400" cy="1041400"/>
          </a:xfrm>
          <a:noFill/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  <a:latin typeface="+mn-lt"/>
              </a:rPr>
              <a:t>CLARREO on ISS:</a:t>
            </a:r>
            <a:br>
              <a:rPr lang="en-US" sz="3200" b="1" dirty="0" smtClean="0">
                <a:solidFill>
                  <a:schemeClr val="tx1"/>
                </a:solidFill>
                <a:latin typeface="+mn-lt"/>
              </a:rPr>
            </a:br>
            <a:r>
              <a:rPr lang="en-US" sz="3200" b="1" dirty="0" smtClean="0">
                <a:solidFill>
                  <a:schemeClr val="tx1"/>
                </a:solidFill>
                <a:latin typeface="+mn-lt"/>
              </a:rPr>
              <a:t>Accommodation Feasibility</a:t>
            </a: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0330" y="5788152"/>
            <a:ext cx="6400800" cy="978408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endParaRPr lang="en-US" sz="1200" b="1" dirty="0" smtClean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361186" y="4959478"/>
            <a:ext cx="6400800" cy="83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Barry Dunn</a:t>
            </a:r>
          </a:p>
          <a:p>
            <a:pPr>
              <a:lnSpc>
                <a:spcPct val="1000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NASA Langley Research Center</a:t>
            </a:r>
          </a:p>
          <a:p>
            <a:pPr>
              <a:lnSpc>
                <a:spcPct val="1000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Hampton, VA</a:t>
            </a:r>
          </a:p>
        </p:txBody>
      </p:sp>
      <p:pic>
        <p:nvPicPr>
          <p:cNvPr id="2054" name="Picture 6" descr="C:\Users\bjdunn\Desktop\NASA 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38" y="237334"/>
            <a:ext cx="935561" cy="75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895028"/>
            <a:ext cx="8686800" cy="685800"/>
          </a:xfrm>
        </p:spPr>
        <p:txBody>
          <a:bodyPr/>
          <a:lstStyle/>
          <a:p>
            <a:r>
              <a:rPr lang="en-US" sz="2400" dirty="0" smtClean="0"/>
              <a:t>Kibo Module Has Both Pressurized and Exposed Facilities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82EAD9-AE83-4873-899C-B72AF7868EE4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17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750" y="6270051"/>
            <a:ext cx="3089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JEM Pressurized and Exposed Facilities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0572" y="4954774"/>
            <a:ext cx="4872228" cy="738664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itchFamily="34" charset="0"/>
              <a:buChar char="•"/>
              <a:defRPr sz="1400"/>
            </a:lvl1pPr>
          </a:lstStyle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JAXA provided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facility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Modules launched on STS-123, STS-124, and STS-127</a:t>
            </a: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Independent communications capability via ICS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pic>
        <p:nvPicPr>
          <p:cNvPr id="1029" name="Picture 5" descr="C:\Users\bjdunn\Desktop\ISS Images\s134e0106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0"/>
          <a:stretch/>
        </p:blipFill>
        <p:spPr bwMode="auto">
          <a:xfrm>
            <a:off x="3627512" y="1639605"/>
            <a:ext cx="5249788" cy="30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bjdunn\Desktop\ISS Images\s134e0105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0" t="39130" b="12882"/>
          <a:stretch/>
        </p:blipFill>
        <p:spPr bwMode="auto">
          <a:xfrm>
            <a:off x="203250" y="3765737"/>
            <a:ext cx="3382051" cy="248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bjdunn\Desktop\ISS Images\s134e01065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8" t="45123" r="2453" b="26348"/>
          <a:stretch/>
        </p:blipFill>
        <p:spPr bwMode="auto">
          <a:xfrm>
            <a:off x="203250" y="1639605"/>
            <a:ext cx="3378541" cy="206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797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111944"/>
            <a:ext cx="8686800" cy="6858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 smtClean="0"/>
              <a:t>JEM-EF Allows for Deployable Payloads in the Nadir Direction</a:t>
            </a:r>
            <a:endParaRPr lang="en-US" sz="2800" dirty="0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4572000" y="1929830"/>
            <a:ext cx="0" cy="3040588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 sz="18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6002" y="5057506"/>
            <a:ext cx="6591993" cy="120032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Due to constraints on maintaining the field-of-view of neighboring ICS payload’s Earth and Sun sensors, the RS cannot deploy through the end (ram deck) but can deploy through the bottom (nadir deck).</a:t>
            </a:r>
            <a:endParaRPr lang="en-US" sz="18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31F471-0180-461F-AA3F-8F5C6C3003C3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18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5122" name="Picture 2" descr="C:\Users\bjdunn\Desktop\payload_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4" t="23628" r="28157" b="28137"/>
          <a:stretch/>
        </p:blipFill>
        <p:spPr bwMode="auto">
          <a:xfrm>
            <a:off x="568030" y="1865322"/>
            <a:ext cx="3852283" cy="312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jdunn\Desktop\payload_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t="22941" r="27536" b="26863"/>
          <a:stretch/>
        </p:blipFill>
        <p:spPr bwMode="auto">
          <a:xfrm>
            <a:off x="4753916" y="1801814"/>
            <a:ext cx="4025288" cy="325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5763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914399"/>
            <a:ext cx="8686800" cy="1000125"/>
          </a:xfrm>
        </p:spPr>
        <p:txBody>
          <a:bodyPr/>
          <a:lstStyle/>
          <a:p>
            <a:r>
              <a:rPr lang="en-US" dirty="0" smtClean="0"/>
              <a:t>CLARREO-ISS Accommodation Compliance Matrix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B6DEA-1948-494D-A8DC-A317A37C83EE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19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041916"/>
              </p:ext>
            </p:extLst>
          </p:nvPr>
        </p:nvGraphicFramePr>
        <p:xfrm>
          <a:off x="754602" y="2406253"/>
          <a:ext cx="7634795" cy="313722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029809"/>
                <a:gridCol w="2636668"/>
                <a:gridCol w="3968318"/>
              </a:tblGrid>
              <a:tr h="33366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JEM-EF Site Capabilities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CLARREO-ISS Design Summary</a:t>
                      </a:r>
                      <a:endParaRPr lang="en-US" sz="1400" dirty="0"/>
                    </a:p>
                  </a:txBody>
                  <a:tcPr/>
                </a:tc>
              </a:tr>
              <a:tr h="3462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550 kg (standard site)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~453 kg with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GFE (~20%</a:t>
                      </a:r>
                      <a:r>
                        <a:rPr lang="en-US" sz="1400" baseline="0" dirty="0" smtClean="0"/>
                        <a:t> margin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</a:tr>
              <a:tr h="32847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Power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 kW (standard site)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~250 W (1100% margin)</a:t>
                      </a:r>
                      <a:endParaRPr lang="en-US" sz="1400" dirty="0"/>
                    </a:p>
                  </a:txBody>
                  <a:tcPr/>
                </a:tc>
              </a:tr>
              <a:tr h="35510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Thermal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 kW (fluid cooling loop)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~250 W</a:t>
                      </a:r>
                      <a:endParaRPr lang="en-US" sz="1400" dirty="0"/>
                    </a:p>
                  </a:txBody>
                  <a:tcPr/>
                </a:tc>
              </a:tr>
              <a:tr h="46323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Data Rate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Mbps (MIL-STD-1553)</a:t>
                      </a:r>
                    </a:p>
                    <a:p>
                      <a:r>
                        <a:rPr lang="en-US" sz="1400" dirty="0" smtClean="0"/>
                        <a:t>10 Mbps (10 Base-T Ethernet)</a:t>
                      </a:r>
                    </a:p>
                    <a:p>
                      <a:r>
                        <a:rPr lang="en-US" sz="1400" dirty="0" smtClean="0"/>
                        <a:t>43 Mbps (Shared-Negotiated)</a:t>
                      </a:r>
                    </a:p>
                    <a:p>
                      <a:r>
                        <a:rPr lang="en-US" sz="1400" dirty="0" smtClean="0"/>
                        <a:t>NTSC Video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~640</a:t>
                      </a:r>
                      <a:r>
                        <a:rPr lang="en-US" sz="1400" baseline="0" dirty="0" smtClean="0"/>
                        <a:t> kbps to 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~72 Mbps</a:t>
                      </a:r>
                    </a:p>
                    <a:p>
                      <a:r>
                        <a:rPr lang="en-US" sz="1400" baseline="0" dirty="0" smtClean="0"/>
                        <a:t>(Highest rate due to RS during solar calibration requires data buffering at the payload)</a:t>
                      </a:r>
                      <a:endParaRPr lang="en-US" sz="1400" dirty="0"/>
                    </a:p>
                  </a:txBody>
                  <a:tcPr/>
                </a:tc>
              </a:tr>
              <a:tr h="33191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Data Volume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Negotiable – Up to 1.5 TB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~90 Gb/day</a:t>
                      </a:r>
                      <a:endParaRPr lang="en-US" sz="1400" dirty="0"/>
                    </a:p>
                  </a:txBody>
                  <a:tcPr/>
                </a:tc>
              </a:tr>
              <a:tr h="31071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Volume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0.8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x 1.0 x 1.85 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Complies (stowed)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98377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6959" y="63500"/>
            <a:ext cx="6422366" cy="681487"/>
          </a:xfrm>
        </p:spPr>
        <p:txBody>
          <a:bodyPr/>
          <a:lstStyle/>
          <a:p>
            <a:r>
              <a:rPr lang="en-US" sz="2800" b="1" dirty="0" smtClean="0"/>
              <a:t>What is CLARREO?</a:t>
            </a:r>
            <a:endParaRPr lang="en-US" sz="28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B06D86-ECF7-4DE7-92F1-F6CE39891CD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54050" y="946150"/>
            <a:ext cx="8077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06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78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50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22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dirty="0" smtClean="0"/>
              <a:t>CLARREO = Climate Absolute Radiance and Refractivity Observatory </a:t>
            </a:r>
          </a:p>
          <a:p>
            <a:pPr>
              <a:lnSpc>
                <a:spcPct val="11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dirty="0" smtClean="0"/>
              <a:t>A high-priority mission described in the NRC Earth Science Decadal Survey (2007)</a:t>
            </a:r>
          </a:p>
          <a:p>
            <a:pPr lvl="1">
              <a:lnSpc>
                <a:spcPct val="11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800" dirty="0" smtClean="0"/>
              <a:t>Recommended in first group of 4 missions (</a:t>
            </a:r>
            <a:r>
              <a:rPr lang="ja-JP" altLang="en-US" sz="1800" dirty="0" smtClean="0">
                <a:latin typeface="Arial"/>
              </a:rPr>
              <a:t>“</a:t>
            </a:r>
            <a:r>
              <a:rPr lang="en-US" sz="1800" dirty="0" smtClean="0"/>
              <a:t>Tier 1</a:t>
            </a:r>
            <a:r>
              <a:rPr lang="ja-JP" altLang="en-US" sz="1800" dirty="0" smtClean="0">
                <a:latin typeface="Arial"/>
              </a:rPr>
              <a:t>”</a:t>
            </a:r>
            <a:r>
              <a:rPr lang="en-US" sz="1800" dirty="0" smtClean="0"/>
              <a:t>)</a:t>
            </a:r>
          </a:p>
          <a:p>
            <a:pPr>
              <a:lnSpc>
                <a:spcPct val="11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dirty="0" smtClean="0"/>
              <a:t>A mission that provides important near-term benefits</a:t>
            </a:r>
          </a:p>
          <a:p>
            <a:pPr lvl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800" dirty="0" smtClean="0"/>
              <a:t>High-accuracy calibration of a wide range of operational sensors and </a:t>
            </a:r>
            <a:r>
              <a:rPr lang="en-US" sz="1800" dirty="0"/>
              <a:t>their ocean, land, and atmosphere applications throughout the solar and IR from LEO to </a:t>
            </a:r>
            <a:r>
              <a:rPr lang="en-US" sz="1800" dirty="0" smtClean="0"/>
              <a:t>GEO</a:t>
            </a:r>
          </a:p>
          <a:p>
            <a:pPr lvl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800" dirty="0" smtClean="0"/>
              <a:t>Improved accuracy and consistency of climate data sets and better understanding and prediction of climate change</a:t>
            </a:r>
          </a:p>
          <a:p>
            <a:pPr lvl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800" dirty="0"/>
              <a:t>First direct measurement of Earth's greenhouse </a:t>
            </a:r>
            <a:r>
              <a:rPr lang="en-US" sz="1800" dirty="0" smtClean="0"/>
              <a:t>effect </a:t>
            </a:r>
            <a:r>
              <a:rPr lang="en-US" sz="1800" dirty="0"/>
              <a:t>across the entire infrared </a:t>
            </a:r>
            <a:r>
              <a:rPr lang="en-US" sz="1800" dirty="0" smtClean="0"/>
              <a:t>spectrum (current instruments miss 50% of the infrared energy)</a:t>
            </a:r>
          </a:p>
          <a:p>
            <a:pPr lvl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800" dirty="0" smtClean="0"/>
              <a:t>Improvement and validation of climate models</a:t>
            </a:r>
          </a:p>
        </p:txBody>
      </p:sp>
    </p:spTree>
    <p:extLst>
      <p:ext uri="{BB962C8B-B14F-4D97-AF65-F5344CB8AC3E}">
        <p14:creationId xmlns:p14="http://schemas.microsoft.com/office/powerpoint/2010/main" val="253661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54596"/>
            <a:ext cx="8686800" cy="685800"/>
          </a:xfrm>
        </p:spPr>
        <p:txBody>
          <a:bodyPr/>
          <a:lstStyle/>
          <a:p>
            <a:r>
              <a:rPr lang="en-US" dirty="0" smtClean="0"/>
              <a:t>CLARREO-ISS on JEM-EF Configuration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82EAD9-AE83-4873-899C-B72AF7868EE4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20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10242" name="Picture 2" descr="C:\Users\bjdunn\Desktop\jem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" t="9216" r="13560" b="8588"/>
          <a:stretch/>
        </p:blipFill>
        <p:spPr bwMode="auto">
          <a:xfrm>
            <a:off x="1654619" y="1398927"/>
            <a:ext cx="5849258" cy="46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7569" y="4699837"/>
            <a:ext cx="883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MAXI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53719" y="3831692"/>
            <a:ext cx="883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SEDA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9248" y="5521379"/>
            <a:ext cx="1074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ICS-EF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9821" y="5228992"/>
            <a:ext cx="1083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SMILES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3749" y="1817688"/>
            <a:ext cx="883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HREP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1358" y="5505991"/>
            <a:ext cx="14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600" b="1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CLARREO-ISS</a:t>
            </a:r>
            <a:endParaRPr lang="en-US" sz="1600" b="1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33348" y="2294813"/>
            <a:ext cx="2067968" cy="823548"/>
            <a:chOff x="133348" y="2294813"/>
            <a:chExt cx="2067968" cy="823548"/>
          </a:xfrm>
        </p:grpSpPr>
        <p:cxnSp>
          <p:nvCxnSpPr>
            <p:cNvPr id="13" name="Straight Arrow Connector 12"/>
            <p:cNvCxnSpPr/>
            <p:nvPr/>
          </p:nvCxnSpPr>
          <p:spPr bwMode="auto">
            <a:xfrm flipH="1">
              <a:off x="550416" y="2294813"/>
              <a:ext cx="471226" cy="39998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>
              <a:off x="1018381" y="2294813"/>
              <a:ext cx="2382" cy="57609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133348" y="2612726"/>
              <a:ext cx="5746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ea typeface="ＭＳ Ｐゴシック"/>
                  <a:cs typeface="ＭＳ Ｐゴシック"/>
                </a:rPr>
                <a:t>Ram</a:t>
              </a:r>
              <a:endParaRPr lang="en-US" sz="14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8023" y="2810584"/>
              <a:ext cx="62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ea typeface="ＭＳ Ｐゴシック"/>
                  <a:cs typeface="ＭＳ Ｐゴシック"/>
                </a:rPr>
                <a:t>Nadir</a:t>
              </a:r>
              <a:endParaRPr lang="en-US" sz="14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1018379" y="2307920"/>
              <a:ext cx="606613" cy="12742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1580603" y="2387018"/>
              <a:ext cx="62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ea typeface="ＭＳ Ｐゴシック"/>
                  <a:cs typeface="ＭＳ Ｐゴシック"/>
                </a:rPr>
                <a:t>Port</a:t>
              </a:r>
              <a:endParaRPr lang="en-US" sz="14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9517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58734" y="3152353"/>
            <a:ext cx="8229600" cy="1500187"/>
          </a:xfrm>
        </p:spPr>
        <p:txBody>
          <a:bodyPr/>
          <a:lstStyle/>
          <a:p>
            <a:r>
              <a:rPr lang="en-US" dirty="0" smtClean="0"/>
              <a:t>Economic Value of an Advanced Climate Observing System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10885B-4F7E-46E8-99FD-B90F579EE31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8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Title 1"/>
          <p:cNvSpPr>
            <a:spLocks noGrp="1"/>
          </p:cNvSpPr>
          <p:nvPr>
            <p:ph type="title"/>
          </p:nvPr>
        </p:nvSpPr>
        <p:spPr bwMode="auto">
          <a:xfrm>
            <a:off x="2052782" y="83127"/>
            <a:ext cx="7766050" cy="530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dirty="0">
                <a:latin typeface="Arial" charset="0"/>
              </a:rPr>
              <a:t>Value of Climate Science Observations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B06D86-ECF7-4DE7-92F1-F6CE39891CD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1" name="Content Placeholder 5"/>
          <p:cNvPicPr>
            <a:picLocks noGrp="1"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001" y="749579"/>
            <a:ext cx="7567998" cy="602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3812910" y="2472161"/>
            <a:ext cx="1447800" cy="2438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noFill/>
              <a:latin typeface="Arial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3926042" y="4998306"/>
            <a:ext cx="135502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CLARREO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 smtClean="0">
                <a:solidFill>
                  <a:srgbClr val="FF0000"/>
                </a:solidFill>
                <a:latin typeface="Arial"/>
                <a:ea typeface="+mn-ea"/>
              </a:rPr>
              <a:t>Science</a:t>
            </a:r>
            <a:endParaRPr lang="en-US" sz="1800" i="1" dirty="0">
              <a:solidFill>
                <a:srgbClr val="FF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976918" y="4453361"/>
            <a:ext cx="982662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IAMS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IMSCC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7229490" y="5139161"/>
            <a:ext cx="98266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IAMS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IMSCC</a:t>
            </a:r>
          </a:p>
        </p:txBody>
      </p:sp>
    </p:spTree>
    <p:extLst>
      <p:ext uri="{BB962C8B-B14F-4D97-AF65-F5344CB8AC3E}">
        <p14:creationId xmlns:p14="http://schemas.microsoft.com/office/powerpoint/2010/main" val="31172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Title 2"/>
          <p:cNvSpPr>
            <a:spLocks noGrp="1"/>
          </p:cNvSpPr>
          <p:nvPr>
            <p:ph type="title"/>
          </p:nvPr>
        </p:nvSpPr>
        <p:spPr bwMode="auto">
          <a:xfrm>
            <a:off x="2020455" y="95539"/>
            <a:ext cx="6851650" cy="530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dirty="0">
                <a:latin typeface="Arial" charset="0"/>
                <a:ea typeface="ヒラギノ角ゴ Pro W3" charset="0"/>
                <a:cs typeface="ヒラギノ角ゴ Pro W3" charset="0"/>
              </a:rPr>
              <a:t>Value of Information (VOI) Calculation</a:t>
            </a:r>
          </a:p>
        </p:txBody>
      </p:sp>
      <p:sp>
        <p:nvSpPr>
          <p:cNvPr id="219138" name="Content Placeholder 12"/>
          <p:cNvSpPr>
            <a:spLocks noGrp="1"/>
          </p:cNvSpPr>
          <p:nvPr>
            <p:ph idx="1"/>
          </p:nvPr>
        </p:nvSpPr>
        <p:spPr bwMode="auto">
          <a:xfrm>
            <a:off x="744772" y="5378077"/>
            <a:ext cx="7924800" cy="8716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000" b="1" i="1" dirty="0">
                <a:latin typeface="Arial" charset="0"/>
                <a:ea typeface="ヒラギノ角ゴ Pro W3" charset="0"/>
                <a:cs typeface="ヒラギノ角ゴ Pro W3" charset="0"/>
              </a:rPr>
              <a:t>Current IPCC factor of 3 uncertainty in climate sensitivity = factor of 3</a:t>
            </a:r>
            <a:r>
              <a:rPr lang="en-US" sz="2000" b="1" i="1" baseline="30000" dirty="0">
                <a:latin typeface="Arial" charset="0"/>
                <a:ea typeface="ヒラギノ角ゴ Pro W3" charset="0"/>
                <a:cs typeface="ヒラギノ角ゴ Pro W3" charset="0"/>
              </a:rPr>
              <a:t>2</a:t>
            </a:r>
            <a:r>
              <a:rPr lang="en-US" sz="2000" b="1" i="1" dirty="0">
                <a:latin typeface="Arial" charset="0"/>
                <a:ea typeface="ヒラギノ角ゴ Pro W3" charset="0"/>
                <a:cs typeface="ヒラギノ角ゴ Pro W3" charset="0"/>
              </a:rPr>
              <a:t> = factor of 9 uncertainty in economic impacts</a:t>
            </a:r>
          </a:p>
          <a:p>
            <a:pPr eaLnBrk="1" hangingPunct="1"/>
            <a:endParaRPr lang="en-US" sz="1400" dirty="0">
              <a:latin typeface="Arial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167543425"/>
              </p:ext>
            </p:extLst>
          </p:nvPr>
        </p:nvGraphicFramePr>
        <p:xfrm>
          <a:off x="1414750" y="116479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B06D86-ECF7-4DE7-92F1-F6CE39891CD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9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811565431"/>
              </p:ext>
            </p:extLst>
          </p:nvPr>
        </p:nvGraphicFramePr>
        <p:xfrm>
          <a:off x="1094762" y="860513"/>
          <a:ext cx="6547135" cy="4537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016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 Calculation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4625" y="5748338"/>
            <a:ext cx="4578128" cy="46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Baseline: Business as Usual</a:t>
            </a:r>
            <a:endParaRPr lang="en-US" b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83F269-D123-42DF-A8D3-3272E91B330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071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432008284"/>
              </p:ext>
            </p:extLst>
          </p:nvPr>
        </p:nvGraphicFramePr>
        <p:xfrm>
          <a:off x="1094762" y="860513"/>
          <a:ext cx="6547135" cy="4537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11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 Calculation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4625" y="5748338"/>
            <a:ext cx="40290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Current Observing System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8163" y="3089275"/>
            <a:ext cx="1947862" cy="860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2055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Switch to Reduced Emissions </a:t>
            </a:r>
          </a:p>
        </p:txBody>
      </p:sp>
      <p:sp>
        <p:nvSpPr>
          <p:cNvPr id="12" name="Shape 11"/>
          <p:cNvSpPr/>
          <p:nvPr/>
        </p:nvSpPr>
        <p:spPr>
          <a:xfrm flipV="1">
            <a:off x="4495800" y="2954338"/>
            <a:ext cx="2344738" cy="1295400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5"/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21192" name="Group 12"/>
          <p:cNvGrpSpPr>
            <a:grpSpLocks/>
          </p:cNvGrpSpPr>
          <p:nvPr/>
        </p:nvGrpSpPr>
        <p:grpSpPr bwMode="auto">
          <a:xfrm>
            <a:off x="5487988" y="4297363"/>
            <a:ext cx="1876425" cy="781050"/>
            <a:chOff x="3824349" y="2540786"/>
            <a:chExt cx="1876233" cy="781112"/>
          </a:xfrm>
        </p:grpSpPr>
        <p:sp>
          <p:nvSpPr>
            <p:cNvPr id="14" name="Round Diagonal Corner Rectangle 13"/>
            <p:cNvSpPr/>
            <p:nvPr/>
          </p:nvSpPr>
          <p:spPr>
            <a:xfrm>
              <a:off x="4046576" y="2540786"/>
              <a:ext cx="1654006" cy="781112"/>
            </a:xfrm>
            <a:prstGeom prst="round2Diag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ound Diagonal Corner Rectangle 4"/>
            <p:cNvSpPr/>
            <p:nvPr/>
          </p:nvSpPr>
          <p:spPr>
            <a:xfrm>
              <a:off x="3824349" y="2578889"/>
              <a:ext cx="1577814" cy="7049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239031" bIns="0" spcCol="1270"/>
            <a:lstStyle/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2205</a:t>
              </a:r>
            </a:p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b="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SCC = $65 T</a:t>
              </a:r>
            </a:p>
          </p:txBody>
        </p:sp>
      </p:grpSp>
      <p:sp>
        <p:nvSpPr>
          <p:cNvPr id="16" name="Oval 15"/>
          <p:cNvSpPr/>
          <p:nvPr/>
        </p:nvSpPr>
        <p:spPr>
          <a:xfrm>
            <a:off x="6103938" y="3776663"/>
            <a:ext cx="171450" cy="17303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83F269-D123-42DF-A8D3-3272E91B330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112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292314092"/>
              </p:ext>
            </p:extLst>
          </p:nvPr>
        </p:nvGraphicFramePr>
        <p:xfrm>
          <a:off x="1094762" y="860513"/>
          <a:ext cx="6547135" cy="4537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 Calculation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0" y="6241884"/>
            <a:ext cx="9144000" cy="38893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sz="1800" dirty="0"/>
              <a:t>Improved accuracy yields savings of $11.7 T in net present value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4825" y="2405063"/>
            <a:ext cx="1949450" cy="862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2035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Switch to Reduced Emissions </a:t>
            </a:r>
          </a:p>
        </p:txBody>
      </p:sp>
      <p:grpSp>
        <p:nvGrpSpPr>
          <p:cNvPr id="222214" name="Group 12"/>
          <p:cNvGrpSpPr>
            <a:grpSpLocks/>
          </p:cNvGrpSpPr>
          <p:nvPr/>
        </p:nvGrpSpPr>
        <p:grpSpPr bwMode="auto">
          <a:xfrm>
            <a:off x="5465763" y="4921250"/>
            <a:ext cx="2886075" cy="1112838"/>
            <a:chOff x="2814831" y="2209828"/>
            <a:chExt cx="2885751" cy="1112070"/>
          </a:xfrm>
        </p:grpSpPr>
        <p:sp>
          <p:nvSpPr>
            <p:cNvPr id="14" name="Round Diagonal Corner Rectangle 13"/>
            <p:cNvSpPr/>
            <p:nvPr/>
          </p:nvSpPr>
          <p:spPr>
            <a:xfrm>
              <a:off x="4046593" y="2541387"/>
              <a:ext cx="1653989" cy="780511"/>
            </a:xfrm>
            <a:prstGeom prst="round2Diag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ound Diagonal Corner Rectangle 4"/>
            <p:cNvSpPr/>
            <p:nvPr/>
          </p:nvSpPr>
          <p:spPr>
            <a:xfrm>
              <a:off x="2814831" y="2209828"/>
              <a:ext cx="1577798" cy="7043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239031" bIns="0" spcCol="1270"/>
            <a:lstStyle/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2205</a:t>
              </a:r>
            </a:p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b="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SCC = $53 T</a:t>
              </a:r>
            </a:p>
          </p:txBody>
        </p:sp>
      </p:grpSp>
      <p:sp>
        <p:nvSpPr>
          <p:cNvPr id="16" name="Shape 15"/>
          <p:cNvSpPr/>
          <p:nvPr/>
        </p:nvSpPr>
        <p:spPr>
          <a:xfrm flipV="1">
            <a:off x="2949575" y="3465513"/>
            <a:ext cx="3917950" cy="138112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5"/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Oval 16"/>
          <p:cNvSpPr/>
          <p:nvPr/>
        </p:nvSpPr>
        <p:spPr>
          <a:xfrm>
            <a:off x="6070600" y="4373563"/>
            <a:ext cx="173038" cy="17303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TextBox 17"/>
          <p:cNvSpPr txBox="1"/>
          <p:nvPr/>
        </p:nvSpPr>
        <p:spPr>
          <a:xfrm>
            <a:off x="174625" y="5557514"/>
            <a:ext cx="79565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Improved Accuracy Observing System (2020 launch)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83F269-D123-42DF-A8D3-3272E91B330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23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Tit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Value of Information Summary</a:t>
            </a:r>
          </a:p>
        </p:txBody>
      </p:sp>
      <p:sp>
        <p:nvSpPr>
          <p:cNvPr id="225282" name="Content Placeholder 5"/>
          <p:cNvSpPr>
            <a:spLocks noGrp="1"/>
          </p:cNvSpPr>
          <p:nvPr>
            <p:ph idx="1"/>
          </p:nvPr>
        </p:nvSpPr>
        <p:spPr bwMode="auto">
          <a:xfrm>
            <a:off x="457200" y="4800600"/>
            <a:ext cx="8242300" cy="18553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i="1" dirty="0">
                <a:latin typeface="Arial" charset="0"/>
              </a:rPr>
              <a:t>All economic values in Net Present Value (NPV) in 2015 U.S. dollars</a:t>
            </a:r>
          </a:p>
          <a:p>
            <a:pPr eaLnBrk="1" hangingPunct="1"/>
            <a:r>
              <a:rPr lang="en-US" i="1" dirty="0">
                <a:latin typeface="Arial" charset="0"/>
              </a:rPr>
              <a:t>Even with the most pessimistic discount rate, the return on investment is large: factors of 15 to 65.</a:t>
            </a:r>
          </a:p>
          <a:p>
            <a:pPr eaLnBrk="1" hangingPunct="1"/>
            <a:endParaRPr lang="en-US" i="1" dirty="0">
              <a:latin typeface="Arial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286535"/>
              </p:ext>
            </p:extLst>
          </p:nvPr>
        </p:nvGraphicFramePr>
        <p:xfrm>
          <a:off x="457200" y="1066800"/>
          <a:ext cx="8153400" cy="3068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0"/>
                <a:gridCol w="2038350"/>
                <a:gridCol w="2038350"/>
                <a:gridCol w="2038350"/>
              </a:tblGrid>
              <a:tr h="17731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Discount Rate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507" marB="63507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VOI for CLARREO/</a:t>
                      </a:r>
                      <a:r>
                        <a:rPr lang="en-US" sz="1800" dirty="0">
                          <a:effectLst/>
                        </a:rPr>
                        <a:t>Improved Climate </a:t>
                      </a:r>
                      <a:r>
                        <a:rPr lang="en-US" sz="1800" dirty="0" smtClean="0">
                          <a:effectLst/>
                        </a:rPr>
                        <a:t>Observations</a:t>
                      </a:r>
                      <a:endParaRPr lang="en-US" sz="2800" dirty="0">
                        <a:effectLst/>
                      </a:endParaRPr>
                    </a:p>
                  </a:txBody>
                  <a:tcPr marL="63500" marR="63500" marT="63507" marB="63507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Cost</a:t>
                      </a:r>
                      <a:r>
                        <a:rPr lang="en-US" sz="1800" baseline="0" dirty="0" smtClean="0">
                          <a:effectLst/>
                        </a:rPr>
                        <a:t> of 30 </a:t>
                      </a:r>
                      <a:r>
                        <a:rPr lang="en-US" sz="1800" baseline="0" dirty="0" err="1" smtClean="0">
                          <a:effectLst/>
                        </a:rPr>
                        <a:t>yrs</a:t>
                      </a:r>
                      <a:r>
                        <a:rPr lang="en-US" sz="1800" baseline="0" dirty="0" smtClean="0">
                          <a:effectLst/>
                        </a:rPr>
                        <a:t> of improved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effectLst/>
                        </a:rPr>
                        <a:t>full climate observing system (4X current effort)</a:t>
                      </a:r>
                      <a:endParaRPr lang="en-US" sz="1800" b="1" baseline="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0" marR="63500" marT="63507" marB="63507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Payback Ratio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VOI</a:t>
                      </a:r>
                      <a:r>
                        <a:rPr lang="en-US" sz="1800" baseline="0" dirty="0" smtClean="0">
                          <a:effectLst/>
                        </a:rPr>
                        <a:t> / </a:t>
                      </a:r>
                      <a:r>
                        <a:rPr lang="en-US" sz="1800" baseline="0" dirty="0" err="1" smtClean="0">
                          <a:effectLst/>
                        </a:rPr>
                        <a:t>Obs</a:t>
                      </a:r>
                      <a:r>
                        <a:rPr lang="en-US" sz="1800" baseline="0" dirty="0" smtClean="0">
                          <a:effectLst/>
                        </a:rPr>
                        <a:t> Improvement Cost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507" marB="63507" anchor="ctr" anchorCtr="1"/>
                </a:tc>
              </a:tr>
              <a:tr h="4318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2.5%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507" marB="63507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$17.6 T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507" marB="63507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$260B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507" marB="63507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65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507" marB="63507" anchor="ctr" anchorCtr="1"/>
                </a:tc>
              </a:tr>
              <a:tr h="4318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3%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507" marB="63507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$11.7 T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507" marB="63507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$245B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507" marB="63507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45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507" marB="63507" anchor="ctr" anchorCtr="1"/>
                </a:tc>
              </a:tr>
              <a:tr h="4318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5%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507" marB="63507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$3.1 T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507" marB="63507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$200B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507" marB="63507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15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507" marB="63507" anchor="ctr" anchorCtr="1"/>
                </a:tc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B06D86-ECF7-4DE7-92F1-F6CE39891CD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1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52" y="731673"/>
            <a:ext cx="8686800" cy="474330"/>
          </a:xfrm>
        </p:spPr>
        <p:txBody>
          <a:bodyPr/>
          <a:lstStyle/>
          <a:p>
            <a:r>
              <a:rPr lang="en-US" sz="2400" b="1" dirty="0" smtClean="0"/>
              <a:t>Conclusion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714" y="1213553"/>
            <a:ext cx="8763000" cy="42672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1800" dirty="0" smtClean="0"/>
              <a:t>CLARREO has shown it can achieve 70% of science value for 40% of cost by flying as an attached payload on ISS.  But still not a commitment by NASA for any launch date sooner than 2022.  Earliest possible flight on ISS would be 2019.</a:t>
            </a:r>
          </a:p>
          <a:p>
            <a:pPr marL="342900" lvl="1" indent="-342900">
              <a:buFontTx/>
              <a:buChar char="•"/>
            </a:pPr>
            <a:r>
              <a:rPr lang="en-US" sz="1800" dirty="0" smtClean="0"/>
              <a:t>ISS likely to fly until at least 2028.  International discussions continue.</a:t>
            </a:r>
          </a:p>
          <a:p>
            <a:pPr marL="342900" lvl="1" indent="-342900">
              <a:buFontTx/>
              <a:buChar char="•"/>
            </a:pPr>
            <a:r>
              <a:rPr lang="en-US" sz="1800" dirty="0" smtClean="0"/>
              <a:t>CLARREO Science </a:t>
            </a:r>
            <a:r>
              <a:rPr lang="en-US" sz="1800" dirty="0"/>
              <a:t>Definition Team continues to advance CLARREO </a:t>
            </a:r>
            <a:r>
              <a:rPr lang="en-US" sz="1800" dirty="0" smtClean="0"/>
              <a:t>science:</a:t>
            </a:r>
          </a:p>
          <a:p>
            <a:pPr marL="742950" lvl="2" indent="-342900"/>
            <a:r>
              <a:rPr lang="en-US" sz="1600" dirty="0" smtClean="0"/>
              <a:t>Reference </a:t>
            </a:r>
            <a:r>
              <a:rPr lang="en-US" sz="1600" dirty="0" err="1"/>
              <a:t>intercalibration</a:t>
            </a:r>
            <a:r>
              <a:rPr lang="en-US" sz="1600" dirty="0"/>
              <a:t>, </a:t>
            </a:r>
            <a:endParaRPr lang="en-US" sz="1600" dirty="0" smtClean="0"/>
          </a:p>
          <a:p>
            <a:pPr marL="742950" lvl="2" indent="-342900"/>
            <a:r>
              <a:rPr lang="en-US" sz="1600" dirty="0" smtClean="0"/>
              <a:t>Spectral </a:t>
            </a:r>
            <a:r>
              <a:rPr lang="en-US" sz="1600" dirty="0"/>
              <a:t>fingerprinting of climate </a:t>
            </a:r>
            <a:r>
              <a:rPr lang="en-US" sz="1600" dirty="0" smtClean="0"/>
              <a:t>change including </a:t>
            </a:r>
            <a:r>
              <a:rPr lang="en-US" sz="1600" dirty="0"/>
              <a:t>climate model </a:t>
            </a:r>
            <a:r>
              <a:rPr lang="en-US" sz="1600" dirty="0" smtClean="0"/>
              <a:t>OSSEs </a:t>
            </a:r>
            <a:r>
              <a:rPr lang="en-US" sz="1600" dirty="0"/>
              <a:t>(Observing System Simulation Experiments</a:t>
            </a:r>
            <a:r>
              <a:rPr lang="en-US" sz="1600" dirty="0" smtClean="0"/>
              <a:t>): IR, RS, and RO (radio occultation)</a:t>
            </a:r>
          </a:p>
          <a:p>
            <a:pPr marL="742950" lvl="2" indent="-342900"/>
            <a:r>
              <a:rPr lang="en-US" sz="1600" dirty="0" smtClean="0"/>
              <a:t>Calibration </a:t>
            </a:r>
            <a:r>
              <a:rPr lang="en-US" sz="1600" dirty="0"/>
              <a:t>Demonstration Systems at </a:t>
            </a:r>
            <a:r>
              <a:rPr lang="en-US" sz="1600" dirty="0" err="1"/>
              <a:t>LaRC</a:t>
            </a:r>
            <a:r>
              <a:rPr lang="en-US" sz="1600" dirty="0"/>
              <a:t> (IR) and GSFC (RS).  </a:t>
            </a:r>
            <a:endParaRPr lang="en-US" sz="1600" dirty="0" smtClean="0"/>
          </a:p>
          <a:p>
            <a:pPr marL="742950" lvl="2" indent="-342900"/>
            <a:r>
              <a:rPr lang="en-US" sz="1600" dirty="0" smtClean="0"/>
              <a:t>UW </a:t>
            </a:r>
            <a:r>
              <a:rPr lang="en-US" sz="1600" dirty="0"/>
              <a:t>is completing an IIP IR instrument </a:t>
            </a:r>
            <a:r>
              <a:rPr lang="en-US" sz="1600" dirty="0" smtClean="0"/>
              <a:t>demonstration at CLARREO accuracy.</a:t>
            </a:r>
          </a:p>
          <a:p>
            <a:pPr marL="742950" lvl="2" indent="-342900"/>
            <a:r>
              <a:rPr lang="en-US" sz="1600" dirty="0" smtClean="0"/>
              <a:t>CU</a:t>
            </a:r>
            <a:r>
              <a:rPr lang="en-US" sz="1600" dirty="0"/>
              <a:t>-LASP is completing an IIP RS instrument demonstration with planned high altitude balloon flight (30 </a:t>
            </a:r>
            <a:r>
              <a:rPr lang="en-US" sz="1600" dirty="0" smtClean="0"/>
              <a:t>km altitude) </a:t>
            </a:r>
            <a:r>
              <a:rPr lang="en-US" sz="1600" dirty="0"/>
              <a:t>in Fall, 2013 </a:t>
            </a:r>
            <a:r>
              <a:rPr lang="en-US" sz="1600" dirty="0" smtClean="0"/>
              <a:t>to calibrate lunar irradiance.</a:t>
            </a:r>
          </a:p>
          <a:p>
            <a:pPr marL="742950" lvl="2" indent="-342900"/>
            <a:r>
              <a:rPr lang="en-US" sz="1600" dirty="0" smtClean="0"/>
              <a:t>NIST continues to work with the CLARREO team on IR and RS standards extensions</a:t>
            </a:r>
          </a:p>
          <a:p>
            <a:pPr marL="342900" lvl="1" indent="-342900"/>
            <a:r>
              <a:rPr lang="en-US" sz="1800" dirty="0" smtClean="0"/>
              <a:t>CLARREO continues to collaborate with the international community including GSICS, TRUTHS, FORUM  </a:t>
            </a:r>
          </a:p>
          <a:p>
            <a:pPr marL="342900" lvl="1" indent="-342900"/>
            <a:endParaRPr lang="en-US" sz="18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B6DEA-1948-494D-A8DC-A317A37C83EE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28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62613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82EAD9-AE83-4873-899C-B72AF7868EE4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29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5" name="Picture 6" descr="C:\Users\bjdunn\Desktop\NASA 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931" y="1755237"/>
            <a:ext cx="5162446" cy="41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2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CLARREO History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56" y="733171"/>
            <a:ext cx="8911087" cy="5196350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sz="1800" dirty="0" smtClean="0"/>
              <a:t>July 2007, CLARREO open science workshop</a:t>
            </a:r>
            <a:r>
              <a:rPr lang="en-US" sz="1800" dirty="0"/>
              <a:t>.  Mission based on white papers from J. Anderson @ Harvard, B. Wielicki @ Langley, and M. </a:t>
            </a:r>
            <a:r>
              <a:rPr lang="en-US" sz="1800" dirty="0" err="1"/>
              <a:t>Mlynczak</a:t>
            </a:r>
            <a:r>
              <a:rPr lang="en-US" sz="1800" dirty="0"/>
              <a:t> @ Langley</a:t>
            </a:r>
            <a:endParaRPr lang="en-US" sz="1800" dirty="0" smtClean="0"/>
          </a:p>
          <a:p>
            <a:pPr>
              <a:spcAft>
                <a:spcPts val="600"/>
              </a:spcAft>
            </a:pPr>
            <a:r>
              <a:rPr lang="en-US" sz="1800" dirty="0" smtClean="0"/>
              <a:t>2008: NASA Langley directed to lead the mission.</a:t>
            </a:r>
          </a:p>
          <a:p>
            <a:pPr>
              <a:spcAft>
                <a:spcPts val="600"/>
              </a:spcAft>
            </a:pPr>
            <a:r>
              <a:rPr lang="en-US" sz="1800" dirty="0" smtClean="0"/>
              <a:t>2008 through 2010: mission and science studies, team included </a:t>
            </a:r>
            <a:r>
              <a:rPr lang="en-US" sz="1800" dirty="0" err="1" smtClean="0"/>
              <a:t>LaRC</a:t>
            </a:r>
            <a:r>
              <a:rPr lang="en-US" sz="1800" dirty="0" smtClean="0"/>
              <a:t>, GSFC, GISS, JPL, NIST, NOAA GFDL, Harvard, U. Wisconsin, U. Colorado, UC Berkeley, U. Maryland, Imperial College, UK, NPL, UK.</a:t>
            </a:r>
          </a:p>
          <a:p>
            <a:pPr>
              <a:spcAft>
                <a:spcPts val="600"/>
              </a:spcAft>
            </a:pPr>
            <a:r>
              <a:rPr lang="en-US" sz="1800" dirty="0" smtClean="0"/>
              <a:t>November </a:t>
            </a:r>
            <a:r>
              <a:rPr lang="en-US" sz="1800" dirty="0"/>
              <a:t>2010: CLARREO passed </a:t>
            </a:r>
            <a:r>
              <a:rPr lang="en-US" sz="1800" dirty="0" smtClean="0"/>
              <a:t>Mission Concept Review on first attempt.</a:t>
            </a:r>
            <a:endParaRPr lang="en-US" sz="1800" dirty="0"/>
          </a:p>
          <a:p>
            <a:pPr lvl="2">
              <a:spcAft>
                <a:spcPts val="600"/>
              </a:spcAft>
            </a:pPr>
            <a:r>
              <a:rPr lang="en-US" sz="1600" dirty="0"/>
              <a:t>The project successfully demonstrated the need for the CLARREO mission and a feasible mission concept within imposed funding constraints (MCR Board Chair)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February 2011: </a:t>
            </a:r>
            <a:r>
              <a:rPr lang="en-US" sz="1800" dirty="0" smtClean="0"/>
              <a:t>$2B in NASA Earth Science Budget </a:t>
            </a:r>
            <a:r>
              <a:rPr lang="en-US" sz="1800" dirty="0"/>
              <a:t>reductions </a:t>
            </a:r>
            <a:r>
              <a:rPr lang="en-US" sz="1800" dirty="0" smtClean="0"/>
              <a:t>held </a:t>
            </a:r>
            <a:r>
              <a:rPr lang="en-US" sz="1800" dirty="0"/>
              <a:t>CLARREO in pre</a:t>
            </a:r>
            <a:r>
              <a:rPr lang="en-US" sz="1800" dirty="0" smtClean="0"/>
              <a:t>-phase A instead of phase A.  Targeted funding for tech risk reduction and science.</a:t>
            </a:r>
          </a:p>
          <a:p>
            <a:pPr>
              <a:spcAft>
                <a:spcPts val="600"/>
              </a:spcAft>
            </a:pPr>
            <a:r>
              <a:rPr lang="en-US" sz="1800" dirty="0" smtClean="0"/>
              <a:t>December 2012: NASA Headquarters Guidance Letter </a:t>
            </a:r>
          </a:p>
          <a:p>
            <a:pPr lvl="1">
              <a:spcAft>
                <a:spcPts val="600"/>
              </a:spcAft>
            </a:pPr>
            <a:r>
              <a:rPr lang="en-US" sz="1600" i="1" dirty="0" smtClean="0"/>
              <a:t>Support </a:t>
            </a:r>
            <a:r>
              <a:rPr lang="en-US" sz="1600" i="1" dirty="0"/>
              <a:t>cross mission studies of possible ISS implementation options for advanced instrument demonstrations, including CLARREO-led accommodation studies for the individual IR and RS instruments</a:t>
            </a:r>
            <a:r>
              <a:rPr lang="en-US" sz="1600" i="1" dirty="0" smtClean="0"/>
              <a:t>. (S. </a:t>
            </a:r>
            <a:r>
              <a:rPr lang="en-US" sz="1600" i="1" dirty="0" err="1" smtClean="0"/>
              <a:t>Volz</a:t>
            </a:r>
            <a:r>
              <a:rPr lang="en-US" sz="1600" i="1" dirty="0" smtClean="0"/>
              <a:t>)</a:t>
            </a:r>
            <a:endParaRPr lang="en-US" sz="1600" i="1" dirty="0"/>
          </a:p>
          <a:p>
            <a:pPr>
              <a:spcAft>
                <a:spcPts val="600"/>
              </a:spcAft>
            </a:pPr>
            <a:r>
              <a:rPr lang="en-US" sz="1800" dirty="0" smtClean="0"/>
              <a:t>January 2013: Briefing to </a:t>
            </a:r>
            <a:r>
              <a:rPr lang="en-US" sz="1800" dirty="0" err="1" smtClean="0"/>
              <a:t>Freilich</a:t>
            </a:r>
            <a:r>
              <a:rPr lang="en-US" sz="1800" dirty="0" smtClean="0"/>
              <a:t> (NASA Earth Science director) and </a:t>
            </a:r>
            <a:r>
              <a:rPr lang="en-US" sz="1800" dirty="0" err="1" smtClean="0"/>
              <a:t>Grunsfeld</a:t>
            </a:r>
            <a:r>
              <a:rPr lang="en-US" sz="1800" dirty="0" smtClean="0"/>
              <a:t> (NASA Science director) on CLARREO </a:t>
            </a:r>
            <a:r>
              <a:rPr lang="en-US" sz="1800" dirty="0" err="1" smtClean="0"/>
              <a:t>Inernational</a:t>
            </a:r>
            <a:r>
              <a:rPr lang="en-US" sz="1800" dirty="0" smtClean="0"/>
              <a:t> Space Station (ISS) mission concept.  Received “</a:t>
            </a:r>
            <a:r>
              <a:rPr lang="en-US" sz="1800" dirty="0" smtClean="0">
                <a:solidFill>
                  <a:srgbClr val="008040"/>
                </a:solidFill>
              </a:rPr>
              <a:t>green-light</a:t>
            </a:r>
            <a:r>
              <a:rPr lang="en-US" sz="1800" dirty="0" smtClean="0"/>
              <a:t>” to initiate discussion with ISS office.  First presentation to ISS office, February 21, 2013.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B06D86-ECF7-4DE7-92F1-F6CE39891CD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02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10885B-4F7E-46E8-99FD-B90F579EE31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70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059400"/>
            <a:ext cx="8686800" cy="685800"/>
          </a:xfrm>
        </p:spPr>
        <p:txBody>
          <a:bodyPr/>
          <a:lstStyle/>
          <a:p>
            <a:r>
              <a:rPr lang="en-US" sz="2800" dirty="0" smtClean="0"/>
              <a:t>IR Operational Concept Very Similar to Free-Flyer</a:t>
            </a:r>
            <a:endParaRPr lang="en-US" sz="28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82EAD9-AE83-4873-899C-B72AF7868EE4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31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1026" name="Picture 2" descr="C:\Users\bjdunn\Desktop\CLARREO-ISS\ir_nadir_tran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3" t="25098" r="29053" b="6471"/>
          <a:stretch/>
        </p:blipFill>
        <p:spPr bwMode="auto">
          <a:xfrm>
            <a:off x="513015" y="2382732"/>
            <a:ext cx="2324923" cy="276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jdunn\Desktop\CLARREO-ISS\ir_off_zenith_tran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1" t="7255" r="27213" b="20980"/>
          <a:stretch/>
        </p:blipFill>
        <p:spPr bwMode="auto">
          <a:xfrm>
            <a:off x="3328610" y="1665189"/>
            <a:ext cx="2479519" cy="29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jdunn\Desktop\CLARREO-ISS\ir_zenith_tran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5" t="7157" r="27159" b="21078"/>
          <a:stretch/>
        </p:blipFill>
        <p:spPr bwMode="auto">
          <a:xfrm>
            <a:off x="6135808" y="1655664"/>
            <a:ext cx="2437623" cy="29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07201" y="5154715"/>
            <a:ext cx="7301771" cy="1169551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JEM-EF provides unobstructed views for nadir, zenith, and off-zenith collections.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ISS pitch offset from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nadir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implies an offset of ~4</a:t>
            </a:r>
            <a:r>
              <a:rPr lang="en-US" sz="1400" spc="-3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°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in the IR mounting interface or in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the scene-select mirror zero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position.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Error contributions due to ISS roll-yaw offsets needs further evaluation for CLARREO.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An IR-only payload could also function on the opposite (wake) side of JEM-EF.</a:t>
            </a:r>
            <a:endParaRPr lang="en-US" sz="14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68300" y="1934295"/>
            <a:ext cx="2095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Nadir (Point-Ahead and Look-Behind for Motion Compensation)</a:t>
            </a:r>
            <a:endParaRPr lang="en-US" sz="1000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752757" y="1733129"/>
            <a:ext cx="1231223" cy="854132"/>
            <a:chOff x="2536822" y="1669849"/>
            <a:chExt cx="1543963" cy="1137342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H="1">
              <a:off x="2848372" y="1760316"/>
              <a:ext cx="674804" cy="19999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H="1">
              <a:off x="2847181" y="1943066"/>
              <a:ext cx="2382" cy="57609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3286125" y="2084081"/>
              <a:ext cx="703536" cy="348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100" dirty="0" smtClean="0">
                  <a:solidFill>
                    <a:srgbClr val="000000"/>
                  </a:solidFill>
                  <a:latin typeface="Arial" charset="0"/>
                  <a:ea typeface="ＭＳ Ｐゴシック"/>
                  <a:cs typeface="ＭＳ Ｐゴシック"/>
                </a:rPr>
                <a:t>Ram</a:t>
              </a:r>
              <a:endParaRPr lang="en-US" sz="11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36822" y="2458837"/>
              <a:ext cx="822063" cy="348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100" dirty="0" smtClean="0">
                  <a:solidFill>
                    <a:srgbClr val="000000"/>
                  </a:solidFill>
                  <a:latin typeface="Arial" charset="0"/>
                  <a:ea typeface="ＭＳ Ｐゴシック"/>
                  <a:cs typeface="ＭＳ Ｐゴシック"/>
                </a:rPr>
                <a:t>Nadir</a:t>
              </a:r>
              <a:endParaRPr lang="en-US" sz="11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2837938" y="1943066"/>
              <a:ext cx="520949" cy="27267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3460072" y="1669849"/>
              <a:ext cx="62071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100" dirty="0" smtClean="0">
                  <a:solidFill>
                    <a:srgbClr val="000000"/>
                  </a:solidFill>
                  <a:latin typeface="Arial" charset="0"/>
                  <a:ea typeface="ＭＳ Ｐゴシック"/>
                  <a:cs typeface="ＭＳ Ｐゴシック"/>
                </a:rPr>
                <a:t>Port</a:t>
              </a:r>
              <a:endParaRPr lang="en-US" sz="11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endParaRPr>
            </a:p>
          </p:txBody>
        </p:sp>
      </p:grp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912652" y="4643320"/>
            <a:ext cx="16802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Zenith (“Cold” Source for Calibration)</a:t>
            </a:r>
            <a:endParaRPr lang="en-US" sz="1000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3717981" y="4646060"/>
            <a:ext cx="16802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Off-Zenith (Polarization Check)</a:t>
            </a:r>
            <a:endParaRPr lang="en-US" sz="1000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514470" y="4868611"/>
            <a:ext cx="219456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8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**Payload Carrier side removed for clarity</a:t>
            </a:r>
            <a:endParaRPr lang="en-US" sz="800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8600" y="755948"/>
            <a:ext cx="8686800" cy="685800"/>
          </a:xfrm>
        </p:spPr>
        <p:txBody>
          <a:bodyPr/>
          <a:lstStyle/>
          <a:p>
            <a:r>
              <a:rPr lang="en-US" sz="2800" dirty="0" smtClean="0"/>
              <a:t>RS Operational Concept Very Similar to Free-Flyer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503047"/>
            <a:ext cx="2895600" cy="271549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73991"/>
            <a:ext cx="1905000" cy="279862"/>
          </a:xfrm>
        </p:spPr>
        <p:txBody>
          <a:bodyPr/>
          <a:lstStyle/>
          <a:p>
            <a:pPr>
              <a:defRPr/>
            </a:pPr>
            <a:fld id="{E582EAD9-AE83-4873-899C-B72AF7868EE4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32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3074" name="Picture 2" descr="C:\Users\bjdunn\Desktop\rs_benchmark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8" t="10246" r="32091" b="19867"/>
          <a:stretch/>
        </p:blipFill>
        <p:spPr bwMode="auto">
          <a:xfrm>
            <a:off x="1121817" y="1774043"/>
            <a:ext cx="2392458" cy="363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jdunn\Desktop\rs_reference_intercalibra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7" t="10471" r="33365" b="20096"/>
          <a:stretch/>
        </p:blipFill>
        <p:spPr bwMode="auto">
          <a:xfrm>
            <a:off x="3737295" y="1774033"/>
            <a:ext cx="2256490" cy="363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bjdunn\Desktop\rs_calibration_verificati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7" t="2956" r="30636" b="21941"/>
          <a:stretch/>
        </p:blipFill>
        <p:spPr bwMode="auto">
          <a:xfrm>
            <a:off x="6469370" y="1253712"/>
            <a:ext cx="2206092" cy="279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39425" y="1527824"/>
            <a:ext cx="1727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Nadir Benchmarking</a:t>
            </a:r>
            <a:endParaRPr lang="en-US" sz="1000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138340" y="1527812"/>
            <a:ext cx="1727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Reference Intercalibration</a:t>
            </a:r>
            <a:endParaRPr lang="en-US" sz="1000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993785" y="1527824"/>
            <a:ext cx="172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Solar Calibration – Lunar Verification</a:t>
            </a:r>
            <a:endParaRPr lang="en-US" sz="1000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7201" y="4653827"/>
            <a:ext cx="7301771" cy="1815882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JEM-EF provides predominantly unobstructed views for benchmarking and reference intercalibration with a deployable gimbal-instrument.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Views are more constrictive for solar calibration and lunar verification due to neighboring payloads.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Calibration-verification could be more complex than free-flyer due to timing with solar array positions and ISS roll-pitch-yaw offsets.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IR+RS or RS-only payload probably not viable on the opposite (wake) side of JEM-EF due to additional ISS structure interfering with calibration-verification.</a:t>
            </a:r>
            <a:endParaRPr lang="en-US" sz="14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91589" y="3432824"/>
            <a:ext cx="1231223" cy="854132"/>
            <a:chOff x="2536822" y="1669849"/>
            <a:chExt cx="1543963" cy="1137342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 flipH="1">
              <a:off x="2848372" y="1760316"/>
              <a:ext cx="674804" cy="19999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H="1">
              <a:off x="2847181" y="1943066"/>
              <a:ext cx="2382" cy="57609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3286125" y="2084081"/>
              <a:ext cx="703536" cy="348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100" dirty="0" smtClean="0">
                  <a:solidFill>
                    <a:srgbClr val="000000"/>
                  </a:solidFill>
                  <a:latin typeface="Arial" charset="0"/>
                  <a:ea typeface="ＭＳ Ｐゴシック"/>
                  <a:cs typeface="ＭＳ Ｐゴシック"/>
                </a:rPr>
                <a:t>Ram</a:t>
              </a:r>
              <a:endParaRPr lang="en-US" sz="11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36822" y="2458837"/>
              <a:ext cx="822063" cy="348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100" dirty="0" smtClean="0">
                  <a:solidFill>
                    <a:srgbClr val="000000"/>
                  </a:solidFill>
                  <a:latin typeface="Arial" charset="0"/>
                  <a:ea typeface="ＭＳ Ｐゴシック"/>
                  <a:cs typeface="ＭＳ Ｐゴシック"/>
                </a:rPr>
                <a:t>Nadir</a:t>
              </a:r>
              <a:endParaRPr lang="en-US" sz="11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>
              <a:off x="2837938" y="1943066"/>
              <a:ext cx="520949" cy="27267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3460072" y="1669849"/>
              <a:ext cx="62071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100" dirty="0" smtClean="0">
                  <a:solidFill>
                    <a:srgbClr val="000000"/>
                  </a:solidFill>
                  <a:latin typeface="Arial" charset="0"/>
                  <a:ea typeface="ＭＳ Ｐゴシック"/>
                  <a:cs typeface="ＭＳ Ｐゴシック"/>
                </a:rPr>
                <a:t>Port</a:t>
              </a:r>
              <a:endParaRPr lang="en-US" sz="11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endParaRPr>
            </a:p>
          </p:txBody>
        </p:sp>
      </p:grpSp>
      <p:sp>
        <p:nvSpPr>
          <p:cNvPr id="23" name="Text Placeholder 2"/>
          <p:cNvSpPr txBox="1">
            <a:spLocks/>
          </p:cNvSpPr>
          <p:nvPr/>
        </p:nvSpPr>
        <p:spPr bwMode="auto">
          <a:xfrm>
            <a:off x="6021213" y="4074782"/>
            <a:ext cx="2572100" cy="42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1000" dirty="0" smtClean="0">
                <a:ln w="6350">
                  <a:noFill/>
                </a:ln>
                <a:solidFill>
                  <a:srgbClr val="000000"/>
                </a:solidFill>
                <a:latin typeface="Arial"/>
                <a:ea typeface="ＭＳ Ｐゴシック"/>
                <a:cs typeface="Arial Black"/>
              </a:rPr>
              <a:t>NOTE: The deployed position also offers solar calibration capability.</a:t>
            </a:r>
            <a:endParaRPr lang="en-US" sz="1000" dirty="0">
              <a:ln w="6350">
                <a:noFill/>
              </a:ln>
              <a:solidFill>
                <a:srgbClr val="000000"/>
              </a:solidFill>
              <a:latin typeface="Arial"/>
              <a:ea typeface="ＭＳ Ｐゴシック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266437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RS Benchmarking-Intercalibration Ops Concept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B6DEA-1948-494D-A8DC-A317A37C83EE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33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8" name="deploy_1024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3855" y="1691098"/>
            <a:ext cx="6340725" cy="4260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RS Solar Calibration-Lunar Verification Ops Concept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82EAD9-AE83-4873-899C-B72AF7868EE4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34</a:t>
            </a:fld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NASA Langley Research Center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4" name="stow_1024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9033" y="1692212"/>
            <a:ext cx="6340725" cy="4260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720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13" descr="Trenberth Climate Obs Model Testing Schematic(1).xls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77" t="13092" r="12987" b="15704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>
                <a:latin typeface="Arial" charset="0"/>
              </a:rPr>
              <a:t>Decadal Change Climate Science</a:t>
            </a:r>
          </a:p>
        </p:txBody>
      </p:sp>
      <p:sp>
        <p:nvSpPr>
          <p:cNvPr id="45059" name="Slide Number Placeholder 4"/>
          <p:cNvSpPr>
            <a:spLocks noGrp="1"/>
          </p:cNvSpPr>
          <p:nvPr>
            <p:ph type="sldNum" sz="quarter" idx="1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sp>
        <p:nvSpPr>
          <p:cNvPr id="45060" name="TextBox 12"/>
          <p:cNvSpPr txBox="1">
            <a:spLocks noChangeArrowheads="1"/>
          </p:cNvSpPr>
          <p:nvPr/>
        </p:nvSpPr>
        <p:spPr bwMode="auto">
          <a:xfrm>
            <a:off x="8783004" y="6626225"/>
            <a:ext cx="36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000" b="0" dirty="0">
                <a:solidFill>
                  <a:srgbClr val="000000"/>
                </a:solidFill>
              </a:rPr>
              <a:t> </a:t>
            </a:r>
            <a:fld id="{AC030EFC-CC80-4148-A013-55A137617892}" type="slidenum">
              <a:rPr lang="en-US" sz="1000" b="0">
                <a:solidFill>
                  <a:srgbClr val="000000"/>
                </a:solidFill>
              </a:rPr>
              <a:pPr algn="r"/>
              <a:t>35</a:t>
            </a:fld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866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4419600" y="2819400"/>
            <a:ext cx="4724400" cy="40386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7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latin typeface="Arial" charset="0"/>
              </a:rPr>
              <a:t>Climate OSSEs-</a:t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latin typeface="Arial" charset="0"/>
              </a:rPr>
              <a:t>Observing System Simulation Experiments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913" y="914401"/>
            <a:ext cx="8583283" cy="1905000"/>
          </a:xfrm>
          <a:solidFill>
            <a:srgbClr val="FFFFF0">
              <a:alpha val="40000"/>
            </a:srgbClr>
          </a:solidFill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693738" indent="-681038" eaLnBrk="1" hangingPunct="1">
              <a:buFontTx/>
              <a:buNone/>
              <a:defRPr/>
            </a:pPr>
            <a:r>
              <a:rPr sz="1800" dirty="0"/>
              <a:t>Climate modelers were identified by the Decadal Survey as primary</a:t>
            </a:r>
            <a:r>
              <a:rPr sz="1800" dirty="0" smtClean="0"/>
              <a:t> data users</a:t>
            </a:r>
          </a:p>
          <a:p>
            <a:pPr marL="693738" indent="-681038" eaLnBrk="1" hangingPunct="1">
              <a:buFontTx/>
              <a:buNone/>
              <a:defRPr/>
            </a:pPr>
            <a:r>
              <a:rPr sz="1800" dirty="0"/>
              <a:t>OSSEs were begun with 3 modeling groups (GISS, GFDL, U-Cal Berkeley) to determine measurement requirements</a:t>
            </a:r>
          </a:p>
          <a:p>
            <a:pPr marL="693738" indent="-681038" eaLnBrk="1" hangingPunct="1">
              <a:buFontTx/>
              <a:buNone/>
              <a:defRPr/>
            </a:pPr>
            <a:r>
              <a:rPr sz="1800" b="1" i="1" dirty="0"/>
              <a:t>Studies include climate change fingerprinting methods using time/space averaged spectral data to define spectral resolution (IR</a:t>
            </a:r>
            <a:r>
              <a:rPr sz="1800" b="1" i="1" dirty="0" smtClean="0"/>
              <a:t> 0.5 </a:t>
            </a:r>
            <a:r>
              <a:rPr sz="1800" b="1" i="1" dirty="0"/>
              <a:t>cm</a:t>
            </a:r>
            <a:r>
              <a:rPr sz="1800" b="1" i="1" baseline="30000" dirty="0"/>
              <a:t>-</a:t>
            </a:r>
            <a:r>
              <a:rPr sz="1800" b="1" i="1" baseline="30000" dirty="0" smtClean="0"/>
              <a:t>1</a:t>
            </a:r>
            <a:r>
              <a:rPr sz="1800" b="1" i="1" dirty="0" smtClean="0"/>
              <a:t> </a:t>
            </a:r>
            <a:r>
              <a:rPr sz="1800" b="1" i="1" dirty="0" err="1" smtClean="0"/>
              <a:t>unapodized</a:t>
            </a:r>
            <a:r>
              <a:rPr sz="1800" b="1" i="1" dirty="0" smtClean="0"/>
              <a:t>, </a:t>
            </a:r>
            <a:r>
              <a:rPr sz="1800" b="1" i="1" dirty="0"/>
              <a:t>RS 15</a:t>
            </a:r>
            <a:r>
              <a:rPr sz="1800" b="1" i="1" dirty="0" smtClean="0"/>
              <a:t> nm) </a:t>
            </a:r>
            <a:r>
              <a:rPr sz="1800" b="1" i="1" dirty="0"/>
              <a:t>&amp; spectral coverage (IR 200 to 2000 cm</a:t>
            </a:r>
            <a:r>
              <a:rPr sz="1800" b="1" i="1" baseline="30000" dirty="0"/>
              <a:t>-1</a:t>
            </a:r>
            <a:r>
              <a:rPr sz="1800" b="1" i="1" dirty="0"/>
              <a:t>, RS 300 to 2500 nm)</a:t>
            </a:r>
            <a:r>
              <a:rPr sz="1800" b="1" i="1" dirty="0" smtClean="0"/>
              <a:t>.  10 journal papers to date. </a:t>
            </a:r>
            <a:endParaRPr sz="1800" b="1" i="1" dirty="0"/>
          </a:p>
        </p:txBody>
      </p:sp>
      <p:sp>
        <p:nvSpPr>
          <p:cNvPr id="167939" name="TextBox 15"/>
          <p:cNvSpPr txBox="1">
            <a:spLocks noChangeArrowheads="1"/>
          </p:cNvSpPr>
          <p:nvPr/>
        </p:nvSpPr>
        <p:spPr bwMode="auto">
          <a:xfrm>
            <a:off x="4572000" y="2819400"/>
            <a:ext cx="4343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indent="-1143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>
                <a:solidFill>
                  <a:srgbClr val="000000"/>
                </a:solidFill>
              </a:rPr>
              <a:t>Studies by U-Cal Berkeley, LASP, and LaRC demonstrate the linearity and information content of the decadal change solar-reflected radiance signals.  (Collins &amp; Feldman, 2009)</a:t>
            </a:r>
          </a:p>
        </p:txBody>
      </p:sp>
      <p:pic>
        <p:nvPicPr>
          <p:cNvPr id="167940" name="Picture 3" descr="zonally_avg_refl_changes_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113" y="3790910"/>
            <a:ext cx="3741737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7941" name="Group 50"/>
          <p:cNvGrpSpPr>
            <a:grpSpLocks/>
          </p:cNvGrpSpPr>
          <p:nvPr/>
        </p:nvGrpSpPr>
        <p:grpSpPr bwMode="auto">
          <a:xfrm>
            <a:off x="409575" y="3600450"/>
            <a:ext cx="3552825" cy="3257550"/>
            <a:chOff x="409575" y="3600450"/>
            <a:chExt cx="3352800" cy="3054376"/>
          </a:xfrm>
        </p:grpSpPr>
        <p:grpSp>
          <p:nvGrpSpPr>
            <p:cNvPr id="167945" name="Group 31"/>
            <p:cNvGrpSpPr>
              <a:grpSpLocks/>
            </p:cNvGrpSpPr>
            <p:nvPr/>
          </p:nvGrpSpPr>
          <p:grpSpPr bwMode="auto">
            <a:xfrm>
              <a:off x="409575" y="3600450"/>
              <a:ext cx="3352800" cy="3054376"/>
              <a:chOff x="533400" y="3657600"/>
              <a:chExt cx="3352800" cy="3054376"/>
            </a:xfrm>
          </p:grpSpPr>
          <p:pic>
            <p:nvPicPr>
              <p:cNvPr id="167947" name="Picture 6" descr="fingerprint_radtrend"/>
              <p:cNvPicPr>
                <a:picLocks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3657600"/>
                <a:ext cx="3352800" cy="3054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7948" name="Rectangle 29"/>
              <p:cNvSpPr>
                <a:spLocks noChangeArrowheads="1"/>
              </p:cNvSpPr>
              <p:nvPr/>
            </p:nvSpPr>
            <p:spPr bwMode="auto">
              <a:xfrm>
                <a:off x="2009775" y="3657600"/>
                <a:ext cx="609600" cy="1333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7946" name="TextBox 28"/>
            <p:cNvSpPr txBox="1">
              <a:spLocks noChangeArrowheads="1"/>
            </p:cNvSpPr>
            <p:nvPr/>
          </p:nvSpPr>
          <p:spPr bwMode="auto">
            <a:xfrm>
              <a:off x="1781175" y="3878668"/>
              <a:ext cx="609600" cy="173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>
                  <a:solidFill>
                    <a:srgbClr val="000000"/>
                  </a:solidFill>
                </a:rPr>
                <a:t>all-sky</a:t>
              </a:r>
            </a:p>
          </p:txBody>
        </p:sp>
      </p:grpSp>
      <p:sp>
        <p:nvSpPr>
          <p:cNvPr id="26" name="Rectangle 25"/>
          <p:cNvSpPr/>
          <p:nvPr/>
        </p:nvSpPr>
        <p:spPr bwMode="auto">
          <a:xfrm>
            <a:off x="0" y="2819400"/>
            <a:ext cx="4406900" cy="40386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7944" name="TextBox 14"/>
          <p:cNvSpPr txBox="1">
            <a:spLocks noChangeArrowheads="1"/>
          </p:cNvSpPr>
          <p:nvPr/>
        </p:nvSpPr>
        <p:spPr bwMode="auto">
          <a:xfrm>
            <a:off x="152400" y="2819400"/>
            <a:ext cx="4114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5888" indent="-1158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>
                <a:solidFill>
                  <a:srgbClr val="000000"/>
                </a:solidFill>
              </a:rPr>
              <a:t>- Studies by GFDL/ Harvard demonstrate the linearity of all-sky decadal change IR signals</a:t>
            </a:r>
          </a:p>
          <a:p>
            <a:pPr eaLnBrk="1" hangingPunct="1"/>
            <a:r>
              <a:rPr lang="en-US" sz="1400" i="1">
                <a:solidFill>
                  <a:srgbClr val="000000"/>
                </a:solidFill>
              </a:rPr>
              <a:t>- Eliminates the requirement for global  clear-sky observations (Huang and Leroy, 2009)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B06D86-ECF7-4DE7-92F1-F6CE39891CD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5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Arial" charset="0"/>
              </a:rPr>
              <a:t>Infrared Accuracy and Climate Trends</a:t>
            </a:r>
            <a:r>
              <a:rPr lang="en-US">
                <a:latin typeface="Arial" charset="0"/>
              </a:rPr>
              <a:t> </a:t>
            </a:r>
          </a:p>
        </p:txBody>
      </p:sp>
      <p:pic>
        <p:nvPicPr>
          <p:cNvPr id="164865" name="Content Placeholder 4" descr="Wielicki et al 2012 BAMS Figure 2a V2.pdf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02" t="9278" r="21342" b="10264"/>
          <a:stretch/>
        </p:blipFill>
        <p:spPr>
          <a:xfrm>
            <a:off x="352783" y="800310"/>
            <a:ext cx="5300593" cy="5234571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6304059"/>
            <a:ext cx="9144000" cy="3048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  <a:defRPr/>
            </a:pPr>
            <a:r>
              <a:rPr sz="1600" dirty="0"/>
              <a:t>High accuracy is critical to more rapid understanding of climate change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8295" y="5921470"/>
            <a:ext cx="2738437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Length of Observed Trend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45147" y="1730595"/>
            <a:ext cx="2967038" cy="3140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IPCC next few decades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temperature trends: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0.16C to 0.34C varying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with climate sensitivity</a:t>
            </a:r>
          </a:p>
          <a:p>
            <a:pPr>
              <a:defRPr/>
            </a:pPr>
            <a:endParaRPr lang="en-US" sz="1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>
              <a:defRPr/>
            </a:pPr>
            <a:endParaRPr lang="en-US" sz="1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An uncertainty of half the 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magnitude of the trend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is ~ 0.1C.  Achieved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15 years earlier with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CLARREO accuracy.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B06D86-ECF7-4DE7-92F1-F6CE39891CD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8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Accuracy and Climate Trends</a:t>
            </a:r>
          </a:p>
        </p:txBody>
      </p:sp>
      <p:pic>
        <p:nvPicPr>
          <p:cNvPr id="214020" name="Content Placeholder 3" descr="BAMS Nov 15 Figure 2b V3 with CLARREO + CERES Labels.pdf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68" t="10438" r="24023" b="6784"/>
          <a:stretch/>
        </p:blipFill>
        <p:spPr>
          <a:xfrm>
            <a:off x="301271" y="874643"/>
            <a:ext cx="5081763" cy="5200155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" y="6248400"/>
            <a:ext cx="9144000" cy="3048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  <a:defRPr/>
            </a:pPr>
            <a:r>
              <a:rPr sz="1600" dirty="0"/>
              <a:t>High accuracy is critical to more rapid understanding of climate change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53063" y="1236663"/>
            <a:ext cx="3690937" cy="5078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Climate Sensitivity Uncertainty </a:t>
            </a:r>
          </a:p>
          <a:p>
            <a:pPr>
              <a:defRPr/>
            </a:pPr>
            <a:r>
              <a:rPr lang="en-US" sz="18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is a factor of 3 (IPCC) which =</a:t>
            </a:r>
          </a:p>
          <a:p>
            <a:pPr>
              <a:defRPr/>
            </a:pPr>
            <a:r>
              <a:rPr lang="en-US" sz="1800" b="0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 factor of 9 uncertainty in climate</a:t>
            </a:r>
          </a:p>
          <a:p>
            <a:pPr>
              <a:defRPr/>
            </a:pPr>
            <a:r>
              <a:rPr lang="en-US" sz="1800" b="0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change economic impacts</a:t>
            </a:r>
          </a:p>
          <a:p>
            <a:pPr>
              <a:defRPr/>
            </a:pPr>
            <a:endParaRPr lang="en-US" sz="1800" b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>
              <a:defRPr/>
            </a:pPr>
            <a:endParaRPr lang="en-US" sz="1800" b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>
              <a:defRPr/>
            </a:pPr>
            <a:r>
              <a:rPr lang="en-US" sz="18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Climate Sensitivity Uncertainty =</a:t>
            </a:r>
          </a:p>
          <a:p>
            <a:pPr>
              <a:defRPr/>
            </a:pPr>
            <a:r>
              <a:rPr lang="en-US" sz="18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Cloud Feedback Uncertainty =</a:t>
            </a:r>
          </a:p>
          <a:p>
            <a:pPr>
              <a:defRPr/>
            </a:pPr>
            <a:r>
              <a:rPr lang="en-US" sz="18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Low Cloud Feedback = </a:t>
            </a:r>
          </a:p>
          <a:p>
            <a:pPr>
              <a:defRPr/>
            </a:pPr>
            <a:r>
              <a:rPr lang="en-US" sz="1800" b="0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Changes in SW CRF/decade</a:t>
            </a:r>
          </a:p>
          <a:p>
            <a:pPr>
              <a:defRPr/>
            </a:pPr>
            <a:r>
              <a:rPr lang="en-US" sz="1800" b="0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(y-axis of figure)</a:t>
            </a:r>
          </a:p>
          <a:p>
            <a:pPr>
              <a:defRPr/>
            </a:pPr>
            <a:endParaRPr lang="en-US" sz="1800" b="0" i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>
              <a:defRPr/>
            </a:pPr>
            <a:r>
              <a:rPr lang="en-US" sz="18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Higher Accuracy Observations =</a:t>
            </a:r>
          </a:p>
          <a:p>
            <a:pPr>
              <a:defRPr/>
            </a:pPr>
            <a:r>
              <a:rPr lang="en-US" sz="18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CLARREO reference </a:t>
            </a:r>
            <a:r>
              <a:rPr lang="en-US" sz="1800" b="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intercal</a:t>
            </a:r>
            <a:r>
              <a:rPr lang="en-US" sz="18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of</a:t>
            </a:r>
          </a:p>
          <a:p>
            <a:pPr>
              <a:defRPr/>
            </a:pPr>
            <a:r>
              <a:rPr lang="en-US" sz="18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CERES = </a:t>
            </a:r>
            <a:r>
              <a:rPr lang="en-US" sz="1800" b="0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narrowed uncertainty</a:t>
            </a:r>
          </a:p>
          <a:p>
            <a:pPr>
              <a:defRPr/>
            </a:pPr>
            <a:r>
              <a:rPr lang="en-US" sz="1800" b="0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15 to 20 years earlier</a:t>
            </a:r>
          </a:p>
          <a:p>
            <a:pPr>
              <a:defRPr/>
            </a:pPr>
            <a:endParaRPr lang="en-US" sz="1800" b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>
              <a:defRPr/>
            </a:pPr>
            <a:endParaRPr lang="en-US" sz="1800" b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B06D86-ECF7-4DE7-92F1-F6CE39891CD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47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85" name="Group 7"/>
          <p:cNvGrpSpPr>
            <a:grpSpLocks/>
          </p:cNvGrpSpPr>
          <p:nvPr/>
        </p:nvGrpSpPr>
        <p:grpSpPr bwMode="auto">
          <a:xfrm>
            <a:off x="1219200" y="719138"/>
            <a:ext cx="7013575" cy="5607050"/>
            <a:chOff x="1905000" y="750578"/>
            <a:chExt cx="7111040" cy="6107422"/>
          </a:xfrm>
        </p:grpSpPr>
        <p:grpSp>
          <p:nvGrpSpPr>
            <p:cNvPr id="169989" name="Group 4"/>
            <p:cNvGrpSpPr>
              <a:grpSpLocks/>
            </p:cNvGrpSpPr>
            <p:nvPr/>
          </p:nvGrpSpPr>
          <p:grpSpPr bwMode="auto">
            <a:xfrm>
              <a:off x="1905000" y="750578"/>
              <a:ext cx="7010400" cy="6107422"/>
              <a:chOff x="1905000" y="750578"/>
              <a:chExt cx="7010400" cy="6107422"/>
            </a:xfrm>
          </p:grpSpPr>
          <p:pic>
            <p:nvPicPr>
              <p:cNvPr id="169991" name="Picture 4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000" y="750578"/>
                <a:ext cx="7010400" cy="6107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0" name="TextBox 2"/>
              <p:cNvSpPr txBox="1">
                <a:spLocks noChangeArrowheads="1"/>
              </p:cNvSpPr>
              <p:nvPr/>
            </p:nvSpPr>
            <p:spPr bwMode="auto">
              <a:xfrm>
                <a:off x="2276809" y="750578"/>
                <a:ext cx="1150836" cy="435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00" dirty="0">
                    <a:solidFill>
                      <a:srgbClr val="000000"/>
                    </a:solidFill>
                    <a:latin typeface="Arial"/>
                    <a:ea typeface="+mn-ea"/>
                    <a:cs typeface="+mn-cs"/>
                  </a:rPr>
                  <a:t>Instrument Line </a:t>
                </a:r>
              </a:p>
              <a:p>
                <a:pPr>
                  <a:defRPr/>
                </a:pPr>
                <a:r>
                  <a:rPr lang="en-US" sz="1000" dirty="0">
                    <a:solidFill>
                      <a:srgbClr val="000000"/>
                    </a:solidFill>
                    <a:latin typeface="Arial"/>
                    <a:ea typeface="+mn-ea"/>
                    <a:cs typeface="+mn-cs"/>
                  </a:rPr>
                  <a:t>Shape (ILS)</a:t>
                </a:r>
              </a:p>
            </p:txBody>
          </p:sp>
          <p:sp>
            <p:nvSpPr>
              <p:cNvPr id="33801" name="TextBox 3"/>
              <p:cNvSpPr txBox="1">
                <a:spLocks noChangeArrowheads="1"/>
              </p:cNvSpPr>
              <p:nvPr/>
            </p:nvSpPr>
            <p:spPr bwMode="auto">
              <a:xfrm>
                <a:off x="7543293" y="3429059"/>
                <a:ext cx="1295696" cy="300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Arial"/>
                    <a:ea typeface="+mn-ea"/>
                    <a:cs typeface="+mn-cs"/>
                  </a:rPr>
                  <a:t>“Ambient” BB</a:t>
                </a:r>
              </a:p>
            </p:txBody>
          </p:sp>
        </p:grpSp>
        <p:sp>
          <p:nvSpPr>
            <p:cNvPr id="33798" name="TextBox 6"/>
            <p:cNvSpPr txBox="1">
              <a:spLocks noChangeArrowheads="1"/>
            </p:cNvSpPr>
            <p:nvPr/>
          </p:nvSpPr>
          <p:spPr bwMode="auto">
            <a:xfrm>
              <a:off x="7314735" y="1151745"/>
              <a:ext cx="1701305" cy="43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(perpendicular to Beam-splitter polarization axis)</a:t>
              </a:r>
            </a:p>
          </p:txBody>
        </p:sp>
      </p:grpSp>
      <p:sp>
        <p:nvSpPr>
          <p:cNvPr id="33795" name="TextBox 8"/>
          <p:cNvSpPr txBox="1">
            <a:spLocks noChangeArrowheads="1"/>
          </p:cNvSpPr>
          <p:nvPr/>
        </p:nvSpPr>
        <p:spPr bwMode="auto">
          <a:xfrm>
            <a:off x="304800" y="6262688"/>
            <a:ext cx="868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SI Traceable Accuracy 0.1K (</a:t>
            </a:r>
            <a:r>
              <a:rPr lang="en-US" sz="2000" b="0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k</a:t>
            </a:r>
            <a:r>
              <a:rPr lang="en-US" sz="20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=3) all Earth Scene Temps (190 to 320K) </a:t>
            </a:r>
          </a:p>
        </p:txBody>
      </p:sp>
      <p:sp>
        <p:nvSpPr>
          <p:cNvPr id="169987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IR On-orbit Verification</a:t>
            </a:r>
          </a:p>
        </p:txBody>
      </p:sp>
      <p:sp>
        <p:nvSpPr>
          <p:cNvPr id="169988" name="TextBox 1"/>
          <p:cNvSpPr txBox="1">
            <a:spLocks noChangeArrowheads="1"/>
          </p:cNvSpPr>
          <p:nvPr/>
        </p:nvSpPr>
        <p:spPr bwMode="auto">
          <a:xfrm>
            <a:off x="76200" y="4419600"/>
            <a:ext cx="29885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Demonstration instruments:</a:t>
            </a:r>
          </a:p>
          <a:p>
            <a:pPr eaLnBrk="1" hangingPunct="1"/>
            <a:r>
              <a:rPr lang="en-US" sz="1600" dirty="0" err="1"/>
              <a:t>Univ</a:t>
            </a:r>
            <a:r>
              <a:rPr lang="en-US" sz="1600" dirty="0"/>
              <a:t> Wisconsin, NASA </a:t>
            </a:r>
            <a:r>
              <a:rPr lang="en-US" sz="1600" dirty="0" smtClean="0"/>
              <a:t>LaRC</a:t>
            </a:r>
            <a:endParaRPr lang="en-US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83F269-D123-42DF-A8D3-3272E91B330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4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CLARREO 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B06D86-ECF7-4DE7-92F1-F6CE39891CD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08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Arial" charset="0"/>
              </a:rPr>
              <a:t>CLARREO Reflected Solar Measurements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228600" y="4540196"/>
            <a:ext cx="8839200" cy="231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lvl="1" indent="-171450">
              <a:spcBef>
                <a:spcPts val="300"/>
              </a:spcBef>
              <a:buFontTx/>
              <a:buChar char="–"/>
              <a:defRPr/>
            </a:pPr>
            <a:r>
              <a:rPr lang="en-US" sz="1600" dirty="0">
                <a:solidFill>
                  <a:srgbClr val="000090"/>
                </a:solidFill>
                <a:ea typeface="ＭＳ Ｐゴシック" charset="-128"/>
                <a:cs typeface="+mn-cs"/>
              </a:rPr>
              <a:t>Calibration accuracy attained using the Sun as a calibration reference standard</a:t>
            </a:r>
          </a:p>
          <a:p>
            <a:pPr marL="228600" lvl="1" indent="-171450">
              <a:spcBef>
                <a:spcPts val="300"/>
              </a:spcBef>
              <a:buFontTx/>
              <a:buChar char="–"/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  <a:ea typeface="ＭＳ Ｐゴシック" charset="-128"/>
                <a:cs typeface="Arial"/>
              </a:rPr>
              <a:t>Attenuator verification relies on lunar views without attenuator</a:t>
            </a:r>
          </a:p>
          <a:p>
            <a:pPr marL="228600" lvl="1" indent="-171450">
              <a:spcBef>
                <a:spcPts val="300"/>
              </a:spcBef>
              <a:buFontTx/>
              <a:buChar char="–"/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  <a:ea typeface="ＭＳ Ｐゴシック" charset="-128"/>
                <a:cs typeface="Arial"/>
              </a:rPr>
              <a:t>Lunar/solar disks and stars used to verify stray light performance</a:t>
            </a:r>
          </a:p>
          <a:p>
            <a:pPr marL="228600" lvl="1" indent="-171450">
              <a:spcBef>
                <a:spcPts val="300"/>
              </a:spcBef>
              <a:buFontTx/>
              <a:buChar char="–"/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  <a:ea typeface="ＭＳ Ｐゴシック" charset="-128"/>
                <a:cs typeface="Arial"/>
              </a:rPr>
              <a:t>No scanning mirrors: observe the moon/sun with same optics path as Earth </a:t>
            </a:r>
            <a:endParaRPr lang="en-US" sz="1600" dirty="0">
              <a:solidFill>
                <a:srgbClr val="000090"/>
              </a:solidFill>
              <a:ea typeface="ＭＳ Ｐゴシック" charset="-128"/>
              <a:cs typeface="+mn-cs"/>
            </a:endParaRPr>
          </a:p>
          <a:p>
            <a:pPr marL="228600" lvl="1" indent="-171450">
              <a:spcBef>
                <a:spcPts val="300"/>
              </a:spcBef>
              <a:buFontTx/>
              <a:buChar char="–"/>
              <a:defRPr/>
            </a:pPr>
            <a:r>
              <a:rPr lang="en-US" sz="1600" dirty="0">
                <a:solidFill>
                  <a:srgbClr val="2D2D8A"/>
                </a:solidFill>
                <a:ea typeface="ＭＳ Ｐゴシック" charset="-128"/>
                <a:cs typeface="+mn-cs"/>
              </a:rPr>
              <a:t>Provides reference </a:t>
            </a:r>
            <a:r>
              <a:rPr lang="en-US" sz="1600" dirty="0" err="1">
                <a:solidFill>
                  <a:srgbClr val="2D2D8A"/>
                </a:solidFill>
                <a:ea typeface="ＭＳ Ｐゴシック" charset="-128"/>
                <a:cs typeface="+mn-cs"/>
              </a:rPr>
              <a:t>intercalibration</a:t>
            </a:r>
            <a:r>
              <a:rPr lang="en-US" sz="1600" dirty="0">
                <a:solidFill>
                  <a:srgbClr val="2D2D8A"/>
                </a:solidFill>
                <a:ea typeface="ＭＳ Ｐゴシック" charset="-128"/>
                <a:cs typeface="+mn-cs"/>
              </a:rPr>
              <a:t> for operational sensors</a:t>
            </a:r>
          </a:p>
          <a:p>
            <a:pPr marL="228600" lvl="1" indent="-171450">
              <a:spcBef>
                <a:spcPts val="300"/>
              </a:spcBef>
              <a:buFontTx/>
              <a:buChar char="–"/>
              <a:defRPr/>
            </a:pPr>
            <a:r>
              <a:rPr lang="en-US" sz="1600" dirty="0">
                <a:solidFill>
                  <a:srgbClr val="2D2D8A"/>
                </a:solidFill>
                <a:ea typeface="ＭＳ Ｐゴシック" charset="-128"/>
                <a:cs typeface="+mn-cs"/>
              </a:rPr>
              <a:t>Spectral Range 320 – 2300 nm, 8 nm spectral resolution ( 4 nm sampling)</a:t>
            </a:r>
          </a:p>
          <a:p>
            <a:pPr marL="228600" lvl="1" indent="-171450">
              <a:spcBef>
                <a:spcPts val="300"/>
              </a:spcBef>
              <a:buFontTx/>
              <a:buChar char="–"/>
              <a:defRPr/>
            </a:pPr>
            <a:r>
              <a:rPr lang="en-US" sz="1600" dirty="0">
                <a:solidFill>
                  <a:srgbClr val="2D2D8A"/>
                </a:solidFill>
                <a:ea typeface="ＭＳ Ｐゴシック" charset="-128"/>
                <a:cs typeface="+mn-cs"/>
              </a:rPr>
              <a:t>CU LASP concept (Kopp/</a:t>
            </a:r>
            <a:r>
              <a:rPr lang="en-US" sz="1600" dirty="0" err="1">
                <a:solidFill>
                  <a:srgbClr val="2D2D8A"/>
                </a:solidFill>
                <a:ea typeface="ＭＳ Ｐゴシック" charset="-128"/>
                <a:cs typeface="+mn-cs"/>
              </a:rPr>
              <a:t>Pilewskie</a:t>
            </a:r>
            <a:r>
              <a:rPr lang="en-US" sz="1600" dirty="0">
                <a:solidFill>
                  <a:srgbClr val="2D2D8A"/>
                </a:solidFill>
                <a:ea typeface="ＭＳ Ｐゴシック" charset="-128"/>
                <a:cs typeface="+mn-cs"/>
              </a:rPr>
              <a:t>) demonstrated with IIP instrument.  GSFC CDS</a:t>
            </a:r>
          </a:p>
          <a:p>
            <a:pPr marL="228600" lvl="1" indent="-171450">
              <a:spcBef>
                <a:spcPts val="300"/>
              </a:spcBef>
              <a:buFontTx/>
              <a:buChar char="–"/>
              <a:defRPr/>
            </a:pPr>
            <a:r>
              <a:rPr lang="en-US" sz="1600" dirty="0">
                <a:solidFill>
                  <a:srgbClr val="2D2D8A"/>
                </a:solidFill>
                <a:ea typeface="ＭＳ Ｐゴシック" charset="-128"/>
                <a:cs typeface="+mn-cs"/>
              </a:rPr>
              <a:t>0.3% with 95% confidence (i.e. </a:t>
            </a:r>
            <a:r>
              <a:rPr lang="en-US" sz="1600" i="1" dirty="0">
                <a:solidFill>
                  <a:srgbClr val="2D2D8A"/>
                </a:solidFill>
                <a:ea typeface="ＭＳ Ｐゴシック" charset="-128"/>
                <a:cs typeface="+mn-cs"/>
              </a:rPr>
              <a:t>k=2</a:t>
            </a:r>
            <a:r>
              <a:rPr lang="en-US" sz="1600" dirty="0" smtClean="0">
                <a:solidFill>
                  <a:srgbClr val="2D2D8A"/>
                </a:solidFill>
                <a:ea typeface="ＭＳ Ｐゴシック" charset="-128"/>
                <a:cs typeface="+mn-cs"/>
              </a:rPr>
              <a:t>)</a:t>
            </a:r>
            <a:endParaRPr lang="en-US" sz="1600" dirty="0">
              <a:solidFill>
                <a:srgbClr val="000090"/>
              </a:solidFill>
              <a:ea typeface="ＭＳ Ｐゴシック" charset="-128"/>
              <a:cs typeface="+mn-cs"/>
            </a:endParaRPr>
          </a:p>
        </p:txBody>
      </p:sp>
      <p:pic>
        <p:nvPicPr>
          <p:cNvPr id="17101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4022725" cy="3352800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8013" y="976313"/>
            <a:ext cx="4421187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83F269-D123-42DF-A8D3-3272E91B330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87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535545" y="207818"/>
            <a:ext cx="1627910" cy="75045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296727" y="0"/>
            <a:ext cx="1847273" cy="101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2078182" cy="72736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graphicFrame>
        <p:nvGraphicFramePr>
          <p:cNvPr id="8246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125345"/>
              </p:ext>
            </p:extLst>
          </p:nvPr>
        </p:nvGraphicFramePr>
        <p:xfrm>
          <a:off x="0" y="-46047"/>
          <a:ext cx="9144000" cy="6942147"/>
        </p:xfrm>
        <a:graphic>
          <a:graphicData uri="http://schemas.openxmlformats.org/drawingml/2006/table">
            <a:tbl>
              <a:tblPr/>
              <a:tblGrid>
                <a:gridCol w="1092200"/>
                <a:gridCol w="1741488"/>
                <a:gridCol w="1968500"/>
                <a:gridCol w="2606675"/>
                <a:gridCol w="1735137"/>
              </a:tblGrid>
              <a:tr h="45333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Societal Benefit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Science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Objective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Level 1 Science Requirements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Level 2 Measurement Requirements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Calibri" charset="0"/>
                        </a:rPr>
                        <a:t>Level 2 Mission Requirements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8067">
                <a:tc rowSpan="7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Enable knowledgeable policy decisions based on internationally acknowledged climate measurements and models through: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/>
                      </a:r>
                      <a:b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- Observation of high accuracy long-term climate change trends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/>
                      </a:r>
                      <a:b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- Use the long term climate change observations to test and improve climate forecasts.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Highly accurate and SI-traceable decadal change observations sensitive to climate radiative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forcings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responses, and feedbacks: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CL.PRJ.REQ.1000 - 1005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Verifiable on-orbit accuracy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Traceable to SI standards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Decadal trends &lt; 20% of  perfect observing system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 yr record, likely overlap 1 yr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CL.SYS.REQ.2000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Accuracy traceable to the relevant standard and maintained throughout the sensors lifecycle.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CL.SYS.REQ.2007 and 2008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Calibrated and validated on-orbit with an SI-traceable system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CL.SYS.REQ.2010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Measurements from platforms in polar orbits: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Orbit Period: 5812.4 ±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0.25 seconds (609 km ±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200 m)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Inclination: 90± 0.1°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Eccentricity: ≤0.001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Ground Track Repeat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Cycle: 60.83 days (903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distinct paths)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Ground Track Error: ±20.0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km cross track at    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ascending node from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target ground track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established by the 60.83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day ground track repeat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cycle.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NOTE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Orbit Definition considers science sampling requirements and reference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intercalibration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 requirement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0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Infrared spectra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temperature and water vapor feedbacks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cloud feedbacks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decadal change of: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Temperature profiles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Water vapor profiles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Clouds, radiative fluxes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GHG radiative effects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>
                        <a:alpha val="7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CL.PRJ.REQ.1006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Infrared radiance spectra of the Earth and its atmosphere with: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Spectral coverage 200 – 2000 cm</a:t>
                      </a:r>
                      <a:r>
                        <a:rPr kumimoji="0" lang="en-US" sz="9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Spectral resolution 0.5 cm</a:t>
                      </a:r>
                      <a:r>
                        <a:rPr kumimoji="0" lang="en-US" sz="9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</a:t>
                      </a: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unapodized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Systematic error that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corresponds to ≤ 0.1 K radiance calibration uncertainty (k=3)</a:t>
                      </a:r>
                    </a:p>
                  </a:txBody>
                  <a:tcPr marR="0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>
                        <a:alpha val="7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CL.SYS.REQ.2001 and 2005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Measure the Infrared Spectra: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Spectral range 200 – 2000 cm</a:t>
                      </a:r>
                      <a:r>
                        <a:rPr kumimoji="0" lang="en-US" sz="9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Spectral resolution 0.5 cm</a:t>
                      </a:r>
                      <a:r>
                        <a:rPr kumimoji="0" lang="en-US" sz="9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unapodized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GIFOV no less than 25 km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Ground sampling interval no greater than 200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Systematic error  ≤ 0.100 Kelvin (k=3)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0195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6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Solar reflected spectra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cloud feedbacks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snow/ice albedo feedbacks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decadal change of: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Clouds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Radiative fluxes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Snow cover, sea ice, land use 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CL.PRJ.REQ.1007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Solar spectral reflectance of the Earth and its atmosphere relative to the solar irradiance spectrum with: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Spectral coverage 320 to 2300 nm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Spectral resolution (8 nm)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Absolute uncertainty ≤ 0.3% relative to global mean reflected solar energy (k=2) </a:t>
                      </a:r>
                    </a:p>
                  </a:txBody>
                  <a:tcPr marR="0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CL.SYS.REQ.2002 and 2006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Measure the Solar Reflected Spectra: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Spectral range 320 – 2300 nm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Spectral sampling 4 nm, resolution 8 nm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GIFOV ≤0.5 km by 0.5 km in nadir view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SNR &gt; 33 for 380 to 900 nm, &gt;20 elsewhere,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for 0.3 reflectance, solar zenith angle 75°</a:t>
                      </a: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Swath width ≥ 100 km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Polariz. sens.&lt;0.5%  (k=2) &lt;1000nm, else &lt;0.75% (k=2) &gt;1000nm,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Radiometric calibration uncertainty ≤0.3% of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albedo and within individual bands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Angle variation &lt;25%, knowledge &lt;10% IFOV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Geolocation knowledge &lt;1 km on ground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Match RI sensors’ view &lt;5 min and &lt;1 deg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4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CL.SYS.REQ.2100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Observations made from Earth orbiting observatories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GNSS-RO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decadal change of temperature profiles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CL.PRJ.REQ.1008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Atmospheric refractivity with: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Annual means in 10º latitude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zones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Uncertainty of 0.03% (k=1) for 5-20 km altitude in these zones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CL.SYS.REQ.2003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Measure the phase delay rate of GNSS transmitted signal occulted by the atmosphere: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Altitudes 5-20 km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Uncertainty ≤0.5 mm/sec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CL.SYS.REQ.2004 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Measure averaged microwave refractivity: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Over 1 year 10° latitudinal zones, over all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longitudes,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Altitudes 5–20 km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Uncertainty ≤0.03% in these zones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29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CL.SYS.REQ.2103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Consumables for 5 years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1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Reference inter-calibration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Broadband CERES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Operational sounders (e.g. CrIS, IASI)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Operational imagers </a:t>
                      </a:r>
                      <a:b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(e.g. VIIRS, AVHRR, Landsat)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CL.PRJ.1.REQ.1009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Provide data to climate relevant operational sensors that will be used to improve the accuracy of their measurements.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1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B06D86-ECF7-4DE7-92F1-F6CE39891CD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94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 smtClean="0"/>
              <a:t>CLARREO Solves the Climate Accuracy Challenge</a:t>
            </a:r>
          </a:p>
        </p:txBody>
      </p:sp>
      <p:sp>
        <p:nvSpPr>
          <p:cNvPr id="10244" name="Content Placeholder 2"/>
          <p:cNvSpPr>
            <a:spLocks noGrp="1"/>
          </p:cNvSpPr>
          <p:nvPr>
            <p:ph idx="1"/>
          </p:nvPr>
        </p:nvSpPr>
        <p:spPr>
          <a:xfrm>
            <a:off x="83127" y="831275"/>
            <a:ext cx="8733069" cy="5484813"/>
          </a:xfrm>
        </p:spPr>
        <p:txBody>
          <a:bodyPr/>
          <a:lstStyle/>
          <a:p>
            <a:pPr eaLnBrk="1" hangingPunct="1"/>
            <a:r>
              <a:rPr lang="en-US" sz="1800" dirty="0"/>
              <a:t>Insufficient absolute accuracy remains an Achilles Heel for climate change observations and therefore climate model testing, climate model predictions of future change, and societal policy decisions.</a:t>
            </a:r>
          </a:p>
          <a:p>
            <a:pPr eaLnBrk="1" hangingPunct="1"/>
            <a:endParaRPr lang="en-US" sz="1000" dirty="0"/>
          </a:p>
          <a:p>
            <a:pPr eaLnBrk="1" hangingPunct="1"/>
            <a:r>
              <a:rPr lang="en-US" sz="1800" dirty="0"/>
              <a:t>Current instruments typically rely on overlap and much lower confidence stability arguments.  Gaps seriously degrade climate records</a:t>
            </a:r>
          </a:p>
          <a:p>
            <a:pPr eaLnBrk="1" hangingPunct="1"/>
            <a:endParaRPr lang="en-US" sz="1000" dirty="0"/>
          </a:p>
          <a:p>
            <a:pPr eaLnBrk="1" hangingPunct="1"/>
            <a:r>
              <a:rPr lang="en-US" sz="1800" i="1" dirty="0"/>
              <a:t>CLARREO is the SI traceable high accuracy rigorous answer for the entire solar and infrared spectrum ("</a:t>
            </a:r>
            <a:r>
              <a:rPr lang="en-US" sz="1800" i="1" dirty="0" smtClean="0"/>
              <a:t>NIST calibration laboratory </a:t>
            </a:r>
            <a:r>
              <a:rPr lang="en-US" sz="1800" i="1" dirty="0"/>
              <a:t>in orbit") that dominate Earth's climate change.  CLARREO bridges gaps. </a:t>
            </a:r>
            <a:endParaRPr lang="en-US" sz="1800" i="1" dirty="0" smtClean="0"/>
          </a:p>
          <a:p>
            <a:pPr eaLnBrk="1" hangingPunct="1"/>
            <a:endParaRPr lang="en-US" sz="1000" i="1" dirty="0" smtClean="0"/>
          </a:p>
          <a:p>
            <a:pPr eaLnBrk="1" hangingPunct="1"/>
            <a:r>
              <a:rPr lang="en-US" sz="1800" dirty="0" smtClean="0"/>
              <a:t>The </a:t>
            </a:r>
            <a:r>
              <a:rPr lang="en-US" sz="1800" dirty="0"/>
              <a:t>economic net present value of advancing climate change</a:t>
            </a:r>
            <a:br>
              <a:rPr lang="en-US" sz="1800" dirty="0"/>
            </a:br>
            <a:r>
              <a:rPr lang="en-US" sz="1800" dirty="0"/>
              <a:t>knowledge for societal decisions by CLARREO like accuracy</a:t>
            </a:r>
            <a:br>
              <a:rPr lang="en-US" sz="1800" dirty="0"/>
            </a:br>
            <a:r>
              <a:rPr lang="en-US" sz="1800" dirty="0"/>
              <a:t>is estimated using the Interagency Memo on the Social Cost </a:t>
            </a:r>
            <a:br>
              <a:rPr lang="en-US" sz="1800" dirty="0"/>
            </a:br>
            <a:r>
              <a:rPr lang="en-US" sz="1800" dirty="0"/>
              <a:t>of Carbon as $3 to </a:t>
            </a:r>
            <a:r>
              <a:rPr lang="en-US" sz="1800" dirty="0" smtClean="0"/>
              <a:t>$20 </a:t>
            </a:r>
            <a:r>
              <a:rPr lang="en-US" sz="1800" dirty="0"/>
              <a:t>Trillion (2007 U.S dollars depending </a:t>
            </a:r>
            <a:br>
              <a:rPr lang="en-US" sz="1800" dirty="0"/>
            </a:br>
            <a:r>
              <a:rPr lang="en-US" sz="1800" dirty="0"/>
              <a:t>on discount rate assumed).</a:t>
            </a:r>
          </a:p>
          <a:p>
            <a:pPr marL="0" indent="0" eaLnBrk="1" hangingPunct="1">
              <a:buNone/>
            </a:pPr>
            <a:endParaRPr lang="en-US" sz="1000" dirty="0"/>
          </a:p>
          <a:p>
            <a:pPr eaLnBrk="1" hangingPunct="1"/>
            <a:r>
              <a:rPr lang="en-US" sz="1800" i="1" dirty="0"/>
              <a:t>CLARREO </a:t>
            </a:r>
            <a:r>
              <a:rPr lang="en-US" sz="1800" i="1" dirty="0" smtClean="0"/>
              <a:t>is </a:t>
            </a:r>
            <a:r>
              <a:rPr lang="en-US" sz="1800" i="1" dirty="0"/>
              <a:t>the cornerstone of the Climate Observation System.	</a:t>
            </a:r>
            <a:r>
              <a:rPr lang="en-US" sz="1800" dirty="0" err="1"/>
              <a:t>igh</a:t>
            </a:r>
            <a:r>
              <a:rPr lang="en-US" sz="1800" dirty="0"/>
              <a:t> Accuracy is a broad system enabler.</a:t>
            </a:r>
          </a:p>
          <a:p>
            <a:pPr marL="0" indent="0" eaLnBrk="1" hangingPunct="1">
              <a:buNone/>
            </a:pPr>
            <a:endParaRPr lang="en-US" sz="18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0" y="6265225"/>
            <a:ext cx="9144000" cy="36120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1800" b="1" i="1" dirty="0"/>
              <a:t>CLARREO does for climate change observations what GPS did for </a:t>
            </a:r>
            <a:r>
              <a:rPr lang="en-US" sz="1800" b="1" i="1" dirty="0" smtClean="0"/>
              <a:t>navigation</a:t>
            </a:r>
            <a:endParaRPr lang="en-US" sz="1800" b="1" dirty="0"/>
          </a:p>
        </p:txBody>
      </p:sp>
      <p:pic>
        <p:nvPicPr>
          <p:cNvPr id="10245" name="Picture 5" descr="Earth Science and Applications from Space DS Cov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6756" y="3708128"/>
            <a:ext cx="1923144" cy="2497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B06D86-ECF7-4DE7-92F1-F6CE39891CD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94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084" y="0"/>
            <a:ext cx="6422366" cy="681487"/>
          </a:xfrm>
        </p:spPr>
        <p:txBody>
          <a:bodyPr/>
          <a:lstStyle/>
          <a:p>
            <a:r>
              <a:rPr lang="en-US" sz="2000" b="1" dirty="0"/>
              <a:t>CLARREO Partnerships and Collaborations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913" y="676275"/>
            <a:ext cx="8583283" cy="5484813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000" dirty="0">
                <a:solidFill>
                  <a:srgbClr val="3366FF"/>
                </a:solidFill>
              </a:rPr>
              <a:t>World Meteorological Organization (WMO)</a:t>
            </a:r>
          </a:p>
          <a:p>
            <a:pPr lvl="1">
              <a:spcBef>
                <a:spcPts val="300"/>
              </a:spcBef>
            </a:pPr>
            <a:r>
              <a:rPr lang="en-US" sz="1600" b="1" dirty="0" smtClean="0"/>
              <a:t>GSICS (Global Space based Inter-Calibration System) has strongly endorsed the need for CLARREO </a:t>
            </a:r>
            <a:r>
              <a:rPr lang="en-US" sz="1600" dirty="0" smtClean="0"/>
              <a:t>as the in-orbit reference to anchor all space based instruments in the infrared and reflected solar spectrum, both for climate change observations as well as operational weather and earth resources instruments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These include ABI, AGRI, AHI, ASI, AVHRR, CERES, </a:t>
            </a:r>
            <a:r>
              <a:rPr lang="en-US" sz="1600" dirty="0" err="1" smtClean="0"/>
              <a:t>CrIS</a:t>
            </a:r>
            <a:r>
              <a:rPr lang="en-US" sz="1600" dirty="0" smtClean="0"/>
              <a:t>, ETM+, FCI, GIIRS, GOME-2, HIRS, IASI, IRAS, IRS, MERSI-2, MODIS, OLCI, SEVIRI, SGLI, SLSTR, VIIRS, and VIRR.)</a:t>
            </a:r>
          </a:p>
          <a:p>
            <a:pPr lvl="1">
              <a:spcBef>
                <a:spcPts val="300"/>
              </a:spcBef>
            </a:pPr>
            <a:r>
              <a:rPr lang="en-US" sz="1600" b="1" dirty="0" smtClean="0"/>
              <a:t>Barbara Ryan, WMO Director for Space and GSICS sent a letter (Jan. 2012) to Dr. </a:t>
            </a:r>
            <a:r>
              <a:rPr lang="en-US" sz="1600" b="1" dirty="0" err="1" smtClean="0"/>
              <a:t>Freilich</a:t>
            </a:r>
            <a:r>
              <a:rPr lang="en-US" sz="1600" b="1" dirty="0" smtClean="0"/>
              <a:t> </a:t>
            </a:r>
            <a:r>
              <a:rPr lang="en-US" sz="1600" dirty="0" smtClean="0"/>
              <a:t>at NASA HQ strongly endorsing the need for CLARREO to serve as the calibration anchor for GSICS and the rest of the observing system.</a:t>
            </a:r>
          </a:p>
          <a:p>
            <a:pPr lvl="1">
              <a:spcBef>
                <a:spcPts val="300"/>
              </a:spcBef>
            </a:pPr>
            <a:r>
              <a:rPr lang="en-US" sz="1600" b="1" dirty="0" smtClean="0"/>
              <a:t>WMO has also endorsed CLARREO instruments on ISS as the most effective way to achieve these objectives</a:t>
            </a:r>
            <a:r>
              <a:rPr lang="en-US" sz="1600" dirty="0" smtClean="0"/>
              <a:t>.  A joint white paper on this topic was led by Jerome </a:t>
            </a:r>
            <a:r>
              <a:rPr lang="en-US" sz="1600" dirty="0" err="1" smtClean="0"/>
              <a:t>Lafeuille</a:t>
            </a:r>
            <a:r>
              <a:rPr lang="en-US" sz="1600" dirty="0" smtClean="0"/>
              <a:t>, Chief, Space-based Observing System Division, WMO Space </a:t>
            </a:r>
            <a:r>
              <a:rPr lang="en-US" sz="1600" dirty="0" err="1" smtClean="0"/>
              <a:t>Programme</a:t>
            </a:r>
            <a:r>
              <a:rPr lang="en-US" sz="1600" dirty="0" smtClean="0"/>
              <a:t>.</a:t>
            </a:r>
          </a:p>
          <a:p>
            <a:pPr>
              <a:spcBef>
                <a:spcPts val="300"/>
              </a:spcBef>
            </a:pPr>
            <a:r>
              <a:rPr lang="en-US" sz="2000" dirty="0" smtClean="0">
                <a:solidFill>
                  <a:srgbClr val="3366FF"/>
                </a:solidFill>
              </a:rPr>
              <a:t>United Nations (UN)</a:t>
            </a:r>
          </a:p>
          <a:p>
            <a:pPr lvl="1">
              <a:spcBef>
                <a:spcPts val="300"/>
              </a:spcBef>
            </a:pPr>
            <a:r>
              <a:rPr lang="en-US" sz="1600" dirty="0"/>
              <a:t>Takao </a:t>
            </a:r>
            <a:r>
              <a:rPr lang="en-US" sz="1600" dirty="0" err="1"/>
              <a:t>Doi</a:t>
            </a:r>
            <a:r>
              <a:rPr lang="en-US" sz="1600" dirty="0"/>
              <a:t>, section chief for the UN Office of Outer Space Affairs has endorsed the white paper let by </a:t>
            </a:r>
            <a:r>
              <a:rPr lang="en-US" sz="1600" dirty="0" err="1" smtClean="0"/>
              <a:t>Lafeuille</a:t>
            </a:r>
            <a:r>
              <a:rPr lang="en-US" sz="1600" dirty="0" smtClean="0"/>
              <a:t> supporting CLARREO instruments on ISS.</a:t>
            </a:r>
          </a:p>
          <a:p>
            <a:pPr>
              <a:spcBef>
                <a:spcPts val="300"/>
              </a:spcBef>
            </a:pPr>
            <a:r>
              <a:rPr lang="en-US" sz="2000" dirty="0" smtClean="0">
                <a:solidFill>
                  <a:srgbClr val="3366FF"/>
                </a:solidFill>
              </a:rPr>
              <a:t>ECMWF (European Center for Medium Range Weather Forecasting)</a:t>
            </a:r>
            <a:endParaRPr lang="en-US" sz="2000" dirty="0">
              <a:solidFill>
                <a:srgbClr val="3366FF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ECMWF has written a letter of support for the Zeus proposal (a CLARREO quality IR spectrometer) stating that it needs higher accuracy IR spectra for weather prediction assimilation and climate re-analyses.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B06D86-ECF7-4DE7-92F1-F6CE39891CD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Placeholder 7"/>
          <p:cNvSpPr txBox="1">
            <a:spLocks/>
          </p:cNvSpPr>
          <p:nvPr/>
        </p:nvSpPr>
        <p:spPr bwMode="auto">
          <a:xfrm>
            <a:off x="0" y="6322168"/>
            <a:ext cx="9144000" cy="3612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06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78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50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22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i="1" dirty="0" smtClean="0"/>
              <a:t>CLARREO – A calibration source for the Earth Observing System 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42665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084" y="0"/>
            <a:ext cx="6422366" cy="681487"/>
          </a:xfrm>
        </p:spPr>
        <p:txBody>
          <a:bodyPr/>
          <a:lstStyle/>
          <a:p>
            <a:r>
              <a:rPr lang="en-US" sz="2000" b="1" dirty="0"/>
              <a:t>CLARREO Partnerships and Collaborations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913" y="835025"/>
            <a:ext cx="8583283" cy="5484813"/>
          </a:xfrm>
        </p:spPr>
        <p:txBody>
          <a:bodyPr/>
          <a:lstStyle/>
          <a:p>
            <a:r>
              <a:rPr lang="en-US" sz="2000" dirty="0">
                <a:solidFill>
                  <a:srgbClr val="3366FF"/>
                </a:solidFill>
              </a:rPr>
              <a:t>Multiple collaborations with organizations in the UK</a:t>
            </a:r>
          </a:p>
          <a:p>
            <a:pPr lvl="1"/>
            <a:r>
              <a:rPr lang="en-US" sz="1600" b="1" dirty="0" smtClean="0"/>
              <a:t>Imperial College, National Physical Laboratory, and Hadley Centre (UK climate modeling and prediction center) are partners. </a:t>
            </a:r>
            <a:endParaRPr lang="en-US" sz="1600" dirty="0" smtClean="0"/>
          </a:p>
          <a:p>
            <a:pPr lvl="1"/>
            <a:r>
              <a:rPr lang="en-US" sz="1600" dirty="0" smtClean="0"/>
              <a:t>Formal </a:t>
            </a:r>
            <a:r>
              <a:rPr lang="en-US" sz="1600" b="1" dirty="0" smtClean="0"/>
              <a:t>Letter of Agreement </a:t>
            </a:r>
            <a:r>
              <a:rPr lang="en-US" sz="1600" dirty="0" smtClean="0"/>
              <a:t>between NASA and Natural Environment Research Council. </a:t>
            </a:r>
          </a:p>
          <a:p>
            <a:pPr lvl="1"/>
            <a:r>
              <a:rPr lang="en-US" sz="1600" dirty="0" smtClean="0"/>
              <a:t>Coordinating with Nigel Fox at NPL on a UK Space Agency funding study of the reflected solar instrument science requirements for a potential </a:t>
            </a:r>
            <a:r>
              <a:rPr lang="en-US" sz="1600" b="1" dirty="0" smtClean="0"/>
              <a:t>TRUTHS demonstration mission.  </a:t>
            </a:r>
            <a:r>
              <a:rPr lang="en-US" sz="1600" dirty="0" smtClean="0"/>
              <a:t>TRUTHS finished 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in the most recent ESA Explorer competition.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B06D86-ECF7-4DE7-92F1-F6CE39891CD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58313" y="3046833"/>
            <a:ext cx="4313687" cy="548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06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78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50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22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3366FF"/>
                </a:solidFill>
              </a:rPr>
              <a:t>Italian collaborations on IR spectrometer</a:t>
            </a:r>
          </a:p>
          <a:p>
            <a:pPr lvl="1"/>
            <a:r>
              <a:rPr lang="en-US" sz="1600" dirty="0"/>
              <a:t>Working with </a:t>
            </a:r>
            <a:r>
              <a:rPr lang="en-US" sz="1600" b="1" dirty="0"/>
              <a:t>Italian scientists from the FORUM ESA Explorer </a:t>
            </a:r>
            <a:r>
              <a:rPr lang="en-US" sz="1600" dirty="0"/>
              <a:t>proposal on future IR spectrometers for the far-infrared spectra.  (FORUM finished 4</a:t>
            </a:r>
            <a:r>
              <a:rPr lang="en-US" sz="1600" baseline="30000" dirty="0"/>
              <a:t>th</a:t>
            </a:r>
            <a:r>
              <a:rPr lang="en-US" sz="1600" dirty="0"/>
              <a:t>).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860962" y="3106371"/>
            <a:ext cx="4013163" cy="3227753"/>
            <a:chOff x="4654550" y="2933919"/>
            <a:chExt cx="4219575" cy="340020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54550" y="2933919"/>
              <a:ext cx="4219575" cy="340020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985125" y="2952750"/>
              <a:ext cx="7814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Narrow"/>
                  <a:cs typeface="Arial Narrow"/>
                </a:rPr>
                <a:t>TRUTHS</a:t>
              </a:r>
              <a:endParaRPr lang="en-US" sz="1400" dirty="0">
                <a:solidFill>
                  <a:schemeClr val="bg1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18" name="Text Placeholder 7"/>
          <p:cNvSpPr txBox="1">
            <a:spLocks/>
          </p:cNvSpPr>
          <p:nvPr/>
        </p:nvSpPr>
        <p:spPr bwMode="auto">
          <a:xfrm>
            <a:off x="0" y="6322168"/>
            <a:ext cx="9144000" cy="3612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06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78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50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22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i="1" dirty="0" smtClean="0"/>
              <a:t>Active and engaged international science community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01853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Science Instruments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0225" y="2549225"/>
            <a:ext cx="18510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Infrared (IR) 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Instrument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8500" y="2525475"/>
            <a:ext cx="2438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Reflected Solar (RS)</a:t>
            </a:r>
            <a:b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</a:b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Instrument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79376" y="1299146"/>
            <a:ext cx="221138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GNSS</a:t>
            </a:r>
            <a:b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</a:b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Radio Occultation</a:t>
            </a:r>
            <a:b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</a:b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Receiver </a:t>
            </a:r>
            <a:endParaRPr lang="en-US" sz="1200" b="1" i="1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3525" y="3158825"/>
            <a:ext cx="2382838" cy="307007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117475" indent="-117475" algn="ctr">
              <a:spcBef>
                <a:spcPts val="300"/>
              </a:spcBef>
              <a:defRPr/>
            </a:pPr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Fourier Transform Spectrometer</a:t>
            </a:r>
          </a:p>
          <a:p>
            <a:pPr marL="117475" indent="-117475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Systematic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error less than 0.1K (</a:t>
            </a:r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k=3)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  <a:p>
            <a:pPr marL="117475" indent="-117475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200 – 2000 cm</a:t>
            </a:r>
            <a:r>
              <a:rPr lang="en-US" sz="1400" b="1" baseline="300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-1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 contiguous spectral coverage</a:t>
            </a:r>
            <a:endParaRPr lang="en-US" sz="1400" b="1" baseline="30000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  <a:p>
            <a:pPr marL="117475" indent="-117475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0.5 cm</a:t>
            </a:r>
            <a:r>
              <a:rPr lang="en-US" sz="1400" b="1" baseline="300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-1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unapodized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  spectral resolution</a:t>
            </a:r>
          </a:p>
          <a:p>
            <a:pPr marL="117475" indent="-117475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17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km nadir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FOV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  <a:p>
            <a:pPr>
              <a:spcBef>
                <a:spcPts val="3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  <a:p>
            <a:pPr marL="117475" indent="-117475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Mass: </a:t>
            </a:r>
            <a:r>
              <a:rPr lang="en-US" sz="1400" b="1" i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74.8 </a:t>
            </a:r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Kg</a:t>
            </a:r>
          </a:p>
          <a:p>
            <a:pPr marL="117475" indent="-117475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Power: 124 W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22625" y="3162483"/>
            <a:ext cx="2470150" cy="285462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117475" indent="-117475" algn="ctr">
              <a:spcBef>
                <a:spcPts val="300"/>
              </a:spcBef>
              <a:defRPr/>
            </a:pPr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Two Grating Spectrometers Gimbal-mounted (</a:t>
            </a:r>
            <a:r>
              <a:rPr lang="en-US" sz="1400" b="1" i="1" dirty="0" smtClean="0">
                <a:latin typeface="Arial"/>
                <a:ea typeface="ＭＳ Ｐゴシック" charset="0"/>
                <a:cs typeface="ＭＳ Ｐゴシック" charset="0"/>
              </a:rPr>
              <a:t>2</a:t>
            </a:r>
            <a:r>
              <a:rPr lang="en-US" sz="1400" b="1" i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-axis) </a:t>
            </a:r>
            <a:endParaRPr lang="en-US" sz="1400" b="1" i="1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  <a:p>
            <a:pPr marL="117475" indent="-117475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Systematic error less than 0.3% (</a:t>
            </a:r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k=2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) of earth mean reflectance </a:t>
            </a:r>
          </a:p>
          <a:p>
            <a:pPr marL="117475" indent="-117475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320 – 2300 nm contiguous spectral coverage</a:t>
            </a:r>
          </a:p>
          <a:p>
            <a:pPr marL="117475" indent="-117475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4 nm sampling, 8 nm res</a:t>
            </a:r>
          </a:p>
          <a:p>
            <a:pPr marL="117475" indent="-117475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67 km swath</a:t>
            </a:r>
          </a:p>
          <a:p>
            <a:pPr>
              <a:spcBef>
                <a:spcPts val="3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  <a:p>
            <a:pPr marL="117475" indent="-117475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Total Mass: 53.2 Kg </a:t>
            </a:r>
          </a:p>
          <a:p>
            <a:pPr marL="117475" indent="-117475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Total Power: 96 W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86796" y="2473925"/>
            <a:ext cx="2396548" cy="36779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17475" indent="-117475" algn="ctr">
              <a:spcBef>
                <a:spcPts val="300"/>
              </a:spcBef>
              <a:defRPr/>
            </a:pPr>
            <a:r>
              <a:rPr lang="en-US" sz="1400" b="1" dirty="0">
                <a:latin typeface="Arial"/>
                <a:ea typeface="ＭＳ Ｐゴシック" charset="0"/>
                <a:cs typeface="ＭＳ Ｐゴシック" charset="0"/>
              </a:rPr>
              <a:t>No GNSS instrument on ISS </a:t>
            </a:r>
            <a:r>
              <a:rPr lang="en-US" sz="1400" b="1" dirty="0" smtClean="0">
                <a:latin typeface="Arial"/>
                <a:ea typeface="ＭＳ Ｐゴシック" charset="0"/>
                <a:cs typeface="ＭＳ Ｐゴシック" charset="0"/>
              </a:rPr>
              <a:t>platform</a:t>
            </a:r>
          </a:p>
          <a:p>
            <a:pPr marL="117475" indent="-117475" algn="ctr">
              <a:spcBef>
                <a:spcPts val="300"/>
              </a:spcBef>
              <a:defRPr/>
            </a:pPr>
            <a:endParaRPr lang="en-US" sz="1400" b="1" dirty="0">
              <a:solidFill>
                <a:srgbClr val="FF0000"/>
              </a:solidFill>
              <a:latin typeface="Arial"/>
              <a:ea typeface="ＭＳ Ｐゴシック" charset="0"/>
              <a:cs typeface="ＭＳ Ｐゴシック" charset="0"/>
            </a:endParaRPr>
          </a:p>
          <a:p>
            <a:pPr marL="117475" indent="-117475" algn="ctr">
              <a:spcBef>
                <a:spcPts val="300"/>
              </a:spcBef>
              <a:defRPr/>
            </a:pPr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Sufficient sampling available using Radio Occultation observations </a:t>
            </a:r>
            <a:r>
              <a:rPr lang="en-US" sz="1400" b="1" i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on COSMIC-2</a:t>
            </a:r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,  </a:t>
            </a:r>
            <a:r>
              <a:rPr lang="en-US" sz="1400" b="1" i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GRAS </a:t>
            </a:r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on </a:t>
            </a:r>
            <a:r>
              <a:rPr lang="en-US" sz="1400" b="1" i="1" dirty="0" err="1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Metop</a:t>
            </a:r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, ROSA on </a:t>
            </a:r>
            <a:r>
              <a:rPr lang="en-US" sz="140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OceanSat</a:t>
            </a:r>
            <a:endParaRPr lang="en-US" sz="1400" b="1" i="1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  <a:p>
            <a:pPr marL="117475" indent="-117475">
              <a:spcBef>
                <a:spcPts val="300"/>
              </a:spcBef>
              <a:buFont typeface="Arial" pitchFamily="34" charset="0"/>
              <a:buChar char="•"/>
              <a:defRPr/>
            </a:pP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  <a:p>
            <a:pPr marL="117475" indent="-117475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Refractivity uncertainty 0.03% (</a:t>
            </a:r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k=1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) for 5 to 20 km altitude range.  (Equivalent to 0.1K (</a:t>
            </a:r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k=3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) for temperature</a:t>
            </a:r>
          </a:p>
          <a:p>
            <a:pPr marL="117475" indent="-117475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1000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occultations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/day</a:t>
            </a:r>
          </a:p>
          <a:p>
            <a:pPr marL="117475" indent="-117475">
              <a:spcBef>
                <a:spcPts val="300"/>
              </a:spcBef>
              <a:buFont typeface="Arial" pitchFamily="34" charset="0"/>
              <a:buChar char="•"/>
              <a:defRPr/>
            </a:pP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Text Placeholder 7"/>
          <p:cNvSpPr txBox="1">
            <a:spLocks/>
          </p:cNvSpPr>
          <p:nvPr/>
        </p:nvSpPr>
        <p:spPr bwMode="auto">
          <a:xfrm>
            <a:off x="0" y="6288975"/>
            <a:ext cx="9144000" cy="361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06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78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50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22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/>
              <a:t>Small Instruments, Higher Accuracy, On-board </a:t>
            </a:r>
            <a:r>
              <a:rPr lang="en-US" sz="1800" b="1" dirty="0" smtClean="0"/>
              <a:t>Calibration Traceability </a:t>
            </a:r>
            <a:endParaRPr lang="en-US" sz="1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83F269-D123-42DF-A8D3-3272E91B330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1" name="Picture 2" descr="C:\Users\bjdunn\Desktop\ir_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3341" y="772056"/>
            <a:ext cx="1524846" cy="178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bjdunn\Desktop\jem_rs_assembly_v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8628" y="728490"/>
            <a:ext cx="1776146" cy="1820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5037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8925" y="1195388"/>
            <a:ext cx="8559800" cy="4379912"/>
            <a:chOff x="304800" y="877888"/>
            <a:chExt cx="8559800" cy="4379912"/>
          </a:xfrm>
        </p:grpSpPr>
        <p:pic>
          <p:nvPicPr>
            <p:cNvPr id="13314" name="Picture 4" descr="Roe_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76400" y="2455863"/>
              <a:ext cx="6273800" cy="280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6" name="TextBox 7"/>
            <p:cNvSpPr txBox="1">
              <a:spLocks noChangeArrowheads="1"/>
            </p:cNvSpPr>
            <p:nvPr/>
          </p:nvSpPr>
          <p:spPr bwMode="auto">
            <a:xfrm>
              <a:off x="3200400" y="4981575"/>
              <a:ext cx="163195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Roe and Baker, 2007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91300" y="1752600"/>
              <a:ext cx="1887538" cy="1323975"/>
            </a:xfrm>
            <a:prstGeom prst="rect">
              <a:avLst/>
            </a:prstGeom>
            <a:solidFill>
              <a:srgbClr val="BBE0E3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>
                  <a:latin typeface="+mn-lt"/>
                </a:rPr>
                <a:t>- </a:t>
              </a:r>
              <a:r>
                <a:rPr lang="en-US" sz="1600" b="1" i="1" dirty="0">
                  <a:solidFill>
                    <a:srgbClr val="FF0000"/>
                  </a:solidFill>
                  <a:latin typeface="+mn-lt"/>
                </a:rPr>
                <a:t>Temperature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>
                  <a:latin typeface="+mn-lt"/>
                </a:rPr>
                <a:t>- </a:t>
              </a:r>
              <a:r>
                <a:rPr lang="en-US" sz="1600" b="1" i="1" dirty="0">
                  <a:solidFill>
                    <a:srgbClr val="FF0000"/>
                  </a:solidFill>
                  <a:latin typeface="+mn-lt"/>
                </a:rPr>
                <a:t>Water Vapor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>
                  <a:latin typeface="+mn-lt"/>
                </a:rPr>
                <a:t>- </a:t>
              </a:r>
              <a:r>
                <a:rPr lang="en-US" sz="1600" b="1" i="1" dirty="0">
                  <a:solidFill>
                    <a:srgbClr val="0000FF"/>
                  </a:solidFill>
                  <a:latin typeface="+mn-lt"/>
                </a:rPr>
                <a:t>Clou</a:t>
              </a:r>
              <a:r>
                <a:rPr lang="en-US" sz="1600" b="1" i="1" dirty="0">
                  <a:solidFill>
                    <a:srgbClr val="FF0000"/>
                  </a:solidFill>
                  <a:latin typeface="+mn-lt"/>
                </a:rPr>
                <a:t>ds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>
                  <a:latin typeface="+mn-lt"/>
                </a:rPr>
                <a:t>- </a:t>
              </a:r>
              <a:r>
                <a:rPr lang="en-US" sz="1600" b="1" i="1" dirty="0">
                  <a:solidFill>
                    <a:srgbClr val="0000FF"/>
                  </a:solidFill>
                  <a:latin typeface="+mn-lt"/>
                </a:rPr>
                <a:t>Radia</a:t>
              </a:r>
              <a:r>
                <a:rPr lang="en-US" sz="1600" b="1" i="1" dirty="0">
                  <a:solidFill>
                    <a:srgbClr val="FF0000"/>
                  </a:solidFill>
                  <a:latin typeface="+mn-lt"/>
                </a:rPr>
                <a:t>tion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>
                  <a:latin typeface="+mn-lt"/>
                </a:rPr>
                <a:t>- </a:t>
              </a:r>
              <a:r>
                <a:rPr lang="en-US" sz="1600" b="1" i="1" dirty="0">
                  <a:solidFill>
                    <a:srgbClr val="0000FF"/>
                  </a:solidFill>
                  <a:latin typeface="+mn-lt"/>
                </a:rPr>
                <a:t>Snow/Ice Cover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4800" y="3378200"/>
              <a:ext cx="2185988" cy="584200"/>
            </a:xfrm>
            <a:prstGeom prst="rect">
              <a:avLst/>
            </a:prstGeom>
            <a:solidFill>
              <a:srgbClr val="BBE0E3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1600" b="1" i="1" dirty="0">
                  <a:latin typeface="+mn-lt"/>
                </a:rPr>
                <a:t> </a:t>
              </a:r>
              <a:r>
                <a:rPr lang="en-US" sz="1600" b="1" i="1" dirty="0">
                  <a:solidFill>
                    <a:srgbClr val="FF0000"/>
                  </a:solidFill>
                  <a:latin typeface="+mn-lt"/>
                </a:rPr>
                <a:t>Greenhouse Gases </a:t>
              </a:r>
              <a:endParaRPr lang="en-US" sz="1600" b="1" i="1" dirty="0">
                <a:solidFill>
                  <a:srgbClr val="0000FF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1600" b="1" i="1" dirty="0">
                  <a:latin typeface="+mn-lt"/>
                </a:rPr>
                <a:t> </a:t>
              </a:r>
              <a:r>
                <a:rPr lang="en-US" sz="1600" b="1" i="1" dirty="0">
                  <a:solidFill>
                    <a:srgbClr val="0000FF"/>
                  </a:solidFill>
                  <a:latin typeface="+mn-lt"/>
                </a:rPr>
                <a:t>Surface </a:t>
              </a:r>
              <a:r>
                <a:rPr lang="en-US" sz="1600" b="1" i="1" dirty="0" err="1">
                  <a:solidFill>
                    <a:srgbClr val="0000FF"/>
                  </a:solidFill>
                  <a:latin typeface="+mn-lt"/>
                </a:rPr>
                <a:t>Albedo</a:t>
              </a:r>
              <a:endParaRPr lang="en-US" sz="1600" b="1" i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78438" y="3629025"/>
              <a:ext cx="3586162" cy="1323975"/>
            </a:xfrm>
            <a:prstGeom prst="rect">
              <a:avLst/>
            </a:prstGeom>
            <a:solidFill>
              <a:srgbClr val="BBE0E3"/>
            </a:solidFill>
            <a:ln w="22225">
              <a:solidFill>
                <a:schemeClr val="bg1">
                  <a:lumMod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>
                  <a:solidFill>
                    <a:srgbClr val="0000FF"/>
                  </a:solidFill>
                  <a:latin typeface="+mn-lt"/>
                </a:rPr>
                <a:t>Cloud Feed</a:t>
              </a:r>
              <a:r>
                <a:rPr lang="en-US" sz="1600" b="1" i="1" dirty="0">
                  <a:solidFill>
                    <a:srgbClr val="FF0000"/>
                  </a:solidFill>
                  <a:latin typeface="+mn-lt"/>
                </a:rPr>
                <a:t>back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 i="1" dirty="0">
                <a:solidFill>
                  <a:srgbClr val="FF0000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>
                  <a:solidFill>
                    <a:srgbClr val="FF0000"/>
                  </a:solidFill>
                  <a:latin typeface="+mn-lt"/>
                </a:rPr>
                <a:t>Water Vapor/Lapse Rate Feedback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 i="1" dirty="0">
                <a:solidFill>
                  <a:srgbClr val="FF0000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>
                  <a:solidFill>
                    <a:srgbClr val="0000FF"/>
                  </a:solidFill>
                  <a:latin typeface="+mn-lt"/>
                </a:rPr>
                <a:t>Snow/Ice </a:t>
              </a:r>
              <a:r>
                <a:rPr lang="en-US" sz="1600" b="1" i="1" dirty="0" err="1">
                  <a:solidFill>
                    <a:srgbClr val="0000FF"/>
                  </a:solidFill>
                  <a:latin typeface="+mn-lt"/>
                </a:rPr>
                <a:t>Albedo</a:t>
              </a:r>
              <a:r>
                <a:rPr lang="en-US" sz="1600" b="1" i="1" dirty="0">
                  <a:solidFill>
                    <a:srgbClr val="0000FF"/>
                  </a:solidFill>
                  <a:latin typeface="+mn-lt"/>
                </a:rPr>
                <a:t> Feedback</a:t>
              </a:r>
            </a:p>
          </p:txBody>
        </p:sp>
        <p:sp>
          <p:nvSpPr>
            <p:cNvPr id="13320" name="TextBox 14"/>
            <p:cNvSpPr txBox="1">
              <a:spLocks noChangeArrowheads="1"/>
            </p:cNvSpPr>
            <p:nvPr/>
          </p:nvSpPr>
          <p:spPr bwMode="auto">
            <a:xfrm>
              <a:off x="3552825" y="1944688"/>
              <a:ext cx="1019175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Earth's </a:t>
              </a:r>
            </a:p>
            <a:p>
              <a:pPr algn="ctr"/>
              <a:r>
                <a:rPr lang="en-US" sz="1800"/>
                <a:t>Climate</a:t>
              </a:r>
            </a:p>
          </p:txBody>
        </p:sp>
        <p:sp>
          <p:nvSpPr>
            <p:cNvPr id="13321" name="TextBox 16"/>
            <p:cNvSpPr txBox="1">
              <a:spLocks noChangeArrowheads="1"/>
            </p:cNvSpPr>
            <p:nvPr/>
          </p:nvSpPr>
          <p:spPr bwMode="auto">
            <a:xfrm>
              <a:off x="1524000" y="877888"/>
              <a:ext cx="6143625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b="1" i="1" dirty="0">
                  <a:solidFill>
                    <a:srgbClr val="0000FF"/>
                  </a:solidFill>
                </a:rPr>
                <a:t>Blue = CLARREO Solar Reflected Spectra Science</a:t>
              </a:r>
            </a:p>
            <a:p>
              <a:r>
                <a:rPr lang="en-US" sz="1800" b="1" i="1" dirty="0">
                  <a:solidFill>
                    <a:srgbClr val="FF0000"/>
                  </a:solidFill>
                </a:rPr>
                <a:t>Red = CLARREO IR spectra </a:t>
              </a:r>
              <a:r>
                <a:rPr lang="en-US" sz="1800" b="1" i="1" dirty="0" smtClean="0">
                  <a:solidFill>
                    <a:srgbClr val="FF0000"/>
                  </a:solidFill>
                </a:rPr>
                <a:t> </a:t>
              </a:r>
              <a:endParaRPr lang="en-US" sz="1800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3322" name="Title 11"/>
          <p:cNvSpPr>
            <a:spLocks noGrp="1"/>
          </p:cNvSpPr>
          <p:nvPr>
            <p:ph type="title"/>
          </p:nvPr>
        </p:nvSpPr>
        <p:spPr>
          <a:xfrm>
            <a:off x="2044460" y="23750"/>
            <a:ext cx="6413740" cy="690113"/>
          </a:xfrm>
        </p:spPr>
        <p:txBody>
          <a:bodyPr/>
          <a:lstStyle/>
          <a:p>
            <a:pPr>
              <a:lnSpc>
                <a:spcPts val="2600"/>
              </a:lnSpc>
              <a:spcBef>
                <a:spcPts val="0"/>
              </a:spcBef>
            </a:pPr>
            <a:r>
              <a:rPr lang="en-US" sz="2400" b="1" dirty="0"/>
              <a:t>CLARREO Science </a:t>
            </a:r>
            <a:r>
              <a:rPr lang="en-US" sz="2400" b="1" dirty="0" smtClean="0"/>
              <a:t>Value</a:t>
            </a:r>
            <a:br>
              <a:rPr lang="en-US" sz="2400" b="1" dirty="0" smtClean="0"/>
            </a:br>
            <a:r>
              <a:rPr lang="en-US" sz="2400" b="1" dirty="0" smtClean="0"/>
              <a:t>Climate </a:t>
            </a:r>
            <a:r>
              <a:rPr lang="en-US" sz="2400" b="1" dirty="0"/>
              <a:t>Forcing, Response, Feedback</a:t>
            </a:r>
          </a:p>
        </p:txBody>
      </p:sp>
      <p:sp>
        <p:nvSpPr>
          <p:cNvPr id="15" name="Text Placeholder 7"/>
          <p:cNvSpPr txBox="1">
            <a:spLocks/>
          </p:cNvSpPr>
          <p:nvPr/>
        </p:nvSpPr>
        <p:spPr bwMode="auto">
          <a:xfrm>
            <a:off x="0" y="6300850"/>
            <a:ext cx="9144000" cy="361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06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78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50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2225" indent="-2873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/>
              <a:t>CLARREO </a:t>
            </a:r>
            <a:r>
              <a:rPr lang="en-US" sz="1800" b="1" dirty="0"/>
              <a:t>Science Value is in the Accuracy of the Data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CLARREO ISS Mission Concept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83F269-D123-42DF-A8D3-3272E91B330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266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767B2"/>
      </a:accent1>
      <a:accent2>
        <a:srgbClr val="F52135"/>
      </a:accent2>
      <a:accent3>
        <a:srgbClr val="FFFFFF"/>
      </a:accent3>
      <a:accent4>
        <a:srgbClr val="000000"/>
      </a:accent4>
      <a:accent5>
        <a:srgbClr val="ABB8D5"/>
      </a:accent5>
      <a:accent6>
        <a:srgbClr val="DE1D2F"/>
      </a:accent6>
      <a:hlink>
        <a:srgbClr val="1767B2"/>
      </a:hlink>
      <a:folHlink>
        <a:srgbClr val="FE8A3E"/>
      </a:folHlink>
    </a:clrScheme>
    <a:fontScheme name="Office Theme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LARREO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12963</TotalTime>
  <Words>4089</Words>
  <Application>Microsoft Macintosh PowerPoint</Application>
  <PresentationFormat>On-screen Show (4:3)</PresentationFormat>
  <Paragraphs>608</Paragraphs>
  <Slides>41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CLARREO</vt:lpstr>
      <vt:lpstr>PowerPoint Presentation</vt:lpstr>
      <vt:lpstr>What is CLARREO?</vt:lpstr>
      <vt:lpstr>CLARREO History</vt:lpstr>
      <vt:lpstr>PowerPoint Presentation</vt:lpstr>
      <vt:lpstr>CLARREO Solves the Climate Accuracy Challenge</vt:lpstr>
      <vt:lpstr>CLARREO Partnerships and Collaborations</vt:lpstr>
      <vt:lpstr>CLARREO Partnerships and Collaborations</vt:lpstr>
      <vt:lpstr>Science Instruments</vt:lpstr>
      <vt:lpstr>CLARREO Science Value Climate Forcing, Response, Feedback</vt:lpstr>
      <vt:lpstr>Science Impact</vt:lpstr>
      <vt:lpstr>Climate Change Uncertainty</vt:lpstr>
      <vt:lpstr>Accuracy, Cloud Feedback and  Climate Sensitivity</vt:lpstr>
      <vt:lpstr>Calibration Reference Spectrometers (IR/RS) for Global Climate, Weather, Land, Ocean Satellite Instruments</vt:lpstr>
      <vt:lpstr>CLARREO Mission Options</vt:lpstr>
      <vt:lpstr>Advantages of an ISS Mission</vt:lpstr>
      <vt:lpstr>CLARREO on ISS: Accommodation Feasibility</vt:lpstr>
      <vt:lpstr>Kibo Module Has Both Pressurized and Exposed Facilities</vt:lpstr>
      <vt:lpstr>JEM-EF Allows for Deployable Payloads in the Nadir Direction</vt:lpstr>
      <vt:lpstr>CLARREO-ISS Accommodation Compliance Matrix</vt:lpstr>
      <vt:lpstr>CLARREO-ISS on JEM-EF Configuration</vt:lpstr>
      <vt:lpstr>PowerPoint Presentation</vt:lpstr>
      <vt:lpstr>Value of Climate Science Observations</vt:lpstr>
      <vt:lpstr>Value of Information (VOI) Calculation</vt:lpstr>
      <vt:lpstr>VOI Calculation</vt:lpstr>
      <vt:lpstr>VOI Calculation</vt:lpstr>
      <vt:lpstr>VOI Calculation</vt:lpstr>
      <vt:lpstr>Value of Information Summary</vt:lpstr>
      <vt:lpstr>Conclusion</vt:lpstr>
      <vt:lpstr>Questions?</vt:lpstr>
      <vt:lpstr>PowerPoint Presentation</vt:lpstr>
      <vt:lpstr>IR Operational Concept Very Similar to Free-Flyer</vt:lpstr>
      <vt:lpstr>RS Operational Concept Very Similar to Free-Flyer</vt:lpstr>
      <vt:lpstr>RS Benchmarking-Intercalibration Ops Concept</vt:lpstr>
      <vt:lpstr>RS Solar Calibration-Lunar Verification Ops Concept</vt:lpstr>
      <vt:lpstr>Decadal Change Climate Science</vt:lpstr>
      <vt:lpstr>Climate OSSEs- Observing System Simulation Experiments </vt:lpstr>
      <vt:lpstr>Infrared Accuracy and Climate Trends </vt:lpstr>
      <vt:lpstr>Accuracy and Climate Trends</vt:lpstr>
      <vt:lpstr>IR On-orbit Verification</vt:lpstr>
      <vt:lpstr>CLARREO Reflected Solar Measurements</vt:lpstr>
      <vt:lpstr>PowerPoint Presentation</vt:lpstr>
    </vt:vector>
  </TitlesOfParts>
  <Company>Porter Novelli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CLARREO ISS Mission Concept</dc:title>
  <dc:creator>kevin.e.brown@nasa.gov</dc:creator>
  <cp:lastModifiedBy>Bruce Wielicki</cp:lastModifiedBy>
  <cp:revision>593</cp:revision>
  <cp:lastPrinted>2013-01-18T20:45:33Z</cp:lastPrinted>
  <dcterms:created xsi:type="dcterms:W3CDTF">2012-08-01T09:34:02Z</dcterms:created>
  <dcterms:modified xsi:type="dcterms:W3CDTF">2013-02-27T23:27:34Z</dcterms:modified>
</cp:coreProperties>
</file>