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FAD4-0F67-4E92-804E-BAE2EAF9327B}" type="datetimeFigureOut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B7A3-2A8D-4182-A385-075B36027B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7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BB33-22C0-4BEF-827C-4C4F262EA8AD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FA41-60B7-40DD-959A-DB6569DC4C14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958E-ADE3-4E9B-984E-DE5D11E4E104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11E-C4CB-4F03-AAF9-0458D3FA68E9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EC7-D0DD-46F7-8DD9-0402CCE5FBF4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ACA1CB-3F4B-44E5-9669-5DAE321626E9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9F1-3DE8-4A21-A39F-CBBFEF3A3894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070E-72A1-4FB5-8026-60389AFA51B0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C577-BBA9-4EA5-91F1-BD2DFFD5B1E9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2F21-F5DD-44BE-A899-6B50B4991030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5FAD28-3BC7-4A04-9B6E-E6E5FC1B578B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41E4B2-F000-4C04-9831-885798778704}" type="datetime1">
              <a:rPr kumimoji="1" lang="ja-JP" altLang="en-US" smtClean="0"/>
              <a:pPr/>
              <a:t>13/03/05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hyperlink" Target="ITT_AHI_Scan_Scenario_Movie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JMA GPRC Report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4365104"/>
            <a:ext cx="4466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Masaya Takahashi</a:t>
            </a:r>
          </a:p>
          <a:p>
            <a:pPr algn="ctr"/>
            <a:r>
              <a:rPr lang="en-US" altLang="ja-JP" sz="2400" dirty="0" smtClean="0"/>
              <a:t>Meteorological Satellite Center/</a:t>
            </a:r>
          </a:p>
          <a:p>
            <a:pPr algn="ctr"/>
            <a:r>
              <a:rPr kumimoji="1" lang="en-US" altLang="ja-JP" sz="2400" dirty="0" smtClean="0"/>
              <a:t>Japan Meteorological Agency</a:t>
            </a:r>
            <a:endParaRPr kumimoji="1"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293784"/>
            <a:ext cx="6358480" cy="758952"/>
          </a:xfrm>
        </p:spPr>
        <p:txBody>
          <a:bodyPr>
            <a:noAutofit/>
          </a:bodyPr>
          <a:lstStyle/>
          <a:p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NRT distribution of both the operational and corrected calibration information</a:t>
            </a:r>
            <a:endParaRPr kumimoji="1" lang="ja-JP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713582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altLang="ja-JP" dirty="0" smtClean="0"/>
              <a:t>Action EP-12.05: “Each GPRC to consider implementing the near real time</a:t>
            </a:r>
          </a:p>
          <a:p>
            <a:pPr indent="-457200"/>
            <a:r>
              <a:rPr lang="en-US" altLang="ja-JP" dirty="0" smtClean="0"/>
              <a:t>      distribution of both the operational calibration information and the     </a:t>
            </a:r>
          </a:p>
          <a:p>
            <a:pPr indent="-457200"/>
            <a:r>
              <a:rPr lang="en-US" altLang="ja-JP" dirty="0" smtClean="0"/>
              <a:t>      corrected calibration information, as part of the L1 data formats”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2865130"/>
            <a:ext cx="5544616" cy="7078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For MTSAT           : </a:t>
            </a:r>
            <a:r>
              <a:rPr lang="en-US" altLang="ja-JP" sz="2000" b="1" dirty="0" smtClean="0"/>
              <a:t>Difficult</a:t>
            </a:r>
            <a:r>
              <a:rPr lang="en-US" altLang="ja-JP" sz="2000" dirty="0" smtClean="0"/>
              <a:t> to include it</a:t>
            </a:r>
          </a:p>
          <a:p>
            <a:r>
              <a:rPr lang="en-US" altLang="ja-JP" sz="2000" dirty="0" smtClean="0"/>
              <a:t>For </a:t>
            </a:r>
            <a:r>
              <a:rPr lang="en-US" altLang="ja-JP" sz="2000" dirty="0" err="1" smtClean="0"/>
              <a:t>Himawari</a:t>
            </a:r>
            <a:r>
              <a:rPr lang="en-US" altLang="ja-JP" sz="2000" dirty="0" smtClean="0"/>
              <a:t>-8/-9: Now </a:t>
            </a:r>
            <a:r>
              <a:rPr lang="en-US" altLang="ja-JP" sz="2000" b="1" dirty="0" smtClean="0"/>
              <a:t>under consideration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581128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Correction coefficients against </a:t>
            </a:r>
            <a:r>
              <a:rPr lang="en-US" altLang="ja-JP" sz="2400" b="1" dirty="0" smtClean="0"/>
              <a:t>one reference sensor</a:t>
            </a:r>
            <a:endParaRPr lang="en-US" altLang="ja-JP" sz="2000" b="1" dirty="0" smtClean="0"/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Coefficients used in a conversion of TBB/radiance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Window period to be used in a regression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Ancillary information (text block)</a:t>
            </a:r>
          </a:p>
          <a:p>
            <a:pPr marL="627063" indent="-363538">
              <a:buFont typeface="Wingdings" pitchFamily="2" charset="2"/>
              <a:buChar char="p"/>
            </a:pPr>
            <a:r>
              <a:rPr lang="en-US" altLang="ja-JP" sz="2000" dirty="0" smtClean="0"/>
              <a:t>Calibration method, reference sensor name, …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945250"/>
            <a:ext cx="655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Tentative plan of calibration information included in </a:t>
            </a:r>
            <a:r>
              <a:rPr lang="en-US" altLang="ja-JP" sz="2000" dirty="0" err="1" smtClean="0"/>
              <a:t>Himawari</a:t>
            </a:r>
            <a:r>
              <a:rPr lang="en-US" altLang="ja-JP" sz="2000" dirty="0" smtClean="0"/>
              <a:t>-8/-9 NRT provision data</a:t>
            </a:r>
            <a:endParaRPr kumimoji="1" lang="ja-JP" altLang="en-US" sz="20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1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Summary and future plan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432599"/>
            <a:ext cx="8280920" cy="313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Annual back up operation by MTSAT-1R</a:t>
            </a:r>
          </a:p>
          <a:p>
            <a:pPr marL="450850" indent="-276225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dirty="0" smtClean="0"/>
              <a:t>From October to December, 2012</a:t>
            </a:r>
          </a:p>
          <a:p>
            <a:pPr marL="263525" indent="-263525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Works to move MTSAT IR correction into Pre-operational phase</a:t>
            </a:r>
          </a:p>
          <a:p>
            <a:pPr marL="263525" indent="-263525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Visible vicarious calibration</a:t>
            </a:r>
          </a:p>
          <a:p>
            <a:pPr marL="263525" indent="-263525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Himawari-8/9</a:t>
            </a:r>
          </a:p>
          <a:p>
            <a:pPr marL="450850" indent="-276225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dirty="0" smtClean="0"/>
              <a:t>Information of GSICS correction will be included in </a:t>
            </a:r>
            <a:r>
              <a:rPr lang="en-US" altLang="ja-JP" dirty="0" smtClean="0"/>
              <a:t>NRT distribution.</a:t>
            </a:r>
            <a:endParaRPr lang="en-US" altLang="ja-JP" dirty="0" smtClean="0"/>
          </a:p>
          <a:p>
            <a:pPr marL="450850" indent="-276225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dirty="0" smtClean="0"/>
              <a:t>Calibration method for visible channel will be expanded to the NIR channel.</a:t>
            </a:r>
          </a:p>
          <a:p>
            <a:pPr marL="263525" indent="-263525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GMS-5 Re-calibration</a:t>
            </a:r>
          </a:p>
          <a:p>
            <a:pPr marL="450850" indent="-276225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dirty="0" smtClean="0"/>
              <a:t>Planned in the framework of SCOPE-CM phase2 project: “Inter-Calibration”.</a:t>
            </a:r>
          </a:p>
        </p:txBody>
      </p:sp>
      <p:pic>
        <p:nvPicPr>
          <p:cNvPr id="21509" name="Picture 5" descr="C:\Documents and Settings\JMA802B\デスクトップ\graph91f68b77822ab278ee4d5fe960514e75.png"/>
          <p:cNvPicPr>
            <a:picLocks noChangeAspect="1" noChangeArrowheads="1"/>
          </p:cNvPicPr>
          <p:nvPr/>
        </p:nvPicPr>
        <p:blipFill>
          <a:blip r:embed="rId2" cstate="print"/>
          <a:srcRect t="22680" b="71020"/>
          <a:stretch>
            <a:fillRect/>
          </a:stretch>
        </p:blipFill>
        <p:spPr bwMode="auto">
          <a:xfrm>
            <a:off x="624407" y="4665080"/>
            <a:ext cx="7620001" cy="360040"/>
          </a:xfrm>
          <a:prstGeom prst="rect">
            <a:avLst/>
          </a:prstGeom>
          <a:noFill/>
        </p:spPr>
      </p:pic>
      <p:pic>
        <p:nvPicPr>
          <p:cNvPr id="7" name="Picture 5" descr="C:\Documents and Settings\JMA802B\デスクトップ\graph91f68b77822ab278ee4d5fe960514e75.png"/>
          <p:cNvPicPr>
            <a:picLocks noChangeAspect="1" noChangeArrowheads="1"/>
          </p:cNvPicPr>
          <p:nvPr/>
        </p:nvPicPr>
        <p:blipFill>
          <a:blip r:embed="rId2" cstate="print"/>
          <a:srcRect t="89988"/>
          <a:stretch>
            <a:fillRect/>
          </a:stretch>
        </p:blipFill>
        <p:spPr bwMode="auto">
          <a:xfrm>
            <a:off x="624407" y="5817208"/>
            <a:ext cx="7620001" cy="572195"/>
          </a:xfrm>
          <a:prstGeom prst="rect">
            <a:avLst/>
          </a:prstGeom>
          <a:noFill/>
        </p:spPr>
      </p:pic>
      <p:pic>
        <p:nvPicPr>
          <p:cNvPr id="8" name="Picture 5" descr="C:\Documents and Settings\JMA802B\デスクトップ\graph91f68b77822ab278ee4d5fe960514e75.png"/>
          <p:cNvPicPr>
            <a:picLocks noChangeAspect="1" noChangeArrowheads="1"/>
          </p:cNvPicPr>
          <p:nvPr/>
        </p:nvPicPr>
        <p:blipFill>
          <a:blip r:embed="rId2" cstate="print"/>
          <a:srcRect t="75599" b="18101"/>
          <a:stretch>
            <a:fillRect/>
          </a:stretch>
        </p:blipFill>
        <p:spPr bwMode="auto">
          <a:xfrm>
            <a:off x="624407" y="5457168"/>
            <a:ext cx="7620001" cy="360040"/>
          </a:xfrm>
          <a:prstGeom prst="rect">
            <a:avLst/>
          </a:prstGeom>
          <a:noFill/>
        </p:spPr>
      </p:pic>
      <p:pic>
        <p:nvPicPr>
          <p:cNvPr id="9" name="Picture 5" descr="C:\Documents and Settings\JMA802B\デスクトップ\graph91f68b77822ab278ee4d5fe960514e75.png"/>
          <p:cNvPicPr>
            <a:picLocks noChangeAspect="1" noChangeArrowheads="1"/>
          </p:cNvPicPr>
          <p:nvPr/>
        </p:nvPicPr>
        <p:blipFill>
          <a:blip r:embed="rId2" cstate="print"/>
          <a:srcRect t="60160" b="32280"/>
          <a:stretch>
            <a:fillRect/>
          </a:stretch>
        </p:blipFill>
        <p:spPr bwMode="auto">
          <a:xfrm>
            <a:off x="624407" y="5020928"/>
            <a:ext cx="7620001" cy="432048"/>
          </a:xfrm>
          <a:prstGeom prst="rect">
            <a:avLst/>
          </a:prstGeom>
          <a:noFill/>
        </p:spPr>
      </p:pic>
      <p:cxnSp>
        <p:nvCxnSpPr>
          <p:cNvPr id="12" name="直線コネクタ 11"/>
          <p:cNvCxnSpPr/>
          <p:nvPr/>
        </p:nvCxnSpPr>
        <p:spPr>
          <a:xfrm>
            <a:off x="2183210" y="4673737"/>
            <a:ext cx="59046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659198" y="4347709"/>
            <a:ext cx="5114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JMA’s GSICS products timeline (found on GSICS wiki)</a:t>
            </a:r>
            <a:endParaRPr kumimoji="1" lang="ja-JP" altLang="en-US" sz="1600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0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Backup slides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293784"/>
            <a:ext cx="6790528" cy="758952"/>
          </a:xfrm>
        </p:spPr>
        <p:txBody>
          <a:bodyPr>
            <a:noAutofit/>
          </a:bodyPr>
          <a:lstStyle/>
          <a:p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A Sequence of Himawari-8/9 AHI Observation in 10 minutes Time Frame</a:t>
            </a:r>
            <a:endParaRPr kumimoji="1" lang="ja-JP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グループ化 109"/>
          <p:cNvGrpSpPr>
            <a:grpSpLocks/>
          </p:cNvGrpSpPr>
          <p:nvPr/>
        </p:nvGrpSpPr>
        <p:grpSpPr bwMode="auto">
          <a:xfrm>
            <a:off x="595550" y="1988840"/>
            <a:ext cx="8008898" cy="3286199"/>
            <a:chOff x="439245" y="2057623"/>
            <a:chExt cx="8236443" cy="3528475"/>
          </a:xfrm>
        </p:grpSpPr>
        <p:pic>
          <p:nvPicPr>
            <p:cNvPr id="4" name="Picture 5" descr="クリップボード01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3363" y="2084610"/>
              <a:ext cx="2784475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620963" y="2486248"/>
              <a:ext cx="492125" cy="26193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427288" y="2760885"/>
              <a:ext cx="490538" cy="26193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582738" y="2167160"/>
              <a:ext cx="2617788" cy="2616200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51113" y="2940273"/>
              <a:ext cx="327025" cy="284163"/>
            </a:xfrm>
            <a:prstGeom prst="rect">
              <a:avLst/>
            </a:prstGeom>
            <a:noFill/>
            <a:ln w="25400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206626" y="3950109"/>
              <a:ext cx="327025" cy="1246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59832" y="4012410"/>
              <a:ext cx="327025" cy="1246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876300" y="4891310"/>
              <a:ext cx="76390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276350" y="2081435"/>
              <a:ext cx="0" cy="2790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39245" y="3211028"/>
              <a:ext cx="2865776" cy="55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rgbClr val="C00000"/>
                  </a:solidFill>
                </a:rPr>
                <a:t>Full 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Disk Observation</a:t>
              </a:r>
              <a:endParaRPr lang="en-US" altLang="ja-JP" b="1" dirty="0">
                <a:solidFill>
                  <a:srgbClr val="C00000"/>
                </a:solidFill>
              </a:endParaRPr>
            </a:p>
            <a:p>
              <a:r>
                <a:rPr lang="en-US" altLang="ja-JP" b="1" dirty="0" smtClean="0">
                  <a:solidFill>
                    <a:srgbClr val="C00000"/>
                  </a:solidFill>
                </a:rPr>
                <a:t>in every </a:t>
              </a:r>
              <a:r>
                <a:rPr lang="en-US" altLang="ja-JP" b="1" dirty="0">
                  <a:solidFill>
                    <a:srgbClr val="C00000"/>
                  </a:solidFill>
                </a:rPr>
                <a:t>10 min.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4324350" y="2057623"/>
              <a:ext cx="812800" cy="2808287"/>
              <a:chOff x="3000" y="660"/>
              <a:chExt cx="512" cy="1746"/>
            </a:xfrm>
          </p:grpSpPr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3252" y="660"/>
                <a:ext cx="0" cy="1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75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0" y="699"/>
                <a:ext cx="480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6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0" y="1105"/>
                <a:ext cx="480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7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32" y="1523"/>
                <a:ext cx="480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8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8" y="1953"/>
                <a:ext cx="480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520700" y="2084610"/>
              <a:ext cx="7580313" cy="2854325"/>
              <a:chOff x="610" y="652"/>
              <a:chExt cx="4656" cy="1770"/>
            </a:xfrm>
          </p:grpSpPr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 flipV="1">
                <a:off x="610" y="652"/>
                <a:ext cx="4656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3826" y="670"/>
                <a:ext cx="12" cy="17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70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5" y="837"/>
                <a:ext cx="474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1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3" y="1243"/>
                <a:ext cx="474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2" name="Picture 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01" y="1639"/>
                <a:ext cx="474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73" name="Picture 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95" y="2041"/>
                <a:ext cx="474" cy="270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</p:grp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7435850" y="2106835"/>
              <a:ext cx="9525" cy="2724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6338888" y="2100485"/>
              <a:ext cx="463550" cy="2752725"/>
              <a:chOff x="4155" y="684"/>
              <a:chExt cx="292" cy="1734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>
                <a:off x="4308" y="684"/>
                <a:ext cx="0" cy="17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64" name="Picture 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55" y="891"/>
                <a:ext cx="270" cy="24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</p:pic>
          <p:pic>
            <p:nvPicPr>
              <p:cNvPr id="65" name="Picture 3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77" y="1285"/>
                <a:ext cx="270" cy="24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</p:pic>
          <p:pic>
            <p:nvPicPr>
              <p:cNvPr id="66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63" y="1679"/>
                <a:ext cx="270" cy="24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</p:pic>
          <p:pic>
            <p:nvPicPr>
              <p:cNvPr id="67" name="Picture 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73" y="2049"/>
                <a:ext cx="270" cy="24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</p:pic>
        </p:grpSp>
        <p:pic>
          <p:nvPicPr>
            <p:cNvPr id="18" name="Picture 6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2172689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2297281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2421872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2546464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267105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2795646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20" y="292023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30482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319109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33276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347367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4863" y="361496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275" y="37594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390071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275" y="404199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1255" y="418646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1255" y="43309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7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275" y="447697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46198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6450" y="4753198"/>
              <a:ext cx="46355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81"/>
            <p:cNvSpPr txBox="1">
              <a:spLocks noChangeArrowheads="1"/>
            </p:cNvSpPr>
            <p:nvPr/>
          </p:nvSpPr>
          <p:spPr bwMode="auto">
            <a:xfrm>
              <a:off x="4105275" y="4929410"/>
              <a:ext cx="1219200" cy="49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/>
                <a:t>Over Japan (1)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200"/>
                <a:t>every 2.5 min.</a:t>
              </a:r>
              <a:endParaRPr lang="ja-JP" altLang="en-US" sz="1200"/>
            </a:p>
          </p:txBody>
        </p:sp>
        <p:sp>
          <p:nvSpPr>
            <p:cNvPr id="39" name="Text Box 82"/>
            <p:cNvSpPr txBox="1">
              <a:spLocks noChangeArrowheads="1"/>
            </p:cNvSpPr>
            <p:nvPr/>
          </p:nvSpPr>
          <p:spPr bwMode="auto">
            <a:xfrm>
              <a:off x="5187950" y="4916710"/>
              <a:ext cx="1162050" cy="49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/>
                <a:t>Over Japan (2)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200"/>
                <a:t>every 2.5 min.</a:t>
              </a:r>
              <a:endParaRPr lang="ja-JP" altLang="en-US" sz="1200"/>
            </a:p>
          </p:txBody>
        </p:sp>
        <p:sp>
          <p:nvSpPr>
            <p:cNvPr id="40" name="Text Box 83"/>
            <p:cNvSpPr txBox="1">
              <a:spLocks noChangeArrowheads="1"/>
            </p:cNvSpPr>
            <p:nvPr/>
          </p:nvSpPr>
          <p:spPr bwMode="auto">
            <a:xfrm>
              <a:off x="6197600" y="4907185"/>
              <a:ext cx="876300" cy="67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00">
                  <a:cs typeface="Arial" charset="0"/>
                </a:rPr>
                <a:t>Typhoon</a:t>
              </a:r>
              <a:r>
                <a:rPr lang="ja-JP" altLang="en-US" sz="1000">
                  <a:cs typeface="Arial" charset="0"/>
                </a:rPr>
                <a:t> </a:t>
              </a:r>
              <a:r>
                <a:rPr lang="en-US" altLang="ja-JP" sz="1000">
                  <a:cs typeface="Arial" charset="0"/>
                </a:rPr>
                <a:t>monitoring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000">
                  <a:cs typeface="Arial" charset="0"/>
                </a:rPr>
                <a:t>every 2.5 min.</a:t>
              </a:r>
              <a:endParaRPr lang="ja-JP" altLang="en-US" sz="1000">
                <a:cs typeface="Arial" charset="0"/>
              </a:endParaRPr>
            </a:p>
          </p:txBody>
        </p:sp>
        <p:sp>
          <p:nvSpPr>
            <p:cNvPr id="41" name="Text Box 84"/>
            <p:cNvSpPr txBox="1">
              <a:spLocks noChangeArrowheads="1"/>
            </p:cNvSpPr>
            <p:nvPr/>
          </p:nvSpPr>
          <p:spPr bwMode="auto">
            <a:xfrm>
              <a:off x="6975475" y="4913535"/>
              <a:ext cx="876300" cy="61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00"/>
                <a:t>Land-mark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000"/>
                <a:t>extraction (1)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000"/>
                <a:t>every 30 sec.</a:t>
              </a:r>
              <a:endParaRPr lang="ja-JP" altLang="en-US" sz="1200"/>
            </a:p>
          </p:txBody>
        </p:sp>
        <p:pic>
          <p:nvPicPr>
            <p:cNvPr id="42" name="Picture 8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08893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20208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8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3465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4894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63388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7783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292122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06568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9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2101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35461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9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497485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9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6419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78641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38578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00231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14677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289648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434110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578573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5113" y="4664517"/>
              <a:ext cx="46355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107"/>
            <p:cNvSpPr txBox="1">
              <a:spLocks noChangeArrowheads="1"/>
            </p:cNvSpPr>
            <p:nvPr/>
          </p:nvSpPr>
          <p:spPr bwMode="auto">
            <a:xfrm>
              <a:off x="7799388" y="4910360"/>
              <a:ext cx="876300" cy="61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00"/>
                <a:t>Land-mark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000"/>
                <a:t>extraction (2)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1000"/>
                <a:t>every 30 sec.</a:t>
              </a:r>
              <a:endParaRPr lang="ja-JP" altLang="en-US" sz="1200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582763" y="5795972"/>
            <a:ext cx="794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combination of one "Full Disk" and "small sectored" Imagery in 10 minutes</a:t>
            </a:r>
            <a:endParaRPr kumimoji="1" lang="ja-JP" altLang="en-US" dirty="0"/>
          </a:p>
        </p:txBody>
      </p:sp>
      <p:sp>
        <p:nvSpPr>
          <p:cNvPr id="82" name="スライド番号プレースホルダ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4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Contents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736012"/>
            <a:ext cx="8424936" cy="428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b="1" dirty="0">
                <a:solidFill>
                  <a:schemeClr val="accent2">
                    <a:lumMod val="75000"/>
                  </a:schemeClr>
                </a:solidFill>
              </a:rPr>
              <a:t>Events since the last Joint </a:t>
            </a:r>
            <a:r>
              <a:rPr lang="en-US" altLang="ja-JP" sz="2200" b="1" dirty="0" smtClean="0">
                <a:solidFill>
                  <a:schemeClr val="accent2">
                    <a:lumMod val="75000"/>
                  </a:schemeClr>
                </a:solidFill>
              </a:rPr>
              <a:t>meeting @ Beijing</a:t>
            </a: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Member change</a:t>
            </a: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Back up operation by MTSAT-1R</a:t>
            </a:r>
            <a:endParaRPr lang="en-US" altLang="ja-JP" sz="2400" dirty="0" smtClean="0"/>
          </a:p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b="1" dirty="0" smtClean="0">
                <a:solidFill>
                  <a:schemeClr val="accent2">
                    <a:lumMod val="75000"/>
                  </a:schemeClr>
                </a:solidFill>
              </a:rPr>
              <a:t>GSICS correction for Infrared channel</a:t>
            </a: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Format change GSICS Correction for MTSAT infrared channels</a:t>
            </a:r>
            <a:endParaRPr kumimoji="1" lang="en-US" altLang="ja-JP" sz="2000" dirty="0"/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Uncertainty analysis</a:t>
            </a:r>
            <a:endParaRPr lang="en-US" altLang="ja-JP" sz="2400" dirty="0" smtClean="0"/>
          </a:p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b="1" dirty="0" smtClean="0">
                <a:solidFill>
                  <a:schemeClr val="accent2">
                    <a:lumMod val="75000"/>
                  </a:schemeClr>
                </a:solidFill>
              </a:rPr>
              <a:t>Visible vicarious channel calibration using RTM</a:t>
            </a: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  <a:tabLst>
                <a:tab pos="901700" algn="l"/>
              </a:tabLst>
            </a:pPr>
            <a:r>
              <a:rPr lang="en-US" altLang="ja-JP" sz="2000" dirty="0" smtClean="0"/>
              <a:t>For Pre-MODIS era</a:t>
            </a:r>
            <a:endParaRPr lang="en-US" altLang="ja-JP" sz="2400" dirty="0" smtClean="0"/>
          </a:p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b="1" dirty="0" smtClean="0">
                <a:solidFill>
                  <a:schemeClr val="accent2">
                    <a:lumMod val="75000"/>
                  </a:schemeClr>
                </a:solidFill>
              </a:rPr>
              <a:t>Himawari-8/9: </a:t>
            </a: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Next generation JMA’s geostationary satellites</a:t>
            </a:r>
            <a:endParaRPr lang="en-US" altLang="ja-JP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kumimoji="1" lang="en-US" altLang="ja-JP" sz="2000" dirty="0" smtClean="0"/>
              <a:t>Overview</a:t>
            </a:r>
          </a:p>
          <a:p>
            <a:pPr marL="801688" lvl="1" indent="-34448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NRT distribution of both the operational and corrected calibration information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</a:rPr>
              <a:t>Events since the last Joint meeting @ Beijing</a:t>
            </a:r>
            <a:endParaRPr kumimoji="1" lang="ja-JP" altLang="en-US" dirty="0">
              <a:solidFill>
                <a:srgbClr val="638CAE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GRWG/GDWG Annual Meeting, Mar. 04-08, 2013, Williamsburg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2299167"/>
            <a:ext cx="8352928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altLang="ja-JP" sz="2400" dirty="0" smtClean="0"/>
              <a:t>New members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  Masaya </a:t>
            </a:r>
            <a:r>
              <a:rPr lang="en-US" altLang="ja-JP" sz="2400" dirty="0"/>
              <a:t>Takahashi: GRWG, contact person JMA GPRC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Tetsuro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Kurita: </a:t>
            </a:r>
            <a:r>
              <a:rPr lang="en-US" altLang="ja-JP" sz="2400" dirty="0" smtClean="0"/>
              <a:t>GDWG</a:t>
            </a:r>
          </a:p>
          <a:p>
            <a:pPr lvl="1">
              <a:lnSpc>
                <a:spcPct val="110000"/>
              </a:lnSpc>
            </a:pP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Previous members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Arata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Okuyama</a:t>
            </a:r>
            <a:endParaRPr lang="en-US" altLang="ja-JP" sz="2400" dirty="0"/>
          </a:p>
          <a:p>
            <a:pPr lvl="1">
              <a:lnSpc>
                <a:spcPct val="110000"/>
              </a:lnSpc>
            </a:pPr>
            <a:r>
              <a:rPr lang="en-US" altLang="ja-JP" sz="2400" dirty="0" smtClean="0"/>
              <a:t>  Yuki </a:t>
            </a:r>
            <a:r>
              <a:rPr lang="en-US" altLang="ja-JP" sz="2400" dirty="0" err="1" smtClean="0"/>
              <a:t>Kosaka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700808"/>
            <a:ext cx="277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638CAE"/>
                </a:solidFill>
              </a:rPr>
              <a:t>Member change</a:t>
            </a:r>
            <a:endParaRPr kumimoji="1" lang="ja-JP" altLang="en-US" sz="2800" dirty="0">
              <a:solidFill>
                <a:srgbClr val="638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Events since the last Joint meeting @ Beijing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457200" y="1623940"/>
            <a:ext cx="8229600" cy="302919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up operation by MTSAT-1R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•"/>
              <a:tabLst/>
              <a:defRPr/>
            </a:pPr>
            <a:r>
              <a:rPr lang="en-US" altLang="ja-JP" sz="2000" i="1" u="sng" dirty="0" err="1" smtClean="0">
                <a:solidFill>
                  <a:schemeClr val="tx2"/>
                </a:solidFill>
              </a:rPr>
              <a:t>Octobe</a:t>
            </a:r>
            <a:r>
              <a:rPr kumimoji="1" lang="en-US" altLang="ja-JP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to December 2012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JMA conducted a maintenance of the MTSAT’s ground system. During the system maintenance, 18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to 26 December, MTSAT-1R was brought back into meteorological observation.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altLang="ja-JP" sz="1600" dirty="0" smtClean="0">
                <a:solidFill>
                  <a:schemeClr val="tx2"/>
                </a:solidFill>
              </a:rPr>
              <a:t>      Observation schedule: http://mscweb.kishou.go.jp/operation/status/mtsat.htm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event is planned every year in the same season.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lease choose statistics on the left."/>
          <p:cNvPicPr>
            <a:picLocks noChangeAspect="1" noChangeArrowheads="1"/>
          </p:cNvPicPr>
          <p:nvPr/>
        </p:nvPicPr>
        <p:blipFill>
          <a:blip r:embed="rId2" cstate="print"/>
          <a:srcRect l="5082" t="8315" r="3437" b="74830"/>
          <a:stretch>
            <a:fillRect/>
          </a:stretch>
        </p:blipFill>
        <p:spPr bwMode="auto">
          <a:xfrm>
            <a:off x="1150046" y="4543550"/>
            <a:ext cx="6684357" cy="1740718"/>
          </a:xfrm>
          <a:prstGeom prst="rect">
            <a:avLst/>
          </a:prstGeom>
          <a:noFill/>
        </p:spPr>
      </p:pic>
      <p:sp>
        <p:nvSpPr>
          <p:cNvPr id="5" name="右矢印 4"/>
          <p:cNvSpPr/>
          <p:nvPr/>
        </p:nvSpPr>
        <p:spPr>
          <a:xfrm rot="18264456">
            <a:off x="6488297" y="5483975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8264456">
            <a:off x="4472073" y="5483975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8264456">
            <a:off x="2458437" y="5483975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650434" y="4246226"/>
            <a:ext cx="4019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1600" dirty="0" smtClean="0"/>
              <a:t>MTSAT-2 IR1(10.8um) TB Bias monitoring</a:t>
            </a:r>
            <a:endParaRPr lang="ja-JP" altLang="en-US" sz="16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3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chemeClr val="accent2">
                    <a:lumMod val="75000"/>
                  </a:schemeClr>
                </a:solidFill>
              </a:rPr>
              <a:t>GSICS correction for infrared channel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700808"/>
            <a:ext cx="7704856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Current status of MTSAT-1R/-2 IR GSICS correction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Demonstration phase, started in July 2010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Reference sensor: </a:t>
            </a:r>
            <a:r>
              <a:rPr lang="en-US" altLang="ja-JP" sz="2000" dirty="0" err="1" smtClean="0"/>
              <a:t>Metop</a:t>
            </a:r>
            <a:r>
              <a:rPr lang="en-US" altLang="ja-JP" sz="2000" dirty="0" smtClean="0"/>
              <a:t>-A/IASI and Aqua/AIRS</a:t>
            </a:r>
          </a:p>
          <a:p>
            <a:pPr>
              <a:lnSpc>
                <a:spcPct val="110000"/>
              </a:lnSpc>
            </a:pPr>
            <a:endParaRPr lang="en-US" altLang="ja-JP" sz="2400" dirty="0" smtClean="0"/>
          </a:p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Toward the implements to Pre-Operational phase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Additions and modifications to the </a:t>
            </a:r>
            <a:r>
              <a:rPr lang="en-US" altLang="ja-JP" sz="2000" dirty="0" err="1" smtClean="0"/>
              <a:t>netCDF</a:t>
            </a:r>
            <a:r>
              <a:rPr lang="en-US" altLang="ja-JP" sz="2000" dirty="0" smtClean="0"/>
              <a:t> conventions</a:t>
            </a:r>
          </a:p>
          <a:p>
            <a:pPr marL="714375" indent="-26352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data disclaimer statement, id, …:</a:t>
            </a:r>
          </a:p>
          <a:p>
            <a:pPr marL="714375" indent="-263525">
              <a:lnSpc>
                <a:spcPct val="110000"/>
              </a:lnSpc>
            </a:pPr>
            <a:r>
              <a:rPr lang="en-US" altLang="ja-JP" dirty="0" smtClean="0"/>
              <a:t>       According to the </a:t>
            </a:r>
            <a:r>
              <a:rPr lang="en-US" altLang="ja-JP" dirty="0" err="1" smtClean="0"/>
              <a:t>netCDF</a:t>
            </a:r>
            <a:r>
              <a:rPr lang="en-US" altLang="ja-JP" dirty="0" smtClean="0"/>
              <a:t> template</a:t>
            </a:r>
          </a:p>
          <a:p>
            <a:pPr marL="714375" indent="-26352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Tb/Radiance conversion formulas:</a:t>
            </a:r>
          </a:p>
          <a:p>
            <a:pPr marL="714375" indent="-263525">
              <a:lnSpc>
                <a:spcPct val="110000"/>
              </a:lnSpc>
            </a:pPr>
            <a:r>
              <a:rPr lang="en-US" altLang="ja-JP" dirty="0" smtClean="0"/>
              <a:t>       To meet the requirement of bias plotting tool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Combine of NRTC files: Will be done by this March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Uncertainty evaluation: </a:t>
            </a:r>
            <a:r>
              <a:rPr lang="en-US" altLang="ja-JP" sz="2000" i="1" dirty="0" smtClean="0"/>
              <a:t>see tomorrow’s GRWG session</a:t>
            </a:r>
            <a:endParaRPr kumimoji="1" lang="en-US" altLang="ja-JP" sz="2000" i="1" dirty="0" smtClean="0"/>
          </a:p>
          <a:p>
            <a:pPr>
              <a:lnSpc>
                <a:spcPct val="110000"/>
              </a:lnSpc>
            </a:pPr>
            <a:endParaRPr kumimoji="1" lang="ja-JP" altLang="en-US" sz="24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Visible vicarious channel calibration using RTM</a:t>
            </a:r>
            <a:b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(Details will be talked on Thursday)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994" y="1531160"/>
            <a:ext cx="5328592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Method</a:t>
            </a:r>
            <a:r>
              <a:rPr lang="en-US" altLang="ja-JP" sz="2200" dirty="0" smtClean="0"/>
              <a:t>: </a:t>
            </a:r>
            <a:r>
              <a:rPr lang="en-US" altLang="ja-JP" dirty="0" smtClean="0"/>
              <a:t>Comparison of observed and simulated radiance for some targets</a:t>
            </a:r>
            <a:endParaRPr lang="en-US" altLang="ja-JP" sz="2000" dirty="0" smtClean="0"/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Target</a:t>
            </a:r>
            <a:r>
              <a:rPr lang="en-US" altLang="ja-JP" sz="2200" dirty="0" smtClean="0"/>
              <a:t>: </a:t>
            </a:r>
            <a:r>
              <a:rPr lang="en-US" altLang="ja-JP" dirty="0" smtClean="0"/>
              <a:t>Wide range of TBB in order to obtain reliable regression line</a:t>
            </a:r>
            <a:endParaRPr lang="en-US" altLang="ja-JP" sz="2400" dirty="0" smtClean="0"/>
          </a:p>
          <a:p>
            <a:pPr marL="533400" indent="-266700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dirty="0" smtClean="0"/>
              <a:t>Cloud-free ocean, Cloud-free land, Liquid water cloud, DCC</a:t>
            </a:r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dirty="0" err="1" smtClean="0">
                <a:solidFill>
                  <a:schemeClr val="accent2">
                    <a:lumMod val="75000"/>
                  </a:schemeClr>
                </a:solidFill>
              </a:rPr>
              <a:t>Radiative</a:t>
            </a: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 transfer calculation</a:t>
            </a:r>
            <a:r>
              <a:rPr lang="en-US" altLang="ja-JP" sz="2200" dirty="0" smtClean="0"/>
              <a:t>:</a:t>
            </a:r>
          </a:p>
          <a:p>
            <a:pPr marL="533400" indent="-266700">
              <a:lnSpc>
                <a:spcPct val="110000"/>
              </a:lnSpc>
              <a:buFont typeface="Wingdings" pitchFamily="2" charset="2"/>
              <a:buChar char="p"/>
              <a:tabLst>
                <a:tab pos="266700" algn="l"/>
                <a:tab pos="533400" algn="l"/>
              </a:tabLst>
            </a:pPr>
            <a:r>
              <a:rPr lang="en-US" altLang="ja-JP" dirty="0" smtClean="0"/>
              <a:t>RSTAR </a:t>
            </a:r>
            <a:r>
              <a:rPr lang="en-US" altLang="ja-JP" sz="1600" dirty="0" smtClean="0"/>
              <a:t>(Nakajima and Tanaka [1986,1988])</a:t>
            </a:r>
            <a:endParaRPr lang="en-US" altLang="ja-JP" dirty="0" smtClean="0"/>
          </a:p>
          <a:p>
            <a:pPr marL="266700" indent="-266700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Input data</a:t>
            </a:r>
            <a:r>
              <a:rPr lang="en-US" altLang="ja-JP" dirty="0" smtClean="0"/>
              <a:t>: Independent from GEO data</a:t>
            </a:r>
          </a:p>
          <a:p>
            <a:pPr marL="533400" indent="-266700">
              <a:lnSpc>
                <a:spcPct val="110000"/>
              </a:lnSpc>
              <a:buFont typeface="Wingdings" pitchFamily="2" charset="2"/>
              <a:buChar char="p"/>
              <a:tabLst>
                <a:tab pos="2870200" algn="l"/>
              </a:tabLst>
            </a:pPr>
            <a:r>
              <a:rPr kumimoji="1" lang="en-US" altLang="ja-JP" dirty="0" smtClean="0"/>
              <a:t>JMA Re-Analysis atmos. profiles, MODIS L1B, BRDF, Aura/OMI total column ozone, 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16386" name="Picture 2" descr="http://svkva.naps.kishou.go.jp/%7Emsysen19/visCal/130224_comp_terra_aqua/Gsv_b/Terra/Stat/setting_asof_20130217/scat_30d_vis_Terra_mt2_201102.png"/>
          <p:cNvPicPr>
            <a:picLocks noChangeAspect="1" noChangeArrowheads="1"/>
          </p:cNvPicPr>
          <p:nvPr/>
        </p:nvPicPr>
        <p:blipFill>
          <a:blip r:embed="rId2" cstate="print"/>
          <a:srcRect l="9509" t="13349" r="3233" b="9320"/>
          <a:stretch>
            <a:fillRect/>
          </a:stretch>
        </p:blipFill>
        <p:spPr bwMode="auto">
          <a:xfrm>
            <a:off x="5627068" y="2073374"/>
            <a:ext cx="3142734" cy="295232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915100" y="1765597"/>
            <a:ext cx="2814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Result of MTSAT-2 in Feb. 2011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694010" y="3320967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Simulated reflectivity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63172" y="4952201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Observed</a:t>
            </a:r>
            <a:r>
              <a:rPr kumimoji="1" lang="en-US" altLang="ja-JP" sz="1200" dirty="0" smtClean="0"/>
              <a:t> reflectivity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96652" y="589253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This work have been done as part of a research program conducted in collaboration with the University of Tokyo, the visible channel calibrations of GMS and MTSAT satellites.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114" y="5448372"/>
            <a:ext cx="822532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Expansion to the pre-MODIS era and near infrared channels of </a:t>
            </a:r>
            <a:r>
              <a:rPr kumimoji="1" lang="en-US" altLang="ja-JP" dirty="0" err="1" smtClean="0"/>
              <a:t>Himawari</a:t>
            </a:r>
            <a:r>
              <a:rPr kumimoji="1" lang="en-US" altLang="ja-JP" dirty="0" smtClean="0"/>
              <a:t>-8/-9</a:t>
            </a:r>
            <a:endParaRPr kumimoji="1"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6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Himawari-8/9:</a:t>
            </a:r>
            <a:b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Next generation JMA’s geostationary satellites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008" y="1441807"/>
            <a:ext cx="4211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n"/>
            </a:pPr>
            <a:r>
              <a:rPr lang="en-US" altLang="ja-JP" dirty="0" smtClean="0"/>
              <a:t>“</a:t>
            </a:r>
            <a:r>
              <a:rPr lang="en-US" altLang="ja-JP" dirty="0" err="1" smtClean="0"/>
              <a:t>Himawari</a:t>
            </a:r>
            <a:r>
              <a:rPr lang="en-US" altLang="ja-JP" dirty="0" smtClean="0"/>
              <a:t>”: a nickname of JMA’s GEO satellites, meaning sunflower in Japanese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dirty="0" smtClean="0"/>
              <a:t>JMA plans to launch Himawari-8 in 2014 and begin its operation in 2015. The launch of Himawari-9 is also planned in 2016.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dirty="0" smtClean="0"/>
              <a:t>AHI (Advanced </a:t>
            </a:r>
            <a:r>
              <a:rPr lang="en-US" altLang="ja-JP" dirty="0" err="1" smtClean="0"/>
              <a:t>Himawari</a:t>
            </a:r>
            <a:r>
              <a:rPr lang="en-US" altLang="ja-JP" dirty="0" smtClean="0"/>
              <a:t> Imager) has 16 bands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dirty="0" smtClean="0"/>
              <a:t>10 minutes for full disk observation,  2.5 minutes around Japan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aphicFrame>
        <p:nvGraphicFramePr>
          <p:cNvPr id="1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01864"/>
              </p:ext>
            </p:extLst>
          </p:nvPr>
        </p:nvGraphicFramePr>
        <p:xfrm>
          <a:off x="756593" y="1577106"/>
          <a:ext cx="2971800" cy="4944404"/>
        </p:xfrm>
        <a:graphic>
          <a:graphicData uri="http://schemas.openxmlformats.org/drawingml/2006/table">
            <a:tbl>
              <a:tblPr/>
              <a:tblGrid>
                <a:gridCol w="568325"/>
                <a:gridCol w="1316001"/>
                <a:gridCol w="1087474"/>
              </a:tblGrid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[μ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ｍ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Resolution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0.43 - 0.48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0.50 - 0.52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0.63 - 0.66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0.5Km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0.85 - 0.87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1.60 - 1.62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2.25 - 2.27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3.74 - 3.96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6.06 - 6.43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6.89 - 7.01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7.26 - 7.43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8.44 - 8.76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9.54 - 9.72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10.3 - 10.6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11.1- 11.3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12.2 - 12.5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13.2 - 13.4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pSp>
        <p:nvGrpSpPr>
          <p:cNvPr id="12" name="グループ化 32"/>
          <p:cNvGrpSpPr/>
          <p:nvPr/>
        </p:nvGrpSpPr>
        <p:grpSpPr>
          <a:xfrm>
            <a:off x="683568" y="1267544"/>
            <a:ext cx="4093413" cy="5257800"/>
            <a:chOff x="611188" y="887413"/>
            <a:chExt cx="4093413" cy="5257800"/>
          </a:xfrm>
        </p:grpSpPr>
        <p:sp>
          <p:nvSpPr>
            <p:cNvPr id="14" name="右中かっこ 13"/>
            <p:cNvSpPr/>
            <p:nvPr/>
          </p:nvSpPr>
          <p:spPr>
            <a:xfrm>
              <a:off x="3573855" y="2646059"/>
              <a:ext cx="298450" cy="785813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50"/>
            <p:cNvSpPr txBox="1">
              <a:spLocks noChangeArrowheads="1"/>
            </p:cNvSpPr>
            <p:nvPr/>
          </p:nvSpPr>
          <p:spPr bwMode="auto">
            <a:xfrm>
              <a:off x="611188" y="236061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6" name="テキスト ボックス 52"/>
            <p:cNvSpPr txBox="1">
              <a:spLocks noChangeArrowheads="1"/>
            </p:cNvSpPr>
            <p:nvPr/>
          </p:nvSpPr>
          <p:spPr bwMode="auto">
            <a:xfrm>
              <a:off x="3699714" y="5569182"/>
              <a:ext cx="10048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E46C0A"/>
                  </a:solidFill>
                </a:rPr>
                <a:t>●</a:t>
              </a:r>
              <a:r>
                <a:rPr lang="en-US" altLang="ja-JP" b="1" dirty="0">
                  <a:solidFill>
                    <a:srgbClr val="E46C0A"/>
                  </a:solidFill>
                </a:rPr>
                <a:t>: MSG</a:t>
              </a:r>
              <a:endParaRPr lang="ja-JP" altLang="en-US" b="1" dirty="0">
                <a:solidFill>
                  <a:srgbClr val="E46C0A"/>
                </a:solidFill>
              </a:endParaRPr>
            </a:p>
          </p:txBody>
        </p:sp>
        <p:sp>
          <p:nvSpPr>
            <p:cNvPr id="17" name="テキスト ボックス 54"/>
            <p:cNvSpPr txBox="1">
              <a:spLocks noChangeArrowheads="1"/>
            </p:cNvSpPr>
            <p:nvPr/>
          </p:nvSpPr>
          <p:spPr bwMode="auto">
            <a:xfrm>
              <a:off x="611188" y="2636838"/>
              <a:ext cx="3381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8" name="テキスト ボックス 55"/>
            <p:cNvSpPr txBox="1">
              <a:spLocks noChangeArrowheads="1"/>
            </p:cNvSpPr>
            <p:nvPr/>
          </p:nvSpPr>
          <p:spPr bwMode="auto">
            <a:xfrm>
              <a:off x="611188" y="2924175"/>
              <a:ext cx="3381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9" name="テキスト ボックス 56"/>
            <p:cNvSpPr txBox="1">
              <a:spLocks noChangeArrowheads="1"/>
            </p:cNvSpPr>
            <p:nvPr/>
          </p:nvSpPr>
          <p:spPr bwMode="auto">
            <a:xfrm>
              <a:off x="611188" y="344011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0" name="テキスト ボックス 57"/>
            <p:cNvSpPr txBox="1">
              <a:spLocks noChangeArrowheads="1"/>
            </p:cNvSpPr>
            <p:nvPr/>
          </p:nvSpPr>
          <p:spPr bwMode="auto">
            <a:xfrm>
              <a:off x="611188" y="3716338"/>
              <a:ext cx="3381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1" name="テキスト ボックス 58"/>
            <p:cNvSpPr txBox="1">
              <a:spLocks noChangeArrowheads="1"/>
            </p:cNvSpPr>
            <p:nvPr/>
          </p:nvSpPr>
          <p:spPr bwMode="auto">
            <a:xfrm>
              <a:off x="611188" y="4251325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2" name="テキスト ボックス 59"/>
            <p:cNvSpPr txBox="1">
              <a:spLocks noChangeArrowheads="1"/>
            </p:cNvSpPr>
            <p:nvPr/>
          </p:nvSpPr>
          <p:spPr bwMode="auto">
            <a:xfrm>
              <a:off x="611188" y="453866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3" name="テキスト ボックス 60"/>
            <p:cNvSpPr txBox="1">
              <a:spLocks noChangeArrowheads="1"/>
            </p:cNvSpPr>
            <p:nvPr/>
          </p:nvSpPr>
          <p:spPr bwMode="auto">
            <a:xfrm>
              <a:off x="611188" y="4797425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4" name="テキスト ボックス 61"/>
            <p:cNvSpPr txBox="1">
              <a:spLocks noChangeArrowheads="1"/>
            </p:cNvSpPr>
            <p:nvPr/>
          </p:nvSpPr>
          <p:spPr bwMode="auto">
            <a:xfrm>
              <a:off x="611188" y="5056188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5" name="テキスト ボックス 62"/>
            <p:cNvSpPr txBox="1">
              <a:spLocks noChangeArrowheads="1"/>
            </p:cNvSpPr>
            <p:nvPr/>
          </p:nvSpPr>
          <p:spPr bwMode="auto">
            <a:xfrm>
              <a:off x="611188" y="5600700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6" name="テキスト ボックス 63"/>
            <p:cNvSpPr txBox="1">
              <a:spLocks noChangeArrowheads="1"/>
            </p:cNvSpPr>
            <p:nvPr/>
          </p:nvSpPr>
          <p:spPr bwMode="auto">
            <a:xfrm>
              <a:off x="611188" y="5868988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7" name="テキスト ボックス 8"/>
            <p:cNvSpPr txBox="1">
              <a:spLocks noChangeArrowheads="1"/>
            </p:cNvSpPr>
            <p:nvPr/>
          </p:nvSpPr>
          <p:spPr bwMode="auto">
            <a:xfrm>
              <a:off x="684213" y="887413"/>
              <a:ext cx="30241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b="1">
                  <a:latin typeface="Calibri" pitchFamily="34" charset="0"/>
                </a:rPr>
                <a:t>Advanced Himawari Imager (AHI)</a:t>
              </a:r>
              <a:endParaRPr lang="ja-JP" altLang="en-US" sz="1600" b="1">
                <a:latin typeface="Calibri" pitchFamily="34" charset="0"/>
              </a:endParaRPr>
            </a:p>
          </p:txBody>
        </p:sp>
      </p:grpSp>
      <p:sp>
        <p:nvSpPr>
          <p:cNvPr id="28" name="テキスト ボックス 31"/>
          <p:cNvSpPr txBox="1">
            <a:spLocks noChangeArrowheads="1"/>
          </p:cNvSpPr>
          <p:nvPr/>
        </p:nvSpPr>
        <p:spPr bwMode="auto">
          <a:xfrm>
            <a:off x="3995936" y="3212976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NIR</a:t>
            </a:r>
            <a:endParaRPr lang="ja-JP" altLang="en-US" sz="1200" b="1" dirty="0"/>
          </a:p>
        </p:txBody>
      </p:sp>
      <p:graphicFrame>
        <p:nvGraphicFramePr>
          <p:cNvPr id="2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13724"/>
              </p:ext>
            </p:extLst>
          </p:nvPr>
        </p:nvGraphicFramePr>
        <p:xfrm>
          <a:off x="5220072" y="4930948"/>
          <a:ext cx="2854325" cy="1587500"/>
        </p:xfrm>
        <a:graphic>
          <a:graphicData uri="http://schemas.openxmlformats.org/drawingml/2006/table">
            <a:tbl>
              <a:tblPr/>
              <a:tblGrid>
                <a:gridCol w="496887"/>
                <a:gridCol w="1427163"/>
                <a:gridCol w="930275"/>
              </a:tblGrid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 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[μ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ｍ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Resolution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0.55 – 0.90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3.50 – 4.00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6.50- 7.00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– 11.3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11.5 – 12.5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5651872" y="4653136"/>
            <a:ext cx="172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as of MTSAT-1R/2</a:t>
            </a:r>
            <a:endParaRPr lang="ja-JP" altLang="en-US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MSC web page for Himawari-8/9 information</a:t>
            </a:r>
            <a:b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 including “AHI SRFs (Spectral Response Functions)”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81892" y="1396684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http://mscweb.kishou.go.jp/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77" y="1720082"/>
            <a:ext cx="3694621" cy="257301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7127114" y="2503970"/>
            <a:ext cx="1264485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25"/>
          <p:cNvGrpSpPr/>
          <p:nvPr/>
        </p:nvGrpSpPr>
        <p:grpSpPr>
          <a:xfrm>
            <a:off x="8416651" y="2656186"/>
            <a:ext cx="500881" cy="871997"/>
            <a:chOff x="8227208" y="2504047"/>
            <a:chExt cx="500881" cy="871997"/>
          </a:xfrm>
        </p:grpSpPr>
        <p:sp>
          <p:nvSpPr>
            <p:cNvPr id="7" name="正方形/長方形 6"/>
            <p:cNvSpPr/>
            <p:nvPr/>
          </p:nvSpPr>
          <p:spPr>
            <a:xfrm>
              <a:off x="8227208" y="2504047"/>
              <a:ext cx="432048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 rot="5400000">
              <a:off x="8234473" y="2790695"/>
              <a:ext cx="700545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10800000">
              <a:off x="8440057" y="3160020"/>
              <a:ext cx="288032" cy="21602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083" y="3714534"/>
            <a:ext cx="2952328" cy="23762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603" y="2763102"/>
            <a:ext cx="3539543" cy="35395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7560389" y="3858550"/>
            <a:ext cx="781202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24"/>
          <p:cNvGrpSpPr/>
          <p:nvPr/>
        </p:nvGrpSpPr>
        <p:grpSpPr>
          <a:xfrm>
            <a:off x="6635171" y="3998372"/>
            <a:ext cx="1440159" cy="380109"/>
            <a:chOff x="6715040" y="3712838"/>
            <a:chExt cx="1440159" cy="380109"/>
          </a:xfrm>
        </p:grpSpPr>
        <p:sp>
          <p:nvSpPr>
            <p:cNvPr id="14" name="正方形/長方形 13"/>
            <p:cNvSpPr/>
            <p:nvPr/>
          </p:nvSpPr>
          <p:spPr>
            <a:xfrm rot="5400000">
              <a:off x="7939191" y="3784830"/>
              <a:ext cx="288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931064" y="3892798"/>
              <a:ext cx="1184786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/>
            <p:cNvSpPr/>
            <p:nvPr/>
          </p:nvSpPr>
          <p:spPr>
            <a:xfrm rot="16200000">
              <a:off x="6679036" y="3840919"/>
              <a:ext cx="288032" cy="21602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045201" y="4374219"/>
            <a:ext cx="1833835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(2) Click a link:</a:t>
            </a:r>
          </a:p>
          <a:p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“Imager (AHI)” </a:t>
            </a:r>
            <a:endParaRPr kumimoji="1" lang="ja-JP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34260" y="2214892"/>
            <a:ext cx="286296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(1) Click a link: “Himawari-8/9” </a:t>
            </a:r>
            <a:endParaRPr kumimoji="1" lang="ja-JP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53002" y="5355390"/>
            <a:ext cx="18830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(3) You can get</a:t>
            </a:r>
          </a:p>
          <a:p>
            <a:r>
              <a:rPr lang="en-US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“AHI SRFs”</a:t>
            </a:r>
            <a:r>
              <a:rPr kumimoji="1" lang="en-US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ja-JP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98256" y="6042888"/>
            <a:ext cx="1574119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6" descr="http://mscweb.kishou.go.jp/himawari89/space_segment/fig/AHI_SRF_VNIR_201206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00" y="2797932"/>
            <a:ext cx="2520280" cy="1762281"/>
          </a:xfrm>
          <a:prstGeom prst="rect">
            <a:avLst/>
          </a:prstGeom>
          <a:noFill/>
        </p:spPr>
      </p:pic>
      <p:pic>
        <p:nvPicPr>
          <p:cNvPr id="22" name="Picture 8" descr="http://mscweb.kishou.go.jp/himawari89/space_segment/fig/AHI_SRF_IR_201206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300" y="4546792"/>
            <a:ext cx="2520279" cy="1762280"/>
          </a:xfrm>
          <a:prstGeom prst="rect">
            <a:avLst/>
          </a:prstGeom>
          <a:noFill/>
        </p:spPr>
      </p:pic>
      <p:sp>
        <p:nvSpPr>
          <p:cNvPr id="23" name="正方形/長方形 22"/>
          <p:cNvSpPr/>
          <p:nvPr/>
        </p:nvSpPr>
        <p:spPr>
          <a:xfrm>
            <a:off x="312642" y="2774380"/>
            <a:ext cx="2592288" cy="3528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9408" y="1559940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n"/>
            </a:pP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Himawari-8/9 information web page opened at MSC website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“engineering” SRFs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of AHI are available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Autofit/>
          </a:bodyPr>
          <a:lstStyle/>
          <a:p>
            <a:r>
              <a:rPr lang="en-US" altLang="ja-JP" sz="2600" dirty="0" smtClean="0">
                <a:solidFill>
                  <a:schemeClr val="accent2">
                    <a:lumMod val="75000"/>
                  </a:schemeClr>
                </a:solidFill>
              </a:rPr>
              <a:t>Simulated AHI images for new products development</a:t>
            </a:r>
            <a:endParaRPr kumimoji="1" lang="ja-JP" alt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513803"/>
            <a:ext cx="3456384" cy="29284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87313" indent="-87313">
              <a:lnSpc>
                <a:spcPct val="110000"/>
              </a:lnSpc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To support the development of Himawari-8/9 products such as AMV, SST and aerosol, simulated satellite images are necessary.</a:t>
            </a:r>
          </a:p>
          <a:p>
            <a:pPr marL="87313" indent="-87313">
              <a:lnSpc>
                <a:spcPct val="110000"/>
              </a:lnSpc>
            </a:pPr>
            <a:r>
              <a:rPr kumimoji="1" lang="en-US" altLang="ja-JP" sz="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kumimoji="1" lang="en-US" altLang="ja-JP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>
              <a:lnSpc>
                <a:spcPct val="110000"/>
              </a:lnSpc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Radiance for each AHI band is calculated by using RTM with JMA NWP and some LEO satellites data.</a:t>
            </a:r>
          </a:p>
          <a:p>
            <a:pPr marL="87313" indent="-87313">
              <a:lnSpc>
                <a:spcPct val="110000"/>
              </a:lnSpc>
            </a:pPr>
            <a:r>
              <a:rPr lang="en-US" altLang="ja-JP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altLang="ja-JP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7313" indent="-87313">
              <a:lnSpc>
                <a:spcPct val="110000"/>
              </a:lnSpc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Sample simulation data have been made public for use in AHI research and development on the website. 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55758" y="1641326"/>
            <a:ext cx="461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RT simulated images for 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Himawari-8/9’s 16 AHI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bands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表 47"/>
          <p:cNvGraphicFramePr>
            <a:graphicFrameLocks noGrp="1"/>
          </p:cNvGraphicFramePr>
          <p:nvPr/>
        </p:nvGraphicFramePr>
        <p:xfrm>
          <a:off x="539552" y="4779162"/>
          <a:ext cx="3240360" cy="14656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2069"/>
                <a:gridCol w="2188291"/>
              </a:tblGrid>
              <a:tr h="3100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RT Model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RSTAR</a:t>
                      </a:r>
                    </a:p>
                    <a:p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200" dirty="0" smtClean="0"/>
                        <a:t>(Nakajima and Tanaka, 1986)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NWP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JMA GSM</a:t>
                      </a:r>
                    </a:p>
                    <a:p>
                      <a:r>
                        <a:rPr kumimoji="1" lang="en-US" altLang="ja-JP" sz="1200" dirty="0" smtClean="0"/>
                        <a:t> (horizontal resolution: 20km)</a:t>
                      </a:r>
                      <a:endParaRPr kumimoji="1" lang="ja-JP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0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Surface Parameters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Wind:</a:t>
                      </a:r>
                      <a:r>
                        <a:rPr kumimoji="1" lang="en-US" altLang="ja-JP" sz="1400" baseline="0" dirty="0" smtClean="0"/>
                        <a:t> JMA GSM</a:t>
                      </a:r>
                    </a:p>
                    <a:p>
                      <a:r>
                        <a:rPr kumimoji="1" lang="en-US" altLang="ja-JP" sz="1400" baseline="0" dirty="0" err="1" smtClean="0"/>
                        <a:t>Albedo</a:t>
                      </a:r>
                      <a:r>
                        <a:rPr kumimoji="1" lang="en-US" altLang="ja-JP" sz="1400" baseline="0" dirty="0" smtClean="0"/>
                        <a:t>: MODIS MOD09</a:t>
                      </a:r>
                      <a:endParaRPr kumimoji="1" lang="ja-JP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827584" y="4496594"/>
            <a:ext cx="2675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Configuration for RT Simulation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AHI proxy from sim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418" y="2026418"/>
            <a:ext cx="4762500" cy="4124326"/>
          </a:xfrm>
          <a:prstGeom prst="rect">
            <a:avLst/>
          </a:prstGeom>
          <a:noFill/>
        </p:spPr>
      </p:pic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5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91336" cy="365760"/>
          </a:xfrm>
        </p:spPr>
        <p:txBody>
          <a:bodyPr/>
          <a:lstStyle/>
          <a:p>
            <a:r>
              <a:rPr kumimoji="1" lang="en-US" altLang="ja-JP" dirty="0" smtClean="0"/>
              <a:t>GRWG/GDWG Annual Meeting, Mar. 04-08, 2013, Williamsburg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クール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467</TotalTime>
  <Words>1301</Words>
  <Application>Microsoft Macintosh PowerPoint</Application>
  <PresentationFormat>画面に合わせる (4:3)</PresentationFormat>
  <Paragraphs>244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クール</vt:lpstr>
      <vt:lpstr>JMA GPRC Report</vt:lpstr>
      <vt:lpstr>Contents</vt:lpstr>
      <vt:lpstr>Events since the last Joint meeting @ Beijing</vt:lpstr>
      <vt:lpstr>Events since the last Joint meeting @ Beijing</vt:lpstr>
      <vt:lpstr>GSICS correction for infrared channel</vt:lpstr>
      <vt:lpstr>Visible vicarious channel calibration using RTM (Details will be talked on Thursday)</vt:lpstr>
      <vt:lpstr>Himawari-8/9: Next generation JMA’s geostationary satellites</vt:lpstr>
      <vt:lpstr>MSC web page for Himawari-8/9 information  including “AHI SRFs (Spectral Response Functions)”</vt:lpstr>
      <vt:lpstr>Simulated AHI images for new products development</vt:lpstr>
      <vt:lpstr>NRT distribution of both the operational and corrected calibration information</vt:lpstr>
      <vt:lpstr>Summary and future plan</vt:lpstr>
      <vt:lpstr>Backup slides</vt:lpstr>
      <vt:lpstr>A Sequence of Himawari-8/9 AHI Observation in 10 minutes Time Frame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Takahashi Masaya</cp:lastModifiedBy>
  <cp:revision>68</cp:revision>
  <dcterms:created xsi:type="dcterms:W3CDTF">2013-02-24T23:33:48Z</dcterms:created>
  <dcterms:modified xsi:type="dcterms:W3CDTF">2013-03-05T07:22:08Z</dcterms:modified>
</cp:coreProperties>
</file>