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handoutMasterIdLst>
    <p:handoutMasterId r:id="rId27"/>
  </p:handoutMasterIdLst>
  <p:sldIdLst>
    <p:sldId id="310" r:id="rId2"/>
    <p:sldId id="311" r:id="rId3"/>
    <p:sldId id="258" r:id="rId4"/>
    <p:sldId id="267" r:id="rId5"/>
    <p:sldId id="269" r:id="rId6"/>
    <p:sldId id="324" r:id="rId7"/>
    <p:sldId id="299" r:id="rId8"/>
    <p:sldId id="281" r:id="rId9"/>
    <p:sldId id="328" r:id="rId10"/>
    <p:sldId id="326" r:id="rId11"/>
    <p:sldId id="327" r:id="rId12"/>
    <p:sldId id="316" r:id="rId13"/>
    <p:sldId id="274" r:id="rId14"/>
    <p:sldId id="260" r:id="rId15"/>
    <p:sldId id="297" r:id="rId16"/>
    <p:sldId id="329" r:id="rId17"/>
    <p:sldId id="330" r:id="rId18"/>
    <p:sldId id="312" r:id="rId19"/>
    <p:sldId id="313" r:id="rId20"/>
    <p:sldId id="314" r:id="rId21"/>
    <p:sldId id="296" r:id="rId22"/>
    <p:sldId id="277" r:id="rId23"/>
    <p:sldId id="280" r:id="rId24"/>
    <p:sldId id="306" r:id="rId25"/>
  </p:sldIdLst>
  <p:sldSz cx="9144000" cy="6858000" type="screen4x3"/>
  <p:notesSz cx="6797675" cy="9928225"/>
  <p:embeddedFontLst>
    <p:embeddedFont>
      <p:font typeface="맑은 고딕" pitchFamily="50" charset="-127"/>
      <p:regular r:id="rId28"/>
      <p:bold r:id="rId29"/>
    </p:embeddedFont>
    <p:embeddedFont>
      <p:font typeface="Arial Black" pitchFamily="34" charset="0"/>
      <p:bold r:id="rId30"/>
    </p:embeddedFont>
    <p:embeddedFont>
      <p:font typeface="Arial Narrow" pitchFamily="34" charset="0"/>
      <p:regular r:id="rId31"/>
      <p:bold r:id="rId32"/>
      <p:italic r:id="rId33"/>
      <p:boldItalic r:id="rId34"/>
    </p:embeddedFont>
    <p:embeddedFont>
      <p:font typeface="Arial Unicode MS" pitchFamily="50" charset="-127"/>
      <p:regular r:id="rId35"/>
    </p:embeddedFont>
    <p:embeddedFont>
      <p:font typeface="Tahoma" pitchFamily="34" charset="0"/>
      <p:regular r:id="rId36"/>
      <p:bold r:id="rId37"/>
    </p:embeddedFont>
    <p:embeddedFont>
      <p:font typeface="HY헤드라인M" pitchFamily="18" charset="-127"/>
      <p:regular r:id="rId38"/>
    </p:embeddedFont>
    <p:embeddedFont>
      <p:font typeface="Frutiger67-Condensed"/>
      <p:bold r:id="rId39"/>
    </p:embeddedFont>
    <p:embeddedFont>
      <p:font typeface="Century Gothic" pitchFamily="34" charset="0"/>
      <p:regular r:id="rId40"/>
      <p:bold r:id="rId41"/>
      <p:italic r:id="rId42"/>
      <p:boldItalic r:id="rId43"/>
    </p:embeddedFont>
  </p:embeddedFontLst>
  <p:defaultTex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99FF"/>
    <a:srgbClr val="080808"/>
    <a:srgbClr val="0F29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07" autoAdjust="0"/>
    <p:restoredTop sz="76138" autoAdjust="0"/>
  </p:normalViewPr>
  <p:slideViewPr>
    <p:cSldViewPr>
      <p:cViewPr varScale="1">
        <p:scale>
          <a:sx n="68" d="100"/>
          <a:sy n="68" d="100"/>
        </p:scale>
        <p:origin x="-210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굴림" pitchFamily="50" charset="-127"/>
                <a:ea typeface="굴림" pitchFamily="50" charset="-127"/>
              </a:defRPr>
            </a:lvl1pPr>
          </a:lstStyle>
          <a:p>
            <a:pPr>
              <a:defRPr/>
            </a:pPr>
            <a:endParaRPr lang="ko-KR" altLang="en-US"/>
          </a:p>
        </p:txBody>
      </p:sp>
      <p:sp>
        <p:nvSpPr>
          <p:cNvPr id="3" name="날짜 개체 틀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atin typeface="굴림" pitchFamily="50" charset="-127"/>
                <a:ea typeface="굴림" pitchFamily="50" charset="-127"/>
              </a:defRPr>
            </a:lvl1pPr>
          </a:lstStyle>
          <a:p>
            <a:pPr>
              <a:defRPr/>
            </a:pPr>
            <a:fld id="{C823F101-35FB-4969-A494-3BF6CC85F910}" type="datetimeFigureOut">
              <a:rPr lang="ko-KR" altLang="en-US"/>
              <a:pPr>
                <a:defRPr/>
              </a:pPr>
              <a:t>2013-03-05</a:t>
            </a:fld>
            <a:endParaRPr lang="ko-KR" altLang="en-US"/>
          </a:p>
        </p:txBody>
      </p:sp>
      <p:sp>
        <p:nvSpPr>
          <p:cNvPr id="4" name="바닥글 개체 틀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atin typeface="굴림" pitchFamily="50" charset="-127"/>
                <a:ea typeface="굴림" pitchFamily="50" charset="-127"/>
              </a:defRPr>
            </a:lvl1pPr>
          </a:lstStyle>
          <a:p>
            <a:pPr>
              <a:defRPr/>
            </a:pPr>
            <a:endParaRPr lang="ko-KR" altLang="en-US"/>
          </a:p>
        </p:txBody>
      </p:sp>
      <p:sp>
        <p:nvSpPr>
          <p:cNvPr id="5" name="슬라이드 번호 개체 틀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atin typeface="굴림" pitchFamily="50" charset="-127"/>
                <a:ea typeface="굴림" pitchFamily="50" charset="-127"/>
              </a:defRPr>
            </a:lvl1pPr>
          </a:lstStyle>
          <a:p>
            <a:pPr>
              <a:defRPr/>
            </a:pPr>
            <a:fld id="{F238AFC5-630B-4ADC-9B4D-1AE8DBE8953B}" type="slidenum">
              <a:rPr lang="ko-KR" altLang="en-US"/>
              <a:pPr>
                <a:defRPr/>
              </a:pPr>
              <a:t>‹#›</a:t>
            </a:fld>
            <a:endParaRPr lang="ko-KR" altLang="en-US"/>
          </a:p>
        </p:txBody>
      </p:sp>
    </p:spTree>
    <p:extLst>
      <p:ext uri="{BB962C8B-B14F-4D97-AF65-F5344CB8AC3E}">
        <p14:creationId xmlns:p14="http://schemas.microsoft.com/office/powerpoint/2010/main" val="1893262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굴림" charset="-127"/>
                <a:ea typeface="굴림" charset="-127"/>
              </a:defRPr>
            </a:lvl1pPr>
          </a:lstStyle>
          <a:p>
            <a:pPr>
              <a:defRPr/>
            </a:pPr>
            <a:endParaRPr lang="ko-KR" altLang="en-US"/>
          </a:p>
        </p:txBody>
      </p:sp>
      <p:sp>
        <p:nvSpPr>
          <p:cNvPr id="3" name="날짜 개체 틀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atin typeface="굴림" charset="-127"/>
                <a:ea typeface="굴림" charset="-127"/>
              </a:defRPr>
            </a:lvl1pPr>
          </a:lstStyle>
          <a:p>
            <a:pPr>
              <a:defRPr/>
            </a:pPr>
            <a:fld id="{9923D3E0-CCAD-4F97-8D61-5B40B64D616E}" type="datetimeFigureOut">
              <a:rPr lang="ko-KR" altLang="en-US"/>
              <a:pPr>
                <a:defRPr/>
              </a:pPr>
              <a:t>2013-03-05</a:t>
            </a:fld>
            <a:endParaRPr lang="ko-KR" altLang="en-US"/>
          </a:p>
        </p:txBody>
      </p:sp>
      <p:sp>
        <p:nvSpPr>
          <p:cNvPr id="4" name="슬라이드 이미지 개체 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ko-KR" altLang="en-US" noProof="0" smtClean="0"/>
          </a:p>
        </p:txBody>
      </p:sp>
      <p:sp>
        <p:nvSpPr>
          <p:cNvPr id="5" name="슬라이드 노트 개체 틀 4"/>
          <p:cNvSpPr>
            <a:spLocks noGrp="1"/>
          </p:cNvSpPr>
          <p:nvPr>
            <p:ph type="body" sz="quarter" idx="3"/>
          </p:nvPr>
        </p:nvSpPr>
        <p:spPr>
          <a:xfrm>
            <a:off x="679450" y="4716463"/>
            <a:ext cx="5438775" cy="4467225"/>
          </a:xfrm>
          <a:prstGeom prst="rect">
            <a:avLst/>
          </a:prstGeom>
        </p:spPr>
        <p:txBody>
          <a:bodyPr vert="horz" lIns="91440" tIns="45720" rIns="91440" bIns="45720" rtlCol="0">
            <a:normAutofit/>
          </a:bodyPr>
          <a:lstStyle/>
          <a:p>
            <a:pPr lvl="0"/>
            <a:r>
              <a:rPr lang="ko-KR" altLang="en-US" noProof="0" smtClean="0"/>
              <a:t>마스터 텍스트 스타일을 편집합니다</a:t>
            </a:r>
          </a:p>
          <a:p>
            <a:pPr lvl="1"/>
            <a:r>
              <a:rPr lang="ko-KR" altLang="en-US" noProof="0" smtClean="0"/>
              <a:t>둘째 수준</a:t>
            </a:r>
          </a:p>
          <a:p>
            <a:pPr lvl="2"/>
            <a:r>
              <a:rPr lang="ko-KR" altLang="en-US" noProof="0" smtClean="0"/>
              <a:t>셋째 수준</a:t>
            </a:r>
          </a:p>
          <a:p>
            <a:pPr lvl="3"/>
            <a:r>
              <a:rPr lang="ko-KR" altLang="en-US" noProof="0" smtClean="0"/>
              <a:t>넷째 수준</a:t>
            </a:r>
          </a:p>
          <a:p>
            <a:pPr lvl="4"/>
            <a:r>
              <a:rPr lang="ko-KR" altLang="en-US" noProof="0" smtClean="0"/>
              <a:t>다섯째 수준</a:t>
            </a:r>
          </a:p>
        </p:txBody>
      </p:sp>
      <p:sp>
        <p:nvSpPr>
          <p:cNvPr id="6" name="바닥글 개체 틀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atin typeface="굴림" charset="-127"/>
                <a:ea typeface="굴림" charset="-127"/>
              </a:defRPr>
            </a:lvl1pPr>
          </a:lstStyle>
          <a:p>
            <a:pPr>
              <a:defRPr/>
            </a:pPr>
            <a:endParaRPr lang="ko-KR" altLang="en-US"/>
          </a:p>
        </p:txBody>
      </p:sp>
      <p:sp>
        <p:nvSpPr>
          <p:cNvPr id="7" name="슬라이드 번호 개체 틀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atin typeface="굴림" charset="-127"/>
                <a:ea typeface="굴림" charset="-127"/>
              </a:defRPr>
            </a:lvl1pPr>
          </a:lstStyle>
          <a:p>
            <a:pPr>
              <a:defRPr/>
            </a:pPr>
            <a:fld id="{726744BE-0E49-4939-85D6-82CDC45FAB9F}" type="slidenum">
              <a:rPr lang="ko-KR" altLang="en-US"/>
              <a:pPr>
                <a:defRPr/>
              </a:pPr>
              <a:t>‹#›</a:t>
            </a:fld>
            <a:endParaRPr lang="ko-KR" altLang="en-US"/>
          </a:p>
        </p:txBody>
      </p:sp>
    </p:spTree>
    <p:extLst>
      <p:ext uri="{BB962C8B-B14F-4D97-AF65-F5344CB8AC3E}">
        <p14:creationId xmlns:p14="http://schemas.microsoft.com/office/powerpoint/2010/main" val="1319564864"/>
      </p:ext>
    </p:extLst>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sz="1200" kern="1200">
        <a:solidFill>
          <a:schemeClr val="tx1"/>
        </a:solidFill>
        <a:latin typeface="+mn-lt"/>
        <a:ea typeface="+mn-ea"/>
        <a:cs typeface="+mn-cs"/>
      </a:defRPr>
    </a:lvl1pPr>
    <a:lvl2pPr marL="457200" algn="l" rtl="0" eaLnBrk="0" fontAlgn="base" latinLnBrk="1" hangingPunct="0">
      <a:spcBef>
        <a:spcPct val="30000"/>
      </a:spcBef>
      <a:spcAft>
        <a:spcPct val="0"/>
      </a:spcAft>
      <a:defRPr sz="1200" kern="1200">
        <a:solidFill>
          <a:schemeClr val="tx1"/>
        </a:solidFill>
        <a:latin typeface="+mn-lt"/>
        <a:ea typeface="+mn-ea"/>
        <a:cs typeface="+mn-cs"/>
      </a:defRPr>
    </a:lvl2pPr>
    <a:lvl3pPr marL="914400" algn="l" rtl="0" eaLnBrk="0" fontAlgn="base" latinLnBrk="1" hangingPunct="0">
      <a:spcBef>
        <a:spcPct val="30000"/>
      </a:spcBef>
      <a:spcAft>
        <a:spcPct val="0"/>
      </a:spcAft>
      <a:defRPr sz="1200" kern="1200">
        <a:solidFill>
          <a:schemeClr val="tx1"/>
        </a:solidFill>
        <a:latin typeface="+mn-lt"/>
        <a:ea typeface="+mn-ea"/>
        <a:cs typeface="+mn-cs"/>
      </a:defRPr>
    </a:lvl3pPr>
    <a:lvl4pPr marL="1371600" algn="l" rtl="0" eaLnBrk="0" fontAlgn="base" latinLnBrk="1" hangingPunct="0">
      <a:spcBef>
        <a:spcPct val="30000"/>
      </a:spcBef>
      <a:spcAft>
        <a:spcPct val="0"/>
      </a:spcAft>
      <a:defRPr sz="1200" kern="1200">
        <a:solidFill>
          <a:schemeClr val="tx1"/>
        </a:solidFill>
        <a:latin typeface="+mn-lt"/>
        <a:ea typeface="+mn-ea"/>
        <a:cs typeface="+mn-cs"/>
      </a:defRPr>
    </a:lvl4pPr>
    <a:lvl5pPr marL="1828800" algn="l" rtl="0" eaLnBrk="0" fontAlgn="base" latinLnBrk="1" hangingPunct="0">
      <a:spcBef>
        <a:spcPct val="30000"/>
      </a:spcBef>
      <a:spcAft>
        <a:spcPct val="0"/>
      </a:spcAft>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슬라이드 이미지 개체 틀 1"/>
          <p:cNvSpPr>
            <a:spLocks noGrp="1" noRot="1" noChangeAspect="1" noTextEdit="1"/>
          </p:cNvSpPr>
          <p:nvPr>
            <p:ph type="sldImg"/>
          </p:nvPr>
        </p:nvSpPr>
        <p:spPr>
          <a:ln/>
        </p:spPr>
      </p:sp>
      <p:sp>
        <p:nvSpPr>
          <p:cNvPr id="26627" name="슬라이드 노트 개체 틀 2"/>
          <p:cNvSpPr>
            <a:spLocks noGrp="1"/>
          </p:cNvSpPr>
          <p:nvPr>
            <p:ph type="body" idx="1"/>
          </p:nvPr>
        </p:nvSpPr>
        <p:spPr>
          <a:noFill/>
          <a:ln/>
        </p:spPr>
        <p:txBody>
          <a:bodyPr/>
          <a:lstStyle/>
          <a:p>
            <a:pPr>
              <a:spcBef>
                <a:spcPct val="0"/>
              </a:spcBef>
            </a:pPr>
            <a:r>
              <a:rPr lang="en-US" altLang="ko-KR" sz="1200" dirty="0" smtClean="0"/>
              <a:t>Good afternoon,</a:t>
            </a:r>
            <a:r>
              <a:rPr lang="en-US" altLang="ko-KR" sz="1200" baseline="0" dirty="0" smtClean="0"/>
              <a:t> </a:t>
            </a:r>
            <a:r>
              <a:rPr lang="en-US" altLang="ko-KR" sz="1200" dirty="0" smtClean="0"/>
              <a:t>everyone. I am </a:t>
            </a:r>
            <a:r>
              <a:rPr lang="en-US" altLang="ko-KR" sz="1200" dirty="0" err="1" smtClean="0"/>
              <a:t>Sunmi</a:t>
            </a:r>
            <a:r>
              <a:rPr lang="en-US" altLang="ko-KR" sz="1200" dirty="0" smtClean="0"/>
              <a:t> Na. I am working with National Meteorological Satellite Center, Korea Meteorological Administration in Republic of Korea. I am going</a:t>
            </a:r>
            <a:r>
              <a:rPr lang="en-US" altLang="ko-KR" sz="1200" baseline="0" dirty="0" smtClean="0"/>
              <a:t> to talk about the KMA GPRC report.</a:t>
            </a:r>
            <a:endParaRPr lang="ko-KR" altLang="en-US" sz="1200" dirty="0"/>
          </a:p>
        </p:txBody>
      </p:sp>
      <p:sp>
        <p:nvSpPr>
          <p:cNvPr id="26628" name="슬라이드 번호 개체 틀 3"/>
          <p:cNvSpPr>
            <a:spLocks noGrp="1"/>
          </p:cNvSpPr>
          <p:nvPr>
            <p:ph type="sldNum" sz="quarter" idx="5"/>
          </p:nvPr>
        </p:nvSpPr>
        <p:spPr>
          <a:noFill/>
        </p:spPr>
        <p:txBody>
          <a:bodyPr/>
          <a:lstStyle/>
          <a:p>
            <a:fld id="{57364B9C-C66C-48B8-A9D5-A846DAF9ABDD}" type="slidenum">
              <a:rPr lang="en-US" altLang="ko-KR" smtClean="0"/>
              <a:pPr/>
              <a:t>1</a:t>
            </a:fld>
            <a:endParaRPr lang="en-US" altLang="ko-K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This is the results of recalibrated</a:t>
            </a:r>
            <a:r>
              <a:rPr lang="en-US" altLang="ko-KR" baseline="0" dirty="0" smtClean="0"/>
              <a:t> SST for 1-year.</a:t>
            </a:r>
          </a:p>
          <a:p>
            <a:r>
              <a:rPr lang="en-US" altLang="ko-KR" dirty="0" smtClean="0"/>
              <a:t>X axis is COMS SST, y axis is buoy SST. </a:t>
            </a:r>
            <a:r>
              <a:rPr lang="en-US" altLang="ko-KR" sz="1200" dirty="0" smtClean="0"/>
              <a:t>(</a:t>
            </a:r>
            <a:r>
              <a:rPr lang="en-US" altLang="ko-KR" sz="1200" dirty="0" smtClean="0">
                <a:sym typeface="Wingdings" pitchFamily="2" charset="2"/>
              </a:rPr>
              <a:t> </a:t>
            </a:r>
            <a:r>
              <a:rPr lang="en-US" altLang="ko-KR" sz="1200" dirty="0" smtClean="0"/>
              <a:t>pointing</a:t>
            </a:r>
            <a:r>
              <a:rPr lang="en-US" altLang="ko-KR" sz="1200" baseline="0" dirty="0" smtClean="0"/>
              <a:t> graph)</a:t>
            </a:r>
            <a:r>
              <a:rPr lang="en-US" altLang="ko-KR" baseline="0" dirty="0" smtClean="0"/>
              <a:t> </a:t>
            </a:r>
            <a:endParaRPr lang="en-US" altLang="ko-KR" dirty="0" smtClean="0"/>
          </a:p>
          <a:p>
            <a:r>
              <a:rPr lang="en-US" altLang="ko-KR" dirty="0" smtClean="0"/>
              <a:t>Top graph is SST before recalibration, bottom graph is SST after recalibration.</a:t>
            </a:r>
          </a:p>
          <a:p>
            <a:r>
              <a:rPr lang="en-US" altLang="ko-KR" dirty="0" smtClean="0"/>
              <a:t>For day time, the averaged RMSE</a:t>
            </a:r>
            <a:r>
              <a:rPr lang="en-US" altLang="ko-KR" baseline="0" dirty="0" smtClean="0"/>
              <a:t> and bias of SST are 0.86 and 0.49, and those of SST’ are 0.67 and 0.01.</a:t>
            </a:r>
            <a:endParaRPr lang="en-US" altLang="ko-KR" dirty="0" smtClean="0"/>
          </a:p>
          <a:p>
            <a:endParaRPr lang="ko-KR" altLang="en-US" dirty="0"/>
          </a:p>
        </p:txBody>
      </p:sp>
      <p:sp>
        <p:nvSpPr>
          <p:cNvPr id="4" name="슬라이드 번호 개체 틀 3"/>
          <p:cNvSpPr>
            <a:spLocks noGrp="1"/>
          </p:cNvSpPr>
          <p:nvPr>
            <p:ph type="sldNum" sz="quarter" idx="10"/>
          </p:nvPr>
        </p:nvSpPr>
        <p:spPr/>
        <p:txBody>
          <a:bodyPr/>
          <a:lstStyle/>
          <a:p>
            <a:pPr>
              <a:defRPr/>
            </a:pPr>
            <a:fld id="{726744BE-0E49-4939-85D6-82CDC45FAB9F}" type="slidenum">
              <a:rPr lang="ko-KR" altLang="en-US" smtClean="0"/>
              <a:pPr>
                <a:defRPr/>
              </a:pPr>
              <a:t>10</a:t>
            </a:fld>
            <a:endParaRPr lang="ko-KR"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This shows the comparison of recalibrated SST with buoy SST for night time.</a:t>
            </a:r>
          </a:p>
          <a:p>
            <a:r>
              <a:rPr lang="en-US" altLang="ko-KR" dirty="0" smtClean="0"/>
              <a:t>For night time, the averaged RMSE</a:t>
            </a:r>
            <a:r>
              <a:rPr lang="en-US" altLang="ko-KR" baseline="0" dirty="0" smtClean="0"/>
              <a:t> and bias of SST are 0.81 and 0.08, and those of SST’ are 0.80 and 0.004.</a:t>
            </a:r>
            <a:endParaRPr lang="ko-KR" altLang="en-US" dirty="0"/>
          </a:p>
        </p:txBody>
      </p:sp>
      <p:sp>
        <p:nvSpPr>
          <p:cNvPr id="4" name="슬라이드 번호 개체 틀 3"/>
          <p:cNvSpPr>
            <a:spLocks noGrp="1"/>
          </p:cNvSpPr>
          <p:nvPr>
            <p:ph type="sldNum" sz="quarter" idx="10"/>
          </p:nvPr>
        </p:nvSpPr>
        <p:spPr/>
        <p:txBody>
          <a:bodyPr/>
          <a:lstStyle/>
          <a:p>
            <a:pPr>
              <a:defRPr/>
            </a:pPr>
            <a:fld id="{726744BE-0E49-4939-85D6-82CDC45FAB9F}" type="slidenum">
              <a:rPr lang="ko-KR" altLang="en-US" smtClean="0"/>
              <a:pPr>
                <a:defRPr/>
              </a:pPr>
              <a:t>11</a:t>
            </a:fld>
            <a:endParaRPr lang="ko-KR"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57347" name="슬라이드 노트 개체 틀 2"/>
          <p:cNvSpPr>
            <a:spLocks noGrp="1"/>
          </p:cNvSpPr>
          <p:nvPr>
            <p:ph type="body" idx="1"/>
          </p:nvPr>
        </p:nvSpPr>
        <p:spPr bwMode="auto">
          <a:noFill/>
        </p:spPr>
        <p:txBody>
          <a:bodyPr/>
          <a:lstStyle/>
          <a:p>
            <a:r>
              <a:rPr lang="en-US" altLang="ko-KR" dirty="0" smtClean="0"/>
              <a:t>Let me move on the future plan</a:t>
            </a:r>
            <a:r>
              <a:rPr lang="en-US" altLang="ko-KR" baseline="0" dirty="0" smtClean="0"/>
              <a:t> of KMA.</a:t>
            </a:r>
            <a:endParaRPr lang="ko-KR" altLang="en-US" dirty="0" smtClean="0"/>
          </a:p>
        </p:txBody>
      </p:sp>
      <p:sp>
        <p:nvSpPr>
          <p:cNvPr id="57348" name="슬라이드 번호 개체 틀 3"/>
          <p:cNvSpPr>
            <a:spLocks noGrp="1"/>
          </p:cNvSpPr>
          <p:nvPr>
            <p:ph type="sldNum" sz="quarter" idx="5"/>
          </p:nvPr>
        </p:nvSpPr>
        <p:spPr bwMode="auto">
          <a:noFill/>
          <a:ln>
            <a:miter lim="800000"/>
            <a:headEnd/>
            <a:tailEnd/>
          </a:ln>
        </p:spPr>
        <p:txBody>
          <a:bodyPr/>
          <a:lstStyle/>
          <a:p>
            <a:fld id="{3C12AE93-93A7-4F1E-A876-3861BA8C84F0}" type="slidenum">
              <a:rPr lang="ko-KR" altLang="en-US" smtClean="0">
                <a:latin typeface="굴림" pitchFamily="50" charset="-127"/>
                <a:ea typeface="굴림" pitchFamily="50" charset="-127"/>
              </a:rPr>
              <a:pPr/>
              <a:t>12</a:t>
            </a:fld>
            <a:endParaRPr lang="ko-KR" altLang="en-US" smtClean="0">
              <a:latin typeface="굴림" pitchFamily="50" charset="-127"/>
              <a:ea typeface="굴림" pitchFamily="50" charset="-127"/>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57347" name="슬라이드 노트 개체 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ltLang="ko-KR" dirty="0" smtClean="0"/>
              <a:t>We will further study COMS and IASI </a:t>
            </a:r>
            <a:r>
              <a:rPr lang="en-US" altLang="ko-KR" dirty="0" err="1" smtClean="0"/>
              <a:t>intercalibration</a:t>
            </a:r>
            <a:r>
              <a:rPr lang="en-US" altLang="ko-KR" dirty="0" smtClean="0"/>
              <a:t> for water vapor channel.</a:t>
            </a:r>
          </a:p>
          <a:p>
            <a:pPr eaLnBrk="1" hangingPunct="1"/>
            <a:r>
              <a:rPr lang="en-US" altLang="ko-KR" dirty="0" smtClean="0"/>
              <a:t>For infrared channel, we will inter-calibrate COMS and MTSAT2.</a:t>
            </a:r>
          </a:p>
          <a:p>
            <a:pPr eaLnBrk="1" hangingPunct="1"/>
            <a:r>
              <a:rPr lang="en-US" altLang="ko-KR" dirty="0" smtClean="0"/>
              <a:t>For visible channel, we will further study trend of ratio using moon, ocean, desert, cloud targets.</a:t>
            </a:r>
          </a:p>
          <a:p>
            <a:pPr eaLnBrk="1" hangingPunct="1"/>
            <a:r>
              <a:rPr lang="en-US" altLang="ko-KR" dirty="0" smtClean="0"/>
              <a:t>For GSICS webpage, we will</a:t>
            </a:r>
            <a:r>
              <a:rPr lang="en-US" altLang="ko-KR" baseline="0" dirty="0" smtClean="0"/>
              <a:t> display the visible calibration results.</a:t>
            </a:r>
          </a:p>
          <a:p>
            <a:pPr eaLnBrk="1" hangingPunct="1"/>
            <a:r>
              <a:rPr lang="en-US" altLang="ko-KR" baseline="0" dirty="0" smtClean="0"/>
              <a:t>For re-calibration, we will analyze the long-term trend of recalibrated SST using GSICS IR coefficients.</a:t>
            </a:r>
          </a:p>
          <a:p>
            <a:pPr eaLnBrk="1" hangingPunct="1"/>
            <a:endParaRPr lang="en-US" altLang="ko-KR" dirty="0" smtClean="0"/>
          </a:p>
        </p:txBody>
      </p:sp>
      <p:sp>
        <p:nvSpPr>
          <p:cNvPr id="57348"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ABED6E-45FB-4ECC-999C-95636DCA3318}" type="slidenum">
              <a:rPr lang="ko-KR" altLang="en-US" smtClean="0"/>
              <a:pPr/>
              <a:t>13</a:t>
            </a:fld>
            <a:endParaRPr lang="ko-KR"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46083"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smtClean="0"/>
              <a:t>At first we have collocated in space, in time, in line-of-sight. We have selected GEO pixel closest to the LEO granule center. And we have collocated data within 15 minutes. We have collocated data using satellite viewing angle.</a:t>
            </a:r>
            <a:endParaRPr lang="ko-KR" altLang="en-US" smtClean="0"/>
          </a:p>
        </p:txBody>
      </p:sp>
      <p:sp>
        <p:nvSpPr>
          <p:cNvPr id="4608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DFD376-CADF-405D-861E-56E0CD005C69}" type="slidenum">
              <a:rPr lang="ko-KR" altLang="en-US" smtClean="0"/>
              <a:pPr/>
              <a:t>18</a:t>
            </a:fld>
            <a:endParaRPr lang="ko-KR"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47107"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smtClean="0"/>
              <a:t>Next, we have performed uniformity check. Uniformity check reduces uncertainty, because unwanted bias increased noise. </a:t>
            </a:r>
            <a:endParaRPr lang="ko-KR" altLang="en-US" smtClean="0"/>
          </a:p>
        </p:txBody>
      </p:sp>
      <p:sp>
        <p:nvSpPr>
          <p:cNvPr id="47108"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037FAB-314D-4C38-AC97-DB5EEECF9E16}" type="slidenum">
              <a:rPr lang="ko-KR" altLang="en-US" smtClean="0"/>
              <a:pPr/>
              <a:t>19</a:t>
            </a:fld>
            <a:endParaRPr lang="ko-KR"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48131"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smtClean="0"/>
              <a:t>Finally, we have performed spectral filling. We have used constraint method. This is the spectral response function of COMS IR channel. This is the spectral response function of IASI. There is gap channel in shortwave IR. We have filled gap channel using constraint method. </a:t>
            </a:r>
            <a:endParaRPr lang="ko-KR" altLang="en-US" smtClean="0"/>
          </a:p>
        </p:txBody>
      </p:sp>
      <p:sp>
        <p:nvSpPr>
          <p:cNvPr id="48132"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0BAB2C-EF52-4660-8A08-05B6061FD1E7}" type="slidenum">
              <a:rPr lang="ko-KR" altLang="en-US" smtClean="0"/>
              <a:pPr/>
              <a:t>20</a:t>
            </a:fld>
            <a:endParaRPr lang="ko-KR"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61443" name="슬라이드 노트 개체 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ltLang="ko-KR" sz="900" smtClean="0">
                <a:latin typeface="Arial" charset="0"/>
                <a:cs typeface="Arial" charset="0"/>
              </a:rPr>
              <a:t>In this page, I will explain collocation method.</a:t>
            </a:r>
          </a:p>
          <a:p>
            <a:pPr eaLnBrk="1" hangingPunct="1"/>
            <a:r>
              <a:rPr lang="en-US" altLang="ko-KR" sz="900" smtClean="0">
                <a:latin typeface="Arial" charset="0"/>
                <a:cs typeface="Arial" charset="0"/>
              </a:rPr>
              <a:t>We used the collocation algorithm provided by the GSICS research working group.</a:t>
            </a:r>
          </a:p>
          <a:p>
            <a:pPr eaLnBrk="1" hangingPunct="1"/>
            <a:r>
              <a:rPr lang="en-US" altLang="ko-KR" sz="900" smtClean="0">
                <a:latin typeface="Arial" charset="0"/>
                <a:cs typeface="Arial" charset="0"/>
              </a:rPr>
              <a:t>We choose the COMS and IASI data using table that  shows the criteria used in inter-calibration between COMS and IASI. </a:t>
            </a:r>
          </a:p>
          <a:p>
            <a:pPr eaLnBrk="1" hangingPunct="1"/>
            <a:r>
              <a:rPr lang="en-US" altLang="ko-KR" sz="900" smtClean="0">
                <a:latin typeface="Arial" charset="0"/>
                <a:cs typeface="Arial" charset="0"/>
              </a:rPr>
              <a:t>In this table, first column is COMS channel. second column is Weather condition.</a:t>
            </a:r>
          </a:p>
          <a:p>
            <a:pPr eaLnBrk="1" hangingPunct="1"/>
            <a:r>
              <a:rPr lang="en-US" altLang="ko-KR" sz="900" smtClean="0">
                <a:latin typeface="Arial" charset="0"/>
                <a:cs typeface="Arial" charset="0"/>
              </a:rPr>
              <a:t>and third column is time threshold values. and fourth column is SZA. and,</a:t>
            </a:r>
          </a:p>
          <a:p>
            <a:pPr eaLnBrk="1" hangingPunct="1"/>
            <a:r>
              <a:rPr lang="en-US" altLang="ko-KR" sz="900" smtClean="0">
                <a:latin typeface="Arial" charset="0"/>
                <a:cs typeface="Arial" charset="0"/>
              </a:rPr>
              <a:t>fifth and sixth  are uniformity threshold values.</a:t>
            </a:r>
          </a:p>
          <a:p>
            <a:pPr eaLnBrk="1" hangingPunct="1"/>
            <a:r>
              <a:rPr lang="en-US" altLang="ko-KR" sz="900" smtClean="0">
                <a:latin typeface="Arial" charset="0"/>
                <a:cs typeface="Arial" charset="0"/>
              </a:rPr>
              <a:t>The threshold values change by weather conditions.</a:t>
            </a:r>
          </a:p>
          <a:p>
            <a:pPr eaLnBrk="1" hangingPunct="1"/>
            <a:r>
              <a:rPr lang="en-US" altLang="ko-KR" sz="900" smtClean="0">
                <a:latin typeface="Arial" charset="0"/>
                <a:ea typeface="굴림" charset="-127"/>
              </a:rPr>
              <a:t> If the brightness temperature of IR1(1 0.8um) is higher than 275K, the scene condition is clear. otherwise, cloudy</a:t>
            </a:r>
          </a:p>
          <a:p>
            <a:pPr eaLnBrk="1" hangingPunct="1"/>
            <a:endParaRPr lang="en-US" altLang="ko-KR" sz="900" smtClean="0">
              <a:latin typeface="Arial" charset="0"/>
              <a:cs typeface="Arial" charset="0"/>
            </a:endParaRPr>
          </a:p>
          <a:p>
            <a:pPr eaLnBrk="1" hangingPunct="1"/>
            <a:r>
              <a:rPr lang="en-US" altLang="ko-KR" sz="900" smtClean="0">
                <a:latin typeface="Arial" charset="0"/>
                <a:cs typeface="Arial" charset="0"/>
              </a:rPr>
              <a:t>We checked the three types of condition.</a:t>
            </a:r>
          </a:p>
          <a:p>
            <a:pPr eaLnBrk="1" hangingPunct="1"/>
            <a:r>
              <a:rPr lang="en-US" altLang="ko-KR" sz="900" smtClean="0">
                <a:latin typeface="Arial" charset="0"/>
                <a:cs typeface="Arial" charset="0"/>
              </a:rPr>
              <a:t>First, to check difference of observation time, we verified that the observation time difference is within 5 minutes.</a:t>
            </a:r>
          </a:p>
          <a:p>
            <a:pPr eaLnBrk="1" hangingPunct="1"/>
            <a:r>
              <a:rPr lang="en-US" altLang="ko-KR" sz="900" smtClean="0">
                <a:latin typeface="Arial" charset="0"/>
                <a:cs typeface="Arial" charset="0"/>
              </a:rPr>
              <a:t>Second, SZA difference check</a:t>
            </a:r>
          </a:p>
          <a:p>
            <a:pPr eaLnBrk="1" hangingPunct="1"/>
            <a:r>
              <a:rPr lang="en-US" altLang="ko-KR" sz="900" smtClean="0">
                <a:latin typeface="Arial" charset="0"/>
                <a:cs typeface="Arial" charset="0"/>
              </a:rPr>
              <a:t>In this check, We selected pixels which less than threshold values using SZA data both COMS and IASI</a:t>
            </a:r>
          </a:p>
          <a:p>
            <a:pPr eaLnBrk="1" hangingPunct="1"/>
            <a:r>
              <a:rPr lang="en-US" altLang="ko-KR" sz="900" smtClean="0">
                <a:latin typeface="Arial" charset="0"/>
                <a:cs typeface="Arial" charset="0"/>
              </a:rPr>
              <a:t>The third, environment uniformity check</a:t>
            </a:r>
          </a:p>
          <a:p>
            <a:pPr eaLnBrk="1" hangingPunct="1"/>
            <a:r>
              <a:rPr lang="en-US" altLang="ko-KR" sz="900" smtClean="0">
                <a:latin typeface="Arial" charset="0"/>
                <a:cs typeface="Arial" charset="0"/>
              </a:rPr>
              <a:t>To reduce differences between the observation conditions of two satellites due to time difference, </a:t>
            </a:r>
          </a:p>
          <a:p>
            <a:pPr eaLnBrk="1" hangingPunct="1"/>
            <a:r>
              <a:rPr lang="en-US" altLang="ko-KR" sz="900" smtClean="0">
                <a:latin typeface="Arial" charset="0"/>
                <a:cs typeface="Arial" charset="0"/>
              </a:rPr>
              <a:t>SZA difference, etc., only measurements over uniform scenes are selected.</a:t>
            </a:r>
          </a:p>
          <a:p>
            <a:pPr eaLnBrk="1" hangingPunct="1"/>
            <a:r>
              <a:rPr lang="en-US" altLang="ko-KR" sz="900" smtClean="0">
                <a:latin typeface="Arial" charset="0"/>
                <a:cs typeface="Arial" charset="0"/>
              </a:rPr>
              <a:t>It must be satisfy by this relation.</a:t>
            </a:r>
          </a:p>
          <a:p>
            <a:pPr eaLnBrk="1" hangingPunct="1"/>
            <a:endParaRPr lang="en-US" altLang="ko-KR" sz="900" smtClean="0">
              <a:latin typeface="Arial" charset="0"/>
              <a:cs typeface="Arial" charset="0"/>
            </a:endParaRPr>
          </a:p>
          <a:p>
            <a:pPr eaLnBrk="1" hangingPunct="1"/>
            <a:r>
              <a:rPr lang="en-US" altLang="ko-KR" sz="900" smtClean="0">
                <a:latin typeface="Arial" charset="0"/>
                <a:cs typeface="Arial" charset="0"/>
              </a:rPr>
              <a:t>The right figures show example of collocation result. </a:t>
            </a:r>
          </a:p>
          <a:p>
            <a:pPr eaLnBrk="1" hangingPunct="1"/>
            <a:r>
              <a:rPr lang="en-US" altLang="ko-KR" sz="900" smtClean="0">
                <a:latin typeface="Arial" charset="0"/>
                <a:cs typeface="Arial" charset="0"/>
              </a:rPr>
              <a:t>This(the upper left) figure is SZA of COMS MI. and this(upper right) figure is IASI SZA.</a:t>
            </a:r>
          </a:p>
          <a:p>
            <a:pPr eaLnBrk="1" hangingPunct="1"/>
            <a:r>
              <a:rPr lang="en-US" altLang="ko-KR" sz="900" smtClean="0">
                <a:latin typeface="Arial" charset="0"/>
                <a:cs typeface="Arial" charset="0"/>
              </a:rPr>
              <a:t>and the(the bottom left) figure shows the result of SZA difference check between COMS and IASI data.</a:t>
            </a:r>
          </a:p>
          <a:p>
            <a:pPr eaLnBrk="1" hangingPunct="1"/>
            <a:r>
              <a:rPr lang="en-US" altLang="ko-KR" sz="900" smtClean="0">
                <a:latin typeface="Arial" charset="0"/>
                <a:cs typeface="Arial" charset="0"/>
              </a:rPr>
              <a:t>and this(the bottom right) figure shows the result of SZA difference check and environment uniformity check.</a:t>
            </a:r>
          </a:p>
          <a:p>
            <a:pPr eaLnBrk="1" hangingPunct="1"/>
            <a:endParaRPr lang="en-US" altLang="ko-KR" sz="900" smtClean="0">
              <a:latin typeface="Arial" charset="0"/>
              <a:cs typeface="Arial" charset="0"/>
            </a:endParaRPr>
          </a:p>
        </p:txBody>
      </p:sp>
      <p:sp>
        <p:nvSpPr>
          <p:cNvPr id="6144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192455-A0CD-46BA-AFCD-F6EDFF038D19}" type="slidenum">
              <a:rPr lang="ko-KR" altLang="en-US" smtClean="0"/>
              <a:pPr/>
              <a:t>21</a:t>
            </a:fld>
            <a:endParaRPr lang="ko-KR"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F08A1EE-403E-4AC9-8539-A97700DCFAE9}" type="slidenum">
              <a:rPr lang="en-US" altLang="ko-KR" smtClean="0"/>
              <a:pPr/>
              <a:t>22</a:t>
            </a:fld>
            <a:endParaRPr lang="en-US" altLang="ko-KR" smtClean="0"/>
          </a:p>
        </p:txBody>
      </p:sp>
      <p:sp>
        <p:nvSpPr>
          <p:cNvPr id="6246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246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0571" tIns="45286" rIns="90571" bIns="45286" numCol="1" anchor="t" anchorCtr="0" compatLnSpc="1">
            <a:prstTxWarp prst="textNoShape">
              <a:avLst/>
            </a:prstTxWarp>
          </a:bodyPr>
          <a:lstStyle/>
          <a:p>
            <a:pPr eaLnBrk="1" hangingPunct="1">
              <a:spcBef>
                <a:spcPct val="0"/>
              </a:spcBef>
            </a:pPr>
            <a:endParaRPr lang="ko-KR" altLang="ko-K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63491" name="슬라이드 노트 개체 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ltLang="ko-KR" sz="900" smtClean="0">
                <a:latin typeface="Arial" charset="0"/>
                <a:cs typeface="Arial" charset="0"/>
              </a:rPr>
              <a:t>The collocated COMS and IASI data cannot be compared without considering the sensor’s </a:t>
            </a:r>
          </a:p>
          <a:p>
            <a:pPr eaLnBrk="1" hangingPunct="1"/>
            <a:r>
              <a:rPr lang="en-US" altLang="ko-KR" sz="900" smtClean="0">
                <a:latin typeface="Arial" charset="0"/>
                <a:cs typeface="Arial" charset="0"/>
              </a:rPr>
              <a:t>spectral response difference.</a:t>
            </a:r>
          </a:p>
          <a:p>
            <a:pPr eaLnBrk="1" hangingPunct="1"/>
            <a:r>
              <a:rPr lang="en-US" altLang="ko-KR" sz="900" smtClean="0">
                <a:latin typeface="Arial" charset="0"/>
                <a:cs typeface="Arial" charset="0"/>
              </a:rPr>
              <a:t>I’ll explain how to convert IASI radiance to simulated COMS MI radiance in accordance with</a:t>
            </a:r>
          </a:p>
          <a:p>
            <a:pPr eaLnBrk="1" hangingPunct="1"/>
            <a:r>
              <a:rPr lang="en-US" altLang="ko-KR" sz="900" smtClean="0">
                <a:latin typeface="Arial" charset="0"/>
                <a:cs typeface="Arial" charset="0"/>
              </a:rPr>
              <a:t>the spectral response of COMS MI infrared channels using constraint method.</a:t>
            </a:r>
          </a:p>
          <a:p>
            <a:pPr eaLnBrk="1" hangingPunct="1"/>
            <a:r>
              <a:rPr lang="en-US" altLang="ko-KR" sz="900" smtClean="0">
                <a:latin typeface="Arial" charset="0"/>
                <a:cs typeface="Arial" charset="0"/>
              </a:rPr>
              <a:t>constraint method is generate a super channel consisting of combination of the hyper</a:t>
            </a:r>
          </a:p>
          <a:p>
            <a:pPr eaLnBrk="1" hangingPunct="1"/>
            <a:r>
              <a:rPr lang="en-US" altLang="ko-KR" sz="900" smtClean="0">
                <a:latin typeface="Arial" charset="0"/>
                <a:cs typeface="Arial" charset="0"/>
              </a:rPr>
              <a:t>channel to imitate a broadband channel.</a:t>
            </a:r>
          </a:p>
          <a:p>
            <a:pPr eaLnBrk="1" hangingPunct="1"/>
            <a:endParaRPr lang="en-US" altLang="ko-KR" sz="900" smtClean="0">
              <a:latin typeface="Arial" charset="0"/>
              <a:cs typeface="Arial" charset="0"/>
            </a:endParaRPr>
          </a:p>
          <a:p>
            <a:pPr eaLnBrk="1" hangingPunct="1"/>
            <a:r>
              <a:rPr lang="en-US" altLang="ko-KR" sz="900" smtClean="0">
                <a:latin typeface="Arial" charset="0"/>
                <a:cs typeface="Arial" charset="0"/>
              </a:rPr>
              <a:t>In first figure, red line is SRF of COMS MI IR2 and green is IASI channel over the</a:t>
            </a:r>
          </a:p>
          <a:p>
            <a:pPr eaLnBrk="1" hangingPunct="1"/>
            <a:r>
              <a:rPr lang="en-US" altLang="ko-KR" sz="900" smtClean="0">
                <a:latin typeface="Arial" charset="0"/>
                <a:cs typeface="Arial" charset="0"/>
              </a:rPr>
              <a:t> observing range of the COMS MI IR2(12.0-micron).</a:t>
            </a:r>
          </a:p>
          <a:p>
            <a:pPr eaLnBrk="1" hangingPunct="1"/>
            <a:r>
              <a:rPr lang="en-US" altLang="ko-KR" sz="900" smtClean="0">
                <a:latin typeface="Arial" charset="0"/>
                <a:cs typeface="Arial" charset="0"/>
              </a:rPr>
              <a:t>next figure shows the SRF of the IASI super channel simulating SRF of COMS MI IR2</a:t>
            </a:r>
          </a:p>
          <a:p>
            <a:pPr eaLnBrk="1" hangingPunct="1"/>
            <a:r>
              <a:rPr lang="en-US" altLang="ko-KR" sz="900" smtClean="0">
                <a:latin typeface="Arial" charset="0"/>
                <a:cs typeface="Arial" charset="0"/>
              </a:rPr>
              <a:t>next figure shows the weights of the super channels.</a:t>
            </a:r>
          </a:p>
          <a:p>
            <a:pPr eaLnBrk="1" hangingPunct="1"/>
            <a:endParaRPr lang="en-US" altLang="ko-KR" sz="900" smtClean="0">
              <a:latin typeface="Arial" charset="0"/>
              <a:cs typeface="Arial" charset="0"/>
            </a:endParaRPr>
          </a:p>
          <a:p>
            <a:pPr eaLnBrk="1" hangingPunct="1"/>
            <a:r>
              <a:rPr lang="en-US" altLang="ko-KR" sz="900" smtClean="0">
                <a:latin typeface="Arial" charset="0"/>
                <a:cs typeface="Arial" charset="0"/>
              </a:rPr>
              <a:t>So, we could calculate the radiance of super channel using by this formula.</a:t>
            </a:r>
          </a:p>
          <a:p>
            <a:pPr eaLnBrk="1" hangingPunct="1"/>
            <a:r>
              <a:rPr lang="en-US" altLang="ko-KR" sz="900" smtClean="0">
                <a:latin typeface="Arial" charset="0"/>
                <a:cs typeface="Arial" charset="0"/>
              </a:rPr>
              <a:t>(where Wi is weights for IASI. Ii is radiance of IASI.)</a:t>
            </a:r>
          </a:p>
          <a:p>
            <a:pPr eaLnBrk="1" hangingPunct="1"/>
            <a:endParaRPr lang="en-US" altLang="ko-KR" sz="900" smtClean="0">
              <a:latin typeface="Arial" charset="0"/>
              <a:cs typeface="Arial" charset="0"/>
            </a:endParaRPr>
          </a:p>
          <a:p>
            <a:pPr eaLnBrk="1" hangingPunct="1"/>
            <a:r>
              <a:rPr lang="en-US" altLang="ko-KR" sz="900" smtClean="0">
                <a:latin typeface="Arial" charset="0"/>
                <a:cs typeface="Arial" charset="0"/>
              </a:rPr>
              <a:t>but, As you can see in right figures, the spectral range of IASI data does not cover</a:t>
            </a:r>
          </a:p>
          <a:p>
            <a:pPr eaLnBrk="1" hangingPunct="1"/>
            <a:r>
              <a:rPr lang="en-US" altLang="ko-KR" sz="900" smtClean="0">
                <a:latin typeface="Arial" charset="0"/>
                <a:cs typeface="Arial" charset="0"/>
              </a:rPr>
              <a:t> the spectral range of COMS SWIR channel data.</a:t>
            </a:r>
          </a:p>
          <a:p>
            <a:pPr eaLnBrk="1" hangingPunct="1"/>
            <a:r>
              <a:rPr lang="en-US" altLang="ko-KR" sz="900" smtClean="0">
                <a:latin typeface="Arial" charset="0"/>
                <a:cs typeface="Arial" charset="0"/>
              </a:rPr>
              <a:t>So, radiances of gap channels estimated by using valid hyper channel observations and</a:t>
            </a:r>
          </a:p>
          <a:p>
            <a:pPr eaLnBrk="1" hangingPunct="1"/>
            <a:r>
              <a:rPr lang="en-US" altLang="ko-KR" sz="900" smtClean="0">
                <a:latin typeface="Arial" charset="0"/>
                <a:cs typeface="Arial" charset="0"/>
              </a:rPr>
              <a:t> beforehand simulated radiances for 8 profiles.</a:t>
            </a:r>
            <a:endParaRPr lang="en-US" altLang="ko-KR" sz="1000" smtClean="0">
              <a:latin typeface="Arial" charset="0"/>
              <a:cs typeface="Arial" charset="0"/>
            </a:endParaRPr>
          </a:p>
        </p:txBody>
      </p:sp>
      <p:sp>
        <p:nvSpPr>
          <p:cNvPr id="63492"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B20AA6-192C-4E96-ABD7-66E6353BE3F4}" type="slidenum">
              <a:rPr lang="ko-KR" altLang="en-US" smtClean="0"/>
              <a:pPr/>
              <a:t>23</a:t>
            </a:fld>
            <a:endParaRPr lang="ko-KR"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57347" name="슬라이드 노트 개체 틀 2"/>
          <p:cNvSpPr>
            <a:spLocks noGrp="1"/>
          </p:cNvSpPr>
          <p:nvPr>
            <p:ph type="body" idx="1"/>
          </p:nvPr>
        </p:nvSpPr>
        <p:spPr bwMode="auto">
          <a:noFill/>
        </p:spPr>
        <p:txBody>
          <a:bodyPr/>
          <a:lstStyle/>
          <a:p>
            <a:r>
              <a:rPr lang="en-US" altLang="ko-KR" dirty="0" smtClean="0"/>
              <a:t>At first, I am going</a:t>
            </a:r>
            <a:r>
              <a:rPr lang="en-US" altLang="ko-KR" baseline="0" dirty="0" smtClean="0"/>
              <a:t> to talk about the current status of KMA.</a:t>
            </a:r>
            <a:endParaRPr lang="ko-KR" altLang="en-US" dirty="0" smtClean="0"/>
          </a:p>
        </p:txBody>
      </p:sp>
      <p:sp>
        <p:nvSpPr>
          <p:cNvPr id="57348" name="슬라이드 번호 개체 틀 3"/>
          <p:cNvSpPr>
            <a:spLocks noGrp="1"/>
          </p:cNvSpPr>
          <p:nvPr>
            <p:ph type="sldNum" sz="quarter" idx="5"/>
          </p:nvPr>
        </p:nvSpPr>
        <p:spPr bwMode="auto">
          <a:noFill/>
          <a:ln>
            <a:miter lim="800000"/>
            <a:headEnd/>
            <a:tailEnd/>
          </a:ln>
        </p:spPr>
        <p:txBody>
          <a:bodyPr/>
          <a:lstStyle/>
          <a:p>
            <a:fld id="{3C12AE93-93A7-4F1E-A876-3861BA8C84F0}" type="slidenum">
              <a:rPr lang="ko-KR" altLang="en-US" smtClean="0">
                <a:latin typeface="굴림" pitchFamily="50" charset="-127"/>
                <a:ea typeface="굴림" pitchFamily="50" charset="-127"/>
              </a:rPr>
              <a:pPr/>
              <a:t>2</a:t>
            </a:fld>
            <a:endParaRPr lang="ko-KR" altLang="en-US" smtClean="0">
              <a:latin typeface="굴림" pitchFamily="50" charset="-127"/>
              <a:ea typeface="굴림" pitchFamily="50" charset="-127"/>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64515"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sz="900" smtClean="0">
                <a:latin typeface="Arial" charset="0"/>
                <a:cs typeface="Arial" charset="0"/>
              </a:rPr>
              <a:t>Next, this figure show the differences between COMS MI and IASI with brightness temperature.</a:t>
            </a:r>
          </a:p>
          <a:p>
            <a:r>
              <a:rPr lang="en-US" altLang="ko-KR" sz="900" smtClean="0">
                <a:latin typeface="Arial" charset="0"/>
                <a:cs typeface="Arial" charset="0"/>
              </a:rPr>
              <a:t>The x axis represents COMS TB and the y axis represents TB difference between COMS MI </a:t>
            </a:r>
          </a:p>
          <a:p>
            <a:r>
              <a:rPr lang="en-US" altLang="ko-KR" sz="900" smtClean="0">
                <a:latin typeface="Arial" charset="0"/>
                <a:cs typeface="Arial" charset="0"/>
              </a:rPr>
              <a:t>and IASI.</a:t>
            </a:r>
          </a:p>
          <a:p>
            <a:endParaRPr lang="en-US" altLang="ko-KR" sz="900" smtClean="0">
              <a:latin typeface="Arial" charset="0"/>
              <a:cs typeface="Arial" charset="0"/>
            </a:endParaRPr>
          </a:p>
          <a:p>
            <a:r>
              <a:rPr lang="en-US" altLang="ko-KR" sz="900" smtClean="0">
                <a:latin typeface="Arial" charset="0"/>
                <a:cs typeface="Arial" charset="0"/>
              </a:rPr>
              <a:t>For IR1 band, the difference in low TB around 200K is about 1.4K, while the difference in high TB around 290K decrease in 0.2K. </a:t>
            </a:r>
          </a:p>
          <a:p>
            <a:r>
              <a:rPr lang="en-US" altLang="ko-KR" sz="900" smtClean="0">
                <a:latin typeface="Arial" charset="0"/>
                <a:cs typeface="Arial" charset="0"/>
              </a:rPr>
              <a:t>Namely, In low range of Temp., the TB of COMS data is higher than IASI.</a:t>
            </a:r>
          </a:p>
          <a:p>
            <a:r>
              <a:rPr lang="en-US" altLang="ko-KR" sz="900" smtClean="0">
                <a:latin typeface="Arial" charset="0"/>
                <a:cs typeface="Arial" charset="0"/>
              </a:rPr>
              <a:t>But the difference is  smaller and to zero in high TB .</a:t>
            </a:r>
          </a:p>
          <a:p>
            <a:r>
              <a:rPr lang="en-US" altLang="ko-KR" sz="900" smtClean="0">
                <a:latin typeface="Arial" charset="0"/>
                <a:cs typeface="Arial" charset="0"/>
              </a:rPr>
              <a:t>On the other hand, for IR2 band, differential TB between COMS MI and IASI tend to negative bias.</a:t>
            </a:r>
          </a:p>
          <a:p>
            <a:r>
              <a:rPr lang="en-US" altLang="ko-KR" sz="900" smtClean="0">
                <a:latin typeface="Arial" charset="0"/>
                <a:cs typeface="Arial" charset="0"/>
              </a:rPr>
              <a:t>The difference in low TB around 200K is about 0.3K, while the difference in high TB around 290K decrease in -0.4K.</a:t>
            </a:r>
          </a:p>
          <a:p>
            <a:r>
              <a:rPr lang="en-US" altLang="ko-KR" sz="900" smtClean="0">
                <a:latin typeface="Arial" charset="0"/>
                <a:cs typeface="Arial" charset="0"/>
              </a:rPr>
              <a:t>For IR3, tendency of the bias is similar to IR1.</a:t>
            </a:r>
          </a:p>
          <a:p>
            <a:r>
              <a:rPr lang="en-US" altLang="ko-KR" sz="900" smtClean="0">
                <a:latin typeface="Arial" charset="0"/>
                <a:cs typeface="Arial" charset="0"/>
              </a:rPr>
              <a:t>For IR4, differential TB is large in low TB, but the bias is small about -0.2K.</a:t>
            </a:r>
          </a:p>
          <a:p>
            <a:endParaRPr lang="en-US" altLang="ko-KR" sz="900" smtClean="0">
              <a:latin typeface="Arial" charset="0"/>
              <a:cs typeface="Arial" charset="0"/>
            </a:endParaRPr>
          </a:p>
          <a:p>
            <a:endParaRPr lang="en-US" altLang="ko-KR" sz="900" smtClean="0">
              <a:latin typeface="Arial" charset="0"/>
              <a:cs typeface="Arial" charset="0"/>
            </a:endParaRPr>
          </a:p>
          <a:p>
            <a:endParaRPr lang="en-US" altLang="ko-KR" sz="900" smtClean="0">
              <a:latin typeface="Arial" charset="0"/>
              <a:cs typeface="Arial" charset="0"/>
            </a:endParaRPr>
          </a:p>
        </p:txBody>
      </p:sp>
      <p:sp>
        <p:nvSpPr>
          <p:cNvPr id="64516"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9F3A08-BEEB-4C3F-B5BD-7CEB440DE6FA}" type="slidenum">
              <a:rPr lang="ko-KR" altLang="en-US" smtClean="0"/>
              <a:pPr/>
              <a:t>24</a:t>
            </a:fld>
            <a:endParaRPr lang="ko-KR"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43011"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dirty="0" smtClean="0"/>
              <a:t>This is the GSICS activity of KMA. </a:t>
            </a:r>
          </a:p>
          <a:p>
            <a:r>
              <a:rPr lang="en-US" altLang="ko-KR" dirty="0" smtClean="0"/>
              <a:t>For infrared channel calibration, KMA has installed GSICS GEO-LEO inter-calibration system. And KMA has operated IR calibration system with COMS/MI and </a:t>
            </a:r>
            <a:r>
              <a:rPr lang="en-US" altLang="ko-KR" dirty="0" err="1" smtClean="0"/>
              <a:t>Metop</a:t>
            </a:r>
            <a:r>
              <a:rPr lang="en-US" altLang="ko-KR" dirty="0" smtClean="0"/>
              <a:t>-A/IASI data. </a:t>
            </a:r>
          </a:p>
          <a:p>
            <a:r>
              <a:rPr lang="en-US" altLang="ko-KR" dirty="0" smtClean="0"/>
              <a:t>For visible channel calibration, KMA has installed vicarious calibration system using target such as moon, desert, ocean, and cloud. And KMA has tested target data since 2011. </a:t>
            </a:r>
          </a:p>
          <a:p>
            <a:r>
              <a:rPr lang="en-US" altLang="ko-KR" dirty="0" smtClean="0"/>
              <a:t>For GSICS webpage, KMA has</a:t>
            </a:r>
            <a:r>
              <a:rPr lang="en-US" altLang="ko-KR" baseline="0" dirty="0" smtClean="0"/>
              <a:t> displayed GSICS COMS and AIRS/IASI IR </a:t>
            </a:r>
            <a:r>
              <a:rPr lang="en-US" altLang="ko-KR" baseline="0" dirty="0" err="1" smtClean="0"/>
              <a:t>intercalibration</a:t>
            </a:r>
            <a:r>
              <a:rPr lang="en-US" altLang="ko-KR" baseline="0" dirty="0" smtClean="0"/>
              <a:t> results. </a:t>
            </a:r>
          </a:p>
          <a:p>
            <a:r>
              <a:rPr lang="en-US" altLang="ko-KR" baseline="0" dirty="0" smtClean="0"/>
              <a:t>In addition, KMA has analyzed COMS sea surface temperature using GSICS IR calibration coefficients. </a:t>
            </a:r>
            <a:endParaRPr lang="ko-KR" altLang="en-US" dirty="0" smtClean="0"/>
          </a:p>
        </p:txBody>
      </p:sp>
      <p:sp>
        <p:nvSpPr>
          <p:cNvPr id="43012"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7FF276-E4F9-40F6-8C4B-FBE047452CEB}" type="slidenum">
              <a:rPr lang="ko-KR" altLang="en-US" smtClean="0"/>
              <a:pPr/>
              <a:t>3</a:t>
            </a:fld>
            <a:endParaRPr lang="ko-KR"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49155" name="슬라이드 노트 개체 틀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ltLang="ko-KR" sz="1200" dirty="0" smtClean="0">
                <a:latin typeface="+mn-lt"/>
                <a:cs typeface="Arial" charset="0"/>
              </a:rPr>
              <a:t>This is the IR results. </a:t>
            </a:r>
          </a:p>
          <a:p>
            <a:pPr eaLnBrk="1" hangingPunct="1"/>
            <a:r>
              <a:rPr lang="en-US" altLang="ko-KR" sz="1200" dirty="0" smtClean="0">
                <a:latin typeface="+mn-lt"/>
                <a:cs typeface="Arial" charset="0"/>
              </a:rPr>
              <a:t>KMA has compared COMS MI with IASI TB from April 2011 to December 2012.</a:t>
            </a:r>
          </a:p>
          <a:p>
            <a:pPr eaLnBrk="1" hangingPunct="1"/>
            <a:r>
              <a:rPr lang="en-US" altLang="ko-KR" sz="1200" dirty="0" smtClean="0">
                <a:latin typeface="+mn-lt"/>
                <a:cs typeface="Arial" charset="0"/>
              </a:rPr>
              <a:t>The x axis is IASI brightness temperature and the y axis is COMS MI brightness temperature.</a:t>
            </a:r>
          </a:p>
          <a:p>
            <a:pPr eaLnBrk="1" hangingPunct="1"/>
            <a:r>
              <a:rPr lang="en-US" altLang="ko-KR" sz="1200" dirty="0" smtClean="0">
                <a:latin typeface="+mn-lt"/>
                <a:cs typeface="Arial" charset="0"/>
              </a:rPr>
              <a:t>Blue dots are IASI ascending mode and red dots are IASI descending mode.</a:t>
            </a:r>
          </a:p>
          <a:p>
            <a:pPr eaLnBrk="1" hangingPunct="1"/>
            <a:r>
              <a:rPr lang="en-US" altLang="ko-KR" sz="1200" dirty="0" smtClean="0">
                <a:latin typeface="+mn-lt"/>
                <a:cs typeface="Arial" charset="0"/>
              </a:rPr>
              <a:t>For IR4 band (shortwave IR), considering the solar radiance, we used only the night-time data.</a:t>
            </a:r>
          </a:p>
          <a:p>
            <a:pPr eaLnBrk="1" hangingPunct="1"/>
            <a:r>
              <a:rPr lang="en-US" altLang="ko-KR" sz="1200" dirty="0" smtClean="0">
                <a:latin typeface="+mn-lt"/>
                <a:cs typeface="Arial" charset="0"/>
              </a:rPr>
              <a:t>Day &amp; night bias for IR1 is 0.28K. IR2 is 0.2K. IR3 is -0.7K and IR4 is 0.2K.</a:t>
            </a:r>
          </a:p>
          <a:p>
            <a:pPr eaLnBrk="1" hangingPunct="1"/>
            <a:r>
              <a:rPr lang="en-US" altLang="ko-KR" sz="1200" dirty="0" smtClean="0">
                <a:latin typeface="+mn-lt"/>
                <a:cs typeface="Arial" charset="0"/>
              </a:rPr>
              <a:t>All of Regression coefficient is about 0.99.</a:t>
            </a:r>
            <a:endParaRPr lang="ko-KR" altLang="en-US" sz="1200" dirty="0" smtClean="0">
              <a:latin typeface="+mn-lt"/>
              <a:cs typeface="Arial" charset="0"/>
            </a:endParaRPr>
          </a:p>
        </p:txBody>
      </p:sp>
      <p:sp>
        <p:nvSpPr>
          <p:cNvPr id="49156"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D3BF43-F140-4E5E-AF05-6F811F374AFE}" type="slidenum">
              <a:rPr lang="ko-KR" altLang="en-US" smtClean="0"/>
              <a:pPr/>
              <a:t>4</a:t>
            </a:fld>
            <a:endParaRPr lang="ko-KR"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50179" name="슬라이드 노트 개체 틀 2"/>
          <p:cNvSpPr>
            <a:spLocks noGrp="1"/>
          </p:cNvSpPr>
          <p:nvPr>
            <p:ph type="body" idx="1"/>
          </p:nvPr>
        </p:nvSpPr>
        <p:spPr bwMode="auto">
          <a:noFill/>
        </p:spPr>
        <p:txBody>
          <a:bodyPr wrap="square" numCol="1" anchor="t" anchorCtr="0" compatLnSpc="1">
            <a:prstTxWarp prst="textNoShape">
              <a:avLst/>
            </a:prstTxWarp>
          </a:bodyPr>
          <a:lstStyle/>
          <a:p>
            <a:pPr algn="just" eaLnBrk="1" latinLnBrk="0" hangingPunct="1">
              <a:spcBef>
                <a:spcPct val="0"/>
              </a:spcBef>
            </a:pPr>
            <a:r>
              <a:rPr lang="en-US" altLang="ko-KR" sz="1200" dirty="0" smtClean="0">
                <a:latin typeface="+mn-lt"/>
                <a:cs typeface="Arial" charset="0"/>
              </a:rPr>
              <a:t>This is time series of brightness temperature difference between COMS MI and IASI.</a:t>
            </a:r>
          </a:p>
          <a:p>
            <a:pPr eaLnBrk="1" hangingPunct="1"/>
            <a:r>
              <a:rPr lang="en-US" altLang="ko-KR" sz="1200" dirty="0" smtClean="0">
                <a:latin typeface="+mn-lt"/>
                <a:cs typeface="Arial" charset="0"/>
              </a:rPr>
              <a:t>The x axis is time from April</a:t>
            </a:r>
            <a:r>
              <a:rPr lang="en-US" altLang="ko-KR" sz="1200" baseline="0" dirty="0" smtClean="0">
                <a:latin typeface="+mn-lt"/>
                <a:cs typeface="Arial" charset="0"/>
              </a:rPr>
              <a:t> 2011 to December 2012</a:t>
            </a:r>
            <a:r>
              <a:rPr lang="en-US" altLang="ko-KR" sz="1200" dirty="0" smtClean="0">
                <a:latin typeface="+mn-lt"/>
                <a:cs typeface="Arial" charset="0"/>
              </a:rPr>
              <a:t> and the y axis is delta brightness temperature. </a:t>
            </a:r>
          </a:p>
          <a:p>
            <a:pPr eaLnBrk="1" hangingPunct="1"/>
            <a:r>
              <a:rPr lang="en-US" altLang="ko-KR" sz="1200" dirty="0" smtClean="0">
                <a:latin typeface="+mn-lt"/>
                <a:cs typeface="Arial" charset="0"/>
              </a:rPr>
              <a:t>Red line is IR1, green line is IR2, blue line is IR3, and pink line is IR4.</a:t>
            </a:r>
          </a:p>
          <a:p>
            <a:pPr eaLnBrk="1" hangingPunct="1"/>
            <a:r>
              <a:rPr lang="en-US" altLang="ko-KR" sz="1200" dirty="0" smtClean="0">
                <a:latin typeface="+mn-lt"/>
                <a:cs typeface="Arial" charset="0"/>
              </a:rPr>
              <a:t>There is positive bias in IR1, IR2 and IR3, while there is negative bias in IR3.</a:t>
            </a:r>
          </a:p>
          <a:p>
            <a:pPr eaLnBrk="1" hangingPunct="1"/>
            <a:r>
              <a:rPr lang="en-US" altLang="ko-KR" sz="1200" dirty="0" smtClean="0">
                <a:latin typeface="+mn-lt"/>
                <a:cs typeface="Arial" charset="0"/>
              </a:rPr>
              <a:t>All biases are less than 0.5K except</a:t>
            </a:r>
            <a:r>
              <a:rPr lang="en-US" altLang="ko-KR" sz="1200" baseline="0" dirty="0" smtClean="0">
                <a:latin typeface="+mn-lt"/>
                <a:cs typeface="Arial" charset="0"/>
              </a:rPr>
              <a:t> water vapor channel.</a:t>
            </a:r>
            <a:endParaRPr lang="en-US" altLang="ko-KR" sz="1200" dirty="0" smtClean="0">
              <a:latin typeface="+mn-lt"/>
              <a:cs typeface="Arial" charset="0"/>
            </a:endParaRPr>
          </a:p>
          <a:p>
            <a:pPr eaLnBrk="1" hangingPunct="1"/>
            <a:endParaRPr lang="en-US" altLang="ko-KR" sz="900" dirty="0" smtClean="0">
              <a:latin typeface="Arial" charset="0"/>
              <a:cs typeface="Arial" charset="0"/>
            </a:endParaRPr>
          </a:p>
        </p:txBody>
      </p:sp>
      <p:sp>
        <p:nvSpPr>
          <p:cNvPr id="50180"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508D43-4B6A-419A-AF06-E10C40EC5561}" type="slidenum">
              <a:rPr lang="ko-KR" altLang="en-US" smtClean="0"/>
              <a:pPr/>
              <a:t>5</a:t>
            </a:fld>
            <a:endParaRPr lang="ko-KR"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56323"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dirty="0" smtClean="0"/>
              <a:t>This is the radiance comparison with </a:t>
            </a:r>
            <a:r>
              <a:rPr lang="en-US" altLang="ko-KR" u="sng" dirty="0" smtClean="0"/>
              <a:t>ocean, desert, water cloud, deep convective cloud target</a:t>
            </a:r>
            <a:r>
              <a:rPr lang="en-US" altLang="ko-KR" dirty="0" smtClean="0"/>
              <a:t>. (</a:t>
            </a:r>
            <a:r>
              <a:rPr lang="en-US" altLang="ko-KR" dirty="0" smtClean="0">
                <a:sym typeface="Wingdings" pitchFamily="2" charset="2"/>
              </a:rPr>
              <a:t> </a:t>
            </a:r>
            <a:r>
              <a:rPr lang="en-US" altLang="ko-KR" dirty="0" smtClean="0"/>
              <a:t>pointing</a:t>
            </a:r>
            <a:r>
              <a:rPr lang="en-US" altLang="ko-KR" baseline="0" dirty="0" smtClean="0"/>
              <a:t> legend box)</a:t>
            </a:r>
            <a:endParaRPr lang="en-US" altLang="ko-KR" dirty="0" smtClean="0"/>
          </a:p>
          <a:p>
            <a:r>
              <a:rPr lang="en-US" altLang="ko-KR" dirty="0" smtClean="0"/>
              <a:t>X axis is simulated radiance, y axis is observation radiance.</a:t>
            </a:r>
          </a:p>
          <a:p>
            <a:r>
              <a:rPr lang="en-US" altLang="ko-KR" dirty="0" smtClean="0"/>
              <a:t>The regression coefficient is 0.99 from August 2011 to December 2012.</a:t>
            </a:r>
            <a:endParaRPr lang="ko-KR" altLang="en-US" dirty="0" smtClean="0"/>
          </a:p>
        </p:txBody>
      </p:sp>
      <p:sp>
        <p:nvSpPr>
          <p:cNvPr id="5632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90C20D-4CA6-4C5F-BA28-2343DB7D3573}" type="slidenum">
              <a:rPr lang="ko-KR" altLang="en-US" smtClean="0"/>
              <a:pPr/>
              <a:t>6</a:t>
            </a:fld>
            <a:endParaRPr lang="ko-KR"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55299" name="슬라이드 노트 개체 틀 2"/>
          <p:cNvSpPr>
            <a:spLocks noGrp="1"/>
          </p:cNvSpPr>
          <p:nvPr>
            <p:ph type="body" idx="1"/>
          </p:nvPr>
        </p:nvSpPr>
        <p:spPr bwMode="auto">
          <a:noFill/>
        </p:spPr>
        <p:txBody>
          <a:bodyPr wrap="square" numCol="1" anchor="t" anchorCtr="0" compatLnSpc="1">
            <a:prstTxWarp prst="textNoShape">
              <a:avLst/>
            </a:prstTxWarp>
          </a:bodyPr>
          <a:lstStyle/>
          <a:p>
            <a:r>
              <a:rPr lang="en-US" altLang="ko-KR" dirty="0" smtClean="0"/>
              <a:t>This is the results of visible channel vicarious calibration using </a:t>
            </a:r>
            <a:r>
              <a:rPr lang="en-US" altLang="ko-KR" u="sng" dirty="0" smtClean="0"/>
              <a:t>moon, desert, water cloud, deep convective cloud targets</a:t>
            </a:r>
            <a:r>
              <a:rPr lang="en-US" altLang="ko-KR" dirty="0" smtClean="0"/>
              <a:t>.(</a:t>
            </a:r>
            <a:r>
              <a:rPr lang="en-US" altLang="ko-KR" dirty="0" smtClean="0">
                <a:sym typeface="Wingdings" pitchFamily="2" charset="2"/>
              </a:rPr>
              <a:t> </a:t>
            </a:r>
            <a:r>
              <a:rPr lang="en-US" altLang="ko-KR" dirty="0" smtClean="0"/>
              <a:t>pointing</a:t>
            </a:r>
            <a:r>
              <a:rPr lang="en-US" altLang="ko-KR" baseline="0" dirty="0" smtClean="0"/>
              <a:t> legend box)</a:t>
            </a:r>
            <a:endParaRPr lang="en-US" altLang="ko-KR" dirty="0" smtClean="0"/>
          </a:p>
          <a:p>
            <a:r>
              <a:rPr lang="en-US" altLang="ko-KR" dirty="0" smtClean="0"/>
              <a:t>X axis is month, y axis is the ratio of</a:t>
            </a:r>
            <a:r>
              <a:rPr lang="en-US" altLang="ko-KR" baseline="0" dirty="0" smtClean="0"/>
              <a:t> </a:t>
            </a:r>
            <a:r>
              <a:rPr lang="en-US" altLang="ko-KR" dirty="0" smtClean="0"/>
              <a:t>radiance.</a:t>
            </a:r>
          </a:p>
          <a:p>
            <a:r>
              <a:rPr lang="en-US" altLang="ko-KR" dirty="0" smtClean="0"/>
              <a:t>Blue</a:t>
            </a:r>
            <a:r>
              <a:rPr lang="en-US" altLang="ko-KR" baseline="0" dirty="0" smtClean="0"/>
              <a:t> line is moon, black line is DCC, red line is water cloud, green line is desert.</a:t>
            </a:r>
            <a:endParaRPr lang="en-US" altLang="ko-KR" dirty="0" smtClean="0"/>
          </a:p>
          <a:p>
            <a:r>
              <a:rPr lang="en-US" altLang="ko-KR" dirty="0" smtClean="0"/>
              <a:t>For moon target, y axis</a:t>
            </a:r>
            <a:r>
              <a:rPr lang="en-US" altLang="ko-KR" baseline="0" dirty="0" smtClean="0"/>
              <a:t> means the ratio of irradiance.</a:t>
            </a:r>
            <a:endParaRPr lang="en-US" altLang="ko-KR" dirty="0" smtClean="0"/>
          </a:p>
          <a:p>
            <a:r>
              <a:rPr lang="en-US" altLang="ko-KR" dirty="0" smtClean="0"/>
              <a:t>Ratio mean value with desert,, cloud, moon is between -5 and -9 from February 2011 to December 2012.</a:t>
            </a:r>
            <a:endParaRPr lang="ko-KR" altLang="en-US" dirty="0" smtClean="0"/>
          </a:p>
        </p:txBody>
      </p:sp>
      <p:sp>
        <p:nvSpPr>
          <p:cNvPr id="55300"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D903D2-F4D1-4FAD-98C9-1E6F2B3F228E}" type="slidenum">
              <a:rPr lang="ko-KR" altLang="en-US" smtClean="0"/>
              <a:pPr/>
              <a:t>7</a:t>
            </a:fld>
            <a:endParaRPr lang="ko-KR"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9939" name="슬라이드 노트 개체 틀 2"/>
          <p:cNvSpPr>
            <a:spLocks noGrp="1"/>
          </p:cNvSpPr>
          <p:nvPr>
            <p:ph type="body" idx="1"/>
          </p:nvPr>
        </p:nvSpPr>
        <p:spPr bwMode="auto">
          <a:extLst/>
        </p:spPr>
        <p:txBody>
          <a:bodyPr wrap="square" numCol="1" anchor="t" anchorCtr="0" compatLnSpc="1">
            <a:prstTxWarp prst="textNoShape">
              <a:avLst/>
            </a:prstTxWarp>
          </a:bodyPr>
          <a:lstStyle/>
          <a:p>
            <a:pPr eaLnBrk="1" hangingPunct="1">
              <a:defRPr/>
            </a:pPr>
            <a:r>
              <a:rPr lang="en-US" altLang="ko-KR" sz="1200" dirty="0" smtClean="0">
                <a:latin typeface="+mn-lt"/>
                <a:cs typeface="Arial" pitchFamily="34" charset="0"/>
              </a:rPr>
              <a:t>KMA has provided the GSICS activity via</a:t>
            </a:r>
            <a:r>
              <a:rPr lang="en-US" altLang="ko-KR" sz="1200" baseline="0" dirty="0" smtClean="0">
                <a:latin typeface="+mn-lt"/>
                <a:cs typeface="Arial" pitchFamily="34" charset="0"/>
              </a:rPr>
              <a:t> </a:t>
            </a:r>
            <a:r>
              <a:rPr lang="en-US" altLang="ko-KR" sz="1200" u="sng" baseline="0" dirty="0" smtClean="0">
                <a:latin typeface="+mn-lt"/>
                <a:cs typeface="Arial" pitchFamily="34" charset="0"/>
              </a:rPr>
              <a:t>the following NMSC website address</a:t>
            </a:r>
            <a:r>
              <a:rPr lang="en-US" altLang="ko-KR" sz="1200" baseline="0" dirty="0" smtClean="0">
                <a:latin typeface="+mn-lt"/>
                <a:cs typeface="Arial" pitchFamily="34" charset="0"/>
              </a:rPr>
              <a:t>.</a:t>
            </a:r>
            <a:r>
              <a:rPr lang="en-US" altLang="ko-KR" sz="1200" dirty="0" smtClean="0">
                <a:latin typeface="+mn-lt"/>
              </a:rPr>
              <a:t> (</a:t>
            </a:r>
            <a:r>
              <a:rPr lang="en-US" altLang="ko-KR" sz="1200" dirty="0" smtClean="0">
                <a:latin typeface="+mn-lt"/>
                <a:sym typeface="Wingdings" pitchFamily="2" charset="2"/>
              </a:rPr>
              <a:t> </a:t>
            </a:r>
            <a:r>
              <a:rPr lang="en-US" altLang="ko-KR" sz="1200" dirty="0" smtClean="0">
                <a:latin typeface="+mn-lt"/>
              </a:rPr>
              <a:t>pointing</a:t>
            </a:r>
            <a:r>
              <a:rPr lang="en-US" altLang="ko-KR" sz="1200" baseline="0" dirty="0" smtClean="0">
                <a:latin typeface="+mn-lt"/>
              </a:rPr>
              <a:t> homepage address box)</a:t>
            </a:r>
            <a:endParaRPr lang="en-US" altLang="ko-KR" sz="1200" dirty="0" smtClean="0">
              <a:latin typeface="+mn-lt"/>
              <a:cs typeface="Arial" pitchFamily="34" charset="0"/>
            </a:endParaRPr>
          </a:p>
          <a:p>
            <a:pPr eaLnBrk="1" hangingPunct="1">
              <a:defRPr/>
            </a:pPr>
            <a:r>
              <a:rPr lang="en-US" altLang="ko-KR" sz="1200" dirty="0" smtClean="0">
                <a:latin typeface="+mn-lt"/>
                <a:cs typeface="Arial" pitchFamily="34" charset="0"/>
              </a:rPr>
              <a:t>You can find the time sequence, regression coefficients between COMS radiance and IASI radiance, scatter plot on our website in near real time.</a:t>
            </a:r>
          </a:p>
        </p:txBody>
      </p:sp>
      <p:sp>
        <p:nvSpPr>
          <p:cNvPr id="65540"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D1DEFE-722D-4AF6-8B2D-401FADD6442A}" type="slidenum">
              <a:rPr lang="ko-KR" altLang="en-US" smtClean="0"/>
              <a:pPr/>
              <a:t>8</a:t>
            </a:fld>
            <a:endParaRPr lang="ko-KR"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This is about the COMS sea surface temperature</a:t>
            </a:r>
            <a:r>
              <a:rPr lang="en-US" altLang="ko-KR" baseline="0" dirty="0" smtClean="0"/>
              <a:t> using GSICS IR calibration coefficient.</a:t>
            </a:r>
          </a:p>
          <a:p>
            <a:r>
              <a:rPr lang="en-US" altLang="ko-KR" dirty="0" smtClean="0"/>
              <a:t>We used COMS/MI</a:t>
            </a:r>
            <a:r>
              <a:rPr lang="en-US" altLang="ko-KR" baseline="0" dirty="0" smtClean="0"/>
              <a:t> level 1B data from April 2011 to March 2012.</a:t>
            </a:r>
          </a:p>
          <a:p>
            <a:r>
              <a:rPr lang="en-US" altLang="ko-KR" baseline="0" dirty="0" smtClean="0"/>
              <a:t>And it applied to equation with </a:t>
            </a:r>
            <a:r>
              <a:rPr lang="en-US" altLang="ko-KR" u="sng" baseline="0" dirty="0" smtClean="0"/>
              <a:t>GSICS IR calibration coefficient</a:t>
            </a:r>
            <a:r>
              <a:rPr lang="en-US" altLang="ko-KR" baseline="0" dirty="0" smtClean="0"/>
              <a:t>. </a:t>
            </a:r>
            <a:r>
              <a:rPr lang="en-US" altLang="ko-KR" sz="1200" dirty="0" smtClean="0"/>
              <a:t>(</a:t>
            </a:r>
            <a:r>
              <a:rPr lang="en-US" altLang="ko-KR" sz="1200" dirty="0" smtClean="0">
                <a:sym typeface="Wingdings" pitchFamily="2" charset="2"/>
              </a:rPr>
              <a:t> </a:t>
            </a:r>
            <a:r>
              <a:rPr lang="en-US" altLang="ko-KR" sz="1200" dirty="0" smtClean="0"/>
              <a:t>pointing</a:t>
            </a:r>
            <a:r>
              <a:rPr lang="en-US" altLang="ko-KR" sz="1200" baseline="0" dirty="0" smtClean="0"/>
              <a:t> table)</a:t>
            </a:r>
            <a:r>
              <a:rPr lang="en-US" altLang="ko-KR" baseline="0" dirty="0" smtClean="0"/>
              <a:t> </a:t>
            </a:r>
          </a:p>
          <a:p>
            <a:r>
              <a:rPr lang="en-US" altLang="ko-KR" baseline="0" dirty="0" smtClean="0"/>
              <a:t>We recalibrate SST using MCSST equation with the new constant. </a:t>
            </a:r>
          </a:p>
          <a:p>
            <a:endParaRPr lang="ko-KR" altLang="en-US" dirty="0"/>
          </a:p>
        </p:txBody>
      </p:sp>
      <p:sp>
        <p:nvSpPr>
          <p:cNvPr id="4" name="슬라이드 번호 개체 틀 3"/>
          <p:cNvSpPr>
            <a:spLocks noGrp="1"/>
          </p:cNvSpPr>
          <p:nvPr>
            <p:ph type="sldNum" sz="quarter" idx="10"/>
          </p:nvPr>
        </p:nvSpPr>
        <p:spPr/>
        <p:txBody>
          <a:bodyPr/>
          <a:lstStyle/>
          <a:p>
            <a:pPr>
              <a:defRPr/>
            </a:pPr>
            <a:fld id="{726744BE-0E49-4939-85D6-82CDC45FAB9F}" type="slidenum">
              <a:rPr lang="ko-KR" altLang="en-US" smtClean="0"/>
              <a:pPr>
                <a:defRPr/>
              </a:pPr>
              <a:t>9</a:t>
            </a:fld>
            <a:endParaRPr lang="ko-KR"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pic>
        <p:nvPicPr>
          <p:cNvPr id="4" name="Picture 3" descr="E:\[최은아]\기상청\매뉴얼\AS\Outline\A-1.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제목 1"/>
          <p:cNvSpPr>
            <a:spLocks noGrp="1"/>
          </p:cNvSpPr>
          <p:nvPr>
            <p:ph type="ctrTitle"/>
          </p:nvPr>
        </p:nvSpPr>
        <p:spPr>
          <a:xfrm>
            <a:off x="685800" y="1571612"/>
            <a:ext cx="7772400" cy="642942"/>
          </a:xfrm>
        </p:spPr>
        <p:txBody>
          <a:bodyPr>
            <a:normAutofit/>
          </a:bodyPr>
          <a:lstStyle>
            <a:lvl1pPr>
              <a:defRPr sz="4400">
                <a:solidFill>
                  <a:srgbClr val="0F298F"/>
                </a:solidFill>
                <a:latin typeface="Cre고딕 B" pitchFamily="18" charset="-127"/>
                <a:ea typeface="Cre고딕 B" pitchFamily="18" charset="-127"/>
              </a:defRPr>
            </a:lvl1pP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2285992"/>
            <a:ext cx="6400800" cy="428628"/>
          </a:xfrm>
        </p:spPr>
        <p:txBody>
          <a:bodyPr>
            <a:noAutofit/>
          </a:bodyPr>
          <a:lstStyle>
            <a:lvl1pPr marL="0" indent="0" algn="ctr">
              <a:buNone/>
              <a:defRPr sz="20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dirty="0" smtClean="0"/>
              <a:t>마스터 부제목 스타일 편집</a:t>
            </a:r>
            <a:endParaRPr lang="ko-KR" altLang="en-US" dirty="0"/>
          </a:p>
        </p:txBody>
      </p:sp>
      <p:sp>
        <p:nvSpPr>
          <p:cNvPr id="5" name="날짜 개체 틀 3"/>
          <p:cNvSpPr>
            <a:spLocks noGrp="1"/>
          </p:cNvSpPr>
          <p:nvPr>
            <p:ph type="dt" sz="half" idx="10"/>
          </p:nvPr>
        </p:nvSpPr>
        <p:spPr/>
        <p:txBody>
          <a:bodyPr/>
          <a:lstStyle>
            <a:lvl1pPr>
              <a:defRPr/>
            </a:lvl1pPr>
          </a:lstStyle>
          <a:p>
            <a:pPr>
              <a:defRPr/>
            </a:pPr>
            <a:fld id="{CC859C98-CAFE-4055-A113-5F960E8FFB56}" type="datetimeFigureOut">
              <a:rPr lang="ko-KR" altLang="en-US"/>
              <a:pPr>
                <a:defRPr/>
              </a:pPr>
              <a:t>2013-03-05</a:t>
            </a:fld>
            <a:endParaRPr lang="ko-KR" altLang="en-US" dirty="0"/>
          </a:p>
        </p:txBody>
      </p:sp>
      <p:sp>
        <p:nvSpPr>
          <p:cNvPr id="6" name="슬라이드 번호 개체 틀 5"/>
          <p:cNvSpPr>
            <a:spLocks noGrp="1"/>
          </p:cNvSpPr>
          <p:nvPr>
            <p:ph type="sldNum" sz="quarter" idx="11"/>
          </p:nvPr>
        </p:nvSpPr>
        <p:spPr/>
        <p:txBody>
          <a:bodyPr/>
          <a:lstStyle>
            <a:lvl1pPr>
              <a:defRPr/>
            </a:lvl1pPr>
          </a:lstStyle>
          <a:p>
            <a:pPr>
              <a:defRPr/>
            </a:pPr>
            <a:fld id="{4869923A-E144-4949-8333-A6A5FAFD53F3}" type="slidenum">
              <a:rPr lang="ko-KR" altLang="en-US"/>
              <a:pPr>
                <a:defRPr/>
              </a:pPr>
              <a:t>‹#›</a:t>
            </a:fld>
            <a:endParaRPr lang="ko-KR"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간지">
    <p:spTree>
      <p:nvGrpSpPr>
        <p:cNvPr id="1" name=""/>
        <p:cNvGrpSpPr/>
        <p:nvPr/>
      </p:nvGrpSpPr>
      <p:grpSpPr>
        <a:xfrm>
          <a:off x="0" y="0"/>
          <a:ext cx="0" cy="0"/>
          <a:chOff x="0" y="0"/>
          <a:chExt cx="0" cy="0"/>
        </a:xfrm>
      </p:grpSpPr>
      <p:pic>
        <p:nvPicPr>
          <p:cNvPr id="3" name="Picture 2" descr="E:\[최은아]\기상청\매뉴얼\AS\Outline\A-2.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2" name="제목 1"/>
          <p:cNvSpPr>
            <a:spLocks noGrp="1"/>
          </p:cNvSpPr>
          <p:nvPr>
            <p:ph type="ctrTitle"/>
          </p:nvPr>
        </p:nvSpPr>
        <p:spPr>
          <a:xfrm>
            <a:off x="1071538" y="3143248"/>
            <a:ext cx="6072230" cy="642942"/>
          </a:xfrm>
        </p:spPr>
        <p:txBody>
          <a:bodyPr>
            <a:normAutofit/>
          </a:bodyPr>
          <a:lstStyle>
            <a:lvl1pPr algn="l">
              <a:defRPr sz="4400">
                <a:solidFill>
                  <a:schemeClr val="bg1"/>
                </a:solidFill>
                <a:latin typeface="Cre고딕 B" pitchFamily="18" charset="-127"/>
                <a:ea typeface="Cre고딕 B" pitchFamily="18" charset="-127"/>
              </a:defRPr>
            </a:lvl1pPr>
          </a:lstStyle>
          <a:p>
            <a:r>
              <a:rPr lang="ko-KR" altLang="en-US" dirty="0" smtClean="0"/>
              <a:t>마스터 제목 스타일 편집</a:t>
            </a:r>
            <a:endParaRPr lang="ko-KR"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목차">
    <p:spTree>
      <p:nvGrpSpPr>
        <p:cNvPr id="1" name=""/>
        <p:cNvGrpSpPr/>
        <p:nvPr/>
      </p:nvGrpSpPr>
      <p:grpSpPr>
        <a:xfrm>
          <a:off x="0" y="0"/>
          <a:ext cx="0" cy="0"/>
          <a:chOff x="0" y="0"/>
          <a:chExt cx="0" cy="0"/>
        </a:xfrm>
      </p:grpSpPr>
      <p:pic>
        <p:nvPicPr>
          <p:cNvPr id="4" name="Picture 2" descr="E:\[최은아]\기상청\매뉴얼\AS\Outline\A-3.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제목 1"/>
          <p:cNvSpPr>
            <a:spLocks noGrp="1"/>
          </p:cNvSpPr>
          <p:nvPr>
            <p:ph type="title"/>
          </p:nvPr>
        </p:nvSpPr>
        <p:spPr>
          <a:xfrm>
            <a:off x="457200" y="266249"/>
            <a:ext cx="6043626" cy="725470"/>
          </a:xfrm>
        </p:spPr>
        <p:txBody>
          <a:bodyPr>
            <a:noAutofit/>
          </a:bodyPr>
          <a:lstStyle>
            <a:lvl1pPr algn="l">
              <a:defRPr sz="3000">
                <a:solidFill>
                  <a:schemeClr val="bg1"/>
                </a:solidFill>
              </a:defRPr>
            </a:lvl1pPr>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428736"/>
            <a:ext cx="8229600" cy="4697427"/>
          </a:xfrm>
        </p:spPr>
        <p:txBody>
          <a:bodyPr>
            <a:normAutofit/>
          </a:bodyPr>
          <a:lstStyle>
            <a:lvl1pPr>
              <a:lnSpc>
                <a:spcPct val="150000"/>
              </a:lnSpc>
              <a:buClr>
                <a:schemeClr val="accent2"/>
              </a:buClr>
              <a:defRPr sz="2400"/>
            </a:lvl1pPr>
            <a:lvl2pPr>
              <a:lnSpc>
                <a:spcPct val="150000"/>
              </a:lnSpc>
              <a:buClr>
                <a:schemeClr val="accent2"/>
              </a:buClr>
              <a:defRPr sz="2000"/>
            </a:lvl2pPr>
            <a:lvl3pPr>
              <a:lnSpc>
                <a:spcPct val="150000"/>
              </a:lnSpc>
              <a:buClr>
                <a:schemeClr val="accent2"/>
              </a:buClr>
              <a:defRPr sz="1800"/>
            </a:lvl3pPr>
            <a:lvl4pPr>
              <a:lnSpc>
                <a:spcPct val="150000"/>
              </a:lnSpc>
              <a:buClr>
                <a:schemeClr val="accent2"/>
              </a:buClr>
              <a:defRPr sz="1600"/>
            </a:lvl4pPr>
            <a:lvl5pPr>
              <a:lnSpc>
                <a:spcPct val="150000"/>
              </a:lnSpc>
              <a:buClr>
                <a:schemeClr val="accent2"/>
              </a:buClr>
              <a:defRPr sz="1600"/>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5" name="날짜 개체 틀 3"/>
          <p:cNvSpPr>
            <a:spLocks noGrp="1"/>
          </p:cNvSpPr>
          <p:nvPr>
            <p:ph type="dt" sz="half" idx="10"/>
          </p:nvPr>
        </p:nvSpPr>
        <p:spPr>
          <a:xfrm>
            <a:off x="1357313" y="6356350"/>
            <a:ext cx="2133600" cy="287338"/>
          </a:xfrm>
        </p:spPr>
        <p:txBody>
          <a:bodyPr/>
          <a:lstStyle>
            <a:lvl1pPr>
              <a:defRPr sz="1000"/>
            </a:lvl1pPr>
          </a:lstStyle>
          <a:p>
            <a:pPr>
              <a:defRPr/>
            </a:pPr>
            <a:fld id="{68C286E8-F2F9-48B5-9CD3-2E1739B736A6}" type="datetimeFigureOut">
              <a:rPr lang="ko-KR" altLang="en-US"/>
              <a:pPr>
                <a:defRPr/>
              </a:pPr>
              <a:t>2013-03-05</a:t>
            </a:fld>
            <a:endParaRPr lang="ko-KR"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pic>
        <p:nvPicPr>
          <p:cNvPr id="4" name="Picture 2" descr="E:\[최은아]\기상청\매뉴얼\AS\Outline\A-3.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제목 1"/>
          <p:cNvSpPr>
            <a:spLocks noGrp="1"/>
          </p:cNvSpPr>
          <p:nvPr>
            <p:ph type="title"/>
          </p:nvPr>
        </p:nvSpPr>
        <p:spPr>
          <a:xfrm>
            <a:off x="457200" y="266249"/>
            <a:ext cx="6043626" cy="725470"/>
          </a:xfrm>
        </p:spPr>
        <p:txBody>
          <a:bodyPr>
            <a:noAutofit/>
          </a:bodyPr>
          <a:lstStyle>
            <a:lvl1pPr algn="l">
              <a:defRPr sz="3000">
                <a:solidFill>
                  <a:schemeClr val="bg1"/>
                </a:solidFill>
              </a:defRPr>
            </a:lvl1pPr>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285860"/>
            <a:ext cx="8229600" cy="4840303"/>
          </a:xfrm>
        </p:spPr>
        <p:txBody>
          <a:bodyPr>
            <a:normAutofit/>
          </a:bodyPr>
          <a:lstStyle>
            <a:lvl1pPr>
              <a:lnSpc>
                <a:spcPct val="150000"/>
              </a:lnSpc>
              <a:buClr>
                <a:schemeClr val="accent2"/>
              </a:buClr>
              <a:defRPr sz="2400"/>
            </a:lvl1pPr>
            <a:lvl2pPr>
              <a:lnSpc>
                <a:spcPct val="120000"/>
              </a:lnSpc>
              <a:buClr>
                <a:schemeClr val="accent2"/>
              </a:buClr>
              <a:defRPr sz="2000"/>
            </a:lvl2pPr>
            <a:lvl3pPr>
              <a:lnSpc>
                <a:spcPct val="120000"/>
              </a:lnSpc>
              <a:buClr>
                <a:schemeClr val="accent2"/>
              </a:buClr>
              <a:defRPr sz="1800"/>
            </a:lvl3pPr>
            <a:lvl4pPr>
              <a:lnSpc>
                <a:spcPct val="120000"/>
              </a:lnSpc>
              <a:buClr>
                <a:schemeClr val="accent2"/>
              </a:buClr>
              <a:defRPr sz="1600"/>
            </a:lvl4pPr>
            <a:lvl5pPr>
              <a:lnSpc>
                <a:spcPct val="120000"/>
              </a:lnSpc>
              <a:buClr>
                <a:schemeClr val="accent2"/>
              </a:buClr>
              <a:defRPr sz="1600"/>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5" name="날짜 개체 틀 3"/>
          <p:cNvSpPr>
            <a:spLocks noGrp="1"/>
          </p:cNvSpPr>
          <p:nvPr>
            <p:ph type="dt" sz="half" idx="10"/>
          </p:nvPr>
        </p:nvSpPr>
        <p:spPr>
          <a:xfrm>
            <a:off x="1357313" y="6356350"/>
            <a:ext cx="2133600" cy="287338"/>
          </a:xfrm>
        </p:spPr>
        <p:txBody>
          <a:bodyPr/>
          <a:lstStyle>
            <a:lvl1pPr>
              <a:defRPr sz="1000"/>
            </a:lvl1pPr>
          </a:lstStyle>
          <a:p>
            <a:pPr>
              <a:defRPr/>
            </a:pPr>
            <a:fld id="{68DF1E02-DA88-4D5E-A570-769228E40505}" type="datetimeFigureOut">
              <a:rPr lang="ko-KR" altLang="en-US"/>
              <a:pPr>
                <a:defRPr/>
              </a:pPr>
              <a:t>2013-03-05</a:t>
            </a:fld>
            <a:endParaRPr lang="ko-KR"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lvl1pPr>
              <a:defRPr sz="1000"/>
            </a:lvl1pPr>
          </a:lstStyle>
          <a:p>
            <a:pPr>
              <a:defRPr/>
            </a:pPr>
            <a:fld id="{54096857-4A89-4BF2-9715-A035CDE29719}" type="datetimeFigureOut">
              <a:rPr lang="ko-KR" altLang="en-US"/>
              <a:pPr>
                <a:defRPr/>
              </a:pPr>
              <a:t>2013-03-05</a:t>
            </a:fld>
            <a:endParaRPr lang="ko-KR" altLang="en-US" dirty="0"/>
          </a:p>
        </p:txBody>
      </p:sp>
      <p:sp>
        <p:nvSpPr>
          <p:cNvPr id="3" name="바닥글 개체 틀 2"/>
          <p:cNvSpPr>
            <a:spLocks noGrp="1"/>
          </p:cNvSpPr>
          <p:nvPr>
            <p:ph type="ftr" sz="quarter" idx="11"/>
          </p:nvPr>
        </p:nvSpPr>
        <p:spPr/>
        <p:txBody>
          <a:bodyPr/>
          <a:lstStyle>
            <a:lvl1pPr>
              <a:defRPr sz="1000"/>
            </a:lvl1pPr>
          </a:lstStyle>
          <a:p>
            <a:pPr>
              <a:defRPr/>
            </a:pPr>
            <a:endParaRPr lang="ko-KR" altLang="en-US"/>
          </a:p>
        </p:txBody>
      </p:sp>
      <p:sp>
        <p:nvSpPr>
          <p:cNvPr id="4" name="슬라이드 번호 개체 틀 3"/>
          <p:cNvSpPr>
            <a:spLocks noGrp="1"/>
          </p:cNvSpPr>
          <p:nvPr>
            <p:ph type="sldNum" sz="quarter" idx="12"/>
          </p:nvPr>
        </p:nvSpPr>
        <p:spPr/>
        <p:txBody>
          <a:bodyPr/>
          <a:lstStyle>
            <a:lvl1pPr>
              <a:defRPr sz="1100"/>
            </a:lvl1pPr>
          </a:lstStyle>
          <a:p>
            <a:pPr>
              <a:defRPr/>
            </a:pPr>
            <a:fld id="{BB69B820-A72D-43CF-AC30-095888FB5985}" type="slidenum">
              <a:rPr lang="ko-KR" altLang="en-US"/>
              <a:pPr>
                <a:defRPr/>
              </a:pPr>
              <a:t>‹#›</a:t>
            </a:fld>
            <a:endParaRPr lang="ko-KR"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마지막 슬라이드">
    <p:spTree>
      <p:nvGrpSpPr>
        <p:cNvPr id="1" name=""/>
        <p:cNvGrpSpPr/>
        <p:nvPr/>
      </p:nvGrpSpPr>
      <p:grpSpPr>
        <a:xfrm>
          <a:off x="0" y="0"/>
          <a:ext cx="0" cy="0"/>
          <a:chOff x="0" y="0"/>
          <a:chExt cx="0" cy="0"/>
        </a:xfrm>
      </p:grpSpPr>
      <p:pic>
        <p:nvPicPr>
          <p:cNvPr id="2" name="Picture 2" descr="D:\[최은아]\기상청\매뉴얼\AS\작업\ppt\A-4.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제목 및 내용">
    <p:spTree>
      <p:nvGrpSpPr>
        <p:cNvPr id="1" name=""/>
        <p:cNvGrpSpPr/>
        <p:nvPr/>
      </p:nvGrpSpPr>
      <p:grpSpPr>
        <a:xfrm>
          <a:off x="0" y="0"/>
          <a:ext cx="0" cy="0"/>
          <a:chOff x="0" y="0"/>
          <a:chExt cx="0" cy="0"/>
        </a:xfrm>
      </p:grpSpPr>
      <p:sp>
        <p:nvSpPr>
          <p:cNvPr id="3" name="내용 개체 틀 2"/>
          <p:cNvSpPr>
            <a:spLocks noGrp="1"/>
          </p:cNvSpPr>
          <p:nvPr>
            <p:ph idx="1"/>
          </p:nvPr>
        </p:nvSpPr>
        <p:spPr>
          <a:xfrm>
            <a:off x="323357" y="1077818"/>
            <a:ext cx="8497286" cy="5290161"/>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5A2F6A39-D6E4-425D-86EB-38E86A67CD49}" type="datetimeFigureOut">
              <a:rPr lang="ko-KR" altLang="en-US"/>
              <a:pPr>
                <a:defRPr/>
              </a:pPr>
              <a:t>2013-03-05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pic>
        <p:nvPicPr>
          <p:cNvPr id="7" name="그림 2" descr="PT2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b="89603"/>
          <a:stretch/>
        </p:blipFill>
        <p:spPr bwMode="auto">
          <a:xfrm>
            <a:off x="0" y="-32464"/>
            <a:ext cx="9144000" cy="71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슬라이드 번호 개체 틀 5"/>
          <p:cNvSpPr>
            <a:spLocks noGrp="1"/>
          </p:cNvSpPr>
          <p:nvPr>
            <p:ph type="sldNum" sz="quarter" idx="12"/>
          </p:nvPr>
        </p:nvSpPr>
        <p:spPr>
          <a:xfrm>
            <a:off x="8215315" y="6492877"/>
            <a:ext cx="928687" cy="365125"/>
          </a:xfrm>
        </p:spPr>
        <p:txBody>
          <a:bodyPr/>
          <a:lstStyle>
            <a:lvl1pPr algn="r" fontAlgn="auto">
              <a:spcBef>
                <a:spcPts val="0"/>
              </a:spcBef>
              <a:spcAft>
                <a:spcPts val="0"/>
              </a:spcAft>
              <a:defRPr kumimoji="0" sz="1200">
                <a:solidFill>
                  <a:schemeClr val="tx1"/>
                </a:solidFill>
                <a:latin typeface="+mn-lt"/>
                <a:ea typeface="+mn-ea"/>
              </a:defRPr>
            </a:lvl1pPr>
          </a:lstStyle>
          <a:p>
            <a:pPr>
              <a:defRPr/>
            </a:pPr>
            <a:fld id="{4EF66F79-93AE-4102-B176-C409B3A67178}" type="slidenum">
              <a:rPr lang="ko-KR" altLang="en-US"/>
              <a:pPr>
                <a:defRPr/>
              </a:pPr>
              <a:t>‹#›</a:t>
            </a:fld>
            <a:endParaRPr lang="ko-KR" altLang="en-US" dirty="0"/>
          </a:p>
        </p:txBody>
      </p:sp>
    </p:spTree>
    <p:extLst>
      <p:ext uri="{BB962C8B-B14F-4D97-AF65-F5344CB8AC3E}">
        <p14:creationId xmlns:p14="http://schemas.microsoft.com/office/powerpoint/2010/main" val="3239157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제목 및 내용">
    <p:spTree>
      <p:nvGrpSpPr>
        <p:cNvPr id="1" name=""/>
        <p:cNvGrpSpPr/>
        <p:nvPr/>
      </p:nvGrpSpPr>
      <p:grpSpPr>
        <a:xfrm>
          <a:off x="0" y="0"/>
          <a:ext cx="0" cy="0"/>
          <a:chOff x="0" y="0"/>
          <a:chExt cx="0" cy="0"/>
        </a:xfrm>
      </p:grpSpPr>
      <p:sp>
        <p:nvSpPr>
          <p:cNvPr id="3" name="내용 개체 틀 2"/>
          <p:cNvSpPr>
            <a:spLocks noGrp="1"/>
          </p:cNvSpPr>
          <p:nvPr>
            <p:ph idx="1"/>
          </p:nvPr>
        </p:nvSpPr>
        <p:spPr>
          <a:xfrm>
            <a:off x="323357" y="1077818"/>
            <a:ext cx="8497286" cy="5290161"/>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5A2F6A39-D6E4-425D-86EB-38E86A67CD49}" type="datetimeFigureOut">
              <a:rPr lang="ko-KR" altLang="en-US"/>
              <a:pPr>
                <a:defRPr/>
              </a:pPr>
              <a:t>2013-03-05</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pic>
        <p:nvPicPr>
          <p:cNvPr id="7" name="그림 2" descr="PT2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b="89603"/>
          <a:stretch/>
        </p:blipFill>
        <p:spPr bwMode="auto">
          <a:xfrm>
            <a:off x="0" y="-32464"/>
            <a:ext cx="9144000" cy="71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슬라이드 번호 개체 틀 5"/>
          <p:cNvSpPr>
            <a:spLocks noGrp="1"/>
          </p:cNvSpPr>
          <p:nvPr>
            <p:ph type="sldNum" sz="quarter" idx="12"/>
          </p:nvPr>
        </p:nvSpPr>
        <p:spPr>
          <a:xfrm>
            <a:off x="8215315" y="6492877"/>
            <a:ext cx="928687" cy="365125"/>
          </a:xfrm>
        </p:spPr>
        <p:txBody>
          <a:bodyPr/>
          <a:lstStyle>
            <a:lvl1pPr algn="r" fontAlgn="auto">
              <a:spcBef>
                <a:spcPts val="0"/>
              </a:spcBef>
              <a:spcAft>
                <a:spcPts val="0"/>
              </a:spcAft>
              <a:defRPr kumimoji="0" sz="1200">
                <a:solidFill>
                  <a:schemeClr val="tx1"/>
                </a:solidFill>
                <a:latin typeface="+mn-lt"/>
                <a:ea typeface="+mn-ea"/>
              </a:defRPr>
            </a:lvl1pPr>
          </a:lstStyle>
          <a:p>
            <a:pPr>
              <a:defRPr/>
            </a:pPr>
            <a:fld id="{4EF66F79-93AE-4102-B176-C409B3A67178}" type="slidenum">
              <a:rPr lang="ko-KR" altLang="en-US"/>
              <a:pPr>
                <a:defRPr/>
              </a:pPr>
              <a:t>‹#›</a:t>
            </a:fld>
            <a:endParaRPr lang="ko-KR" altLang="en-US" dirty="0"/>
          </a:p>
        </p:txBody>
      </p:sp>
    </p:spTree>
    <p:extLst>
      <p:ext uri="{BB962C8B-B14F-4D97-AF65-F5344CB8AC3E}">
        <p14:creationId xmlns:p14="http://schemas.microsoft.com/office/powerpoint/2010/main" val="3239157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제목 개체 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6147" name="텍스트 개체 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BB2A3872-D66E-4246-8877-7677151F8608}" type="datetimeFigureOut">
              <a:rPr lang="ko-KR" altLang="en-US"/>
              <a:pPr>
                <a:defRPr/>
              </a:pPr>
              <a:t>2013-03-05</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EA9E2492-2459-46B9-8AFC-5914298D3E75}"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Lst>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Frutiger67-Condensed" pitchFamily="34" charset="0"/>
          <a:ea typeface="Cre고딕 B" pitchFamily="18" charset="-127"/>
        </a:defRPr>
      </a:lvl2pPr>
      <a:lvl3pPr algn="ctr" rtl="0" eaLnBrk="0" fontAlgn="base" latinLnBrk="1" hangingPunct="0">
        <a:spcBef>
          <a:spcPct val="0"/>
        </a:spcBef>
        <a:spcAft>
          <a:spcPct val="0"/>
        </a:spcAft>
        <a:defRPr sz="4400">
          <a:solidFill>
            <a:schemeClr val="tx1"/>
          </a:solidFill>
          <a:latin typeface="Frutiger67-Condensed" pitchFamily="34" charset="0"/>
          <a:ea typeface="Cre고딕 B" pitchFamily="18" charset="-127"/>
        </a:defRPr>
      </a:lvl3pPr>
      <a:lvl4pPr algn="ctr" rtl="0" eaLnBrk="0" fontAlgn="base" latinLnBrk="1" hangingPunct="0">
        <a:spcBef>
          <a:spcPct val="0"/>
        </a:spcBef>
        <a:spcAft>
          <a:spcPct val="0"/>
        </a:spcAft>
        <a:defRPr sz="4400">
          <a:solidFill>
            <a:schemeClr val="tx1"/>
          </a:solidFill>
          <a:latin typeface="Frutiger67-Condensed" pitchFamily="34" charset="0"/>
          <a:ea typeface="Cre고딕 B" pitchFamily="18" charset="-127"/>
        </a:defRPr>
      </a:lvl4pPr>
      <a:lvl5pPr algn="ctr" rtl="0" eaLnBrk="0" fontAlgn="base" latinLnBrk="1" hangingPunct="0">
        <a:spcBef>
          <a:spcPct val="0"/>
        </a:spcBef>
        <a:spcAft>
          <a:spcPct val="0"/>
        </a:spcAft>
        <a:defRPr sz="4400">
          <a:solidFill>
            <a:schemeClr val="tx1"/>
          </a:solidFill>
          <a:latin typeface="Frutiger67-Condensed" pitchFamily="34" charset="0"/>
          <a:ea typeface="Cre고딕 B" pitchFamily="18" charset="-127"/>
        </a:defRPr>
      </a:lvl5pPr>
      <a:lvl6pPr marL="457200" algn="ctr" rtl="0" fontAlgn="base" latinLnBrk="1">
        <a:spcBef>
          <a:spcPct val="0"/>
        </a:spcBef>
        <a:spcAft>
          <a:spcPct val="0"/>
        </a:spcAft>
        <a:defRPr sz="4400">
          <a:solidFill>
            <a:schemeClr val="tx1"/>
          </a:solidFill>
          <a:latin typeface="Frutiger67-Condensed" pitchFamily="34" charset="0"/>
          <a:ea typeface="Cre고딕 B" pitchFamily="18" charset="-127"/>
        </a:defRPr>
      </a:lvl6pPr>
      <a:lvl7pPr marL="914400" algn="ctr" rtl="0" fontAlgn="base" latinLnBrk="1">
        <a:spcBef>
          <a:spcPct val="0"/>
        </a:spcBef>
        <a:spcAft>
          <a:spcPct val="0"/>
        </a:spcAft>
        <a:defRPr sz="4400">
          <a:solidFill>
            <a:schemeClr val="tx1"/>
          </a:solidFill>
          <a:latin typeface="Frutiger67-Condensed" pitchFamily="34" charset="0"/>
          <a:ea typeface="Cre고딕 B" pitchFamily="18" charset="-127"/>
        </a:defRPr>
      </a:lvl7pPr>
      <a:lvl8pPr marL="1371600" algn="ctr" rtl="0" fontAlgn="base" latinLnBrk="1">
        <a:spcBef>
          <a:spcPct val="0"/>
        </a:spcBef>
        <a:spcAft>
          <a:spcPct val="0"/>
        </a:spcAft>
        <a:defRPr sz="4400">
          <a:solidFill>
            <a:schemeClr val="tx1"/>
          </a:solidFill>
          <a:latin typeface="Frutiger67-Condensed" pitchFamily="34" charset="0"/>
          <a:ea typeface="Cre고딕 B" pitchFamily="18" charset="-127"/>
        </a:defRPr>
      </a:lvl8pPr>
      <a:lvl9pPr marL="1828800" algn="ctr" rtl="0" fontAlgn="base" latinLnBrk="1">
        <a:spcBef>
          <a:spcPct val="0"/>
        </a:spcBef>
        <a:spcAft>
          <a:spcPct val="0"/>
        </a:spcAft>
        <a:defRPr sz="4400">
          <a:solidFill>
            <a:schemeClr val="tx1"/>
          </a:solidFill>
          <a:latin typeface="Frutiger67-Condensed" pitchFamily="34" charset="0"/>
          <a:ea typeface="Cre고딕 B" pitchFamily="18" charset="-127"/>
        </a:defRPr>
      </a:lvl9pPr>
    </p:titleStyle>
    <p:bodyStyle>
      <a:lvl1pPr marL="342900" indent="-342900" algn="l" rtl="0" eaLnBrk="0" fontAlgn="base" latinLnBrk="1"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37.w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9.w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8.w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9.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100" name="TextBox 9"/>
          <p:cNvSpPr txBox="1">
            <a:spLocks noChangeArrowheads="1"/>
          </p:cNvSpPr>
          <p:nvPr/>
        </p:nvSpPr>
        <p:spPr bwMode="auto">
          <a:xfrm>
            <a:off x="2214546" y="3722256"/>
            <a:ext cx="4937124" cy="1938992"/>
          </a:xfrm>
          <a:prstGeom prst="rect">
            <a:avLst/>
          </a:prstGeom>
          <a:noFill/>
          <a:ln w="9525">
            <a:noFill/>
            <a:miter lim="800000"/>
            <a:headEnd/>
            <a:tailEnd/>
          </a:ln>
        </p:spPr>
        <p:txBody>
          <a:bodyPr wrap="square">
            <a:spAutoFit/>
          </a:bodyPr>
          <a:lstStyle/>
          <a:p>
            <a:pPr algn="ctr"/>
            <a:r>
              <a:rPr lang="en-US" altLang="ko-KR" sz="2400" b="1" dirty="0" err="1" smtClean="0">
                <a:solidFill>
                  <a:srgbClr val="FFC000"/>
                </a:solidFill>
                <a:latin typeface="Arial" pitchFamily="34" charset="0"/>
                <a:ea typeface="Cre고딕 B" pitchFamily="18" charset="-127"/>
              </a:rPr>
              <a:t>Dohyeong</a:t>
            </a:r>
            <a:r>
              <a:rPr lang="en-US" altLang="ko-KR" sz="2400" b="1" dirty="0" smtClean="0">
                <a:solidFill>
                  <a:srgbClr val="FFC000"/>
                </a:solidFill>
                <a:latin typeface="Arial" pitchFamily="34" charset="0"/>
                <a:ea typeface="Cre고딕 B" pitchFamily="18" charset="-127"/>
              </a:rPr>
              <a:t> KIM</a:t>
            </a:r>
          </a:p>
          <a:p>
            <a:pPr algn="ctr"/>
            <a:r>
              <a:rPr lang="en-US" altLang="ko-KR" sz="2400" b="1" dirty="0" smtClean="0">
                <a:solidFill>
                  <a:srgbClr val="FFC000"/>
                </a:solidFill>
                <a:latin typeface="Arial" pitchFamily="34" charset="0"/>
                <a:ea typeface="Cre고딕 B" pitchFamily="18" charset="-127"/>
              </a:rPr>
              <a:t>Ho-</a:t>
            </a:r>
            <a:r>
              <a:rPr lang="en-US" altLang="ko-KR" sz="2400" b="1" dirty="0" err="1" smtClean="0">
                <a:solidFill>
                  <a:srgbClr val="FFC000"/>
                </a:solidFill>
                <a:latin typeface="Arial" pitchFamily="34" charset="0"/>
                <a:ea typeface="Cre고딕 B" pitchFamily="18" charset="-127"/>
              </a:rPr>
              <a:t>Seung</a:t>
            </a:r>
            <a:r>
              <a:rPr lang="en-US" altLang="ko-KR" sz="2400" b="1" dirty="0" smtClean="0">
                <a:solidFill>
                  <a:srgbClr val="FFC000"/>
                </a:solidFill>
                <a:latin typeface="Arial" pitchFamily="34" charset="0"/>
                <a:ea typeface="Cre고딕 B" pitchFamily="18" charset="-127"/>
              </a:rPr>
              <a:t> LEE</a:t>
            </a:r>
          </a:p>
          <a:p>
            <a:pPr algn="ctr"/>
            <a:r>
              <a:rPr lang="en-US" altLang="ko-KR" sz="2400" b="1" dirty="0" smtClean="0">
                <a:solidFill>
                  <a:srgbClr val="FFC000"/>
                </a:solidFill>
                <a:latin typeface="Arial" pitchFamily="34" charset="0"/>
                <a:ea typeface="Cre고딕 B" pitchFamily="18" charset="-127"/>
              </a:rPr>
              <a:t>Won-</a:t>
            </a:r>
            <a:r>
              <a:rPr lang="en-US" altLang="ko-KR" sz="2400" b="1" dirty="0" err="1" smtClean="0">
                <a:solidFill>
                  <a:srgbClr val="FFC000"/>
                </a:solidFill>
                <a:latin typeface="Arial" pitchFamily="34" charset="0"/>
                <a:ea typeface="Cre고딕 B" pitchFamily="18" charset="-127"/>
              </a:rPr>
              <a:t>Seok</a:t>
            </a:r>
            <a:r>
              <a:rPr lang="en-US" altLang="ko-KR" sz="2400" b="1" dirty="0" smtClean="0">
                <a:solidFill>
                  <a:srgbClr val="FFC000"/>
                </a:solidFill>
                <a:latin typeface="Arial" pitchFamily="34" charset="0"/>
                <a:ea typeface="Cre고딕 B" pitchFamily="18" charset="-127"/>
              </a:rPr>
              <a:t> LEE</a:t>
            </a:r>
          </a:p>
          <a:p>
            <a:pPr algn="ctr"/>
            <a:r>
              <a:rPr lang="en-US" altLang="ko-KR" sz="2400" b="1" dirty="0" smtClean="0">
                <a:solidFill>
                  <a:srgbClr val="FFC000"/>
                </a:solidFill>
                <a:latin typeface="Arial" pitchFamily="34" charset="0"/>
                <a:ea typeface="Cre고딕 B" pitchFamily="18" charset="-127"/>
              </a:rPr>
              <a:t>Tae-</a:t>
            </a:r>
            <a:r>
              <a:rPr lang="en-US" altLang="ko-KR" sz="2400" b="1" dirty="0" err="1" smtClean="0">
                <a:solidFill>
                  <a:srgbClr val="FFC000"/>
                </a:solidFill>
                <a:latin typeface="Arial" pitchFamily="34" charset="0"/>
                <a:ea typeface="Cre고딕 B" pitchFamily="18" charset="-127"/>
              </a:rPr>
              <a:t>Hyeong</a:t>
            </a:r>
            <a:r>
              <a:rPr lang="en-US" altLang="ko-KR" sz="2400" b="1" dirty="0" smtClean="0">
                <a:solidFill>
                  <a:srgbClr val="FFC000"/>
                </a:solidFill>
                <a:latin typeface="Arial" pitchFamily="34" charset="0"/>
                <a:ea typeface="Cre고딕 B" pitchFamily="18" charset="-127"/>
              </a:rPr>
              <a:t> OH</a:t>
            </a:r>
          </a:p>
          <a:p>
            <a:pPr algn="ctr"/>
            <a:r>
              <a:rPr lang="en-US" altLang="ko-KR" sz="2400" b="1" i="1" u="sng" dirty="0" err="1" smtClean="0">
                <a:solidFill>
                  <a:srgbClr val="FFC000"/>
                </a:solidFill>
                <a:latin typeface="Arial" pitchFamily="34" charset="0"/>
                <a:ea typeface="Cre고딕 B" pitchFamily="18" charset="-127"/>
              </a:rPr>
              <a:t>Sunmi</a:t>
            </a:r>
            <a:r>
              <a:rPr lang="en-US" altLang="ko-KR" sz="2400" b="1" i="1" u="sng" dirty="0" smtClean="0">
                <a:solidFill>
                  <a:srgbClr val="FFC000"/>
                </a:solidFill>
                <a:latin typeface="Arial" pitchFamily="34" charset="0"/>
                <a:ea typeface="Cre고딕 B" pitchFamily="18" charset="-127"/>
              </a:rPr>
              <a:t> NA</a:t>
            </a:r>
          </a:p>
        </p:txBody>
      </p:sp>
      <p:sp>
        <p:nvSpPr>
          <p:cNvPr id="4101" name="TextBox 10"/>
          <p:cNvSpPr txBox="1">
            <a:spLocks noChangeArrowheads="1"/>
          </p:cNvSpPr>
          <p:nvPr/>
        </p:nvSpPr>
        <p:spPr bwMode="auto">
          <a:xfrm>
            <a:off x="1832050" y="5674022"/>
            <a:ext cx="5557740" cy="923330"/>
          </a:xfrm>
          <a:prstGeom prst="rect">
            <a:avLst/>
          </a:prstGeom>
          <a:noFill/>
          <a:ln w="9525">
            <a:noFill/>
            <a:miter lim="800000"/>
            <a:headEnd/>
            <a:tailEnd/>
          </a:ln>
        </p:spPr>
        <p:txBody>
          <a:bodyPr wrap="square">
            <a:spAutoFit/>
          </a:bodyPr>
          <a:lstStyle/>
          <a:p>
            <a:pPr algn="ctr"/>
            <a:r>
              <a:rPr lang="en-US" altLang="ko-KR" b="1" i="1" dirty="0" smtClean="0">
                <a:solidFill>
                  <a:schemeClr val="bg1"/>
                </a:solidFill>
                <a:latin typeface="Arial" pitchFamily="34" charset="0"/>
                <a:ea typeface="Cre고딕 B" pitchFamily="18" charset="-127"/>
              </a:rPr>
              <a:t>National </a:t>
            </a:r>
            <a:r>
              <a:rPr lang="en-US" altLang="ko-KR" b="1" i="1" dirty="0">
                <a:solidFill>
                  <a:schemeClr val="bg1"/>
                </a:solidFill>
                <a:latin typeface="Arial" pitchFamily="34" charset="0"/>
                <a:ea typeface="Cre고딕 B" pitchFamily="18" charset="-127"/>
              </a:rPr>
              <a:t>Meteorological Satellite </a:t>
            </a:r>
            <a:r>
              <a:rPr lang="en-US" altLang="ko-KR" b="1" i="1" dirty="0" smtClean="0">
                <a:solidFill>
                  <a:schemeClr val="bg1"/>
                </a:solidFill>
                <a:latin typeface="Arial" pitchFamily="34" charset="0"/>
                <a:ea typeface="Cre고딕 B" pitchFamily="18" charset="-127"/>
              </a:rPr>
              <a:t>Center</a:t>
            </a:r>
          </a:p>
          <a:p>
            <a:pPr algn="ctr"/>
            <a:r>
              <a:rPr lang="en-US" altLang="ko-KR" b="1" i="1" dirty="0" smtClean="0">
                <a:solidFill>
                  <a:schemeClr val="bg1"/>
                </a:solidFill>
                <a:latin typeface="Arial" pitchFamily="34" charset="0"/>
                <a:ea typeface="Cre고딕 B" pitchFamily="18" charset="-127"/>
              </a:rPr>
              <a:t>Korea Meteorological Administration</a:t>
            </a:r>
          </a:p>
          <a:p>
            <a:pPr algn="ctr"/>
            <a:r>
              <a:rPr lang="en-US" altLang="ko-KR" b="1" i="1" dirty="0" smtClean="0">
                <a:solidFill>
                  <a:schemeClr val="bg1"/>
                </a:solidFill>
                <a:latin typeface="Arial" pitchFamily="34" charset="0"/>
                <a:ea typeface="Cre고딕 B" pitchFamily="18" charset="-127"/>
              </a:rPr>
              <a:t>sunmi@kma.go.kr</a:t>
            </a:r>
          </a:p>
        </p:txBody>
      </p:sp>
      <p:sp>
        <p:nvSpPr>
          <p:cNvPr id="4102" name="TextBox 11"/>
          <p:cNvSpPr txBox="1">
            <a:spLocks noChangeArrowheads="1"/>
          </p:cNvSpPr>
          <p:nvPr/>
        </p:nvSpPr>
        <p:spPr bwMode="auto">
          <a:xfrm>
            <a:off x="215516" y="1268760"/>
            <a:ext cx="8712968" cy="830997"/>
          </a:xfrm>
          <a:prstGeom prst="rect">
            <a:avLst/>
          </a:prstGeom>
          <a:noFill/>
          <a:ln w="9525">
            <a:noFill/>
            <a:miter lim="800000"/>
            <a:headEnd/>
            <a:tailEnd/>
          </a:ln>
        </p:spPr>
        <p:txBody>
          <a:bodyPr wrap="square">
            <a:spAutoFit/>
          </a:bodyPr>
          <a:lstStyle/>
          <a:p>
            <a:pPr algn="ctr"/>
            <a:r>
              <a:rPr lang="en-US" altLang="ko-KR" sz="4800" b="1" i="1" dirty="0" smtClean="0">
                <a:solidFill>
                  <a:schemeClr val="bg1"/>
                </a:solidFill>
                <a:latin typeface="Arial" pitchFamily="34" charset="0"/>
                <a:ea typeface="맑은 고딕" pitchFamily="50" charset="-127"/>
              </a:rPr>
              <a:t>KMA GPRC Report</a:t>
            </a:r>
            <a:endParaRPr lang="en-US" altLang="ko-KR" sz="4800" b="1" i="1" dirty="0">
              <a:solidFill>
                <a:schemeClr val="bg1"/>
              </a:solidFill>
              <a:latin typeface="Arial" pitchFamily="34" charset="0"/>
              <a:ea typeface="맑은 고딕" pitchFamily="50" charset="-127"/>
            </a:endParaRPr>
          </a:p>
        </p:txBody>
      </p:sp>
      <p:sp>
        <p:nvSpPr>
          <p:cNvPr id="6" name="Rectangle 9"/>
          <p:cNvSpPr>
            <a:spLocks noChangeArrowheads="1"/>
          </p:cNvSpPr>
          <p:nvPr/>
        </p:nvSpPr>
        <p:spPr bwMode="auto">
          <a:xfrm>
            <a:off x="50800" y="59323"/>
            <a:ext cx="5961568" cy="338554"/>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eaLnBrk="0" hangingPunct="0">
              <a:defRPr/>
            </a:pPr>
            <a:r>
              <a:rPr lang="en-US" altLang="ko-KR" sz="1600" b="1" dirty="0" smtClean="0">
                <a:solidFill>
                  <a:schemeClr val="bg1"/>
                </a:solidFill>
                <a:latin typeface="Arial" charset="0"/>
                <a:ea typeface="Cre고딕 B" pitchFamily="18" charset="-127"/>
              </a:rPr>
              <a:t>GSICS Annual Meeting(Williamsburg, Virginia / 2013. 3. 4-8) </a:t>
            </a:r>
            <a:endParaRPr lang="en-US" altLang="ko-KR" sz="1600" b="1" dirty="0">
              <a:solidFill>
                <a:schemeClr val="bg1"/>
              </a:solidFill>
              <a:latin typeface="Arial" charset="0"/>
              <a:ea typeface="Cre고딕 B" pitchFamily="18" charset="-127"/>
            </a:endParaRPr>
          </a:p>
        </p:txBody>
      </p:sp>
    </p:spTree>
    <p:extLst>
      <p:ext uri="{BB962C8B-B14F-4D97-AF65-F5344CB8AC3E}">
        <p14:creationId xmlns:p14="http://schemas.microsoft.com/office/powerpoint/2010/main" val="17667972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그룹 18"/>
          <p:cNvGrpSpPr/>
          <p:nvPr/>
        </p:nvGrpSpPr>
        <p:grpSpPr>
          <a:xfrm>
            <a:off x="971600" y="1597286"/>
            <a:ext cx="8053559" cy="4424002"/>
            <a:chOff x="118582" y="1484785"/>
            <a:chExt cx="8906577" cy="4424002"/>
          </a:xfrm>
        </p:grpSpPr>
        <p:pic>
          <p:nvPicPr>
            <p:cNvPr id="4" name="Picture 4" descr="G:\ECV_2012\4_calibration\bouy_calibration\v6\Fig\Day\COMS SST_MA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855"/>
            <a:stretch/>
          </p:blipFill>
          <p:spPr bwMode="auto">
            <a:xfrm>
              <a:off x="118582" y="1577314"/>
              <a:ext cx="2326154" cy="19383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G:\ECV_2012\4_calibration\bouy_calibration\v6\Fig\Day\COMS SST_JJ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855"/>
            <a:stretch/>
          </p:blipFill>
          <p:spPr bwMode="auto">
            <a:xfrm>
              <a:off x="2312057" y="1576716"/>
              <a:ext cx="2326154" cy="19383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G:\ECV_2012\4_calibration\bouy_calibration\v6\Fig\Day\COMS SST_S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5531" y="1489649"/>
              <a:ext cx="2326154" cy="2016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ECV_2012\4_calibration\bouy_calibration\v6\Fig\Day\COMS SST_DJF.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9005" y="1484785"/>
              <a:ext cx="2326154" cy="2016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ECV_2012\4_calibration\bouy_calibration\v6\Fig\Day\NEW SST_MAM.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855"/>
            <a:stretch/>
          </p:blipFill>
          <p:spPr bwMode="auto">
            <a:xfrm>
              <a:off x="118582" y="3970391"/>
              <a:ext cx="2326154" cy="19383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G:\ECV_2012\4_calibration\bouy_calibration\v6\Fig\Day\NEW SST_JJ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12057" y="3883068"/>
              <a:ext cx="2326154" cy="2016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ECV_2012\4_calibration\bouy_calibration\v6\Fig\Day\NEW SST_SO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05273" y="3883067"/>
              <a:ext cx="2326154" cy="20161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G:\ECV_2012\4_calibration\bouy_calibration\v6\Fig\Day\NEW SST_DJF.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95092" y="3883066"/>
              <a:ext cx="2326154" cy="201612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72008" y="2276872"/>
            <a:ext cx="899592" cy="861774"/>
          </a:xfrm>
          <a:prstGeom prst="rect">
            <a:avLst/>
          </a:prstGeom>
          <a:solidFill>
            <a:schemeClr val="accent6">
              <a:lumMod val="20000"/>
              <a:lumOff val="80000"/>
            </a:schemeClr>
          </a:solidFill>
        </p:spPr>
        <p:txBody>
          <a:bodyPr wrap="square" rtlCol="0">
            <a:spAutoFit/>
          </a:bodyPr>
          <a:lstStyle/>
          <a:p>
            <a:pPr algn="ctr" fontAlgn="auto">
              <a:spcBef>
                <a:spcPts val="0"/>
              </a:spcBef>
              <a:spcAft>
                <a:spcPts val="0"/>
              </a:spcAft>
            </a:pPr>
            <a:r>
              <a:rPr kumimoji="0" lang="en-US" altLang="ko-KR" sz="1800" b="1" dirty="0" smtClean="0">
                <a:solidFill>
                  <a:prstClr val="black"/>
                </a:solidFill>
                <a:latin typeface="Tahoma" pitchFamily="34" charset="0"/>
                <a:ea typeface="맑은 고딕"/>
                <a:cs typeface="Tahoma" pitchFamily="34" charset="0"/>
              </a:rPr>
              <a:t>SST</a:t>
            </a:r>
          </a:p>
          <a:p>
            <a:pPr algn="ctr" fontAlgn="auto">
              <a:spcBef>
                <a:spcPts val="0"/>
              </a:spcBef>
              <a:spcAft>
                <a:spcPts val="0"/>
              </a:spcAft>
            </a:pPr>
            <a:r>
              <a:rPr kumimoji="0" lang="en-US" altLang="ko-KR" sz="1600" b="1" i="1" dirty="0" smtClean="0">
                <a:solidFill>
                  <a:prstClr val="black"/>
                </a:solidFill>
                <a:latin typeface="Tahoma" pitchFamily="34" charset="0"/>
                <a:ea typeface="맑은 고딕"/>
                <a:cs typeface="Tahoma" pitchFamily="34" charset="0"/>
              </a:rPr>
              <a:t>Before </a:t>
            </a:r>
            <a:r>
              <a:rPr kumimoji="0" lang="en-US" altLang="ko-KR" sz="1600" b="1" i="1" dirty="0" err="1" smtClean="0">
                <a:solidFill>
                  <a:prstClr val="black"/>
                </a:solidFill>
                <a:latin typeface="Tahoma" pitchFamily="34" charset="0"/>
                <a:ea typeface="맑은 고딕"/>
                <a:cs typeface="Tahoma" pitchFamily="34" charset="0"/>
              </a:rPr>
              <a:t>recal</a:t>
            </a:r>
            <a:r>
              <a:rPr kumimoji="0" lang="en-US" altLang="ko-KR" sz="1600" b="1" i="1" dirty="0" smtClean="0">
                <a:solidFill>
                  <a:prstClr val="black"/>
                </a:solidFill>
                <a:latin typeface="Tahoma" pitchFamily="34" charset="0"/>
                <a:ea typeface="맑은 고딕"/>
                <a:cs typeface="Tahoma" pitchFamily="34" charset="0"/>
              </a:rPr>
              <a:t>.</a:t>
            </a:r>
            <a:endParaRPr kumimoji="0" lang="ko-KR" altLang="en-US" sz="1600" b="1" i="1" dirty="0">
              <a:solidFill>
                <a:prstClr val="black"/>
              </a:solidFill>
              <a:latin typeface="Tahoma" pitchFamily="34" charset="0"/>
              <a:ea typeface="맑은 고딕"/>
              <a:cs typeface="Tahoma" pitchFamily="34" charset="0"/>
            </a:endParaRPr>
          </a:p>
        </p:txBody>
      </p:sp>
      <p:sp>
        <p:nvSpPr>
          <p:cNvPr id="13" name="TextBox 12"/>
          <p:cNvSpPr txBox="1"/>
          <p:nvPr/>
        </p:nvSpPr>
        <p:spPr>
          <a:xfrm>
            <a:off x="107504" y="4654877"/>
            <a:ext cx="909501" cy="861774"/>
          </a:xfrm>
          <a:prstGeom prst="rect">
            <a:avLst/>
          </a:prstGeom>
          <a:solidFill>
            <a:schemeClr val="accent6">
              <a:lumMod val="75000"/>
            </a:schemeClr>
          </a:solidFill>
        </p:spPr>
        <p:txBody>
          <a:bodyPr wrap="square" rtlCol="0">
            <a:spAutoFit/>
          </a:bodyPr>
          <a:lstStyle/>
          <a:p>
            <a:pPr algn="ctr" fontAlgn="auto">
              <a:spcBef>
                <a:spcPts val="0"/>
              </a:spcBef>
              <a:spcAft>
                <a:spcPts val="0"/>
              </a:spcAft>
            </a:pPr>
            <a:r>
              <a:rPr kumimoji="0" lang="en-US" altLang="ko-KR" sz="1800" b="1" dirty="0" smtClean="0">
                <a:solidFill>
                  <a:prstClr val="black"/>
                </a:solidFill>
                <a:latin typeface="Tahoma" pitchFamily="34" charset="0"/>
                <a:ea typeface="맑은 고딕"/>
                <a:cs typeface="Tahoma" pitchFamily="34" charset="0"/>
              </a:rPr>
              <a:t>SST’</a:t>
            </a:r>
          </a:p>
          <a:p>
            <a:pPr algn="ctr" fontAlgn="auto">
              <a:spcBef>
                <a:spcPts val="0"/>
              </a:spcBef>
              <a:spcAft>
                <a:spcPts val="0"/>
              </a:spcAft>
            </a:pPr>
            <a:r>
              <a:rPr kumimoji="0" lang="en-US" altLang="ko-KR" sz="1600" b="1" i="1" dirty="0" smtClean="0">
                <a:solidFill>
                  <a:prstClr val="black"/>
                </a:solidFill>
                <a:latin typeface="Tahoma" pitchFamily="34" charset="0"/>
                <a:ea typeface="맑은 고딕"/>
                <a:cs typeface="Tahoma" pitchFamily="34" charset="0"/>
              </a:rPr>
              <a:t>After </a:t>
            </a:r>
            <a:r>
              <a:rPr kumimoji="0" lang="en-US" altLang="ko-KR" sz="1600" b="1" i="1" dirty="0" err="1" smtClean="0">
                <a:solidFill>
                  <a:prstClr val="black"/>
                </a:solidFill>
                <a:latin typeface="Tahoma" pitchFamily="34" charset="0"/>
                <a:ea typeface="맑은 고딕"/>
                <a:cs typeface="Tahoma" pitchFamily="34" charset="0"/>
              </a:rPr>
              <a:t>recal</a:t>
            </a:r>
            <a:r>
              <a:rPr kumimoji="0" lang="en-US" altLang="ko-KR" sz="1600" b="1" i="1" dirty="0" smtClean="0">
                <a:solidFill>
                  <a:prstClr val="black"/>
                </a:solidFill>
                <a:latin typeface="Tahoma" pitchFamily="34" charset="0"/>
                <a:ea typeface="맑은 고딕"/>
                <a:cs typeface="Tahoma" pitchFamily="34" charset="0"/>
              </a:rPr>
              <a:t>.</a:t>
            </a:r>
            <a:endParaRPr kumimoji="0" lang="ko-KR" altLang="en-US" sz="1600" b="1" i="1" dirty="0">
              <a:solidFill>
                <a:prstClr val="black"/>
              </a:solidFill>
              <a:latin typeface="Tahoma" pitchFamily="34" charset="0"/>
              <a:ea typeface="맑은 고딕"/>
              <a:cs typeface="Tahoma" pitchFamily="34" charset="0"/>
            </a:endParaRPr>
          </a:p>
        </p:txBody>
      </p:sp>
      <p:grpSp>
        <p:nvGrpSpPr>
          <p:cNvPr id="20" name="그룹 19"/>
          <p:cNvGrpSpPr/>
          <p:nvPr/>
        </p:nvGrpSpPr>
        <p:grpSpPr>
          <a:xfrm>
            <a:off x="1627623" y="3630996"/>
            <a:ext cx="6722191" cy="374068"/>
            <a:chOff x="1862051" y="1124744"/>
            <a:chExt cx="6722191" cy="374068"/>
          </a:xfrm>
        </p:grpSpPr>
        <p:sp>
          <p:nvSpPr>
            <p:cNvPr id="14" name="TextBox 13"/>
            <p:cNvSpPr txBox="1"/>
            <p:nvPr/>
          </p:nvSpPr>
          <p:spPr>
            <a:xfrm>
              <a:off x="1862051" y="1129480"/>
              <a:ext cx="756938" cy="369332"/>
            </a:xfrm>
            <a:prstGeom prst="rect">
              <a:avLst/>
            </a:prstGeom>
            <a:solidFill>
              <a:schemeClr val="bg1"/>
            </a:solidFill>
          </p:spPr>
          <p:txBody>
            <a:bodyPr wrap="none" rtlCol="0">
              <a:spAutoFit/>
            </a:bodyPr>
            <a:lstStyle>
              <a:defPPr>
                <a:defRPr lang="ko-KR"/>
              </a:defPPr>
              <a:lvl1pPr>
                <a:defRPr>
                  <a:effectLst>
                    <a:glow rad="101600">
                      <a:schemeClr val="accent3">
                        <a:satMod val="175000"/>
                        <a:alpha val="40000"/>
                      </a:schemeClr>
                    </a:glow>
                  </a:effectLst>
                </a:defRPr>
              </a:lvl1pPr>
            </a:lstStyle>
            <a:p>
              <a:pPr algn="l" fontAlgn="auto">
                <a:spcBef>
                  <a:spcPts val="0"/>
                </a:spcBef>
                <a:spcAft>
                  <a:spcPts val="0"/>
                </a:spcAft>
              </a:pPr>
              <a:r>
                <a:rPr kumimoji="0" lang="en-US" altLang="ko-KR" sz="1800" b="1" dirty="0" smtClean="0">
                  <a:solidFill>
                    <a:prstClr val="black"/>
                  </a:solidFill>
                  <a:effectLst>
                    <a:glow rad="101600">
                      <a:srgbClr val="9BBB59">
                        <a:satMod val="175000"/>
                        <a:alpha val="40000"/>
                      </a:srgbClr>
                    </a:glow>
                  </a:effectLst>
                  <a:latin typeface="Tahoma" pitchFamily="34" charset="0"/>
                  <a:ea typeface="맑은 고딕"/>
                  <a:cs typeface="Tahoma" pitchFamily="34" charset="0"/>
                </a:rPr>
                <a:t>MAM</a:t>
              </a:r>
              <a:endParaRPr kumimoji="0" lang="ko-KR" altLang="en-US" sz="1800" b="1" dirty="0">
                <a:solidFill>
                  <a:prstClr val="black"/>
                </a:solidFill>
                <a:effectLst>
                  <a:glow rad="101600">
                    <a:srgbClr val="9BBB59">
                      <a:satMod val="175000"/>
                      <a:alpha val="40000"/>
                    </a:srgbClr>
                  </a:glow>
                </a:effectLst>
                <a:latin typeface="Tahoma" pitchFamily="34" charset="0"/>
                <a:ea typeface="맑은 고딕"/>
                <a:cs typeface="Tahoma" pitchFamily="34" charset="0"/>
              </a:endParaRPr>
            </a:p>
          </p:txBody>
        </p:sp>
        <p:sp>
          <p:nvSpPr>
            <p:cNvPr id="15" name="TextBox 14"/>
            <p:cNvSpPr txBox="1"/>
            <p:nvPr/>
          </p:nvSpPr>
          <p:spPr>
            <a:xfrm>
              <a:off x="3975387" y="1129480"/>
              <a:ext cx="574196" cy="369332"/>
            </a:xfrm>
            <a:prstGeom prst="rect">
              <a:avLst/>
            </a:prstGeom>
            <a:solidFill>
              <a:schemeClr val="bg1"/>
            </a:solidFill>
          </p:spPr>
          <p:txBody>
            <a:bodyPr wrap="none" rtlCol="0">
              <a:spAutoFit/>
            </a:bodyPr>
            <a:lstStyle/>
            <a:p>
              <a:pPr algn="l" fontAlgn="auto">
                <a:spcBef>
                  <a:spcPts val="0"/>
                </a:spcBef>
                <a:spcAft>
                  <a:spcPts val="0"/>
                </a:spcAft>
              </a:pPr>
              <a:r>
                <a:rPr kumimoji="0" lang="en-US" altLang="ko-KR" sz="1800" b="1" dirty="0" smtClean="0">
                  <a:solidFill>
                    <a:prstClr val="black"/>
                  </a:solidFill>
                  <a:effectLst>
                    <a:glow rad="101600">
                      <a:srgbClr val="4BACC6">
                        <a:satMod val="175000"/>
                        <a:alpha val="40000"/>
                      </a:srgbClr>
                    </a:glow>
                  </a:effectLst>
                  <a:latin typeface="Tahoma" pitchFamily="34" charset="0"/>
                  <a:ea typeface="맑은 고딕"/>
                  <a:cs typeface="Tahoma" pitchFamily="34" charset="0"/>
                </a:rPr>
                <a:t>JJA</a:t>
              </a:r>
              <a:endParaRPr kumimoji="0" lang="ko-KR" altLang="en-US" sz="1800" b="1" dirty="0">
                <a:solidFill>
                  <a:prstClr val="black"/>
                </a:solidFill>
                <a:effectLst>
                  <a:glow rad="101600">
                    <a:srgbClr val="4BACC6">
                      <a:satMod val="175000"/>
                      <a:alpha val="40000"/>
                    </a:srgbClr>
                  </a:glow>
                </a:effectLst>
                <a:latin typeface="Tahoma" pitchFamily="34" charset="0"/>
                <a:ea typeface="맑은 고딕"/>
                <a:cs typeface="Tahoma" pitchFamily="34" charset="0"/>
              </a:endParaRPr>
            </a:p>
          </p:txBody>
        </p:sp>
        <p:sp>
          <p:nvSpPr>
            <p:cNvPr id="16" name="TextBox 15"/>
            <p:cNvSpPr txBox="1"/>
            <p:nvPr/>
          </p:nvSpPr>
          <p:spPr>
            <a:xfrm>
              <a:off x="5958556" y="1129480"/>
              <a:ext cx="686406" cy="369332"/>
            </a:xfrm>
            <a:prstGeom prst="rect">
              <a:avLst/>
            </a:prstGeom>
            <a:solidFill>
              <a:schemeClr val="bg1"/>
            </a:solidFill>
          </p:spPr>
          <p:txBody>
            <a:bodyPr wrap="none" rtlCol="0">
              <a:spAutoFit/>
            </a:bodyPr>
            <a:lstStyle/>
            <a:p>
              <a:pPr algn="l" fontAlgn="auto">
                <a:spcBef>
                  <a:spcPts val="0"/>
                </a:spcBef>
                <a:spcAft>
                  <a:spcPts val="0"/>
                </a:spcAft>
              </a:pPr>
              <a:r>
                <a:rPr kumimoji="0" lang="en-US" altLang="ko-KR" sz="1800" b="1" dirty="0" smtClean="0">
                  <a:solidFill>
                    <a:prstClr val="black"/>
                  </a:solidFill>
                  <a:effectLst>
                    <a:glow rad="101600">
                      <a:srgbClr val="F79646">
                        <a:satMod val="175000"/>
                        <a:alpha val="40000"/>
                      </a:srgbClr>
                    </a:glow>
                  </a:effectLst>
                  <a:latin typeface="Tahoma" pitchFamily="34" charset="0"/>
                  <a:ea typeface="맑은 고딕"/>
                  <a:cs typeface="Tahoma" pitchFamily="34" charset="0"/>
                </a:rPr>
                <a:t>SON</a:t>
              </a:r>
              <a:endParaRPr kumimoji="0" lang="ko-KR" altLang="en-US" sz="1800" b="1" dirty="0">
                <a:solidFill>
                  <a:prstClr val="black"/>
                </a:solidFill>
                <a:effectLst>
                  <a:glow rad="101600">
                    <a:srgbClr val="F79646">
                      <a:satMod val="175000"/>
                      <a:alpha val="40000"/>
                    </a:srgbClr>
                  </a:glow>
                </a:effectLst>
                <a:latin typeface="Tahoma" pitchFamily="34" charset="0"/>
                <a:ea typeface="맑은 고딕"/>
                <a:cs typeface="Tahoma" pitchFamily="34" charset="0"/>
              </a:endParaRPr>
            </a:p>
          </p:txBody>
        </p:sp>
        <p:sp>
          <p:nvSpPr>
            <p:cNvPr id="17" name="TextBox 16"/>
            <p:cNvSpPr txBox="1"/>
            <p:nvPr/>
          </p:nvSpPr>
          <p:spPr>
            <a:xfrm>
              <a:off x="7974780" y="1124744"/>
              <a:ext cx="609462" cy="369332"/>
            </a:xfrm>
            <a:prstGeom prst="rect">
              <a:avLst/>
            </a:prstGeom>
            <a:solidFill>
              <a:schemeClr val="bg1"/>
            </a:solidFill>
          </p:spPr>
          <p:txBody>
            <a:bodyPr wrap="none" rtlCol="0">
              <a:spAutoFit/>
            </a:bodyPr>
            <a:lstStyle/>
            <a:p>
              <a:pPr algn="l" fontAlgn="auto">
                <a:spcBef>
                  <a:spcPts val="0"/>
                </a:spcBef>
                <a:spcAft>
                  <a:spcPts val="0"/>
                </a:spcAft>
              </a:pPr>
              <a:r>
                <a:rPr kumimoji="0" lang="en-US" altLang="ko-KR" sz="1800" b="1" dirty="0" smtClean="0">
                  <a:solidFill>
                    <a:prstClr val="black"/>
                  </a:solidFill>
                  <a:effectLst>
                    <a:glow rad="101600">
                      <a:srgbClr val="8064A2">
                        <a:satMod val="175000"/>
                        <a:alpha val="40000"/>
                      </a:srgbClr>
                    </a:glow>
                  </a:effectLst>
                  <a:latin typeface="Tahoma" pitchFamily="34" charset="0"/>
                  <a:ea typeface="맑은 고딕"/>
                  <a:cs typeface="Tahoma" pitchFamily="34" charset="0"/>
                </a:rPr>
                <a:t>DJF</a:t>
              </a:r>
              <a:endParaRPr kumimoji="0" lang="ko-KR" altLang="en-US" sz="1800" b="1" dirty="0">
                <a:solidFill>
                  <a:prstClr val="black"/>
                </a:solidFill>
                <a:effectLst>
                  <a:glow rad="101600">
                    <a:srgbClr val="8064A2">
                      <a:satMod val="175000"/>
                      <a:alpha val="40000"/>
                    </a:srgbClr>
                  </a:glow>
                </a:effectLst>
                <a:latin typeface="Tahoma" pitchFamily="34" charset="0"/>
                <a:ea typeface="맑은 고딕"/>
                <a:cs typeface="Tahoma" pitchFamily="34" charset="0"/>
              </a:endParaRPr>
            </a:p>
          </p:txBody>
        </p:sp>
      </p:grpSp>
      <p:sp>
        <p:nvSpPr>
          <p:cNvPr id="18" name="직사각형 10"/>
          <p:cNvSpPr>
            <a:spLocks noChangeArrowheads="1"/>
          </p:cNvSpPr>
          <p:nvPr/>
        </p:nvSpPr>
        <p:spPr bwMode="auto">
          <a:xfrm>
            <a:off x="179512" y="6053226"/>
            <a:ext cx="8784976" cy="707886"/>
          </a:xfrm>
          <a:prstGeom prst="rect">
            <a:avLst/>
          </a:prstGeom>
          <a:noFill/>
          <a:ln w="9525">
            <a:noFill/>
            <a:miter lim="800000"/>
            <a:headEnd/>
            <a:tailEnd/>
          </a:ln>
        </p:spPr>
        <p:txBody>
          <a:bodyPr wrap="square">
            <a:spAutoFit/>
          </a:bodyPr>
          <a:lstStyle/>
          <a:p>
            <a:pPr>
              <a:buFont typeface="Arial" charset="0"/>
              <a:buChar char="•"/>
            </a:pPr>
            <a:r>
              <a:rPr lang="en-US" altLang="ko-KR" sz="2000" dirty="0">
                <a:latin typeface="Times New Roman" pitchFamily="18" charset="0"/>
                <a:cs typeface="Times New Roman" pitchFamily="18" charset="0"/>
              </a:rPr>
              <a:t> </a:t>
            </a:r>
            <a:r>
              <a:rPr lang="en-US" altLang="ko-KR" sz="2000" dirty="0" smtClean="0">
                <a:latin typeface="Times New Roman" pitchFamily="18" charset="0"/>
                <a:cs typeface="Times New Roman" pitchFamily="18" charset="0"/>
              </a:rPr>
              <a:t>For day</a:t>
            </a:r>
            <a:r>
              <a:rPr lang="en-US" altLang="ko-KR" sz="2000" dirty="0" smtClean="0">
                <a:latin typeface="Times New Roman" pitchFamily="18" charset="0"/>
                <a:cs typeface="Times New Roman" pitchFamily="18" charset="0"/>
              </a:rPr>
              <a:t>, the averaged </a:t>
            </a:r>
            <a:r>
              <a:rPr lang="en-US" altLang="ko-KR" sz="2000" dirty="0" smtClean="0">
                <a:latin typeface="Times New Roman" pitchFamily="18" charset="0"/>
                <a:cs typeface="Times New Roman" pitchFamily="18" charset="0"/>
              </a:rPr>
              <a:t>RMSE &amp; bias of SST are </a:t>
            </a:r>
            <a:r>
              <a:rPr lang="en-US" altLang="ko-KR" sz="2000" dirty="0" smtClean="0">
                <a:solidFill>
                  <a:srgbClr val="FF0000"/>
                </a:solidFill>
                <a:latin typeface="Times New Roman" pitchFamily="18" charset="0"/>
                <a:cs typeface="Times New Roman" pitchFamily="18" charset="0"/>
              </a:rPr>
              <a:t>0.86 &amp; 0.49</a:t>
            </a:r>
            <a:r>
              <a:rPr lang="en-US" altLang="ko-KR" sz="2000" dirty="0" smtClean="0">
                <a:latin typeface="Times New Roman" pitchFamily="18" charset="0"/>
                <a:cs typeface="Times New Roman" pitchFamily="18" charset="0"/>
              </a:rPr>
              <a:t>, and those of SST’ are </a:t>
            </a:r>
            <a:r>
              <a:rPr lang="en-US" altLang="ko-KR" sz="2000" dirty="0" smtClean="0">
                <a:solidFill>
                  <a:srgbClr val="FF0000"/>
                </a:solidFill>
                <a:latin typeface="Times New Roman" pitchFamily="18" charset="0"/>
                <a:cs typeface="Times New Roman" pitchFamily="18" charset="0"/>
                <a:sym typeface="Wingdings" pitchFamily="2" charset="2"/>
              </a:rPr>
              <a:t>0.67 &amp;  0.01.</a:t>
            </a:r>
            <a:endParaRPr lang="ko-KR" altLang="en-US" sz="2000" dirty="0">
              <a:solidFill>
                <a:srgbClr val="FF0000"/>
              </a:solidFill>
              <a:latin typeface="Times New Roman" pitchFamily="18" charset="0"/>
              <a:cs typeface="Times New Roman" pitchFamily="18" charset="0"/>
            </a:endParaRPr>
          </a:p>
        </p:txBody>
      </p:sp>
      <p:sp>
        <p:nvSpPr>
          <p:cNvPr id="21" name="TextBox 20"/>
          <p:cNvSpPr txBox="1"/>
          <p:nvPr/>
        </p:nvSpPr>
        <p:spPr>
          <a:xfrm>
            <a:off x="395536" y="1124744"/>
            <a:ext cx="8496944" cy="430887"/>
          </a:xfrm>
          <a:prstGeom prst="rect">
            <a:avLst/>
          </a:prstGeom>
          <a:noFill/>
        </p:spPr>
        <p:txBody>
          <a:bodyPr wrap="square" rtlCol="0">
            <a:spAutoFit/>
          </a:bodyPr>
          <a:lstStyle/>
          <a:p>
            <a:pPr>
              <a:buFont typeface="Wingdings" pitchFamily="2" charset="2"/>
              <a:buChar char="v"/>
            </a:pPr>
            <a:r>
              <a:rPr lang="en-US" altLang="ko-KR" sz="2200" dirty="0" smtClean="0">
                <a:latin typeface="Times New Roman" pitchFamily="18" charset="0"/>
                <a:cs typeface="Times New Roman" pitchFamily="18" charset="0"/>
              </a:rPr>
              <a:t> Comparison of  recalibrated SST with buoy SST for </a:t>
            </a:r>
            <a:r>
              <a:rPr lang="en-US" altLang="ko-KR" sz="2200" dirty="0" smtClean="0">
                <a:solidFill>
                  <a:srgbClr val="FF0000"/>
                </a:solidFill>
                <a:latin typeface="Times New Roman" pitchFamily="18" charset="0"/>
                <a:cs typeface="Times New Roman" pitchFamily="18" charset="0"/>
              </a:rPr>
              <a:t>day time</a:t>
            </a:r>
            <a:endParaRPr lang="ko-KR" altLang="en-US" sz="2200" dirty="0">
              <a:solidFill>
                <a:srgbClr val="FF0000"/>
              </a:solidFill>
              <a:latin typeface="Times New Roman" pitchFamily="18" charset="0"/>
              <a:cs typeface="Times New Roman" pitchFamily="18" charset="0"/>
            </a:endParaRPr>
          </a:p>
        </p:txBody>
      </p:sp>
      <p:sp>
        <p:nvSpPr>
          <p:cNvPr id="23" name="Text Box 1026"/>
          <p:cNvSpPr txBox="1">
            <a:spLocks noChangeArrowheads="1"/>
          </p:cNvSpPr>
          <p:nvPr/>
        </p:nvSpPr>
        <p:spPr bwMode="auto">
          <a:xfrm>
            <a:off x="340420" y="306388"/>
            <a:ext cx="8264028" cy="597749"/>
          </a:xfrm>
          <a:prstGeom prst="rect">
            <a:avLst/>
          </a:prstGeom>
          <a:noFill/>
          <a:ln w="9525">
            <a:noFill/>
            <a:miter lim="800000"/>
            <a:headEnd/>
            <a:tailEnd/>
          </a:ln>
        </p:spPr>
        <p:txBody>
          <a:bodyPr wrap="square" lIns="104287" tIns="52144" rIns="104287" bIns="52144">
            <a:spAutoFit/>
          </a:bodyPr>
          <a:lstStyle/>
          <a:p>
            <a:pPr>
              <a:spcBef>
                <a:spcPct val="50000"/>
              </a:spcBef>
            </a:pPr>
            <a:r>
              <a:rPr lang="en-US" altLang="ko-KR" sz="3200" b="1" dirty="0" smtClean="0">
                <a:solidFill>
                  <a:schemeClr val="bg1"/>
                </a:solidFill>
                <a:latin typeface="Tahoma" pitchFamily="34" charset="0"/>
                <a:cs typeface="Tahoma" pitchFamily="34" charset="0"/>
              </a:rPr>
              <a:t>RE-Calibration (2/3)</a:t>
            </a:r>
            <a:endParaRPr lang="en-US" altLang="ko-KR" sz="3200" b="1" dirty="0">
              <a:solidFill>
                <a:schemeClr val="bg1"/>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그룹 30"/>
          <p:cNvGrpSpPr/>
          <p:nvPr/>
        </p:nvGrpSpPr>
        <p:grpSpPr>
          <a:xfrm>
            <a:off x="971599" y="1597283"/>
            <a:ext cx="8053559" cy="4424005"/>
            <a:chOff x="122705" y="1484785"/>
            <a:chExt cx="8902454" cy="4424005"/>
          </a:xfrm>
        </p:grpSpPr>
        <p:pic>
          <p:nvPicPr>
            <p:cNvPr id="10" name="Picture 4" descr="G:\ECV_2012\4_calibration\bouy_calibration\v6\Fig\Night\COMS SST_MA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064"/>
            <a:stretch/>
          </p:blipFill>
          <p:spPr bwMode="auto">
            <a:xfrm>
              <a:off x="122705" y="1585243"/>
              <a:ext cx="2326154" cy="19341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ECV_2012\4_calibration\bouy_calibration\v6\Fig\Night\NEW SST_MA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705" y="3892665"/>
              <a:ext cx="2326154" cy="20161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G:\ECV_2012\4_calibration\bouy_calibration\v6\Fig\Night\COMS SST_JJ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064"/>
            <a:stretch/>
          </p:blipFill>
          <p:spPr bwMode="auto">
            <a:xfrm>
              <a:off x="2312057" y="1577316"/>
              <a:ext cx="2326154" cy="19341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G:\ECV_2012\4_calibration\bouy_calibration\v6\Fig\Night\NEW SST_JJ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2057" y="3883067"/>
              <a:ext cx="2326154" cy="20161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G:\ECV_2012\4_calibration\bouy_calibration\v6\Fig\Night\COMS SST_SO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5273" y="1484786"/>
              <a:ext cx="2326154" cy="20161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G:\ECV_2012\4_calibration\bouy_calibration\v6\Fig\Night\NEW SST_SO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05273" y="3883070"/>
              <a:ext cx="2326154" cy="20161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ECV_2012\4_calibration\bouy_calibration\v6\Fig\Night\COMS SST_DJ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99005" y="1484785"/>
              <a:ext cx="2326154" cy="20161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ECV_2012\4_calibration\bouy_calibration\v6\Fig\Night\NEW SST_DJF.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95092" y="3892665"/>
              <a:ext cx="2326154" cy="2016125"/>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직사각형 10"/>
          <p:cNvSpPr>
            <a:spLocks noChangeArrowheads="1"/>
          </p:cNvSpPr>
          <p:nvPr/>
        </p:nvSpPr>
        <p:spPr bwMode="auto">
          <a:xfrm>
            <a:off x="0" y="6053226"/>
            <a:ext cx="9144000" cy="707886"/>
          </a:xfrm>
          <a:prstGeom prst="rect">
            <a:avLst/>
          </a:prstGeom>
          <a:noFill/>
          <a:ln w="9525">
            <a:noFill/>
            <a:miter lim="800000"/>
            <a:headEnd/>
            <a:tailEnd/>
          </a:ln>
        </p:spPr>
        <p:txBody>
          <a:bodyPr wrap="square">
            <a:spAutoFit/>
          </a:bodyPr>
          <a:lstStyle/>
          <a:p>
            <a:pPr>
              <a:buFont typeface="Arial" charset="0"/>
              <a:buChar char="•"/>
            </a:pPr>
            <a:r>
              <a:rPr lang="en-US" altLang="ko-KR" sz="2000" dirty="0">
                <a:latin typeface="Times New Roman" pitchFamily="18" charset="0"/>
                <a:cs typeface="Times New Roman" pitchFamily="18" charset="0"/>
              </a:rPr>
              <a:t> </a:t>
            </a:r>
            <a:r>
              <a:rPr lang="en-US" altLang="ko-KR" sz="2000" dirty="0" smtClean="0">
                <a:latin typeface="Times New Roman" pitchFamily="18" charset="0"/>
                <a:cs typeface="Times New Roman" pitchFamily="18" charset="0"/>
              </a:rPr>
              <a:t>For night, </a:t>
            </a:r>
            <a:r>
              <a:rPr lang="en-US" altLang="ko-KR" sz="2000" dirty="0" smtClean="0">
                <a:latin typeface="Times New Roman" pitchFamily="18" charset="0"/>
                <a:cs typeface="Times New Roman" pitchFamily="18" charset="0"/>
              </a:rPr>
              <a:t>the averaged RMSE </a:t>
            </a:r>
            <a:r>
              <a:rPr lang="en-US" altLang="ko-KR" sz="2000" dirty="0" smtClean="0">
                <a:latin typeface="Times New Roman" pitchFamily="18" charset="0"/>
                <a:cs typeface="Times New Roman" pitchFamily="18" charset="0"/>
              </a:rPr>
              <a:t>&amp; bias of SST are </a:t>
            </a:r>
            <a:r>
              <a:rPr lang="en-US" altLang="ko-KR" sz="2000" dirty="0" smtClean="0">
                <a:solidFill>
                  <a:srgbClr val="FF0000"/>
                </a:solidFill>
                <a:latin typeface="Times New Roman" pitchFamily="18" charset="0"/>
                <a:cs typeface="Times New Roman" pitchFamily="18" charset="0"/>
              </a:rPr>
              <a:t>0.81 &amp; 0.08</a:t>
            </a:r>
            <a:r>
              <a:rPr lang="en-US" altLang="ko-KR" sz="2000" dirty="0" smtClean="0">
                <a:latin typeface="Times New Roman" pitchFamily="18" charset="0"/>
                <a:cs typeface="Times New Roman" pitchFamily="18" charset="0"/>
              </a:rPr>
              <a:t>, and those of SST’ are </a:t>
            </a:r>
            <a:r>
              <a:rPr lang="en-US" altLang="ko-KR" sz="2000" dirty="0" smtClean="0">
                <a:solidFill>
                  <a:srgbClr val="FF0000"/>
                </a:solidFill>
                <a:latin typeface="Times New Roman" pitchFamily="18" charset="0"/>
                <a:cs typeface="Times New Roman" pitchFamily="18" charset="0"/>
                <a:sym typeface="Wingdings" pitchFamily="2" charset="2"/>
              </a:rPr>
              <a:t>0.80 &amp;  0.004.</a:t>
            </a:r>
            <a:endParaRPr lang="ko-KR" altLang="en-US" sz="2000" dirty="0">
              <a:solidFill>
                <a:srgbClr val="FF0000"/>
              </a:solidFill>
              <a:latin typeface="Times New Roman" pitchFamily="18" charset="0"/>
              <a:cs typeface="Times New Roman" pitchFamily="18" charset="0"/>
            </a:endParaRPr>
          </a:p>
        </p:txBody>
      </p:sp>
      <p:sp>
        <p:nvSpPr>
          <p:cNvPr id="32" name="TextBox 31"/>
          <p:cNvSpPr txBox="1"/>
          <p:nvPr/>
        </p:nvSpPr>
        <p:spPr>
          <a:xfrm>
            <a:off x="72008" y="2276872"/>
            <a:ext cx="899592" cy="861774"/>
          </a:xfrm>
          <a:prstGeom prst="rect">
            <a:avLst/>
          </a:prstGeom>
          <a:solidFill>
            <a:schemeClr val="accent6">
              <a:lumMod val="20000"/>
              <a:lumOff val="80000"/>
            </a:schemeClr>
          </a:solidFill>
        </p:spPr>
        <p:txBody>
          <a:bodyPr wrap="square" rtlCol="0">
            <a:spAutoFit/>
          </a:bodyPr>
          <a:lstStyle/>
          <a:p>
            <a:pPr algn="ctr" fontAlgn="auto">
              <a:spcBef>
                <a:spcPts val="0"/>
              </a:spcBef>
              <a:spcAft>
                <a:spcPts val="0"/>
              </a:spcAft>
            </a:pPr>
            <a:r>
              <a:rPr kumimoji="0" lang="en-US" altLang="ko-KR" sz="1800" b="1" dirty="0" smtClean="0">
                <a:solidFill>
                  <a:prstClr val="black"/>
                </a:solidFill>
                <a:latin typeface="Tahoma" pitchFamily="34" charset="0"/>
                <a:ea typeface="맑은 고딕"/>
                <a:cs typeface="Tahoma" pitchFamily="34" charset="0"/>
              </a:rPr>
              <a:t>SST</a:t>
            </a:r>
          </a:p>
          <a:p>
            <a:pPr algn="ctr" fontAlgn="auto">
              <a:spcBef>
                <a:spcPts val="0"/>
              </a:spcBef>
              <a:spcAft>
                <a:spcPts val="0"/>
              </a:spcAft>
            </a:pPr>
            <a:r>
              <a:rPr kumimoji="0" lang="en-US" altLang="ko-KR" sz="1600" b="1" i="1" dirty="0" smtClean="0">
                <a:solidFill>
                  <a:prstClr val="black"/>
                </a:solidFill>
                <a:latin typeface="Tahoma" pitchFamily="34" charset="0"/>
                <a:ea typeface="맑은 고딕"/>
                <a:cs typeface="Tahoma" pitchFamily="34" charset="0"/>
              </a:rPr>
              <a:t>Before </a:t>
            </a:r>
            <a:r>
              <a:rPr kumimoji="0" lang="en-US" altLang="ko-KR" sz="1600" b="1" i="1" dirty="0" err="1" smtClean="0">
                <a:solidFill>
                  <a:prstClr val="black"/>
                </a:solidFill>
                <a:latin typeface="Tahoma" pitchFamily="34" charset="0"/>
                <a:ea typeface="맑은 고딕"/>
                <a:cs typeface="Tahoma" pitchFamily="34" charset="0"/>
              </a:rPr>
              <a:t>recal</a:t>
            </a:r>
            <a:r>
              <a:rPr kumimoji="0" lang="en-US" altLang="ko-KR" sz="1600" b="1" i="1" dirty="0" smtClean="0">
                <a:solidFill>
                  <a:prstClr val="black"/>
                </a:solidFill>
                <a:latin typeface="Tahoma" pitchFamily="34" charset="0"/>
                <a:ea typeface="맑은 고딕"/>
                <a:cs typeface="Tahoma" pitchFamily="34" charset="0"/>
              </a:rPr>
              <a:t>.</a:t>
            </a:r>
            <a:endParaRPr kumimoji="0" lang="ko-KR" altLang="en-US" sz="1600" b="1" i="1" dirty="0">
              <a:solidFill>
                <a:prstClr val="black"/>
              </a:solidFill>
              <a:latin typeface="Tahoma" pitchFamily="34" charset="0"/>
              <a:ea typeface="맑은 고딕"/>
              <a:cs typeface="Tahoma" pitchFamily="34" charset="0"/>
            </a:endParaRPr>
          </a:p>
        </p:txBody>
      </p:sp>
      <p:sp>
        <p:nvSpPr>
          <p:cNvPr id="33" name="TextBox 32"/>
          <p:cNvSpPr txBox="1"/>
          <p:nvPr/>
        </p:nvSpPr>
        <p:spPr>
          <a:xfrm>
            <a:off x="107504" y="4654877"/>
            <a:ext cx="909501" cy="861774"/>
          </a:xfrm>
          <a:prstGeom prst="rect">
            <a:avLst/>
          </a:prstGeom>
          <a:solidFill>
            <a:schemeClr val="accent6">
              <a:lumMod val="75000"/>
            </a:schemeClr>
          </a:solidFill>
        </p:spPr>
        <p:txBody>
          <a:bodyPr wrap="square" rtlCol="0">
            <a:spAutoFit/>
          </a:bodyPr>
          <a:lstStyle/>
          <a:p>
            <a:pPr algn="ctr" fontAlgn="auto">
              <a:spcBef>
                <a:spcPts val="0"/>
              </a:spcBef>
              <a:spcAft>
                <a:spcPts val="0"/>
              </a:spcAft>
            </a:pPr>
            <a:r>
              <a:rPr kumimoji="0" lang="en-US" altLang="ko-KR" sz="1800" b="1" dirty="0" smtClean="0">
                <a:solidFill>
                  <a:prstClr val="black"/>
                </a:solidFill>
                <a:latin typeface="Tahoma" pitchFamily="34" charset="0"/>
                <a:ea typeface="맑은 고딕"/>
                <a:cs typeface="Tahoma" pitchFamily="34" charset="0"/>
              </a:rPr>
              <a:t>SST’</a:t>
            </a:r>
          </a:p>
          <a:p>
            <a:pPr algn="ctr" fontAlgn="auto">
              <a:spcBef>
                <a:spcPts val="0"/>
              </a:spcBef>
              <a:spcAft>
                <a:spcPts val="0"/>
              </a:spcAft>
            </a:pPr>
            <a:r>
              <a:rPr kumimoji="0" lang="en-US" altLang="ko-KR" sz="1600" b="1" i="1" dirty="0" smtClean="0">
                <a:solidFill>
                  <a:prstClr val="black"/>
                </a:solidFill>
                <a:latin typeface="Tahoma" pitchFamily="34" charset="0"/>
                <a:ea typeface="맑은 고딕"/>
                <a:cs typeface="Tahoma" pitchFamily="34" charset="0"/>
              </a:rPr>
              <a:t>After </a:t>
            </a:r>
            <a:r>
              <a:rPr kumimoji="0" lang="en-US" altLang="ko-KR" sz="1600" b="1" i="1" dirty="0" err="1" smtClean="0">
                <a:solidFill>
                  <a:prstClr val="black"/>
                </a:solidFill>
                <a:latin typeface="Tahoma" pitchFamily="34" charset="0"/>
                <a:ea typeface="맑은 고딕"/>
                <a:cs typeface="Tahoma" pitchFamily="34" charset="0"/>
              </a:rPr>
              <a:t>recal</a:t>
            </a:r>
            <a:r>
              <a:rPr kumimoji="0" lang="en-US" altLang="ko-KR" sz="1600" b="1" i="1" dirty="0" smtClean="0">
                <a:solidFill>
                  <a:prstClr val="black"/>
                </a:solidFill>
                <a:latin typeface="Tahoma" pitchFamily="34" charset="0"/>
                <a:ea typeface="맑은 고딕"/>
                <a:cs typeface="Tahoma" pitchFamily="34" charset="0"/>
              </a:rPr>
              <a:t>.</a:t>
            </a:r>
            <a:endParaRPr kumimoji="0" lang="ko-KR" altLang="en-US" sz="1600" b="1" i="1" dirty="0">
              <a:solidFill>
                <a:prstClr val="black"/>
              </a:solidFill>
              <a:latin typeface="Tahoma" pitchFamily="34" charset="0"/>
              <a:ea typeface="맑은 고딕"/>
              <a:cs typeface="Tahoma" pitchFamily="34" charset="0"/>
            </a:endParaRPr>
          </a:p>
        </p:txBody>
      </p:sp>
      <p:grpSp>
        <p:nvGrpSpPr>
          <p:cNvPr id="35" name="그룹 34"/>
          <p:cNvGrpSpPr/>
          <p:nvPr/>
        </p:nvGrpSpPr>
        <p:grpSpPr>
          <a:xfrm>
            <a:off x="1627623" y="3630996"/>
            <a:ext cx="6722191" cy="374068"/>
            <a:chOff x="1862051" y="1124744"/>
            <a:chExt cx="6722191" cy="374068"/>
          </a:xfrm>
        </p:grpSpPr>
        <p:sp>
          <p:nvSpPr>
            <p:cNvPr id="36" name="TextBox 35"/>
            <p:cNvSpPr txBox="1"/>
            <p:nvPr/>
          </p:nvSpPr>
          <p:spPr>
            <a:xfrm>
              <a:off x="1862051" y="1129480"/>
              <a:ext cx="756938" cy="369332"/>
            </a:xfrm>
            <a:prstGeom prst="rect">
              <a:avLst/>
            </a:prstGeom>
            <a:solidFill>
              <a:schemeClr val="bg1"/>
            </a:solidFill>
          </p:spPr>
          <p:txBody>
            <a:bodyPr wrap="none" rtlCol="0">
              <a:spAutoFit/>
            </a:bodyPr>
            <a:lstStyle>
              <a:defPPr>
                <a:defRPr lang="ko-KR"/>
              </a:defPPr>
              <a:lvl1pPr>
                <a:defRPr>
                  <a:effectLst>
                    <a:glow rad="101600">
                      <a:schemeClr val="accent3">
                        <a:satMod val="175000"/>
                        <a:alpha val="40000"/>
                      </a:schemeClr>
                    </a:glow>
                  </a:effectLst>
                </a:defRPr>
              </a:lvl1pPr>
            </a:lstStyle>
            <a:p>
              <a:pPr algn="l" fontAlgn="auto">
                <a:spcBef>
                  <a:spcPts val="0"/>
                </a:spcBef>
                <a:spcAft>
                  <a:spcPts val="0"/>
                </a:spcAft>
              </a:pPr>
              <a:r>
                <a:rPr kumimoji="0" lang="en-US" altLang="ko-KR" sz="1800" b="1" dirty="0" smtClean="0">
                  <a:solidFill>
                    <a:prstClr val="black"/>
                  </a:solidFill>
                  <a:effectLst>
                    <a:glow rad="101600">
                      <a:srgbClr val="9BBB59">
                        <a:satMod val="175000"/>
                        <a:alpha val="40000"/>
                      </a:srgbClr>
                    </a:glow>
                  </a:effectLst>
                  <a:latin typeface="Tahoma" pitchFamily="34" charset="0"/>
                  <a:ea typeface="맑은 고딕"/>
                  <a:cs typeface="Tahoma" pitchFamily="34" charset="0"/>
                </a:rPr>
                <a:t>MAM</a:t>
              </a:r>
              <a:endParaRPr kumimoji="0" lang="ko-KR" altLang="en-US" sz="1800" b="1" dirty="0">
                <a:solidFill>
                  <a:prstClr val="black"/>
                </a:solidFill>
                <a:effectLst>
                  <a:glow rad="101600">
                    <a:srgbClr val="9BBB59">
                      <a:satMod val="175000"/>
                      <a:alpha val="40000"/>
                    </a:srgbClr>
                  </a:glow>
                </a:effectLst>
                <a:latin typeface="Tahoma" pitchFamily="34" charset="0"/>
                <a:ea typeface="맑은 고딕"/>
                <a:cs typeface="Tahoma" pitchFamily="34" charset="0"/>
              </a:endParaRPr>
            </a:p>
          </p:txBody>
        </p:sp>
        <p:sp>
          <p:nvSpPr>
            <p:cNvPr id="37" name="TextBox 36"/>
            <p:cNvSpPr txBox="1"/>
            <p:nvPr/>
          </p:nvSpPr>
          <p:spPr>
            <a:xfrm>
              <a:off x="3975387" y="1129480"/>
              <a:ext cx="574196" cy="369332"/>
            </a:xfrm>
            <a:prstGeom prst="rect">
              <a:avLst/>
            </a:prstGeom>
            <a:solidFill>
              <a:schemeClr val="bg1"/>
            </a:solidFill>
          </p:spPr>
          <p:txBody>
            <a:bodyPr wrap="none" rtlCol="0">
              <a:spAutoFit/>
            </a:bodyPr>
            <a:lstStyle/>
            <a:p>
              <a:pPr algn="l" fontAlgn="auto">
                <a:spcBef>
                  <a:spcPts val="0"/>
                </a:spcBef>
                <a:spcAft>
                  <a:spcPts val="0"/>
                </a:spcAft>
              </a:pPr>
              <a:r>
                <a:rPr kumimoji="0" lang="en-US" altLang="ko-KR" sz="1800" b="1" dirty="0" smtClean="0">
                  <a:solidFill>
                    <a:prstClr val="black"/>
                  </a:solidFill>
                  <a:effectLst>
                    <a:glow rad="101600">
                      <a:srgbClr val="4BACC6">
                        <a:satMod val="175000"/>
                        <a:alpha val="40000"/>
                      </a:srgbClr>
                    </a:glow>
                  </a:effectLst>
                  <a:latin typeface="Tahoma" pitchFamily="34" charset="0"/>
                  <a:ea typeface="맑은 고딕"/>
                  <a:cs typeface="Tahoma" pitchFamily="34" charset="0"/>
                </a:rPr>
                <a:t>JJA</a:t>
              </a:r>
              <a:endParaRPr kumimoji="0" lang="ko-KR" altLang="en-US" sz="1800" b="1" dirty="0">
                <a:solidFill>
                  <a:prstClr val="black"/>
                </a:solidFill>
                <a:effectLst>
                  <a:glow rad="101600">
                    <a:srgbClr val="4BACC6">
                      <a:satMod val="175000"/>
                      <a:alpha val="40000"/>
                    </a:srgbClr>
                  </a:glow>
                </a:effectLst>
                <a:latin typeface="Tahoma" pitchFamily="34" charset="0"/>
                <a:ea typeface="맑은 고딕"/>
                <a:cs typeface="Tahoma" pitchFamily="34" charset="0"/>
              </a:endParaRPr>
            </a:p>
          </p:txBody>
        </p:sp>
        <p:sp>
          <p:nvSpPr>
            <p:cNvPr id="38" name="TextBox 37"/>
            <p:cNvSpPr txBox="1"/>
            <p:nvPr/>
          </p:nvSpPr>
          <p:spPr>
            <a:xfrm>
              <a:off x="5958556" y="1129480"/>
              <a:ext cx="686406" cy="369332"/>
            </a:xfrm>
            <a:prstGeom prst="rect">
              <a:avLst/>
            </a:prstGeom>
            <a:solidFill>
              <a:schemeClr val="bg1"/>
            </a:solidFill>
          </p:spPr>
          <p:txBody>
            <a:bodyPr wrap="none" rtlCol="0">
              <a:spAutoFit/>
            </a:bodyPr>
            <a:lstStyle/>
            <a:p>
              <a:pPr algn="l" fontAlgn="auto">
                <a:spcBef>
                  <a:spcPts val="0"/>
                </a:spcBef>
                <a:spcAft>
                  <a:spcPts val="0"/>
                </a:spcAft>
              </a:pPr>
              <a:r>
                <a:rPr kumimoji="0" lang="en-US" altLang="ko-KR" sz="1800" b="1" dirty="0" smtClean="0">
                  <a:solidFill>
                    <a:prstClr val="black"/>
                  </a:solidFill>
                  <a:effectLst>
                    <a:glow rad="101600">
                      <a:srgbClr val="F79646">
                        <a:satMod val="175000"/>
                        <a:alpha val="40000"/>
                      </a:srgbClr>
                    </a:glow>
                  </a:effectLst>
                  <a:latin typeface="Tahoma" pitchFamily="34" charset="0"/>
                  <a:ea typeface="맑은 고딕"/>
                  <a:cs typeface="Tahoma" pitchFamily="34" charset="0"/>
                </a:rPr>
                <a:t>SON</a:t>
              </a:r>
              <a:endParaRPr kumimoji="0" lang="ko-KR" altLang="en-US" sz="1800" b="1" dirty="0">
                <a:solidFill>
                  <a:prstClr val="black"/>
                </a:solidFill>
                <a:effectLst>
                  <a:glow rad="101600">
                    <a:srgbClr val="F79646">
                      <a:satMod val="175000"/>
                      <a:alpha val="40000"/>
                    </a:srgbClr>
                  </a:glow>
                </a:effectLst>
                <a:latin typeface="Tahoma" pitchFamily="34" charset="0"/>
                <a:ea typeface="맑은 고딕"/>
                <a:cs typeface="Tahoma" pitchFamily="34" charset="0"/>
              </a:endParaRPr>
            </a:p>
          </p:txBody>
        </p:sp>
        <p:sp>
          <p:nvSpPr>
            <p:cNvPr id="39" name="TextBox 38"/>
            <p:cNvSpPr txBox="1"/>
            <p:nvPr/>
          </p:nvSpPr>
          <p:spPr>
            <a:xfrm>
              <a:off x="7974780" y="1124744"/>
              <a:ext cx="609462" cy="369332"/>
            </a:xfrm>
            <a:prstGeom prst="rect">
              <a:avLst/>
            </a:prstGeom>
            <a:solidFill>
              <a:schemeClr val="bg1"/>
            </a:solidFill>
          </p:spPr>
          <p:txBody>
            <a:bodyPr wrap="none" rtlCol="0">
              <a:spAutoFit/>
            </a:bodyPr>
            <a:lstStyle/>
            <a:p>
              <a:pPr algn="l" fontAlgn="auto">
                <a:spcBef>
                  <a:spcPts val="0"/>
                </a:spcBef>
                <a:spcAft>
                  <a:spcPts val="0"/>
                </a:spcAft>
              </a:pPr>
              <a:r>
                <a:rPr kumimoji="0" lang="en-US" altLang="ko-KR" sz="1800" b="1" dirty="0" smtClean="0">
                  <a:solidFill>
                    <a:prstClr val="black"/>
                  </a:solidFill>
                  <a:effectLst>
                    <a:glow rad="101600">
                      <a:srgbClr val="8064A2">
                        <a:satMod val="175000"/>
                        <a:alpha val="40000"/>
                      </a:srgbClr>
                    </a:glow>
                  </a:effectLst>
                  <a:latin typeface="Tahoma" pitchFamily="34" charset="0"/>
                  <a:ea typeface="맑은 고딕"/>
                  <a:cs typeface="Tahoma" pitchFamily="34" charset="0"/>
                </a:rPr>
                <a:t>DJF</a:t>
              </a:r>
              <a:endParaRPr kumimoji="0" lang="ko-KR" altLang="en-US" sz="1800" b="1" dirty="0">
                <a:solidFill>
                  <a:prstClr val="black"/>
                </a:solidFill>
                <a:effectLst>
                  <a:glow rad="101600">
                    <a:srgbClr val="8064A2">
                      <a:satMod val="175000"/>
                      <a:alpha val="40000"/>
                    </a:srgbClr>
                  </a:glow>
                </a:effectLst>
                <a:latin typeface="Tahoma" pitchFamily="34" charset="0"/>
                <a:ea typeface="맑은 고딕"/>
                <a:cs typeface="Tahoma" pitchFamily="34" charset="0"/>
              </a:endParaRPr>
            </a:p>
          </p:txBody>
        </p:sp>
      </p:grpSp>
      <p:sp>
        <p:nvSpPr>
          <p:cNvPr id="41" name="TextBox 40"/>
          <p:cNvSpPr txBox="1"/>
          <p:nvPr/>
        </p:nvSpPr>
        <p:spPr>
          <a:xfrm>
            <a:off x="395536" y="1124744"/>
            <a:ext cx="8496944" cy="430887"/>
          </a:xfrm>
          <a:prstGeom prst="rect">
            <a:avLst/>
          </a:prstGeom>
          <a:noFill/>
        </p:spPr>
        <p:txBody>
          <a:bodyPr wrap="square" rtlCol="0">
            <a:spAutoFit/>
          </a:bodyPr>
          <a:lstStyle/>
          <a:p>
            <a:pPr>
              <a:buFont typeface="Wingdings" pitchFamily="2" charset="2"/>
              <a:buChar char="v"/>
            </a:pPr>
            <a:r>
              <a:rPr lang="en-US" altLang="ko-KR" sz="2200" dirty="0" smtClean="0">
                <a:latin typeface="Times New Roman" pitchFamily="18" charset="0"/>
                <a:cs typeface="Times New Roman" pitchFamily="18" charset="0"/>
              </a:rPr>
              <a:t> Comparison of  recalibrated SST with buoy SST for </a:t>
            </a:r>
            <a:r>
              <a:rPr lang="en-US" altLang="ko-KR" sz="2200" dirty="0" smtClean="0">
                <a:solidFill>
                  <a:srgbClr val="FF0000"/>
                </a:solidFill>
                <a:latin typeface="Times New Roman" pitchFamily="18" charset="0"/>
                <a:cs typeface="Times New Roman" pitchFamily="18" charset="0"/>
              </a:rPr>
              <a:t>night time</a:t>
            </a:r>
            <a:endParaRPr lang="ko-KR" altLang="en-US" sz="2200" dirty="0">
              <a:solidFill>
                <a:srgbClr val="FF0000"/>
              </a:solidFill>
              <a:latin typeface="Times New Roman" pitchFamily="18" charset="0"/>
              <a:cs typeface="Times New Roman" pitchFamily="18" charset="0"/>
            </a:endParaRPr>
          </a:p>
        </p:txBody>
      </p:sp>
      <p:sp>
        <p:nvSpPr>
          <p:cNvPr id="42" name="Text Box 1026"/>
          <p:cNvSpPr txBox="1">
            <a:spLocks noChangeArrowheads="1"/>
          </p:cNvSpPr>
          <p:nvPr/>
        </p:nvSpPr>
        <p:spPr bwMode="auto">
          <a:xfrm>
            <a:off x="340420" y="306388"/>
            <a:ext cx="8264028" cy="597749"/>
          </a:xfrm>
          <a:prstGeom prst="rect">
            <a:avLst/>
          </a:prstGeom>
          <a:noFill/>
          <a:ln w="9525">
            <a:noFill/>
            <a:miter lim="800000"/>
            <a:headEnd/>
            <a:tailEnd/>
          </a:ln>
        </p:spPr>
        <p:txBody>
          <a:bodyPr wrap="square" lIns="104287" tIns="52144" rIns="104287" bIns="52144">
            <a:spAutoFit/>
          </a:bodyPr>
          <a:lstStyle/>
          <a:p>
            <a:pPr>
              <a:spcBef>
                <a:spcPct val="50000"/>
              </a:spcBef>
            </a:pPr>
            <a:r>
              <a:rPr lang="en-US" altLang="ko-KR" sz="3200" b="1" dirty="0" smtClean="0">
                <a:solidFill>
                  <a:schemeClr val="bg1"/>
                </a:solidFill>
                <a:latin typeface="Tahoma" pitchFamily="34" charset="0"/>
                <a:cs typeface="Tahoma" pitchFamily="34" charset="0"/>
              </a:rPr>
              <a:t>RE-Calibration (3/3)</a:t>
            </a:r>
            <a:endParaRPr lang="en-US" altLang="ko-KR" sz="3200" b="1" dirty="0">
              <a:solidFill>
                <a:schemeClr val="bg1"/>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p:cNvSpPr>
          <p:nvPr/>
        </p:nvSpPr>
        <p:spPr bwMode="auto">
          <a:xfrm>
            <a:off x="297180" y="692696"/>
            <a:ext cx="8846820" cy="1656184"/>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96012" tIns="96012" rIns="96012" bIns="96012" anchor="ctr"/>
          <a:lstStyle/>
          <a:p>
            <a:pPr latinLnBrk="0">
              <a:lnSpc>
                <a:spcPct val="140000"/>
              </a:lnSpc>
              <a:defRPr/>
            </a:pPr>
            <a:r>
              <a:rPr kumimoji="0" lang="en-US" altLang="ko-KR" sz="5400" b="1" dirty="0" smtClean="0">
                <a:solidFill>
                  <a:srgbClr val="FFFFFF"/>
                </a:solidFill>
                <a:latin typeface="Times New Roman" pitchFamily="18" charset="0"/>
                <a:ea typeface="다음_Regular" pitchFamily="2" charset="-127"/>
                <a:cs typeface="Times New Roman" pitchFamily="18" charset="0"/>
                <a:sym typeface="AuctionGothic Medium" charset="0"/>
              </a:rPr>
              <a:t>Future Plan of KMA</a:t>
            </a:r>
            <a:endParaRPr kumimoji="0" lang="en-US" altLang="ko-KR" sz="5400" b="1" dirty="0">
              <a:solidFill>
                <a:srgbClr val="FFFFFF"/>
              </a:solidFill>
              <a:latin typeface="Times New Roman" pitchFamily="18" charset="0"/>
              <a:ea typeface="다음_Regular" pitchFamily="2" charset="-127"/>
              <a:cs typeface="Times New Roman" pitchFamily="18" charset="0"/>
              <a:sym typeface="AuctionGothic Medium"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제목 1"/>
          <p:cNvSpPr>
            <a:spLocks noGrp="1"/>
          </p:cNvSpPr>
          <p:nvPr>
            <p:ph type="title"/>
          </p:nvPr>
        </p:nvSpPr>
        <p:spPr>
          <a:xfrm>
            <a:off x="457200" y="266700"/>
            <a:ext cx="6043613" cy="725488"/>
          </a:xfrm>
        </p:spPr>
        <p:txBody>
          <a:bodyPr/>
          <a:lstStyle/>
          <a:p>
            <a:r>
              <a:rPr lang="en-US" altLang="ko-KR" b="1" dirty="0" smtClean="0">
                <a:latin typeface="Tahoma" pitchFamily="34" charset="0"/>
                <a:cs typeface="Tahoma" pitchFamily="34" charset="0"/>
              </a:rPr>
              <a:t>Further Research</a:t>
            </a:r>
            <a:endParaRPr lang="ko-KR" altLang="en-US" b="1" dirty="0" smtClean="0">
              <a:latin typeface="Tahoma" pitchFamily="34" charset="0"/>
              <a:cs typeface="Tahoma" pitchFamily="34" charset="0"/>
            </a:endParaRPr>
          </a:p>
        </p:txBody>
      </p:sp>
      <p:sp>
        <p:nvSpPr>
          <p:cNvPr id="5" name="직사각형 4"/>
          <p:cNvSpPr/>
          <p:nvPr/>
        </p:nvSpPr>
        <p:spPr>
          <a:xfrm>
            <a:off x="6732588" y="382588"/>
            <a:ext cx="1223962" cy="454025"/>
          </a:xfrm>
          <a:prstGeom prst="rect">
            <a:avLst/>
          </a:prstGeom>
          <a:solidFill>
            <a:srgbClr val="13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5604" name="내용 개체 틀 5"/>
          <p:cNvSpPr>
            <a:spLocks noGrp="1"/>
          </p:cNvSpPr>
          <p:nvPr>
            <p:ph idx="1"/>
          </p:nvPr>
        </p:nvSpPr>
        <p:spPr>
          <a:xfrm>
            <a:off x="395288" y="1196752"/>
            <a:ext cx="8435975" cy="5112568"/>
          </a:xfrm>
        </p:spPr>
        <p:txBody>
          <a:bodyPr>
            <a:normAutofit fontScale="92500" lnSpcReduction="20000"/>
          </a:bodyPr>
          <a:lstStyle/>
          <a:p>
            <a:pPr>
              <a:buFont typeface="Arial" pitchFamily="34" charset="0"/>
              <a:buChar char="•"/>
              <a:defRPr/>
            </a:pPr>
            <a:r>
              <a:rPr lang="en-US" altLang="ko-KR" b="1" dirty="0" smtClean="0">
                <a:latin typeface="Tahoma" pitchFamily="34" charset="0"/>
                <a:ea typeface="Arial Unicode MS" pitchFamily="50" charset="-127"/>
                <a:cs typeface="Tahoma" pitchFamily="34" charset="0"/>
              </a:rPr>
              <a:t>Infrared Channel</a:t>
            </a:r>
          </a:p>
          <a:p>
            <a:pPr lvl="1">
              <a:buFont typeface="Arial" pitchFamily="34" charset="0"/>
              <a:buChar char="–"/>
              <a:defRPr/>
            </a:pPr>
            <a:r>
              <a:rPr lang="en-US" altLang="ko-KR" dirty="0" smtClean="0">
                <a:latin typeface="Tahoma" pitchFamily="34" charset="0"/>
                <a:ea typeface="Arial Unicode MS" pitchFamily="50" charset="-127"/>
                <a:cs typeface="Tahoma" pitchFamily="34" charset="0"/>
              </a:rPr>
              <a:t>To further study COMS vs. IASI for WV channel</a:t>
            </a:r>
          </a:p>
          <a:p>
            <a:pPr lvl="1">
              <a:buFont typeface="Arial" pitchFamily="34" charset="0"/>
              <a:buChar char="–"/>
              <a:defRPr/>
            </a:pPr>
            <a:r>
              <a:rPr lang="en-US" altLang="ko-KR" dirty="0" smtClean="0">
                <a:latin typeface="Tahoma" pitchFamily="34" charset="0"/>
                <a:ea typeface="Arial Unicode MS" pitchFamily="50" charset="-127"/>
                <a:cs typeface="Tahoma" pitchFamily="34" charset="0"/>
              </a:rPr>
              <a:t>To inter-calibrate COMS vs. MTSAT2</a:t>
            </a:r>
          </a:p>
          <a:p>
            <a:pPr>
              <a:buFont typeface="Arial" pitchFamily="34" charset="0"/>
              <a:buChar char="•"/>
              <a:defRPr/>
            </a:pPr>
            <a:r>
              <a:rPr lang="en-US" altLang="ko-KR" b="1" dirty="0" smtClean="0">
                <a:latin typeface="Tahoma" pitchFamily="34" charset="0"/>
                <a:ea typeface="Arial Unicode MS" pitchFamily="50" charset="-127"/>
                <a:cs typeface="Tahoma" pitchFamily="34" charset="0"/>
              </a:rPr>
              <a:t>Visible Channel</a:t>
            </a:r>
          </a:p>
          <a:p>
            <a:pPr lvl="1">
              <a:buFont typeface="Arial" pitchFamily="34" charset="0"/>
              <a:buChar char="–"/>
              <a:defRPr/>
            </a:pPr>
            <a:r>
              <a:rPr lang="en-US" altLang="ko-KR" dirty="0" smtClean="0">
                <a:latin typeface="Tahoma" pitchFamily="34" charset="0"/>
                <a:ea typeface="Arial Unicode MS" pitchFamily="50" charset="-127"/>
                <a:cs typeface="Tahoma" pitchFamily="34" charset="0"/>
              </a:rPr>
              <a:t>To further study trend of  ratio using moon/ocean/desert/cloud targets</a:t>
            </a:r>
          </a:p>
          <a:p>
            <a:pPr>
              <a:buFont typeface="Arial" pitchFamily="34" charset="0"/>
              <a:buChar char="•"/>
              <a:defRPr/>
            </a:pPr>
            <a:r>
              <a:rPr lang="en-US" altLang="ko-KR" b="1" dirty="0" smtClean="0">
                <a:latin typeface="Tahoma" pitchFamily="34" charset="0"/>
                <a:ea typeface="Arial Unicode MS" pitchFamily="50" charset="-127"/>
                <a:cs typeface="Tahoma" pitchFamily="34" charset="0"/>
              </a:rPr>
              <a:t>GSICS Webpage</a:t>
            </a:r>
          </a:p>
          <a:p>
            <a:pPr lvl="1">
              <a:buFont typeface="Arial" pitchFamily="34" charset="0"/>
              <a:buChar char="–"/>
              <a:defRPr/>
            </a:pPr>
            <a:r>
              <a:rPr lang="en-US" altLang="ko-KR" dirty="0" smtClean="0">
                <a:latin typeface="Tahoma" pitchFamily="34" charset="0"/>
                <a:ea typeface="Arial Unicode MS" pitchFamily="50" charset="-127"/>
                <a:cs typeface="Tahoma" pitchFamily="34" charset="0"/>
              </a:rPr>
              <a:t>To display the visible calibration results</a:t>
            </a:r>
          </a:p>
          <a:p>
            <a:pPr>
              <a:buFont typeface="Arial" pitchFamily="34" charset="0"/>
              <a:buChar char="•"/>
              <a:defRPr/>
            </a:pPr>
            <a:r>
              <a:rPr lang="en-US" altLang="ko-KR" b="1" dirty="0" smtClean="0">
                <a:latin typeface="Tahoma" pitchFamily="34" charset="0"/>
                <a:ea typeface="Arial Unicode MS" pitchFamily="50" charset="-127"/>
                <a:cs typeface="Tahoma" pitchFamily="34" charset="0"/>
              </a:rPr>
              <a:t>RE-Calibration</a:t>
            </a:r>
          </a:p>
          <a:p>
            <a:pPr lvl="1">
              <a:buFont typeface="Arial" pitchFamily="34" charset="0"/>
              <a:buChar char="–"/>
              <a:defRPr/>
            </a:pPr>
            <a:r>
              <a:rPr lang="en-US" altLang="ko-KR" dirty="0" smtClean="0">
                <a:latin typeface="Tahoma" pitchFamily="34" charset="0"/>
                <a:ea typeface="Arial Unicode MS" pitchFamily="50" charset="-127"/>
                <a:cs typeface="Tahoma" pitchFamily="34" charset="0"/>
              </a:rPr>
              <a:t>To analyze the long-term trend of recalibrated SST using GSICS IR coefficients</a:t>
            </a:r>
          </a:p>
          <a:p>
            <a:pPr lvl="1">
              <a:buNone/>
              <a:defRPr/>
            </a:pPr>
            <a:endParaRPr lang="en-US" altLang="ko-KR" dirty="0" smtClean="0">
              <a:latin typeface="Tahoma" pitchFamily="34" charset="0"/>
              <a:ea typeface="Arial Unicode MS" pitchFamily="50" charset="-127"/>
              <a:cs typeface="Tahoma" pitchFamily="34" charset="0"/>
            </a:endParaRPr>
          </a:p>
          <a:p>
            <a:pPr lvl="1">
              <a:buFont typeface="Arial" pitchFamily="34" charset="0"/>
              <a:buChar char="–"/>
              <a:defRPr/>
            </a:pPr>
            <a:endParaRPr lang="ko-KR" altLang="en-US" dirty="0" smtClean="0">
              <a:latin typeface="Tahoma" pitchFamily="34" charset="0"/>
              <a:ea typeface="Arial Unicode MS" pitchFamily="50" charset="-127"/>
              <a:cs typeface="Tahoma" pitchFamily="34" charset="0"/>
            </a:endParaRPr>
          </a:p>
          <a:p>
            <a:pPr lvl="1">
              <a:buFont typeface="Arial" pitchFamily="34" charset="0"/>
              <a:buChar char="–"/>
              <a:defRPr/>
            </a:pPr>
            <a:endParaRPr lang="en-US" altLang="ko-KR" dirty="0" smtClean="0">
              <a:latin typeface="Tahoma" pitchFamily="34" charset="0"/>
              <a:ea typeface="Arial Unicode MS" pitchFamily="50" charset="-127"/>
              <a:cs typeface="Tahoma" pitchFamily="34" charset="0"/>
            </a:endParaRPr>
          </a:p>
          <a:p>
            <a:pPr lvl="1">
              <a:buFont typeface="Arial" pitchFamily="34" charset="0"/>
              <a:buChar char="–"/>
              <a:defRPr/>
            </a:pPr>
            <a:endParaRPr lang="ko-KR" altLang="en-US" dirty="0" smtClean="0">
              <a:latin typeface="Tahoma" pitchFamily="34" charset="0"/>
              <a:ea typeface="Arial Unicode MS" pitchFamily="50" charset="-127"/>
              <a:cs typeface="Tahoma" pitchFamily="34" charset="0"/>
            </a:endParaRPr>
          </a:p>
          <a:p>
            <a:pPr>
              <a:buFont typeface="Arial" pitchFamily="34" charset="0"/>
              <a:buChar char="•"/>
              <a:defRPr/>
            </a:pPr>
            <a:endParaRPr lang="ko-KR" altLang="en-US" dirty="0" smtClean="0">
              <a:latin typeface="Tahoma" pitchFamily="34" charset="0"/>
              <a:ea typeface="Arial Unicode MS" pitchFamily="50" charset="-127"/>
              <a:cs typeface="Tahoma" pitchFamily="34" charset="0"/>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700338" y="4724400"/>
            <a:ext cx="6199187" cy="1265238"/>
          </a:xfrm>
          <a:prstGeom prst="rect">
            <a:avLst/>
          </a:prstGeom>
          <a:noFill/>
          <a:ln w="9525">
            <a:noFill/>
            <a:miter lim="800000"/>
            <a:headEnd/>
            <a:tailEnd/>
          </a:ln>
          <a:effectLst/>
        </p:spPr>
        <p:txBody>
          <a:bodyPr>
            <a:spAutoFit/>
          </a:bodyPr>
          <a:lstStyle/>
          <a:p>
            <a:pPr>
              <a:defRPr/>
            </a:pPr>
            <a:r>
              <a:rPr lang="en-US" altLang="ko-KR" sz="7700" dirty="0">
                <a:effectLst>
                  <a:outerShdw blurRad="38100" dist="38100" dir="2700000" algn="tl">
                    <a:srgbClr val="C0C0C0"/>
                  </a:outerShdw>
                </a:effectLst>
                <a:latin typeface="Arial Black" pitchFamily="34" charset="0"/>
                <a:ea typeface="굴림" pitchFamily="50" charset="-127"/>
              </a:rPr>
              <a:t>Thank you</a:t>
            </a:r>
            <a:endParaRPr lang="en-US" altLang="ko-KR" sz="7700" dirty="0">
              <a:effectLst>
                <a:outerShdw blurRad="38100" dist="38100" dir="2700000" algn="tl">
                  <a:srgbClr val="C0C0C0"/>
                </a:outerShdw>
              </a:effectLst>
              <a:latin typeface="Arial Black" pitchFamily="34" charset="0"/>
              <a:ea typeface="돋움" pitchFamily="50" charset="-127"/>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071563" y="3143250"/>
            <a:ext cx="6072187" cy="642938"/>
          </a:xfrm>
        </p:spPr>
        <p:txBody>
          <a:bodyPr>
            <a:normAutofit fontScale="90000"/>
          </a:bodyPr>
          <a:lstStyle/>
          <a:p>
            <a:pPr>
              <a:defRPr/>
            </a:pPr>
            <a:r>
              <a:rPr lang="en-US" altLang="ko-KR" b="1" dirty="0" smtClean="0">
                <a:latin typeface="Tahoma" pitchFamily="34" charset="0"/>
                <a:cs typeface="Tahoma" pitchFamily="34" charset="0"/>
              </a:rPr>
              <a:t>Back-up slides</a:t>
            </a:r>
            <a:endParaRPr lang="ko-KR" altLang="en-US" b="1"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61782" y="3635662"/>
            <a:ext cx="5288178" cy="2797627"/>
            <a:chOff x="1532" y="762"/>
            <a:chExt cx="3551" cy="1761"/>
          </a:xfrm>
        </p:grpSpPr>
        <p:pic>
          <p:nvPicPr>
            <p:cNvPr id="4"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532" y="935"/>
              <a:ext cx="2767" cy="1582"/>
            </a:xfrm>
            <a:prstGeom prst="rect">
              <a:avLst/>
            </a:prstGeom>
            <a:noFill/>
            <a:ln w="9525">
              <a:noFill/>
              <a:miter lim="800000"/>
              <a:headEnd/>
              <a:tailEnd/>
            </a:ln>
          </p:spPr>
        </p:pic>
        <p:sp>
          <p:nvSpPr>
            <p:cNvPr id="5" name="Line 6"/>
            <p:cNvSpPr>
              <a:spLocks noChangeShapeType="1"/>
            </p:cNvSpPr>
            <p:nvPr/>
          </p:nvSpPr>
          <p:spPr bwMode="auto">
            <a:xfrm flipV="1">
              <a:off x="3846" y="935"/>
              <a:ext cx="272" cy="317"/>
            </a:xfrm>
            <a:prstGeom prst="line">
              <a:avLst/>
            </a:prstGeom>
            <a:noFill/>
            <a:ln w="19050">
              <a:solidFill>
                <a:srgbClr val="3333CC"/>
              </a:solidFill>
              <a:round/>
              <a:headEnd type="triangle" w="med" len="med"/>
              <a:tailEnd/>
            </a:ln>
          </p:spPr>
          <p:txBody>
            <a:bodyPr wrap="none" anchor="ctr"/>
            <a:lstStyle/>
            <a:p>
              <a:endParaRPr lang="ko-KR" altLang="en-US">
                <a:latin typeface="Tahoma" pitchFamily="34" charset="0"/>
                <a:ea typeface="+mj-ea"/>
                <a:cs typeface="Tahoma" pitchFamily="34" charset="0"/>
              </a:endParaRPr>
            </a:p>
          </p:txBody>
        </p:sp>
        <p:sp>
          <p:nvSpPr>
            <p:cNvPr id="6" name="Line 7"/>
            <p:cNvSpPr>
              <a:spLocks noChangeShapeType="1"/>
            </p:cNvSpPr>
            <p:nvPr/>
          </p:nvSpPr>
          <p:spPr bwMode="auto">
            <a:xfrm>
              <a:off x="4118" y="935"/>
              <a:ext cx="499" cy="0"/>
            </a:xfrm>
            <a:prstGeom prst="line">
              <a:avLst/>
            </a:prstGeom>
            <a:noFill/>
            <a:ln w="19050">
              <a:solidFill>
                <a:srgbClr val="3333CC"/>
              </a:solidFill>
              <a:round/>
              <a:headEnd/>
              <a:tailEnd/>
            </a:ln>
          </p:spPr>
          <p:txBody>
            <a:bodyPr wrap="none" anchor="ctr"/>
            <a:lstStyle/>
            <a:p>
              <a:endParaRPr lang="ko-KR" altLang="en-US">
                <a:latin typeface="Tahoma" pitchFamily="34" charset="0"/>
                <a:ea typeface="+mj-ea"/>
                <a:cs typeface="Tahoma" pitchFamily="34" charset="0"/>
              </a:endParaRPr>
            </a:p>
          </p:txBody>
        </p:sp>
        <p:sp>
          <p:nvSpPr>
            <p:cNvPr id="7" name="Text Box 8"/>
            <p:cNvSpPr txBox="1">
              <a:spLocks noChangeArrowheads="1"/>
            </p:cNvSpPr>
            <p:nvPr/>
          </p:nvSpPr>
          <p:spPr bwMode="auto">
            <a:xfrm>
              <a:off x="3841" y="762"/>
              <a:ext cx="1015" cy="165"/>
            </a:xfrm>
            <a:prstGeom prst="rect">
              <a:avLst/>
            </a:prstGeom>
            <a:noFill/>
            <a:ln w="12700">
              <a:noFill/>
              <a:miter lim="800000"/>
              <a:headEnd/>
              <a:tailEnd/>
            </a:ln>
          </p:spPr>
          <p:txBody>
            <a:bodyPr wrap="none">
              <a:spAutoFit/>
            </a:bodyPr>
            <a:lstStyle/>
            <a:p>
              <a:pPr algn="ctr"/>
              <a:r>
                <a:rPr lang="en-US" altLang="ko-KR" sz="1100" dirty="0" smtClean="0">
                  <a:latin typeface="Tahoma" pitchFamily="34" charset="0"/>
                  <a:ea typeface="Tahoma" pitchFamily="34" charset="0"/>
                  <a:cs typeface="Tahoma" pitchFamily="34" charset="0"/>
                </a:rPr>
                <a:t>S-/L-/Ka-Band </a:t>
              </a:r>
              <a:r>
                <a:rPr lang="en-US" altLang="ko-KR" sz="1100" dirty="0" err="1" smtClean="0">
                  <a:latin typeface="Tahoma" pitchFamily="34" charset="0"/>
                  <a:ea typeface="Tahoma" pitchFamily="34" charset="0"/>
                  <a:cs typeface="Tahoma" pitchFamily="34" charset="0"/>
                </a:rPr>
                <a:t>Comm</a:t>
              </a:r>
              <a:endParaRPr lang="ko-KR" altLang="en-US" sz="1100" dirty="0">
                <a:latin typeface="Tahoma" pitchFamily="34" charset="0"/>
                <a:ea typeface="+mj-ea"/>
                <a:cs typeface="Tahoma" pitchFamily="34" charset="0"/>
              </a:endParaRPr>
            </a:p>
          </p:txBody>
        </p:sp>
        <p:sp>
          <p:nvSpPr>
            <p:cNvPr id="8" name="Line 9"/>
            <p:cNvSpPr>
              <a:spLocks noChangeShapeType="1"/>
            </p:cNvSpPr>
            <p:nvPr/>
          </p:nvSpPr>
          <p:spPr bwMode="auto">
            <a:xfrm flipV="1">
              <a:off x="4027" y="1525"/>
              <a:ext cx="272" cy="317"/>
            </a:xfrm>
            <a:prstGeom prst="line">
              <a:avLst/>
            </a:prstGeom>
            <a:noFill/>
            <a:ln w="19050">
              <a:solidFill>
                <a:srgbClr val="3333CC"/>
              </a:solidFill>
              <a:round/>
              <a:headEnd type="triangle" w="med" len="med"/>
              <a:tailEnd/>
            </a:ln>
          </p:spPr>
          <p:txBody>
            <a:bodyPr wrap="none" anchor="ctr"/>
            <a:lstStyle/>
            <a:p>
              <a:endParaRPr lang="ko-KR" altLang="en-US">
                <a:latin typeface="Tahoma" pitchFamily="34" charset="0"/>
                <a:ea typeface="+mj-ea"/>
                <a:cs typeface="Tahoma" pitchFamily="34" charset="0"/>
              </a:endParaRPr>
            </a:p>
          </p:txBody>
        </p:sp>
        <p:sp>
          <p:nvSpPr>
            <p:cNvPr id="9" name="Line 10"/>
            <p:cNvSpPr>
              <a:spLocks noChangeShapeType="1"/>
            </p:cNvSpPr>
            <p:nvPr/>
          </p:nvSpPr>
          <p:spPr bwMode="auto">
            <a:xfrm>
              <a:off x="4299" y="1525"/>
              <a:ext cx="499" cy="0"/>
            </a:xfrm>
            <a:prstGeom prst="line">
              <a:avLst/>
            </a:prstGeom>
            <a:noFill/>
            <a:ln w="19050">
              <a:solidFill>
                <a:srgbClr val="3333CC"/>
              </a:solidFill>
              <a:round/>
              <a:headEnd/>
              <a:tailEnd/>
            </a:ln>
          </p:spPr>
          <p:txBody>
            <a:bodyPr wrap="none" anchor="ctr"/>
            <a:lstStyle/>
            <a:p>
              <a:endParaRPr lang="ko-KR" altLang="en-US">
                <a:latin typeface="Tahoma" pitchFamily="34" charset="0"/>
                <a:ea typeface="+mj-ea"/>
                <a:cs typeface="Tahoma" pitchFamily="34" charset="0"/>
              </a:endParaRPr>
            </a:p>
          </p:txBody>
        </p:sp>
        <p:sp>
          <p:nvSpPr>
            <p:cNvPr id="10" name="Text Box 11"/>
            <p:cNvSpPr txBox="1">
              <a:spLocks noChangeArrowheads="1"/>
            </p:cNvSpPr>
            <p:nvPr/>
          </p:nvSpPr>
          <p:spPr bwMode="auto">
            <a:xfrm>
              <a:off x="4101" y="1344"/>
              <a:ext cx="982" cy="194"/>
            </a:xfrm>
            <a:prstGeom prst="rect">
              <a:avLst/>
            </a:prstGeom>
            <a:noFill/>
            <a:ln w="12700">
              <a:noFill/>
              <a:miter lim="800000"/>
              <a:headEnd/>
              <a:tailEnd/>
            </a:ln>
          </p:spPr>
          <p:txBody>
            <a:bodyPr wrap="none">
              <a:spAutoFit/>
            </a:bodyPr>
            <a:lstStyle/>
            <a:p>
              <a:pPr algn="ctr"/>
              <a:r>
                <a:rPr lang="en-US" altLang="ko-KR" sz="1400" b="1" dirty="0" err="1" smtClean="0">
                  <a:solidFill>
                    <a:srgbClr val="C00000"/>
                  </a:solidFill>
                  <a:latin typeface="Tahoma" pitchFamily="34" charset="0"/>
                  <a:ea typeface="Tahoma" pitchFamily="34" charset="0"/>
                  <a:cs typeface="Tahoma" pitchFamily="34" charset="0"/>
                </a:rPr>
                <a:t>Meteo</a:t>
              </a:r>
              <a:r>
                <a:rPr lang="en-US" altLang="ko-KR" sz="1400" b="1" dirty="0" smtClean="0">
                  <a:solidFill>
                    <a:srgbClr val="C00000"/>
                  </a:solidFill>
                  <a:latin typeface="Tahoma" pitchFamily="34" charset="0"/>
                  <a:ea typeface="Tahoma" pitchFamily="34" charset="0"/>
                  <a:cs typeface="Tahoma" pitchFamily="34" charset="0"/>
                </a:rPr>
                <a:t> Imager</a:t>
              </a:r>
              <a:endParaRPr lang="ko-KR" altLang="en-US" sz="1400" b="1" dirty="0">
                <a:solidFill>
                  <a:srgbClr val="C00000"/>
                </a:solidFill>
                <a:latin typeface="Tahoma" pitchFamily="34" charset="0"/>
                <a:ea typeface="+mj-ea"/>
                <a:cs typeface="Tahoma" pitchFamily="34" charset="0"/>
              </a:endParaRPr>
            </a:p>
          </p:txBody>
        </p:sp>
        <p:sp>
          <p:nvSpPr>
            <p:cNvPr id="11" name="Text Box 12"/>
            <p:cNvSpPr txBox="1">
              <a:spLocks noChangeArrowheads="1"/>
            </p:cNvSpPr>
            <p:nvPr/>
          </p:nvSpPr>
          <p:spPr bwMode="auto">
            <a:xfrm>
              <a:off x="4019" y="2115"/>
              <a:ext cx="972" cy="165"/>
            </a:xfrm>
            <a:prstGeom prst="rect">
              <a:avLst/>
            </a:prstGeom>
            <a:noFill/>
            <a:ln w="12700">
              <a:noFill/>
              <a:miter lim="800000"/>
              <a:headEnd/>
              <a:tailEnd/>
            </a:ln>
          </p:spPr>
          <p:txBody>
            <a:bodyPr wrap="none">
              <a:spAutoFit/>
            </a:bodyPr>
            <a:lstStyle/>
            <a:p>
              <a:pPr algn="ctr"/>
              <a:r>
                <a:rPr lang="en-US" altLang="ko-KR" sz="1100" dirty="0" smtClean="0">
                  <a:latin typeface="Tahoma" pitchFamily="34" charset="0"/>
                  <a:ea typeface="Tahoma" pitchFamily="34" charset="0"/>
                  <a:cs typeface="Tahoma" pitchFamily="34" charset="0"/>
                </a:rPr>
                <a:t>Ocean Color Imager</a:t>
              </a:r>
              <a:endParaRPr lang="ko-KR" altLang="en-US" sz="1100" dirty="0">
                <a:latin typeface="Tahoma" pitchFamily="34" charset="0"/>
                <a:ea typeface="+mj-ea"/>
                <a:cs typeface="Tahoma" pitchFamily="34" charset="0"/>
              </a:endParaRPr>
            </a:p>
          </p:txBody>
        </p:sp>
        <p:sp>
          <p:nvSpPr>
            <p:cNvPr id="12" name="Line 13"/>
            <p:cNvSpPr>
              <a:spLocks noChangeShapeType="1"/>
            </p:cNvSpPr>
            <p:nvPr/>
          </p:nvSpPr>
          <p:spPr bwMode="auto">
            <a:xfrm>
              <a:off x="3846" y="2205"/>
              <a:ext cx="272" cy="91"/>
            </a:xfrm>
            <a:prstGeom prst="line">
              <a:avLst/>
            </a:prstGeom>
            <a:noFill/>
            <a:ln w="19050">
              <a:solidFill>
                <a:srgbClr val="3333CC"/>
              </a:solidFill>
              <a:round/>
              <a:headEnd type="triangle" w="med" len="med"/>
              <a:tailEnd/>
            </a:ln>
          </p:spPr>
          <p:txBody>
            <a:bodyPr wrap="none" anchor="ctr"/>
            <a:lstStyle/>
            <a:p>
              <a:endParaRPr lang="ko-KR" altLang="en-US">
                <a:latin typeface="Tahoma" pitchFamily="34" charset="0"/>
                <a:ea typeface="+mj-ea"/>
                <a:cs typeface="Tahoma" pitchFamily="34" charset="0"/>
              </a:endParaRPr>
            </a:p>
          </p:txBody>
        </p:sp>
        <p:sp>
          <p:nvSpPr>
            <p:cNvPr id="13" name="Line 14"/>
            <p:cNvSpPr>
              <a:spLocks noChangeShapeType="1"/>
            </p:cNvSpPr>
            <p:nvPr/>
          </p:nvSpPr>
          <p:spPr bwMode="auto">
            <a:xfrm>
              <a:off x="4118" y="2296"/>
              <a:ext cx="499" cy="0"/>
            </a:xfrm>
            <a:prstGeom prst="line">
              <a:avLst/>
            </a:prstGeom>
            <a:noFill/>
            <a:ln w="19050">
              <a:solidFill>
                <a:srgbClr val="3333CC"/>
              </a:solidFill>
              <a:round/>
              <a:headEnd/>
              <a:tailEnd/>
            </a:ln>
          </p:spPr>
          <p:txBody>
            <a:bodyPr wrap="none" anchor="ctr"/>
            <a:lstStyle/>
            <a:p>
              <a:endParaRPr lang="ko-KR" altLang="en-US">
                <a:latin typeface="Tahoma" pitchFamily="34" charset="0"/>
                <a:ea typeface="+mj-ea"/>
                <a:cs typeface="Tahoma" pitchFamily="34" charset="0"/>
              </a:endParaRPr>
            </a:p>
          </p:txBody>
        </p:sp>
        <p:sp>
          <p:nvSpPr>
            <p:cNvPr id="14" name="Line 15"/>
            <p:cNvSpPr>
              <a:spLocks noChangeShapeType="1"/>
            </p:cNvSpPr>
            <p:nvPr/>
          </p:nvSpPr>
          <p:spPr bwMode="auto">
            <a:xfrm flipV="1">
              <a:off x="2168" y="1344"/>
              <a:ext cx="317" cy="363"/>
            </a:xfrm>
            <a:prstGeom prst="line">
              <a:avLst/>
            </a:prstGeom>
            <a:noFill/>
            <a:ln w="19050">
              <a:solidFill>
                <a:srgbClr val="3333CC"/>
              </a:solidFill>
              <a:round/>
              <a:headEnd type="triangle" w="med" len="med"/>
              <a:tailEnd/>
            </a:ln>
          </p:spPr>
          <p:txBody>
            <a:bodyPr wrap="none" anchor="ctr"/>
            <a:lstStyle/>
            <a:p>
              <a:endParaRPr lang="ko-KR" altLang="en-US">
                <a:latin typeface="Tahoma" pitchFamily="34" charset="0"/>
                <a:ea typeface="+mj-ea"/>
                <a:cs typeface="Tahoma" pitchFamily="34" charset="0"/>
              </a:endParaRPr>
            </a:p>
          </p:txBody>
        </p:sp>
        <p:sp>
          <p:nvSpPr>
            <p:cNvPr id="15" name="Line 16"/>
            <p:cNvSpPr>
              <a:spLocks noChangeShapeType="1"/>
            </p:cNvSpPr>
            <p:nvPr/>
          </p:nvSpPr>
          <p:spPr bwMode="auto">
            <a:xfrm>
              <a:off x="2485" y="1344"/>
              <a:ext cx="499" cy="0"/>
            </a:xfrm>
            <a:prstGeom prst="line">
              <a:avLst/>
            </a:prstGeom>
            <a:noFill/>
            <a:ln w="19050">
              <a:solidFill>
                <a:srgbClr val="3333CC"/>
              </a:solidFill>
              <a:round/>
              <a:headEnd/>
              <a:tailEnd/>
            </a:ln>
          </p:spPr>
          <p:txBody>
            <a:bodyPr wrap="none" anchor="ctr"/>
            <a:lstStyle/>
            <a:p>
              <a:endParaRPr lang="ko-KR" altLang="en-US">
                <a:latin typeface="Tahoma" pitchFamily="34" charset="0"/>
                <a:ea typeface="+mj-ea"/>
                <a:cs typeface="Tahoma" pitchFamily="34" charset="0"/>
              </a:endParaRPr>
            </a:p>
          </p:txBody>
        </p:sp>
        <p:sp>
          <p:nvSpPr>
            <p:cNvPr id="16" name="Text Box 17"/>
            <p:cNvSpPr txBox="1">
              <a:spLocks noChangeArrowheads="1"/>
            </p:cNvSpPr>
            <p:nvPr/>
          </p:nvSpPr>
          <p:spPr bwMode="auto">
            <a:xfrm>
              <a:off x="2375" y="1162"/>
              <a:ext cx="591" cy="165"/>
            </a:xfrm>
            <a:prstGeom prst="rect">
              <a:avLst/>
            </a:prstGeom>
            <a:noFill/>
            <a:ln w="12700">
              <a:noFill/>
              <a:miter lim="800000"/>
              <a:headEnd/>
              <a:tailEnd/>
            </a:ln>
          </p:spPr>
          <p:txBody>
            <a:bodyPr wrap="none">
              <a:spAutoFit/>
            </a:bodyPr>
            <a:lstStyle/>
            <a:p>
              <a:pPr algn="ctr"/>
              <a:r>
                <a:rPr lang="en-US" altLang="ko-KR" sz="1100" dirty="0" smtClean="0">
                  <a:latin typeface="Tahoma" pitchFamily="34" charset="0"/>
                  <a:ea typeface="Tahoma" pitchFamily="34" charset="0"/>
                  <a:cs typeface="Tahoma" pitchFamily="34" charset="0"/>
                </a:rPr>
                <a:t>Solar array</a:t>
              </a:r>
              <a:endParaRPr lang="ko-KR" altLang="en-US" sz="1100" dirty="0">
                <a:latin typeface="Tahoma" pitchFamily="34" charset="0"/>
                <a:ea typeface="+mj-ea"/>
                <a:cs typeface="Tahoma" pitchFamily="34" charset="0"/>
              </a:endParaRPr>
            </a:p>
          </p:txBody>
        </p:sp>
        <p:sp>
          <p:nvSpPr>
            <p:cNvPr id="17" name="Line 18"/>
            <p:cNvSpPr>
              <a:spLocks noChangeShapeType="1"/>
            </p:cNvSpPr>
            <p:nvPr/>
          </p:nvSpPr>
          <p:spPr bwMode="auto">
            <a:xfrm flipH="1">
              <a:off x="3119" y="2115"/>
              <a:ext cx="273" cy="408"/>
            </a:xfrm>
            <a:prstGeom prst="line">
              <a:avLst/>
            </a:prstGeom>
            <a:noFill/>
            <a:ln w="19050">
              <a:solidFill>
                <a:srgbClr val="3333CC"/>
              </a:solidFill>
              <a:round/>
              <a:headEnd type="triangle" w="med" len="med"/>
              <a:tailEnd/>
            </a:ln>
          </p:spPr>
          <p:txBody>
            <a:bodyPr wrap="none" anchor="ctr"/>
            <a:lstStyle/>
            <a:p>
              <a:endParaRPr lang="ko-KR" altLang="en-US">
                <a:latin typeface="Tahoma" pitchFamily="34" charset="0"/>
                <a:ea typeface="+mj-ea"/>
                <a:cs typeface="Tahoma" pitchFamily="34" charset="0"/>
              </a:endParaRPr>
            </a:p>
          </p:txBody>
        </p:sp>
        <p:sp>
          <p:nvSpPr>
            <p:cNvPr id="18" name="Line 19"/>
            <p:cNvSpPr>
              <a:spLocks noChangeShapeType="1"/>
            </p:cNvSpPr>
            <p:nvPr/>
          </p:nvSpPr>
          <p:spPr bwMode="auto">
            <a:xfrm>
              <a:off x="2621" y="2523"/>
              <a:ext cx="499" cy="0"/>
            </a:xfrm>
            <a:prstGeom prst="line">
              <a:avLst/>
            </a:prstGeom>
            <a:noFill/>
            <a:ln w="19050">
              <a:solidFill>
                <a:srgbClr val="3333CC"/>
              </a:solidFill>
              <a:round/>
              <a:headEnd/>
              <a:tailEnd/>
            </a:ln>
          </p:spPr>
          <p:txBody>
            <a:bodyPr wrap="none" anchor="ctr"/>
            <a:lstStyle/>
            <a:p>
              <a:endParaRPr lang="ko-KR" altLang="en-US">
                <a:latin typeface="Tahoma" pitchFamily="34" charset="0"/>
                <a:ea typeface="+mj-ea"/>
                <a:cs typeface="Tahoma" pitchFamily="34" charset="0"/>
              </a:endParaRPr>
            </a:p>
          </p:txBody>
        </p:sp>
        <p:sp>
          <p:nvSpPr>
            <p:cNvPr id="19" name="Text Box 20"/>
            <p:cNvSpPr txBox="1">
              <a:spLocks noChangeArrowheads="1"/>
            </p:cNvSpPr>
            <p:nvPr/>
          </p:nvSpPr>
          <p:spPr bwMode="auto">
            <a:xfrm>
              <a:off x="2673" y="2341"/>
              <a:ext cx="277" cy="165"/>
            </a:xfrm>
            <a:prstGeom prst="rect">
              <a:avLst/>
            </a:prstGeom>
            <a:noFill/>
            <a:ln w="12700">
              <a:noFill/>
              <a:miter lim="800000"/>
              <a:headEnd/>
              <a:tailEnd/>
            </a:ln>
          </p:spPr>
          <p:txBody>
            <a:bodyPr wrap="none">
              <a:spAutoFit/>
            </a:bodyPr>
            <a:lstStyle/>
            <a:p>
              <a:pPr algn="ctr"/>
              <a:r>
                <a:rPr lang="en-US" altLang="ko-KR" sz="1100" dirty="0" smtClean="0">
                  <a:latin typeface="Tahoma" pitchFamily="34" charset="0"/>
                  <a:ea typeface="Tahoma" pitchFamily="34" charset="0"/>
                  <a:cs typeface="Tahoma" pitchFamily="34" charset="0"/>
                </a:rPr>
                <a:t>Bus</a:t>
              </a:r>
              <a:endParaRPr lang="ko-KR" altLang="en-US" sz="1100" dirty="0">
                <a:latin typeface="Tahoma" pitchFamily="34" charset="0"/>
                <a:ea typeface="+mj-ea"/>
                <a:cs typeface="Tahoma" pitchFamily="34" charset="0"/>
              </a:endParaRPr>
            </a:p>
          </p:txBody>
        </p:sp>
      </p:grpSp>
      <p:sp>
        <p:nvSpPr>
          <p:cNvPr id="20" name="직사각형 5"/>
          <p:cNvSpPr>
            <a:spLocks noChangeArrowheads="1"/>
          </p:cNvSpPr>
          <p:nvPr/>
        </p:nvSpPr>
        <p:spPr bwMode="auto">
          <a:xfrm>
            <a:off x="384932" y="1143128"/>
            <a:ext cx="6865618" cy="2758587"/>
          </a:xfrm>
          <a:prstGeom prst="rect">
            <a:avLst/>
          </a:prstGeom>
          <a:noFill/>
          <a:ln w="9525">
            <a:noFill/>
            <a:miter lim="800000"/>
            <a:headEnd/>
            <a:tailEnd/>
          </a:ln>
        </p:spPr>
        <p:txBody>
          <a:bodyPr wrap="none" lIns="80147" tIns="40074" rIns="80147" bIns="40074">
            <a:spAutoFit/>
          </a:bodyPr>
          <a:lstStyle/>
          <a:p>
            <a:pPr marL="300552" indent="-300552">
              <a:spcBef>
                <a:spcPct val="20000"/>
              </a:spcBef>
              <a:buFont typeface="HY헤드라인M" pitchFamily="18" charset="-127"/>
              <a:buChar char="■"/>
              <a:defRPr/>
            </a:pPr>
            <a:r>
              <a:rPr lang="en-US" altLang="ko-KR" dirty="0" smtClean="0">
                <a:latin typeface="Tahoma" pitchFamily="34" charset="0"/>
                <a:ea typeface="Tahoma" pitchFamily="34" charset="0"/>
                <a:cs typeface="Tahoma" pitchFamily="34" charset="0"/>
              </a:rPr>
              <a:t> Communication, Ocean, and Meteorological Satellite (COMS) </a:t>
            </a:r>
          </a:p>
          <a:p>
            <a:pPr marL="300552" indent="-300552">
              <a:spcBef>
                <a:spcPct val="20000"/>
              </a:spcBef>
              <a:buFont typeface="HY헤드라인M" pitchFamily="18" charset="-127"/>
              <a:buChar char="■"/>
              <a:defRPr/>
            </a:pPr>
            <a:r>
              <a:rPr lang="en-US" altLang="ko-KR" dirty="0" smtClean="0">
                <a:latin typeface="Tahoma" pitchFamily="34" charset="0"/>
                <a:ea typeface="Tahoma" pitchFamily="34" charset="0"/>
                <a:cs typeface="Tahoma" pitchFamily="34" charset="0"/>
              </a:rPr>
              <a:t> 8-year program (2003 – 2010)</a:t>
            </a:r>
          </a:p>
          <a:p>
            <a:pPr marL="300552" indent="-300552">
              <a:spcBef>
                <a:spcPct val="20000"/>
              </a:spcBef>
              <a:buFont typeface="HY헤드라인M" pitchFamily="18" charset="-127"/>
              <a:buChar char="■"/>
              <a:defRPr/>
            </a:pPr>
            <a:r>
              <a:rPr lang="ko-KR" altLang="en-US" dirty="0" smtClean="0">
                <a:latin typeface="Tahoma" pitchFamily="34" charset="0"/>
                <a:ea typeface="+mj-ea"/>
                <a:cs typeface="Tahoma" pitchFamily="34" charset="0"/>
              </a:rPr>
              <a:t> </a:t>
            </a:r>
            <a:r>
              <a:rPr lang="en-US" altLang="ko-KR" dirty="0" smtClean="0">
                <a:latin typeface="Tahoma" pitchFamily="34" charset="0"/>
                <a:ea typeface="Tahoma" pitchFamily="34" charset="0"/>
                <a:cs typeface="Tahoma" pitchFamily="34" charset="0"/>
              </a:rPr>
              <a:t>Launch date</a:t>
            </a:r>
            <a:r>
              <a:rPr kumimoji="0" lang="ko-KR" altLang="en-US" dirty="0" smtClean="0">
                <a:latin typeface="Tahoma" pitchFamily="34" charset="0"/>
                <a:ea typeface="+mj-ea"/>
                <a:cs typeface="Tahoma" pitchFamily="34" charset="0"/>
              </a:rPr>
              <a:t> </a:t>
            </a:r>
            <a:r>
              <a:rPr kumimoji="0" lang="en-US" altLang="ko-KR" dirty="0">
                <a:latin typeface="Tahoma" pitchFamily="34" charset="0"/>
                <a:ea typeface="Tahoma" pitchFamily="34" charset="0"/>
                <a:cs typeface="Tahoma" pitchFamily="34" charset="0"/>
              </a:rPr>
              <a:t>: </a:t>
            </a:r>
            <a:r>
              <a:rPr kumimoji="0" lang="en-US" altLang="ko-KR" dirty="0" smtClean="0">
                <a:latin typeface="Tahoma" pitchFamily="34" charset="0"/>
                <a:ea typeface="Tahoma" pitchFamily="34" charset="0"/>
                <a:cs typeface="Tahoma" pitchFamily="34" charset="0"/>
              </a:rPr>
              <a:t>June 26, 2010 (French Guiana </a:t>
            </a:r>
            <a:r>
              <a:rPr kumimoji="0" lang="en-US" altLang="ko-KR" dirty="0" err="1" smtClean="0">
                <a:latin typeface="Tahoma" pitchFamily="34" charset="0"/>
                <a:ea typeface="Tahoma" pitchFamily="34" charset="0"/>
                <a:cs typeface="Tahoma" pitchFamily="34" charset="0"/>
              </a:rPr>
              <a:t>Kourou</a:t>
            </a:r>
            <a:r>
              <a:rPr kumimoji="0" lang="en-US" altLang="ko-KR" dirty="0" smtClean="0">
                <a:latin typeface="Tahoma" pitchFamily="34" charset="0"/>
                <a:ea typeface="Tahoma" pitchFamily="34" charset="0"/>
                <a:cs typeface="Tahoma" pitchFamily="34" charset="0"/>
              </a:rPr>
              <a:t>)</a:t>
            </a:r>
            <a:endParaRPr kumimoji="0" lang="en-US" altLang="ko-KR" dirty="0">
              <a:latin typeface="Tahoma" pitchFamily="34" charset="0"/>
              <a:ea typeface="Tahoma" pitchFamily="34" charset="0"/>
              <a:cs typeface="Tahoma" pitchFamily="34" charset="0"/>
            </a:endParaRPr>
          </a:p>
          <a:p>
            <a:pPr marL="300552" indent="-300552">
              <a:spcBef>
                <a:spcPct val="20000"/>
              </a:spcBef>
              <a:buFont typeface="HY헤드라인M" pitchFamily="18" charset="-127"/>
              <a:buChar char="■"/>
              <a:defRPr/>
            </a:pPr>
            <a:r>
              <a:rPr kumimoji="0" lang="en-US" altLang="ko-KR" dirty="0">
                <a:latin typeface="Tahoma" pitchFamily="34" charset="0"/>
                <a:ea typeface="Tahoma" pitchFamily="34" charset="0"/>
                <a:cs typeface="Tahoma" pitchFamily="34" charset="0"/>
              </a:rPr>
              <a:t> </a:t>
            </a:r>
            <a:r>
              <a:rPr kumimoji="0" lang="en-US" altLang="ko-KR" dirty="0" smtClean="0">
                <a:latin typeface="Tahoma" pitchFamily="34" charset="0"/>
                <a:ea typeface="Tahoma" pitchFamily="34" charset="0"/>
                <a:cs typeface="Tahoma" pitchFamily="34" charset="0"/>
              </a:rPr>
              <a:t>Location</a:t>
            </a:r>
            <a:r>
              <a:rPr kumimoji="0" lang="ko-KR" altLang="en-US" dirty="0" smtClean="0">
                <a:latin typeface="Tahoma" pitchFamily="34" charset="0"/>
                <a:ea typeface="+mj-ea"/>
                <a:cs typeface="Tahoma" pitchFamily="34" charset="0"/>
              </a:rPr>
              <a:t> </a:t>
            </a:r>
            <a:r>
              <a:rPr kumimoji="0" lang="en-US" altLang="ko-KR" dirty="0">
                <a:latin typeface="Tahoma" pitchFamily="34" charset="0"/>
                <a:ea typeface="Tahoma" pitchFamily="34" charset="0"/>
                <a:cs typeface="Tahoma" pitchFamily="34" charset="0"/>
              </a:rPr>
              <a:t>: </a:t>
            </a:r>
            <a:r>
              <a:rPr kumimoji="0" lang="en-US" altLang="ko-KR" dirty="0" smtClean="0">
                <a:latin typeface="Tahoma" pitchFamily="34" charset="0"/>
                <a:ea typeface="Tahoma" pitchFamily="34" charset="0"/>
                <a:cs typeface="Tahoma" pitchFamily="34" charset="0"/>
              </a:rPr>
              <a:t>128.2</a:t>
            </a:r>
            <a:r>
              <a:rPr kumimoji="0" lang="en-US" altLang="ko-KR" dirty="0">
                <a:latin typeface="Tahoma" pitchFamily="34" charset="0"/>
                <a:ea typeface="Tahoma" pitchFamily="34" charset="0"/>
                <a:cs typeface="Tahoma" pitchFamily="34" charset="0"/>
              </a:rPr>
              <a:t>E</a:t>
            </a:r>
          </a:p>
          <a:p>
            <a:pPr marL="300552" indent="-300552">
              <a:spcBef>
                <a:spcPct val="20000"/>
              </a:spcBef>
              <a:buFont typeface="HY헤드라인M" pitchFamily="18" charset="-127"/>
              <a:buChar char="■"/>
              <a:defRPr/>
            </a:pPr>
            <a:r>
              <a:rPr kumimoji="0" lang="ko-KR" altLang="en-US" dirty="0">
                <a:latin typeface="Tahoma" pitchFamily="34" charset="0"/>
                <a:ea typeface="+mj-ea"/>
                <a:cs typeface="Tahoma" pitchFamily="34" charset="0"/>
              </a:rPr>
              <a:t> </a:t>
            </a:r>
            <a:r>
              <a:rPr kumimoji="0" lang="en-US" altLang="ko-KR" dirty="0" smtClean="0">
                <a:latin typeface="Tahoma" pitchFamily="34" charset="0"/>
                <a:ea typeface="Tahoma" pitchFamily="34" charset="0"/>
                <a:cs typeface="Tahoma" pitchFamily="34" charset="0"/>
              </a:rPr>
              <a:t>Mass</a:t>
            </a:r>
            <a:r>
              <a:rPr kumimoji="0" lang="ko-KR" altLang="en-US" dirty="0" smtClean="0">
                <a:latin typeface="Tahoma" pitchFamily="34" charset="0"/>
                <a:ea typeface="+mj-ea"/>
                <a:cs typeface="Tahoma" pitchFamily="34" charset="0"/>
              </a:rPr>
              <a:t> </a:t>
            </a:r>
            <a:r>
              <a:rPr kumimoji="0" lang="en-US" altLang="ko-KR" dirty="0">
                <a:latin typeface="Tahoma" pitchFamily="34" charset="0"/>
                <a:ea typeface="Tahoma" pitchFamily="34" charset="0"/>
                <a:cs typeface="Tahoma" pitchFamily="34" charset="0"/>
              </a:rPr>
              <a:t>: </a:t>
            </a:r>
            <a:r>
              <a:rPr kumimoji="0" lang="en-US" altLang="ko-KR" dirty="0" smtClean="0">
                <a:latin typeface="Tahoma" pitchFamily="34" charset="0"/>
                <a:ea typeface="Tahoma" pitchFamily="34" charset="0"/>
                <a:cs typeface="Tahoma" pitchFamily="34" charset="0"/>
              </a:rPr>
              <a:t>2,500kg </a:t>
            </a:r>
            <a:endParaRPr kumimoji="0" lang="en-US" altLang="ko-KR" dirty="0">
              <a:latin typeface="Tahoma" pitchFamily="34" charset="0"/>
              <a:ea typeface="Tahoma" pitchFamily="34" charset="0"/>
              <a:cs typeface="Tahoma" pitchFamily="34" charset="0"/>
            </a:endParaRPr>
          </a:p>
          <a:p>
            <a:pPr marL="300552" indent="-300552">
              <a:spcBef>
                <a:spcPct val="20000"/>
              </a:spcBef>
              <a:buFont typeface="HY헤드라인M" pitchFamily="18" charset="-127"/>
              <a:buChar char="■"/>
              <a:defRPr/>
            </a:pPr>
            <a:r>
              <a:rPr kumimoji="0" lang="ko-KR" altLang="en-US" dirty="0">
                <a:latin typeface="Tahoma" pitchFamily="34" charset="0"/>
                <a:ea typeface="+mj-ea"/>
                <a:cs typeface="Tahoma" pitchFamily="34" charset="0"/>
              </a:rPr>
              <a:t> </a:t>
            </a:r>
            <a:r>
              <a:rPr kumimoji="0" lang="en-US" altLang="ko-KR" dirty="0" smtClean="0">
                <a:latin typeface="Tahoma" pitchFamily="34" charset="0"/>
                <a:ea typeface="Tahoma" pitchFamily="34" charset="0"/>
                <a:cs typeface="Tahoma" pitchFamily="34" charset="0"/>
              </a:rPr>
              <a:t>Design life time</a:t>
            </a:r>
            <a:r>
              <a:rPr kumimoji="0" lang="ko-KR" altLang="en-US" dirty="0" smtClean="0">
                <a:latin typeface="Tahoma" pitchFamily="34" charset="0"/>
                <a:ea typeface="+mj-ea"/>
                <a:cs typeface="Tahoma" pitchFamily="34" charset="0"/>
              </a:rPr>
              <a:t> </a:t>
            </a:r>
            <a:r>
              <a:rPr kumimoji="0" lang="en-US" altLang="ko-KR" dirty="0">
                <a:latin typeface="Tahoma" pitchFamily="34" charset="0"/>
                <a:ea typeface="Tahoma" pitchFamily="34" charset="0"/>
                <a:cs typeface="Tahoma" pitchFamily="34" charset="0"/>
              </a:rPr>
              <a:t>: </a:t>
            </a:r>
            <a:r>
              <a:rPr kumimoji="0" lang="en-US" altLang="ko-KR" dirty="0" smtClean="0">
                <a:latin typeface="Tahoma" pitchFamily="34" charset="0"/>
                <a:ea typeface="Tahoma" pitchFamily="34" charset="0"/>
                <a:cs typeface="Tahoma" pitchFamily="34" charset="0"/>
              </a:rPr>
              <a:t>7</a:t>
            </a:r>
            <a:r>
              <a:rPr kumimoji="0" lang="ko-KR" altLang="en-US" dirty="0" smtClean="0">
                <a:latin typeface="Tahoma" pitchFamily="34" charset="0"/>
                <a:ea typeface="+mj-ea"/>
                <a:cs typeface="Tahoma" pitchFamily="34" charset="0"/>
              </a:rPr>
              <a:t> </a:t>
            </a:r>
            <a:r>
              <a:rPr kumimoji="0" lang="en-US" altLang="ko-KR" dirty="0" smtClean="0">
                <a:latin typeface="Tahoma" pitchFamily="34" charset="0"/>
                <a:ea typeface="Tahoma" pitchFamily="34" charset="0"/>
                <a:cs typeface="Tahoma" pitchFamily="34" charset="0"/>
              </a:rPr>
              <a:t>years</a:t>
            </a:r>
            <a:endParaRPr kumimoji="0" lang="en-US" altLang="ko-KR" dirty="0">
              <a:latin typeface="Tahoma" pitchFamily="34" charset="0"/>
              <a:ea typeface="Tahoma" pitchFamily="34" charset="0"/>
              <a:cs typeface="Tahoma" pitchFamily="34" charset="0"/>
            </a:endParaRPr>
          </a:p>
          <a:p>
            <a:pPr marL="300552" indent="-300552">
              <a:spcBef>
                <a:spcPct val="20000"/>
              </a:spcBef>
              <a:buFont typeface="HY헤드라인M" pitchFamily="18" charset="-127"/>
              <a:buChar char="■"/>
              <a:defRPr/>
            </a:pPr>
            <a:r>
              <a:rPr kumimoji="0" lang="ko-KR" altLang="en-US" dirty="0">
                <a:latin typeface="Tahoma" pitchFamily="34" charset="0"/>
                <a:ea typeface="+mj-ea"/>
                <a:cs typeface="Tahoma" pitchFamily="34" charset="0"/>
              </a:rPr>
              <a:t> </a:t>
            </a:r>
            <a:r>
              <a:rPr kumimoji="0" lang="en-US" altLang="ko-KR" dirty="0" smtClean="0">
                <a:latin typeface="Tahoma" pitchFamily="34" charset="0"/>
                <a:ea typeface="Tahoma" pitchFamily="34" charset="0"/>
                <a:cs typeface="Tahoma" pitchFamily="34" charset="0"/>
              </a:rPr>
              <a:t>Contractor</a:t>
            </a:r>
            <a:r>
              <a:rPr kumimoji="0" lang="ko-KR" altLang="en-US" dirty="0" smtClean="0">
                <a:latin typeface="Tahoma" pitchFamily="34" charset="0"/>
                <a:ea typeface="+mj-ea"/>
                <a:cs typeface="Tahoma" pitchFamily="34" charset="0"/>
              </a:rPr>
              <a:t> </a:t>
            </a:r>
            <a:r>
              <a:rPr kumimoji="0" lang="en-US" altLang="ko-KR" dirty="0">
                <a:latin typeface="Tahoma" pitchFamily="34" charset="0"/>
                <a:ea typeface="Tahoma" pitchFamily="34" charset="0"/>
                <a:cs typeface="Tahoma" pitchFamily="34" charset="0"/>
              </a:rPr>
              <a:t>: </a:t>
            </a:r>
            <a:r>
              <a:rPr kumimoji="0" lang="en-US" altLang="ko-KR" dirty="0" smtClean="0">
                <a:latin typeface="Tahoma" pitchFamily="34" charset="0"/>
                <a:ea typeface="Tahoma" pitchFamily="34" charset="0"/>
                <a:cs typeface="Tahoma" pitchFamily="34" charset="0"/>
              </a:rPr>
              <a:t>EADS </a:t>
            </a:r>
            <a:r>
              <a:rPr kumimoji="0" lang="en-US" altLang="ko-KR" dirty="0" err="1" smtClean="0">
                <a:latin typeface="Tahoma" pitchFamily="34" charset="0"/>
                <a:ea typeface="Tahoma" pitchFamily="34" charset="0"/>
                <a:cs typeface="Tahoma" pitchFamily="34" charset="0"/>
              </a:rPr>
              <a:t>Astrium</a:t>
            </a:r>
            <a:r>
              <a:rPr kumimoji="0" lang="en-US" altLang="ko-KR" dirty="0" smtClean="0">
                <a:latin typeface="Tahoma" pitchFamily="34" charset="0"/>
                <a:ea typeface="Tahoma" pitchFamily="34" charset="0"/>
                <a:cs typeface="Tahoma" pitchFamily="34" charset="0"/>
              </a:rPr>
              <a:t> (ITT for MI)</a:t>
            </a:r>
            <a:endParaRPr kumimoji="0" lang="en-US" altLang="ko-KR" dirty="0">
              <a:latin typeface="Tahoma" pitchFamily="34" charset="0"/>
              <a:ea typeface="Tahoma" pitchFamily="34" charset="0"/>
              <a:cs typeface="Tahoma" pitchFamily="34" charset="0"/>
            </a:endParaRPr>
          </a:p>
          <a:p>
            <a:pPr marL="300552" indent="-300552">
              <a:spcBef>
                <a:spcPct val="20000"/>
              </a:spcBef>
              <a:buFont typeface="HY헤드라인M" pitchFamily="18" charset="-127"/>
              <a:buChar char="■"/>
              <a:defRPr/>
            </a:pPr>
            <a:endParaRPr lang="en-US" altLang="ko-KR" dirty="0">
              <a:latin typeface="Tahoma" pitchFamily="34" charset="0"/>
              <a:ea typeface="Tahoma" pitchFamily="34" charset="0"/>
              <a:cs typeface="Tahoma" pitchFamily="34" charset="0"/>
            </a:endParaRPr>
          </a:p>
        </p:txBody>
      </p:sp>
      <p:sp>
        <p:nvSpPr>
          <p:cNvPr id="21" name="Rectangle 2"/>
          <p:cNvSpPr txBox="1">
            <a:spLocks noChangeArrowheads="1"/>
          </p:cNvSpPr>
          <p:nvPr/>
        </p:nvSpPr>
        <p:spPr>
          <a:xfrm>
            <a:off x="77059" y="31126"/>
            <a:ext cx="7388944" cy="679450"/>
          </a:xfrm>
          <a:prstGeom prst="rect">
            <a:avLst/>
          </a:prstGeom>
        </p:spPr>
        <p:txBody>
          <a:bodyPr wrap="square" lIns="91408" tIns="45704" rIns="91408" bIns="45704">
            <a:normAutofit/>
          </a:bodyPr>
          <a:lstStyle/>
          <a:p>
            <a:pPr defTabSz="914018" eaLnBrk="0" hangingPunct="0">
              <a:defRPr/>
            </a:pPr>
            <a:r>
              <a:rPr kumimoji="0" lang="en-US" altLang="ko-KR" sz="3200" b="1" dirty="0" smtClean="0">
                <a:solidFill>
                  <a:schemeClr val="bg1"/>
                </a:solidFill>
                <a:latin typeface="Arial" pitchFamily="34" charset="0"/>
                <a:ea typeface="+mj-ea"/>
                <a:cs typeface="Arial" pitchFamily="34" charset="0"/>
              </a:rPr>
              <a:t>COMS</a:t>
            </a:r>
            <a:endParaRPr kumimoji="0" lang="en-US" altLang="ko-KR" sz="3200" b="1" dirty="0">
              <a:solidFill>
                <a:schemeClr val="bg1"/>
              </a:solidFill>
              <a:latin typeface="Arial" pitchFamily="34" charset="0"/>
              <a:ea typeface="+mj-ea"/>
              <a:cs typeface="Arial" pitchFamily="34" charset="0"/>
            </a:endParaRPr>
          </a:p>
        </p:txBody>
      </p:sp>
      <p:pic>
        <p:nvPicPr>
          <p:cNvPr id="22" name="Picture 4" descr="V195_Dec_planLarge_sanstxt"/>
          <p:cNvPicPr>
            <a:picLocks noChangeAspect="1" noChangeArrowheads="1"/>
          </p:cNvPicPr>
          <p:nvPr/>
        </p:nvPicPr>
        <p:blipFill>
          <a:blip r:embed="rId3" cstate="print"/>
          <a:srcRect/>
          <a:stretch>
            <a:fillRect/>
          </a:stretch>
        </p:blipFill>
        <p:spPr bwMode="auto">
          <a:xfrm>
            <a:off x="6419236" y="1534992"/>
            <a:ext cx="2155109" cy="1615715"/>
          </a:xfrm>
          <a:prstGeom prst="rect">
            <a:avLst/>
          </a:prstGeom>
          <a:noFill/>
          <a:ln w="9525">
            <a:noFill/>
            <a:miter lim="800000"/>
            <a:headEnd/>
            <a:tailEnd/>
          </a:ln>
        </p:spPr>
      </p:pic>
      <p:graphicFrame>
        <p:nvGraphicFramePr>
          <p:cNvPr id="23" name="Table 22"/>
          <p:cNvGraphicFramePr>
            <a:graphicFrameLocks noGrp="1"/>
          </p:cNvGraphicFramePr>
          <p:nvPr>
            <p:extLst>
              <p:ext uri="{D42A27DB-BD31-4B8C-83A1-F6EECF244321}">
                <p14:modId xmlns:p14="http://schemas.microsoft.com/office/powerpoint/2010/main" val="1134872733"/>
              </p:ext>
            </p:extLst>
          </p:nvPr>
        </p:nvGraphicFramePr>
        <p:xfrm>
          <a:off x="5741916" y="4147416"/>
          <a:ext cx="3171150" cy="2160921"/>
        </p:xfrm>
        <a:graphic>
          <a:graphicData uri="http://schemas.openxmlformats.org/drawingml/2006/table">
            <a:tbl>
              <a:tblPr firstRow="1" bandRow="1">
                <a:tableStyleId>{5C22544A-7EE6-4342-B048-85BDC9FD1C3A}</a:tableStyleId>
              </a:tblPr>
              <a:tblGrid>
                <a:gridCol w="1585575"/>
                <a:gridCol w="1585575"/>
              </a:tblGrid>
              <a:tr h="336349">
                <a:tc>
                  <a:txBody>
                    <a:bodyPr/>
                    <a:lstStyle/>
                    <a:p>
                      <a:pPr marL="0" marR="0" lvl="0" indent="0" algn="ctr" defTabSz="914400" rtl="0" eaLnBrk="1" fontAlgn="base" latinLnBrk="1" hangingPunct="1">
                        <a:lnSpc>
                          <a:spcPct val="100000"/>
                        </a:lnSpc>
                        <a:spcBef>
                          <a:spcPct val="0"/>
                        </a:spcBef>
                        <a:spcAft>
                          <a:spcPct val="0"/>
                        </a:spcAft>
                        <a:buClrTx/>
                        <a:buSzTx/>
                        <a:buFont typeface="Arial" charset="0"/>
                        <a:buNone/>
                        <a:tabLst/>
                      </a:pPr>
                      <a:r>
                        <a:rPr kumimoji="0" lang="en-US" altLang="ko-KR" sz="1300" b="1" i="0" u="none" strike="noStrike" cap="none" normalizeH="0" baseline="0" dirty="0" smtClean="0">
                          <a:ln>
                            <a:noFill/>
                          </a:ln>
                          <a:solidFill>
                            <a:schemeClr val="tx2">
                              <a:lumMod val="75000"/>
                            </a:schemeClr>
                          </a:solidFill>
                          <a:effectLst/>
                          <a:latin typeface="Tahoma" pitchFamily="34" charset="0"/>
                          <a:ea typeface="Tahoma" pitchFamily="34" charset="0"/>
                          <a:cs typeface="Tahoma" pitchFamily="34" charset="0"/>
                        </a:rPr>
                        <a:t>channel</a:t>
                      </a:r>
                      <a:endParaRPr kumimoji="0" lang="ko-KR" altLang="en-US" sz="1300" b="1" i="0" u="none" strike="noStrike" cap="none" normalizeH="0" baseline="0" dirty="0" smtClean="0">
                        <a:ln>
                          <a:noFill/>
                        </a:ln>
                        <a:solidFill>
                          <a:schemeClr val="tx2">
                            <a:lumMod val="75000"/>
                          </a:schemeClr>
                        </a:solidFill>
                        <a:effectLst/>
                        <a:latin typeface="Tahoma" pitchFamily="34" charset="0"/>
                        <a:ea typeface="+mj-ea"/>
                        <a:cs typeface="Tahoma" pitchFamily="34" charset="0"/>
                      </a:endParaRPr>
                    </a:p>
                  </a:txBody>
                  <a:tcPr marL="78191" marR="78191" marT="41468" marB="41468" anchor="ctr" horzOverflow="overflow"/>
                </a:tc>
                <a:tc>
                  <a:txBody>
                    <a:bodyPr/>
                    <a:lstStyle/>
                    <a:p>
                      <a:pPr marL="0" marR="0" lvl="0" indent="0" algn="ctr" defTabSz="914400" rtl="0" eaLnBrk="1" fontAlgn="base" latinLnBrk="1" hangingPunct="1">
                        <a:lnSpc>
                          <a:spcPct val="100000"/>
                        </a:lnSpc>
                        <a:spcBef>
                          <a:spcPct val="0"/>
                        </a:spcBef>
                        <a:spcAft>
                          <a:spcPct val="0"/>
                        </a:spcAft>
                        <a:buClrTx/>
                        <a:buSzTx/>
                        <a:buFont typeface="Arial" charset="0"/>
                        <a:buNone/>
                        <a:tabLst/>
                      </a:pPr>
                      <a:r>
                        <a:rPr kumimoji="0" lang="en-US" altLang="ko-KR" sz="1300" b="1" i="0" u="none" strike="noStrike" cap="none" normalizeH="0" baseline="0" dirty="0" smtClean="0">
                          <a:ln>
                            <a:noFill/>
                          </a:ln>
                          <a:solidFill>
                            <a:schemeClr val="tx2">
                              <a:lumMod val="75000"/>
                            </a:schemeClr>
                          </a:solidFill>
                          <a:effectLst/>
                          <a:latin typeface="Tahoma" pitchFamily="34" charset="0"/>
                          <a:ea typeface="Tahoma" pitchFamily="34" charset="0"/>
                          <a:cs typeface="Tahoma" pitchFamily="34" charset="0"/>
                        </a:rPr>
                        <a:t>Wave length(㎛)</a:t>
                      </a:r>
                    </a:p>
                  </a:txBody>
                  <a:tcPr marL="78191" marR="78191" marT="41468" marB="41468" anchor="ctr" horzOverflow="overflow"/>
                </a:tc>
              </a:tr>
              <a:tr h="336349">
                <a:tc>
                  <a:txBody>
                    <a:bodyPr/>
                    <a:lstStyle/>
                    <a:p>
                      <a:pPr marL="0" marR="0" lvl="0" indent="0" algn="ctr" defTabSz="914400" rtl="0" eaLnBrk="1" fontAlgn="base" latinLnBrk="1" hangingPunct="1">
                        <a:lnSpc>
                          <a:spcPct val="100000"/>
                        </a:lnSpc>
                        <a:spcBef>
                          <a:spcPct val="0"/>
                        </a:spcBef>
                        <a:spcAft>
                          <a:spcPct val="0"/>
                        </a:spcAft>
                        <a:buClrTx/>
                        <a:buSzTx/>
                        <a:buFont typeface="Arial" charset="0"/>
                        <a:buNone/>
                        <a:tabLst/>
                      </a:pPr>
                      <a:r>
                        <a:rPr kumimoji="0" lang="en-US" altLang="ko-KR" sz="1300" b="1" i="0" u="none" strike="noStrike" cap="none" normalizeH="0" baseline="0" dirty="0" smtClean="0">
                          <a:ln>
                            <a:noFill/>
                          </a:ln>
                          <a:solidFill>
                            <a:schemeClr val="tx2">
                              <a:lumMod val="75000"/>
                            </a:schemeClr>
                          </a:solidFill>
                          <a:effectLst/>
                          <a:latin typeface="Tahoma" pitchFamily="34" charset="0"/>
                          <a:ea typeface="Tahoma" pitchFamily="34" charset="0"/>
                          <a:cs typeface="Tahoma" pitchFamily="34" charset="0"/>
                        </a:rPr>
                        <a:t>Visible</a:t>
                      </a:r>
                      <a:endParaRPr kumimoji="0" lang="ko-KR" altLang="en-US" sz="1300" b="1" i="0" u="none" strike="noStrike" cap="none" normalizeH="0" baseline="0" dirty="0" smtClean="0">
                        <a:ln>
                          <a:noFill/>
                        </a:ln>
                        <a:solidFill>
                          <a:schemeClr val="tx2">
                            <a:lumMod val="75000"/>
                          </a:schemeClr>
                        </a:solidFill>
                        <a:effectLst/>
                        <a:latin typeface="Tahoma" pitchFamily="34" charset="0"/>
                        <a:ea typeface="+mj-ea"/>
                        <a:cs typeface="Tahoma" pitchFamily="34" charset="0"/>
                      </a:endParaRPr>
                    </a:p>
                  </a:txBody>
                  <a:tcPr marL="78191" marR="78191" marT="41468" marB="41468" anchor="ctr" horzOverflow="overflow"/>
                </a:tc>
                <a:tc>
                  <a:txBody>
                    <a:bodyPr/>
                    <a:lstStyle/>
                    <a:p>
                      <a:pPr marL="0" marR="0" lvl="0" indent="0" algn="ctr" defTabSz="914400" rtl="0" eaLnBrk="1" fontAlgn="base" latinLnBrk="1" hangingPunct="1">
                        <a:lnSpc>
                          <a:spcPct val="70000"/>
                        </a:lnSpc>
                        <a:spcBef>
                          <a:spcPct val="0"/>
                        </a:spcBef>
                        <a:spcAft>
                          <a:spcPct val="0"/>
                        </a:spcAft>
                        <a:buClrTx/>
                        <a:buSzTx/>
                        <a:buFont typeface="Arial" charset="0"/>
                        <a:buNone/>
                        <a:tabLst/>
                      </a:pPr>
                      <a:r>
                        <a:rPr kumimoji="0" lang="en-US" altLang="ko-KR" sz="1300" b="1" i="0" u="none" strike="noStrike" cap="none" normalizeH="0" baseline="0" dirty="0" smtClean="0">
                          <a:ln>
                            <a:noFill/>
                          </a:ln>
                          <a:solidFill>
                            <a:schemeClr val="tx2">
                              <a:lumMod val="75000"/>
                            </a:schemeClr>
                          </a:solidFill>
                          <a:effectLst/>
                          <a:latin typeface="Tahoma" pitchFamily="34" charset="0"/>
                          <a:ea typeface="Tahoma" pitchFamily="34" charset="0"/>
                          <a:cs typeface="Tahoma" pitchFamily="34" charset="0"/>
                        </a:rPr>
                        <a:t>0.67</a:t>
                      </a:r>
                    </a:p>
                  </a:txBody>
                  <a:tcPr marL="78191" marR="78191" marT="41468" marB="41468" anchor="ctr" horzOverflow="overflow"/>
                </a:tc>
              </a:tr>
              <a:tr h="336349">
                <a:tc>
                  <a:txBody>
                    <a:bodyPr/>
                    <a:lstStyle/>
                    <a:p>
                      <a:pPr marL="0" marR="0" lvl="0" indent="0" algn="ctr" defTabSz="914400" rtl="0" eaLnBrk="1" fontAlgn="base" latinLnBrk="1" hangingPunct="1">
                        <a:lnSpc>
                          <a:spcPct val="100000"/>
                        </a:lnSpc>
                        <a:spcBef>
                          <a:spcPct val="0"/>
                        </a:spcBef>
                        <a:spcAft>
                          <a:spcPct val="0"/>
                        </a:spcAft>
                        <a:buClrTx/>
                        <a:buSzTx/>
                        <a:buFont typeface="Arial" charset="0"/>
                        <a:buNone/>
                        <a:tabLst/>
                      </a:pPr>
                      <a:r>
                        <a:rPr kumimoji="0" lang="en-US" altLang="ko-KR" sz="1300" b="1" i="0" u="none" strike="noStrike" cap="none" normalizeH="0" baseline="0" dirty="0" smtClean="0">
                          <a:ln>
                            <a:noFill/>
                          </a:ln>
                          <a:solidFill>
                            <a:schemeClr val="tx2">
                              <a:lumMod val="75000"/>
                            </a:schemeClr>
                          </a:solidFill>
                          <a:effectLst/>
                          <a:latin typeface="Tahoma" pitchFamily="34" charset="0"/>
                          <a:ea typeface="Tahoma" pitchFamily="34" charset="0"/>
                          <a:cs typeface="Tahoma" pitchFamily="34" charset="0"/>
                        </a:rPr>
                        <a:t>Shortwave IR(IR4)</a:t>
                      </a:r>
                      <a:endParaRPr kumimoji="0" lang="ko-KR" altLang="en-US" sz="1300" b="1" i="0" u="none" strike="noStrike" cap="none" normalizeH="0" baseline="0" dirty="0" smtClean="0">
                        <a:ln>
                          <a:noFill/>
                        </a:ln>
                        <a:solidFill>
                          <a:schemeClr val="tx2">
                            <a:lumMod val="75000"/>
                          </a:schemeClr>
                        </a:solidFill>
                        <a:effectLst/>
                        <a:latin typeface="Tahoma" pitchFamily="34" charset="0"/>
                        <a:ea typeface="+mj-ea"/>
                        <a:cs typeface="Tahoma" pitchFamily="34" charset="0"/>
                      </a:endParaRPr>
                    </a:p>
                  </a:txBody>
                  <a:tcPr marL="78191" marR="78191" marT="41468" marB="41468" anchor="ctr" horzOverflow="overflow"/>
                </a:tc>
                <a:tc>
                  <a:txBody>
                    <a:bodyPr/>
                    <a:lstStyle/>
                    <a:p>
                      <a:pPr marL="0" marR="0" lvl="0" indent="0" algn="ctr" defTabSz="914400" rtl="0" eaLnBrk="1" fontAlgn="base" latinLnBrk="1" hangingPunct="1">
                        <a:lnSpc>
                          <a:spcPct val="70000"/>
                        </a:lnSpc>
                        <a:spcBef>
                          <a:spcPct val="0"/>
                        </a:spcBef>
                        <a:spcAft>
                          <a:spcPct val="0"/>
                        </a:spcAft>
                        <a:buClrTx/>
                        <a:buSzTx/>
                        <a:buFont typeface="Arial" charset="0"/>
                        <a:buNone/>
                        <a:tabLst/>
                      </a:pPr>
                      <a:r>
                        <a:rPr kumimoji="0" lang="en-US" altLang="ko-KR" sz="1300" b="1" i="0" u="none" strike="noStrike" cap="none" normalizeH="0" baseline="0" dirty="0" smtClean="0">
                          <a:ln>
                            <a:noFill/>
                          </a:ln>
                          <a:solidFill>
                            <a:schemeClr val="tx2">
                              <a:lumMod val="75000"/>
                            </a:schemeClr>
                          </a:solidFill>
                          <a:effectLst/>
                          <a:latin typeface="Tahoma" pitchFamily="34" charset="0"/>
                          <a:ea typeface="Tahoma" pitchFamily="34" charset="0"/>
                          <a:cs typeface="Tahoma" pitchFamily="34" charset="0"/>
                        </a:rPr>
                        <a:t>3.7</a:t>
                      </a:r>
                    </a:p>
                  </a:txBody>
                  <a:tcPr marL="78191" marR="78191" marT="41468" marB="41468" anchor="ctr" horzOverflow="overflow"/>
                </a:tc>
              </a:tr>
              <a:tr h="336349">
                <a:tc>
                  <a:txBody>
                    <a:bodyPr/>
                    <a:lstStyle/>
                    <a:p>
                      <a:pPr marL="0" marR="0" lvl="0" indent="0" algn="ctr" defTabSz="914400" rtl="0" eaLnBrk="1" fontAlgn="base" latinLnBrk="1" hangingPunct="1">
                        <a:lnSpc>
                          <a:spcPct val="100000"/>
                        </a:lnSpc>
                        <a:spcBef>
                          <a:spcPct val="0"/>
                        </a:spcBef>
                        <a:spcAft>
                          <a:spcPct val="0"/>
                        </a:spcAft>
                        <a:buClrTx/>
                        <a:buSzTx/>
                        <a:buFont typeface="Arial" charset="0"/>
                        <a:buNone/>
                        <a:tabLst/>
                      </a:pPr>
                      <a:r>
                        <a:rPr kumimoji="0" lang="en-US" altLang="ko-KR" sz="1300" b="1" i="0" u="none" strike="noStrike" cap="none" normalizeH="0" baseline="0" dirty="0" smtClean="0">
                          <a:ln>
                            <a:noFill/>
                          </a:ln>
                          <a:solidFill>
                            <a:schemeClr val="tx2">
                              <a:lumMod val="75000"/>
                            </a:schemeClr>
                          </a:solidFill>
                          <a:effectLst/>
                          <a:latin typeface="Tahoma" pitchFamily="34" charset="0"/>
                          <a:ea typeface="Tahoma" pitchFamily="34" charset="0"/>
                          <a:cs typeface="Tahoma" pitchFamily="34" charset="0"/>
                        </a:rPr>
                        <a:t>Water Vapor(IR3)</a:t>
                      </a:r>
                      <a:endParaRPr kumimoji="0" lang="ko-KR" altLang="en-US" sz="1300" b="1" i="0" u="none" strike="noStrike" cap="none" normalizeH="0" baseline="0" dirty="0" smtClean="0">
                        <a:ln>
                          <a:noFill/>
                        </a:ln>
                        <a:solidFill>
                          <a:schemeClr val="tx2">
                            <a:lumMod val="75000"/>
                          </a:schemeClr>
                        </a:solidFill>
                        <a:effectLst/>
                        <a:latin typeface="Tahoma" pitchFamily="34" charset="0"/>
                        <a:ea typeface="+mj-ea"/>
                        <a:cs typeface="Tahoma" pitchFamily="34" charset="0"/>
                      </a:endParaRPr>
                    </a:p>
                  </a:txBody>
                  <a:tcPr marL="78191" marR="78191" marT="41468" marB="41468" anchor="ctr" horzOverflow="overflow"/>
                </a:tc>
                <a:tc>
                  <a:txBody>
                    <a:bodyPr/>
                    <a:lstStyle/>
                    <a:p>
                      <a:pPr marL="0" marR="0" lvl="0" indent="0" algn="ctr" defTabSz="914400" rtl="0" eaLnBrk="1" fontAlgn="base" latinLnBrk="1" hangingPunct="1">
                        <a:lnSpc>
                          <a:spcPct val="70000"/>
                        </a:lnSpc>
                        <a:spcBef>
                          <a:spcPct val="0"/>
                        </a:spcBef>
                        <a:spcAft>
                          <a:spcPct val="0"/>
                        </a:spcAft>
                        <a:buClrTx/>
                        <a:buSzTx/>
                        <a:buFont typeface="Arial" charset="0"/>
                        <a:buNone/>
                        <a:tabLst/>
                      </a:pPr>
                      <a:r>
                        <a:rPr kumimoji="0" lang="en-US" altLang="ko-KR" sz="1300" b="1" i="0" u="none" strike="noStrike" cap="none" normalizeH="0" baseline="0" dirty="0" smtClean="0">
                          <a:ln>
                            <a:noFill/>
                          </a:ln>
                          <a:solidFill>
                            <a:schemeClr val="tx2">
                              <a:lumMod val="75000"/>
                            </a:schemeClr>
                          </a:solidFill>
                          <a:effectLst/>
                          <a:latin typeface="Tahoma" pitchFamily="34" charset="0"/>
                          <a:ea typeface="Tahoma" pitchFamily="34" charset="0"/>
                          <a:cs typeface="Tahoma" pitchFamily="34" charset="0"/>
                        </a:rPr>
                        <a:t>6.7</a:t>
                      </a:r>
                    </a:p>
                  </a:txBody>
                  <a:tcPr marL="78191" marR="78191" marT="41468" marB="41468" anchor="ctr" horzOverflow="overflow"/>
                </a:tc>
              </a:tr>
              <a:tr h="336349">
                <a:tc>
                  <a:txBody>
                    <a:bodyPr/>
                    <a:lstStyle/>
                    <a:p>
                      <a:pPr marL="0" marR="0" lvl="0" indent="0" algn="ctr" defTabSz="914400" rtl="0" eaLnBrk="1" fontAlgn="base" latinLnBrk="1" hangingPunct="1">
                        <a:lnSpc>
                          <a:spcPct val="100000"/>
                        </a:lnSpc>
                        <a:spcBef>
                          <a:spcPct val="0"/>
                        </a:spcBef>
                        <a:spcAft>
                          <a:spcPct val="0"/>
                        </a:spcAft>
                        <a:buClrTx/>
                        <a:buSzTx/>
                        <a:buFont typeface="Arial" charset="0"/>
                        <a:buNone/>
                        <a:tabLst/>
                      </a:pPr>
                      <a:r>
                        <a:rPr kumimoji="0" lang="en-US" altLang="ko-KR" sz="1300" b="1" i="0" u="none" strike="noStrike" cap="none" normalizeH="0" baseline="0" dirty="0" smtClean="0">
                          <a:ln>
                            <a:noFill/>
                          </a:ln>
                          <a:solidFill>
                            <a:schemeClr val="tx2">
                              <a:lumMod val="75000"/>
                            </a:schemeClr>
                          </a:solidFill>
                          <a:effectLst/>
                          <a:latin typeface="Tahoma" pitchFamily="34" charset="0"/>
                          <a:ea typeface="Tahoma" pitchFamily="34" charset="0"/>
                          <a:cs typeface="Tahoma" pitchFamily="34" charset="0"/>
                        </a:rPr>
                        <a:t>IR1</a:t>
                      </a:r>
                    </a:p>
                  </a:txBody>
                  <a:tcPr marL="78191" marR="78191" marT="41468" marB="41468" anchor="ctr" horzOverflow="overflow"/>
                </a:tc>
                <a:tc>
                  <a:txBody>
                    <a:bodyPr/>
                    <a:lstStyle/>
                    <a:p>
                      <a:pPr marL="0" marR="0" lvl="0" indent="0" algn="ctr" defTabSz="914400" rtl="0" eaLnBrk="1" fontAlgn="base" latinLnBrk="1" hangingPunct="1">
                        <a:lnSpc>
                          <a:spcPct val="70000"/>
                        </a:lnSpc>
                        <a:spcBef>
                          <a:spcPct val="0"/>
                        </a:spcBef>
                        <a:spcAft>
                          <a:spcPct val="0"/>
                        </a:spcAft>
                        <a:buClrTx/>
                        <a:buSzTx/>
                        <a:buFont typeface="Arial" charset="0"/>
                        <a:buNone/>
                        <a:tabLst/>
                      </a:pPr>
                      <a:r>
                        <a:rPr kumimoji="0" lang="en-US" altLang="ko-KR" sz="1300" b="1" i="0" u="none" strike="noStrike" cap="none" normalizeH="0" baseline="0" dirty="0" smtClean="0">
                          <a:ln>
                            <a:noFill/>
                          </a:ln>
                          <a:solidFill>
                            <a:schemeClr val="tx2">
                              <a:lumMod val="75000"/>
                            </a:schemeClr>
                          </a:solidFill>
                          <a:effectLst/>
                          <a:latin typeface="Tahoma" pitchFamily="34" charset="0"/>
                          <a:ea typeface="Tahoma" pitchFamily="34" charset="0"/>
                          <a:cs typeface="Tahoma" pitchFamily="34" charset="0"/>
                        </a:rPr>
                        <a:t>10.8</a:t>
                      </a:r>
                    </a:p>
                  </a:txBody>
                  <a:tcPr marL="78191" marR="78191" marT="41468" marB="41468" anchor="ctr" horzOverflow="overflow"/>
                </a:tc>
              </a:tr>
              <a:tr h="336349">
                <a:tc>
                  <a:txBody>
                    <a:bodyPr/>
                    <a:lstStyle/>
                    <a:p>
                      <a:pPr marL="0" marR="0" lvl="0" indent="0" algn="ctr" defTabSz="914400" rtl="0" eaLnBrk="1" fontAlgn="base" latinLnBrk="1" hangingPunct="1">
                        <a:lnSpc>
                          <a:spcPct val="100000"/>
                        </a:lnSpc>
                        <a:spcBef>
                          <a:spcPct val="0"/>
                        </a:spcBef>
                        <a:spcAft>
                          <a:spcPct val="0"/>
                        </a:spcAft>
                        <a:buClrTx/>
                        <a:buSzTx/>
                        <a:buFont typeface="Arial" charset="0"/>
                        <a:buNone/>
                        <a:tabLst/>
                      </a:pPr>
                      <a:r>
                        <a:rPr kumimoji="0" lang="en-US" altLang="ko-KR" sz="1300" b="1" i="0" u="none" strike="noStrike" cap="none" normalizeH="0" baseline="0" dirty="0" smtClean="0">
                          <a:ln>
                            <a:noFill/>
                          </a:ln>
                          <a:solidFill>
                            <a:schemeClr val="tx2">
                              <a:lumMod val="75000"/>
                            </a:schemeClr>
                          </a:solidFill>
                          <a:effectLst/>
                          <a:latin typeface="Tahoma" pitchFamily="34" charset="0"/>
                          <a:ea typeface="Tahoma" pitchFamily="34" charset="0"/>
                          <a:cs typeface="Tahoma" pitchFamily="34" charset="0"/>
                        </a:rPr>
                        <a:t>IR2</a:t>
                      </a:r>
                    </a:p>
                  </a:txBody>
                  <a:tcPr marL="78191" marR="78191" marT="41468" marB="41468" anchor="ctr" horzOverflow="overflow"/>
                </a:tc>
                <a:tc>
                  <a:txBody>
                    <a:bodyPr/>
                    <a:lstStyle/>
                    <a:p>
                      <a:pPr marL="0" marR="0" lvl="0" indent="0" algn="ctr" defTabSz="914400" rtl="0" eaLnBrk="1" fontAlgn="base" latinLnBrk="1" hangingPunct="1">
                        <a:lnSpc>
                          <a:spcPct val="70000"/>
                        </a:lnSpc>
                        <a:spcBef>
                          <a:spcPct val="0"/>
                        </a:spcBef>
                        <a:spcAft>
                          <a:spcPct val="0"/>
                        </a:spcAft>
                        <a:buClrTx/>
                        <a:buSzTx/>
                        <a:buFont typeface="Arial" charset="0"/>
                        <a:buNone/>
                        <a:tabLst/>
                      </a:pPr>
                      <a:r>
                        <a:rPr kumimoji="0" lang="en-US" altLang="ko-KR" sz="1300" b="1" i="0" u="none" strike="noStrike" cap="none" normalizeH="0" baseline="0" dirty="0" smtClean="0">
                          <a:ln>
                            <a:noFill/>
                          </a:ln>
                          <a:solidFill>
                            <a:schemeClr val="tx2">
                              <a:lumMod val="75000"/>
                            </a:schemeClr>
                          </a:solidFill>
                          <a:effectLst/>
                          <a:latin typeface="Tahoma" pitchFamily="34" charset="0"/>
                          <a:ea typeface="Tahoma" pitchFamily="34" charset="0"/>
                          <a:cs typeface="Tahoma" pitchFamily="34" charset="0"/>
                        </a:rPr>
                        <a:t>12.0</a:t>
                      </a:r>
                    </a:p>
                  </a:txBody>
                  <a:tcPr marL="78191" marR="78191" marT="41468" marB="41468" anchor="ctr" horzOverflow="overflow"/>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7"/>
          <p:cNvGrpSpPr>
            <a:grpSpLocks/>
          </p:cNvGrpSpPr>
          <p:nvPr/>
        </p:nvGrpSpPr>
        <p:grpSpPr bwMode="auto">
          <a:xfrm>
            <a:off x="749446" y="1516385"/>
            <a:ext cx="6711392" cy="4394418"/>
            <a:chOff x="611188" y="1247775"/>
            <a:chExt cx="7848600" cy="4845050"/>
          </a:xfrm>
        </p:grpSpPr>
        <p:pic>
          <p:nvPicPr>
            <p:cNvPr id="4" name="내용 개체 틀 5" descr="COMS_MI_schedule_20110224_SA.jpg copy.png"/>
            <p:cNvPicPr>
              <a:picLocks noChangeAspect="1"/>
            </p:cNvPicPr>
            <p:nvPr/>
          </p:nvPicPr>
          <p:blipFill>
            <a:blip r:embed="rId2" cstate="print"/>
            <a:srcRect/>
            <a:stretch>
              <a:fillRect/>
            </a:stretch>
          </p:blipFill>
          <p:spPr bwMode="auto">
            <a:xfrm>
              <a:off x="733425" y="4070350"/>
              <a:ext cx="5387975" cy="2022475"/>
            </a:xfrm>
            <a:prstGeom prst="rect">
              <a:avLst/>
            </a:prstGeom>
            <a:noFill/>
            <a:ln w="9525">
              <a:noFill/>
              <a:miter lim="800000"/>
              <a:headEnd/>
              <a:tailEnd/>
            </a:ln>
          </p:spPr>
        </p:pic>
        <p:sp>
          <p:nvSpPr>
            <p:cNvPr id="5" name="Line 17"/>
            <p:cNvSpPr>
              <a:spLocks noChangeShapeType="1"/>
            </p:cNvSpPr>
            <p:nvPr/>
          </p:nvSpPr>
          <p:spPr bwMode="auto">
            <a:xfrm flipH="1">
              <a:off x="1619250" y="3070225"/>
              <a:ext cx="0" cy="1276350"/>
            </a:xfrm>
            <a:prstGeom prst="line">
              <a:avLst/>
            </a:prstGeom>
            <a:noFill/>
            <a:ln w="25400">
              <a:solidFill>
                <a:srgbClr val="00FF00"/>
              </a:solidFill>
              <a:round/>
              <a:headEnd/>
              <a:tailEnd type="triangle" w="med" len="med"/>
            </a:ln>
            <a:effectLst>
              <a:outerShdw blurRad="50800" dist="38100" dir="2700000" algn="tl" rotWithShape="0">
                <a:prstClr val="black">
                  <a:alpha val="40000"/>
                </a:prstClr>
              </a:outerShdw>
            </a:effectLst>
          </p:spPr>
          <p:txBody>
            <a:bodyPr/>
            <a:lstStyle/>
            <a:p>
              <a:pPr>
                <a:defRPr/>
              </a:pPr>
              <a:endParaRPr lang="ko-KR" altLang="en-US" sz="1200" dirty="0">
                <a:solidFill>
                  <a:prstClr val="black"/>
                </a:solidFill>
                <a:effectLst>
                  <a:outerShdw blurRad="38100" dist="38100" dir="2700000" algn="tl">
                    <a:srgbClr val="000000">
                      <a:alpha val="43137"/>
                    </a:srgbClr>
                  </a:outerShdw>
                </a:effectLst>
                <a:latin typeface="HY헤드라인M" pitchFamily="18" charset="-127"/>
                <a:ea typeface="HY헤드라인M" pitchFamily="18" charset="-127"/>
              </a:endParaRPr>
            </a:p>
          </p:txBody>
        </p:sp>
        <p:pic>
          <p:nvPicPr>
            <p:cNvPr id="6" name="그림 76" descr="coms_201007120215_small-la.PNG"/>
            <p:cNvPicPr>
              <a:picLocks noChangeAspect="1"/>
            </p:cNvPicPr>
            <p:nvPr/>
          </p:nvPicPr>
          <p:blipFill>
            <a:blip r:embed="rId3" cstate="print"/>
            <a:stretch>
              <a:fillRect/>
            </a:stretch>
          </p:blipFill>
          <p:spPr bwMode="auto">
            <a:xfrm>
              <a:off x="2051050" y="3286125"/>
              <a:ext cx="327025" cy="320675"/>
            </a:xfrm>
            <a:prstGeom prst="rect">
              <a:avLst/>
            </a:prstGeom>
            <a:effectLst>
              <a:outerShdw blurRad="292100" dist="139700" dir="3000000" algn="ctr" rotWithShape="0">
                <a:schemeClr val="tx1">
                  <a:alpha val="63000"/>
                </a:schemeClr>
              </a:outerShdw>
            </a:effectLst>
          </p:spPr>
        </p:pic>
        <p:sp>
          <p:nvSpPr>
            <p:cNvPr id="7" name="Line 34"/>
            <p:cNvSpPr>
              <a:spLocks noChangeShapeType="1"/>
            </p:cNvSpPr>
            <p:nvPr/>
          </p:nvSpPr>
          <p:spPr bwMode="auto">
            <a:xfrm>
              <a:off x="2179638" y="3606800"/>
              <a:ext cx="0" cy="747713"/>
            </a:xfrm>
            <a:prstGeom prst="line">
              <a:avLst/>
            </a:prstGeom>
            <a:noFill/>
            <a:ln w="25400">
              <a:solidFill>
                <a:srgbClr val="FF6600"/>
              </a:solidFill>
              <a:round/>
              <a:headEnd/>
              <a:tailEnd type="triangle" w="med" len="med"/>
            </a:ln>
            <a:effectLst>
              <a:outerShdw blurRad="50800" dist="38100" dir="2700000" algn="tl" rotWithShape="0">
                <a:prstClr val="black">
                  <a:alpha val="40000"/>
                </a:prstClr>
              </a:outerShdw>
            </a:effectLst>
          </p:spPr>
          <p:txBody>
            <a:bodyPr/>
            <a:lstStyle/>
            <a:p>
              <a:pPr>
                <a:defRPr/>
              </a:pPr>
              <a:endParaRPr lang="ko-KR" altLang="en-US" sz="1200" dirty="0">
                <a:solidFill>
                  <a:prstClr val="black"/>
                </a:solidFill>
                <a:effectLst>
                  <a:outerShdw blurRad="38100" dist="38100" dir="2700000" algn="tl">
                    <a:srgbClr val="000000">
                      <a:alpha val="43137"/>
                    </a:srgbClr>
                  </a:outerShdw>
                </a:effectLst>
                <a:latin typeface="HY헤드라인M" pitchFamily="18" charset="-127"/>
                <a:ea typeface="HY헤드라인M" pitchFamily="18" charset="-127"/>
              </a:endParaRPr>
            </a:p>
          </p:txBody>
        </p:sp>
        <p:sp>
          <p:nvSpPr>
            <p:cNvPr id="8" name="Line 18"/>
            <p:cNvSpPr>
              <a:spLocks noChangeShapeType="1"/>
            </p:cNvSpPr>
            <p:nvPr/>
          </p:nvSpPr>
          <p:spPr bwMode="auto">
            <a:xfrm flipH="1">
              <a:off x="4308475" y="3411538"/>
              <a:ext cx="0" cy="936625"/>
            </a:xfrm>
            <a:prstGeom prst="line">
              <a:avLst/>
            </a:prstGeom>
            <a:noFill/>
            <a:ln w="25400">
              <a:solidFill>
                <a:srgbClr val="FFFF00"/>
              </a:solidFill>
              <a:round/>
              <a:headEnd/>
              <a:tailEnd type="triangle" w="med" len="med"/>
            </a:ln>
            <a:effectLst>
              <a:outerShdw blurRad="50800" dist="38100" dir="2700000" algn="tl" rotWithShape="0">
                <a:prstClr val="black">
                  <a:alpha val="40000"/>
                </a:prstClr>
              </a:outerShdw>
            </a:effectLst>
          </p:spPr>
          <p:txBody>
            <a:bodyPr/>
            <a:lstStyle/>
            <a:p>
              <a:pPr>
                <a:defRPr/>
              </a:pPr>
              <a:endParaRPr lang="ko-KR" altLang="en-US" sz="1200" dirty="0">
                <a:solidFill>
                  <a:prstClr val="black"/>
                </a:solidFill>
                <a:effectLst>
                  <a:outerShdw blurRad="38100" dist="38100" dir="2700000" algn="tl">
                    <a:srgbClr val="000000">
                      <a:alpha val="43137"/>
                    </a:srgbClr>
                  </a:outerShdw>
                </a:effectLst>
                <a:latin typeface="HY헤드라인M" pitchFamily="18" charset="-127"/>
                <a:ea typeface="HY헤드라인M" pitchFamily="18" charset="-127"/>
              </a:endParaRPr>
            </a:p>
          </p:txBody>
        </p:sp>
        <p:pic>
          <p:nvPicPr>
            <p:cNvPr id="9" name="그림 89" descr="ENH_AS.png"/>
            <p:cNvPicPr>
              <a:picLocks noChangeAspect="1"/>
            </p:cNvPicPr>
            <p:nvPr/>
          </p:nvPicPr>
          <p:blipFill>
            <a:blip r:embed="rId4" cstate="print"/>
            <a:srcRect/>
            <a:stretch>
              <a:fillRect/>
            </a:stretch>
          </p:blipFill>
          <p:spPr bwMode="auto">
            <a:xfrm>
              <a:off x="611188" y="1628775"/>
              <a:ext cx="2157412" cy="1816100"/>
            </a:xfrm>
            <a:prstGeom prst="rect">
              <a:avLst/>
            </a:prstGeom>
            <a:noFill/>
            <a:ln w="9525">
              <a:noFill/>
              <a:miter lim="800000"/>
              <a:headEnd/>
              <a:tailEnd/>
            </a:ln>
          </p:spPr>
        </p:pic>
        <p:pic>
          <p:nvPicPr>
            <p:cNvPr id="10" name="그림 90" descr="FD_AS.png"/>
            <p:cNvPicPr>
              <a:picLocks noChangeAspect="1"/>
            </p:cNvPicPr>
            <p:nvPr/>
          </p:nvPicPr>
          <p:blipFill>
            <a:blip r:embed="rId5" cstate="print"/>
            <a:srcRect/>
            <a:stretch>
              <a:fillRect/>
            </a:stretch>
          </p:blipFill>
          <p:spPr bwMode="auto">
            <a:xfrm>
              <a:off x="3133725" y="1247775"/>
              <a:ext cx="2590800" cy="2541588"/>
            </a:xfrm>
            <a:prstGeom prst="rect">
              <a:avLst/>
            </a:prstGeom>
            <a:noFill/>
            <a:ln w="9525">
              <a:noFill/>
              <a:miter lim="800000"/>
              <a:headEnd/>
              <a:tailEnd/>
            </a:ln>
          </p:spPr>
        </p:pic>
        <p:pic>
          <p:nvPicPr>
            <p:cNvPr id="11" name="그림 92" descr="Resize_ReSize_20101018_0245_FD_VPX_LV0_AS.png"/>
            <p:cNvPicPr>
              <a:picLocks noChangeAspect="1"/>
            </p:cNvPicPr>
            <p:nvPr/>
          </p:nvPicPr>
          <p:blipFill>
            <a:blip r:embed="rId6" cstate="print"/>
            <a:srcRect/>
            <a:stretch>
              <a:fillRect/>
            </a:stretch>
          </p:blipFill>
          <p:spPr bwMode="auto">
            <a:xfrm>
              <a:off x="6156325" y="1268413"/>
              <a:ext cx="2303463" cy="2124075"/>
            </a:xfrm>
            <a:prstGeom prst="rect">
              <a:avLst/>
            </a:prstGeom>
            <a:noFill/>
            <a:ln w="9525">
              <a:noFill/>
              <a:miter lim="800000"/>
              <a:headEnd/>
              <a:tailEnd/>
            </a:ln>
          </p:spPr>
        </p:pic>
        <p:sp>
          <p:nvSpPr>
            <p:cNvPr id="12" name="Rectangle 24"/>
            <p:cNvSpPr>
              <a:spLocks noChangeArrowheads="1"/>
            </p:cNvSpPr>
            <p:nvPr/>
          </p:nvSpPr>
          <p:spPr bwMode="auto">
            <a:xfrm>
              <a:off x="6300766" y="1268348"/>
              <a:ext cx="2159022" cy="2160785"/>
            </a:xfrm>
            <a:prstGeom prst="rect">
              <a:avLst/>
            </a:prstGeom>
            <a:solidFill>
              <a:srgbClr val="FFFF00">
                <a:alpha val="29019"/>
              </a:srgbClr>
            </a:solidFill>
            <a:ln w="15875">
              <a:solidFill>
                <a:schemeClr val="tx1"/>
              </a:solidFill>
              <a:miter lim="800000"/>
              <a:headEnd/>
              <a:tailEnd/>
            </a:ln>
          </p:spPr>
          <p:txBody>
            <a:bodyPr wrap="none" anchor="ctr"/>
            <a:lstStyle/>
            <a:p>
              <a:endParaRPr lang="ko-KR" altLang="ko-KR">
                <a:solidFill>
                  <a:srgbClr val="000000"/>
                </a:solidFill>
              </a:endParaRPr>
            </a:p>
          </p:txBody>
        </p:sp>
        <p:sp>
          <p:nvSpPr>
            <p:cNvPr id="13" name="Rectangle 24"/>
            <p:cNvSpPr>
              <a:spLocks noChangeArrowheads="1"/>
            </p:cNvSpPr>
            <p:nvPr/>
          </p:nvSpPr>
          <p:spPr bwMode="auto">
            <a:xfrm>
              <a:off x="6659650" y="1341499"/>
              <a:ext cx="1484113" cy="1150971"/>
            </a:xfrm>
            <a:prstGeom prst="rect">
              <a:avLst/>
            </a:prstGeom>
            <a:solidFill>
              <a:srgbClr val="00FF00">
                <a:alpha val="50195"/>
              </a:srgbClr>
            </a:solidFill>
            <a:ln w="15875">
              <a:solidFill>
                <a:schemeClr val="tx1"/>
              </a:solidFill>
              <a:miter lim="800000"/>
              <a:headEnd/>
              <a:tailEnd/>
            </a:ln>
          </p:spPr>
          <p:txBody>
            <a:bodyPr wrap="none" anchor="ctr"/>
            <a:lstStyle/>
            <a:p>
              <a:endParaRPr lang="ko-KR" altLang="ko-KR">
                <a:solidFill>
                  <a:srgbClr val="000000"/>
                </a:solidFill>
              </a:endParaRPr>
            </a:p>
          </p:txBody>
        </p:sp>
        <p:sp>
          <p:nvSpPr>
            <p:cNvPr id="14" name="Rectangle 24"/>
            <p:cNvSpPr>
              <a:spLocks noChangeArrowheads="1"/>
            </p:cNvSpPr>
            <p:nvPr/>
          </p:nvSpPr>
          <p:spPr bwMode="auto">
            <a:xfrm>
              <a:off x="7202549" y="1412934"/>
              <a:ext cx="358885" cy="360036"/>
            </a:xfrm>
            <a:prstGeom prst="rect">
              <a:avLst/>
            </a:prstGeom>
            <a:solidFill>
              <a:srgbClr val="FF0000">
                <a:alpha val="50195"/>
              </a:srgbClr>
            </a:solidFill>
            <a:ln w="15875">
              <a:solidFill>
                <a:schemeClr val="tx1"/>
              </a:solidFill>
              <a:miter lim="800000"/>
              <a:headEnd/>
              <a:tailEnd/>
            </a:ln>
          </p:spPr>
          <p:txBody>
            <a:bodyPr wrap="none" anchor="ctr"/>
            <a:lstStyle/>
            <a:p>
              <a:endParaRPr lang="ko-KR" altLang="ko-KR">
                <a:solidFill>
                  <a:srgbClr val="000000"/>
                </a:solidFill>
              </a:endParaRPr>
            </a:p>
          </p:txBody>
        </p:sp>
      </p:grpSp>
      <p:sp>
        <p:nvSpPr>
          <p:cNvPr id="16" name="TextBox 15"/>
          <p:cNvSpPr txBox="1"/>
          <p:nvPr/>
        </p:nvSpPr>
        <p:spPr>
          <a:xfrm>
            <a:off x="6215029" y="4473970"/>
            <a:ext cx="2370797" cy="911927"/>
          </a:xfrm>
          <a:prstGeom prst="rect">
            <a:avLst/>
          </a:prstGeom>
          <a:noFill/>
        </p:spPr>
        <p:txBody>
          <a:bodyPr wrap="none" lIns="80147" tIns="40074" rIns="80147" bIns="40074" rtlCol="0">
            <a:spAutoFit/>
          </a:bodyPr>
          <a:lstStyle/>
          <a:p>
            <a:r>
              <a:rPr lang="en-US" dirty="0" smtClean="0">
                <a:latin typeface="Tahoma" pitchFamily="34" charset="0"/>
                <a:ea typeface="Tahoma" pitchFamily="34" charset="0"/>
                <a:cs typeface="Tahoma" pitchFamily="34" charset="0"/>
              </a:rPr>
              <a:t>Full Disk : every 3 hr</a:t>
            </a:r>
          </a:p>
          <a:p>
            <a:r>
              <a:rPr lang="en-US" dirty="0" smtClean="0">
                <a:latin typeface="Tahoma" pitchFamily="34" charset="0"/>
                <a:ea typeface="Tahoma" pitchFamily="34" charset="0"/>
                <a:cs typeface="Tahoma" pitchFamily="34" charset="0"/>
              </a:rPr>
              <a:t>NH : every 15 min</a:t>
            </a:r>
          </a:p>
          <a:p>
            <a:r>
              <a:rPr lang="en-US" dirty="0" smtClean="0">
                <a:latin typeface="Tahoma" pitchFamily="34" charset="0"/>
                <a:ea typeface="Tahoma" pitchFamily="34" charset="0"/>
                <a:cs typeface="Tahoma" pitchFamily="34" charset="0"/>
              </a:rPr>
              <a:t>Korea : ~ 8 min</a:t>
            </a:r>
            <a:endParaRPr lang="en-US" dirty="0">
              <a:latin typeface="Tahoma" pitchFamily="34" charset="0"/>
              <a:ea typeface="Tahoma" pitchFamily="34" charset="0"/>
              <a:cs typeface="Tahoma" pitchFamily="34" charset="0"/>
            </a:endParaRPr>
          </a:p>
        </p:txBody>
      </p:sp>
      <p:sp>
        <p:nvSpPr>
          <p:cNvPr id="17" name="TextBox 16"/>
          <p:cNvSpPr txBox="1"/>
          <p:nvPr/>
        </p:nvSpPr>
        <p:spPr>
          <a:xfrm>
            <a:off x="3752047" y="1339059"/>
            <a:ext cx="439179" cy="357930"/>
          </a:xfrm>
          <a:prstGeom prst="rect">
            <a:avLst/>
          </a:prstGeom>
          <a:noFill/>
        </p:spPr>
        <p:txBody>
          <a:bodyPr wrap="none" lIns="80147" tIns="40074" rIns="80147" bIns="40074" rtlCol="0">
            <a:spAutoFit/>
          </a:bodyPr>
          <a:lstStyle/>
          <a:p>
            <a:r>
              <a:rPr lang="en-US" dirty="0" smtClean="0">
                <a:latin typeface="Tahoma" pitchFamily="34" charset="0"/>
                <a:ea typeface="Tahoma" pitchFamily="34" charset="0"/>
                <a:cs typeface="Tahoma" pitchFamily="34" charset="0"/>
              </a:rPr>
              <a:t>FD</a:t>
            </a:r>
            <a:endParaRPr lang="en-US" dirty="0">
              <a:latin typeface="Tahoma" pitchFamily="34" charset="0"/>
              <a:ea typeface="Tahoma" pitchFamily="34" charset="0"/>
              <a:cs typeface="Tahoma" pitchFamily="34" charset="0"/>
            </a:endParaRPr>
          </a:p>
        </p:txBody>
      </p:sp>
      <p:sp>
        <p:nvSpPr>
          <p:cNvPr id="18" name="TextBox 17"/>
          <p:cNvSpPr txBox="1"/>
          <p:nvPr/>
        </p:nvSpPr>
        <p:spPr>
          <a:xfrm>
            <a:off x="2335834" y="3298378"/>
            <a:ext cx="410517" cy="357930"/>
          </a:xfrm>
          <a:prstGeom prst="rect">
            <a:avLst/>
          </a:prstGeom>
          <a:noFill/>
        </p:spPr>
        <p:txBody>
          <a:bodyPr wrap="none" lIns="80147" tIns="40074" rIns="80147" bIns="40074" rtlCol="0">
            <a:spAutoFit/>
          </a:bodyPr>
          <a:lstStyle/>
          <a:p>
            <a:r>
              <a:rPr lang="en-US" dirty="0" smtClean="0">
                <a:latin typeface="Tahoma" pitchFamily="34" charset="0"/>
                <a:ea typeface="Tahoma" pitchFamily="34" charset="0"/>
                <a:cs typeface="Tahoma" pitchFamily="34" charset="0"/>
              </a:rPr>
              <a:t>LA</a:t>
            </a:r>
            <a:endParaRPr lang="en-US" dirty="0">
              <a:latin typeface="Tahoma" pitchFamily="34" charset="0"/>
              <a:ea typeface="Tahoma" pitchFamily="34" charset="0"/>
              <a:cs typeface="Tahoma" pitchFamily="34" charset="0"/>
            </a:endParaRPr>
          </a:p>
        </p:txBody>
      </p:sp>
      <p:sp>
        <p:nvSpPr>
          <p:cNvPr id="19" name="TextBox 18"/>
          <p:cNvSpPr txBox="1"/>
          <p:nvPr/>
        </p:nvSpPr>
        <p:spPr>
          <a:xfrm>
            <a:off x="1350641" y="1665613"/>
            <a:ext cx="601082" cy="357930"/>
          </a:xfrm>
          <a:prstGeom prst="rect">
            <a:avLst/>
          </a:prstGeom>
          <a:noFill/>
        </p:spPr>
        <p:txBody>
          <a:bodyPr wrap="none" lIns="80147" tIns="40074" rIns="80147" bIns="40074" rtlCol="0">
            <a:spAutoFit/>
          </a:bodyPr>
          <a:lstStyle/>
          <a:p>
            <a:r>
              <a:rPr lang="en-US" dirty="0" smtClean="0">
                <a:latin typeface="Tahoma" pitchFamily="34" charset="0"/>
                <a:ea typeface="Tahoma" pitchFamily="34" charset="0"/>
                <a:cs typeface="Tahoma" pitchFamily="34" charset="0"/>
              </a:rPr>
              <a:t>ENH</a:t>
            </a:r>
            <a:endParaRPr lang="en-US" dirty="0">
              <a:latin typeface="Tahoma" pitchFamily="34" charset="0"/>
              <a:ea typeface="Tahoma" pitchFamily="34" charset="0"/>
              <a:cs typeface="Tahoma" pitchFamily="34" charset="0"/>
            </a:endParaRPr>
          </a:p>
        </p:txBody>
      </p:sp>
      <p:sp>
        <p:nvSpPr>
          <p:cNvPr id="20" name="Rectangle 2"/>
          <p:cNvSpPr txBox="1">
            <a:spLocks noChangeArrowheads="1"/>
          </p:cNvSpPr>
          <p:nvPr/>
        </p:nvSpPr>
        <p:spPr>
          <a:xfrm>
            <a:off x="77059" y="31126"/>
            <a:ext cx="7388944" cy="679450"/>
          </a:xfrm>
          <a:prstGeom prst="rect">
            <a:avLst/>
          </a:prstGeom>
        </p:spPr>
        <p:txBody>
          <a:bodyPr wrap="square" lIns="91408" tIns="45704" rIns="91408" bIns="45704">
            <a:normAutofit/>
          </a:bodyPr>
          <a:lstStyle/>
          <a:p>
            <a:pPr defTabSz="914018" eaLnBrk="0" hangingPunct="0">
              <a:defRPr/>
            </a:pPr>
            <a:r>
              <a:rPr kumimoji="0" lang="en-US" altLang="ko-KR" sz="3200" b="1" dirty="0" smtClean="0">
                <a:solidFill>
                  <a:schemeClr val="bg1"/>
                </a:solidFill>
                <a:latin typeface="Arial" pitchFamily="34" charset="0"/>
                <a:ea typeface="+mj-ea"/>
                <a:cs typeface="Arial" pitchFamily="34" charset="0"/>
              </a:rPr>
              <a:t>Observation Schedule</a:t>
            </a:r>
            <a:endParaRPr kumimoji="0" lang="en-US" altLang="ko-KR" sz="2100" b="1" dirty="0">
              <a:solidFill>
                <a:schemeClr val="bg1"/>
              </a:solidFill>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직사각형 61"/>
          <p:cNvSpPr/>
          <p:nvPr/>
        </p:nvSpPr>
        <p:spPr>
          <a:xfrm>
            <a:off x="6732588" y="382588"/>
            <a:ext cx="1223962" cy="454025"/>
          </a:xfrm>
          <a:prstGeom prst="rect">
            <a:avLst/>
          </a:prstGeom>
          <a:solidFill>
            <a:srgbClr val="13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028" name="제목 1"/>
          <p:cNvSpPr>
            <a:spLocks noGrp="1"/>
          </p:cNvSpPr>
          <p:nvPr>
            <p:ph type="title"/>
          </p:nvPr>
        </p:nvSpPr>
        <p:spPr>
          <a:xfrm>
            <a:off x="457200" y="338138"/>
            <a:ext cx="8147050" cy="642937"/>
          </a:xfrm>
        </p:spPr>
        <p:txBody>
          <a:bodyPr/>
          <a:lstStyle/>
          <a:p>
            <a:r>
              <a:rPr lang="en-US" altLang="ko-KR" b="1" smtClean="0">
                <a:latin typeface="Tahoma" pitchFamily="34" charset="0"/>
                <a:cs typeface="Tahoma" pitchFamily="34" charset="0"/>
              </a:rPr>
              <a:t>Method (1/3)</a:t>
            </a:r>
            <a:endParaRPr lang="ko-KR" altLang="en-US" b="1" smtClean="0">
              <a:latin typeface="Tahoma" pitchFamily="34" charset="0"/>
              <a:cs typeface="Tahoma" pitchFamily="34" charset="0"/>
            </a:endParaRPr>
          </a:p>
        </p:txBody>
      </p:sp>
      <p:grpSp>
        <p:nvGrpSpPr>
          <p:cNvPr id="2" name="그룹 31"/>
          <p:cNvGrpSpPr>
            <a:grpSpLocks/>
          </p:cNvGrpSpPr>
          <p:nvPr/>
        </p:nvGrpSpPr>
        <p:grpSpPr bwMode="auto">
          <a:xfrm>
            <a:off x="4498975" y="1346200"/>
            <a:ext cx="4465638" cy="4746625"/>
            <a:chOff x="4427538" y="1079500"/>
            <a:chExt cx="4465637" cy="4746625"/>
          </a:xfrm>
        </p:grpSpPr>
        <p:sp>
          <p:nvSpPr>
            <p:cNvPr id="17" name="Text Box 15"/>
            <p:cNvSpPr txBox="1">
              <a:spLocks noChangeArrowheads="1"/>
            </p:cNvSpPr>
            <p:nvPr/>
          </p:nvSpPr>
          <p:spPr bwMode="auto">
            <a:xfrm>
              <a:off x="4429126" y="1079500"/>
              <a:ext cx="4464049" cy="779463"/>
            </a:xfrm>
            <a:prstGeom prst="rect">
              <a:avLst/>
            </a:prstGeom>
            <a:noFill/>
            <a:ln w="9525">
              <a:noFill/>
              <a:miter lim="800000"/>
              <a:headEnd/>
              <a:tailEnd/>
            </a:ln>
            <a:effectLst/>
          </p:spPr>
          <p:txBody>
            <a:bodyPr>
              <a:spAutoFit/>
            </a:bodyPr>
            <a:lstStyle/>
            <a:p>
              <a:pPr>
                <a:spcBef>
                  <a:spcPct val="50000"/>
                </a:spcBef>
                <a:defRPr/>
              </a:pPr>
              <a:r>
                <a:rPr lang="en-US" altLang="ko-KR">
                  <a:effectLst>
                    <a:outerShdw blurRad="38100" dist="38100" dir="2700000" algn="tl">
                      <a:srgbClr val="C0C0C0"/>
                    </a:outerShdw>
                  </a:effectLst>
                  <a:latin typeface="Times New Roman" pitchFamily="18" charset="0"/>
                </a:rPr>
                <a:t>1. </a:t>
              </a:r>
              <a:r>
                <a:rPr lang="en-US" altLang="ko-KR" b="1">
                  <a:effectLst>
                    <a:outerShdw blurRad="38100" dist="38100" dir="2700000" algn="tl">
                      <a:srgbClr val="C0C0C0"/>
                    </a:outerShdw>
                  </a:effectLst>
                  <a:latin typeface="Times New Roman" pitchFamily="18" charset="0"/>
                </a:rPr>
                <a:t>Space collocation</a:t>
              </a:r>
              <a:r>
                <a:rPr lang="en-US" altLang="ko-KR">
                  <a:effectLst>
                    <a:outerShdw blurRad="38100" dist="38100" dir="2700000" algn="tl">
                      <a:srgbClr val="C0C0C0"/>
                    </a:outerShdw>
                  </a:effectLst>
                  <a:latin typeface="Times New Roman" pitchFamily="18" charset="0"/>
                </a:rPr>
                <a:t>: </a:t>
              </a:r>
            </a:p>
            <a:p>
              <a:pPr>
                <a:spcBef>
                  <a:spcPct val="50000"/>
                </a:spcBef>
                <a:defRPr/>
              </a:pPr>
              <a:r>
                <a:rPr lang="en-US" altLang="ko-KR">
                  <a:effectLst>
                    <a:outerShdw blurRad="38100" dist="38100" dir="2700000" algn="tl">
                      <a:srgbClr val="C0C0C0"/>
                    </a:outerShdw>
                  </a:effectLst>
                  <a:latin typeface="Times New Roman" pitchFamily="18" charset="0"/>
                </a:rPr>
                <a:t>GEO pixel closest to the LEO granule center</a:t>
              </a:r>
            </a:p>
          </p:txBody>
        </p:sp>
        <p:sp>
          <p:nvSpPr>
            <p:cNvPr id="1059" name="Rectangle 10"/>
            <p:cNvSpPr>
              <a:spLocks noChangeArrowheads="1"/>
            </p:cNvSpPr>
            <p:nvPr/>
          </p:nvSpPr>
          <p:spPr bwMode="auto">
            <a:xfrm>
              <a:off x="4429125" y="2087563"/>
              <a:ext cx="3114675" cy="641350"/>
            </a:xfrm>
            <a:prstGeom prst="rect">
              <a:avLst/>
            </a:prstGeom>
            <a:noFill/>
            <a:ln w="9525">
              <a:noFill/>
              <a:miter lim="800000"/>
              <a:headEnd/>
              <a:tailEnd/>
            </a:ln>
          </p:spPr>
          <p:txBody>
            <a:bodyPr wrap="none">
              <a:spAutoFit/>
            </a:bodyPr>
            <a:lstStyle/>
            <a:p>
              <a:r>
                <a:rPr lang="en-US" altLang="ko-KR">
                  <a:latin typeface="Times New Roman" pitchFamily="18" charset="0"/>
                  <a:sym typeface="Symbol" pitchFamily="18" charset="2"/>
                </a:rPr>
                <a:t>2. </a:t>
              </a:r>
              <a:r>
                <a:rPr lang="en-US" altLang="ko-KR" b="1">
                  <a:latin typeface="Times New Roman" pitchFamily="18" charset="0"/>
                  <a:sym typeface="Symbol" pitchFamily="18" charset="2"/>
                </a:rPr>
                <a:t>Time collocation</a:t>
              </a:r>
              <a:r>
                <a:rPr lang="en-US" altLang="ko-KR">
                  <a:latin typeface="Times New Roman" pitchFamily="18" charset="0"/>
                  <a:sym typeface="Symbol" pitchFamily="18" charset="2"/>
                </a:rPr>
                <a:t>: </a:t>
              </a:r>
            </a:p>
            <a:p>
              <a:r>
                <a:rPr lang="en-US" altLang="ko-KR">
                  <a:latin typeface="Times New Roman" pitchFamily="18" charset="0"/>
                  <a:sym typeface="Symbol" pitchFamily="18" charset="2"/>
                </a:rPr>
                <a:t>T</a:t>
              </a:r>
              <a:r>
                <a:rPr lang="en-US" altLang="ko-KR" baseline="-25000">
                  <a:latin typeface="Times New Roman" pitchFamily="18" charset="0"/>
                  <a:sym typeface="Symbol" pitchFamily="18" charset="2"/>
                </a:rPr>
                <a:t>LEO</a:t>
              </a:r>
              <a:r>
                <a:rPr lang="en-US" altLang="ko-KR">
                  <a:latin typeface="Times New Roman" pitchFamily="18" charset="0"/>
                </a:rPr>
                <a:t> – T</a:t>
              </a:r>
              <a:r>
                <a:rPr lang="en-US" altLang="ko-KR" baseline="-25000">
                  <a:latin typeface="Times New Roman" pitchFamily="18" charset="0"/>
                </a:rPr>
                <a:t>GEO</a:t>
              </a:r>
              <a:r>
                <a:rPr lang="en-US" altLang="ko-KR">
                  <a:latin typeface="Times New Roman" pitchFamily="18" charset="0"/>
                </a:rPr>
                <a:t>|  &lt; 900 s(=15min)</a:t>
              </a:r>
            </a:p>
          </p:txBody>
        </p:sp>
        <p:grpSp>
          <p:nvGrpSpPr>
            <p:cNvPr id="3" name="Group 16"/>
            <p:cNvGrpSpPr>
              <a:grpSpLocks/>
            </p:cNvGrpSpPr>
            <p:nvPr/>
          </p:nvGrpSpPr>
          <p:grpSpPr bwMode="auto">
            <a:xfrm>
              <a:off x="4716463" y="3692525"/>
              <a:ext cx="3529013" cy="2133600"/>
              <a:chOff x="720" y="2352"/>
              <a:chExt cx="2223" cy="1344"/>
            </a:xfrm>
          </p:grpSpPr>
          <p:grpSp>
            <p:nvGrpSpPr>
              <p:cNvPr id="4" name="Group 17"/>
              <p:cNvGrpSpPr>
                <a:grpSpLocks/>
              </p:cNvGrpSpPr>
              <p:nvPr/>
            </p:nvGrpSpPr>
            <p:grpSpPr bwMode="auto">
              <a:xfrm>
                <a:off x="720" y="2352"/>
                <a:ext cx="2208" cy="1344"/>
                <a:chOff x="720" y="2352"/>
                <a:chExt cx="2208" cy="1344"/>
              </a:xfrm>
            </p:grpSpPr>
            <p:sp>
              <p:nvSpPr>
                <p:cNvPr id="1063" name="Rectangle 18"/>
                <p:cNvSpPr>
                  <a:spLocks noChangeArrowheads="1"/>
                </p:cNvSpPr>
                <p:nvPr/>
              </p:nvSpPr>
              <p:spPr bwMode="auto">
                <a:xfrm>
                  <a:off x="720" y="2784"/>
                  <a:ext cx="2208" cy="912"/>
                </a:xfrm>
                <a:prstGeom prst="rect">
                  <a:avLst/>
                </a:prstGeom>
                <a:solidFill>
                  <a:srgbClr val="DDDDDD"/>
                </a:solidFill>
                <a:ln w="9525">
                  <a:noFill/>
                  <a:miter lim="800000"/>
                  <a:headEnd/>
                  <a:tailEnd/>
                </a:ln>
              </p:spPr>
              <p:txBody>
                <a:bodyPr wrap="none" anchor="ctr"/>
                <a:lstStyle/>
                <a:p>
                  <a:endParaRPr lang="ko-KR" altLang="ko-KR"/>
                </a:p>
              </p:txBody>
            </p:sp>
            <p:sp>
              <p:nvSpPr>
                <p:cNvPr id="1064" name="Line 19"/>
                <p:cNvSpPr>
                  <a:spLocks noChangeShapeType="1"/>
                </p:cNvSpPr>
                <p:nvPr/>
              </p:nvSpPr>
              <p:spPr bwMode="auto">
                <a:xfrm>
                  <a:off x="912" y="3504"/>
                  <a:ext cx="0" cy="0"/>
                </a:xfrm>
                <a:prstGeom prst="line">
                  <a:avLst/>
                </a:prstGeom>
                <a:noFill/>
                <a:ln w="9525">
                  <a:solidFill>
                    <a:schemeClr val="tx1"/>
                  </a:solidFill>
                  <a:round/>
                  <a:headEnd/>
                  <a:tailEnd/>
                </a:ln>
              </p:spPr>
              <p:txBody>
                <a:bodyPr/>
                <a:lstStyle/>
                <a:p>
                  <a:endParaRPr lang="ko-KR" altLang="en-US"/>
                </a:p>
              </p:txBody>
            </p:sp>
            <p:sp>
              <p:nvSpPr>
                <p:cNvPr id="1065" name="Line 20"/>
                <p:cNvSpPr>
                  <a:spLocks noChangeShapeType="1"/>
                </p:cNvSpPr>
                <p:nvPr/>
              </p:nvSpPr>
              <p:spPr bwMode="auto">
                <a:xfrm>
                  <a:off x="720" y="3696"/>
                  <a:ext cx="2208" cy="0"/>
                </a:xfrm>
                <a:prstGeom prst="line">
                  <a:avLst/>
                </a:prstGeom>
                <a:noFill/>
                <a:ln w="57150">
                  <a:solidFill>
                    <a:schemeClr val="tx1"/>
                  </a:solidFill>
                  <a:round/>
                  <a:headEnd/>
                  <a:tailEnd/>
                </a:ln>
              </p:spPr>
              <p:txBody>
                <a:bodyPr/>
                <a:lstStyle/>
                <a:p>
                  <a:endParaRPr lang="ko-KR" altLang="en-US"/>
                </a:p>
              </p:txBody>
            </p:sp>
            <p:sp>
              <p:nvSpPr>
                <p:cNvPr id="1066" name="Line 21"/>
                <p:cNvSpPr>
                  <a:spLocks noChangeShapeType="1"/>
                </p:cNvSpPr>
                <p:nvPr/>
              </p:nvSpPr>
              <p:spPr bwMode="auto">
                <a:xfrm flipV="1">
                  <a:off x="1248" y="2400"/>
                  <a:ext cx="0" cy="1296"/>
                </a:xfrm>
                <a:prstGeom prst="line">
                  <a:avLst/>
                </a:prstGeom>
                <a:noFill/>
                <a:ln w="9525">
                  <a:solidFill>
                    <a:schemeClr val="tx1"/>
                  </a:solidFill>
                  <a:round/>
                  <a:headEnd/>
                  <a:tailEnd type="triangle" w="med" len="med"/>
                </a:ln>
              </p:spPr>
              <p:txBody>
                <a:bodyPr/>
                <a:lstStyle/>
                <a:p>
                  <a:endParaRPr lang="ko-KR" altLang="en-US"/>
                </a:p>
              </p:txBody>
            </p:sp>
            <p:sp>
              <p:nvSpPr>
                <p:cNvPr id="1067" name="Line 22"/>
                <p:cNvSpPr>
                  <a:spLocks noChangeShapeType="1"/>
                </p:cNvSpPr>
                <p:nvPr/>
              </p:nvSpPr>
              <p:spPr bwMode="auto">
                <a:xfrm flipV="1">
                  <a:off x="1248" y="2400"/>
                  <a:ext cx="144" cy="1296"/>
                </a:xfrm>
                <a:prstGeom prst="line">
                  <a:avLst/>
                </a:prstGeom>
                <a:noFill/>
                <a:ln w="9525">
                  <a:solidFill>
                    <a:schemeClr val="tx1"/>
                  </a:solidFill>
                  <a:round/>
                  <a:headEnd/>
                  <a:tailEnd type="triangle" w="med" len="med"/>
                </a:ln>
              </p:spPr>
              <p:txBody>
                <a:bodyPr/>
                <a:lstStyle/>
                <a:p>
                  <a:endParaRPr lang="ko-KR" altLang="en-US"/>
                </a:p>
              </p:txBody>
            </p:sp>
            <p:sp>
              <p:nvSpPr>
                <p:cNvPr id="1068" name="Line 23"/>
                <p:cNvSpPr>
                  <a:spLocks noChangeShapeType="1"/>
                </p:cNvSpPr>
                <p:nvPr/>
              </p:nvSpPr>
              <p:spPr bwMode="auto">
                <a:xfrm flipV="1">
                  <a:off x="1440" y="2352"/>
                  <a:ext cx="1392" cy="1344"/>
                </a:xfrm>
                <a:prstGeom prst="line">
                  <a:avLst/>
                </a:prstGeom>
                <a:noFill/>
                <a:ln w="9525">
                  <a:solidFill>
                    <a:schemeClr val="tx1"/>
                  </a:solidFill>
                  <a:round/>
                  <a:headEnd/>
                  <a:tailEnd type="triangle" w="med" len="med"/>
                </a:ln>
              </p:spPr>
              <p:txBody>
                <a:bodyPr/>
                <a:lstStyle/>
                <a:p>
                  <a:endParaRPr lang="ko-KR" altLang="en-US"/>
                </a:p>
              </p:txBody>
            </p:sp>
            <p:sp>
              <p:nvSpPr>
                <p:cNvPr id="1069" name="Line 24"/>
                <p:cNvSpPr>
                  <a:spLocks noChangeShapeType="1"/>
                </p:cNvSpPr>
                <p:nvPr/>
              </p:nvSpPr>
              <p:spPr bwMode="auto">
                <a:xfrm flipV="1">
                  <a:off x="1440" y="2544"/>
                  <a:ext cx="1440" cy="1152"/>
                </a:xfrm>
                <a:prstGeom prst="line">
                  <a:avLst/>
                </a:prstGeom>
                <a:noFill/>
                <a:ln w="9525">
                  <a:solidFill>
                    <a:schemeClr val="tx1"/>
                  </a:solidFill>
                  <a:round/>
                  <a:headEnd/>
                  <a:tailEnd type="triangle" w="med" len="med"/>
                </a:ln>
              </p:spPr>
              <p:txBody>
                <a:bodyPr/>
                <a:lstStyle/>
                <a:p>
                  <a:endParaRPr lang="ko-KR" altLang="en-US"/>
                </a:p>
              </p:txBody>
            </p:sp>
          </p:grpSp>
          <p:graphicFrame>
            <p:nvGraphicFramePr>
              <p:cNvPr id="1026" name="Object 2"/>
              <p:cNvGraphicFramePr>
                <a:graphicFrameLocks noChangeAspect="1"/>
              </p:cNvGraphicFramePr>
              <p:nvPr/>
            </p:nvGraphicFramePr>
            <p:xfrm>
              <a:off x="2058" y="3216"/>
              <a:ext cx="885" cy="426"/>
            </p:xfrm>
            <a:graphic>
              <a:graphicData uri="http://schemas.openxmlformats.org/presentationml/2006/ole">
                <mc:AlternateContent xmlns:mc="http://schemas.openxmlformats.org/markup-compatibility/2006">
                  <mc:Choice xmlns:v="urn:schemas-microsoft-com:vml" Requires="v">
                    <p:oleObj spid="_x0000_s64518" name="수식" r:id="rId4" imgW="1002960" imgH="482400" progId="Equation.3">
                      <p:embed/>
                    </p:oleObj>
                  </mc:Choice>
                  <mc:Fallback>
                    <p:oleObj name="수식" r:id="rId4" imgW="1002960" imgH="4824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8" y="3216"/>
                            <a:ext cx="885" cy="4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1" name="Text Box 29"/>
            <p:cNvSpPr txBox="1">
              <a:spLocks noChangeArrowheads="1"/>
            </p:cNvSpPr>
            <p:nvPr/>
          </p:nvSpPr>
          <p:spPr bwMode="auto">
            <a:xfrm>
              <a:off x="4427538" y="3082925"/>
              <a:ext cx="4464049" cy="366713"/>
            </a:xfrm>
            <a:prstGeom prst="rect">
              <a:avLst/>
            </a:prstGeom>
            <a:noFill/>
            <a:ln w="9525">
              <a:noFill/>
              <a:miter lim="800000"/>
              <a:headEnd/>
              <a:tailEnd/>
            </a:ln>
            <a:effectLst/>
          </p:spPr>
          <p:txBody>
            <a:bodyPr>
              <a:spAutoFit/>
            </a:bodyPr>
            <a:lstStyle/>
            <a:p>
              <a:pPr>
                <a:spcBef>
                  <a:spcPct val="50000"/>
                </a:spcBef>
                <a:defRPr/>
              </a:pPr>
              <a:r>
                <a:rPr lang="en-US" altLang="ko-KR">
                  <a:effectLst>
                    <a:outerShdw blurRad="38100" dist="38100" dir="2700000" algn="tl">
                      <a:srgbClr val="C0C0C0"/>
                    </a:outerShdw>
                  </a:effectLst>
                  <a:latin typeface="Times New Roman" pitchFamily="18" charset="0"/>
                </a:rPr>
                <a:t>3. </a:t>
              </a:r>
              <a:r>
                <a:rPr lang="en-US" altLang="ko-KR" b="1">
                  <a:effectLst>
                    <a:outerShdw blurRad="38100" dist="38100" dir="2700000" algn="tl">
                      <a:srgbClr val="C0C0C0"/>
                    </a:outerShdw>
                  </a:effectLst>
                  <a:latin typeface="Times New Roman" pitchFamily="18" charset="0"/>
                </a:rPr>
                <a:t>Viewing angle alignment</a:t>
              </a:r>
              <a:r>
                <a:rPr lang="en-US" altLang="ko-KR">
                  <a:effectLst>
                    <a:outerShdw blurRad="38100" dist="38100" dir="2700000" algn="tl">
                      <a:srgbClr val="C0C0C0"/>
                    </a:outerShdw>
                  </a:effectLst>
                  <a:latin typeface="Times New Roman" pitchFamily="18" charset="0"/>
                </a:rPr>
                <a:t>: </a:t>
              </a:r>
            </a:p>
          </p:txBody>
        </p:sp>
      </p:grpSp>
      <p:graphicFrame>
        <p:nvGraphicFramePr>
          <p:cNvPr id="32" name="표 31"/>
          <p:cNvGraphicFramePr>
            <a:graphicFrameLocks noGrp="1"/>
          </p:cNvGraphicFramePr>
          <p:nvPr/>
        </p:nvGraphicFramePr>
        <p:xfrm>
          <a:off x="684213" y="1196975"/>
          <a:ext cx="3167062" cy="5324475"/>
        </p:xfrm>
        <a:graphic>
          <a:graphicData uri="http://schemas.openxmlformats.org/drawingml/2006/table">
            <a:tbl>
              <a:tblPr/>
              <a:tblGrid>
                <a:gridCol w="3167062"/>
              </a:tblGrid>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rgbClr val="080808"/>
                          </a:solidFill>
                          <a:effectLst/>
                          <a:latin typeface="Tahoma" pitchFamily="34" charset="0"/>
                          <a:ea typeface="-윤고딕120" pitchFamily="18" charset="-127"/>
                        </a:rPr>
                        <a:t>Collocated in space</a:t>
                      </a:r>
                      <a:endParaRPr kumimoji="0" lang="ko-KR" altLang="en-US" sz="2000" b="1" i="0" u="none" strike="noStrike" cap="none" normalizeH="0" baseline="0" smtClean="0">
                        <a:ln>
                          <a:noFill/>
                        </a:ln>
                        <a:solidFill>
                          <a:srgbClr val="080808"/>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C090"/>
                    </a:solid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ko-KR" altLang="en-US" sz="2000" b="1" i="0" u="none" strike="noStrike" cap="none" normalizeH="0" baseline="0" smtClean="0">
                          <a:ln>
                            <a:noFill/>
                          </a:ln>
                          <a:solidFill>
                            <a:srgbClr val="080808"/>
                          </a:solidFill>
                          <a:effectLst/>
                          <a:latin typeface="바탕" pitchFamily="18" charset="-127"/>
                          <a:ea typeface="바탕" pitchFamily="18" charset="-127"/>
                        </a:rPr>
                        <a:t>↓</a:t>
                      </a:r>
                      <a:endParaRPr kumimoji="0" lang="ko-KR" altLang="en-US" sz="2000" b="1" i="0" u="none" strike="noStrike" cap="none" normalizeH="0" baseline="0" smtClean="0">
                        <a:ln>
                          <a:noFill/>
                        </a:ln>
                        <a:solidFill>
                          <a:srgbClr val="080808"/>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C090"/>
                    </a:solid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rgbClr val="080808"/>
                          </a:solidFill>
                          <a:effectLst/>
                          <a:latin typeface="Tahoma" pitchFamily="34" charset="0"/>
                          <a:ea typeface="-윤고딕120" pitchFamily="18" charset="-127"/>
                        </a:rPr>
                        <a:t>Collocated in time</a:t>
                      </a:r>
                      <a:endParaRPr kumimoji="0" lang="ko-KR" altLang="en-US" sz="2000" b="1" i="0" u="none" strike="noStrike" cap="none" normalizeH="0" baseline="0" smtClean="0">
                        <a:ln>
                          <a:noFill/>
                        </a:ln>
                        <a:solidFill>
                          <a:srgbClr val="080808"/>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C090"/>
                    </a:solid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ko-KR" altLang="en-US" sz="2000" b="1" i="0" u="none" strike="noStrike" cap="none" normalizeH="0" baseline="0" smtClean="0">
                          <a:ln>
                            <a:noFill/>
                          </a:ln>
                          <a:solidFill>
                            <a:srgbClr val="080808"/>
                          </a:solidFill>
                          <a:effectLst/>
                          <a:latin typeface="바탕" pitchFamily="18" charset="-127"/>
                          <a:ea typeface="바탕" pitchFamily="18" charset="-127"/>
                        </a:rPr>
                        <a:t>↓</a:t>
                      </a:r>
                      <a:endParaRPr kumimoji="0" lang="ko-KR" altLang="en-US" sz="2000" b="1" i="0" u="none" strike="noStrike" cap="none" normalizeH="0" baseline="0" smtClean="0">
                        <a:ln>
                          <a:noFill/>
                        </a:ln>
                        <a:solidFill>
                          <a:srgbClr val="080808"/>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C090"/>
                    </a:solid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rgbClr val="080808"/>
                          </a:solidFill>
                          <a:effectLst/>
                          <a:latin typeface="Tahoma" pitchFamily="34" charset="0"/>
                          <a:ea typeface="-윤고딕120" pitchFamily="18" charset="-127"/>
                        </a:rPr>
                        <a:t>Aligned in line-of-sight</a:t>
                      </a:r>
                      <a:endParaRPr kumimoji="0" lang="ko-KR" altLang="en-US" sz="2000" b="1" i="0" u="none" strike="noStrike" cap="none" normalizeH="0" baseline="0" smtClean="0">
                        <a:ln>
                          <a:noFill/>
                        </a:ln>
                        <a:solidFill>
                          <a:srgbClr val="080808"/>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C090"/>
                    </a:solid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ko-KR" altLang="en-US" sz="2000" b="1" i="0" u="none" strike="noStrike" cap="none" normalizeH="0" baseline="0" smtClean="0">
                          <a:ln>
                            <a:noFill/>
                          </a:ln>
                          <a:solidFill>
                            <a:srgbClr val="080808"/>
                          </a:solidFill>
                          <a:effectLst/>
                          <a:latin typeface="바탕" pitchFamily="18" charset="-127"/>
                          <a:ea typeface="바탕" pitchFamily="18" charset="-127"/>
                        </a:rPr>
                        <a:t>↓</a:t>
                      </a:r>
                      <a:endParaRPr kumimoji="0" lang="ko-KR" altLang="en-US" sz="2000" b="1" i="0" u="none" strike="noStrike" cap="none" normalizeH="0" baseline="0" smtClean="0">
                        <a:ln>
                          <a:noFill/>
                        </a:ln>
                        <a:solidFill>
                          <a:srgbClr val="080808"/>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rgbClr val="BFBFBF"/>
                          </a:solidFill>
                          <a:effectLst/>
                          <a:latin typeface="Tahoma" pitchFamily="34" charset="0"/>
                          <a:ea typeface="-윤고딕120" pitchFamily="18" charset="-127"/>
                        </a:rPr>
                        <a:t>Uniform environment</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ko-KR" altLang="en-US" sz="2000" b="1" i="0" u="none" strike="noStrike" cap="none" normalizeH="0" baseline="0" smtClean="0">
                          <a:ln>
                            <a:noFill/>
                          </a:ln>
                          <a:solidFill>
                            <a:srgbClr val="BFBFBF"/>
                          </a:solidFill>
                          <a:effectLst/>
                          <a:latin typeface="바탕" pitchFamily="18" charset="-127"/>
                          <a:ea typeface="바탕" pitchFamily="18" charset="-127"/>
                        </a:rPr>
                        <a:t>↓</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rgbClr val="BFBFBF"/>
                          </a:solidFill>
                          <a:effectLst/>
                          <a:latin typeface="Tahoma" pitchFamily="34" charset="0"/>
                          <a:ea typeface="-윤고딕120" pitchFamily="18" charset="-127"/>
                        </a:rPr>
                        <a:t>Normal GEO FOV</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ko-KR" altLang="en-US" sz="2000" b="1" i="0" u="none" strike="noStrike" cap="none" normalizeH="0" baseline="0" smtClean="0">
                          <a:ln>
                            <a:noFill/>
                          </a:ln>
                          <a:solidFill>
                            <a:srgbClr val="BFBFBF"/>
                          </a:solidFill>
                          <a:effectLst/>
                          <a:latin typeface="바탕" pitchFamily="18" charset="-127"/>
                          <a:ea typeface="바탕" pitchFamily="18" charset="-127"/>
                        </a:rPr>
                        <a:t>↓</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rgbClr val="BFBFBF"/>
                          </a:solidFill>
                          <a:effectLst/>
                          <a:latin typeface="Tahoma" pitchFamily="34" charset="0"/>
                          <a:ea typeface="-윤고딕120" pitchFamily="18" charset="-127"/>
                        </a:rPr>
                        <a:t>Spatial averaging</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ko-KR" altLang="en-US" sz="2000" b="1" i="0" u="none" strike="noStrike" cap="none" normalizeH="0" baseline="0" smtClean="0">
                          <a:ln>
                            <a:noFill/>
                          </a:ln>
                          <a:solidFill>
                            <a:srgbClr val="BFBFBF"/>
                          </a:solidFill>
                          <a:effectLst/>
                          <a:latin typeface="바탕" pitchFamily="18" charset="-127"/>
                          <a:ea typeface="바탕" pitchFamily="18" charset="-127"/>
                        </a:rPr>
                        <a:t>↓</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rgbClr val="BFBFBF"/>
                          </a:solidFill>
                          <a:effectLst/>
                          <a:latin typeface="Tahoma" pitchFamily="34" charset="0"/>
                          <a:ea typeface="-윤고딕120" pitchFamily="18" charset="-127"/>
                        </a:rPr>
                        <a:t>Spectral filling</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p:cNvGrpSpPr>
            <a:grpSpLocks/>
          </p:cNvGrpSpPr>
          <p:nvPr/>
        </p:nvGrpSpPr>
        <p:grpSpPr bwMode="auto">
          <a:xfrm>
            <a:off x="5441950" y="3544888"/>
            <a:ext cx="2633663" cy="2332037"/>
            <a:chOff x="1901" y="1224"/>
            <a:chExt cx="1944" cy="1728"/>
          </a:xfrm>
        </p:grpSpPr>
        <p:sp>
          <p:nvSpPr>
            <p:cNvPr id="2109" name="Rectangle 46"/>
            <p:cNvSpPr>
              <a:spLocks noChangeArrowheads="1"/>
            </p:cNvSpPr>
            <p:nvPr/>
          </p:nvSpPr>
          <p:spPr bwMode="auto">
            <a:xfrm>
              <a:off x="1901" y="1224"/>
              <a:ext cx="1944" cy="1728"/>
            </a:xfrm>
            <a:prstGeom prst="rect">
              <a:avLst/>
            </a:prstGeom>
            <a:solidFill>
              <a:srgbClr val="FFFFFF"/>
            </a:solidFill>
            <a:ln w="9525">
              <a:solidFill>
                <a:srgbClr val="000000"/>
              </a:solidFill>
              <a:miter lim="800000"/>
              <a:headEnd/>
              <a:tailEnd/>
            </a:ln>
          </p:spPr>
          <p:txBody>
            <a:bodyPr/>
            <a:lstStyle/>
            <a:p>
              <a:endParaRPr lang="ko-KR" altLang="ko-KR"/>
            </a:p>
          </p:txBody>
        </p:sp>
        <p:sp>
          <p:nvSpPr>
            <p:cNvPr id="2110" name="Text Box 47"/>
            <p:cNvSpPr txBox="1">
              <a:spLocks noChangeArrowheads="1"/>
            </p:cNvSpPr>
            <p:nvPr/>
          </p:nvSpPr>
          <p:spPr bwMode="auto">
            <a:xfrm>
              <a:off x="2117" y="1440"/>
              <a:ext cx="1584" cy="288"/>
            </a:xfrm>
            <a:prstGeom prst="rect">
              <a:avLst/>
            </a:prstGeom>
            <a:solidFill>
              <a:srgbClr val="FFFFFF"/>
            </a:solidFill>
            <a:ln w="9525">
              <a:noFill/>
              <a:miter lim="800000"/>
              <a:headEnd/>
              <a:tailEnd/>
            </a:ln>
          </p:spPr>
          <p:txBody>
            <a:bodyPr/>
            <a:lstStyle/>
            <a:p>
              <a:pPr algn="just"/>
              <a:r>
                <a:rPr lang="en-US" altLang="ko-KR" sz="1900">
                  <a:latin typeface="Arial Narrow" pitchFamily="34" charset="0"/>
                  <a:ea typeface="바탕" pitchFamily="18" charset="-127"/>
                </a:rPr>
                <a:t>Uniform Environment</a:t>
              </a:r>
            </a:p>
            <a:p>
              <a:pPr eaLnBrk="0" latinLnBrk="0" hangingPunct="0"/>
              <a:endParaRPr lang="en-US" altLang="ko-KR" sz="2400">
                <a:latin typeface="Arial Narrow" pitchFamily="34" charset="0"/>
              </a:endParaRPr>
            </a:p>
          </p:txBody>
        </p:sp>
        <p:sp>
          <p:nvSpPr>
            <p:cNvPr id="2111" name="Text Box 48"/>
            <p:cNvSpPr txBox="1">
              <a:spLocks noChangeArrowheads="1"/>
            </p:cNvSpPr>
            <p:nvPr/>
          </p:nvSpPr>
          <p:spPr bwMode="auto">
            <a:xfrm>
              <a:off x="2981" y="2664"/>
              <a:ext cx="792" cy="216"/>
            </a:xfrm>
            <a:prstGeom prst="rect">
              <a:avLst/>
            </a:prstGeom>
            <a:solidFill>
              <a:srgbClr val="FFFFFF"/>
            </a:solidFill>
            <a:ln w="9525">
              <a:noFill/>
              <a:miter lim="800000"/>
              <a:headEnd/>
              <a:tailEnd/>
            </a:ln>
          </p:spPr>
          <p:txBody>
            <a:bodyPr/>
            <a:lstStyle/>
            <a:p>
              <a:pPr algn="ctr"/>
              <a:r>
                <a:rPr lang="en-US" altLang="ko-KR">
                  <a:latin typeface="Arial Narrow" pitchFamily="34" charset="0"/>
                  <a:ea typeface="바탕" pitchFamily="18" charset="-127"/>
                </a:rPr>
                <a:t>GEO FOV</a:t>
              </a:r>
              <a:endParaRPr lang="en-US" altLang="ko-KR" sz="1200">
                <a:latin typeface="Arial Narrow" pitchFamily="34" charset="0"/>
                <a:ea typeface="바탕" pitchFamily="18" charset="-127"/>
              </a:endParaRPr>
            </a:p>
            <a:p>
              <a:pPr eaLnBrk="0" latinLnBrk="0" hangingPunct="0"/>
              <a:endParaRPr lang="en-US" altLang="ko-KR" sz="2400">
                <a:latin typeface="Arial Narrow" pitchFamily="34" charset="0"/>
              </a:endParaRPr>
            </a:p>
          </p:txBody>
        </p:sp>
        <p:sp>
          <p:nvSpPr>
            <p:cNvPr id="2112" name="Freeform 49"/>
            <p:cNvSpPr>
              <a:spLocks/>
            </p:cNvSpPr>
            <p:nvPr/>
          </p:nvSpPr>
          <p:spPr bwMode="auto">
            <a:xfrm rot="6476228">
              <a:off x="3050" y="1874"/>
              <a:ext cx="142" cy="137"/>
            </a:xfrm>
            <a:custGeom>
              <a:avLst/>
              <a:gdLst>
                <a:gd name="T0" fmla="*/ 0 w 765"/>
                <a:gd name="T1" fmla="*/ 0 h 1363"/>
                <a:gd name="T2" fmla="*/ 0 w 765"/>
                <a:gd name="T3" fmla="*/ 0 h 1363"/>
                <a:gd name="T4" fmla="*/ 0 w 765"/>
                <a:gd name="T5" fmla="*/ 0 h 1363"/>
                <a:gd name="T6" fmla="*/ 0 w 765"/>
                <a:gd name="T7" fmla="*/ 0 h 1363"/>
                <a:gd name="T8" fmla="*/ 0 w 765"/>
                <a:gd name="T9" fmla="*/ 0 h 1363"/>
                <a:gd name="T10" fmla="*/ 0 w 765"/>
                <a:gd name="T11" fmla="*/ 0 h 1363"/>
                <a:gd name="T12" fmla="*/ 0 w 765"/>
                <a:gd name="T13" fmla="*/ 0 h 1363"/>
                <a:gd name="T14" fmla="*/ 0 w 765"/>
                <a:gd name="T15" fmla="*/ 0 h 1363"/>
                <a:gd name="T16" fmla="*/ 0 w 765"/>
                <a:gd name="T17" fmla="*/ 0 h 1363"/>
                <a:gd name="T18" fmla="*/ 0 w 765"/>
                <a:gd name="T19" fmla="*/ 0 h 1363"/>
                <a:gd name="T20" fmla="*/ 0 w 765"/>
                <a:gd name="T21" fmla="*/ 0 h 1363"/>
                <a:gd name="T22" fmla="*/ 0 w 765"/>
                <a:gd name="T23" fmla="*/ 0 h 1363"/>
                <a:gd name="T24" fmla="*/ 0 w 765"/>
                <a:gd name="T25" fmla="*/ 0 h 1363"/>
                <a:gd name="T26" fmla="*/ 0 w 765"/>
                <a:gd name="T27" fmla="*/ 0 h 1363"/>
                <a:gd name="T28" fmla="*/ 0 w 765"/>
                <a:gd name="T29" fmla="*/ 0 h 1363"/>
                <a:gd name="T30" fmla="*/ 0 w 765"/>
                <a:gd name="T31" fmla="*/ 0 h 1363"/>
                <a:gd name="T32" fmla="*/ 0 w 765"/>
                <a:gd name="T33" fmla="*/ 0 h 1363"/>
                <a:gd name="T34" fmla="*/ 0 w 765"/>
                <a:gd name="T35" fmla="*/ 0 h 1363"/>
                <a:gd name="T36" fmla="*/ 0 w 765"/>
                <a:gd name="T37" fmla="*/ 0 h 1363"/>
                <a:gd name="T38" fmla="*/ 0 w 765"/>
                <a:gd name="T39" fmla="*/ 0 h 1363"/>
                <a:gd name="T40" fmla="*/ 0 w 765"/>
                <a:gd name="T41" fmla="*/ 0 h 1363"/>
                <a:gd name="T42" fmla="*/ 0 w 765"/>
                <a:gd name="T43" fmla="*/ 0 h 1363"/>
                <a:gd name="T44" fmla="*/ 0 w 765"/>
                <a:gd name="T45" fmla="*/ 0 h 1363"/>
                <a:gd name="T46" fmla="*/ 0 w 765"/>
                <a:gd name="T47" fmla="*/ 0 h 1363"/>
                <a:gd name="T48" fmla="*/ 0 w 765"/>
                <a:gd name="T49" fmla="*/ 0 h 1363"/>
                <a:gd name="T50" fmla="*/ 0 w 765"/>
                <a:gd name="T51" fmla="*/ 0 h 1363"/>
                <a:gd name="T52" fmla="*/ 0 w 765"/>
                <a:gd name="T53" fmla="*/ 0 h 1363"/>
                <a:gd name="T54" fmla="*/ 0 w 765"/>
                <a:gd name="T55" fmla="*/ 0 h 1363"/>
                <a:gd name="T56" fmla="*/ 0 w 765"/>
                <a:gd name="T57" fmla="*/ 0 h 1363"/>
                <a:gd name="T58" fmla="*/ 0 w 765"/>
                <a:gd name="T59" fmla="*/ 0 h 1363"/>
                <a:gd name="T60" fmla="*/ 0 w 765"/>
                <a:gd name="T61" fmla="*/ 0 h 13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65"/>
                <a:gd name="T94" fmla="*/ 0 h 1363"/>
                <a:gd name="T95" fmla="*/ 765 w 765"/>
                <a:gd name="T96" fmla="*/ 1363 h 136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65" h="1363">
                  <a:moveTo>
                    <a:pt x="351" y="41"/>
                  </a:moveTo>
                  <a:cubicBezTo>
                    <a:pt x="386" y="46"/>
                    <a:pt x="422" y="46"/>
                    <a:pt x="456" y="56"/>
                  </a:cubicBezTo>
                  <a:cubicBezTo>
                    <a:pt x="525" y="77"/>
                    <a:pt x="555" y="159"/>
                    <a:pt x="576" y="221"/>
                  </a:cubicBezTo>
                  <a:cubicBezTo>
                    <a:pt x="571" y="281"/>
                    <a:pt x="573" y="342"/>
                    <a:pt x="561" y="401"/>
                  </a:cubicBezTo>
                  <a:cubicBezTo>
                    <a:pt x="557" y="419"/>
                    <a:pt x="527" y="429"/>
                    <a:pt x="531" y="446"/>
                  </a:cubicBezTo>
                  <a:cubicBezTo>
                    <a:pt x="535" y="461"/>
                    <a:pt x="560" y="458"/>
                    <a:pt x="576" y="461"/>
                  </a:cubicBezTo>
                  <a:cubicBezTo>
                    <a:pt x="611" y="468"/>
                    <a:pt x="646" y="471"/>
                    <a:pt x="681" y="476"/>
                  </a:cubicBezTo>
                  <a:cubicBezTo>
                    <a:pt x="727" y="545"/>
                    <a:pt x="710" y="545"/>
                    <a:pt x="666" y="611"/>
                  </a:cubicBezTo>
                  <a:cubicBezTo>
                    <a:pt x="657" y="748"/>
                    <a:pt x="698" y="854"/>
                    <a:pt x="591" y="926"/>
                  </a:cubicBezTo>
                  <a:cubicBezTo>
                    <a:pt x="613" y="991"/>
                    <a:pt x="614" y="1009"/>
                    <a:pt x="681" y="1031"/>
                  </a:cubicBezTo>
                  <a:cubicBezTo>
                    <a:pt x="691" y="1046"/>
                    <a:pt x="704" y="1060"/>
                    <a:pt x="711" y="1076"/>
                  </a:cubicBezTo>
                  <a:cubicBezTo>
                    <a:pt x="724" y="1105"/>
                    <a:pt x="741" y="1166"/>
                    <a:pt x="741" y="1166"/>
                  </a:cubicBezTo>
                  <a:cubicBezTo>
                    <a:pt x="736" y="1221"/>
                    <a:pt x="765" y="1292"/>
                    <a:pt x="726" y="1331"/>
                  </a:cubicBezTo>
                  <a:cubicBezTo>
                    <a:pt x="694" y="1363"/>
                    <a:pt x="635" y="1327"/>
                    <a:pt x="591" y="1316"/>
                  </a:cubicBezTo>
                  <a:cubicBezTo>
                    <a:pt x="552" y="1306"/>
                    <a:pt x="531" y="1261"/>
                    <a:pt x="501" y="1241"/>
                  </a:cubicBezTo>
                  <a:cubicBezTo>
                    <a:pt x="499" y="1240"/>
                    <a:pt x="412" y="1196"/>
                    <a:pt x="411" y="1196"/>
                  </a:cubicBezTo>
                  <a:cubicBezTo>
                    <a:pt x="373" y="1140"/>
                    <a:pt x="357" y="1080"/>
                    <a:pt x="336" y="1016"/>
                  </a:cubicBezTo>
                  <a:cubicBezTo>
                    <a:pt x="331" y="1001"/>
                    <a:pt x="326" y="986"/>
                    <a:pt x="321" y="971"/>
                  </a:cubicBezTo>
                  <a:cubicBezTo>
                    <a:pt x="316" y="956"/>
                    <a:pt x="306" y="926"/>
                    <a:pt x="306" y="926"/>
                  </a:cubicBezTo>
                  <a:cubicBezTo>
                    <a:pt x="346" y="806"/>
                    <a:pt x="335" y="762"/>
                    <a:pt x="426" y="671"/>
                  </a:cubicBezTo>
                  <a:cubicBezTo>
                    <a:pt x="431" y="626"/>
                    <a:pt x="430" y="580"/>
                    <a:pt x="441" y="536"/>
                  </a:cubicBezTo>
                  <a:cubicBezTo>
                    <a:pt x="449" y="503"/>
                    <a:pt x="475" y="478"/>
                    <a:pt x="486" y="446"/>
                  </a:cubicBezTo>
                  <a:cubicBezTo>
                    <a:pt x="481" y="416"/>
                    <a:pt x="498" y="370"/>
                    <a:pt x="471" y="356"/>
                  </a:cubicBezTo>
                  <a:cubicBezTo>
                    <a:pt x="431" y="336"/>
                    <a:pt x="340" y="370"/>
                    <a:pt x="291" y="386"/>
                  </a:cubicBezTo>
                  <a:cubicBezTo>
                    <a:pt x="216" y="381"/>
                    <a:pt x="137" y="397"/>
                    <a:pt x="66" y="371"/>
                  </a:cubicBezTo>
                  <a:cubicBezTo>
                    <a:pt x="32" y="359"/>
                    <a:pt x="6" y="281"/>
                    <a:pt x="6" y="281"/>
                  </a:cubicBezTo>
                  <a:cubicBezTo>
                    <a:pt x="28" y="171"/>
                    <a:pt x="0" y="220"/>
                    <a:pt x="111" y="146"/>
                  </a:cubicBezTo>
                  <a:cubicBezTo>
                    <a:pt x="126" y="136"/>
                    <a:pt x="156" y="116"/>
                    <a:pt x="156" y="116"/>
                  </a:cubicBezTo>
                  <a:cubicBezTo>
                    <a:pt x="201" y="121"/>
                    <a:pt x="246" y="131"/>
                    <a:pt x="291" y="131"/>
                  </a:cubicBezTo>
                  <a:cubicBezTo>
                    <a:pt x="312" y="131"/>
                    <a:pt x="339" y="132"/>
                    <a:pt x="351" y="116"/>
                  </a:cubicBezTo>
                  <a:cubicBezTo>
                    <a:pt x="384" y="72"/>
                    <a:pt x="227" y="0"/>
                    <a:pt x="351" y="41"/>
                  </a:cubicBezTo>
                  <a:close/>
                </a:path>
              </a:pathLst>
            </a:custGeom>
            <a:solidFill>
              <a:srgbClr val="808080"/>
            </a:solidFill>
            <a:ln w="9525">
              <a:noFill/>
              <a:round/>
              <a:headEnd/>
              <a:tailEnd/>
            </a:ln>
          </p:spPr>
          <p:txBody>
            <a:bodyPr rot="10800000" vert="eaVert"/>
            <a:lstStyle/>
            <a:p>
              <a:endParaRPr lang="ko-KR" altLang="en-US"/>
            </a:p>
          </p:txBody>
        </p:sp>
        <p:sp>
          <p:nvSpPr>
            <p:cNvPr id="2113" name="Freeform 50"/>
            <p:cNvSpPr>
              <a:spLocks/>
            </p:cNvSpPr>
            <p:nvPr/>
          </p:nvSpPr>
          <p:spPr bwMode="auto">
            <a:xfrm rot="6476228">
              <a:off x="3410" y="1730"/>
              <a:ext cx="142" cy="137"/>
            </a:xfrm>
            <a:custGeom>
              <a:avLst/>
              <a:gdLst>
                <a:gd name="T0" fmla="*/ 0 w 765"/>
                <a:gd name="T1" fmla="*/ 0 h 1363"/>
                <a:gd name="T2" fmla="*/ 0 w 765"/>
                <a:gd name="T3" fmla="*/ 0 h 1363"/>
                <a:gd name="T4" fmla="*/ 0 w 765"/>
                <a:gd name="T5" fmla="*/ 0 h 1363"/>
                <a:gd name="T6" fmla="*/ 0 w 765"/>
                <a:gd name="T7" fmla="*/ 0 h 1363"/>
                <a:gd name="T8" fmla="*/ 0 w 765"/>
                <a:gd name="T9" fmla="*/ 0 h 1363"/>
                <a:gd name="T10" fmla="*/ 0 w 765"/>
                <a:gd name="T11" fmla="*/ 0 h 1363"/>
                <a:gd name="T12" fmla="*/ 0 w 765"/>
                <a:gd name="T13" fmla="*/ 0 h 1363"/>
                <a:gd name="T14" fmla="*/ 0 w 765"/>
                <a:gd name="T15" fmla="*/ 0 h 1363"/>
                <a:gd name="T16" fmla="*/ 0 w 765"/>
                <a:gd name="T17" fmla="*/ 0 h 1363"/>
                <a:gd name="T18" fmla="*/ 0 w 765"/>
                <a:gd name="T19" fmla="*/ 0 h 1363"/>
                <a:gd name="T20" fmla="*/ 0 w 765"/>
                <a:gd name="T21" fmla="*/ 0 h 1363"/>
                <a:gd name="T22" fmla="*/ 0 w 765"/>
                <a:gd name="T23" fmla="*/ 0 h 1363"/>
                <a:gd name="T24" fmla="*/ 0 w 765"/>
                <a:gd name="T25" fmla="*/ 0 h 1363"/>
                <a:gd name="T26" fmla="*/ 0 w 765"/>
                <a:gd name="T27" fmla="*/ 0 h 1363"/>
                <a:gd name="T28" fmla="*/ 0 w 765"/>
                <a:gd name="T29" fmla="*/ 0 h 1363"/>
                <a:gd name="T30" fmla="*/ 0 w 765"/>
                <a:gd name="T31" fmla="*/ 0 h 1363"/>
                <a:gd name="T32" fmla="*/ 0 w 765"/>
                <a:gd name="T33" fmla="*/ 0 h 1363"/>
                <a:gd name="T34" fmla="*/ 0 w 765"/>
                <a:gd name="T35" fmla="*/ 0 h 1363"/>
                <a:gd name="T36" fmla="*/ 0 w 765"/>
                <a:gd name="T37" fmla="*/ 0 h 1363"/>
                <a:gd name="T38" fmla="*/ 0 w 765"/>
                <a:gd name="T39" fmla="*/ 0 h 1363"/>
                <a:gd name="T40" fmla="*/ 0 w 765"/>
                <a:gd name="T41" fmla="*/ 0 h 1363"/>
                <a:gd name="T42" fmla="*/ 0 w 765"/>
                <a:gd name="T43" fmla="*/ 0 h 1363"/>
                <a:gd name="T44" fmla="*/ 0 w 765"/>
                <a:gd name="T45" fmla="*/ 0 h 1363"/>
                <a:gd name="T46" fmla="*/ 0 w 765"/>
                <a:gd name="T47" fmla="*/ 0 h 1363"/>
                <a:gd name="T48" fmla="*/ 0 w 765"/>
                <a:gd name="T49" fmla="*/ 0 h 1363"/>
                <a:gd name="T50" fmla="*/ 0 w 765"/>
                <a:gd name="T51" fmla="*/ 0 h 1363"/>
                <a:gd name="T52" fmla="*/ 0 w 765"/>
                <a:gd name="T53" fmla="*/ 0 h 1363"/>
                <a:gd name="T54" fmla="*/ 0 w 765"/>
                <a:gd name="T55" fmla="*/ 0 h 1363"/>
                <a:gd name="T56" fmla="*/ 0 w 765"/>
                <a:gd name="T57" fmla="*/ 0 h 1363"/>
                <a:gd name="T58" fmla="*/ 0 w 765"/>
                <a:gd name="T59" fmla="*/ 0 h 1363"/>
                <a:gd name="T60" fmla="*/ 0 w 765"/>
                <a:gd name="T61" fmla="*/ 0 h 13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65"/>
                <a:gd name="T94" fmla="*/ 0 h 1363"/>
                <a:gd name="T95" fmla="*/ 765 w 765"/>
                <a:gd name="T96" fmla="*/ 1363 h 136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65" h="1363">
                  <a:moveTo>
                    <a:pt x="351" y="41"/>
                  </a:moveTo>
                  <a:cubicBezTo>
                    <a:pt x="386" y="46"/>
                    <a:pt x="422" y="46"/>
                    <a:pt x="456" y="56"/>
                  </a:cubicBezTo>
                  <a:cubicBezTo>
                    <a:pt x="525" y="77"/>
                    <a:pt x="555" y="159"/>
                    <a:pt x="576" y="221"/>
                  </a:cubicBezTo>
                  <a:cubicBezTo>
                    <a:pt x="571" y="281"/>
                    <a:pt x="573" y="342"/>
                    <a:pt x="561" y="401"/>
                  </a:cubicBezTo>
                  <a:cubicBezTo>
                    <a:pt x="557" y="419"/>
                    <a:pt x="527" y="429"/>
                    <a:pt x="531" y="446"/>
                  </a:cubicBezTo>
                  <a:cubicBezTo>
                    <a:pt x="535" y="461"/>
                    <a:pt x="560" y="458"/>
                    <a:pt x="576" y="461"/>
                  </a:cubicBezTo>
                  <a:cubicBezTo>
                    <a:pt x="611" y="468"/>
                    <a:pt x="646" y="471"/>
                    <a:pt x="681" y="476"/>
                  </a:cubicBezTo>
                  <a:cubicBezTo>
                    <a:pt x="727" y="545"/>
                    <a:pt x="710" y="545"/>
                    <a:pt x="666" y="611"/>
                  </a:cubicBezTo>
                  <a:cubicBezTo>
                    <a:pt x="657" y="748"/>
                    <a:pt x="698" y="854"/>
                    <a:pt x="591" y="926"/>
                  </a:cubicBezTo>
                  <a:cubicBezTo>
                    <a:pt x="613" y="991"/>
                    <a:pt x="614" y="1009"/>
                    <a:pt x="681" y="1031"/>
                  </a:cubicBezTo>
                  <a:cubicBezTo>
                    <a:pt x="691" y="1046"/>
                    <a:pt x="704" y="1060"/>
                    <a:pt x="711" y="1076"/>
                  </a:cubicBezTo>
                  <a:cubicBezTo>
                    <a:pt x="724" y="1105"/>
                    <a:pt x="741" y="1166"/>
                    <a:pt x="741" y="1166"/>
                  </a:cubicBezTo>
                  <a:cubicBezTo>
                    <a:pt x="736" y="1221"/>
                    <a:pt x="765" y="1292"/>
                    <a:pt x="726" y="1331"/>
                  </a:cubicBezTo>
                  <a:cubicBezTo>
                    <a:pt x="694" y="1363"/>
                    <a:pt x="635" y="1327"/>
                    <a:pt x="591" y="1316"/>
                  </a:cubicBezTo>
                  <a:cubicBezTo>
                    <a:pt x="552" y="1306"/>
                    <a:pt x="531" y="1261"/>
                    <a:pt x="501" y="1241"/>
                  </a:cubicBezTo>
                  <a:cubicBezTo>
                    <a:pt x="499" y="1240"/>
                    <a:pt x="412" y="1196"/>
                    <a:pt x="411" y="1196"/>
                  </a:cubicBezTo>
                  <a:cubicBezTo>
                    <a:pt x="373" y="1140"/>
                    <a:pt x="357" y="1080"/>
                    <a:pt x="336" y="1016"/>
                  </a:cubicBezTo>
                  <a:cubicBezTo>
                    <a:pt x="331" y="1001"/>
                    <a:pt x="326" y="986"/>
                    <a:pt x="321" y="971"/>
                  </a:cubicBezTo>
                  <a:cubicBezTo>
                    <a:pt x="316" y="956"/>
                    <a:pt x="306" y="926"/>
                    <a:pt x="306" y="926"/>
                  </a:cubicBezTo>
                  <a:cubicBezTo>
                    <a:pt x="346" y="806"/>
                    <a:pt x="335" y="762"/>
                    <a:pt x="426" y="671"/>
                  </a:cubicBezTo>
                  <a:cubicBezTo>
                    <a:pt x="431" y="626"/>
                    <a:pt x="430" y="580"/>
                    <a:pt x="441" y="536"/>
                  </a:cubicBezTo>
                  <a:cubicBezTo>
                    <a:pt x="449" y="503"/>
                    <a:pt x="475" y="478"/>
                    <a:pt x="486" y="446"/>
                  </a:cubicBezTo>
                  <a:cubicBezTo>
                    <a:pt x="481" y="416"/>
                    <a:pt x="498" y="370"/>
                    <a:pt x="471" y="356"/>
                  </a:cubicBezTo>
                  <a:cubicBezTo>
                    <a:pt x="431" y="336"/>
                    <a:pt x="340" y="370"/>
                    <a:pt x="291" y="386"/>
                  </a:cubicBezTo>
                  <a:cubicBezTo>
                    <a:pt x="216" y="381"/>
                    <a:pt x="137" y="397"/>
                    <a:pt x="66" y="371"/>
                  </a:cubicBezTo>
                  <a:cubicBezTo>
                    <a:pt x="32" y="359"/>
                    <a:pt x="6" y="281"/>
                    <a:pt x="6" y="281"/>
                  </a:cubicBezTo>
                  <a:cubicBezTo>
                    <a:pt x="28" y="171"/>
                    <a:pt x="0" y="220"/>
                    <a:pt x="111" y="146"/>
                  </a:cubicBezTo>
                  <a:cubicBezTo>
                    <a:pt x="126" y="136"/>
                    <a:pt x="156" y="116"/>
                    <a:pt x="156" y="116"/>
                  </a:cubicBezTo>
                  <a:cubicBezTo>
                    <a:pt x="201" y="121"/>
                    <a:pt x="246" y="131"/>
                    <a:pt x="291" y="131"/>
                  </a:cubicBezTo>
                  <a:cubicBezTo>
                    <a:pt x="312" y="131"/>
                    <a:pt x="339" y="132"/>
                    <a:pt x="351" y="116"/>
                  </a:cubicBezTo>
                  <a:cubicBezTo>
                    <a:pt x="384" y="72"/>
                    <a:pt x="227" y="0"/>
                    <a:pt x="351" y="41"/>
                  </a:cubicBezTo>
                  <a:close/>
                </a:path>
              </a:pathLst>
            </a:custGeom>
            <a:noFill/>
            <a:ln w="9525">
              <a:solidFill>
                <a:srgbClr val="969696"/>
              </a:solidFill>
              <a:round/>
              <a:headEnd/>
              <a:tailEnd/>
            </a:ln>
          </p:spPr>
          <p:txBody>
            <a:bodyPr rot="10800000" vert="eaVert"/>
            <a:lstStyle/>
            <a:p>
              <a:endParaRPr lang="ko-KR" altLang="en-US"/>
            </a:p>
          </p:txBody>
        </p:sp>
        <p:sp>
          <p:nvSpPr>
            <p:cNvPr id="2114" name="Line 51"/>
            <p:cNvSpPr>
              <a:spLocks noChangeShapeType="1"/>
            </p:cNvSpPr>
            <p:nvPr/>
          </p:nvSpPr>
          <p:spPr bwMode="auto">
            <a:xfrm flipH="1">
              <a:off x="3125" y="1872"/>
              <a:ext cx="432" cy="216"/>
            </a:xfrm>
            <a:prstGeom prst="line">
              <a:avLst/>
            </a:prstGeom>
            <a:noFill/>
            <a:ln w="9525">
              <a:solidFill>
                <a:srgbClr val="000000"/>
              </a:solidFill>
              <a:round/>
              <a:headEnd/>
              <a:tailEnd type="triangle" w="med" len="med"/>
            </a:ln>
          </p:spPr>
          <p:txBody>
            <a:bodyPr/>
            <a:lstStyle/>
            <a:p>
              <a:endParaRPr lang="ko-KR" altLang="en-US"/>
            </a:p>
          </p:txBody>
        </p:sp>
        <p:sp>
          <p:nvSpPr>
            <p:cNvPr id="2115" name="Text Box 52"/>
            <p:cNvSpPr txBox="1">
              <a:spLocks noChangeArrowheads="1"/>
            </p:cNvSpPr>
            <p:nvPr/>
          </p:nvSpPr>
          <p:spPr bwMode="auto">
            <a:xfrm>
              <a:off x="1973" y="2736"/>
              <a:ext cx="792" cy="216"/>
            </a:xfrm>
            <a:prstGeom prst="rect">
              <a:avLst/>
            </a:prstGeom>
            <a:solidFill>
              <a:srgbClr val="FFFFFF"/>
            </a:solidFill>
            <a:ln w="9525">
              <a:noFill/>
              <a:miter lim="800000"/>
              <a:headEnd/>
              <a:tailEnd/>
            </a:ln>
          </p:spPr>
          <p:txBody>
            <a:bodyPr/>
            <a:lstStyle/>
            <a:p>
              <a:pPr algn="ctr"/>
              <a:r>
                <a:rPr lang="en-US" altLang="ko-KR">
                  <a:latin typeface="Arial Narrow" pitchFamily="34" charset="0"/>
                  <a:ea typeface="바탕" pitchFamily="18" charset="-127"/>
                </a:rPr>
                <a:t>LEO FOV</a:t>
              </a:r>
              <a:endParaRPr lang="en-US" altLang="ko-KR" sz="1200">
                <a:latin typeface="Arial Narrow" pitchFamily="34" charset="0"/>
                <a:ea typeface="바탕" pitchFamily="18" charset="-127"/>
              </a:endParaRPr>
            </a:p>
            <a:p>
              <a:pPr eaLnBrk="0" latinLnBrk="0" hangingPunct="0"/>
              <a:endParaRPr lang="en-US" altLang="ko-KR" sz="2400">
                <a:latin typeface="Arial Narrow" pitchFamily="34" charset="0"/>
              </a:endParaRPr>
            </a:p>
          </p:txBody>
        </p:sp>
        <p:sp>
          <p:nvSpPr>
            <p:cNvPr id="2116" name="Rectangle 53"/>
            <p:cNvSpPr>
              <a:spLocks noChangeArrowheads="1"/>
            </p:cNvSpPr>
            <p:nvPr/>
          </p:nvSpPr>
          <p:spPr bwMode="auto">
            <a:xfrm>
              <a:off x="2117" y="1944"/>
              <a:ext cx="799" cy="791"/>
            </a:xfrm>
            <a:prstGeom prst="rect">
              <a:avLst/>
            </a:prstGeom>
            <a:noFill/>
            <a:ln w="9525">
              <a:solidFill>
                <a:srgbClr val="969696"/>
              </a:solidFill>
              <a:prstDash val="dash"/>
              <a:miter lim="800000"/>
              <a:headEnd/>
              <a:tailEnd/>
            </a:ln>
          </p:spPr>
          <p:txBody>
            <a:bodyPr/>
            <a:lstStyle/>
            <a:p>
              <a:endParaRPr lang="ko-KR" altLang="ko-KR"/>
            </a:p>
          </p:txBody>
        </p:sp>
        <p:sp>
          <p:nvSpPr>
            <p:cNvPr id="2117" name="Text Box 54"/>
            <p:cNvSpPr txBox="1">
              <a:spLocks noChangeArrowheads="1"/>
            </p:cNvSpPr>
            <p:nvPr/>
          </p:nvSpPr>
          <p:spPr bwMode="auto">
            <a:xfrm>
              <a:off x="3269" y="2016"/>
              <a:ext cx="576" cy="288"/>
            </a:xfrm>
            <a:prstGeom prst="rect">
              <a:avLst/>
            </a:prstGeom>
            <a:solidFill>
              <a:srgbClr val="FFFFFF"/>
            </a:solidFill>
            <a:ln w="9525">
              <a:noFill/>
              <a:miter lim="800000"/>
              <a:headEnd/>
              <a:tailEnd/>
            </a:ln>
          </p:spPr>
          <p:txBody>
            <a:bodyPr/>
            <a:lstStyle/>
            <a:p>
              <a:pPr algn="just"/>
              <a:r>
                <a:rPr lang="en-US" altLang="ko-KR" sz="1200">
                  <a:latin typeface="Arial Narrow" pitchFamily="34" charset="0"/>
                  <a:ea typeface="바탕" pitchFamily="18" charset="-127"/>
                </a:rPr>
                <a:t>Advection</a:t>
              </a:r>
            </a:p>
            <a:p>
              <a:pPr eaLnBrk="0" latinLnBrk="0" hangingPunct="0"/>
              <a:endParaRPr lang="en-US" altLang="ko-KR" sz="2400">
                <a:latin typeface="Arial Narrow" pitchFamily="34" charset="0"/>
              </a:endParaRPr>
            </a:p>
          </p:txBody>
        </p:sp>
        <p:sp>
          <p:nvSpPr>
            <p:cNvPr id="2118" name="Rectangle 55"/>
            <p:cNvSpPr>
              <a:spLocks noChangeArrowheads="1"/>
            </p:cNvSpPr>
            <p:nvPr/>
          </p:nvSpPr>
          <p:spPr bwMode="auto">
            <a:xfrm>
              <a:off x="2477" y="1800"/>
              <a:ext cx="799" cy="792"/>
            </a:xfrm>
            <a:prstGeom prst="rect">
              <a:avLst/>
            </a:prstGeom>
            <a:noFill/>
            <a:ln w="9525">
              <a:solidFill>
                <a:srgbClr val="000000"/>
              </a:solidFill>
              <a:miter lim="800000"/>
              <a:headEnd/>
              <a:tailEnd/>
            </a:ln>
          </p:spPr>
          <p:txBody>
            <a:bodyPr/>
            <a:lstStyle/>
            <a:p>
              <a:endParaRPr lang="ko-KR" altLang="ko-KR"/>
            </a:p>
          </p:txBody>
        </p:sp>
      </p:grpSp>
      <p:grpSp>
        <p:nvGrpSpPr>
          <p:cNvPr id="3" name="Group 27"/>
          <p:cNvGrpSpPr>
            <a:grpSpLocks/>
          </p:cNvGrpSpPr>
          <p:nvPr/>
        </p:nvGrpSpPr>
        <p:grpSpPr bwMode="auto">
          <a:xfrm>
            <a:off x="4427538" y="801688"/>
            <a:ext cx="4681537" cy="2771775"/>
            <a:chOff x="0" y="1152"/>
            <a:chExt cx="3456" cy="2016"/>
          </a:xfrm>
        </p:grpSpPr>
        <p:sp>
          <p:nvSpPr>
            <p:cNvPr id="2094" name="AutoShape 28"/>
            <p:cNvSpPr>
              <a:spLocks noChangeAspect="1" noChangeArrowheads="1" noTextEdit="1"/>
            </p:cNvSpPr>
            <p:nvPr/>
          </p:nvSpPr>
          <p:spPr bwMode="auto">
            <a:xfrm>
              <a:off x="0" y="1152"/>
              <a:ext cx="3456" cy="2016"/>
            </a:xfrm>
            <a:prstGeom prst="rect">
              <a:avLst/>
            </a:prstGeom>
            <a:noFill/>
            <a:ln w="9525">
              <a:noFill/>
              <a:miter lim="800000"/>
              <a:headEnd/>
              <a:tailEnd/>
            </a:ln>
          </p:spPr>
          <p:txBody>
            <a:bodyPr/>
            <a:lstStyle/>
            <a:p>
              <a:endParaRPr lang="ko-KR" altLang="en-US"/>
            </a:p>
          </p:txBody>
        </p:sp>
        <p:sp>
          <p:nvSpPr>
            <p:cNvPr id="2095" name="Rectangle 29"/>
            <p:cNvSpPr>
              <a:spLocks noChangeArrowheads="1"/>
            </p:cNvSpPr>
            <p:nvPr/>
          </p:nvSpPr>
          <p:spPr bwMode="auto">
            <a:xfrm>
              <a:off x="749" y="1296"/>
              <a:ext cx="1944" cy="1728"/>
            </a:xfrm>
            <a:prstGeom prst="rect">
              <a:avLst/>
            </a:prstGeom>
            <a:solidFill>
              <a:srgbClr val="FFFFFF"/>
            </a:solidFill>
            <a:ln w="9525">
              <a:solidFill>
                <a:srgbClr val="000000"/>
              </a:solidFill>
              <a:miter lim="800000"/>
              <a:headEnd/>
              <a:tailEnd/>
            </a:ln>
          </p:spPr>
          <p:txBody>
            <a:bodyPr/>
            <a:lstStyle/>
            <a:p>
              <a:endParaRPr lang="ko-KR" altLang="ko-KR"/>
            </a:p>
          </p:txBody>
        </p:sp>
        <p:sp>
          <p:nvSpPr>
            <p:cNvPr id="2096" name="Text Box 30"/>
            <p:cNvSpPr txBox="1">
              <a:spLocks noChangeArrowheads="1"/>
            </p:cNvSpPr>
            <p:nvPr/>
          </p:nvSpPr>
          <p:spPr bwMode="auto">
            <a:xfrm>
              <a:off x="965" y="1440"/>
              <a:ext cx="1584" cy="288"/>
            </a:xfrm>
            <a:prstGeom prst="rect">
              <a:avLst/>
            </a:prstGeom>
            <a:solidFill>
              <a:srgbClr val="FFFFFF"/>
            </a:solidFill>
            <a:ln w="9525">
              <a:noFill/>
              <a:miter lim="800000"/>
              <a:headEnd/>
              <a:tailEnd/>
            </a:ln>
          </p:spPr>
          <p:txBody>
            <a:bodyPr/>
            <a:lstStyle/>
            <a:p>
              <a:r>
                <a:rPr lang="en-US" altLang="ko-KR" sz="2000">
                  <a:latin typeface="Arial Narrow" pitchFamily="34" charset="0"/>
                  <a:ea typeface="바탕" pitchFamily="18" charset="-127"/>
                </a:rPr>
                <a:t>Uniform Environment</a:t>
              </a:r>
              <a:endParaRPr lang="en-US" altLang="ko-KR" sz="1400">
                <a:latin typeface="Arial Narrow" pitchFamily="34" charset="0"/>
                <a:ea typeface="바탕" pitchFamily="18" charset="-127"/>
              </a:endParaRPr>
            </a:p>
            <a:p>
              <a:pPr eaLnBrk="0" latinLnBrk="0" hangingPunct="0"/>
              <a:endParaRPr lang="en-US" altLang="ko-KR" sz="2400">
                <a:latin typeface="Arial Narrow" pitchFamily="34" charset="0"/>
              </a:endParaRPr>
            </a:p>
          </p:txBody>
        </p:sp>
        <p:sp>
          <p:nvSpPr>
            <p:cNvPr id="2097" name="Text Box 31"/>
            <p:cNvSpPr txBox="1">
              <a:spLocks noChangeArrowheads="1"/>
            </p:cNvSpPr>
            <p:nvPr/>
          </p:nvSpPr>
          <p:spPr bwMode="auto">
            <a:xfrm>
              <a:off x="1325" y="2088"/>
              <a:ext cx="792" cy="288"/>
            </a:xfrm>
            <a:prstGeom prst="rect">
              <a:avLst/>
            </a:prstGeom>
            <a:solidFill>
              <a:srgbClr val="FFFFFF"/>
            </a:solidFill>
            <a:ln w="9525">
              <a:noFill/>
              <a:miter lim="800000"/>
              <a:headEnd/>
              <a:tailEnd/>
            </a:ln>
          </p:spPr>
          <p:txBody>
            <a:bodyPr/>
            <a:lstStyle/>
            <a:p>
              <a:pPr algn="ctr"/>
              <a:r>
                <a:rPr lang="en-US" altLang="ko-KR" sz="1700">
                  <a:latin typeface="Arial Narrow" pitchFamily="34" charset="0"/>
                  <a:ea typeface="바탕" pitchFamily="18" charset="-127"/>
                </a:rPr>
                <a:t>Collocation target</a:t>
              </a:r>
            </a:p>
            <a:p>
              <a:pPr eaLnBrk="0" latinLnBrk="0" hangingPunct="0"/>
              <a:endParaRPr lang="en-US" altLang="ko-KR" sz="2400">
                <a:latin typeface="Arial Narrow" pitchFamily="34" charset="0"/>
              </a:endParaRPr>
            </a:p>
          </p:txBody>
        </p:sp>
        <p:sp>
          <p:nvSpPr>
            <p:cNvPr id="2098" name="Rectangle 32"/>
            <p:cNvSpPr>
              <a:spLocks noChangeArrowheads="1"/>
            </p:cNvSpPr>
            <p:nvPr/>
          </p:nvSpPr>
          <p:spPr bwMode="auto">
            <a:xfrm>
              <a:off x="1325" y="1800"/>
              <a:ext cx="799" cy="792"/>
            </a:xfrm>
            <a:prstGeom prst="rect">
              <a:avLst/>
            </a:prstGeom>
            <a:noFill/>
            <a:ln w="9525">
              <a:solidFill>
                <a:srgbClr val="000000"/>
              </a:solidFill>
              <a:miter lim="800000"/>
              <a:headEnd/>
              <a:tailEnd/>
            </a:ln>
          </p:spPr>
          <p:txBody>
            <a:bodyPr/>
            <a:lstStyle/>
            <a:p>
              <a:endParaRPr lang="ko-KR" altLang="ko-KR"/>
            </a:p>
          </p:txBody>
        </p:sp>
        <p:sp>
          <p:nvSpPr>
            <p:cNvPr id="2099" name="Line 33"/>
            <p:cNvSpPr>
              <a:spLocks noChangeShapeType="1"/>
            </p:cNvSpPr>
            <p:nvPr/>
          </p:nvSpPr>
          <p:spPr bwMode="auto">
            <a:xfrm>
              <a:off x="2117" y="2160"/>
              <a:ext cx="576" cy="0"/>
            </a:xfrm>
            <a:prstGeom prst="line">
              <a:avLst/>
            </a:prstGeom>
            <a:noFill/>
            <a:ln w="9525">
              <a:solidFill>
                <a:srgbClr val="000000"/>
              </a:solidFill>
              <a:round/>
              <a:headEnd type="triangle" w="med" len="med"/>
              <a:tailEnd type="triangle" w="med" len="med"/>
            </a:ln>
          </p:spPr>
          <p:txBody>
            <a:bodyPr/>
            <a:lstStyle/>
            <a:p>
              <a:endParaRPr lang="ko-KR" altLang="en-US"/>
            </a:p>
          </p:txBody>
        </p:sp>
        <p:sp>
          <p:nvSpPr>
            <p:cNvPr id="2100" name="Text Box 34"/>
            <p:cNvSpPr txBox="1">
              <a:spLocks noChangeArrowheads="1"/>
            </p:cNvSpPr>
            <p:nvPr/>
          </p:nvSpPr>
          <p:spPr bwMode="auto">
            <a:xfrm>
              <a:off x="2189" y="2232"/>
              <a:ext cx="432" cy="216"/>
            </a:xfrm>
            <a:prstGeom prst="rect">
              <a:avLst/>
            </a:prstGeom>
            <a:solidFill>
              <a:srgbClr val="FFFFFF"/>
            </a:solidFill>
            <a:ln w="9525">
              <a:noFill/>
              <a:miter lim="800000"/>
              <a:headEnd/>
              <a:tailEnd/>
            </a:ln>
          </p:spPr>
          <p:txBody>
            <a:bodyPr/>
            <a:lstStyle/>
            <a:p>
              <a:r>
                <a:rPr lang="en-US" altLang="ko-KR" sz="1100">
                  <a:latin typeface="Arial Narrow" pitchFamily="34" charset="0"/>
                  <a:ea typeface="바탕" pitchFamily="18" charset="-127"/>
                </a:rPr>
                <a:t>&gt;11 KM</a:t>
              </a:r>
              <a:endParaRPr lang="en-US" altLang="ko-KR" sz="1200">
                <a:latin typeface="Arial Narrow" pitchFamily="34" charset="0"/>
                <a:ea typeface="바탕" pitchFamily="18" charset="-127"/>
              </a:endParaRPr>
            </a:p>
            <a:p>
              <a:pPr eaLnBrk="0" latinLnBrk="0" hangingPunct="0"/>
              <a:endParaRPr lang="en-US" altLang="ko-KR" sz="2400">
                <a:latin typeface="Arial Narrow" pitchFamily="34" charset="0"/>
              </a:endParaRPr>
            </a:p>
          </p:txBody>
        </p:sp>
        <p:sp>
          <p:nvSpPr>
            <p:cNvPr id="2101" name="Freeform 35"/>
            <p:cNvSpPr>
              <a:spLocks/>
            </p:cNvSpPr>
            <p:nvPr/>
          </p:nvSpPr>
          <p:spPr bwMode="auto">
            <a:xfrm>
              <a:off x="2837" y="1433"/>
              <a:ext cx="432" cy="576"/>
            </a:xfrm>
            <a:custGeom>
              <a:avLst/>
              <a:gdLst>
                <a:gd name="T0" fmla="*/ 1 w 765"/>
                <a:gd name="T1" fmla="*/ 0 h 1363"/>
                <a:gd name="T2" fmla="*/ 1 w 765"/>
                <a:gd name="T3" fmla="*/ 0 h 1363"/>
                <a:gd name="T4" fmla="*/ 1 w 765"/>
                <a:gd name="T5" fmla="*/ 0 h 1363"/>
                <a:gd name="T6" fmla="*/ 1 w 765"/>
                <a:gd name="T7" fmla="*/ 0 h 1363"/>
                <a:gd name="T8" fmla="*/ 1 w 765"/>
                <a:gd name="T9" fmla="*/ 0 h 1363"/>
                <a:gd name="T10" fmla="*/ 1 w 765"/>
                <a:gd name="T11" fmla="*/ 0 h 1363"/>
                <a:gd name="T12" fmla="*/ 1 w 765"/>
                <a:gd name="T13" fmla="*/ 0 h 1363"/>
                <a:gd name="T14" fmla="*/ 1 w 765"/>
                <a:gd name="T15" fmla="*/ 0 h 1363"/>
                <a:gd name="T16" fmla="*/ 1 w 765"/>
                <a:gd name="T17" fmla="*/ 0 h 1363"/>
                <a:gd name="T18" fmla="*/ 1 w 765"/>
                <a:gd name="T19" fmla="*/ 0 h 1363"/>
                <a:gd name="T20" fmla="*/ 1 w 765"/>
                <a:gd name="T21" fmla="*/ 0 h 1363"/>
                <a:gd name="T22" fmla="*/ 1 w 765"/>
                <a:gd name="T23" fmla="*/ 0 h 1363"/>
                <a:gd name="T24" fmla="*/ 1 w 765"/>
                <a:gd name="T25" fmla="*/ 0 h 1363"/>
                <a:gd name="T26" fmla="*/ 1 w 765"/>
                <a:gd name="T27" fmla="*/ 0 h 1363"/>
                <a:gd name="T28" fmla="*/ 1 w 765"/>
                <a:gd name="T29" fmla="*/ 0 h 1363"/>
                <a:gd name="T30" fmla="*/ 1 w 765"/>
                <a:gd name="T31" fmla="*/ 0 h 1363"/>
                <a:gd name="T32" fmla="*/ 1 w 765"/>
                <a:gd name="T33" fmla="*/ 0 h 1363"/>
                <a:gd name="T34" fmla="*/ 1 w 765"/>
                <a:gd name="T35" fmla="*/ 0 h 1363"/>
                <a:gd name="T36" fmla="*/ 1 w 765"/>
                <a:gd name="T37" fmla="*/ 0 h 1363"/>
                <a:gd name="T38" fmla="*/ 1 w 765"/>
                <a:gd name="T39" fmla="*/ 0 h 1363"/>
                <a:gd name="T40" fmla="*/ 1 w 765"/>
                <a:gd name="T41" fmla="*/ 0 h 1363"/>
                <a:gd name="T42" fmla="*/ 1 w 765"/>
                <a:gd name="T43" fmla="*/ 0 h 1363"/>
                <a:gd name="T44" fmla="*/ 1 w 765"/>
                <a:gd name="T45" fmla="*/ 0 h 1363"/>
                <a:gd name="T46" fmla="*/ 1 w 765"/>
                <a:gd name="T47" fmla="*/ 0 h 1363"/>
                <a:gd name="T48" fmla="*/ 1 w 765"/>
                <a:gd name="T49" fmla="*/ 0 h 1363"/>
                <a:gd name="T50" fmla="*/ 1 w 765"/>
                <a:gd name="T51" fmla="*/ 0 h 1363"/>
                <a:gd name="T52" fmla="*/ 1 w 765"/>
                <a:gd name="T53" fmla="*/ 0 h 1363"/>
                <a:gd name="T54" fmla="*/ 1 w 765"/>
                <a:gd name="T55" fmla="*/ 0 h 1363"/>
                <a:gd name="T56" fmla="*/ 1 w 765"/>
                <a:gd name="T57" fmla="*/ 0 h 1363"/>
                <a:gd name="T58" fmla="*/ 1 w 765"/>
                <a:gd name="T59" fmla="*/ 0 h 1363"/>
                <a:gd name="T60" fmla="*/ 1 w 765"/>
                <a:gd name="T61" fmla="*/ 0 h 13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65"/>
                <a:gd name="T94" fmla="*/ 0 h 1363"/>
                <a:gd name="T95" fmla="*/ 765 w 765"/>
                <a:gd name="T96" fmla="*/ 1363 h 136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65" h="1363">
                  <a:moveTo>
                    <a:pt x="351" y="41"/>
                  </a:moveTo>
                  <a:cubicBezTo>
                    <a:pt x="386" y="46"/>
                    <a:pt x="422" y="46"/>
                    <a:pt x="456" y="56"/>
                  </a:cubicBezTo>
                  <a:cubicBezTo>
                    <a:pt x="525" y="77"/>
                    <a:pt x="555" y="159"/>
                    <a:pt x="576" y="221"/>
                  </a:cubicBezTo>
                  <a:cubicBezTo>
                    <a:pt x="571" y="281"/>
                    <a:pt x="573" y="342"/>
                    <a:pt x="561" y="401"/>
                  </a:cubicBezTo>
                  <a:cubicBezTo>
                    <a:pt x="557" y="419"/>
                    <a:pt x="527" y="429"/>
                    <a:pt x="531" y="446"/>
                  </a:cubicBezTo>
                  <a:cubicBezTo>
                    <a:pt x="535" y="461"/>
                    <a:pt x="560" y="458"/>
                    <a:pt x="576" y="461"/>
                  </a:cubicBezTo>
                  <a:cubicBezTo>
                    <a:pt x="611" y="468"/>
                    <a:pt x="646" y="471"/>
                    <a:pt x="681" y="476"/>
                  </a:cubicBezTo>
                  <a:cubicBezTo>
                    <a:pt x="727" y="545"/>
                    <a:pt x="710" y="545"/>
                    <a:pt x="666" y="611"/>
                  </a:cubicBezTo>
                  <a:cubicBezTo>
                    <a:pt x="657" y="748"/>
                    <a:pt x="698" y="854"/>
                    <a:pt x="591" y="926"/>
                  </a:cubicBezTo>
                  <a:cubicBezTo>
                    <a:pt x="613" y="991"/>
                    <a:pt x="614" y="1009"/>
                    <a:pt x="681" y="1031"/>
                  </a:cubicBezTo>
                  <a:cubicBezTo>
                    <a:pt x="691" y="1046"/>
                    <a:pt x="704" y="1060"/>
                    <a:pt x="711" y="1076"/>
                  </a:cubicBezTo>
                  <a:cubicBezTo>
                    <a:pt x="724" y="1105"/>
                    <a:pt x="741" y="1166"/>
                    <a:pt x="741" y="1166"/>
                  </a:cubicBezTo>
                  <a:cubicBezTo>
                    <a:pt x="736" y="1221"/>
                    <a:pt x="765" y="1292"/>
                    <a:pt x="726" y="1331"/>
                  </a:cubicBezTo>
                  <a:cubicBezTo>
                    <a:pt x="694" y="1363"/>
                    <a:pt x="635" y="1327"/>
                    <a:pt x="591" y="1316"/>
                  </a:cubicBezTo>
                  <a:cubicBezTo>
                    <a:pt x="552" y="1306"/>
                    <a:pt x="531" y="1261"/>
                    <a:pt x="501" y="1241"/>
                  </a:cubicBezTo>
                  <a:cubicBezTo>
                    <a:pt x="499" y="1240"/>
                    <a:pt x="412" y="1196"/>
                    <a:pt x="411" y="1196"/>
                  </a:cubicBezTo>
                  <a:cubicBezTo>
                    <a:pt x="373" y="1140"/>
                    <a:pt x="357" y="1080"/>
                    <a:pt x="336" y="1016"/>
                  </a:cubicBezTo>
                  <a:cubicBezTo>
                    <a:pt x="331" y="1001"/>
                    <a:pt x="326" y="986"/>
                    <a:pt x="321" y="971"/>
                  </a:cubicBezTo>
                  <a:cubicBezTo>
                    <a:pt x="316" y="956"/>
                    <a:pt x="306" y="926"/>
                    <a:pt x="306" y="926"/>
                  </a:cubicBezTo>
                  <a:cubicBezTo>
                    <a:pt x="346" y="806"/>
                    <a:pt x="335" y="762"/>
                    <a:pt x="426" y="671"/>
                  </a:cubicBezTo>
                  <a:cubicBezTo>
                    <a:pt x="431" y="626"/>
                    <a:pt x="430" y="580"/>
                    <a:pt x="441" y="536"/>
                  </a:cubicBezTo>
                  <a:cubicBezTo>
                    <a:pt x="449" y="503"/>
                    <a:pt x="475" y="478"/>
                    <a:pt x="486" y="446"/>
                  </a:cubicBezTo>
                  <a:cubicBezTo>
                    <a:pt x="481" y="416"/>
                    <a:pt x="498" y="370"/>
                    <a:pt x="471" y="356"/>
                  </a:cubicBezTo>
                  <a:cubicBezTo>
                    <a:pt x="431" y="336"/>
                    <a:pt x="340" y="370"/>
                    <a:pt x="291" y="386"/>
                  </a:cubicBezTo>
                  <a:cubicBezTo>
                    <a:pt x="216" y="381"/>
                    <a:pt x="137" y="397"/>
                    <a:pt x="66" y="371"/>
                  </a:cubicBezTo>
                  <a:cubicBezTo>
                    <a:pt x="32" y="359"/>
                    <a:pt x="6" y="281"/>
                    <a:pt x="6" y="281"/>
                  </a:cubicBezTo>
                  <a:cubicBezTo>
                    <a:pt x="28" y="171"/>
                    <a:pt x="0" y="220"/>
                    <a:pt x="111" y="146"/>
                  </a:cubicBezTo>
                  <a:cubicBezTo>
                    <a:pt x="126" y="136"/>
                    <a:pt x="156" y="116"/>
                    <a:pt x="156" y="116"/>
                  </a:cubicBezTo>
                  <a:cubicBezTo>
                    <a:pt x="201" y="121"/>
                    <a:pt x="246" y="131"/>
                    <a:pt x="291" y="131"/>
                  </a:cubicBezTo>
                  <a:cubicBezTo>
                    <a:pt x="312" y="131"/>
                    <a:pt x="339" y="132"/>
                    <a:pt x="351" y="116"/>
                  </a:cubicBezTo>
                  <a:cubicBezTo>
                    <a:pt x="384" y="72"/>
                    <a:pt x="227" y="0"/>
                    <a:pt x="351" y="41"/>
                  </a:cubicBezTo>
                  <a:close/>
                </a:path>
              </a:pathLst>
            </a:custGeom>
            <a:solidFill>
              <a:srgbClr val="C0C0C0"/>
            </a:solidFill>
            <a:ln w="9525">
              <a:noFill/>
              <a:round/>
              <a:headEnd/>
              <a:tailEnd/>
            </a:ln>
          </p:spPr>
          <p:txBody>
            <a:bodyPr/>
            <a:lstStyle/>
            <a:p>
              <a:endParaRPr lang="ko-KR" altLang="en-US"/>
            </a:p>
          </p:txBody>
        </p:sp>
        <p:sp>
          <p:nvSpPr>
            <p:cNvPr id="2102" name="Text Box 36"/>
            <p:cNvSpPr txBox="1">
              <a:spLocks noChangeArrowheads="1"/>
            </p:cNvSpPr>
            <p:nvPr/>
          </p:nvSpPr>
          <p:spPr bwMode="auto">
            <a:xfrm>
              <a:off x="2765" y="2009"/>
              <a:ext cx="648" cy="216"/>
            </a:xfrm>
            <a:prstGeom prst="rect">
              <a:avLst/>
            </a:prstGeom>
            <a:solidFill>
              <a:srgbClr val="FFFFFF"/>
            </a:solidFill>
            <a:ln w="9525">
              <a:noFill/>
              <a:miter lim="800000"/>
              <a:headEnd/>
              <a:tailEnd/>
            </a:ln>
          </p:spPr>
          <p:txBody>
            <a:bodyPr/>
            <a:lstStyle/>
            <a:p>
              <a:pPr algn="ctr"/>
              <a:r>
                <a:rPr lang="en-US" altLang="ko-KR" sz="1200">
                  <a:latin typeface="Arial Narrow" pitchFamily="34" charset="0"/>
                  <a:ea typeface="바탕" pitchFamily="18" charset="-127"/>
                </a:rPr>
                <a:t>Not a threat</a:t>
              </a:r>
            </a:p>
            <a:p>
              <a:pPr eaLnBrk="0" latinLnBrk="0" hangingPunct="0"/>
              <a:endParaRPr lang="en-US" altLang="ko-KR" sz="2400">
                <a:latin typeface="Arial Narrow" pitchFamily="34" charset="0"/>
              </a:endParaRPr>
            </a:p>
          </p:txBody>
        </p:sp>
        <p:sp>
          <p:nvSpPr>
            <p:cNvPr id="2103" name="Text Box 37"/>
            <p:cNvSpPr txBox="1">
              <a:spLocks noChangeArrowheads="1"/>
            </p:cNvSpPr>
            <p:nvPr/>
          </p:nvSpPr>
          <p:spPr bwMode="auto">
            <a:xfrm>
              <a:off x="29" y="2232"/>
              <a:ext cx="720" cy="216"/>
            </a:xfrm>
            <a:prstGeom prst="rect">
              <a:avLst/>
            </a:prstGeom>
            <a:solidFill>
              <a:srgbClr val="FFFFFF"/>
            </a:solidFill>
            <a:ln w="9525">
              <a:noFill/>
              <a:miter lim="800000"/>
              <a:headEnd/>
              <a:tailEnd/>
            </a:ln>
          </p:spPr>
          <p:txBody>
            <a:bodyPr/>
            <a:lstStyle/>
            <a:p>
              <a:pPr algn="ctr"/>
              <a:r>
                <a:rPr lang="en-US" altLang="ko-KR" sz="1200">
                  <a:latin typeface="Arial Narrow" pitchFamily="34" charset="0"/>
                  <a:ea typeface="바탕" pitchFamily="18" charset="-127"/>
                </a:rPr>
                <a:t>Potential threat</a:t>
              </a:r>
            </a:p>
            <a:p>
              <a:pPr eaLnBrk="0" latinLnBrk="0" hangingPunct="0"/>
              <a:endParaRPr lang="en-US" altLang="ko-KR" sz="2400">
                <a:latin typeface="Arial Narrow" pitchFamily="34" charset="0"/>
              </a:endParaRPr>
            </a:p>
          </p:txBody>
        </p:sp>
        <p:sp>
          <p:nvSpPr>
            <p:cNvPr id="2104" name="Freeform 38"/>
            <p:cNvSpPr>
              <a:spLocks/>
            </p:cNvSpPr>
            <p:nvPr/>
          </p:nvSpPr>
          <p:spPr bwMode="auto">
            <a:xfrm rot="-7338020">
              <a:off x="458" y="1510"/>
              <a:ext cx="521" cy="648"/>
            </a:xfrm>
            <a:custGeom>
              <a:avLst/>
              <a:gdLst>
                <a:gd name="T0" fmla="*/ 2 w 765"/>
                <a:gd name="T1" fmla="*/ 0 h 1363"/>
                <a:gd name="T2" fmla="*/ 3 w 765"/>
                <a:gd name="T3" fmla="*/ 0 h 1363"/>
                <a:gd name="T4" fmla="*/ 3 w 765"/>
                <a:gd name="T5" fmla="*/ 0 h 1363"/>
                <a:gd name="T6" fmla="*/ 3 w 765"/>
                <a:gd name="T7" fmla="*/ 0 h 1363"/>
                <a:gd name="T8" fmla="*/ 3 w 765"/>
                <a:gd name="T9" fmla="*/ 0 h 1363"/>
                <a:gd name="T10" fmla="*/ 3 w 765"/>
                <a:gd name="T11" fmla="*/ 0 h 1363"/>
                <a:gd name="T12" fmla="*/ 5 w 765"/>
                <a:gd name="T13" fmla="*/ 0 h 1363"/>
                <a:gd name="T14" fmla="*/ 5 w 765"/>
                <a:gd name="T15" fmla="*/ 0 h 1363"/>
                <a:gd name="T16" fmla="*/ 3 w 765"/>
                <a:gd name="T17" fmla="*/ 0 h 1363"/>
                <a:gd name="T18" fmla="*/ 5 w 765"/>
                <a:gd name="T19" fmla="*/ 0 h 1363"/>
                <a:gd name="T20" fmla="*/ 5 w 765"/>
                <a:gd name="T21" fmla="*/ 0 h 1363"/>
                <a:gd name="T22" fmla="*/ 5 w 765"/>
                <a:gd name="T23" fmla="*/ 0 h 1363"/>
                <a:gd name="T24" fmla="*/ 5 w 765"/>
                <a:gd name="T25" fmla="*/ 0 h 1363"/>
                <a:gd name="T26" fmla="*/ 3 w 765"/>
                <a:gd name="T27" fmla="*/ 0 h 1363"/>
                <a:gd name="T28" fmla="*/ 3 w 765"/>
                <a:gd name="T29" fmla="*/ 0 h 1363"/>
                <a:gd name="T30" fmla="*/ 3 w 765"/>
                <a:gd name="T31" fmla="*/ 0 h 1363"/>
                <a:gd name="T32" fmla="*/ 2 w 765"/>
                <a:gd name="T33" fmla="*/ 0 h 1363"/>
                <a:gd name="T34" fmla="*/ 2 w 765"/>
                <a:gd name="T35" fmla="*/ 0 h 1363"/>
                <a:gd name="T36" fmla="*/ 2 w 765"/>
                <a:gd name="T37" fmla="*/ 0 h 1363"/>
                <a:gd name="T38" fmla="*/ 3 w 765"/>
                <a:gd name="T39" fmla="*/ 0 h 1363"/>
                <a:gd name="T40" fmla="*/ 3 w 765"/>
                <a:gd name="T41" fmla="*/ 0 h 1363"/>
                <a:gd name="T42" fmla="*/ 3 w 765"/>
                <a:gd name="T43" fmla="*/ 0 h 1363"/>
                <a:gd name="T44" fmla="*/ 3 w 765"/>
                <a:gd name="T45" fmla="*/ 0 h 1363"/>
                <a:gd name="T46" fmla="*/ 2 w 765"/>
                <a:gd name="T47" fmla="*/ 0 h 1363"/>
                <a:gd name="T48" fmla="*/ 1 w 765"/>
                <a:gd name="T49" fmla="*/ 0 h 1363"/>
                <a:gd name="T50" fmla="*/ 1 w 765"/>
                <a:gd name="T51" fmla="*/ 0 h 1363"/>
                <a:gd name="T52" fmla="*/ 1 w 765"/>
                <a:gd name="T53" fmla="*/ 0 h 1363"/>
                <a:gd name="T54" fmla="*/ 1 w 765"/>
                <a:gd name="T55" fmla="*/ 0 h 1363"/>
                <a:gd name="T56" fmla="*/ 2 w 765"/>
                <a:gd name="T57" fmla="*/ 0 h 1363"/>
                <a:gd name="T58" fmla="*/ 2 w 765"/>
                <a:gd name="T59" fmla="*/ 0 h 1363"/>
                <a:gd name="T60" fmla="*/ 2 w 765"/>
                <a:gd name="T61" fmla="*/ 0 h 13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65"/>
                <a:gd name="T94" fmla="*/ 0 h 1363"/>
                <a:gd name="T95" fmla="*/ 765 w 765"/>
                <a:gd name="T96" fmla="*/ 1363 h 136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65" h="1363">
                  <a:moveTo>
                    <a:pt x="351" y="41"/>
                  </a:moveTo>
                  <a:cubicBezTo>
                    <a:pt x="386" y="46"/>
                    <a:pt x="422" y="46"/>
                    <a:pt x="456" y="56"/>
                  </a:cubicBezTo>
                  <a:cubicBezTo>
                    <a:pt x="525" y="77"/>
                    <a:pt x="555" y="159"/>
                    <a:pt x="576" y="221"/>
                  </a:cubicBezTo>
                  <a:cubicBezTo>
                    <a:pt x="571" y="281"/>
                    <a:pt x="573" y="342"/>
                    <a:pt x="561" y="401"/>
                  </a:cubicBezTo>
                  <a:cubicBezTo>
                    <a:pt x="557" y="419"/>
                    <a:pt x="527" y="429"/>
                    <a:pt x="531" y="446"/>
                  </a:cubicBezTo>
                  <a:cubicBezTo>
                    <a:pt x="535" y="461"/>
                    <a:pt x="560" y="458"/>
                    <a:pt x="576" y="461"/>
                  </a:cubicBezTo>
                  <a:cubicBezTo>
                    <a:pt x="611" y="468"/>
                    <a:pt x="646" y="471"/>
                    <a:pt x="681" y="476"/>
                  </a:cubicBezTo>
                  <a:cubicBezTo>
                    <a:pt x="727" y="545"/>
                    <a:pt x="710" y="545"/>
                    <a:pt x="666" y="611"/>
                  </a:cubicBezTo>
                  <a:cubicBezTo>
                    <a:pt x="657" y="748"/>
                    <a:pt x="698" y="854"/>
                    <a:pt x="591" y="926"/>
                  </a:cubicBezTo>
                  <a:cubicBezTo>
                    <a:pt x="613" y="991"/>
                    <a:pt x="614" y="1009"/>
                    <a:pt x="681" y="1031"/>
                  </a:cubicBezTo>
                  <a:cubicBezTo>
                    <a:pt x="691" y="1046"/>
                    <a:pt x="704" y="1060"/>
                    <a:pt x="711" y="1076"/>
                  </a:cubicBezTo>
                  <a:cubicBezTo>
                    <a:pt x="724" y="1105"/>
                    <a:pt x="741" y="1166"/>
                    <a:pt x="741" y="1166"/>
                  </a:cubicBezTo>
                  <a:cubicBezTo>
                    <a:pt x="736" y="1221"/>
                    <a:pt x="765" y="1292"/>
                    <a:pt x="726" y="1331"/>
                  </a:cubicBezTo>
                  <a:cubicBezTo>
                    <a:pt x="694" y="1363"/>
                    <a:pt x="635" y="1327"/>
                    <a:pt x="591" y="1316"/>
                  </a:cubicBezTo>
                  <a:cubicBezTo>
                    <a:pt x="552" y="1306"/>
                    <a:pt x="531" y="1261"/>
                    <a:pt x="501" y="1241"/>
                  </a:cubicBezTo>
                  <a:cubicBezTo>
                    <a:pt x="499" y="1240"/>
                    <a:pt x="412" y="1196"/>
                    <a:pt x="411" y="1196"/>
                  </a:cubicBezTo>
                  <a:cubicBezTo>
                    <a:pt x="373" y="1140"/>
                    <a:pt x="357" y="1080"/>
                    <a:pt x="336" y="1016"/>
                  </a:cubicBezTo>
                  <a:cubicBezTo>
                    <a:pt x="331" y="1001"/>
                    <a:pt x="326" y="986"/>
                    <a:pt x="321" y="971"/>
                  </a:cubicBezTo>
                  <a:cubicBezTo>
                    <a:pt x="316" y="956"/>
                    <a:pt x="306" y="926"/>
                    <a:pt x="306" y="926"/>
                  </a:cubicBezTo>
                  <a:cubicBezTo>
                    <a:pt x="346" y="806"/>
                    <a:pt x="335" y="762"/>
                    <a:pt x="426" y="671"/>
                  </a:cubicBezTo>
                  <a:cubicBezTo>
                    <a:pt x="431" y="626"/>
                    <a:pt x="430" y="580"/>
                    <a:pt x="441" y="536"/>
                  </a:cubicBezTo>
                  <a:cubicBezTo>
                    <a:pt x="449" y="503"/>
                    <a:pt x="475" y="478"/>
                    <a:pt x="486" y="446"/>
                  </a:cubicBezTo>
                  <a:cubicBezTo>
                    <a:pt x="481" y="416"/>
                    <a:pt x="498" y="370"/>
                    <a:pt x="471" y="356"/>
                  </a:cubicBezTo>
                  <a:cubicBezTo>
                    <a:pt x="431" y="336"/>
                    <a:pt x="340" y="370"/>
                    <a:pt x="291" y="386"/>
                  </a:cubicBezTo>
                  <a:cubicBezTo>
                    <a:pt x="216" y="381"/>
                    <a:pt x="137" y="397"/>
                    <a:pt x="66" y="371"/>
                  </a:cubicBezTo>
                  <a:cubicBezTo>
                    <a:pt x="32" y="359"/>
                    <a:pt x="6" y="281"/>
                    <a:pt x="6" y="281"/>
                  </a:cubicBezTo>
                  <a:cubicBezTo>
                    <a:pt x="28" y="171"/>
                    <a:pt x="0" y="220"/>
                    <a:pt x="111" y="146"/>
                  </a:cubicBezTo>
                  <a:cubicBezTo>
                    <a:pt x="126" y="136"/>
                    <a:pt x="156" y="116"/>
                    <a:pt x="156" y="116"/>
                  </a:cubicBezTo>
                  <a:cubicBezTo>
                    <a:pt x="201" y="121"/>
                    <a:pt x="246" y="131"/>
                    <a:pt x="291" y="131"/>
                  </a:cubicBezTo>
                  <a:cubicBezTo>
                    <a:pt x="312" y="131"/>
                    <a:pt x="339" y="132"/>
                    <a:pt x="351" y="116"/>
                  </a:cubicBezTo>
                  <a:cubicBezTo>
                    <a:pt x="384" y="72"/>
                    <a:pt x="227" y="0"/>
                    <a:pt x="351" y="41"/>
                  </a:cubicBezTo>
                  <a:close/>
                </a:path>
              </a:pathLst>
            </a:custGeom>
            <a:solidFill>
              <a:srgbClr val="C0C0C0"/>
            </a:solidFill>
            <a:ln w="9525">
              <a:noFill/>
              <a:round/>
              <a:headEnd/>
              <a:tailEnd/>
            </a:ln>
          </p:spPr>
          <p:txBody>
            <a:bodyPr vert="eaVert"/>
            <a:lstStyle/>
            <a:p>
              <a:endParaRPr lang="ko-KR" altLang="en-US"/>
            </a:p>
          </p:txBody>
        </p:sp>
        <p:sp>
          <p:nvSpPr>
            <p:cNvPr id="2105" name="Rectangle 39"/>
            <p:cNvSpPr>
              <a:spLocks noChangeArrowheads="1"/>
            </p:cNvSpPr>
            <p:nvPr/>
          </p:nvSpPr>
          <p:spPr bwMode="auto">
            <a:xfrm>
              <a:off x="1181" y="1944"/>
              <a:ext cx="799" cy="792"/>
            </a:xfrm>
            <a:prstGeom prst="rect">
              <a:avLst/>
            </a:prstGeom>
            <a:noFill/>
            <a:ln w="9525">
              <a:solidFill>
                <a:srgbClr val="969696"/>
              </a:solidFill>
              <a:prstDash val="dash"/>
              <a:miter lim="800000"/>
              <a:headEnd/>
              <a:tailEnd/>
            </a:ln>
          </p:spPr>
          <p:txBody>
            <a:bodyPr/>
            <a:lstStyle/>
            <a:p>
              <a:endParaRPr lang="ko-KR" altLang="ko-KR"/>
            </a:p>
          </p:txBody>
        </p:sp>
        <p:sp>
          <p:nvSpPr>
            <p:cNvPr id="2106" name="Text Box 40"/>
            <p:cNvSpPr txBox="1">
              <a:spLocks noChangeArrowheads="1"/>
            </p:cNvSpPr>
            <p:nvPr/>
          </p:nvSpPr>
          <p:spPr bwMode="auto">
            <a:xfrm>
              <a:off x="965" y="2808"/>
              <a:ext cx="1296" cy="216"/>
            </a:xfrm>
            <a:prstGeom prst="rect">
              <a:avLst/>
            </a:prstGeom>
            <a:solidFill>
              <a:srgbClr val="FFFFFF"/>
            </a:solidFill>
            <a:ln w="9525">
              <a:noFill/>
              <a:miter lim="800000"/>
              <a:headEnd/>
              <a:tailEnd/>
            </a:ln>
          </p:spPr>
          <p:txBody>
            <a:bodyPr/>
            <a:lstStyle/>
            <a:p>
              <a:r>
                <a:rPr lang="en-US" altLang="ko-KR" sz="1200">
                  <a:latin typeface="Arial Narrow" pitchFamily="34" charset="0"/>
                  <a:ea typeface="바탕" pitchFamily="18" charset="-127"/>
                </a:rPr>
                <a:t>Actual GEO and LEO FOV</a:t>
              </a:r>
            </a:p>
            <a:p>
              <a:pPr eaLnBrk="0" latinLnBrk="0" hangingPunct="0"/>
              <a:endParaRPr lang="en-US" altLang="ko-KR" sz="2400">
                <a:latin typeface="Arial Narrow" pitchFamily="34" charset="0"/>
              </a:endParaRPr>
            </a:p>
          </p:txBody>
        </p:sp>
        <p:sp>
          <p:nvSpPr>
            <p:cNvPr id="2107" name="Rectangle 41"/>
            <p:cNvSpPr>
              <a:spLocks noChangeArrowheads="1"/>
            </p:cNvSpPr>
            <p:nvPr/>
          </p:nvSpPr>
          <p:spPr bwMode="auto">
            <a:xfrm>
              <a:off x="1397" y="1728"/>
              <a:ext cx="799" cy="791"/>
            </a:xfrm>
            <a:prstGeom prst="rect">
              <a:avLst/>
            </a:prstGeom>
            <a:noFill/>
            <a:ln w="9525">
              <a:solidFill>
                <a:srgbClr val="969696"/>
              </a:solidFill>
              <a:prstDash val="dash"/>
              <a:miter lim="800000"/>
              <a:headEnd/>
              <a:tailEnd/>
            </a:ln>
          </p:spPr>
          <p:txBody>
            <a:bodyPr/>
            <a:lstStyle/>
            <a:p>
              <a:endParaRPr lang="ko-KR" altLang="ko-KR"/>
            </a:p>
          </p:txBody>
        </p:sp>
        <p:sp>
          <p:nvSpPr>
            <p:cNvPr id="2108" name="AutoShape 42"/>
            <p:cNvSpPr>
              <a:spLocks noRot="1" noChangeAspect="1" noMove="1" noResize="1" noChangeArrowheads="1"/>
            </p:cNvSpPr>
            <p:nvPr/>
          </p:nvSpPr>
          <p:spPr bwMode="auto">
            <a:xfrm>
              <a:off x="0" y="1152"/>
              <a:ext cx="3456" cy="2016"/>
            </a:xfrm>
            <a:prstGeom prst="rect">
              <a:avLst/>
            </a:prstGeom>
            <a:noFill/>
            <a:ln w="9525">
              <a:noFill/>
              <a:miter lim="800000"/>
              <a:headEnd/>
              <a:tailEnd/>
            </a:ln>
          </p:spPr>
          <p:txBody>
            <a:bodyPr/>
            <a:lstStyle/>
            <a:p>
              <a:endParaRPr lang="ko-KR" altLang="ko-KR"/>
            </a:p>
          </p:txBody>
        </p:sp>
      </p:grpSp>
      <p:grpSp>
        <p:nvGrpSpPr>
          <p:cNvPr id="4" name="그룹 57"/>
          <p:cNvGrpSpPr>
            <a:grpSpLocks/>
          </p:cNvGrpSpPr>
          <p:nvPr/>
        </p:nvGrpSpPr>
        <p:grpSpPr bwMode="auto">
          <a:xfrm>
            <a:off x="4197350" y="5948363"/>
            <a:ext cx="4695825" cy="793750"/>
            <a:chOff x="3995738" y="5948363"/>
            <a:chExt cx="4695825" cy="793750"/>
          </a:xfrm>
        </p:grpSpPr>
        <p:sp>
          <p:nvSpPr>
            <p:cNvPr id="2093" name="Rectangle 2"/>
            <p:cNvSpPr>
              <a:spLocks noChangeArrowheads="1"/>
            </p:cNvSpPr>
            <p:nvPr/>
          </p:nvSpPr>
          <p:spPr bwMode="auto">
            <a:xfrm>
              <a:off x="3995738" y="5948363"/>
              <a:ext cx="4695825" cy="793750"/>
            </a:xfrm>
            <a:prstGeom prst="rect">
              <a:avLst/>
            </a:prstGeom>
            <a:solidFill>
              <a:schemeClr val="accent1"/>
            </a:solidFill>
            <a:ln w="9525">
              <a:solidFill>
                <a:schemeClr val="tx1"/>
              </a:solidFill>
              <a:miter lim="800000"/>
              <a:headEnd/>
              <a:tailEnd/>
            </a:ln>
          </p:spPr>
          <p:txBody>
            <a:bodyPr wrap="none" anchor="ctr"/>
            <a:lstStyle/>
            <a:p>
              <a:endParaRPr lang="ko-KR" altLang="en-US"/>
            </a:p>
          </p:txBody>
        </p:sp>
        <p:graphicFrame>
          <p:nvGraphicFramePr>
            <p:cNvPr id="2050" name="Object 0"/>
            <p:cNvGraphicFramePr>
              <a:graphicFrameLocks noChangeAspect="1"/>
            </p:cNvGraphicFramePr>
            <p:nvPr/>
          </p:nvGraphicFramePr>
          <p:xfrm>
            <a:off x="5876925" y="6110288"/>
            <a:ext cx="2655888" cy="557212"/>
          </p:xfrm>
          <a:graphic>
            <a:graphicData uri="http://schemas.openxmlformats.org/presentationml/2006/ole">
              <mc:AlternateContent xmlns:mc="http://schemas.openxmlformats.org/markup-compatibility/2006">
                <mc:Choice xmlns:v="urn:schemas-microsoft-com:vml" Requires="v">
                  <p:oleObj spid="_x0000_s65546" name="수식" r:id="rId4" imgW="1320480" imgH="279360" progId="Equation.3">
                    <p:embed/>
                  </p:oleObj>
                </mc:Choice>
                <mc:Fallback>
                  <p:oleObj name="수식" r:id="rId4" imgW="1320480" imgH="279360" progId="Equation.3">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925" y="6110288"/>
                          <a:ext cx="2655888" cy="557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1"/>
            <p:cNvGraphicFramePr>
              <a:graphicFrameLocks noChangeAspect="1"/>
            </p:cNvGraphicFramePr>
            <p:nvPr/>
          </p:nvGraphicFramePr>
          <p:xfrm>
            <a:off x="4421188" y="6083300"/>
            <a:ext cx="915988" cy="657225"/>
          </p:xfrm>
          <a:graphic>
            <a:graphicData uri="http://schemas.openxmlformats.org/presentationml/2006/ole">
              <mc:AlternateContent xmlns:mc="http://schemas.openxmlformats.org/markup-compatibility/2006">
                <mc:Choice xmlns:v="urn:schemas-microsoft-com:vml" Requires="v">
                  <p:oleObj spid="_x0000_s65547" name="수식" r:id="rId6" imgW="647640" imgH="457200" progId="Equation.3">
                    <p:embed/>
                  </p:oleObj>
                </mc:Choice>
                <mc:Fallback>
                  <p:oleObj name="수식" r:id="rId6" imgW="647640" imgH="457200"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1188" y="6083300"/>
                          <a:ext cx="915988" cy="657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055" name="AutoShape 34"/>
          <p:cNvSpPr>
            <a:spLocks noChangeArrowheads="1"/>
          </p:cNvSpPr>
          <p:nvPr/>
        </p:nvSpPr>
        <p:spPr bwMode="auto">
          <a:xfrm>
            <a:off x="7548563" y="2841625"/>
            <a:ext cx="1431925" cy="371475"/>
          </a:xfrm>
          <a:prstGeom prst="wedgeRoundRectCallout">
            <a:avLst>
              <a:gd name="adj1" fmla="val -32264"/>
              <a:gd name="adj2" fmla="val -120940"/>
              <a:gd name="adj3" fmla="val 16667"/>
            </a:avLst>
          </a:prstGeom>
          <a:solidFill>
            <a:schemeClr val="accent1"/>
          </a:solidFill>
          <a:ln w="9525">
            <a:solidFill>
              <a:schemeClr val="tx1"/>
            </a:solidFill>
            <a:miter lim="800000"/>
            <a:headEnd/>
            <a:tailEnd/>
          </a:ln>
        </p:spPr>
        <p:txBody>
          <a:bodyPr/>
          <a:lstStyle/>
          <a:p>
            <a:pPr algn="ctr"/>
            <a:r>
              <a:rPr lang="en-US" altLang="ko-KR" sz="900" b="1">
                <a:latin typeface="Tahoma" pitchFamily="34" charset="0"/>
              </a:rPr>
              <a:t>Uniformity reduces uncertainty</a:t>
            </a:r>
          </a:p>
        </p:txBody>
      </p:sp>
      <p:sp>
        <p:nvSpPr>
          <p:cNvPr id="72" name="AutoShape 35"/>
          <p:cNvSpPr>
            <a:spLocks noChangeArrowheads="1"/>
          </p:cNvSpPr>
          <p:nvPr/>
        </p:nvSpPr>
        <p:spPr bwMode="auto">
          <a:xfrm>
            <a:off x="7812088" y="3641725"/>
            <a:ext cx="1135062" cy="723900"/>
          </a:xfrm>
          <a:prstGeom prst="wedgeRoundRectCallout">
            <a:avLst>
              <a:gd name="adj1" fmla="val -64685"/>
              <a:gd name="adj2" fmla="val 77852"/>
              <a:gd name="adj3" fmla="val 16667"/>
            </a:avLst>
          </a:prstGeom>
          <a:solidFill>
            <a:schemeClr val="accent1"/>
          </a:solidFill>
          <a:ln w="9525">
            <a:solidFill>
              <a:schemeClr val="tx1"/>
            </a:solidFill>
            <a:miter lim="800000"/>
            <a:headEnd/>
            <a:tailEnd/>
          </a:ln>
          <a:effectLst/>
        </p:spPr>
        <p:txBody>
          <a:bodyPr/>
          <a:lstStyle/>
          <a:p>
            <a:pPr>
              <a:spcBef>
                <a:spcPct val="50000"/>
              </a:spcBef>
              <a:defRPr/>
            </a:pPr>
            <a:r>
              <a:rPr lang="en-US" altLang="ko-KR" sz="900" b="1">
                <a:effectLst>
                  <a:outerShdw blurRad="38100" dist="38100" dir="2700000" algn="tl">
                    <a:srgbClr val="FFFFFF"/>
                  </a:outerShdw>
                </a:effectLst>
                <a:latin typeface="Tahoma" pitchFamily="34" charset="0"/>
              </a:rPr>
              <a:t>Cause unwanted bias </a:t>
            </a:r>
            <a:r>
              <a:rPr lang="en-US" altLang="ko-KR" sz="900" b="1">
                <a:effectLst>
                  <a:outerShdw blurRad="38100" dist="38100" dir="2700000" algn="tl">
                    <a:srgbClr val="FFFFFF"/>
                  </a:outerShdw>
                </a:effectLst>
                <a:latin typeface="Tahoma" pitchFamily="34" charset="0"/>
                <a:sym typeface="Wingdings" pitchFamily="2" charset="2"/>
              </a:rPr>
              <a:t> increased noise</a:t>
            </a:r>
            <a:endParaRPr lang="en-US" altLang="ko-KR" sz="900" b="1">
              <a:latin typeface="Tahoma" pitchFamily="34" charset="0"/>
            </a:endParaRPr>
          </a:p>
        </p:txBody>
      </p:sp>
      <p:grpSp>
        <p:nvGrpSpPr>
          <p:cNvPr id="5" name="그룹 89"/>
          <p:cNvGrpSpPr>
            <a:grpSpLocks/>
          </p:cNvGrpSpPr>
          <p:nvPr/>
        </p:nvGrpSpPr>
        <p:grpSpPr bwMode="auto">
          <a:xfrm>
            <a:off x="4140200" y="1076325"/>
            <a:ext cx="1365250" cy="336550"/>
            <a:chOff x="4140200" y="859234"/>
            <a:chExt cx="1365250" cy="336550"/>
          </a:xfrm>
        </p:grpSpPr>
        <p:sp>
          <p:nvSpPr>
            <p:cNvPr id="2091" name="Rectangle 36"/>
            <p:cNvSpPr>
              <a:spLocks noChangeArrowheads="1"/>
            </p:cNvSpPr>
            <p:nvPr/>
          </p:nvSpPr>
          <p:spPr bwMode="auto">
            <a:xfrm>
              <a:off x="4284663" y="908446"/>
              <a:ext cx="1112837" cy="242888"/>
            </a:xfrm>
            <a:prstGeom prst="rect">
              <a:avLst/>
            </a:prstGeom>
            <a:noFill/>
            <a:ln w="9525">
              <a:solidFill>
                <a:schemeClr val="tx1"/>
              </a:solidFill>
              <a:miter lim="800000"/>
              <a:headEnd/>
              <a:tailEnd/>
            </a:ln>
          </p:spPr>
          <p:txBody>
            <a:bodyPr wrap="none" anchor="ctr"/>
            <a:lstStyle/>
            <a:p>
              <a:endParaRPr lang="ko-KR" altLang="en-US"/>
            </a:p>
          </p:txBody>
        </p:sp>
        <p:sp>
          <p:nvSpPr>
            <p:cNvPr id="74" name="Text Box 37"/>
            <p:cNvSpPr txBox="1">
              <a:spLocks noChangeArrowheads="1"/>
            </p:cNvSpPr>
            <p:nvPr/>
          </p:nvSpPr>
          <p:spPr bwMode="auto">
            <a:xfrm>
              <a:off x="4140200" y="859234"/>
              <a:ext cx="1365250" cy="336550"/>
            </a:xfrm>
            <a:prstGeom prst="rect">
              <a:avLst/>
            </a:prstGeom>
            <a:noFill/>
            <a:ln w="9525">
              <a:noFill/>
              <a:miter lim="800000"/>
              <a:headEnd/>
              <a:tailEnd/>
            </a:ln>
            <a:effectLst/>
          </p:spPr>
          <p:txBody>
            <a:bodyPr>
              <a:spAutoFit/>
            </a:bodyPr>
            <a:lstStyle/>
            <a:p>
              <a:pPr algn="ctr">
                <a:spcBef>
                  <a:spcPct val="50000"/>
                </a:spcBef>
                <a:defRPr/>
              </a:pPr>
              <a:r>
                <a:rPr lang="en-US" altLang="ko-KR" sz="1600" dirty="0">
                  <a:effectLst>
                    <a:outerShdw blurRad="38100" dist="38100" dir="2700000" algn="tl">
                      <a:srgbClr val="C0C0C0"/>
                    </a:outerShdw>
                  </a:effectLst>
                  <a:latin typeface="Tahoma" pitchFamily="34" charset="0"/>
                </a:rPr>
                <a:t>Background </a:t>
              </a:r>
            </a:p>
          </p:txBody>
        </p:sp>
      </p:grpSp>
      <p:grpSp>
        <p:nvGrpSpPr>
          <p:cNvPr id="6" name="그룹 90"/>
          <p:cNvGrpSpPr>
            <a:grpSpLocks/>
          </p:cNvGrpSpPr>
          <p:nvPr/>
        </p:nvGrpSpPr>
        <p:grpSpPr bwMode="auto">
          <a:xfrm>
            <a:off x="4395788" y="3711575"/>
            <a:ext cx="1112837" cy="581025"/>
            <a:chOff x="4395788" y="3427809"/>
            <a:chExt cx="1112837" cy="581025"/>
          </a:xfrm>
        </p:grpSpPr>
        <p:sp>
          <p:nvSpPr>
            <p:cNvPr id="70" name="Text Box 33"/>
            <p:cNvSpPr txBox="1">
              <a:spLocks noChangeArrowheads="1"/>
            </p:cNvSpPr>
            <p:nvPr/>
          </p:nvSpPr>
          <p:spPr bwMode="auto">
            <a:xfrm>
              <a:off x="4395788" y="3427809"/>
              <a:ext cx="1112837" cy="581025"/>
            </a:xfrm>
            <a:prstGeom prst="rect">
              <a:avLst/>
            </a:prstGeom>
            <a:noFill/>
            <a:ln w="9525">
              <a:noFill/>
              <a:miter lim="800000"/>
              <a:headEnd/>
              <a:tailEnd/>
            </a:ln>
            <a:effectLst/>
          </p:spPr>
          <p:txBody>
            <a:bodyPr>
              <a:spAutoFit/>
            </a:bodyPr>
            <a:lstStyle/>
            <a:p>
              <a:pPr algn="ctr">
                <a:spcBef>
                  <a:spcPct val="50000"/>
                </a:spcBef>
                <a:defRPr/>
              </a:pPr>
              <a:r>
                <a:rPr lang="en-US" altLang="ko-KR" sz="1600">
                  <a:effectLst>
                    <a:outerShdw blurRad="38100" dist="38100" dir="2700000" algn="tl">
                      <a:srgbClr val="C0C0C0"/>
                    </a:outerShdw>
                  </a:effectLst>
                  <a:latin typeface="Tahoma" pitchFamily="34" charset="0"/>
                </a:rPr>
                <a:t>Normal sample</a:t>
              </a:r>
            </a:p>
          </p:txBody>
        </p:sp>
        <p:sp>
          <p:nvSpPr>
            <p:cNvPr id="2090" name="Rectangle 38"/>
            <p:cNvSpPr>
              <a:spLocks noChangeArrowheads="1"/>
            </p:cNvSpPr>
            <p:nvPr/>
          </p:nvSpPr>
          <p:spPr bwMode="auto">
            <a:xfrm>
              <a:off x="4572000" y="3460551"/>
              <a:ext cx="752475" cy="544513"/>
            </a:xfrm>
            <a:prstGeom prst="rect">
              <a:avLst/>
            </a:prstGeom>
            <a:noFill/>
            <a:ln w="9525">
              <a:solidFill>
                <a:schemeClr val="tx1"/>
              </a:solidFill>
              <a:miter lim="800000"/>
              <a:headEnd/>
              <a:tailEnd/>
            </a:ln>
          </p:spPr>
          <p:txBody>
            <a:bodyPr wrap="none" anchor="ctr"/>
            <a:lstStyle/>
            <a:p>
              <a:endParaRPr lang="ko-KR" altLang="en-US"/>
            </a:p>
          </p:txBody>
        </p:sp>
      </p:grpSp>
      <p:sp>
        <p:nvSpPr>
          <p:cNvPr id="95" name="직사각형 94"/>
          <p:cNvSpPr/>
          <p:nvPr/>
        </p:nvSpPr>
        <p:spPr>
          <a:xfrm>
            <a:off x="6732588" y="382588"/>
            <a:ext cx="1223962" cy="454025"/>
          </a:xfrm>
          <a:prstGeom prst="rect">
            <a:avLst/>
          </a:prstGeom>
          <a:solidFill>
            <a:srgbClr val="13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060" name="제목 1"/>
          <p:cNvSpPr>
            <a:spLocks noGrp="1"/>
          </p:cNvSpPr>
          <p:nvPr>
            <p:ph type="title"/>
          </p:nvPr>
        </p:nvSpPr>
        <p:spPr>
          <a:xfrm>
            <a:off x="457200" y="338138"/>
            <a:ext cx="8147050" cy="642937"/>
          </a:xfrm>
        </p:spPr>
        <p:txBody>
          <a:bodyPr/>
          <a:lstStyle/>
          <a:p>
            <a:r>
              <a:rPr lang="en-US" altLang="ko-KR" b="1" smtClean="0">
                <a:latin typeface="Tahoma" pitchFamily="34" charset="0"/>
                <a:cs typeface="Tahoma" pitchFamily="34" charset="0"/>
              </a:rPr>
              <a:t>Method (2/3)</a:t>
            </a:r>
            <a:endParaRPr lang="ko-KR" altLang="en-US" b="1" smtClean="0">
              <a:latin typeface="Tahoma" pitchFamily="34" charset="0"/>
              <a:cs typeface="Tahoma" pitchFamily="34" charset="0"/>
            </a:endParaRPr>
          </a:p>
        </p:txBody>
      </p:sp>
      <p:graphicFrame>
        <p:nvGraphicFramePr>
          <p:cNvPr id="57" name="표 56"/>
          <p:cNvGraphicFramePr>
            <a:graphicFrameLocks noGrp="1"/>
          </p:cNvGraphicFramePr>
          <p:nvPr/>
        </p:nvGraphicFramePr>
        <p:xfrm>
          <a:off x="684213" y="1196975"/>
          <a:ext cx="3167062" cy="5324475"/>
        </p:xfrm>
        <a:graphic>
          <a:graphicData uri="http://schemas.openxmlformats.org/drawingml/2006/table">
            <a:tbl>
              <a:tblPr/>
              <a:tblGrid>
                <a:gridCol w="3167062"/>
              </a:tblGrid>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rgbClr val="BFBFBF"/>
                          </a:solidFill>
                          <a:effectLst/>
                          <a:latin typeface="Tahoma" pitchFamily="34" charset="0"/>
                          <a:ea typeface="-윤고딕120" pitchFamily="18" charset="-127"/>
                        </a:rPr>
                        <a:t>Collocated in space</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ko-KR" altLang="en-US" sz="2000" b="1" i="0" u="none" strike="noStrike" cap="none" normalizeH="0" baseline="0" smtClean="0">
                          <a:ln>
                            <a:noFill/>
                          </a:ln>
                          <a:solidFill>
                            <a:srgbClr val="BFBFBF"/>
                          </a:solidFill>
                          <a:effectLst/>
                          <a:latin typeface="바탕" pitchFamily="18" charset="-127"/>
                          <a:ea typeface="바탕" pitchFamily="18" charset="-127"/>
                        </a:rPr>
                        <a:t>↓</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rgbClr val="BFBFBF"/>
                          </a:solidFill>
                          <a:effectLst/>
                          <a:latin typeface="Tahoma" pitchFamily="34" charset="0"/>
                          <a:ea typeface="-윤고딕120" pitchFamily="18" charset="-127"/>
                        </a:rPr>
                        <a:t>Collocated in time</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ko-KR" altLang="en-US" sz="2000" b="1" i="0" u="none" strike="noStrike" cap="none" normalizeH="0" baseline="0" smtClean="0">
                          <a:ln>
                            <a:noFill/>
                          </a:ln>
                          <a:solidFill>
                            <a:srgbClr val="BFBFBF"/>
                          </a:solidFill>
                          <a:effectLst/>
                          <a:latin typeface="바탕" pitchFamily="18" charset="-127"/>
                          <a:ea typeface="바탕" pitchFamily="18" charset="-127"/>
                        </a:rPr>
                        <a:t>↓</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rgbClr val="BFBFBF"/>
                          </a:solidFill>
                          <a:effectLst/>
                          <a:latin typeface="Tahoma" pitchFamily="34" charset="0"/>
                          <a:ea typeface="-윤고딕120" pitchFamily="18" charset="-127"/>
                        </a:rPr>
                        <a:t>Aligned in line-of-sight</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ko-KR" altLang="en-US" sz="2000" b="1" i="0" u="none" strike="noStrike" cap="none" normalizeH="0" baseline="0" smtClean="0">
                          <a:ln>
                            <a:noFill/>
                          </a:ln>
                          <a:solidFill>
                            <a:srgbClr val="BFBFBF"/>
                          </a:solidFill>
                          <a:effectLst/>
                          <a:latin typeface="바탕" pitchFamily="18" charset="-127"/>
                          <a:ea typeface="바탕" pitchFamily="18" charset="-127"/>
                        </a:rPr>
                        <a:t>↓</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latin typeface="Tahoma" pitchFamily="34" charset="0"/>
                          <a:ea typeface="-윤고딕120" pitchFamily="18" charset="-127"/>
                        </a:rPr>
                        <a:t>Uniform environment</a:t>
                      </a:r>
                      <a:endParaRPr kumimoji="0" lang="ko-KR" altLang="en-US" sz="2000" b="1" i="0" u="none" strike="noStrike" cap="none" normalizeH="0" baseline="0" smtClean="0">
                        <a:ln>
                          <a:noFill/>
                        </a:ln>
                        <a:solidFill>
                          <a:schemeClr val="tx1"/>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C090"/>
                    </a:solid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ko-KR" altLang="en-US" sz="2000" b="1" i="0" u="none" strike="noStrike" cap="none" normalizeH="0" baseline="0" smtClean="0">
                          <a:ln>
                            <a:noFill/>
                          </a:ln>
                          <a:solidFill>
                            <a:schemeClr val="tx1"/>
                          </a:solidFill>
                          <a:effectLst/>
                          <a:latin typeface="바탕" pitchFamily="18" charset="-127"/>
                          <a:ea typeface="바탕" pitchFamily="18" charset="-127"/>
                        </a:rPr>
                        <a:t>↓</a:t>
                      </a:r>
                      <a:endParaRPr kumimoji="0" lang="ko-KR" altLang="en-US" sz="2000" b="1" i="0" u="none" strike="noStrike" cap="none" normalizeH="0" baseline="0" smtClean="0">
                        <a:ln>
                          <a:noFill/>
                        </a:ln>
                        <a:solidFill>
                          <a:schemeClr val="tx1"/>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C090"/>
                    </a:solid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latin typeface="Tahoma" pitchFamily="34" charset="0"/>
                          <a:ea typeface="-윤고딕120" pitchFamily="18" charset="-127"/>
                        </a:rPr>
                        <a:t>Normal GEO FOV</a:t>
                      </a:r>
                      <a:endParaRPr kumimoji="0" lang="ko-KR" altLang="en-US" sz="2000" b="1" i="0" u="none" strike="noStrike" cap="none" normalizeH="0" baseline="0" smtClean="0">
                        <a:ln>
                          <a:noFill/>
                        </a:ln>
                        <a:solidFill>
                          <a:schemeClr val="tx1"/>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C090"/>
                    </a:solid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ko-KR" altLang="en-US" sz="2000" b="1" i="0" u="none" strike="noStrike" cap="none" normalizeH="0" baseline="0" smtClean="0">
                          <a:ln>
                            <a:noFill/>
                          </a:ln>
                          <a:solidFill>
                            <a:schemeClr val="tx1"/>
                          </a:solidFill>
                          <a:effectLst/>
                          <a:latin typeface="바탕" pitchFamily="18" charset="-127"/>
                          <a:ea typeface="바탕" pitchFamily="18" charset="-127"/>
                        </a:rPr>
                        <a:t>↓</a:t>
                      </a:r>
                      <a:endParaRPr kumimoji="0" lang="ko-KR" altLang="en-US" sz="2000" b="1" i="0" u="none" strike="noStrike" cap="none" normalizeH="0" baseline="0" smtClean="0">
                        <a:ln>
                          <a:noFill/>
                        </a:ln>
                        <a:solidFill>
                          <a:schemeClr val="tx1"/>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rgbClr val="BFBFBF"/>
                          </a:solidFill>
                          <a:effectLst/>
                          <a:latin typeface="Tahoma" pitchFamily="34" charset="0"/>
                          <a:ea typeface="-윤고딕120" pitchFamily="18" charset="-127"/>
                        </a:rPr>
                        <a:t>Spatial averaging</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ko-KR" altLang="en-US" sz="2000" b="1" i="0" u="none" strike="noStrike" cap="none" normalizeH="0" baseline="0" smtClean="0">
                          <a:ln>
                            <a:noFill/>
                          </a:ln>
                          <a:solidFill>
                            <a:srgbClr val="BFBFBF"/>
                          </a:solidFill>
                          <a:effectLst/>
                          <a:latin typeface="바탕" pitchFamily="18" charset="-127"/>
                          <a:ea typeface="바탕" pitchFamily="18" charset="-127"/>
                        </a:rPr>
                        <a:t>↓</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rgbClr val="BFBFBF"/>
                          </a:solidFill>
                          <a:effectLst/>
                          <a:latin typeface="Tahoma" pitchFamily="34" charset="0"/>
                          <a:ea typeface="-윤고딕120" pitchFamily="18" charset="-127"/>
                        </a:rPr>
                        <a:t>Spectral filling</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p:cNvSpPr>
          <p:nvPr/>
        </p:nvSpPr>
        <p:spPr bwMode="auto">
          <a:xfrm>
            <a:off x="297180" y="692696"/>
            <a:ext cx="8846820" cy="1656184"/>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96012" tIns="96012" rIns="96012" bIns="96012" anchor="ctr"/>
          <a:lstStyle/>
          <a:p>
            <a:pPr latinLnBrk="0">
              <a:lnSpc>
                <a:spcPct val="140000"/>
              </a:lnSpc>
              <a:defRPr/>
            </a:pPr>
            <a:r>
              <a:rPr kumimoji="0" lang="en-US" altLang="ko-KR" sz="5400" b="1" dirty="0" smtClean="0">
                <a:solidFill>
                  <a:srgbClr val="FFFFFF"/>
                </a:solidFill>
                <a:latin typeface="Times New Roman" pitchFamily="18" charset="0"/>
                <a:ea typeface="Tahoma" pitchFamily="34" charset="0"/>
                <a:cs typeface="Times New Roman" pitchFamily="18" charset="0"/>
                <a:sym typeface="AuctionGothic Medium" charset="0"/>
              </a:rPr>
              <a:t>Current Status of KMA</a:t>
            </a:r>
            <a:endParaRPr kumimoji="0" lang="en-US" altLang="ko-KR" sz="5400" b="1" dirty="0">
              <a:solidFill>
                <a:srgbClr val="FFFFFF"/>
              </a:solidFill>
              <a:latin typeface="Times New Roman" pitchFamily="18" charset="0"/>
              <a:ea typeface="Tahoma" pitchFamily="34" charset="0"/>
              <a:cs typeface="Times New Roman" pitchFamily="18" charset="0"/>
              <a:sym typeface="AuctionGothic Medium"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17"/>
          <p:cNvSpPr txBox="1">
            <a:spLocks noChangeArrowheads="1"/>
          </p:cNvSpPr>
          <p:nvPr/>
        </p:nvSpPr>
        <p:spPr bwMode="auto">
          <a:xfrm>
            <a:off x="4500563" y="1125538"/>
            <a:ext cx="4572000" cy="1522412"/>
          </a:xfrm>
          <a:prstGeom prst="rect">
            <a:avLst/>
          </a:prstGeom>
          <a:noFill/>
          <a:ln w="9525">
            <a:noFill/>
            <a:miter lim="800000"/>
            <a:headEnd/>
            <a:tailEnd/>
          </a:ln>
          <a:effectLst/>
        </p:spPr>
        <p:txBody>
          <a:bodyPr>
            <a:spAutoFit/>
          </a:bodyPr>
          <a:lstStyle/>
          <a:p>
            <a:pPr marL="342900" indent="-342900">
              <a:spcBef>
                <a:spcPct val="50000"/>
              </a:spcBef>
              <a:defRPr/>
            </a:pPr>
            <a:r>
              <a:rPr lang="en-US" altLang="ko-KR" b="1" dirty="0">
                <a:effectLst>
                  <a:outerShdw blurRad="38100" dist="38100" dir="2700000" algn="tl">
                    <a:srgbClr val="C0C0C0"/>
                  </a:outerShdw>
                </a:effectLst>
                <a:latin typeface="Times New Roman" pitchFamily="18" charset="0"/>
              </a:rPr>
              <a:t>Spectral filling method</a:t>
            </a:r>
            <a:r>
              <a:rPr lang="en-US" altLang="ko-KR" dirty="0">
                <a:effectLst>
                  <a:outerShdw blurRad="38100" dist="38100" dir="2700000" algn="tl">
                    <a:srgbClr val="C0C0C0"/>
                  </a:outerShdw>
                </a:effectLst>
                <a:latin typeface="Times New Roman" pitchFamily="18" charset="0"/>
              </a:rPr>
              <a:t> </a:t>
            </a:r>
          </a:p>
          <a:p>
            <a:pPr marL="342900" indent="-342900">
              <a:spcBef>
                <a:spcPct val="50000"/>
              </a:spcBef>
              <a:buFont typeface="Arial" pitchFamily="34" charset="0"/>
              <a:buChar char="•"/>
              <a:defRPr/>
            </a:pPr>
            <a:r>
              <a:rPr lang="en-US" altLang="ko-KR" dirty="0">
                <a:effectLst>
                  <a:outerShdw blurRad="38100" dist="38100" dir="2700000" algn="tl">
                    <a:srgbClr val="C0C0C0"/>
                  </a:outerShdw>
                </a:effectLst>
                <a:latin typeface="Times New Roman" pitchFamily="18" charset="0"/>
              </a:rPr>
              <a:t>Constraint method</a:t>
            </a:r>
          </a:p>
          <a:p>
            <a:pPr marL="800100" lvl="1" indent="-342900">
              <a:spcBef>
                <a:spcPct val="50000"/>
              </a:spcBef>
              <a:buFont typeface="Wingdings" pitchFamily="2" charset="2"/>
              <a:buChar char="Ø"/>
              <a:defRPr/>
            </a:pPr>
            <a:r>
              <a:rPr lang="en-US" altLang="ko-KR" sz="1600" dirty="0">
                <a:effectLst>
                  <a:outerShdw blurRad="38100" dist="38100" dir="2700000" algn="tl">
                    <a:srgbClr val="C0C0C0"/>
                  </a:outerShdw>
                </a:effectLst>
                <a:latin typeface="Times New Roman" pitchFamily="18" charset="0"/>
              </a:rPr>
              <a:t>Least square method using 8-profile</a:t>
            </a:r>
          </a:p>
          <a:p>
            <a:pPr marL="800100" lvl="1" indent="-342900">
              <a:spcBef>
                <a:spcPct val="50000"/>
              </a:spcBef>
              <a:buFont typeface="Wingdings" pitchFamily="2" charset="2"/>
              <a:buChar char="Ø"/>
              <a:defRPr/>
            </a:pPr>
            <a:r>
              <a:rPr lang="en-US" altLang="ko-KR" sz="1600" dirty="0">
                <a:effectLst>
                  <a:outerShdw blurRad="38100" dist="38100" dir="2700000" algn="tl">
                    <a:srgbClr val="C0C0C0"/>
                  </a:outerShdw>
                </a:effectLst>
                <a:latin typeface="Times New Roman" pitchFamily="18" charset="0"/>
              </a:rPr>
              <a:t>Proposed by JMA</a:t>
            </a:r>
          </a:p>
        </p:txBody>
      </p:sp>
      <p:grpSp>
        <p:nvGrpSpPr>
          <p:cNvPr id="2" name="그룹 28"/>
          <p:cNvGrpSpPr>
            <a:grpSpLocks/>
          </p:cNvGrpSpPr>
          <p:nvPr/>
        </p:nvGrpSpPr>
        <p:grpSpPr bwMode="auto">
          <a:xfrm>
            <a:off x="4303713" y="2782888"/>
            <a:ext cx="4984750" cy="4030662"/>
            <a:chOff x="4303713" y="1558925"/>
            <a:chExt cx="4984750" cy="4030663"/>
          </a:xfrm>
        </p:grpSpPr>
        <p:sp>
          <p:nvSpPr>
            <p:cNvPr id="30" name="Text Box 20"/>
            <p:cNvSpPr txBox="1">
              <a:spLocks noChangeArrowheads="1"/>
            </p:cNvSpPr>
            <p:nvPr/>
          </p:nvSpPr>
          <p:spPr bwMode="auto">
            <a:xfrm>
              <a:off x="8243888" y="3071812"/>
              <a:ext cx="1044575" cy="274638"/>
            </a:xfrm>
            <a:prstGeom prst="rect">
              <a:avLst/>
            </a:prstGeom>
            <a:noFill/>
            <a:ln w="9525">
              <a:noFill/>
              <a:miter lim="800000"/>
              <a:headEnd/>
              <a:tailEnd/>
            </a:ln>
            <a:effectLst/>
          </p:spPr>
          <p:txBody>
            <a:bodyPr lIns="104287" tIns="52144" rIns="104287" bIns="52144">
              <a:spAutoFit/>
            </a:bodyPr>
            <a:lstStyle/>
            <a:p>
              <a:pPr>
                <a:spcBef>
                  <a:spcPct val="50000"/>
                </a:spcBef>
                <a:defRPr/>
              </a:pPr>
              <a:r>
                <a:rPr lang="en-US" altLang="ko-KR" sz="1100" b="1" dirty="0">
                  <a:effectLst>
                    <a:outerShdw blurRad="38100" dist="38100" dir="2700000" algn="tl">
                      <a:srgbClr val="C0C0C0"/>
                    </a:outerShdw>
                  </a:effectLst>
                  <a:latin typeface="Tahoma" pitchFamily="34" charset="0"/>
                  <a:cs typeface="Tahoma" pitchFamily="34" charset="0"/>
                </a:rPr>
                <a:t>LEO: IASI</a:t>
              </a:r>
            </a:p>
          </p:txBody>
        </p:sp>
        <p:grpSp>
          <p:nvGrpSpPr>
            <p:cNvPr id="3" name="그룹 15"/>
            <p:cNvGrpSpPr>
              <a:grpSpLocks/>
            </p:cNvGrpSpPr>
            <p:nvPr/>
          </p:nvGrpSpPr>
          <p:grpSpPr bwMode="auto">
            <a:xfrm>
              <a:off x="4303713" y="2711452"/>
              <a:ext cx="3941762" cy="1100138"/>
              <a:chOff x="4355976" y="2637492"/>
              <a:chExt cx="3941784" cy="1099648"/>
            </a:xfrm>
          </p:grpSpPr>
          <p:grpSp>
            <p:nvGrpSpPr>
              <p:cNvPr id="4" name="그룹 13"/>
              <p:cNvGrpSpPr>
                <a:grpSpLocks/>
              </p:cNvGrpSpPr>
              <p:nvPr/>
            </p:nvGrpSpPr>
            <p:grpSpPr bwMode="auto">
              <a:xfrm>
                <a:off x="4355976" y="2662880"/>
                <a:ext cx="3941784" cy="1038006"/>
                <a:chOff x="4355976" y="2662880"/>
                <a:chExt cx="3941784" cy="1038006"/>
              </a:xfrm>
            </p:grpSpPr>
            <p:grpSp>
              <p:nvGrpSpPr>
                <p:cNvPr id="5" name="그룹 6"/>
                <p:cNvGrpSpPr>
                  <a:grpSpLocks/>
                </p:cNvGrpSpPr>
                <p:nvPr/>
              </p:nvGrpSpPr>
              <p:grpSpPr bwMode="auto">
                <a:xfrm>
                  <a:off x="4355976" y="2662880"/>
                  <a:ext cx="3941784" cy="1038006"/>
                  <a:chOff x="4238625" y="2204463"/>
                  <a:chExt cx="3941784" cy="1038006"/>
                </a:xfrm>
              </p:grpSpPr>
              <p:pic>
                <p:nvPicPr>
                  <p:cNvPr id="18491" name="Picture 18"/>
                  <p:cNvPicPr>
                    <a:picLocks noChangeAspect="1" noChangeArrowheads="1"/>
                  </p:cNvPicPr>
                  <p:nvPr/>
                </p:nvPicPr>
                <p:blipFill>
                  <a:blip r:embed="rId3" cstate="print"/>
                  <a:srcRect t="33418" b="33292"/>
                  <a:stretch>
                    <a:fillRect/>
                  </a:stretch>
                </p:blipFill>
                <p:spPr bwMode="auto">
                  <a:xfrm>
                    <a:off x="4292600" y="2205038"/>
                    <a:ext cx="3887809" cy="1037431"/>
                  </a:xfrm>
                  <a:prstGeom prst="rect">
                    <a:avLst/>
                  </a:prstGeom>
                  <a:noFill/>
                  <a:ln w="9525">
                    <a:noFill/>
                    <a:miter lim="800000"/>
                    <a:headEnd/>
                    <a:tailEnd/>
                  </a:ln>
                </p:spPr>
              </p:pic>
              <p:sp>
                <p:nvSpPr>
                  <p:cNvPr id="56" name="직사각형 5"/>
                  <p:cNvSpPr/>
                  <p:nvPr/>
                </p:nvSpPr>
                <p:spPr>
                  <a:xfrm>
                    <a:off x="4238625" y="2204462"/>
                    <a:ext cx="192088" cy="128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FFFFFF"/>
                      </a:solidFill>
                      <a:latin typeface="Tahoma" pitchFamily="34" charset="0"/>
                    </a:endParaRPr>
                  </a:p>
                </p:txBody>
              </p:sp>
            </p:grpSp>
            <p:sp>
              <p:nvSpPr>
                <p:cNvPr id="54" name="Text Box 22"/>
                <p:cNvSpPr txBox="1">
                  <a:spLocks noChangeArrowheads="1"/>
                </p:cNvSpPr>
                <p:nvPr/>
              </p:nvSpPr>
              <p:spPr bwMode="auto">
                <a:xfrm>
                  <a:off x="5724409" y="2996105"/>
                  <a:ext cx="1439870" cy="290382"/>
                </a:xfrm>
                <a:prstGeom prst="rect">
                  <a:avLst/>
                </a:prstGeom>
                <a:noFill/>
                <a:ln w="9525">
                  <a:noFill/>
                  <a:miter lim="800000"/>
                  <a:headEnd/>
                  <a:tailEnd/>
                </a:ln>
                <a:effectLst/>
              </p:spPr>
              <p:txBody>
                <a:bodyPr lIns="104287" tIns="52144" rIns="104287" bIns="52144">
                  <a:spAutoFit/>
                </a:bodyPr>
                <a:lstStyle/>
                <a:p>
                  <a:pPr>
                    <a:spcBef>
                      <a:spcPct val="50000"/>
                    </a:spcBef>
                    <a:defRPr/>
                  </a:pPr>
                  <a:r>
                    <a:rPr lang="en-US" altLang="ko-KR" sz="1200" b="1" dirty="0">
                      <a:effectLst>
                        <a:outerShdw blurRad="38100" dist="38100" dir="2700000" algn="tl">
                          <a:srgbClr val="C0C0C0"/>
                        </a:outerShdw>
                      </a:effectLst>
                      <a:latin typeface="Tahoma" pitchFamily="34" charset="0"/>
                      <a:cs typeface="Tahoma" pitchFamily="34" charset="0"/>
                    </a:rPr>
                    <a:t>Valid channel</a:t>
                  </a:r>
                </a:p>
              </p:txBody>
            </p:sp>
          </p:grpSp>
          <p:sp>
            <p:nvSpPr>
              <p:cNvPr id="18487" name="TextBox 27"/>
              <p:cNvSpPr txBox="1">
                <a:spLocks noChangeArrowheads="1"/>
              </p:cNvSpPr>
              <p:nvPr/>
            </p:nvSpPr>
            <p:spPr bwMode="auto">
              <a:xfrm>
                <a:off x="4878266" y="2637492"/>
                <a:ext cx="3040080" cy="159391"/>
              </a:xfrm>
              <a:prstGeom prst="rect">
                <a:avLst/>
              </a:prstGeom>
              <a:solidFill>
                <a:schemeClr val="bg1"/>
              </a:solidFill>
              <a:ln w="9525">
                <a:noFill/>
                <a:miter lim="800000"/>
                <a:headEnd/>
                <a:tailEnd/>
              </a:ln>
            </p:spPr>
            <p:txBody>
              <a:bodyPr tIns="18000" bIns="18000">
                <a:spAutoFit/>
              </a:bodyPr>
              <a:lstStyle/>
              <a:p>
                <a:r>
                  <a:rPr lang="en-US" altLang="ko-KR" sz="800" b="1">
                    <a:solidFill>
                      <a:srgbClr val="000066"/>
                    </a:solidFill>
                    <a:latin typeface="Tahoma" pitchFamily="34" charset="0"/>
                    <a:cs typeface="Tahoma" pitchFamily="34" charset="0"/>
                  </a:rPr>
                  <a:t>SRFs of IASI (green: valid) and gap channels(orange)</a:t>
                </a:r>
              </a:p>
            </p:txBody>
          </p:sp>
          <p:sp>
            <p:nvSpPr>
              <p:cNvPr id="18488" name="TextBox 27"/>
              <p:cNvSpPr txBox="1">
                <a:spLocks noChangeArrowheads="1"/>
              </p:cNvSpPr>
              <p:nvPr/>
            </p:nvSpPr>
            <p:spPr bwMode="auto">
              <a:xfrm>
                <a:off x="6041624" y="3608455"/>
                <a:ext cx="1122664" cy="128685"/>
              </a:xfrm>
              <a:prstGeom prst="rect">
                <a:avLst/>
              </a:prstGeom>
              <a:solidFill>
                <a:schemeClr val="bg1"/>
              </a:solidFill>
              <a:ln w="9525">
                <a:noFill/>
                <a:miter lim="800000"/>
                <a:headEnd/>
                <a:tailEnd/>
              </a:ln>
            </p:spPr>
            <p:txBody>
              <a:bodyPr tIns="18000" bIns="18000">
                <a:spAutoFit/>
              </a:bodyPr>
              <a:lstStyle/>
              <a:p>
                <a:r>
                  <a:rPr lang="en-US" altLang="ko-KR" sz="600" b="1">
                    <a:solidFill>
                      <a:srgbClr val="000066"/>
                    </a:solidFill>
                    <a:latin typeface="Tahoma" pitchFamily="34" charset="0"/>
                    <a:cs typeface="Tahoma" pitchFamily="34" charset="0"/>
                  </a:rPr>
                  <a:t>Wavenumber (cm</a:t>
                </a:r>
                <a:r>
                  <a:rPr lang="en-US" altLang="ko-KR" sz="600" b="1" baseline="30000">
                    <a:solidFill>
                      <a:srgbClr val="000066"/>
                    </a:solidFill>
                    <a:latin typeface="Tahoma" pitchFamily="34" charset="0"/>
                    <a:cs typeface="Tahoma" pitchFamily="34" charset="0"/>
                  </a:rPr>
                  <a:t>-1</a:t>
                </a:r>
                <a:r>
                  <a:rPr lang="en-US" altLang="ko-KR" sz="600" b="1">
                    <a:solidFill>
                      <a:srgbClr val="000066"/>
                    </a:solidFill>
                    <a:latin typeface="Tahoma" pitchFamily="34" charset="0"/>
                    <a:cs typeface="Tahoma" pitchFamily="34" charset="0"/>
                  </a:rPr>
                  <a:t>)</a:t>
                </a:r>
              </a:p>
            </p:txBody>
          </p:sp>
        </p:grpSp>
        <p:grpSp>
          <p:nvGrpSpPr>
            <p:cNvPr id="6" name="그룹 16"/>
            <p:cNvGrpSpPr>
              <a:grpSpLocks/>
            </p:cNvGrpSpPr>
            <p:nvPr/>
          </p:nvGrpSpPr>
          <p:grpSpPr bwMode="auto">
            <a:xfrm>
              <a:off x="4357688" y="1571625"/>
              <a:ext cx="3887787" cy="1068388"/>
              <a:chOff x="4357540" y="1065044"/>
              <a:chExt cx="3887809" cy="1067812"/>
            </a:xfrm>
          </p:grpSpPr>
          <p:pic>
            <p:nvPicPr>
              <p:cNvPr id="18484" name="Picture 18"/>
              <p:cNvPicPr>
                <a:picLocks noChangeAspect="1" noChangeArrowheads="1"/>
              </p:cNvPicPr>
              <p:nvPr/>
            </p:nvPicPr>
            <p:blipFill>
              <a:blip r:embed="rId3" cstate="print"/>
              <a:srcRect t="71078"/>
              <a:stretch>
                <a:fillRect/>
              </a:stretch>
            </p:blipFill>
            <p:spPr bwMode="auto">
              <a:xfrm>
                <a:off x="4357540" y="1231588"/>
                <a:ext cx="3887809" cy="901268"/>
              </a:xfrm>
              <a:prstGeom prst="rect">
                <a:avLst/>
              </a:prstGeom>
              <a:noFill/>
              <a:ln w="9525">
                <a:noFill/>
                <a:miter lim="800000"/>
                <a:headEnd/>
                <a:tailEnd/>
              </a:ln>
            </p:spPr>
          </p:pic>
          <p:sp>
            <p:nvSpPr>
              <p:cNvPr id="18485" name="TextBox 27"/>
              <p:cNvSpPr txBox="1">
                <a:spLocks noChangeArrowheads="1"/>
              </p:cNvSpPr>
              <p:nvPr/>
            </p:nvSpPr>
            <p:spPr bwMode="auto">
              <a:xfrm>
                <a:off x="4937807" y="1065044"/>
                <a:ext cx="3018569" cy="276850"/>
              </a:xfrm>
              <a:prstGeom prst="rect">
                <a:avLst/>
              </a:prstGeom>
              <a:solidFill>
                <a:schemeClr val="bg1"/>
              </a:solidFill>
              <a:ln w="9525">
                <a:noFill/>
                <a:miter lim="800000"/>
                <a:headEnd/>
                <a:tailEnd/>
              </a:ln>
            </p:spPr>
            <p:txBody>
              <a:bodyPr>
                <a:spAutoFit/>
              </a:bodyPr>
              <a:lstStyle/>
              <a:p>
                <a:r>
                  <a:rPr lang="en-US" altLang="ko-KR" sz="600" b="1">
                    <a:solidFill>
                      <a:srgbClr val="000066"/>
                    </a:solidFill>
                    <a:latin typeface="Tahoma" pitchFamily="34" charset="0"/>
                    <a:cs typeface="Tahoma" pitchFamily="34" charset="0"/>
                  </a:rPr>
                  <a:t>SRFs of COMS (red), METEOSAT-8 (green) and GOES-12 (blue) IR channe</a:t>
                </a:r>
                <a:r>
                  <a:rPr lang="ko-KR" altLang="en-US" sz="600" b="1">
                    <a:solidFill>
                      <a:srgbClr val="000066"/>
                    </a:solidFill>
                    <a:latin typeface="Tahoma" pitchFamily="34" charset="0"/>
                    <a:cs typeface="Tahoma" pitchFamily="34" charset="0"/>
                  </a:rPr>
                  <a:t>ㄴ</a:t>
                </a:r>
                <a:r>
                  <a:rPr lang="en-US" altLang="ko-KR" sz="600" b="1">
                    <a:solidFill>
                      <a:srgbClr val="000066"/>
                    </a:solidFill>
                    <a:latin typeface="Tahoma" pitchFamily="34" charset="0"/>
                    <a:cs typeface="Tahoma" pitchFamily="34" charset="0"/>
                  </a:rPr>
                  <a:t>ls</a:t>
                </a:r>
              </a:p>
            </p:txBody>
          </p:sp>
        </p:grpSp>
        <p:grpSp>
          <p:nvGrpSpPr>
            <p:cNvPr id="7" name="그룹 17"/>
            <p:cNvGrpSpPr>
              <a:grpSpLocks/>
            </p:cNvGrpSpPr>
            <p:nvPr/>
          </p:nvGrpSpPr>
          <p:grpSpPr bwMode="auto">
            <a:xfrm>
              <a:off x="4495800" y="4141788"/>
              <a:ext cx="4143375" cy="1447800"/>
              <a:chOff x="4460203" y="4282305"/>
              <a:chExt cx="3580126" cy="1258236"/>
            </a:xfrm>
          </p:grpSpPr>
          <p:pic>
            <p:nvPicPr>
              <p:cNvPr id="18481" name="Picture 2" descr="C:\중요 --\--- 회사 ---\NMSC ---\COMS\GSICS\설명자료\ir4.png"/>
              <p:cNvPicPr>
                <a:picLocks noChangeAspect="1" noChangeArrowheads="1"/>
              </p:cNvPicPr>
              <p:nvPr/>
            </p:nvPicPr>
            <p:blipFill>
              <a:blip r:embed="rId4" cstate="print"/>
              <a:srcRect l="5511" t="15337" r="5457" b="60490"/>
              <a:stretch>
                <a:fillRect/>
              </a:stretch>
            </p:blipFill>
            <p:spPr bwMode="auto">
              <a:xfrm>
                <a:off x="4460203" y="4292600"/>
                <a:ext cx="3580126" cy="1247941"/>
              </a:xfrm>
              <a:prstGeom prst="rect">
                <a:avLst/>
              </a:prstGeom>
              <a:noFill/>
              <a:ln w="9525">
                <a:noFill/>
                <a:miter lim="800000"/>
                <a:headEnd/>
                <a:tailEnd/>
              </a:ln>
            </p:spPr>
          </p:pic>
          <p:sp>
            <p:nvSpPr>
              <p:cNvPr id="18482" name="TextBox 27"/>
              <p:cNvSpPr txBox="1">
                <a:spLocks noChangeArrowheads="1"/>
              </p:cNvSpPr>
              <p:nvPr/>
            </p:nvSpPr>
            <p:spPr bwMode="auto">
              <a:xfrm>
                <a:off x="4748606" y="4282305"/>
                <a:ext cx="3075094" cy="173861"/>
              </a:xfrm>
              <a:prstGeom prst="rect">
                <a:avLst/>
              </a:prstGeom>
              <a:solidFill>
                <a:schemeClr val="bg1"/>
              </a:solidFill>
              <a:ln w="9525">
                <a:noFill/>
                <a:miter lim="800000"/>
                <a:headEnd/>
                <a:tailEnd/>
              </a:ln>
            </p:spPr>
            <p:txBody>
              <a:bodyPr>
                <a:spAutoFit/>
              </a:bodyPr>
              <a:lstStyle/>
              <a:p>
                <a:r>
                  <a:rPr lang="en-US" altLang="ko-KR" sz="700" b="1">
                    <a:solidFill>
                      <a:srgbClr val="000066"/>
                    </a:solidFill>
                    <a:latin typeface="Tahoma" pitchFamily="34" charset="0"/>
                    <a:cs typeface="Tahoma" pitchFamily="34" charset="0"/>
                  </a:rPr>
                  <a:t>SRFs of COMS MI IR4(red), IASI (green:valid) and gap channels(orange)</a:t>
                </a:r>
              </a:p>
            </p:txBody>
          </p:sp>
          <p:sp>
            <p:nvSpPr>
              <p:cNvPr id="18483" name="TextBox 27"/>
              <p:cNvSpPr txBox="1">
                <a:spLocks noChangeArrowheads="1"/>
              </p:cNvSpPr>
              <p:nvPr/>
            </p:nvSpPr>
            <p:spPr bwMode="auto">
              <a:xfrm>
                <a:off x="5885759" y="5403579"/>
                <a:ext cx="1122664" cy="111836"/>
              </a:xfrm>
              <a:prstGeom prst="rect">
                <a:avLst/>
              </a:prstGeom>
              <a:solidFill>
                <a:schemeClr val="bg1"/>
              </a:solidFill>
              <a:ln w="9525">
                <a:noFill/>
                <a:miter lim="800000"/>
                <a:headEnd/>
                <a:tailEnd/>
              </a:ln>
            </p:spPr>
            <p:txBody>
              <a:bodyPr tIns="18000" bIns="18000">
                <a:spAutoFit/>
              </a:bodyPr>
              <a:lstStyle/>
              <a:p>
                <a:r>
                  <a:rPr lang="en-US" altLang="ko-KR" sz="600" b="1">
                    <a:solidFill>
                      <a:srgbClr val="000066"/>
                    </a:solidFill>
                    <a:latin typeface="Tahoma" pitchFamily="34" charset="0"/>
                    <a:cs typeface="Tahoma" pitchFamily="34" charset="0"/>
                  </a:rPr>
                  <a:t>Wavenumber (cm</a:t>
                </a:r>
                <a:r>
                  <a:rPr lang="en-US" altLang="ko-KR" sz="600" b="1" baseline="30000">
                    <a:solidFill>
                      <a:srgbClr val="000066"/>
                    </a:solidFill>
                    <a:latin typeface="Tahoma" pitchFamily="34" charset="0"/>
                    <a:cs typeface="Tahoma" pitchFamily="34" charset="0"/>
                  </a:rPr>
                  <a:t>-1</a:t>
                </a:r>
                <a:r>
                  <a:rPr lang="en-US" altLang="ko-KR" sz="600" b="1">
                    <a:solidFill>
                      <a:srgbClr val="000066"/>
                    </a:solidFill>
                    <a:latin typeface="Tahoma" pitchFamily="34" charset="0"/>
                    <a:cs typeface="Tahoma" pitchFamily="34" charset="0"/>
                  </a:rPr>
                  <a:t>)</a:t>
                </a:r>
              </a:p>
            </p:txBody>
          </p:sp>
        </p:grpSp>
        <p:sp>
          <p:nvSpPr>
            <p:cNvPr id="34" name="모서리가 둥근 사각형 설명선 33"/>
            <p:cNvSpPr/>
            <p:nvPr/>
          </p:nvSpPr>
          <p:spPr>
            <a:xfrm>
              <a:off x="6084888" y="4583113"/>
              <a:ext cx="1062037" cy="430213"/>
            </a:xfrm>
            <a:prstGeom prst="wedgeRoundRectCallout">
              <a:avLst>
                <a:gd name="adj1" fmla="val -74176"/>
                <a:gd name="adj2" fmla="val -1467"/>
                <a:gd name="adj3" fmla="val 16667"/>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200" b="1">
                  <a:solidFill>
                    <a:schemeClr val="tx1"/>
                  </a:solidFill>
                  <a:latin typeface="Tahoma" pitchFamily="34" charset="0"/>
                </a:rPr>
                <a:t>IR4:SWIR</a:t>
              </a:r>
              <a:endParaRPr lang="ko-KR" altLang="en-US" sz="1200" b="1">
                <a:solidFill>
                  <a:schemeClr val="tx1"/>
                </a:solidFill>
                <a:latin typeface="Tahoma" pitchFamily="34" charset="0"/>
              </a:endParaRPr>
            </a:p>
          </p:txBody>
        </p:sp>
        <p:sp>
          <p:nvSpPr>
            <p:cNvPr id="35" name="Text Box 22"/>
            <p:cNvSpPr txBox="1">
              <a:spLocks noChangeArrowheads="1"/>
            </p:cNvSpPr>
            <p:nvPr/>
          </p:nvSpPr>
          <p:spPr bwMode="auto">
            <a:xfrm>
              <a:off x="7745413" y="3092450"/>
              <a:ext cx="576262" cy="266700"/>
            </a:xfrm>
            <a:prstGeom prst="rect">
              <a:avLst/>
            </a:prstGeom>
            <a:noFill/>
            <a:ln w="9525">
              <a:noFill/>
              <a:miter lim="800000"/>
              <a:headEnd/>
              <a:tailEnd/>
            </a:ln>
            <a:effectLst/>
          </p:spPr>
          <p:txBody>
            <a:bodyPr lIns="104287" tIns="52144" rIns="104287" bIns="52144">
              <a:spAutoFit/>
            </a:bodyPr>
            <a:lstStyle/>
            <a:p>
              <a:pPr algn="ctr">
                <a:spcBef>
                  <a:spcPct val="50000"/>
                </a:spcBef>
                <a:defRPr/>
              </a:pPr>
              <a:r>
                <a:rPr lang="en-US" altLang="ko-KR" sz="1050" b="1" dirty="0">
                  <a:effectLst>
                    <a:outerShdw blurRad="38100" dist="38100" dir="2700000" algn="tl">
                      <a:srgbClr val="C0C0C0"/>
                    </a:outerShdw>
                  </a:effectLst>
                  <a:latin typeface="Tahoma" pitchFamily="34" charset="0"/>
                  <a:cs typeface="Tahoma" pitchFamily="34" charset="0"/>
                </a:rPr>
                <a:t>Gap</a:t>
              </a:r>
            </a:p>
          </p:txBody>
        </p:sp>
        <p:sp>
          <p:nvSpPr>
            <p:cNvPr id="36" name="직사각형 35"/>
            <p:cNvSpPr/>
            <p:nvPr/>
          </p:nvSpPr>
          <p:spPr>
            <a:xfrm>
              <a:off x="4398963" y="1558925"/>
              <a:ext cx="4716462" cy="2252663"/>
            </a:xfrm>
            <a:prstGeom prst="rect">
              <a:avLst/>
            </a:prstGeom>
            <a:no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FFFFFF"/>
                </a:solidFill>
                <a:latin typeface="Tahoma" pitchFamily="34" charset="0"/>
              </a:endParaRPr>
            </a:p>
          </p:txBody>
        </p:sp>
        <p:sp>
          <p:nvSpPr>
            <p:cNvPr id="37" name="설명선 1 36"/>
            <p:cNvSpPr/>
            <p:nvPr/>
          </p:nvSpPr>
          <p:spPr>
            <a:xfrm>
              <a:off x="7318375" y="5402263"/>
              <a:ext cx="557213" cy="141288"/>
            </a:xfrm>
            <a:prstGeom prst="borderCallout1">
              <a:avLst>
                <a:gd name="adj1" fmla="val -17583"/>
                <a:gd name="adj2" fmla="val 44593"/>
                <a:gd name="adj3" fmla="val -130950"/>
                <a:gd name="adj4" fmla="val 50447"/>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900" b="1" dirty="0">
                  <a:solidFill>
                    <a:schemeClr val="accent6">
                      <a:lumMod val="50000"/>
                    </a:schemeClr>
                  </a:solidFill>
                  <a:latin typeface="Tahoma" pitchFamily="34" charset="0"/>
                  <a:ea typeface="굴림" pitchFamily="50" charset="-127"/>
                  <a:cs typeface="Tahoma" pitchFamily="34" charset="0"/>
                </a:rPr>
                <a:t>2820</a:t>
              </a:r>
              <a:endParaRPr lang="ko-KR" altLang="en-US" sz="900" b="1" dirty="0">
                <a:solidFill>
                  <a:schemeClr val="accent6">
                    <a:lumMod val="50000"/>
                  </a:schemeClr>
                </a:solidFill>
                <a:latin typeface="Tahoma" pitchFamily="34" charset="0"/>
                <a:ea typeface="굴림" pitchFamily="50" charset="-127"/>
                <a:cs typeface="Tahoma" pitchFamily="34" charset="0"/>
              </a:endParaRPr>
            </a:p>
          </p:txBody>
        </p:sp>
        <p:sp>
          <p:nvSpPr>
            <p:cNvPr id="38" name="설명선 1 37"/>
            <p:cNvSpPr/>
            <p:nvPr/>
          </p:nvSpPr>
          <p:spPr>
            <a:xfrm>
              <a:off x="8175625" y="5400676"/>
              <a:ext cx="557213" cy="141287"/>
            </a:xfrm>
            <a:prstGeom prst="borderCallout1">
              <a:avLst>
                <a:gd name="adj1" fmla="val -17583"/>
                <a:gd name="adj2" fmla="val 44593"/>
                <a:gd name="adj3" fmla="val -130950"/>
                <a:gd name="adj4" fmla="val 50447"/>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900" b="1" dirty="0">
                  <a:solidFill>
                    <a:schemeClr val="accent6">
                      <a:lumMod val="50000"/>
                    </a:schemeClr>
                  </a:solidFill>
                  <a:latin typeface="Tahoma" pitchFamily="34" charset="0"/>
                  <a:ea typeface="굴림" pitchFamily="50" charset="-127"/>
                  <a:cs typeface="Tahoma" pitchFamily="34" charset="0"/>
                </a:rPr>
                <a:t>2942</a:t>
              </a:r>
              <a:endParaRPr lang="ko-KR" altLang="en-US" sz="900" b="1" dirty="0">
                <a:solidFill>
                  <a:schemeClr val="accent6">
                    <a:lumMod val="50000"/>
                  </a:schemeClr>
                </a:solidFill>
                <a:latin typeface="Tahoma" pitchFamily="34" charset="0"/>
                <a:ea typeface="굴림" pitchFamily="50" charset="-127"/>
                <a:cs typeface="Tahoma" pitchFamily="34" charset="0"/>
              </a:endParaRPr>
            </a:p>
          </p:txBody>
        </p:sp>
        <p:cxnSp>
          <p:nvCxnSpPr>
            <p:cNvPr id="39" name="직선 연결선 38"/>
            <p:cNvCxnSpPr/>
            <p:nvPr/>
          </p:nvCxnSpPr>
          <p:spPr>
            <a:xfrm flipH="1">
              <a:off x="4826000" y="3573462"/>
              <a:ext cx="2441575" cy="766763"/>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직선 연결선 39"/>
            <p:cNvCxnSpPr/>
            <p:nvPr/>
          </p:nvCxnSpPr>
          <p:spPr>
            <a:xfrm>
              <a:off x="8027988" y="3563937"/>
              <a:ext cx="382587" cy="781050"/>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pic>
          <p:nvPicPr>
            <p:cNvPr id="18477" name="Picture 4"/>
            <p:cNvPicPr>
              <a:picLocks noChangeAspect="1" noChangeArrowheads="1"/>
            </p:cNvPicPr>
            <p:nvPr/>
          </p:nvPicPr>
          <p:blipFill>
            <a:blip r:embed="rId5" cstate="print"/>
            <a:srcRect l="7829" t="11340" r="7777" b="3677"/>
            <a:stretch>
              <a:fillRect/>
            </a:stretch>
          </p:blipFill>
          <p:spPr bwMode="auto">
            <a:xfrm>
              <a:off x="4419600" y="1631950"/>
              <a:ext cx="3884613" cy="1046163"/>
            </a:xfrm>
            <a:prstGeom prst="rect">
              <a:avLst/>
            </a:prstGeom>
            <a:noFill/>
            <a:ln w="9525">
              <a:noFill/>
              <a:miter lim="800000"/>
              <a:headEnd/>
              <a:tailEnd/>
            </a:ln>
          </p:spPr>
        </p:pic>
        <p:sp>
          <p:nvSpPr>
            <p:cNvPr id="42" name="직사각형 41"/>
            <p:cNvSpPr/>
            <p:nvPr/>
          </p:nvSpPr>
          <p:spPr>
            <a:xfrm>
              <a:off x="7267575" y="1773237"/>
              <a:ext cx="766763" cy="179228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FFFFFF"/>
                </a:solidFill>
                <a:latin typeface="Tahoma" pitchFamily="34" charset="0"/>
              </a:endParaRPr>
            </a:p>
          </p:txBody>
        </p:sp>
        <p:sp>
          <p:nvSpPr>
            <p:cNvPr id="43" name="줄무늬가 있는 오른쪽 화살표 42"/>
            <p:cNvSpPr/>
            <p:nvPr/>
          </p:nvSpPr>
          <p:spPr>
            <a:xfrm rot="5400000">
              <a:off x="7805738" y="2686050"/>
              <a:ext cx="268287" cy="147637"/>
            </a:xfrm>
            <a:prstGeom prst="stripedRightArrow">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latin typeface="Tahoma" pitchFamily="34" charset="0"/>
                <a:cs typeface="Tahoma" pitchFamily="34" charset="0"/>
              </a:endParaRPr>
            </a:p>
          </p:txBody>
        </p:sp>
        <p:sp>
          <p:nvSpPr>
            <p:cNvPr id="44" name="Text Box 19"/>
            <p:cNvSpPr txBox="1">
              <a:spLocks noChangeArrowheads="1"/>
            </p:cNvSpPr>
            <p:nvPr/>
          </p:nvSpPr>
          <p:spPr bwMode="auto">
            <a:xfrm>
              <a:off x="8172450" y="1898650"/>
              <a:ext cx="1116013" cy="274637"/>
            </a:xfrm>
            <a:prstGeom prst="rect">
              <a:avLst/>
            </a:prstGeom>
            <a:noFill/>
            <a:ln w="9525">
              <a:noFill/>
              <a:miter lim="800000"/>
              <a:headEnd/>
              <a:tailEnd/>
            </a:ln>
            <a:effectLst/>
          </p:spPr>
          <p:txBody>
            <a:bodyPr lIns="104287" tIns="52144" rIns="104287" bIns="52144">
              <a:spAutoFit/>
            </a:bodyPr>
            <a:lstStyle/>
            <a:p>
              <a:pPr>
                <a:spcBef>
                  <a:spcPct val="50000"/>
                </a:spcBef>
                <a:defRPr/>
              </a:pPr>
              <a:r>
                <a:rPr lang="en-US" altLang="ko-KR" sz="1100" b="1" dirty="0">
                  <a:effectLst>
                    <a:outerShdw blurRad="38100" dist="38100" dir="2700000" algn="tl">
                      <a:srgbClr val="C0C0C0"/>
                    </a:outerShdw>
                  </a:effectLst>
                  <a:latin typeface="Tahoma" pitchFamily="34" charset="0"/>
                  <a:cs typeface="Tahoma" pitchFamily="34" charset="0"/>
                </a:rPr>
                <a:t>GEO: COMS</a:t>
              </a:r>
            </a:p>
          </p:txBody>
        </p:sp>
      </p:grpSp>
      <p:sp>
        <p:nvSpPr>
          <p:cNvPr id="58" name="직사각형 57"/>
          <p:cNvSpPr/>
          <p:nvPr/>
        </p:nvSpPr>
        <p:spPr>
          <a:xfrm>
            <a:off x="6732588" y="382588"/>
            <a:ext cx="1223962" cy="454025"/>
          </a:xfrm>
          <a:prstGeom prst="rect">
            <a:avLst/>
          </a:prstGeom>
          <a:solidFill>
            <a:srgbClr val="13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8437" name="제목 1"/>
          <p:cNvSpPr>
            <a:spLocks noGrp="1"/>
          </p:cNvSpPr>
          <p:nvPr>
            <p:ph type="title"/>
          </p:nvPr>
        </p:nvSpPr>
        <p:spPr>
          <a:xfrm>
            <a:off x="457200" y="338138"/>
            <a:ext cx="8147050" cy="642937"/>
          </a:xfrm>
        </p:spPr>
        <p:txBody>
          <a:bodyPr/>
          <a:lstStyle/>
          <a:p>
            <a:r>
              <a:rPr lang="en-US" altLang="ko-KR" b="1" smtClean="0">
                <a:latin typeface="Tahoma" pitchFamily="34" charset="0"/>
                <a:cs typeface="Tahoma" pitchFamily="34" charset="0"/>
              </a:rPr>
              <a:t>Method (3/3)</a:t>
            </a:r>
            <a:endParaRPr lang="ko-KR" altLang="en-US" b="1" smtClean="0">
              <a:latin typeface="Tahoma" pitchFamily="34" charset="0"/>
              <a:cs typeface="Tahoma" pitchFamily="34" charset="0"/>
            </a:endParaRPr>
          </a:p>
        </p:txBody>
      </p:sp>
      <p:graphicFrame>
        <p:nvGraphicFramePr>
          <p:cNvPr id="48" name="표 47"/>
          <p:cNvGraphicFramePr>
            <a:graphicFrameLocks noGrp="1"/>
          </p:cNvGraphicFramePr>
          <p:nvPr/>
        </p:nvGraphicFramePr>
        <p:xfrm>
          <a:off x="684213" y="1196975"/>
          <a:ext cx="3167062" cy="5324475"/>
        </p:xfrm>
        <a:graphic>
          <a:graphicData uri="http://schemas.openxmlformats.org/drawingml/2006/table">
            <a:tbl>
              <a:tblPr/>
              <a:tblGrid>
                <a:gridCol w="3167062"/>
              </a:tblGrid>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rgbClr val="BFBFBF"/>
                          </a:solidFill>
                          <a:effectLst/>
                          <a:latin typeface="Tahoma" pitchFamily="34" charset="0"/>
                          <a:ea typeface="-윤고딕120" pitchFamily="18" charset="-127"/>
                        </a:rPr>
                        <a:t>Collocated in space</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ko-KR" altLang="en-US" sz="2000" b="1" i="0" u="none" strike="noStrike" cap="none" normalizeH="0" baseline="0" smtClean="0">
                          <a:ln>
                            <a:noFill/>
                          </a:ln>
                          <a:solidFill>
                            <a:srgbClr val="BFBFBF"/>
                          </a:solidFill>
                          <a:effectLst/>
                          <a:latin typeface="바탕" pitchFamily="18" charset="-127"/>
                          <a:ea typeface="바탕" pitchFamily="18" charset="-127"/>
                        </a:rPr>
                        <a:t>↓</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rgbClr val="BFBFBF"/>
                          </a:solidFill>
                          <a:effectLst/>
                          <a:latin typeface="Tahoma" pitchFamily="34" charset="0"/>
                          <a:ea typeface="-윤고딕120" pitchFamily="18" charset="-127"/>
                        </a:rPr>
                        <a:t>Collocated in time</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ko-KR" altLang="en-US" sz="2000" b="1" i="0" u="none" strike="noStrike" cap="none" normalizeH="0" baseline="0" smtClean="0">
                          <a:ln>
                            <a:noFill/>
                          </a:ln>
                          <a:solidFill>
                            <a:srgbClr val="BFBFBF"/>
                          </a:solidFill>
                          <a:effectLst/>
                          <a:latin typeface="바탕" pitchFamily="18" charset="-127"/>
                          <a:ea typeface="바탕" pitchFamily="18" charset="-127"/>
                        </a:rPr>
                        <a:t>↓</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rgbClr val="BFBFBF"/>
                          </a:solidFill>
                          <a:effectLst/>
                          <a:latin typeface="Tahoma" pitchFamily="34" charset="0"/>
                          <a:ea typeface="-윤고딕120" pitchFamily="18" charset="-127"/>
                        </a:rPr>
                        <a:t>Aligned in line-of-sight</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ko-KR" altLang="en-US" sz="2000" b="1" i="0" u="none" strike="noStrike" cap="none" normalizeH="0" baseline="0" smtClean="0">
                          <a:ln>
                            <a:noFill/>
                          </a:ln>
                          <a:solidFill>
                            <a:srgbClr val="BFBFBF"/>
                          </a:solidFill>
                          <a:effectLst/>
                          <a:latin typeface="바탕" pitchFamily="18" charset="-127"/>
                          <a:ea typeface="바탕" pitchFamily="18" charset="-127"/>
                        </a:rPr>
                        <a:t>↓</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rgbClr val="BFBFBF"/>
                          </a:solidFill>
                          <a:effectLst/>
                          <a:latin typeface="Tahoma" pitchFamily="34" charset="0"/>
                          <a:ea typeface="-윤고딕120" pitchFamily="18" charset="-127"/>
                        </a:rPr>
                        <a:t>Uniform environment</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ko-KR" altLang="en-US" sz="2000" b="1" i="0" u="none" strike="noStrike" cap="none" normalizeH="0" baseline="0" smtClean="0">
                          <a:ln>
                            <a:noFill/>
                          </a:ln>
                          <a:solidFill>
                            <a:srgbClr val="BFBFBF"/>
                          </a:solidFill>
                          <a:effectLst/>
                          <a:latin typeface="바탕" pitchFamily="18" charset="-127"/>
                          <a:ea typeface="바탕" pitchFamily="18" charset="-127"/>
                        </a:rPr>
                        <a:t>↓</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rgbClr val="BFBFBF"/>
                          </a:solidFill>
                          <a:effectLst/>
                          <a:latin typeface="Tahoma" pitchFamily="34" charset="0"/>
                          <a:ea typeface="-윤고딕120" pitchFamily="18" charset="-127"/>
                        </a:rPr>
                        <a:t>Normal GEO FOV</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ko-KR" altLang="en-US" sz="2000" b="1" i="0" u="none" strike="noStrike" cap="none" normalizeH="0" baseline="0" smtClean="0">
                          <a:ln>
                            <a:noFill/>
                          </a:ln>
                          <a:solidFill>
                            <a:srgbClr val="BFBFBF"/>
                          </a:solidFill>
                          <a:effectLst/>
                          <a:latin typeface="바탕" pitchFamily="18" charset="-127"/>
                          <a:ea typeface="바탕" pitchFamily="18" charset="-127"/>
                        </a:rPr>
                        <a:t>↓</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rgbClr val="BFBFBF"/>
                          </a:solidFill>
                          <a:effectLst/>
                          <a:latin typeface="Tahoma" pitchFamily="34" charset="0"/>
                          <a:ea typeface="-윤고딕120" pitchFamily="18" charset="-127"/>
                        </a:rPr>
                        <a:t>Spatial averaging</a:t>
                      </a:r>
                      <a:endParaRPr kumimoji="0" lang="ko-KR" altLang="en-US" sz="2000" b="1" i="0" u="none" strike="noStrike" cap="none" normalizeH="0" baseline="0" smtClean="0">
                        <a:ln>
                          <a:noFill/>
                        </a:ln>
                        <a:solidFill>
                          <a:srgbClr val="BFBFBF"/>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ko-KR" altLang="en-US" sz="2000" b="1" i="0" u="none" strike="noStrike" cap="none" normalizeH="0" baseline="0" smtClean="0">
                          <a:ln>
                            <a:noFill/>
                          </a:ln>
                          <a:solidFill>
                            <a:schemeClr val="tx1"/>
                          </a:solidFill>
                          <a:effectLst/>
                          <a:latin typeface="바탕" pitchFamily="18" charset="-127"/>
                          <a:ea typeface="바탕" pitchFamily="18" charset="-127"/>
                        </a:rPr>
                        <a:t>↓</a:t>
                      </a:r>
                      <a:endParaRPr kumimoji="0" lang="ko-KR" altLang="en-US" sz="2000" b="1" i="0" u="none" strike="noStrike" cap="none" normalizeH="0" baseline="0" smtClean="0">
                        <a:ln>
                          <a:noFill/>
                        </a:ln>
                        <a:solidFill>
                          <a:schemeClr val="tx1"/>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C090"/>
                    </a:solidFill>
                  </a:tcPr>
                </a:tc>
              </a:tr>
              <a:tr h="4095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2000" b="1" i="0" u="none" strike="noStrike" cap="none" normalizeH="0" baseline="0" smtClean="0">
                          <a:ln>
                            <a:noFill/>
                          </a:ln>
                          <a:solidFill>
                            <a:schemeClr val="tx1"/>
                          </a:solidFill>
                          <a:effectLst/>
                          <a:latin typeface="Tahoma" pitchFamily="34" charset="0"/>
                          <a:ea typeface="-윤고딕120" pitchFamily="18" charset="-127"/>
                        </a:rPr>
                        <a:t>Spectral filling</a:t>
                      </a:r>
                      <a:endParaRPr kumimoji="0" lang="ko-KR" altLang="en-US" sz="2000" b="1" i="0" u="none" strike="noStrike" cap="none" normalizeH="0" baseline="0" smtClean="0">
                        <a:ln>
                          <a:noFill/>
                        </a:ln>
                        <a:solidFill>
                          <a:schemeClr val="tx1"/>
                        </a:solidFill>
                        <a:effectLst/>
                        <a:latin typeface="Tahoma" pitchFamily="34" charset="0"/>
                        <a:ea typeface="-윤고딕120" pitchFamily="18" charset="-127"/>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C090"/>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p:cNvPicPr>
            <a:picLocks noChangeAspect="1" noChangeArrowheads="1"/>
          </p:cNvPicPr>
          <p:nvPr/>
        </p:nvPicPr>
        <p:blipFill>
          <a:blip r:embed="rId3" cstate="print"/>
          <a:srcRect l="21051" t="1727" r="27872"/>
          <a:stretch>
            <a:fillRect/>
          </a:stretch>
        </p:blipFill>
        <p:spPr bwMode="auto">
          <a:xfrm>
            <a:off x="6626225" y="4860925"/>
            <a:ext cx="2068513" cy="1992313"/>
          </a:xfrm>
          <a:prstGeom prst="rect">
            <a:avLst/>
          </a:prstGeom>
          <a:noFill/>
          <a:ln w="9525">
            <a:noFill/>
            <a:miter lim="800000"/>
            <a:headEnd/>
            <a:tailEnd/>
          </a:ln>
        </p:spPr>
      </p:pic>
      <p:pic>
        <p:nvPicPr>
          <p:cNvPr id="31747" name="Picture 167"/>
          <p:cNvPicPr>
            <a:picLocks noChangeAspect="1" noChangeArrowheads="1"/>
          </p:cNvPicPr>
          <p:nvPr/>
        </p:nvPicPr>
        <p:blipFill>
          <a:blip r:embed="rId4" cstate="print"/>
          <a:srcRect l="20947" r="28081"/>
          <a:stretch>
            <a:fillRect/>
          </a:stretch>
        </p:blipFill>
        <p:spPr bwMode="auto">
          <a:xfrm>
            <a:off x="4578350" y="4840288"/>
            <a:ext cx="1989138" cy="1995487"/>
          </a:xfrm>
          <a:prstGeom prst="rect">
            <a:avLst/>
          </a:prstGeom>
          <a:noFill/>
          <a:ln w="9525">
            <a:noFill/>
            <a:miter lim="800000"/>
            <a:headEnd/>
            <a:tailEnd/>
          </a:ln>
        </p:spPr>
      </p:pic>
      <p:pic>
        <p:nvPicPr>
          <p:cNvPr id="31748" name="Picture 5"/>
          <p:cNvPicPr>
            <a:picLocks noChangeAspect="1" noChangeArrowheads="1"/>
          </p:cNvPicPr>
          <p:nvPr/>
        </p:nvPicPr>
        <p:blipFill>
          <a:blip r:embed="rId5" cstate="print"/>
          <a:srcRect l="17543" r="32910" b="6221"/>
          <a:stretch>
            <a:fillRect/>
          </a:stretch>
        </p:blipFill>
        <p:spPr bwMode="auto">
          <a:xfrm>
            <a:off x="4556125" y="2816225"/>
            <a:ext cx="2103438" cy="2052638"/>
          </a:xfrm>
          <a:prstGeom prst="rect">
            <a:avLst/>
          </a:prstGeom>
          <a:noFill/>
          <a:ln w="9525">
            <a:noFill/>
            <a:miter lim="800000"/>
            <a:headEnd/>
            <a:tailEnd/>
          </a:ln>
        </p:spPr>
      </p:pic>
      <p:pic>
        <p:nvPicPr>
          <p:cNvPr id="31749" name="Picture 2"/>
          <p:cNvPicPr>
            <a:picLocks noChangeAspect="1" noChangeArrowheads="1"/>
          </p:cNvPicPr>
          <p:nvPr/>
        </p:nvPicPr>
        <p:blipFill>
          <a:blip r:embed="rId6" cstate="print"/>
          <a:srcRect l="21219" r="26997"/>
          <a:stretch>
            <a:fillRect/>
          </a:stretch>
        </p:blipFill>
        <p:spPr bwMode="auto">
          <a:xfrm>
            <a:off x="6627813" y="2816225"/>
            <a:ext cx="2108200" cy="2030413"/>
          </a:xfrm>
          <a:prstGeom prst="rect">
            <a:avLst/>
          </a:prstGeom>
          <a:noFill/>
          <a:ln w="9525">
            <a:noFill/>
            <a:miter lim="800000"/>
            <a:headEnd/>
            <a:tailEnd/>
          </a:ln>
        </p:spPr>
      </p:pic>
      <p:pic>
        <p:nvPicPr>
          <p:cNvPr id="31750" name="Picture 5"/>
          <p:cNvPicPr>
            <a:picLocks noChangeAspect="1" noChangeArrowheads="1"/>
          </p:cNvPicPr>
          <p:nvPr/>
        </p:nvPicPr>
        <p:blipFill>
          <a:blip r:embed="rId5" cstate="print"/>
          <a:srcRect l="92284" t="9908" r="1743" b="8025"/>
          <a:stretch>
            <a:fillRect/>
          </a:stretch>
        </p:blipFill>
        <p:spPr bwMode="auto">
          <a:xfrm>
            <a:off x="8761413" y="4841875"/>
            <a:ext cx="203200" cy="1971675"/>
          </a:xfrm>
          <a:prstGeom prst="rect">
            <a:avLst/>
          </a:prstGeom>
          <a:noFill/>
          <a:ln w="9525">
            <a:noFill/>
            <a:miter lim="800000"/>
            <a:headEnd/>
            <a:tailEnd/>
          </a:ln>
        </p:spPr>
      </p:pic>
      <p:sp>
        <p:nvSpPr>
          <p:cNvPr id="31751" name="제목 1"/>
          <p:cNvSpPr>
            <a:spLocks noGrp="1"/>
          </p:cNvSpPr>
          <p:nvPr>
            <p:ph type="title"/>
          </p:nvPr>
        </p:nvSpPr>
        <p:spPr>
          <a:xfrm>
            <a:off x="615950" y="687388"/>
            <a:ext cx="6043613" cy="293687"/>
          </a:xfrm>
        </p:spPr>
        <p:txBody>
          <a:bodyPr/>
          <a:lstStyle/>
          <a:p>
            <a:r>
              <a:rPr lang="en-US" altLang="ko-KR" sz="2400" smtClean="0">
                <a:latin typeface="Arial" charset="0"/>
                <a:cs typeface="Arial" charset="0"/>
              </a:rPr>
              <a:t>Collocation</a:t>
            </a:r>
            <a:endParaRPr lang="ko-KR" altLang="en-US" sz="2400" smtClean="0">
              <a:latin typeface="Arial" charset="0"/>
              <a:cs typeface="Arial" charset="0"/>
            </a:endParaRPr>
          </a:p>
        </p:txBody>
      </p:sp>
      <p:graphicFrame>
        <p:nvGraphicFramePr>
          <p:cNvPr id="35" name="표 34"/>
          <p:cNvGraphicFramePr>
            <a:graphicFrameLocks noGrp="1"/>
          </p:cNvGraphicFramePr>
          <p:nvPr/>
        </p:nvGraphicFramePr>
        <p:xfrm>
          <a:off x="4356100" y="1033463"/>
          <a:ext cx="4530725" cy="1760591"/>
        </p:xfrm>
        <a:graphic>
          <a:graphicData uri="http://schemas.openxmlformats.org/drawingml/2006/table">
            <a:tbl>
              <a:tblPr/>
              <a:tblGrid>
                <a:gridCol w="654050"/>
                <a:gridCol w="930275"/>
                <a:gridCol w="719138"/>
                <a:gridCol w="720725"/>
                <a:gridCol w="825500"/>
                <a:gridCol w="681037"/>
              </a:tblGrid>
              <a:tr h="310260">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dirty="0" smtClean="0">
                          <a:ln>
                            <a:noFill/>
                          </a:ln>
                          <a:solidFill>
                            <a:srgbClr val="FFFFFF"/>
                          </a:solidFill>
                          <a:effectLst/>
                          <a:latin typeface="Arial" pitchFamily="34" charset="0"/>
                          <a:ea typeface="-윤고딕120" pitchFamily="18" charset="-127"/>
                        </a:rPr>
                        <a:t>COMS</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dirty="0" smtClean="0">
                          <a:ln>
                            <a:noFill/>
                          </a:ln>
                          <a:solidFill>
                            <a:srgbClr val="FFFFFF"/>
                          </a:solidFill>
                          <a:effectLst/>
                          <a:latin typeface="Arial" pitchFamily="34" charset="0"/>
                          <a:ea typeface="-윤고딕120" pitchFamily="18" charset="-127"/>
                        </a:rPr>
                        <a:t>channel</a:t>
                      </a:r>
                      <a:endParaRPr kumimoji="0" lang="ko-KR" altLang="en-US" sz="900" b="1" i="0" u="none" strike="noStrike" cap="none" normalizeH="0" baseline="0" dirty="0" smtClean="0">
                        <a:ln>
                          <a:noFill/>
                        </a:ln>
                        <a:solidFill>
                          <a:srgbClr val="FFFFFF"/>
                        </a:solidFill>
                        <a:effectLst/>
                        <a:latin typeface="Arial" pitchFamily="34" charset="0"/>
                        <a:ea typeface="-윤고딕120" pitchFamily="18" charset="-127"/>
                      </a:endParaRPr>
                    </a:p>
                  </a:txBody>
                  <a:tcPr marL="54000" marR="54000" marT="17976" marB="17976"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FFFFFF"/>
                          </a:solidFill>
                          <a:effectLst/>
                          <a:latin typeface="Arial" pitchFamily="34" charset="0"/>
                          <a:ea typeface="-윤고딕120" pitchFamily="18" charset="-127"/>
                        </a:rPr>
                        <a:t>Weather</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FFFFFF"/>
                          </a:solidFill>
                          <a:effectLst/>
                          <a:latin typeface="Arial" pitchFamily="34" charset="0"/>
                          <a:ea typeface="-윤고딕120" pitchFamily="18" charset="-127"/>
                        </a:rPr>
                        <a:t>Condition</a:t>
                      </a:r>
                      <a:endParaRPr kumimoji="0" lang="ko-KR" altLang="en-US" sz="900" b="1" i="0" u="none" strike="noStrike" cap="none" normalizeH="0" baseline="0" smtClean="0">
                        <a:ln>
                          <a:noFill/>
                        </a:ln>
                        <a:solidFill>
                          <a:srgbClr val="FFFFFF"/>
                        </a:solidFill>
                        <a:effectLst/>
                        <a:latin typeface="Arial" pitchFamily="34" charset="0"/>
                        <a:ea typeface="-윤고딕120" pitchFamily="18" charset="-127"/>
                      </a:endParaRPr>
                    </a:p>
                  </a:txBody>
                  <a:tcPr marL="54000" marR="54000" marT="17976" marB="17976"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dirty="0" err="1" smtClean="0">
                          <a:ln>
                            <a:noFill/>
                          </a:ln>
                          <a:solidFill>
                            <a:srgbClr val="FFFFFF"/>
                          </a:solidFill>
                          <a:effectLst/>
                          <a:latin typeface="Arial" pitchFamily="34" charset="0"/>
                          <a:ea typeface="-윤고딕120" pitchFamily="18" charset="-127"/>
                        </a:rPr>
                        <a:t>Dt</a:t>
                      </a:r>
                      <a:r>
                        <a:rPr kumimoji="0" lang="en-US" altLang="ko-KR" sz="900" b="1" i="0" u="none" strike="noStrike" cap="none" normalizeH="0" baseline="-25000" dirty="0" err="1" smtClean="0">
                          <a:ln>
                            <a:noFill/>
                          </a:ln>
                          <a:solidFill>
                            <a:srgbClr val="FFFFFF"/>
                          </a:solidFill>
                          <a:effectLst/>
                          <a:latin typeface="Arial" pitchFamily="34" charset="0"/>
                          <a:ea typeface="-윤고딕120" pitchFamily="18" charset="-127"/>
                        </a:rPr>
                        <a:t>max</a:t>
                      </a:r>
                      <a:endParaRPr kumimoji="0" lang="en-US" altLang="ko-KR" sz="900" b="1" i="0" u="none" strike="noStrike" cap="none" normalizeH="0" baseline="-25000" dirty="0" smtClean="0">
                        <a:ln>
                          <a:noFill/>
                        </a:ln>
                        <a:solidFill>
                          <a:srgbClr val="FFFFFF"/>
                        </a:solidFill>
                        <a:effectLst/>
                        <a:latin typeface="Arial" pitchFamily="34" charset="0"/>
                        <a:ea typeface="-윤고딕120" pitchFamily="18" charset="-127"/>
                      </a:endParaRP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dirty="0" smtClean="0">
                          <a:ln>
                            <a:noFill/>
                          </a:ln>
                          <a:solidFill>
                            <a:srgbClr val="FFFFFF"/>
                          </a:solidFill>
                          <a:effectLst/>
                          <a:latin typeface="Arial" pitchFamily="34" charset="0"/>
                          <a:ea typeface="-윤고딕120" pitchFamily="18" charset="-127"/>
                        </a:rPr>
                        <a:t>(minutes)</a:t>
                      </a:r>
                      <a:endParaRPr kumimoji="0" lang="ko-KR" altLang="en-US" sz="900" b="1" i="0" u="none" strike="noStrike" cap="none" normalizeH="0" baseline="0" dirty="0" smtClean="0">
                        <a:ln>
                          <a:noFill/>
                        </a:ln>
                        <a:solidFill>
                          <a:srgbClr val="FFFFFF"/>
                        </a:solidFill>
                        <a:effectLst/>
                        <a:latin typeface="Arial" pitchFamily="34" charset="0"/>
                        <a:ea typeface="-윤고딕120" pitchFamily="18" charset="-127"/>
                      </a:endParaRPr>
                    </a:p>
                  </a:txBody>
                  <a:tcPr marL="54000" marR="54000" marT="17976" marB="17976"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l-GR" altLang="ko-KR" sz="900" b="1" i="0" u="none" strike="noStrike" cap="none" normalizeH="0" baseline="0" dirty="0" smtClean="0">
                          <a:ln>
                            <a:noFill/>
                          </a:ln>
                          <a:solidFill>
                            <a:srgbClr val="FFFFFF"/>
                          </a:solidFill>
                          <a:effectLst/>
                          <a:latin typeface="Arial" pitchFamily="34" charset="0"/>
                          <a:ea typeface="-윤고딕120" pitchFamily="18" charset="-127"/>
                          <a:cs typeface="-윤고딕120" pitchFamily="18" charset="-127"/>
                        </a:rPr>
                        <a:t>ε</a:t>
                      </a:r>
                      <a:r>
                        <a:rPr kumimoji="0" lang="en-US" altLang="ko-KR" sz="900" b="1" i="0" u="none" strike="noStrike" cap="none" normalizeH="0" baseline="0" dirty="0" smtClean="0">
                          <a:ln>
                            <a:noFill/>
                          </a:ln>
                          <a:solidFill>
                            <a:srgbClr val="FFFFFF"/>
                          </a:solidFill>
                          <a:effectLst/>
                          <a:latin typeface="Arial" pitchFamily="34" charset="0"/>
                          <a:ea typeface="-윤고딕120" pitchFamily="18" charset="-127"/>
                        </a:rPr>
                        <a:t>1</a:t>
                      </a:r>
                    </a:p>
                  </a:txBody>
                  <a:tcPr marL="54000" marR="54000" marT="17976" marB="17976"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l-GR" altLang="ko-KR" sz="900" b="1" i="0" u="none" strike="noStrike" cap="none" normalizeH="0" baseline="0" dirty="0" smtClean="0">
                          <a:ln>
                            <a:noFill/>
                          </a:ln>
                          <a:solidFill>
                            <a:srgbClr val="FFFFFF"/>
                          </a:solidFill>
                          <a:effectLst/>
                          <a:latin typeface="Arial" pitchFamily="34" charset="0"/>
                          <a:ea typeface="-윤고딕120" pitchFamily="18" charset="-127"/>
                          <a:cs typeface="-윤고딕120" pitchFamily="18" charset="-127"/>
                        </a:rPr>
                        <a:t>ε</a:t>
                      </a:r>
                      <a:r>
                        <a:rPr kumimoji="0" lang="en-US" altLang="ko-KR" sz="900" b="1" i="0" u="none" strike="noStrike" cap="none" normalizeH="0" baseline="0" dirty="0" smtClean="0">
                          <a:ln>
                            <a:noFill/>
                          </a:ln>
                          <a:solidFill>
                            <a:srgbClr val="FFFFFF"/>
                          </a:solidFill>
                          <a:effectLst/>
                          <a:latin typeface="Arial" pitchFamily="34" charset="0"/>
                          <a:ea typeface="-윤고딕120" pitchFamily="18" charset="-127"/>
                        </a:rPr>
                        <a:t>2</a:t>
                      </a:r>
                      <a:endParaRPr kumimoji="0" lang="ko-KR" altLang="en-US" sz="900" b="1" i="0" u="none" strike="noStrike" cap="none" normalizeH="0" baseline="0" dirty="0" smtClean="0">
                        <a:ln>
                          <a:noFill/>
                        </a:ln>
                        <a:solidFill>
                          <a:srgbClr val="FFFFFF"/>
                        </a:solidFill>
                        <a:effectLst/>
                        <a:latin typeface="Arial" pitchFamily="34" charset="0"/>
                        <a:ea typeface="-윤고딕120" pitchFamily="18" charset="-127"/>
                      </a:endParaRPr>
                    </a:p>
                  </a:txBody>
                  <a:tcPr marL="54000" marR="54000" marT="17976" marB="17976"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FFFFFF"/>
                          </a:solidFill>
                          <a:effectLst/>
                          <a:latin typeface="Arial" pitchFamily="34" charset="0"/>
                          <a:ea typeface="-윤고딕120" pitchFamily="18" charset="-127"/>
                        </a:rPr>
                        <a:t>Gaussian</a:t>
                      </a:r>
                      <a:endParaRPr kumimoji="0" lang="ko-KR" altLang="en-US" sz="900" b="1" i="0" u="none" strike="noStrike" cap="none" normalizeH="0" baseline="0" smtClean="0">
                        <a:ln>
                          <a:noFill/>
                        </a:ln>
                        <a:solidFill>
                          <a:srgbClr val="FFFFFF"/>
                        </a:solidFill>
                        <a:effectLst/>
                        <a:latin typeface="Arial" pitchFamily="34" charset="0"/>
                        <a:ea typeface="-윤고딕120" pitchFamily="18" charset="-127"/>
                      </a:endParaRPr>
                    </a:p>
                  </a:txBody>
                  <a:tcPr marL="54000" marR="54000" marT="17976" marB="17976" anchor="ct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1"/>
                    </a:solidFill>
                  </a:tcPr>
                </a:tc>
              </a:tr>
              <a:tr h="173106">
                <a:tc rowSpan="2">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IR1</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(10.8 </a:t>
                      </a:r>
                      <a:r>
                        <a:rPr kumimoji="0" lang="el-GR" altLang="ko-KR" sz="900" b="1" i="0" u="none" strike="noStrike" cap="none" normalizeH="0" baseline="0" smtClean="0">
                          <a:ln>
                            <a:noFill/>
                          </a:ln>
                          <a:solidFill>
                            <a:srgbClr val="000000"/>
                          </a:solidFill>
                          <a:effectLst/>
                          <a:latin typeface="Arial" pitchFamily="34" charset="0"/>
                          <a:ea typeface="-윤고딕120" pitchFamily="18" charset="-127"/>
                          <a:cs typeface="-윤고딕120" pitchFamily="18" charset="-127"/>
                        </a:rPr>
                        <a:t>μ</a:t>
                      </a: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m)</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25400" cap="flat" cmpd="sng" algn="ctr">
                      <a:solidFill>
                        <a:schemeClr val="tx1"/>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Clear</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5</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0.01</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1.65</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2</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r>
              <a:tr h="173106">
                <a:tc vMerge="1">
                  <a:txBody>
                    <a:bodyPr/>
                    <a:lstStyle/>
                    <a:p>
                      <a:pPr latinLnBrk="1"/>
                      <a:endParaRPr lang="ko-KR" altLang="en-US"/>
                    </a:p>
                  </a:txBody>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Cloudy</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a:noFill/>
                    </a:lnT>
                    <a:lnB w="12700" cap="flat" cmpd="sng" algn="ctr">
                      <a:solidFill>
                        <a:srgbClr val="7F7F7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5</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a:noFill/>
                    </a:lnT>
                    <a:lnB w="12700" cap="flat" cmpd="sng" algn="ctr">
                      <a:solidFill>
                        <a:srgbClr val="7F7F7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0.03</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a:noFill/>
                    </a:lnT>
                    <a:lnB w="12700" cap="flat" cmpd="sng" algn="ctr">
                      <a:solidFill>
                        <a:srgbClr val="7F7F7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3.31</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a:noFill/>
                    </a:lnT>
                    <a:lnB w="12700" cap="flat" cmpd="sng" algn="ctr">
                      <a:solidFill>
                        <a:srgbClr val="7F7F7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2</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a:noFill/>
                    </a:lnT>
                    <a:lnB w="12700" cap="flat" cmpd="sng" algn="ctr">
                      <a:solidFill>
                        <a:srgbClr val="7F7F7F"/>
                      </a:solidFill>
                      <a:prstDash val="solid"/>
                      <a:round/>
                      <a:headEnd type="none" w="med" len="med"/>
                      <a:tailEnd type="none" w="med" len="med"/>
                    </a:lnB>
                    <a:lnTlToBr>
                      <a:noFill/>
                    </a:lnTlToBr>
                    <a:lnBlToTr>
                      <a:noFill/>
                    </a:lnBlToTr>
                    <a:solidFill>
                      <a:schemeClr val="bg1"/>
                    </a:solidFill>
                  </a:tcPr>
                </a:tc>
              </a:tr>
              <a:tr h="173106">
                <a:tc rowSpan="2">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IR2</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(12.0 </a:t>
                      </a:r>
                      <a:r>
                        <a:rPr kumimoji="0" lang="el-GR" altLang="ko-KR" sz="900" b="1" i="0" u="none" strike="noStrike" cap="none" normalizeH="0" baseline="0" smtClean="0">
                          <a:ln>
                            <a:noFill/>
                          </a:ln>
                          <a:solidFill>
                            <a:srgbClr val="000000"/>
                          </a:solidFill>
                          <a:effectLst/>
                          <a:latin typeface="Arial" pitchFamily="34" charset="0"/>
                          <a:ea typeface="-윤고딕120" pitchFamily="18" charset="-127"/>
                          <a:cs typeface="-윤고딕120" pitchFamily="18" charset="-127"/>
                        </a:rPr>
                        <a:t>μ</a:t>
                      </a: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m)</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Clear</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12700" cap="flat" cmpd="sng" algn="ctr">
                      <a:solidFill>
                        <a:srgbClr val="7F7F7F"/>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5</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12700" cap="flat" cmpd="sng" algn="ctr">
                      <a:solidFill>
                        <a:srgbClr val="7F7F7F"/>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0.01</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12700" cap="flat" cmpd="sng" algn="ctr">
                      <a:solidFill>
                        <a:srgbClr val="7F7F7F"/>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1.82</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12700" cap="flat" cmpd="sng" algn="ctr">
                      <a:solidFill>
                        <a:srgbClr val="7F7F7F"/>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2</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12700" cap="flat" cmpd="sng" algn="ctr">
                      <a:solidFill>
                        <a:srgbClr val="7F7F7F"/>
                      </a:solidFill>
                      <a:prstDash val="solid"/>
                      <a:round/>
                      <a:headEnd type="none" w="med" len="med"/>
                      <a:tailEnd type="none" w="med" len="med"/>
                    </a:lnT>
                    <a:lnB>
                      <a:noFill/>
                    </a:lnB>
                    <a:lnTlToBr>
                      <a:noFill/>
                    </a:lnTlToBr>
                    <a:lnBlToTr>
                      <a:noFill/>
                    </a:lnBlToTr>
                    <a:solidFill>
                      <a:srgbClr val="E7E7E7"/>
                    </a:solidFill>
                  </a:tcPr>
                </a:tc>
              </a:tr>
              <a:tr h="274487">
                <a:tc vMerge="1">
                  <a:txBody>
                    <a:bodyPr/>
                    <a:lstStyle/>
                    <a:p>
                      <a:pPr latinLnBrk="1"/>
                      <a:endParaRPr lang="ko-KR" altLang="en-US"/>
                    </a:p>
                  </a:txBody>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Cloudy</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a:noFill/>
                    </a:lnT>
                    <a:lnB w="12700" cap="flat" cmpd="sng" algn="ctr">
                      <a:solidFill>
                        <a:srgbClr val="7F7F7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5</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a:noFill/>
                    </a:lnT>
                    <a:lnB w="12700" cap="flat" cmpd="sng" algn="ctr">
                      <a:solidFill>
                        <a:srgbClr val="7F7F7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0.03</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a:noFill/>
                    </a:lnT>
                    <a:lnB w="12700" cap="flat" cmpd="sng" algn="ctr">
                      <a:solidFill>
                        <a:srgbClr val="7F7F7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3.64</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a:noFill/>
                    </a:lnT>
                    <a:lnB w="12700" cap="flat" cmpd="sng" algn="ctr">
                      <a:solidFill>
                        <a:srgbClr val="7F7F7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2</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a:noFill/>
                    </a:lnT>
                    <a:lnB w="12700" cap="flat" cmpd="sng" algn="ctr">
                      <a:solidFill>
                        <a:srgbClr val="7F7F7F"/>
                      </a:solidFill>
                      <a:prstDash val="solid"/>
                      <a:round/>
                      <a:headEnd type="none" w="med" len="med"/>
                      <a:tailEnd type="none" w="med" len="med"/>
                    </a:lnB>
                    <a:lnTlToBr>
                      <a:noFill/>
                    </a:lnTlToBr>
                    <a:lnBlToTr>
                      <a:noFill/>
                    </a:lnBlToTr>
                    <a:solidFill>
                      <a:schemeClr val="bg1"/>
                    </a:solidFill>
                  </a:tcPr>
                </a:tc>
              </a:tr>
              <a:tr h="310260">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WV</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(6.8 </a:t>
                      </a:r>
                      <a:r>
                        <a:rPr kumimoji="0" lang="el-GR" altLang="ko-KR" sz="900" b="1" i="0" u="none" strike="noStrike" cap="none" normalizeH="0" baseline="0" smtClean="0">
                          <a:ln>
                            <a:noFill/>
                          </a:ln>
                          <a:solidFill>
                            <a:srgbClr val="000000"/>
                          </a:solidFill>
                          <a:effectLst/>
                          <a:latin typeface="Arial" pitchFamily="34" charset="0"/>
                          <a:ea typeface="-윤고딕120" pitchFamily="18" charset="-127"/>
                          <a:cs typeface="-윤고딕120" pitchFamily="18" charset="-127"/>
                        </a:rPr>
                        <a:t>μ</a:t>
                      </a: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m)</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All</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5</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0.01</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0.311</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1</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E7E7E7"/>
                    </a:solidFill>
                  </a:tcPr>
                </a:tc>
              </a:tr>
              <a:tr h="173106">
                <a:tc rowSpan="2">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SWIR</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(3.8 </a:t>
                      </a:r>
                      <a:r>
                        <a:rPr kumimoji="0" lang="el-GR" altLang="ko-KR" sz="900" b="1" i="0" u="none" strike="noStrike" cap="none" normalizeH="0" baseline="0" smtClean="0">
                          <a:ln>
                            <a:noFill/>
                          </a:ln>
                          <a:solidFill>
                            <a:srgbClr val="000000"/>
                          </a:solidFill>
                          <a:effectLst/>
                          <a:latin typeface="Arial" pitchFamily="34" charset="0"/>
                          <a:ea typeface="-윤고딕120" pitchFamily="18" charset="-127"/>
                          <a:cs typeface="-윤고딕120" pitchFamily="18" charset="-127"/>
                        </a:rPr>
                        <a:t>μ</a:t>
                      </a: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m)</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12700" cap="flat" cmpd="sng" algn="ctr">
                      <a:solidFill>
                        <a:srgbClr val="7F7F7F"/>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Clear</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12700" cap="flat" cmpd="sng" algn="ctr">
                      <a:solidFill>
                        <a:srgbClr val="7F7F7F"/>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5</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12700" cap="flat" cmpd="sng" algn="ctr">
                      <a:solidFill>
                        <a:srgbClr val="7F7F7F"/>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0.01</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12700" cap="flat" cmpd="sng" algn="ctr">
                      <a:solidFill>
                        <a:srgbClr val="7F7F7F"/>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0.0151</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12700" cap="flat" cmpd="sng" algn="ctr">
                      <a:solidFill>
                        <a:srgbClr val="7F7F7F"/>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2</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w="12700" cap="flat" cmpd="sng" algn="ctr">
                      <a:solidFill>
                        <a:srgbClr val="7F7F7F"/>
                      </a:solidFill>
                      <a:prstDash val="solid"/>
                      <a:round/>
                      <a:headEnd type="none" w="med" len="med"/>
                      <a:tailEnd type="none" w="med" len="med"/>
                    </a:lnT>
                    <a:lnB>
                      <a:noFill/>
                    </a:lnB>
                    <a:lnTlToBr>
                      <a:noFill/>
                    </a:lnTlToBr>
                    <a:lnBlToTr>
                      <a:noFill/>
                    </a:lnBlToTr>
                    <a:solidFill>
                      <a:schemeClr val="bg1"/>
                    </a:solidFill>
                  </a:tcPr>
                </a:tc>
              </a:tr>
              <a:tr h="173106">
                <a:tc vMerge="1">
                  <a:txBody>
                    <a:bodyPr/>
                    <a:lstStyle/>
                    <a:p>
                      <a:pPr latinLnBrk="1"/>
                      <a:endParaRPr lang="ko-KR" altLang="en-US"/>
                    </a:p>
                  </a:txBody>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Cloudy</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5</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0.03</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smtClean="0">
                          <a:ln>
                            <a:noFill/>
                          </a:ln>
                          <a:solidFill>
                            <a:srgbClr val="000000"/>
                          </a:solidFill>
                          <a:effectLst/>
                          <a:latin typeface="Arial" pitchFamily="34" charset="0"/>
                          <a:ea typeface="-윤고딕120" pitchFamily="18" charset="-127"/>
                        </a:rPr>
                        <a:t>0.0302</a:t>
                      </a:r>
                      <a:endParaRPr kumimoji="0" lang="ko-KR" altLang="en-US" sz="900" b="1" i="0" u="none" strike="noStrike" cap="none" normalizeH="0" baseline="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900" b="1" i="0" u="none" strike="noStrike" cap="none" normalizeH="0" baseline="0" dirty="0" smtClean="0">
                          <a:ln>
                            <a:noFill/>
                          </a:ln>
                          <a:solidFill>
                            <a:srgbClr val="000000"/>
                          </a:solidFill>
                          <a:effectLst/>
                          <a:latin typeface="Arial" pitchFamily="34" charset="0"/>
                          <a:ea typeface="-윤고딕120" pitchFamily="18" charset="-127"/>
                        </a:rPr>
                        <a:t>2</a:t>
                      </a:r>
                      <a:endParaRPr kumimoji="0" lang="ko-KR" altLang="en-US" sz="900" b="1" i="0" u="none" strike="noStrike" cap="none" normalizeH="0" baseline="0" dirty="0" smtClean="0">
                        <a:ln>
                          <a:noFill/>
                        </a:ln>
                        <a:solidFill>
                          <a:srgbClr val="000000"/>
                        </a:solidFill>
                        <a:effectLst/>
                        <a:latin typeface="Arial" pitchFamily="34" charset="0"/>
                        <a:ea typeface="-윤고딕120" pitchFamily="18" charset="-127"/>
                      </a:endParaRPr>
                    </a:p>
                  </a:txBody>
                  <a:tcPr marL="54000" marR="54000" marT="17976" marB="17976" anchor="ct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r>
            </a:tbl>
          </a:graphicData>
        </a:graphic>
      </p:graphicFrame>
      <p:sp>
        <p:nvSpPr>
          <p:cNvPr id="31804" name="TextBox 4"/>
          <p:cNvSpPr txBox="1">
            <a:spLocks noChangeArrowheads="1"/>
          </p:cNvSpPr>
          <p:nvPr/>
        </p:nvSpPr>
        <p:spPr bwMode="auto">
          <a:xfrm>
            <a:off x="6759575" y="2925763"/>
            <a:ext cx="1844675" cy="215900"/>
          </a:xfrm>
          <a:prstGeom prst="rect">
            <a:avLst/>
          </a:prstGeom>
          <a:solidFill>
            <a:srgbClr val="FFC000"/>
          </a:solidFill>
          <a:ln w="9525">
            <a:noFill/>
            <a:miter lim="800000"/>
            <a:headEnd/>
            <a:tailEnd/>
          </a:ln>
        </p:spPr>
        <p:txBody>
          <a:bodyPr>
            <a:spAutoFit/>
          </a:bodyPr>
          <a:lstStyle/>
          <a:p>
            <a:pPr algn="ctr"/>
            <a:r>
              <a:rPr lang="en-US" altLang="ko-KR" sz="800" b="1">
                <a:latin typeface="Arial" charset="0"/>
                <a:cs typeface="Arial" charset="0"/>
              </a:rPr>
              <a:t>2011.8.1 1215UTC IASI SZA</a:t>
            </a:r>
          </a:p>
        </p:txBody>
      </p:sp>
      <p:sp>
        <p:nvSpPr>
          <p:cNvPr id="3" name="평행 사변형 2"/>
          <p:cNvSpPr/>
          <p:nvPr/>
        </p:nvSpPr>
        <p:spPr>
          <a:xfrm>
            <a:off x="39688" y="3090863"/>
            <a:ext cx="4017962" cy="719137"/>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ko-KR" altLang="en-US" sz="1400" b="1" dirty="0">
              <a:solidFill>
                <a:schemeClr val="bg1"/>
              </a:solidFill>
              <a:effectLst>
                <a:outerShdw blurRad="38100" dist="38100" dir="2700000" algn="tl">
                  <a:srgbClr val="000000">
                    <a:alpha val="43137"/>
                  </a:srgbClr>
                </a:outerShdw>
              </a:effectLst>
              <a:latin typeface="Arial" charset="0"/>
            </a:endParaRPr>
          </a:p>
        </p:txBody>
      </p:sp>
      <p:sp>
        <p:nvSpPr>
          <p:cNvPr id="46" name="평행 사변형 45"/>
          <p:cNvSpPr/>
          <p:nvPr/>
        </p:nvSpPr>
        <p:spPr>
          <a:xfrm>
            <a:off x="123825" y="1703388"/>
            <a:ext cx="4016375" cy="358775"/>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400" b="1" dirty="0">
                <a:solidFill>
                  <a:schemeClr val="bg1"/>
                </a:solidFill>
                <a:effectLst>
                  <a:outerShdw blurRad="38100" dist="38100" dir="2700000" algn="tl">
                    <a:srgbClr val="000000">
                      <a:alpha val="43137"/>
                    </a:srgbClr>
                  </a:outerShdw>
                </a:effectLst>
                <a:latin typeface="Arial" charset="0"/>
              </a:rPr>
              <a:t>|T</a:t>
            </a:r>
            <a:r>
              <a:rPr lang="en-US" altLang="ko-KR" sz="1400" b="1" baseline="-25000" dirty="0">
                <a:solidFill>
                  <a:schemeClr val="bg1"/>
                </a:solidFill>
                <a:effectLst>
                  <a:outerShdw blurRad="38100" dist="38100" dir="2700000" algn="tl">
                    <a:srgbClr val="000000">
                      <a:alpha val="43137"/>
                    </a:srgbClr>
                  </a:outerShdw>
                </a:effectLst>
                <a:latin typeface="Arial" charset="0"/>
              </a:rPr>
              <a:t>LEO</a:t>
            </a:r>
            <a:r>
              <a:rPr lang="en-US" altLang="ko-KR" sz="1400" b="1" dirty="0">
                <a:solidFill>
                  <a:schemeClr val="bg1"/>
                </a:solidFill>
                <a:effectLst>
                  <a:outerShdw blurRad="38100" dist="38100" dir="2700000" algn="tl">
                    <a:srgbClr val="000000">
                      <a:alpha val="43137"/>
                    </a:srgbClr>
                  </a:outerShdw>
                </a:effectLst>
                <a:latin typeface="Arial" charset="0"/>
              </a:rPr>
              <a:t> – T</a:t>
            </a:r>
            <a:r>
              <a:rPr lang="en-US" altLang="ko-KR" sz="1400" b="1" baseline="-25000" dirty="0">
                <a:solidFill>
                  <a:schemeClr val="bg1"/>
                </a:solidFill>
                <a:effectLst>
                  <a:outerShdw blurRad="38100" dist="38100" dir="2700000" algn="tl">
                    <a:srgbClr val="000000">
                      <a:alpha val="43137"/>
                    </a:srgbClr>
                  </a:outerShdw>
                </a:effectLst>
                <a:latin typeface="Arial" charset="0"/>
              </a:rPr>
              <a:t>GEO</a:t>
            </a:r>
            <a:r>
              <a:rPr lang="en-US" altLang="ko-KR" sz="1400" b="1" dirty="0">
                <a:solidFill>
                  <a:schemeClr val="bg1"/>
                </a:solidFill>
                <a:effectLst>
                  <a:outerShdw blurRad="38100" dist="38100" dir="2700000" algn="tl">
                    <a:srgbClr val="000000">
                      <a:alpha val="43137"/>
                    </a:srgbClr>
                  </a:outerShdw>
                </a:effectLst>
                <a:latin typeface="Arial" charset="0"/>
              </a:rPr>
              <a:t>|  &lt;  300s</a:t>
            </a:r>
            <a:endParaRPr lang="ko-KR" altLang="en-US" sz="1400" b="1" dirty="0">
              <a:solidFill>
                <a:schemeClr val="bg1"/>
              </a:solidFill>
              <a:effectLst>
                <a:outerShdw blurRad="38100" dist="38100" dir="2700000" algn="tl">
                  <a:srgbClr val="000000">
                    <a:alpha val="43137"/>
                  </a:srgbClr>
                </a:outerShdw>
              </a:effectLst>
              <a:latin typeface="Arial" charset="0"/>
            </a:endParaRPr>
          </a:p>
        </p:txBody>
      </p:sp>
      <p:sp>
        <p:nvSpPr>
          <p:cNvPr id="47" name="평행 사변형 46"/>
          <p:cNvSpPr/>
          <p:nvPr/>
        </p:nvSpPr>
        <p:spPr>
          <a:xfrm>
            <a:off x="61913" y="5072063"/>
            <a:ext cx="4078287" cy="1150937"/>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en-US" altLang="ko-KR" sz="1200" b="1" dirty="0">
              <a:solidFill>
                <a:schemeClr val="bg1"/>
              </a:solidFill>
              <a:effectLst>
                <a:outerShdw blurRad="38100" dist="38100" dir="2700000" algn="tl">
                  <a:srgbClr val="000000">
                    <a:alpha val="43137"/>
                  </a:srgbClr>
                </a:outerShdw>
              </a:effectLst>
              <a:latin typeface="Arial" charset="0"/>
            </a:endParaRPr>
          </a:p>
        </p:txBody>
      </p:sp>
      <p:sp>
        <p:nvSpPr>
          <p:cNvPr id="4" name="TextBox 3"/>
          <p:cNvSpPr txBox="1"/>
          <p:nvPr/>
        </p:nvSpPr>
        <p:spPr>
          <a:xfrm>
            <a:off x="179388" y="1341438"/>
            <a:ext cx="936625" cy="461962"/>
          </a:xfrm>
          <a:prstGeom prst="rect">
            <a:avLst/>
          </a:prstGeom>
          <a:noFill/>
        </p:spPr>
        <p:txBody>
          <a:bodyPr>
            <a:spAutoFit/>
          </a:bodyPr>
          <a:lstStyle/>
          <a:p>
            <a:pPr>
              <a:defRPr/>
            </a:pPr>
            <a:r>
              <a:rPr lang="en-US" altLang="ko-KR" sz="2400" b="1" i="1" dirty="0">
                <a:solidFill>
                  <a:schemeClr val="tx2">
                    <a:lumMod val="75000"/>
                  </a:schemeClr>
                </a:solidFill>
                <a:effectLst>
                  <a:outerShdw blurRad="38100" dist="38100" dir="2700000" algn="tl">
                    <a:srgbClr val="000000">
                      <a:alpha val="43137"/>
                    </a:srgbClr>
                  </a:outerShdw>
                </a:effectLst>
                <a:latin typeface="Arial" pitchFamily="34" charset="0"/>
                <a:ea typeface="굴림" pitchFamily="50" charset="-127"/>
                <a:cs typeface="Arial" pitchFamily="34" charset="0"/>
              </a:rPr>
              <a:t>TIME</a:t>
            </a:r>
            <a:endParaRPr lang="ko-KR" altLang="en-US" sz="2400" b="1" i="1" dirty="0">
              <a:solidFill>
                <a:schemeClr val="tx2">
                  <a:lumMod val="75000"/>
                </a:schemeClr>
              </a:solidFill>
              <a:effectLst>
                <a:outerShdw blurRad="38100" dist="38100" dir="2700000" algn="tl">
                  <a:srgbClr val="000000">
                    <a:alpha val="43137"/>
                  </a:srgbClr>
                </a:outerShdw>
              </a:effectLst>
              <a:latin typeface="Arial" pitchFamily="34" charset="0"/>
              <a:ea typeface="굴림" pitchFamily="50" charset="-127"/>
              <a:cs typeface="Arial" pitchFamily="34" charset="0"/>
            </a:endParaRPr>
          </a:p>
        </p:txBody>
      </p:sp>
      <p:sp>
        <p:nvSpPr>
          <p:cNvPr id="48" name="TextBox 47"/>
          <p:cNvSpPr txBox="1"/>
          <p:nvPr/>
        </p:nvSpPr>
        <p:spPr>
          <a:xfrm>
            <a:off x="179388" y="2709863"/>
            <a:ext cx="936625" cy="461962"/>
          </a:xfrm>
          <a:prstGeom prst="rect">
            <a:avLst/>
          </a:prstGeom>
          <a:noFill/>
        </p:spPr>
        <p:txBody>
          <a:bodyPr>
            <a:spAutoFit/>
          </a:bodyPr>
          <a:lstStyle/>
          <a:p>
            <a:pPr>
              <a:defRPr/>
            </a:pPr>
            <a:r>
              <a:rPr lang="en-US" altLang="ko-KR" sz="2400" b="1" i="1" dirty="0">
                <a:solidFill>
                  <a:schemeClr val="tx2">
                    <a:lumMod val="75000"/>
                  </a:schemeClr>
                </a:solidFill>
                <a:effectLst>
                  <a:outerShdw blurRad="38100" dist="38100" dir="2700000" algn="tl">
                    <a:srgbClr val="000000">
                      <a:alpha val="43137"/>
                    </a:srgbClr>
                  </a:outerShdw>
                </a:effectLst>
                <a:latin typeface="Arial" pitchFamily="34" charset="0"/>
                <a:ea typeface="굴림" pitchFamily="50" charset="-127"/>
                <a:cs typeface="Arial" pitchFamily="34" charset="0"/>
              </a:rPr>
              <a:t>SZA</a:t>
            </a:r>
            <a:endParaRPr lang="ko-KR" altLang="en-US" sz="2400" b="1" i="1" dirty="0">
              <a:solidFill>
                <a:schemeClr val="tx2">
                  <a:lumMod val="75000"/>
                </a:schemeClr>
              </a:solidFill>
              <a:effectLst>
                <a:outerShdw blurRad="38100" dist="38100" dir="2700000" algn="tl">
                  <a:srgbClr val="000000">
                    <a:alpha val="43137"/>
                  </a:srgbClr>
                </a:outerShdw>
              </a:effectLst>
              <a:latin typeface="Arial" pitchFamily="34" charset="0"/>
              <a:ea typeface="굴림" pitchFamily="50" charset="-127"/>
              <a:cs typeface="Arial" pitchFamily="34" charset="0"/>
            </a:endParaRPr>
          </a:p>
        </p:txBody>
      </p:sp>
      <p:sp>
        <p:nvSpPr>
          <p:cNvPr id="49" name="TextBox 48"/>
          <p:cNvSpPr txBox="1"/>
          <p:nvPr/>
        </p:nvSpPr>
        <p:spPr>
          <a:xfrm>
            <a:off x="254000" y="4654550"/>
            <a:ext cx="1870075" cy="461963"/>
          </a:xfrm>
          <a:prstGeom prst="rect">
            <a:avLst/>
          </a:prstGeom>
          <a:noFill/>
        </p:spPr>
        <p:txBody>
          <a:bodyPr>
            <a:spAutoFit/>
          </a:bodyPr>
          <a:lstStyle/>
          <a:p>
            <a:pPr>
              <a:defRPr/>
            </a:pPr>
            <a:r>
              <a:rPr lang="en-US" altLang="ko-KR" sz="2400" b="1" i="1" dirty="0">
                <a:solidFill>
                  <a:schemeClr val="tx2">
                    <a:lumMod val="75000"/>
                  </a:schemeClr>
                </a:solidFill>
                <a:effectLst>
                  <a:outerShdw blurRad="38100" dist="38100" dir="2700000" algn="tl">
                    <a:srgbClr val="000000">
                      <a:alpha val="43137"/>
                    </a:srgbClr>
                  </a:outerShdw>
                </a:effectLst>
                <a:latin typeface="Arial" pitchFamily="34" charset="0"/>
                <a:ea typeface="굴림" pitchFamily="50" charset="-127"/>
                <a:cs typeface="Arial" pitchFamily="34" charset="0"/>
              </a:rPr>
              <a:t>Uniformity</a:t>
            </a:r>
            <a:endParaRPr lang="ko-KR" altLang="en-US" sz="2400" b="1" i="1" dirty="0">
              <a:solidFill>
                <a:schemeClr val="tx2">
                  <a:lumMod val="75000"/>
                </a:schemeClr>
              </a:solidFill>
              <a:effectLst>
                <a:outerShdw blurRad="38100" dist="38100" dir="2700000" algn="tl">
                  <a:srgbClr val="000000">
                    <a:alpha val="43137"/>
                  </a:srgbClr>
                </a:outerShdw>
              </a:effectLst>
              <a:latin typeface="Arial" pitchFamily="34" charset="0"/>
              <a:ea typeface="굴림" pitchFamily="50" charset="-127"/>
              <a:cs typeface="Arial" pitchFamily="34" charset="0"/>
            </a:endParaRPr>
          </a:p>
        </p:txBody>
      </p:sp>
      <p:sp>
        <p:nvSpPr>
          <p:cNvPr id="31811" name="TextBox 4"/>
          <p:cNvSpPr txBox="1">
            <a:spLocks noChangeArrowheads="1"/>
          </p:cNvSpPr>
          <p:nvPr/>
        </p:nvSpPr>
        <p:spPr bwMode="auto">
          <a:xfrm>
            <a:off x="690563" y="6237288"/>
            <a:ext cx="2728912" cy="600075"/>
          </a:xfrm>
          <a:prstGeom prst="rect">
            <a:avLst/>
          </a:prstGeom>
          <a:noFill/>
          <a:ln w="9525">
            <a:noFill/>
            <a:miter lim="800000"/>
            <a:headEnd/>
            <a:tailEnd/>
          </a:ln>
        </p:spPr>
        <p:txBody>
          <a:bodyPr>
            <a:spAutoFit/>
          </a:bodyPr>
          <a:lstStyle/>
          <a:p>
            <a:r>
              <a:rPr lang="en-US" altLang="ko-KR" sz="1100" b="1">
                <a:latin typeface="Arial" charset="0"/>
                <a:cs typeface="Arial" charset="0"/>
              </a:rPr>
              <a:t>F  : FOV_BOX (COMS 3 X 3 pixels)</a:t>
            </a:r>
          </a:p>
          <a:p>
            <a:r>
              <a:rPr lang="en-US" altLang="ko-KR" sz="1100" b="1">
                <a:latin typeface="Arial" charset="0"/>
                <a:cs typeface="Arial" charset="0"/>
              </a:rPr>
              <a:t>E  : ENV_BOX (COMS 9 X 9 pixels)</a:t>
            </a:r>
          </a:p>
          <a:p>
            <a:r>
              <a:rPr lang="en-US" altLang="ko-KR" sz="1100" b="1">
                <a:latin typeface="Arial" charset="0"/>
                <a:cs typeface="Arial" charset="0"/>
              </a:rPr>
              <a:t>L</a:t>
            </a:r>
            <a:r>
              <a:rPr lang="en-US" altLang="ko-KR" sz="1100" b="1" baseline="-25000">
                <a:latin typeface="Arial" charset="0"/>
                <a:cs typeface="Arial" charset="0"/>
              </a:rPr>
              <a:t>E</a:t>
            </a:r>
            <a:r>
              <a:rPr lang="en-US" altLang="ko-KR" sz="1100" b="1">
                <a:latin typeface="Arial" charset="0"/>
                <a:cs typeface="Arial" charset="0"/>
              </a:rPr>
              <a:t> : COMS radiance in ENV_BOX</a:t>
            </a:r>
            <a:endParaRPr lang="ko-KR" altLang="en-US" sz="1100" b="1">
              <a:latin typeface="Arial" charset="0"/>
              <a:cs typeface="Arial" charset="0"/>
            </a:endParaRPr>
          </a:p>
        </p:txBody>
      </p:sp>
      <p:grpSp>
        <p:nvGrpSpPr>
          <p:cNvPr id="31812" name="그룹 12"/>
          <p:cNvGrpSpPr>
            <a:grpSpLocks/>
          </p:cNvGrpSpPr>
          <p:nvPr/>
        </p:nvGrpSpPr>
        <p:grpSpPr bwMode="auto">
          <a:xfrm>
            <a:off x="1735138" y="2276475"/>
            <a:ext cx="2011362" cy="814388"/>
            <a:chOff x="254000" y="1824638"/>
            <a:chExt cx="2044959" cy="884280"/>
          </a:xfrm>
        </p:grpSpPr>
        <p:grpSp>
          <p:nvGrpSpPr>
            <p:cNvPr id="31918" name="그룹 9"/>
            <p:cNvGrpSpPr>
              <a:grpSpLocks/>
            </p:cNvGrpSpPr>
            <p:nvPr/>
          </p:nvGrpSpPr>
          <p:grpSpPr bwMode="auto">
            <a:xfrm>
              <a:off x="254000" y="1842659"/>
              <a:ext cx="2044959" cy="866259"/>
              <a:chOff x="254000" y="1842662"/>
              <a:chExt cx="2615290" cy="1082285"/>
            </a:xfrm>
          </p:grpSpPr>
          <p:sp>
            <p:nvSpPr>
              <p:cNvPr id="2" name="직사각형 1"/>
              <p:cNvSpPr/>
              <p:nvPr/>
            </p:nvSpPr>
            <p:spPr>
              <a:xfrm>
                <a:off x="254000" y="1841683"/>
                <a:ext cx="2615290" cy="1083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pic>
            <p:nvPicPr>
              <p:cNvPr id="31921" name="그림 41" descr="ccc.gif"/>
              <p:cNvPicPr>
                <a:picLocks noChangeAspect="1"/>
              </p:cNvPicPr>
              <p:nvPr/>
            </p:nvPicPr>
            <p:blipFill>
              <a:blip r:embed="rId7" cstate="print"/>
              <a:srcRect r="272" b="348"/>
              <a:stretch>
                <a:fillRect/>
              </a:stretch>
            </p:blipFill>
            <p:spPr bwMode="auto">
              <a:xfrm>
                <a:off x="323528" y="2049944"/>
                <a:ext cx="865398" cy="831804"/>
              </a:xfrm>
              <a:prstGeom prst="rect">
                <a:avLst/>
              </a:prstGeom>
              <a:noFill/>
              <a:ln w="28575">
                <a:solidFill>
                  <a:srgbClr val="000000"/>
                </a:solidFill>
                <a:miter lim="800000"/>
                <a:headEnd/>
                <a:tailEnd/>
              </a:ln>
            </p:spPr>
          </p:pic>
          <p:cxnSp>
            <p:nvCxnSpPr>
              <p:cNvPr id="51" name="직선 연결선 50"/>
              <p:cNvCxnSpPr/>
              <p:nvPr/>
            </p:nvCxnSpPr>
            <p:spPr>
              <a:xfrm flipH="1" flipV="1">
                <a:off x="1001226" y="2089348"/>
                <a:ext cx="1515093" cy="404878"/>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pic>
            <p:nvPicPr>
              <p:cNvPr id="31923" name="그림 51" descr="위성그림.png"/>
              <p:cNvPicPr>
                <a:picLocks noChangeAspect="1"/>
              </p:cNvPicPr>
              <p:nvPr/>
            </p:nvPicPr>
            <p:blipFill>
              <a:blip r:embed="rId8" cstate="print"/>
              <a:srcRect/>
              <a:stretch>
                <a:fillRect/>
              </a:stretch>
            </p:blipFill>
            <p:spPr bwMode="auto">
              <a:xfrm rot="7400548">
                <a:off x="2502483" y="2268600"/>
                <a:ext cx="346435" cy="230149"/>
              </a:xfrm>
              <a:prstGeom prst="rect">
                <a:avLst/>
              </a:prstGeom>
              <a:solidFill>
                <a:schemeClr val="tx1"/>
              </a:solidFill>
              <a:ln w="28575">
                <a:noFill/>
                <a:miter lim="800000"/>
                <a:headEnd/>
                <a:tailEnd/>
              </a:ln>
            </p:spPr>
          </p:pic>
          <p:cxnSp>
            <p:nvCxnSpPr>
              <p:cNvPr id="29" name="직선 연결선 28"/>
              <p:cNvCxnSpPr/>
              <p:nvPr/>
            </p:nvCxnSpPr>
            <p:spPr>
              <a:xfrm flipH="1">
                <a:off x="755590" y="1841683"/>
                <a:ext cx="431410" cy="622393"/>
              </a:xfrm>
              <a:prstGeom prst="line">
                <a:avLst/>
              </a:prstGeom>
              <a:ln w="12700">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9" name="원호 8"/>
              <p:cNvSpPr/>
              <p:nvPr/>
            </p:nvSpPr>
            <p:spPr>
              <a:xfrm rot="1841992">
                <a:off x="891825" y="1899831"/>
                <a:ext cx="332330" cy="305812"/>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ko-KR" altLang="en-US"/>
              </a:p>
            </p:txBody>
          </p:sp>
        </p:grpSp>
        <p:sp>
          <p:nvSpPr>
            <p:cNvPr id="31919" name="TextBox 11"/>
            <p:cNvSpPr txBox="1">
              <a:spLocks noChangeArrowheads="1"/>
            </p:cNvSpPr>
            <p:nvPr/>
          </p:nvSpPr>
          <p:spPr bwMode="auto">
            <a:xfrm>
              <a:off x="935659" y="1824638"/>
              <a:ext cx="696292" cy="261610"/>
            </a:xfrm>
            <a:prstGeom prst="rect">
              <a:avLst/>
            </a:prstGeom>
            <a:noFill/>
            <a:ln w="9525">
              <a:noFill/>
              <a:miter lim="800000"/>
              <a:headEnd/>
              <a:tailEnd/>
            </a:ln>
          </p:spPr>
          <p:txBody>
            <a:bodyPr>
              <a:spAutoFit/>
            </a:bodyPr>
            <a:lstStyle/>
            <a:p>
              <a:r>
                <a:rPr lang="en-US" altLang="ko-KR" sz="1100" b="1">
                  <a:solidFill>
                    <a:srgbClr val="FFC000"/>
                  </a:solidFill>
                </a:rPr>
                <a:t>SZA : </a:t>
              </a:r>
              <a:r>
                <a:rPr lang="el-GR" altLang="ko-KR" sz="1100" b="1">
                  <a:solidFill>
                    <a:srgbClr val="FFC000"/>
                  </a:solidFill>
                </a:rPr>
                <a:t>θ</a:t>
              </a:r>
              <a:endParaRPr lang="ko-KR" altLang="en-US" sz="1100" b="1">
                <a:solidFill>
                  <a:srgbClr val="FFC000"/>
                </a:solidFill>
              </a:endParaRPr>
            </a:p>
          </p:txBody>
        </p:sp>
      </p:grpSp>
      <p:grpSp>
        <p:nvGrpSpPr>
          <p:cNvPr id="31813" name="그룹 57"/>
          <p:cNvGrpSpPr>
            <a:grpSpLocks/>
          </p:cNvGrpSpPr>
          <p:nvPr/>
        </p:nvGrpSpPr>
        <p:grpSpPr bwMode="auto">
          <a:xfrm>
            <a:off x="2468563" y="3860800"/>
            <a:ext cx="1589087" cy="1209675"/>
            <a:chOff x="2855986" y="2031515"/>
            <a:chExt cx="4415032" cy="3614484"/>
          </a:xfrm>
        </p:grpSpPr>
        <p:sp>
          <p:nvSpPr>
            <p:cNvPr id="31833" name="Rectangle 264"/>
            <p:cNvSpPr>
              <a:spLocks noChangeArrowheads="1"/>
            </p:cNvSpPr>
            <p:nvPr/>
          </p:nvSpPr>
          <p:spPr bwMode="auto">
            <a:xfrm>
              <a:off x="3647837" y="4011260"/>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34" name="Rectangle 263"/>
            <p:cNvSpPr>
              <a:spLocks noChangeArrowheads="1"/>
            </p:cNvSpPr>
            <p:nvPr/>
          </p:nvSpPr>
          <p:spPr bwMode="auto">
            <a:xfrm>
              <a:off x="4043763" y="3219362"/>
              <a:ext cx="395926" cy="395949"/>
            </a:xfrm>
            <a:prstGeom prst="rect">
              <a:avLst/>
            </a:prstGeom>
            <a:solidFill>
              <a:srgbClr val="92D050"/>
            </a:solidFill>
            <a:ln w="9525">
              <a:solidFill>
                <a:srgbClr val="000000"/>
              </a:solidFill>
              <a:miter lim="800000"/>
              <a:headEnd/>
              <a:tailEnd/>
            </a:ln>
          </p:spPr>
          <p:txBody>
            <a:bodyPr/>
            <a:lstStyle/>
            <a:p>
              <a:endParaRPr lang="ko-KR" altLang="en-US"/>
            </a:p>
          </p:txBody>
        </p:sp>
        <p:sp>
          <p:nvSpPr>
            <p:cNvPr id="31835" name="Rectangle 259"/>
            <p:cNvSpPr>
              <a:spLocks noChangeArrowheads="1"/>
            </p:cNvSpPr>
            <p:nvPr/>
          </p:nvSpPr>
          <p:spPr bwMode="auto">
            <a:xfrm>
              <a:off x="6023392" y="5199107"/>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36" name="Rectangle 256"/>
            <p:cNvSpPr>
              <a:spLocks noChangeArrowheads="1"/>
            </p:cNvSpPr>
            <p:nvPr/>
          </p:nvSpPr>
          <p:spPr bwMode="auto">
            <a:xfrm>
              <a:off x="5627466" y="5199107"/>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37" name="Rectangle 255"/>
            <p:cNvSpPr>
              <a:spLocks noChangeArrowheads="1"/>
            </p:cNvSpPr>
            <p:nvPr/>
          </p:nvSpPr>
          <p:spPr bwMode="auto">
            <a:xfrm>
              <a:off x="5231540" y="5199107"/>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38" name="Rectangle 252"/>
            <p:cNvSpPr>
              <a:spLocks noChangeArrowheads="1"/>
            </p:cNvSpPr>
            <p:nvPr/>
          </p:nvSpPr>
          <p:spPr bwMode="auto">
            <a:xfrm>
              <a:off x="4835615" y="5199107"/>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39" name="Rectangle 251"/>
            <p:cNvSpPr>
              <a:spLocks noChangeArrowheads="1"/>
            </p:cNvSpPr>
            <p:nvPr/>
          </p:nvSpPr>
          <p:spPr bwMode="auto">
            <a:xfrm>
              <a:off x="4439689" y="5199107"/>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40" name="Rectangle 248"/>
            <p:cNvSpPr>
              <a:spLocks noChangeArrowheads="1"/>
            </p:cNvSpPr>
            <p:nvPr/>
          </p:nvSpPr>
          <p:spPr bwMode="auto">
            <a:xfrm>
              <a:off x="4043763" y="5199107"/>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41" name="Rectangle 247"/>
            <p:cNvSpPr>
              <a:spLocks noChangeArrowheads="1"/>
            </p:cNvSpPr>
            <p:nvPr/>
          </p:nvSpPr>
          <p:spPr bwMode="auto">
            <a:xfrm>
              <a:off x="3647837" y="5199107"/>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42" name="Rectangle 244"/>
            <p:cNvSpPr>
              <a:spLocks noChangeArrowheads="1"/>
            </p:cNvSpPr>
            <p:nvPr/>
          </p:nvSpPr>
          <p:spPr bwMode="auto">
            <a:xfrm>
              <a:off x="6023392" y="4407209"/>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43" name="Rectangle 243"/>
            <p:cNvSpPr>
              <a:spLocks noChangeArrowheads="1"/>
            </p:cNvSpPr>
            <p:nvPr/>
          </p:nvSpPr>
          <p:spPr bwMode="auto">
            <a:xfrm>
              <a:off x="5627466" y="4803158"/>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44" name="Rectangle 242"/>
            <p:cNvSpPr>
              <a:spLocks noChangeArrowheads="1"/>
            </p:cNvSpPr>
            <p:nvPr/>
          </p:nvSpPr>
          <p:spPr bwMode="auto">
            <a:xfrm>
              <a:off x="5231540" y="4803158"/>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45" name="Rectangle 241"/>
            <p:cNvSpPr>
              <a:spLocks noChangeArrowheads="1"/>
            </p:cNvSpPr>
            <p:nvPr/>
          </p:nvSpPr>
          <p:spPr bwMode="auto">
            <a:xfrm>
              <a:off x="5627466" y="4407209"/>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46" name="Rectangle 240"/>
            <p:cNvSpPr>
              <a:spLocks noChangeArrowheads="1"/>
            </p:cNvSpPr>
            <p:nvPr/>
          </p:nvSpPr>
          <p:spPr bwMode="auto">
            <a:xfrm>
              <a:off x="5231540" y="4407209"/>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47" name="Rectangle 239"/>
            <p:cNvSpPr>
              <a:spLocks noChangeArrowheads="1"/>
            </p:cNvSpPr>
            <p:nvPr/>
          </p:nvSpPr>
          <p:spPr bwMode="auto">
            <a:xfrm>
              <a:off x="4835615" y="4803158"/>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48" name="Rectangle 238"/>
            <p:cNvSpPr>
              <a:spLocks noChangeArrowheads="1"/>
            </p:cNvSpPr>
            <p:nvPr/>
          </p:nvSpPr>
          <p:spPr bwMode="auto">
            <a:xfrm>
              <a:off x="4439689" y="4803158"/>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49" name="Rectangle 237"/>
            <p:cNvSpPr>
              <a:spLocks noChangeArrowheads="1"/>
            </p:cNvSpPr>
            <p:nvPr/>
          </p:nvSpPr>
          <p:spPr bwMode="auto">
            <a:xfrm>
              <a:off x="4835615" y="4407209"/>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50" name="Rectangle 236"/>
            <p:cNvSpPr>
              <a:spLocks noChangeArrowheads="1"/>
            </p:cNvSpPr>
            <p:nvPr/>
          </p:nvSpPr>
          <p:spPr bwMode="auto">
            <a:xfrm>
              <a:off x="4439689" y="4407209"/>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51" name="Rectangle 235"/>
            <p:cNvSpPr>
              <a:spLocks noChangeArrowheads="1"/>
            </p:cNvSpPr>
            <p:nvPr/>
          </p:nvSpPr>
          <p:spPr bwMode="auto">
            <a:xfrm>
              <a:off x="4043763" y="4803158"/>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52" name="Rectangle 234"/>
            <p:cNvSpPr>
              <a:spLocks noChangeArrowheads="1"/>
            </p:cNvSpPr>
            <p:nvPr/>
          </p:nvSpPr>
          <p:spPr bwMode="auto">
            <a:xfrm>
              <a:off x="3647837" y="4803158"/>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53" name="Rectangle 233"/>
            <p:cNvSpPr>
              <a:spLocks noChangeArrowheads="1"/>
            </p:cNvSpPr>
            <p:nvPr/>
          </p:nvSpPr>
          <p:spPr bwMode="auto">
            <a:xfrm>
              <a:off x="4043763" y="4407209"/>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54" name="Rectangle 232"/>
            <p:cNvSpPr>
              <a:spLocks noChangeArrowheads="1"/>
            </p:cNvSpPr>
            <p:nvPr/>
          </p:nvSpPr>
          <p:spPr bwMode="auto">
            <a:xfrm>
              <a:off x="3647837" y="4407209"/>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55" name="Rectangle 230"/>
            <p:cNvSpPr>
              <a:spLocks noChangeArrowheads="1"/>
            </p:cNvSpPr>
            <p:nvPr/>
          </p:nvSpPr>
          <p:spPr bwMode="auto">
            <a:xfrm>
              <a:off x="6023392" y="4011260"/>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56" name="Rectangle 228"/>
            <p:cNvSpPr>
              <a:spLocks noChangeArrowheads="1"/>
            </p:cNvSpPr>
            <p:nvPr/>
          </p:nvSpPr>
          <p:spPr bwMode="auto">
            <a:xfrm>
              <a:off x="6023392" y="3615311"/>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57" name="Rectangle 227"/>
            <p:cNvSpPr>
              <a:spLocks noChangeArrowheads="1"/>
            </p:cNvSpPr>
            <p:nvPr/>
          </p:nvSpPr>
          <p:spPr bwMode="auto">
            <a:xfrm>
              <a:off x="5627466" y="4011260"/>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58" name="Rectangle 226"/>
            <p:cNvSpPr>
              <a:spLocks noChangeArrowheads="1"/>
            </p:cNvSpPr>
            <p:nvPr/>
          </p:nvSpPr>
          <p:spPr bwMode="auto">
            <a:xfrm>
              <a:off x="5231540" y="4011260"/>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59" name="Rectangle 225"/>
            <p:cNvSpPr>
              <a:spLocks noChangeArrowheads="1"/>
            </p:cNvSpPr>
            <p:nvPr/>
          </p:nvSpPr>
          <p:spPr bwMode="auto">
            <a:xfrm>
              <a:off x="5627466" y="3615311"/>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60" name="Rectangle 224"/>
            <p:cNvSpPr>
              <a:spLocks noChangeArrowheads="1"/>
            </p:cNvSpPr>
            <p:nvPr/>
          </p:nvSpPr>
          <p:spPr bwMode="auto">
            <a:xfrm>
              <a:off x="5231540" y="3615311"/>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61" name="Rectangle 223"/>
            <p:cNvSpPr>
              <a:spLocks noChangeArrowheads="1"/>
            </p:cNvSpPr>
            <p:nvPr/>
          </p:nvSpPr>
          <p:spPr bwMode="auto">
            <a:xfrm>
              <a:off x="4835615" y="4011260"/>
              <a:ext cx="395926" cy="395949"/>
            </a:xfrm>
            <a:prstGeom prst="rect">
              <a:avLst/>
            </a:prstGeom>
            <a:solidFill>
              <a:srgbClr val="92D050"/>
            </a:solidFill>
            <a:ln w="9525">
              <a:solidFill>
                <a:srgbClr val="000000"/>
              </a:solidFill>
              <a:miter lim="800000"/>
              <a:headEnd/>
              <a:tailEnd/>
            </a:ln>
          </p:spPr>
          <p:txBody>
            <a:bodyPr/>
            <a:lstStyle/>
            <a:p>
              <a:endParaRPr lang="ko-KR" altLang="en-US"/>
            </a:p>
          </p:txBody>
        </p:sp>
        <p:sp>
          <p:nvSpPr>
            <p:cNvPr id="31862" name="Rectangle 222"/>
            <p:cNvSpPr>
              <a:spLocks noChangeArrowheads="1"/>
            </p:cNvSpPr>
            <p:nvPr/>
          </p:nvSpPr>
          <p:spPr bwMode="auto">
            <a:xfrm>
              <a:off x="4439689" y="4011260"/>
              <a:ext cx="395926" cy="395949"/>
            </a:xfrm>
            <a:prstGeom prst="rect">
              <a:avLst/>
            </a:prstGeom>
            <a:solidFill>
              <a:srgbClr val="92D050"/>
            </a:solidFill>
            <a:ln w="9525">
              <a:solidFill>
                <a:srgbClr val="000000"/>
              </a:solidFill>
              <a:miter lim="800000"/>
              <a:headEnd/>
              <a:tailEnd/>
            </a:ln>
          </p:spPr>
          <p:txBody>
            <a:bodyPr/>
            <a:lstStyle/>
            <a:p>
              <a:endParaRPr lang="ko-KR" altLang="en-US"/>
            </a:p>
          </p:txBody>
        </p:sp>
        <p:sp>
          <p:nvSpPr>
            <p:cNvPr id="31863" name="Rectangle 221"/>
            <p:cNvSpPr>
              <a:spLocks noChangeArrowheads="1"/>
            </p:cNvSpPr>
            <p:nvPr/>
          </p:nvSpPr>
          <p:spPr bwMode="auto">
            <a:xfrm>
              <a:off x="4835615" y="3615311"/>
              <a:ext cx="395926" cy="395949"/>
            </a:xfrm>
            <a:prstGeom prst="rect">
              <a:avLst/>
            </a:prstGeom>
            <a:solidFill>
              <a:srgbClr val="92D050"/>
            </a:solidFill>
            <a:ln w="9525">
              <a:solidFill>
                <a:srgbClr val="000000"/>
              </a:solidFill>
              <a:miter lim="800000"/>
              <a:headEnd/>
              <a:tailEnd/>
            </a:ln>
          </p:spPr>
          <p:txBody>
            <a:bodyPr/>
            <a:lstStyle/>
            <a:p>
              <a:endParaRPr lang="ko-KR" altLang="en-US"/>
            </a:p>
          </p:txBody>
        </p:sp>
        <p:sp>
          <p:nvSpPr>
            <p:cNvPr id="31864" name="Rectangle 219"/>
            <p:cNvSpPr>
              <a:spLocks noChangeArrowheads="1"/>
            </p:cNvSpPr>
            <p:nvPr/>
          </p:nvSpPr>
          <p:spPr bwMode="auto">
            <a:xfrm>
              <a:off x="4043763" y="4011260"/>
              <a:ext cx="395926" cy="395949"/>
            </a:xfrm>
            <a:prstGeom prst="rect">
              <a:avLst/>
            </a:prstGeom>
            <a:solidFill>
              <a:srgbClr val="92D050"/>
            </a:solidFill>
            <a:ln w="9525">
              <a:solidFill>
                <a:srgbClr val="000000"/>
              </a:solidFill>
              <a:miter lim="800000"/>
              <a:headEnd/>
              <a:tailEnd/>
            </a:ln>
          </p:spPr>
          <p:txBody>
            <a:bodyPr/>
            <a:lstStyle/>
            <a:p>
              <a:endParaRPr lang="ko-KR" altLang="en-US"/>
            </a:p>
          </p:txBody>
        </p:sp>
        <p:sp>
          <p:nvSpPr>
            <p:cNvPr id="31865" name="Rectangle 218"/>
            <p:cNvSpPr>
              <a:spLocks noChangeArrowheads="1"/>
            </p:cNvSpPr>
            <p:nvPr/>
          </p:nvSpPr>
          <p:spPr bwMode="auto">
            <a:xfrm>
              <a:off x="4043763" y="3615311"/>
              <a:ext cx="395926" cy="395949"/>
            </a:xfrm>
            <a:prstGeom prst="rect">
              <a:avLst/>
            </a:prstGeom>
            <a:solidFill>
              <a:srgbClr val="92D050"/>
            </a:solidFill>
            <a:ln w="9525">
              <a:solidFill>
                <a:srgbClr val="000000"/>
              </a:solidFill>
              <a:miter lim="800000"/>
              <a:headEnd/>
              <a:tailEnd/>
            </a:ln>
          </p:spPr>
          <p:txBody>
            <a:bodyPr/>
            <a:lstStyle/>
            <a:p>
              <a:endParaRPr lang="ko-KR" altLang="en-US"/>
            </a:p>
          </p:txBody>
        </p:sp>
        <p:sp>
          <p:nvSpPr>
            <p:cNvPr id="31866" name="Rectangle 217"/>
            <p:cNvSpPr>
              <a:spLocks noChangeArrowheads="1"/>
            </p:cNvSpPr>
            <p:nvPr/>
          </p:nvSpPr>
          <p:spPr bwMode="auto">
            <a:xfrm>
              <a:off x="3647837" y="3615311"/>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67" name="Rectangle 215"/>
            <p:cNvSpPr>
              <a:spLocks noChangeArrowheads="1"/>
            </p:cNvSpPr>
            <p:nvPr/>
          </p:nvSpPr>
          <p:spPr bwMode="auto">
            <a:xfrm>
              <a:off x="6023392" y="3219362"/>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68" name="Rectangle 213"/>
            <p:cNvSpPr>
              <a:spLocks noChangeArrowheads="1"/>
            </p:cNvSpPr>
            <p:nvPr/>
          </p:nvSpPr>
          <p:spPr bwMode="auto">
            <a:xfrm>
              <a:off x="6023392" y="2823413"/>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69" name="Rectangle 212"/>
            <p:cNvSpPr>
              <a:spLocks noChangeArrowheads="1"/>
            </p:cNvSpPr>
            <p:nvPr/>
          </p:nvSpPr>
          <p:spPr bwMode="auto">
            <a:xfrm>
              <a:off x="5627466" y="3219362"/>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70" name="Rectangle 211"/>
            <p:cNvSpPr>
              <a:spLocks noChangeArrowheads="1"/>
            </p:cNvSpPr>
            <p:nvPr/>
          </p:nvSpPr>
          <p:spPr bwMode="auto">
            <a:xfrm>
              <a:off x="5231540" y="3219362"/>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71" name="Rectangle 210"/>
            <p:cNvSpPr>
              <a:spLocks noChangeArrowheads="1"/>
            </p:cNvSpPr>
            <p:nvPr/>
          </p:nvSpPr>
          <p:spPr bwMode="auto">
            <a:xfrm>
              <a:off x="5627466" y="2823413"/>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72" name="Rectangle 209"/>
            <p:cNvSpPr>
              <a:spLocks noChangeArrowheads="1"/>
            </p:cNvSpPr>
            <p:nvPr/>
          </p:nvSpPr>
          <p:spPr bwMode="auto">
            <a:xfrm>
              <a:off x="5231540" y="2823413"/>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73" name="Rectangle 208"/>
            <p:cNvSpPr>
              <a:spLocks noChangeArrowheads="1"/>
            </p:cNvSpPr>
            <p:nvPr/>
          </p:nvSpPr>
          <p:spPr bwMode="auto">
            <a:xfrm>
              <a:off x="4835615" y="3219362"/>
              <a:ext cx="395926" cy="395949"/>
            </a:xfrm>
            <a:prstGeom prst="rect">
              <a:avLst/>
            </a:prstGeom>
            <a:solidFill>
              <a:srgbClr val="92D050"/>
            </a:solidFill>
            <a:ln w="9525">
              <a:solidFill>
                <a:srgbClr val="000000"/>
              </a:solidFill>
              <a:miter lim="800000"/>
              <a:headEnd/>
              <a:tailEnd/>
            </a:ln>
          </p:spPr>
          <p:txBody>
            <a:bodyPr/>
            <a:lstStyle/>
            <a:p>
              <a:endParaRPr lang="ko-KR" altLang="en-US"/>
            </a:p>
          </p:txBody>
        </p:sp>
        <p:sp>
          <p:nvSpPr>
            <p:cNvPr id="31874" name="Rectangle 207"/>
            <p:cNvSpPr>
              <a:spLocks noChangeArrowheads="1"/>
            </p:cNvSpPr>
            <p:nvPr/>
          </p:nvSpPr>
          <p:spPr bwMode="auto">
            <a:xfrm>
              <a:off x="4439689" y="3219362"/>
              <a:ext cx="395926" cy="395949"/>
            </a:xfrm>
            <a:prstGeom prst="rect">
              <a:avLst/>
            </a:prstGeom>
            <a:solidFill>
              <a:srgbClr val="92D050"/>
            </a:solidFill>
            <a:ln w="9525">
              <a:solidFill>
                <a:srgbClr val="000000"/>
              </a:solidFill>
              <a:miter lim="800000"/>
              <a:headEnd/>
              <a:tailEnd/>
            </a:ln>
          </p:spPr>
          <p:txBody>
            <a:bodyPr/>
            <a:lstStyle/>
            <a:p>
              <a:endParaRPr lang="ko-KR" altLang="en-US"/>
            </a:p>
          </p:txBody>
        </p:sp>
        <p:sp>
          <p:nvSpPr>
            <p:cNvPr id="31875" name="Rectangle 206"/>
            <p:cNvSpPr>
              <a:spLocks noChangeArrowheads="1"/>
            </p:cNvSpPr>
            <p:nvPr/>
          </p:nvSpPr>
          <p:spPr bwMode="auto">
            <a:xfrm>
              <a:off x="4835615" y="2823413"/>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76" name="Rectangle 205"/>
            <p:cNvSpPr>
              <a:spLocks noChangeArrowheads="1"/>
            </p:cNvSpPr>
            <p:nvPr/>
          </p:nvSpPr>
          <p:spPr bwMode="auto">
            <a:xfrm>
              <a:off x="4439689" y="2823413"/>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77" name="Rectangle 204"/>
            <p:cNvSpPr>
              <a:spLocks noChangeArrowheads="1"/>
            </p:cNvSpPr>
            <p:nvPr/>
          </p:nvSpPr>
          <p:spPr bwMode="auto">
            <a:xfrm>
              <a:off x="3647837" y="3219362"/>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78" name="Rectangle 203"/>
            <p:cNvSpPr>
              <a:spLocks noChangeArrowheads="1"/>
            </p:cNvSpPr>
            <p:nvPr/>
          </p:nvSpPr>
          <p:spPr bwMode="auto">
            <a:xfrm>
              <a:off x="4043763" y="2823413"/>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79" name="Rectangle 202"/>
            <p:cNvSpPr>
              <a:spLocks noChangeArrowheads="1"/>
            </p:cNvSpPr>
            <p:nvPr/>
          </p:nvSpPr>
          <p:spPr bwMode="auto">
            <a:xfrm>
              <a:off x="3647837" y="2823413"/>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80" name="Rectangle 200"/>
            <p:cNvSpPr>
              <a:spLocks noChangeArrowheads="1"/>
            </p:cNvSpPr>
            <p:nvPr/>
          </p:nvSpPr>
          <p:spPr bwMode="auto">
            <a:xfrm>
              <a:off x="6023392" y="2427464"/>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81" name="Rectangle 198"/>
            <p:cNvSpPr>
              <a:spLocks noChangeArrowheads="1"/>
            </p:cNvSpPr>
            <p:nvPr/>
          </p:nvSpPr>
          <p:spPr bwMode="auto">
            <a:xfrm>
              <a:off x="6023392" y="2031515"/>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82" name="Rectangle 197"/>
            <p:cNvSpPr>
              <a:spLocks noChangeArrowheads="1"/>
            </p:cNvSpPr>
            <p:nvPr/>
          </p:nvSpPr>
          <p:spPr bwMode="auto">
            <a:xfrm>
              <a:off x="5627466" y="2427464"/>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83" name="Rectangle 196"/>
            <p:cNvSpPr>
              <a:spLocks noChangeArrowheads="1"/>
            </p:cNvSpPr>
            <p:nvPr/>
          </p:nvSpPr>
          <p:spPr bwMode="auto">
            <a:xfrm>
              <a:off x="5231540" y="2427464"/>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84" name="Rectangle 195"/>
            <p:cNvSpPr>
              <a:spLocks noChangeArrowheads="1"/>
            </p:cNvSpPr>
            <p:nvPr/>
          </p:nvSpPr>
          <p:spPr bwMode="auto">
            <a:xfrm>
              <a:off x="5627466" y="2031515"/>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85" name="Rectangle 194"/>
            <p:cNvSpPr>
              <a:spLocks noChangeArrowheads="1"/>
            </p:cNvSpPr>
            <p:nvPr/>
          </p:nvSpPr>
          <p:spPr bwMode="auto">
            <a:xfrm>
              <a:off x="5231540" y="2031515"/>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86" name="Rectangle 193"/>
            <p:cNvSpPr>
              <a:spLocks noChangeArrowheads="1"/>
            </p:cNvSpPr>
            <p:nvPr/>
          </p:nvSpPr>
          <p:spPr bwMode="auto">
            <a:xfrm>
              <a:off x="4835615" y="2427464"/>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87" name="Rectangle 192"/>
            <p:cNvSpPr>
              <a:spLocks noChangeArrowheads="1"/>
            </p:cNvSpPr>
            <p:nvPr/>
          </p:nvSpPr>
          <p:spPr bwMode="auto">
            <a:xfrm>
              <a:off x="4439689" y="2427464"/>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88" name="Rectangle 191"/>
            <p:cNvSpPr>
              <a:spLocks noChangeArrowheads="1"/>
            </p:cNvSpPr>
            <p:nvPr/>
          </p:nvSpPr>
          <p:spPr bwMode="auto">
            <a:xfrm>
              <a:off x="4835615" y="2031515"/>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89" name="Rectangle 190"/>
            <p:cNvSpPr>
              <a:spLocks noChangeArrowheads="1"/>
            </p:cNvSpPr>
            <p:nvPr/>
          </p:nvSpPr>
          <p:spPr bwMode="auto">
            <a:xfrm>
              <a:off x="4439689" y="2031515"/>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90" name="Rectangle 189"/>
            <p:cNvSpPr>
              <a:spLocks noChangeArrowheads="1"/>
            </p:cNvSpPr>
            <p:nvPr/>
          </p:nvSpPr>
          <p:spPr bwMode="auto">
            <a:xfrm>
              <a:off x="4043763" y="2427464"/>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91" name="Rectangle 188"/>
            <p:cNvSpPr>
              <a:spLocks noChangeArrowheads="1"/>
            </p:cNvSpPr>
            <p:nvPr/>
          </p:nvSpPr>
          <p:spPr bwMode="auto">
            <a:xfrm>
              <a:off x="3647837" y="2427464"/>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92" name="Rectangle 187"/>
            <p:cNvSpPr>
              <a:spLocks noChangeArrowheads="1"/>
            </p:cNvSpPr>
            <p:nvPr/>
          </p:nvSpPr>
          <p:spPr bwMode="auto">
            <a:xfrm>
              <a:off x="4043763" y="2031515"/>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93" name="Rectangle 186"/>
            <p:cNvSpPr>
              <a:spLocks noChangeArrowheads="1"/>
            </p:cNvSpPr>
            <p:nvPr/>
          </p:nvSpPr>
          <p:spPr bwMode="auto">
            <a:xfrm>
              <a:off x="3647837" y="2031515"/>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94" name="Rectangle 176"/>
            <p:cNvSpPr>
              <a:spLocks noChangeArrowheads="1"/>
            </p:cNvSpPr>
            <p:nvPr/>
          </p:nvSpPr>
          <p:spPr bwMode="auto">
            <a:xfrm>
              <a:off x="3251912" y="5199107"/>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95" name="Rectangle 173"/>
            <p:cNvSpPr>
              <a:spLocks noChangeArrowheads="1"/>
            </p:cNvSpPr>
            <p:nvPr/>
          </p:nvSpPr>
          <p:spPr bwMode="auto">
            <a:xfrm>
              <a:off x="2855986" y="5199107"/>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96" name="Rectangle 171"/>
            <p:cNvSpPr>
              <a:spLocks noChangeArrowheads="1"/>
            </p:cNvSpPr>
            <p:nvPr/>
          </p:nvSpPr>
          <p:spPr bwMode="auto">
            <a:xfrm>
              <a:off x="3251912" y="4803158"/>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97" name="Rectangle 170"/>
            <p:cNvSpPr>
              <a:spLocks noChangeArrowheads="1"/>
            </p:cNvSpPr>
            <p:nvPr/>
          </p:nvSpPr>
          <p:spPr bwMode="auto">
            <a:xfrm>
              <a:off x="3251912" y="4407209"/>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98" name="Rectangle 169"/>
            <p:cNvSpPr>
              <a:spLocks noChangeArrowheads="1"/>
            </p:cNvSpPr>
            <p:nvPr/>
          </p:nvSpPr>
          <p:spPr bwMode="auto">
            <a:xfrm>
              <a:off x="2855986" y="4803158"/>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899" name="Rectangle 167"/>
            <p:cNvSpPr>
              <a:spLocks noChangeArrowheads="1"/>
            </p:cNvSpPr>
            <p:nvPr/>
          </p:nvSpPr>
          <p:spPr bwMode="auto">
            <a:xfrm>
              <a:off x="2855986" y="4407209"/>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900" name="Rectangle 165"/>
            <p:cNvSpPr>
              <a:spLocks noChangeArrowheads="1"/>
            </p:cNvSpPr>
            <p:nvPr/>
          </p:nvSpPr>
          <p:spPr bwMode="auto">
            <a:xfrm>
              <a:off x="3251912" y="4011260"/>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901" name="Rectangle 164"/>
            <p:cNvSpPr>
              <a:spLocks noChangeArrowheads="1"/>
            </p:cNvSpPr>
            <p:nvPr/>
          </p:nvSpPr>
          <p:spPr bwMode="auto">
            <a:xfrm>
              <a:off x="3251912" y="3615311"/>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902" name="Rectangle 163"/>
            <p:cNvSpPr>
              <a:spLocks noChangeArrowheads="1"/>
            </p:cNvSpPr>
            <p:nvPr/>
          </p:nvSpPr>
          <p:spPr bwMode="auto">
            <a:xfrm>
              <a:off x="2855986" y="4011260"/>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903" name="Rectangle 161"/>
            <p:cNvSpPr>
              <a:spLocks noChangeArrowheads="1"/>
            </p:cNvSpPr>
            <p:nvPr/>
          </p:nvSpPr>
          <p:spPr bwMode="auto">
            <a:xfrm>
              <a:off x="2855986" y="3615311"/>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904" name="Rectangle 159"/>
            <p:cNvSpPr>
              <a:spLocks noChangeArrowheads="1"/>
            </p:cNvSpPr>
            <p:nvPr/>
          </p:nvSpPr>
          <p:spPr bwMode="auto">
            <a:xfrm>
              <a:off x="3251912" y="3219362"/>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905" name="Rectangle 158"/>
            <p:cNvSpPr>
              <a:spLocks noChangeArrowheads="1"/>
            </p:cNvSpPr>
            <p:nvPr/>
          </p:nvSpPr>
          <p:spPr bwMode="auto">
            <a:xfrm>
              <a:off x="3251912" y="2823413"/>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906" name="Rectangle 157"/>
            <p:cNvSpPr>
              <a:spLocks noChangeArrowheads="1"/>
            </p:cNvSpPr>
            <p:nvPr/>
          </p:nvSpPr>
          <p:spPr bwMode="auto">
            <a:xfrm>
              <a:off x="2855986" y="3219362"/>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907" name="Rectangle 155"/>
            <p:cNvSpPr>
              <a:spLocks noChangeArrowheads="1"/>
            </p:cNvSpPr>
            <p:nvPr/>
          </p:nvSpPr>
          <p:spPr bwMode="auto">
            <a:xfrm>
              <a:off x="2855986" y="2823413"/>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908" name="Rectangle 153"/>
            <p:cNvSpPr>
              <a:spLocks noChangeArrowheads="1"/>
            </p:cNvSpPr>
            <p:nvPr/>
          </p:nvSpPr>
          <p:spPr bwMode="auto">
            <a:xfrm>
              <a:off x="3251912" y="2427464"/>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909" name="Rectangle 152"/>
            <p:cNvSpPr>
              <a:spLocks noChangeArrowheads="1"/>
            </p:cNvSpPr>
            <p:nvPr/>
          </p:nvSpPr>
          <p:spPr bwMode="auto">
            <a:xfrm>
              <a:off x="3251912" y="2031515"/>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910" name="Rectangle 151"/>
            <p:cNvSpPr>
              <a:spLocks noChangeArrowheads="1"/>
            </p:cNvSpPr>
            <p:nvPr/>
          </p:nvSpPr>
          <p:spPr bwMode="auto">
            <a:xfrm>
              <a:off x="2855986" y="2427464"/>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911" name="Rectangle 149"/>
            <p:cNvSpPr>
              <a:spLocks noChangeArrowheads="1"/>
            </p:cNvSpPr>
            <p:nvPr/>
          </p:nvSpPr>
          <p:spPr bwMode="auto">
            <a:xfrm>
              <a:off x="2855986" y="2031515"/>
              <a:ext cx="395926" cy="395949"/>
            </a:xfrm>
            <a:prstGeom prst="rect">
              <a:avLst/>
            </a:prstGeom>
            <a:solidFill>
              <a:srgbClr val="FFFFFF"/>
            </a:solidFill>
            <a:ln w="9525">
              <a:solidFill>
                <a:srgbClr val="000000"/>
              </a:solidFill>
              <a:miter lim="800000"/>
              <a:headEnd/>
              <a:tailEnd/>
            </a:ln>
          </p:spPr>
          <p:txBody>
            <a:bodyPr/>
            <a:lstStyle/>
            <a:p>
              <a:endParaRPr lang="ko-KR" altLang="en-US"/>
            </a:p>
          </p:txBody>
        </p:sp>
        <p:sp>
          <p:nvSpPr>
            <p:cNvPr id="31912" name="Rectangle 143"/>
            <p:cNvSpPr>
              <a:spLocks noChangeArrowheads="1"/>
            </p:cNvSpPr>
            <p:nvPr/>
          </p:nvSpPr>
          <p:spPr bwMode="auto">
            <a:xfrm>
              <a:off x="2855986" y="2031515"/>
              <a:ext cx="3563332" cy="3563541"/>
            </a:xfrm>
            <a:prstGeom prst="rect">
              <a:avLst/>
            </a:prstGeom>
            <a:noFill/>
            <a:ln w="28575">
              <a:solidFill>
                <a:srgbClr val="993300"/>
              </a:solidFill>
              <a:miter lim="800000"/>
              <a:headEnd/>
              <a:tailEnd/>
            </a:ln>
          </p:spPr>
          <p:txBody>
            <a:bodyPr/>
            <a:lstStyle/>
            <a:p>
              <a:endParaRPr lang="ko-KR" altLang="en-US"/>
            </a:p>
          </p:txBody>
        </p:sp>
        <p:sp>
          <p:nvSpPr>
            <p:cNvPr id="31913" name="Rectangle 142"/>
            <p:cNvSpPr>
              <a:spLocks noChangeArrowheads="1"/>
            </p:cNvSpPr>
            <p:nvPr/>
          </p:nvSpPr>
          <p:spPr bwMode="auto">
            <a:xfrm>
              <a:off x="4043763" y="3219362"/>
              <a:ext cx="1187777" cy="1187847"/>
            </a:xfrm>
            <a:prstGeom prst="rect">
              <a:avLst/>
            </a:prstGeom>
            <a:noFill/>
            <a:ln w="28575">
              <a:solidFill>
                <a:srgbClr val="FFC000"/>
              </a:solidFill>
              <a:miter lim="800000"/>
              <a:headEnd/>
              <a:tailEnd/>
            </a:ln>
          </p:spPr>
          <p:txBody>
            <a:bodyPr/>
            <a:lstStyle/>
            <a:p>
              <a:endParaRPr lang="ko-KR" altLang="en-US"/>
            </a:p>
          </p:txBody>
        </p:sp>
        <p:sp>
          <p:nvSpPr>
            <p:cNvPr id="31914" name="Oval 141"/>
            <p:cNvSpPr>
              <a:spLocks noChangeArrowheads="1"/>
            </p:cNvSpPr>
            <p:nvPr/>
          </p:nvSpPr>
          <p:spPr bwMode="auto">
            <a:xfrm>
              <a:off x="4175738" y="3351345"/>
              <a:ext cx="923827" cy="923881"/>
            </a:xfrm>
            <a:prstGeom prst="ellipse">
              <a:avLst/>
            </a:prstGeom>
            <a:noFill/>
            <a:ln w="28575">
              <a:solidFill>
                <a:srgbClr val="0070C0"/>
              </a:solidFill>
              <a:round/>
              <a:headEnd/>
              <a:tailEnd/>
            </a:ln>
          </p:spPr>
          <p:txBody>
            <a:bodyPr/>
            <a:lstStyle/>
            <a:p>
              <a:endParaRPr lang="ko-KR" altLang="en-US"/>
            </a:p>
          </p:txBody>
        </p:sp>
        <p:sp>
          <p:nvSpPr>
            <p:cNvPr id="141" name="Cloud"/>
            <p:cNvSpPr>
              <a:spLocks noChangeAspect="1" noEditPoints="1" noChangeArrowheads="1"/>
            </p:cNvSpPr>
            <p:nvPr/>
          </p:nvSpPr>
          <p:spPr bwMode="auto">
            <a:xfrm>
              <a:off x="4717269" y="4407969"/>
              <a:ext cx="2381736" cy="123803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6"/>
            </a:lnRef>
            <a:fillRef idx="2">
              <a:schemeClr val="accent6"/>
            </a:fillRef>
            <a:effectRef idx="1">
              <a:schemeClr val="accent6"/>
            </a:effectRef>
            <a:fontRef idx="minor">
              <a:schemeClr val="dk1"/>
            </a:fontRef>
          </p:style>
          <p:txBody>
            <a:bodyPr/>
            <a:lstStyle/>
            <a:p>
              <a:pPr>
                <a:defRPr/>
              </a:pPr>
              <a:endParaRPr lang="ko-KR" altLang="en-US" sz="1050"/>
            </a:p>
          </p:txBody>
        </p:sp>
        <p:sp>
          <p:nvSpPr>
            <p:cNvPr id="31916" name="Text Box 138"/>
            <p:cNvSpPr txBox="1">
              <a:spLocks noChangeArrowheads="1"/>
            </p:cNvSpPr>
            <p:nvPr/>
          </p:nvSpPr>
          <p:spPr bwMode="auto">
            <a:xfrm>
              <a:off x="4788025" y="4594765"/>
              <a:ext cx="2482993" cy="919355"/>
            </a:xfrm>
            <a:prstGeom prst="rect">
              <a:avLst/>
            </a:prstGeom>
            <a:noFill/>
            <a:ln w="9525">
              <a:noFill/>
              <a:miter lim="800000"/>
              <a:headEnd/>
              <a:tailEnd/>
            </a:ln>
          </p:spPr>
          <p:txBody>
            <a:bodyPr>
              <a:spAutoFit/>
            </a:bodyPr>
            <a:lstStyle/>
            <a:p>
              <a:pPr algn="ctr">
                <a:spcBef>
                  <a:spcPct val="50000"/>
                </a:spcBef>
              </a:pPr>
              <a:r>
                <a:rPr lang="en-US" altLang="ko-KR" sz="700" b="1">
                  <a:latin typeface="Arial" charset="0"/>
                  <a:cs typeface="Arial" charset="0"/>
                </a:rPr>
                <a:t>Non-uniform features</a:t>
              </a:r>
            </a:p>
          </p:txBody>
        </p:sp>
        <p:sp>
          <p:nvSpPr>
            <p:cNvPr id="31917" name="Rectangle 220"/>
            <p:cNvSpPr>
              <a:spLocks noChangeArrowheads="1"/>
            </p:cNvSpPr>
            <p:nvPr/>
          </p:nvSpPr>
          <p:spPr bwMode="auto">
            <a:xfrm>
              <a:off x="4443049" y="3615311"/>
              <a:ext cx="392400" cy="395949"/>
            </a:xfrm>
            <a:prstGeom prst="rect">
              <a:avLst/>
            </a:prstGeom>
            <a:solidFill>
              <a:srgbClr val="92D050"/>
            </a:solidFill>
            <a:ln w="9525">
              <a:solidFill>
                <a:srgbClr val="000000"/>
              </a:solidFill>
              <a:miter lim="800000"/>
              <a:headEnd/>
              <a:tailEnd/>
            </a:ln>
          </p:spPr>
          <p:txBody>
            <a:bodyPr/>
            <a:lstStyle/>
            <a:p>
              <a:endParaRPr lang="ko-KR" altLang="en-US"/>
            </a:p>
          </p:txBody>
        </p:sp>
      </p:grpSp>
      <p:sp>
        <p:nvSpPr>
          <p:cNvPr id="31814" name="제목 1"/>
          <p:cNvSpPr txBox="1">
            <a:spLocks/>
          </p:cNvSpPr>
          <p:nvPr/>
        </p:nvSpPr>
        <p:spPr bwMode="auto">
          <a:xfrm>
            <a:off x="184150" y="330200"/>
            <a:ext cx="6043613" cy="290513"/>
          </a:xfrm>
          <a:prstGeom prst="rect">
            <a:avLst/>
          </a:prstGeom>
          <a:noFill/>
          <a:ln w="9525">
            <a:noFill/>
            <a:miter lim="800000"/>
            <a:headEnd/>
            <a:tailEnd/>
          </a:ln>
        </p:spPr>
        <p:txBody>
          <a:bodyPr anchor="ctr"/>
          <a:lstStyle/>
          <a:p>
            <a:pPr eaLnBrk="0" hangingPunct="0"/>
            <a:r>
              <a:rPr lang="en-US" altLang="ko-KR" sz="2800" dirty="0">
                <a:solidFill>
                  <a:schemeClr val="bg1"/>
                </a:solidFill>
                <a:latin typeface="Arial" charset="0"/>
                <a:ea typeface="Cre고딕 B" pitchFamily="18" charset="-127"/>
              </a:rPr>
              <a:t>Inter-calibration methodology(1/2)</a:t>
            </a:r>
            <a:endParaRPr lang="ko-KR" altLang="en-US" sz="2800" dirty="0">
              <a:solidFill>
                <a:schemeClr val="bg1"/>
              </a:solidFill>
              <a:latin typeface="Arial" charset="0"/>
              <a:ea typeface="Cre고딕 B" pitchFamily="18" charset="-127"/>
            </a:endParaRPr>
          </a:p>
        </p:txBody>
      </p:sp>
      <p:pic>
        <p:nvPicPr>
          <p:cNvPr id="31815" name="Picture 5"/>
          <p:cNvPicPr>
            <a:picLocks noChangeAspect="1" noChangeArrowheads="1"/>
          </p:cNvPicPr>
          <p:nvPr/>
        </p:nvPicPr>
        <p:blipFill>
          <a:blip r:embed="rId5" cstate="print"/>
          <a:srcRect l="92284" t="9908" r="1743" b="8025"/>
          <a:stretch>
            <a:fillRect/>
          </a:stretch>
        </p:blipFill>
        <p:spPr bwMode="auto">
          <a:xfrm>
            <a:off x="8748713" y="2868613"/>
            <a:ext cx="203200" cy="1971675"/>
          </a:xfrm>
          <a:prstGeom prst="rect">
            <a:avLst/>
          </a:prstGeom>
          <a:noFill/>
          <a:ln w="9525">
            <a:noFill/>
            <a:miter lim="800000"/>
            <a:headEnd/>
            <a:tailEnd/>
          </a:ln>
        </p:spPr>
      </p:pic>
      <p:sp>
        <p:nvSpPr>
          <p:cNvPr id="31816" name="TextBox 4"/>
          <p:cNvSpPr txBox="1">
            <a:spLocks noChangeArrowheads="1"/>
          </p:cNvSpPr>
          <p:nvPr/>
        </p:nvSpPr>
        <p:spPr bwMode="auto">
          <a:xfrm>
            <a:off x="4672013" y="2924175"/>
            <a:ext cx="1844675" cy="215900"/>
          </a:xfrm>
          <a:prstGeom prst="rect">
            <a:avLst/>
          </a:prstGeom>
          <a:solidFill>
            <a:srgbClr val="FFC000"/>
          </a:solidFill>
          <a:ln w="9525">
            <a:noFill/>
            <a:miter lim="800000"/>
            <a:headEnd/>
            <a:tailEnd/>
          </a:ln>
        </p:spPr>
        <p:txBody>
          <a:bodyPr>
            <a:spAutoFit/>
          </a:bodyPr>
          <a:lstStyle/>
          <a:p>
            <a:pPr algn="ctr"/>
            <a:r>
              <a:rPr lang="en-US" altLang="ko-KR" sz="800" b="1">
                <a:latin typeface="Arial" charset="0"/>
                <a:cs typeface="Arial" charset="0"/>
              </a:rPr>
              <a:t>2011.8.1 1215UTC COMS SZA</a:t>
            </a:r>
          </a:p>
        </p:txBody>
      </p:sp>
      <p:sp>
        <p:nvSpPr>
          <p:cNvPr id="31817" name="TextBox 4"/>
          <p:cNvSpPr txBox="1">
            <a:spLocks noChangeArrowheads="1"/>
          </p:cNvSpPr>
          <p:nvPr/>
        </p:nvSpPr>
        <p:spPr bwMode="auto">
          <a:xfrm>
            <a:off x="4657725" y="4953000"/>
            <a:ext cx="1844675" cy="215900"/>
          </a:xfrm>
          <a:prstGeom prst="rect">
            <a:avLst/>
          </a:prstGeom>
          <a:solidFill>
            <a:srgbClr val="FFC000"/>
          </a:solidFill>
          <a:ln w="9525">
            <a:noFill/>
            <a:miter lim="800000"/>
            <a:headEnd/>
            <a:tailEnd/>
          </a:ln>
        </p:spPr>
        <p:txBody>
          <a:bodyPr>
            <a:spAutoFit/>
          </a:bodyPr>
          <a:lstStyle/>
          <a:p>
            <a:pPr algn="ctr"/>
            <a:r>
              <a:rPr lang="en-US" altLang="ko-KR" sz="800" b="1">
                <a:latin typeface="Arial" charset="0"/>
                <a:cs typeface="Arial" charset="0"/>
              </a:rPr>
              <a:t>SZA</a:t>
            </a:r>
          </a:p>
        </p:txBody>
      </p:sp>
      <p:sp>
        <p:nvSpPr>
          <p:cNvPr id="31818" name="TextBox 4"/>
          <p:cNvSpPr txBox="1">
            <a:spLocks noChangeArrowheads="1"/>
          </p:cNvSpPr>
          <p:nvPr/>
        </p:nvSpPr>
        <p:spPr bwMode="auto">
          <a:xfrm>
            <a:off x="6732588" y="4941888"/>
            <a:ext cx="1844675" cy="215900"/>
          </a:xfrm>
          <a:prstGeom prst="rect">
            <a:avLst/>
          </a:prstGeom>
          <a:solidFill>
            <a:srgbClr val="FFC000"/>
          </a:solidFill>
          <a:ln w="9525">
            <a:noFill/>
            <a:miter lim="800000"/>
            <a:headEnd/>
            <a:tailEnd/>
          </a:ln>
        </p:spPr>
        <p:txBody>
          <a:bodyPr>
            <a:spAutoFit/>
          </a:bodyPr>
          <a:lstStyle/>
          <a:p>
            <a:pPr algn="ctr"/>
            <a:r>
              <a:rPr lang="en-US" altLang="ko-KR" sz="800" b="1">
                <a:latin typeface="Arial" charset="0"/>
                <a:cs typeface="Arial" charset="0"/>
              </a:rPr>
              <a:t>SZA &amp; Uniformity  </a:t>
            </a:r>
          </a:p>
        </p:txBody>
      </p:sp>
      <p:sp>
        <p:nvSpPr>
          <p:cNvPr id="119" name="직사각형 118"/>
          <p:cNvSpPr/>
          <p:nvPr/>
        </p:nvSpPr>
        <p:spPr>
          <a:xfrm>
            <a:off x="6732588" y="382588"/>
            <a:ext cx="1223962" cy="454025"/>
          </a:xfrm>
          <a:prstGeom prst="rect">
            <a:avLst/>
          </a:prstGeom>
          <a:solidFill>
            <a:srgbClr val="13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6" name="TextBox 5"/>
          <p:cNvSpPr txBox="1"/>
          <p:nvPr/>
        </p:nvSpPr>
        <p:spPr>
          <a:xfrm>
            <a:off x="823913" y="3121025"/>
            <a:ext cx="1390650" cy="307975"/>
          </a:xfrm>
          <a:prstGeom prst="rect">
            <a:avLst/>
          </a:prstGeom>
          <a:noFill/>
        </p:spPr>
        <p:txBody>
          <a:bodyPr>
            <a:spAutoFit/>
          </a:bodyPr>
          <a:lstStyle/>
          <a:p>
            <a:pPr>
              <a:defRPr/>
            </a:pPr>
            <a:r>
              <a:rPr lang="en-US" altLang="ko-KR" sz="1400" b="1" dirty="0">
                <a:solidFill>
                  <a:schemeClr val="bg1"/>
                </a:solidFill>
                <a:effectLst>
                  <a:outerShdw blurRad="38100" dist="38100" dir="2700000" algn="tl">
                    <a:srgbClr val="000000">
                      <a:alpha val="43137"/>
                    </a:srgbClr>
                  </a:outerShdw>
                </a:effectLst>
                <a:latin typeface="Arial" charset="0"/>
                <a:ea typeface="굴림" pitchFamily="50" charset="-127"/>
              </a:rPr>
              <a:t>COS(</a:t>
            </a:r>
            <a:r>
              <a:rPr lang="el-GR" altLang="ko-KR" sz="1400" b="1" dirty="0">
                <a:solidFill>
                  <a:schemeClr val="bg1"/>
                </a:solidFill>
                <a:effectLst>
                  <a:outerShdw blurRad="38100" dist="38100" dir="2700000" algn="tl">
                    <a:srgbClr val="000000">
                      <a:alpha val="43137"/>
                    </a:srgbClr>
                  </a:outerShdw>
                </a:effectLst>
                <a:latin typeface="굴림"/>
                <a:ea typeface="굴림"/>
              </a:rPr>
              <a:t>θ</a:t>
            </a:r>
            <a:r>
              <a:rPr lang="en-US" altLang="ko-KR" sz="1400" b="1" baseline="-25000" dirty="0">
                <a:solidFill>
                  <a:schemeClr val="bg1"/>
                </a:solidFill>
                <a:effectLst>
                  <a:outerShdw blurRad="38100" dist="38100" dir="2700000" algn="tl">
                    <a:srgbClr val="000000">
                      <a:alpha val="43137"/>
                    </a:srgbClr>
                  </a:outerShdw>
                </a:effectLst>
                <a:latin typeface="Arial" charset="0"/>
                <a:ea typeface="굴림" pitchFamily="50" charset="-127"/>
              </a:rPr>
              <a:t>IASI</a:t>
            </a:r>
            <a:r>
              <a:rPr lang="en-US" altLang="ko-KR" sz="1400" b="1" dirty="0">
                <a:solidFill>
                  <a:schemeClr val="bg1"/>
                </a:solidFill>
                <a:effectLst>
                  <a:outerShdw blurRad="38100" dist="38100" dir="2700000" algn="tl">
                    <a:srgbClr val="000000">
                      <a:alpha val="43137"/>
                    </a:srgbClr>
                  </a:outerShdw>
                </a:effectLst>
                <a:latin typeface="Arial" charset="0"/>
                <a:ea typeface="굴림" pitchFamily="50" charset="-127"/>
              </a:rPr>
              <a:t>)</a:t>
            </a:r>
            <a:endParaRPr lang="ko-KR" altLang="en-US" sz="1400" dirty="0">
              <a:latin typeface="굴림" pitchFamily="50" charset="-127"/>
              <a:ea typeface="굴림" pitchFamily="50" charset="-127"/>
            </a:endParaRPr>
          </a:p>
        </p:txBody>
      </p:sp>
      <p:sp>
        <p:nvSpPr>
          <p:cNvPr id="120" name="TextBox 119"/>
          <p:cNvSpPr txBox="1"/>
          <p:nvPr/>
        </p:nvSpPr>
        <p:spPr>
          <a:xfrm>
            <a:off x="804863" y="3482975"/>
            <a:ext cx="1193800" cy="307975"/>
          </a:xfrm>
          <a:prstGeom prst="rect">
            <a:avLst/>
          </a:prstGeom>
          <a:noFill/>
        </p:spPr>
        <p:txBody>
          <a:bodyPr>
            <a:spAutoFit/>
          </a:bodyPr>
          <a:lstStyle/>
          <a:p>
            <a:pPr>
              <a:defRPr/>
            </a:pPr>
            <a:r>
              <a:rPr lang="en-US" altLang="ko-KR" sz="1400" b="1" dirty="0">
                <a:solidFill>
                  <a:schemeClr val="bg1"/>
                </a:solidFill>
                <a:effectLst>
                  <a:outerShdw blurRad="38100" dist="38100" dir="2700000" algn="tl">
                    <a:srgbClr val="000000">
                      <a:alpha val="43137"/>
                    </a:srgbClr>
                  </a:outerShdw>
                </a:effectLst>
                <a:latin typeface="Arial" charset="0"/>
                <a:ea typeface="굴림" pitchFamily="50" charset="-127"/>
              </a:rPr>
              <a:t>COS(</a:t>
            </a:r>
            <a:r>
              <a:rPr lang="el-GR" altLang="ko-KR" sz="1400" b="1" dirty="0">
                <a:solidFill>
                  <a:schemeClr val="bg1"/>
                </a:solidFill>
                <a:effectLst>
                  <a:outerShdw blurRad="38100" dist="38100" dir="2700000" algn="tl">
                    <a:srgbClr val="000000">
                      <a:alpha val="43137"/>
                    </a:srgbClr>
                  </a:outerShdw>
                </a:effectLst>
                <a:latin typeface="굴림"/>
                <a:ea typeface="굴림"/>
              </a:rPr>
              <a:t>θ</a:t>
            </a:r>
            <a:r>
              <a:rPr lang="en-US" altLang="ko-KR" sz="1400" b="1" baseline="-25000" dirty="0">
                <a:solidFill>
                  <a:schemeClr val="bg1"/>
                </a:solidFill>
                <a:effectLst>
                  <a:outerShdw blurRad="38100" dist="38100" dir="2700000" algn="tl">
                    <a:srgbClr val="000000">
                      <a:alpha val="43137"/>
                    </a:srgbClr>
                  </a:outerShdw>
                </a:effectLst>
                <a:latin typeface="Arial" charset="0"/>
                <a:ea typeface="굴림" pitchFamily="50" charset="-127"/>
              </a:rPr>
              <a:t>coms</a:t>
            </a:r>
            <a:r>
              <a:rPr lang="en-US" altLang="ko-KR" sz="1400" b="1" dirty="0">
                <a:solidFill>
                  <a:schemeClr val="bg1"/>
                </a:solidFill>
                <a:effectLst>
                  <a:outerShdw blurRad="38100" dist="38100" dir="2700000" algn="tl">
                    <a:srgbClr val="000000">
                      <a:alpha val="43137"/>
                    </a:srgbClr>
                  </a:outerShdw>
                </a:effectLst>
                <a:latin typeface="Arial" charset="0"/>
                <a:ea typeface="굴림" pitchFamily="50" charset="-127"/>
              </a:rPr>
              <a:t>)</a:t>
            </a:r>
            <a:endParaRPr lang="ko-KR" altLang="en-US" sz="1400" dirty="0">
              <a:latin typeface="굴림" pitchFamily="50" charset="-127"/>
              <a:ea typeface="굴림" pitchFamily="50" charset="-127"/>
            </a:endParaRPr>
          </a:p>
        </p:txBody>
      </p:sp>
      <p:sp>
        <p:nvSpPr>
          <p:cNvPr id="122" name="TextBox 121"/>
          <p:cNvSpPr txBox="1"/>
          <p:nvPr/>
        </p:nvSpPr>
        <p:spPr>
          <a:xfrm>
            <a:off x="1939925" y="3235325"/>
            <a:ext cx="490538" cy="338138"/>
          </a:xfrm>
          <a:prstGeom prst="rect">
            <a:avLst/>
          </a:prstGeom>
          <a:noFill/>
        </p:spPr>
        <p:txBody>
          <a:bodyPr>
            <a:spAutoFit/>
          </a:bodyPr>
          <a:lstStyle/>
          <a:p>
            <a:pPr>
              <a:defRPr/>
            </a:pPr>
            <a:r>
              <a:rPr lang="en-US" altLang="ko-KR" sz="1600" b="1" dirty="0">
                <a:solidFill>
                  <a:schemeClr val="bg1"/>
                </a:solidFill>
                <a:effectLst>
                  <a:outerShdw blurRad="38100" dist="38100" dir="2700000" algn="tl">
                    <a:srgbClr val="000000">
                      <a:alpha val="43137"/>
                    </a:srgbClr>
                  </a:outerShdw>
                </a:effectLst>
                <a:latin typeface="Arial" charset="0"/>
                <a:ea typeface="굴림" pitchFamily="50" charset="-127"/>
              </a:rPr>
              <a:t>- 1</a:t>
            </a:r>
            <a:endParaRPr lang="ko-KR" altLang="en-US" sz="1600" b="1" dirty="0">
              <a:solidFill>
                <a:schemeClr val="bg1"/>
              </a:solidFill>
              <a:effectLst>
                <a:outerShdw blurRad="38100" dist="38100" dir="2700000" algn="tl">
                  <a:srgbClr val="000000">
                    <a:alpha val="43137"/>
                  </a:srgbClr>
                </a:outerShdw>
              </a:effectLst>
              <a:latin typeface="Arial" charset="0"/>
              <a:ea typeface="굴림" pitchFamily="50" charset="-127"/>
            </a:endParaRPr>
          </a:p>
        </p:txBody>
      </p:sp>
      <p:sp>
        <p:nvSpPr>
          <p:cNvPr id="123" name="TextBox 122"/>
          <p:cNvSpPr txBox="1"/>
          <p:nvPr/>
        </p:nvSpPr>
        <p:spPr>
          <a:xfrm>
            <a:off x="2501900" y="3182938"/>
            <a:ext cx="1493838" cy="400050"/>
          </a:xfrm>
          <a:prstGeom prst="rect">
            <a:avLst/>
          </a:prstGeom>
          <a:noFill/>
        </p:spPr>
        <p:txBody>
          <a:bodyPr>
            <a:spAutoFit/>
          </a:bodyPr>
          <a:lstStyle/>
          <a:p>
            <a:pPr>
              <a:defRPr/>
            </a:pPr>
            <a:r>
              <a:rPr lang="en-US" altLang="ko-KR" sz="1400" b="1" dirty="0">
                <a:solidFill>
                  <a:schemeClr val="bg1"/>
                </a:solidFill>
                <a:effectLst>
                  <a:outerShdw blurRad="38100" dist="38100" dir="2700000" algn="tl">
                    <a:srgbClr val="000000">
                      <a:alpha val="43137"/>
                    </a:srgbClr>
                  </a:outerShdw>
                </a:effectLst>
                <a:latin typeface="Arial" charset="0"/>
                <a:ea typeface="굴림" pitchFamily="50" charset="-127"/>
              </a:rPr>
              <a:t>&lt;  </a:t>
            </a:r>
            <a:r>
              <a:rPr lang="en-US" altLang="ko-KR" sz="1200" b="1" dirty="0">
                <a:solidFill>
                  <a:schemeClr val="bg1"/>
                </a:solidFill>
                <a:effectLst>
                  <a:outerShdw blurRad="38100" dist="38100" dir="2700000" algn="tl">
                    <a:srgbClr val="000000">
                      <a:alpha val="43137"/>
                    </a:srgbClr>
                  </a:outerShdw>
                </a:effectLst>
                <a:latin typeface="Arial" charset="0"/>
                <a:ea typeface="굴림" pitchFamily="50" charset="-127"/>
              </a:rPr>
              <a:t> </a:t>
            </a:r>
            <a:r>
              <a:rPr lang="el-GR" altLang="ko-KR" sz="2000" b="1" dirty="0">
                <a:solidFill>
                  <a:schemeClr val="bg1"/>
                </a:solidFill>
                <a:effectLst>
                  <a:outerShdw blurRad="38100" dist="38100" dir="2700000" algn="tl">
                    <a:srgbClr val="000000">
                      <a:alpha val="43137"/>
                    </a:srgbClr>
                  </a:outerShdw>
                </a:effectLst>
                <a:latin typeface="Arial" charset="0"/>
                <a:ea typeface="굴림" pitchFamily="50" charset="-127"/>
              </a:rPr>
              <a:t>ε</a:t>
            </a:r>
            <a:r>
              <a:rPr lang="en-US" altLang="ko-KR" b="1" dirty="0">
                <a:solidFill>
                  <a:schemeClr val="bg1"/>
                </a:solidFill>
                <a:effectLst>
                  <a:outerShdw blurRad="38100" dist="38100" dir="2700000" algn="tl">
                    <a:srgbClr val="000000">
                      <a:alpha val="43137"/>
                    </a:srgbClr>
                  </a:outerShdw>
                </a:effectLst>
                <a:latin typeface="Arial" charset="0"/>
                <a:ea typeface="굴림" pitchFamily="50" charset="-127"/>
              </a:rPr>
              <a:t>1</a:t>
            </a:r>
            <a:endParaRPr lang="ko-KR" altLang="en-US" sz="1100" b="1" dirty="0">
              <a:solidFill>
                <a:schemeClr val="bg1"/>
              </a:solidFill>
              <a:effectLst>
                <a:outerShdw blurRad="38100" dist="38100" dir="2700000" algn="tl">
                  <a:srgbClr val="000000">
                    <a:alpha val="43137"/>
                  </a:srgbClr>
                </a:outerShdw>
              </a:effectLst>
              <a:latin typeface="Arial" charset="0"/>
              <a:ea typeface="굴림" pitchFamily="50" charset="-127"/>
            </a:endParaRPr>
          </a:p>
        </p:txBody>
      </p:sp>
      <p:cxnSp>
        <p:nvCxnSpPr>
          <p:cNvPr id="8" name="직선 연결선 7"/>
          <p:cNvCxnSpPr/>
          <p:nvPr/>
        </p:nvCxnSpPr>
        <p:spPr>
          <a:xfrm>
            <a:off x="849313" y="3449638"/>
            <a:ext cx="10048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직선 연결선 126"/>
          <p:cNvCxnSpPr/>
          <p:nvPr/>
        </p:nvCxnSpPr>
        <p:spPr>
          <a:xfrm>
            <a:off x="774700" y="3213100"/>
            <a:ext cx="0" cy="488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직선 연결선 131"/>
          <p:cNvCxnSpPr/>
          <p:nvPr/>
        </p:nvCxnSpPr>
        <p:spPr>
          <a:xfrm>
            <a:off x="2344738" y="3213100"/>
            <a:ext cx="0" cy="488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71550" y="5876925"/>
            <a:ext cx="923925" cy="307975"/>
          </a:xfrm>
          <a:prstGeom prst="rect">
            <a:avLst/>
          </a:prstGeom>
          <a:noFill/>
        </p:spPr>
        <p:txBody>
          <a:bodyPr>
            <a:spAutoFit/>
          </a:bodyPr>
          <a:lstStyle/>
          <a:p>
            <a:pPr>
              <a:defRPr/>
            </a:pPr>
            <a:r>
              <a:rPr lang="en-US" altLang="ko-KR" sz="1400" b="1" dirty="0">
                <a:solidFill>
                  <a:schemeClr val="bg1"/>
                </a:solidFill>
                <a:effectLst>
                  <a:outerShdw blurRad="38100" dist="38100" dir="2700000" algn="tl">
                    <a:srgbClr val="000000">
                      <a:alpha val="43137"/>
                    </a:srgbClr>
                  </a:outerShdw>
                </a:effectLst>
                <a:latin typeface="Arial" charset="0"/>
                <a:ea typeface="굴림" pitchFamily="50" charset="-127"/>
              </a:rPr>
              <a:t>STDV(E)</a:t>
            </a:r>
            <a:endParaRPr lang="ko-KR" altLang="en-US" sz="1400" dirty="0">
              <a:latin typeface="굴림" pitchFamily="50" charset="-127"/>
              <a:ea typeface="굴림" pitchFamily="50" charset="-127"/>
            </a:endParaRPr>
          </a:p>
        </p:txBody>
      </p:sp>
      <p:sp>
        <p:nvSpPr>
          <p:cNvPr id="134" name="TextBox 133"/>
          <p:cNvSpPr txBox="1"/>
          <p:nvPr/>
        </p:nvSpPr>
        <p:spPr>
          <a:xfrm>
            <a:off x="2627313" y="5713413"/>
            <a:ext cx="1412875" cy="307975"/>
          </a:xfrm>
          <a:prstGeom prst="rect">
            <a:avLst/>
          </a:prstGeom>
          <a:noFill/>
        </p:spPr>
        <p:txBody>
          <a:bodyPr>
            <a:spAutoFit/>
          </a:bodyPr>
          <a:lstStyle/>
          <a:p>
            <a:pPr>
              <a:defRPr/>
            </a:pPr>
            <a:r>
              <a:rPr lang="en-US" altLang="ko-KR" sz="1400" b="1" dirty="0">
                <a:solidFill>
                  <a:schemeClr val="bg1"/>
                </a:solidFill>
                <a:effectLst>
                  <a:outerShdw blurRad="38100" dist="38100" dir="2700000" algn="tl">
                    <a:srgbClr val="000000">
                      <a:alpha val="43137"/>
                    </a:srgbClr>
                  </a:outerShdw>
                </a:effectLst>
                <a:latin typeface="Arial" charset="0"/>
                <a:ea typeface="굴림" pitchFamily="50" charset="-127"/>
              </a:rPr>
              <a:t>&lt;   Gaussian</a:t>
            </a:r>
            <a:endParaRPr lang="ko-KR" altLang="en-US" sz="1400" dirty="0">
              <a:latin typeface="굴림" pitchFamily="50" charset="-127"/>
              <a:ea typeface="굴림" pitchFamily="50" charset="-127"/>
            </a:endParaRPr>
          </a:p>
        </p:txBody>
      </p:sp>
      <p:sp>
        <p:nvSpPr>
          <p:cNvPr id="16" name="TextBox 15"/>
          <p:cNvSpPr txBox="1"/>
          <p:nvPr/>
        </p:nvSpPr>
        <p:spPr>
          <a:xfrm>
            <a:off x="1116013" y="5081588"/>
            <a:ext cx="2062162" cy="508000"/>
          </a:xfrm>
          <a:prstGeom prst="rect">
            <a:avLst/>
          </a:prstGeom>
          <a:noFill/>
        </p:spPr>
        <p:txBody>
          <a:bodyPr>
            <a:spAutoFit/>
          </a:bodyPr>
          <a:lstStyle/>
          <a:p>
            <a:pPr algn="ctr">
              <a:lnSpc>
                <a:spcPct val="150000"/>
              </a:lnSpc>
              <a:defRPr/>
            </a:pPr>
            <a:r>
              <a:rPr lang="en-US" altLang="ko-KR" sz="1400" b="1" dirty="0">
                <a:solidFill>
                  <a:schemeClr val="bg1"/>
                </a:solidFill>
                <a:effectLst>
                  <a:outerShdw blurRad="38100" dist="38100" dir="2700000" algn="tl">
                    <a:srgbClr val="000000">
                      <a:alpha val="43137"/>
                    </a:srgbClr>
                  </a:outerShdw>
                </a:effectLst>
                <a:latin typeface="Arial" charset="0"/>
                <a:ea typeface="굴림" pitchFamily="50" charset="-127"/>
              </a:rPr>
              <a:t>STDV(L</a:t>
            </a:r>
            <a:r>
              <a:rPr lang="en-US" altLang="ko-KR" sz="1400" b="1" baseline="-25000" dirty="0">
                <a:solidFill>
                  <a:schemeClr val="bg1"/>
                </a:solidFill>
                <a:effectLst>
                  <a:outerShdw blurRad="38100" dist="38100" dir="2700000" algn="tl">
                    <a:srgbClr val="000000">
                      <a:alpha val="43137"/>
                    </a:srgbClr>
                  </a:outerShdw>
                </a:effectLst>
                <a:latin typeface="Arial" charset="0"/>
                <a:ea typeface="굴림" pitchFamily="50" charset="-127"/>
              </a:rPr>
              <a:t>E</a:t>
            </a:r>
            <a:r>
              <a:rPr lang="en-US" altLang="ko-KR" sz="1400" b="1" dirty="0">
                <a:solidFill>
                  <a:schemeClr val="bg1"/>
                </a:solidFill>
                <a:effectLst>
                  <a:outerShdw blurRad="38100" dist="38100" dir="2700000" algn="tl">
                    <a:srgbClr val="000000">
                      <a:alpha val="43137"/>
                    </a:srgbClr>
                  </a:outerShdw>
                </a:effectLst>
                <a:latin typeface="Arial" charset="0"/>
                <a:ea typeface="굴림" pitchFamily="50" charset="-127"/>
              </a:rPr>
              <a:t>)   </a:t>
            </a:r>
            <a:r>
              <a:rPr lang="en-US" altLang="ko-KR" sz="1600" b="1" dirty="0">
                <a:solidFill>
                  <a:schemeClr val="bg1"/>
                </a:solidFill>
                <a:effectLst>
                  <a:outerShdw blurRad="38100" dist="38100" dir="2700000" algn="tl">
                    <a:srgbClr val="000000">
                      <a:alpha val="43137"/>
                    </a:srgbClr>
                  </a:outerShdw>
                </a:effectLst>
                <a:latin typeface="Arial" charset="0"/>
                <a:ea typeface="굴림" pitchFamily="50" charset="-127"/>
              </a:rPr>
              <a:t>&lt;   </a:t>
            </a:r>
            <a:r>
              <a:rPr lang="el-GR" altLang="ko-KR" b="1" dirty="0">
                <a:solidFill>
                  <a:schemeClr val="bg1"/>
                </a:solidFill>
                <a:effectLst>
                  <a:outerShdw blurRad="38100" dist="38100" dir="2700000" algn="tl">
                    <a:srgbClr val="000000">
                      <a:alpha val="43137"/>
                    </a:srgbClr>
                  </a:outerShdw>
                </a:effectLst>
                <a:latin typeface="Arial" charset="0"/>
                <a:ea typeface="굴림" pitchFamily="50" charset="-127"/>
              </a:rPr>
              <a:t>ε</a:t>
            </a:r>
            <a:r>
              <a:rPr lang="en-US" altLang="ko-KR" sz="1600" b="1" dirty="0">
                <a:solidFill>
                  <a:schemeClr val="bg1"/>
                </a:solidFill>
                <a:effectLst>
                  <a:outerShdw blurRad="38100" dist="38100" dir="2700000" algn="tl">
                    <a:srgbClr val="000000">
                      <a:alpha val="43137"/>
                    </a:srgbClr>
                  </a:outerShdw>
                </a:effectLst>
                <a:latin typeface="Arial" charset="0"/>
                <a:ea typeface="굴림" pitchFamily="50" charset="-127"/>
              </a:rPr>
              <a:t>2</a:t>
            </a:r>
            <a:r>
              <a:rPr lang="ko-KR" altLang="en-US" sz="1400" b="1" dirty="0">
                <a:solidFill>
                  <a:schemeClr val="bg1"/>
                </a:solidFill>
                <a:effectLst>
                  <a:outerShdw blurRad="38100" dist="38100" dir="2700000" algn="tl">
                    <a:srgbClr val="000000">
                      <a:alpha val="43137"/>
                    </a:srgbClr>
                  </a:outerShdw>
                </a:effectLst>
                <a:latin typeface="Arial" charset="0"/>
                <a:ea typeface="굴림" pitchFamily="50" charset="-127"/>
              </a:rPr>
              <a:t> </a:t>
            </a:r>
            <a:endParaRPr lang="en-US" altLang="ko-KR" sz="1400" b="1" dirty="0">
              <a:solidFill>
                <a:schemeClr val="bg1"/>
              </a:solidFill>
              <a:effectLst>
                <a:outerShdw blurRad="38100" dist="38100" dir="2700000" algn="tl">
                  <a:srgbClr val="000000">
                    <a:alpha val="43137"/>
                  </a:srgbClr>
                </a:outerShdw>
              </a:effectLst>
              <a:latin typeface="Arial" charset="0"/>
              <a:ea typeface="굴림" pitchFamily="50" charset="-127"/>
            </a:endParaRPr>
          </a:p>
        </p:txBody>
      </p:sp>
      <p:sp>
        <p:nvSpPr>
          <p:cNvPr id="136" name="TextBox 135"/>
          <p:cNvSpPr txBox="1"/>
          <p:nvPr/>
        </p:nvSpPr>
        <p:spPr>
          <a:xfrm>
            <a:off x="395288" y="5508625"/>
            <a:ext cx="2205037" cy="373063"/>
          </a:xfrm>
          <a:prstGeom prst="rect">
            <a:avLst/>
          </a:prstGeom>
          <a:noFill/>
        </p:spPr>
        <p:txBody>
          <a:bodyPr>
            <a:spAutoFit/>
          </a:bodyPr>
          <a:lstStyle/>
          <a:p>
            <a:pPr algn="ctr">
              <a:lnSpc>
                <a:spcPct val="150000"/>
              </a:lnSpc>
              <a:defRPr/>
            </a:pPr>
            <a:r>
              <a:rPr lang="en-US" altLang="ko-KR" sz="1400" b="1" dirty="0">
                <a:solidFill>
                  <a:schemeClr val="bg1"/>
                </a:solidFill>
                <a:effectLst>
                  <a:outerShdw blurRad="38100" dist="38100" dir="2700000" algn="tl">
                    <a:srgbClr val="000000">
                      <a:alpha val="43137"/>
                    </a:srgbClr>
                  </a:outerShdw>
                </a:effectLst>
                <a:latin typeface="Arial" charset="0"/>
                <a:ea typeface="굴림" pitchFamily="50" charset="-127"/>
              </a:rPr>
              <a:t>|MEAN(F)-MEAN(E)|Ⅹ9 </a:t>
            </a:r>
          </a:p>
        </p:txBody>
      </p:sp>
      <p:cxnSp>
        <p:nvCxnSpPr>
          <p:cNvPr id="137" name="직선 연결선 136"/>
          <p:cNvCxnSpPr/>
          <p:nvPr/>
        </p:nvCxnSpPr>
        <p:spPr>
          <a:xfrm>
            <a:off x="468313" y="5867400"/>
            <a:ext cx="2087562" cy="9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832" name="TextBox 129"/>
          <p:cNvSpPr txBox="1">
            <a:spLocks noChangeArrowheads="1"/>
          </p:cNvSpPr>
          <p:nvPr/>
        </p:nvSpPr>
        <p:spPr bwMode="auto">
          <a:xfrm>
            <a:off x="8532813" y="6370638"/>
            <a:ext cx="360362" cy="368300"/>
          </a:xfrm>
          <a:prstGeom prst="rect">
            <a:avLst/>
          </a:prstGeom>
          <a:noFill/>
          <a:ln w="9525">
            <a:noFill/>
            <a:miter lim="800000"/>
            <a:headEnd/>
            <a:tailEnd/>
          </a:ln>
        </p:spPr>
        <p:txBody>
          <a:bodyPr>
            <a:spAutoFit/>
          </a:bodyPr>
          <a:lstStyle/>
          <a:p>
            <a:r>
              <a:rPr lang="en-US" altLang="ko-KR"/>
              <a:t>4</a:t>
            </a:r>
            <a:endParaRPr lang="ko-KR" altLang="en-US"/>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1371600" y="533400"/>
            <a:ext cx="6400800" cy="533400"/>
          </a:xfrm>
          <a:prstGeom prst="rect">
            <a:avLst/>
          </a:prstGeom>
          <a:noFill/>
          <a:ln w="9525">
            <a:noFill/>
            <a:miter lim="800000"/>
            <a:headEnd/>
            <a:tailEnd/>
          </a:ln>
        </p:spPr>
        <p:txBody>
          <a:bodyPr/>
          <a:lstStyle/>
          <a:p>
            <a:pPr algn="ctr"/>
            <a:r>
              <a:rPr lang="en-US" altLang="ko-KR" sz="2800" b="1">
                <a:solidFill>
                  <a:schemeClr val="tx2"/>
                </a:solidFill>
                <a:latin typeface="Century Gothic" pitchFamily="34" charset="0"/>
              </a:rPr>
              <a:t>Collocation (Angle)</a:t>
            </a:r>
          </a:p>
        </p:txBody>
      </p:sp>
      <p:sp>
        <p:nvSpPr>
          <p:cNvPr id="32771" name="Rectangle 12"/>
          <p:cNvSpPr>
            <a:spLocks noChangeArrowheads="1"/>
          </p:cNvSpPr>
          <p:nvPr/>
        </p:nvSpPr>
        <p:spPr bwMode="auto">
          <a:xfrm>
            <a:off x="3048000" y="2362200"/>
            <a:ext cx="3276600" cy="1752600"/>
          </a:xfrm>
          <a:prstGeom prst="rect">
            <a:avLst/>
          </a:prstGeom>
          <a:solidFill>
            <a:srgbClr val="DDDDDD"/>
          </a:solidFill>
          <a:ln w="9525">
            <a:noFill/>
            <a:miter lim="800000"/>
            <a:headEnd/>
            <a:tailEnd/>
          </a:ln>
        </p:spPr>
        <p:txBody>
          <a:bodyPr wrap="none" anchor="ctr"/>
          <a:lstStyle/>
          <a:p>
            <a:endParaRPr lang="ko-KR" altLang="en-US"/>
          </a:p>
        </p:txBody>
      </p:sp>
      <p:sp>
        <p:nvSpPr>
          <p:cNvPr id="32772" name="Line 13"/>
          <p:cNvSpPr>
            <a:spLocks noChangeShapeType="1"/>
          </p:cNvSpPr>
          <p:nvPr/>
        </p:nvSpPr>
        <p:spPr bwMode="auto">
          <a:xfrm>
            <a:off x="3048000" y="4114800"/>
            <a:ext cx="3276600" cy="0"/>
          </a:xfrm>
          <a:prstGeom prst="line">
            <a:avLst/>
          </a:prstGeom>
          <a:noFill/>
          <a:ln w="57150">
            <a:solidFill>
              <a:schemeClr val="tx1"/>
            </a:solidFill>
            <a:round/>
            <a:headEnd/>
            <a:tailEnd/>
          </a:ln>
        </p:spPr>
        <p:txBody>
          <a:bodyPr/>
          <a:lstStyle/>
          <a:p>
            <a:endParaRPr lang="ko-KR" altLang="en-US"/>
          </a:p>
        </p:txBody>
      </p:sp>
      <p:sp>
        <p:nvSpPr>
          <p:cNvPr id="32773" name="Line 14"/>
          <p:cNvSpPr>
            <a:spLocks noChangeShapeType="1"/>
          </p:cNvSpPr>
          <p:nvPr/>
        </p:nvSpPr>
        <p:spPr bwMode="auto">
          <a:xfrm flipV="1">
            <a:off x="4419600" y="1828800"/>
            <a:ext cx="1524000" cy="2286000"/>
          </a:xfrm>
          <a:prstGeom prst="line">
            <a:avLst/>
          </a:prstGeom>
          <a:noFill/>
          <a:ln w="9525">
            <a:solidFill>
              <a:schemeClr val="tx1"/>
            </a:solidFill>
            <a:round/>
            <a:headEnd/>
            <a:tailEnd type="triangle" w="med" len="med"/>
          </a:ln>
        </p:spPr>
        <p:txBody>
          <a:bodyPr/>
          <a:lstStyle/>
          <a:p>
            <a:endParaRPr lang="ko-KR" altLang="en-US"/>
          </a:p>
        </p:txBody>
      </p:sp>
      <p:sp>
        <p:nvSpPr>
          <p:cNvPr id="32774" name="Line 15"/>
          <p:cNvSpPr>
            <a:spLocks noChangeShapeType="1"/>
          </p:cNvSpPr>
          <p:nvPr/>
        </p:nvSpPr>
        <p:spPr bwMode="auto">
          <a:xfrm flipH="1" flipV="1">
            <a:off x="2895600" y="1828800"/>
            <a:ext cx="1524000" cy="2286000"/>
          </a:xfrm>
          <a:prstGeom prst="line">
            <a:avLst/>
          </a:prstGeom>
          <a:noFill/>
          <a:ln w="9525">
            <a:solidFill>
              <a:schemeClr val="tx1"/>
            </a:solidFill>
            <a:round/>
            <a:headEnd/>
            <a:tailEnd type="triangle" w="med" len="med"/>
          </a:ln>
        </p:spPr>
        <p:txBody>
          <a:bodyPr/>
          <a:lstStyle/>
          <a:p>
            <a:endParaRPr lang="ko-KR" altLang="en-US"/>
          </a:p>
        </p:txBody>
      </p:sp>
      <p:sp>
        <p:nvSpPr>
          <p:cNvPr id="32775" name="Line 16"/>
          <p:cNvSpPr>
            <a:spLocks noChangeShapeType="1"/>
          </p:cNvSpPr>
          <p:nvPr/>
        </p:nvSpPr>
        <p:spPr bwMode="auto">
          <a:xfrm flipV="1">
            <a:off x="4419600" y="1447800"/>
            <a:ext cx="0" cy="2667000"/>
          </a:xfrm>
          <a:prstGeom prst="line">
            <a:avLst/>
          </a:prstGeom>
          <a:noFill/>
          <a:ln w="9525">
            <a:solidFill>
              <a:schemeClr val="tx1"/>
            </a:solidFill>
            <a:prstDash val="dash"/>
            <a:round/>
            <a:headEnd/>
            <a:tailEnd/>
          </a:ln>
        </p:spPr>
        <p:txBody>
          <a:bodyPr/>
          <a:lstStyle/>
          <a:p>
            <a:endParaRPr lang="ko-KR" altLang="en-US"/>
          </a:p>
        </p:txBody>
      </p:sp>
      <p:sp>
        <p:nvSpPr>
          <p:cNvPr id="64529" name="Oval 17"/>
          <p:cNvSpPr>
            <a:spLocks noChangeArrowheads="1"/>
          </p:cNvSpPr>
          <p:nvPr/>
        </p:nvSpPr>
        <p:spPr bwMode="auto">
          <a:xfrm>
            <a:off x="4876800" y="2819400"/>
            <a:ext cx="1143000" cy="304800"/>
          </a:xfrm>
          <a:prstGeom prst="ellipse">
            <a:avLst/>
          </a:prstGeom>
          <a:solidFill>
            <a:srgbClr val="66FFFF"/>
          </a:solidFill>
          <a:ln w="9525">
            <a:noFill/>
            <a:round/>
            <a:headEnd/>
            <a:tailEnd/>
          </a:ln>
        </p:spPr>
        <p:txBody>
          <a:bodyPr wrap="none" anchor="ctr"/>
          <a:lstStyle/>
          <a:p>
            <a:endParaRPr lang="ko-KR" altLang="en-US"/>
          </a:p>
        </p:txBody>
      </p:sp>
      <p:sp>
        <p:nvSpPr>
          <p:cNvPr id="32777" name="Text Box 20"/>
          <p:cNvSpPr txBox="1">
            <a:spLocks noChangeArrowheads="1"/>
          </p:cNvSpPr>
          <p:nvPr/>
        </p:nvSpPr>
        <p:spPr bwMode="auto">
          <a:xfrm>
            <a:off x="2971800" y="4572000"/>
            <a:ext cx="3276600" cy="641350"/>
          </a:xfrm>
          <a:prstGeom prst="rect">
            <a:avLst/>
          </a:prstGeom>
          <a:noFill/>
          <a:ln w="9525">
            <a:noFill/>
            <a:miter lim="800000"/>
            <a:headEnd/>
            <a:tailEnd/>
          </a:ln>
        </p:spPr>
        <p:txBody>
          <a:bodyPr>
            <a:spAutoFit/>
          </a:bodyPr>
          <a:lstStyle/>
          <a:p>
            <a:pPr algn="ctr" latinLnBrk="0"/>
            <a:r>
              <a:rPr kumimoji="0" lang="en-US" altLang="ko-KR">
                <a:latin typeface="Arial Narrow" pitchFamily="34" charset="0"/>
              </a:rPr>
              <a:t>IR channels are often insensitive to difference in a</a:t>
            </a:r>
            <a:r>
              <a:rPr kumimoji="0" lang="en-US" altLang="ko-KR">
                <a:latin typeface="Arial Narrow" pitchFamily="34" charset="0"/>
                <a:sym typeface="Symbol" pitchFamily="18" charset="2"/>
              </a:rPr>
              <a:t>zimuth angle</a:t>
            </a:r>
            <a:r>
              <a:rPr kumimoji="0" lang="en-US" altLang="ko-KR">
                <a:latin typeface="Arial Narrow"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4529"/>
                                        </p:tgtEl>
                                        <p:attrNameLst>
                                          <p:attrName>style.visibility</p:attrName>
                                        </p:attrNameLst>
                                      </p:cBhvr>
                                      <p:to>
                                        <p:strVal val="visible"/>
                                      </p:to>
                                    </p:set>
                                    <p:anim calcmode="lin" valueType="num">
                                      <p:cBhvr additive="base">
                                        <p:cTn id="7" dur="500" fill="hold"/>
                                        <p:tgtEl>
                                          <p:spTgt spid="64529"/>
                                        </p:tgtEl>
                                        <p:attrNameLst>
                                          <p:attrName>ppt_x</p:attrName>
                                        </p:attrNameLst>
                                      </p:cBhvr>
                                      <p:tavLst>
                                        <p:tav tm="0">
                                          <p:val>
                                            <p:strVal val="1+#ppt_w/2"/>
                                          </p:val>
                                        </p:tav>
                                        <p:tav tm="100000">
                                          <p:val>
                                            <p:strVal val="#ppt_x"/>
                                          </p:val>
                                        </p:tav>
                                      </p:tavLst>
                                    </p:anim>
                                    <p:anim calcmode="lin" valueType="num">
                                      <p:cBhvr additive="base">
                                        <p:cTn id="8" dur="500" fill="hold"/>
                                        <p:tgtEl>
                                          <p:spTgt spid="645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직사각형 44"/>
          <p:cNvSpPr/>
          <p:nvPr/>
        </p:nvSpPr>
        <p:spPr>
          <a:xfrm>
            <a:off x="6732588" y="382588"/>
            <a:ext cx="1223962" cy="454025"/>
          </a:xfrm>
          <a:prstGeom prst="rect">
            <a:avLst/>
          </a:prstGeom>
          <a:solidFill>
            <a:srgbClr val="13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3315" name="Text Box 17"/>
          <p:cNvSpPr txBox="1">
            <a:spLocks noChangeArrowheads="1"/>
          </p:cNvSpPr>
          <p:nvPr/>
        </p:nvSpPr>
        <p:spPr bwMode="auto">
          <a:xfrm>
            <a:off x="144463" y="1052513"/>
            <a:ext cx="4067175" cy="923925"/>
          </a:xfrm>
          <a:prstGeom prst="rect">
            <a:avLst/>
          </a:prstGeom>
          <a:noFill/>
          <a:ln w="9525">
            <a:solidFill>
              <a:srgbClr val="00B050"/>
            </a:solidFill>
            <a:miter lim="800000"/>
            <a:headEnd/>
            <a:tailEnd/>
          </a:ln>
          <a:extLst/>
        </p:spPr>
        <p:txBody>
          <a:bodyPr lIns="91408" tIns="45704" rIns="91408" bIns="45704">
            <a:spAutoFit/>
          </a:bodyPr>
          <a:lstStyle>
            <a:lvl1pPr marL="341313" indent="-341313" eaLnBrk="0" hangingPunct="0">
              <a:defRPr kumimoji="1">
                <a:solidFill>
                  <a:schemeClr val="tx1"/>
                </a:solidFill>
                <a:latin typeface="굴림" pitchFamily="50" charset="-127"/>
                <a:ea typeface="굴림" pitchFamily="50" charset="-127"/>
              </a:defRPr>
            </a:lvl1pPr>
            <a:lvl2pPr marL="798513" indent="-341313"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spcBef>
                <a:spcPct val="50000"/>
              </a:spcBef>
              <a:buFont typeface="Wingdings" pitchFamily="2" charset="2"/>
              <a:buChar char="u"/>
              <a:defRPr/>
            </a:pPr>
            <a:r>
              <a:rPr lang="en-US" altLang="ko-KR" sz="1200" b="1" dirty="0" smtClean="0">
                <a:solidFill>
                  <a:schemeClr val="bg2">
                    <a:lumMod val="25000"/>
                  </a:schemeClr>
                </a:solidFill>
                <a:latin typeface="Arial" pitchFamily="34" charset="0"/>
                <a:cs typeface="Arial" pitchFamily="34" charset="0"/>
              </a:rPr>
              <a:t>Constraint  method</a:t>
            </a:r>
          </a:p>
          <a:p>
            <a:pPr marL="0" indent="0" eaLnBrk="1" hangingPunct="1">
              <a:spcBef>
                <a:spcPct val="50000"/>
              </a:spcBef>
              <a:defRPr/>
            </a:pPr>
            <a:r>
              <a:rPr lang="en-US" altLang="ko-KR" sz="1200" b="1" dirty="0">
                <a:solidFill>
                  <a:schemeClr val="bg2">
                    <a:lumMod val="50000"/>
                  </a:schemeClr>
                </a:solidFill>
                <a:latin typeface="Arial" pitchFamily="34" charset="0"/>
                <a:cs typeface="Arial" pitchFamily="34" charset="0"/>
              </a:rPr>
              <a:t>Generate a super channel consisting of combination of the hyper channel to imitate a broadband channel. </a:t>
            </a:r>
            <a:r>
              <a:rPr lang="ko-KR" altLang="en-US" sz="1200" b="1" dirty="0">
                <a:solidFill>
                  <a:schemeClr val="bg2">
                    <a:lumMod val="50000"/>
                  </a:schemeClr>
                </a:solidFill>
                <a:latin typeface="Arial" pitchFamily="34" charset="0"/>
                <a:cs typeface="Arial" pitchFamily="34" charset="0"/>
              </a:rPr>
              <a:t> </a:t>
            </a:r>
            <a:r>
              <a:rPr lang="en-US" altLang="ko-KR" sz="1200" b="1" dirty="0">
                <a:solidFill>
                  <a:schemeClr val="bg2">
                    <a:lumMod val="50000"/>
                  </a:schemeClr>
                </a:solidFill>
                <a:latin typeface="Arial" pitchFamily="34" charset="0"/>
                <a:cs typeface="Arial" pitchFamily="34" charset="0"/>
              </a:rPr>
              <a:t> </a:t>
            </a:r>
            <a:r>
              <a:rPr lang="en-US" altLang="ko-KR" sz="1100" b="1" dirty="0">
                <a:solidFill>
                  <a:schemeClr val="bg2">
                    <a:lumMod val="50000"/>
                  </a:schemeClr>
                </a:solidFill>
                <a:latin typeface="Arial" pitchFamily="34" charset="0"/>
                <a:cs typeface="Arial" pitchFamily="34" charset="0"/>
              </a:rPr>
              <a:t>Proposed by </a:t>
            </a:r>
            <a:r>
              <a:rPr lang="en-US" altLang="ko-KR" sz="1100" b="1" dirty="0" err="1">
                <a:solidFill>
                  <a:schemeClr val="bg2">
                    <a:lumMod val="50000"/>
                  </a:schemeClr>
                </a:solidFill>
                <a:latin typeface="Arial" pitchFamily="34" charset="0"/>
                <a:cs typeface="Arial" pitchFamily="34" charset="0"/>
              </a:rPr>
              <a:t>Tahara</a:t>
            </a:r>
            <a:r>
              <a:rPr lang="en-US" altLang="ko-KR" sz="1100" b="1" dirty="0">
                <a:solidFill>
                  <a:schemeClr val="bg2">
                    <a:lumMod val="50000"/>
                  </a:schemeClr>
                </a:solidFill>
                <a:latin typeface="Arial" pitchFamily="34" charset="0"/>
                <a:cs typeface="Arial" pitchFamily="34" charset="0"/>
              </a:rPr>
              <a:t> </a:t>
            </a:r>
            <a:r>
              <a:rPr lang="en-US" altLang="ko-KR" sz="1100" b="1" dirty="0" smtClean="0">
                <a:solidFill>
                  <a:schemeClr val="bg2">
                    <a:lumMod val="50000"/>
                  </a:schemeClr>
                </a:solidFill>
                <a:latin typeface="Arial" pitchFamily="34" charset="0"/>
                <a:cs typeface="Arial" pitchFamily="34" charset="0"/>
              </a:rPr>
              <a:t>(JMA)</a:t>
            </a:r>
            <a:endParaRPr lang="en-US" altLang="ko-KR" sz="1100" b="1" dirty="0">
              <a:solidFill>
                <a:schemeClr val="bg2">
                  <a:lumMod val="50000"/>
                </a:schemeClr>
              </a:solidFill>
              <a:latin typeface="Arial" pitchFamily="34" charset="0"/>
              <a:cs typeface="Arial" pitchFamily="34" charset="0"/>
            </a:endParaRPr>
          </a:p>
        </p:txBody>
      </p:sp>
      <p:sp>
        <p:nvSpPr>
          <p:cNvPr id="34" name="Text Box 20"/>
          <p:cNvSpPr txBox="1">
            <a:spLocks noChangeArrowheads="1"/>
          </p:cNvSpPr>
          <p:nvPr/>
        </p:nvSpPr>
        <p:spPr bwMode="auto">
          <a:xfrm>
            <a:off x="8243888" y="3071813"/>
            <a:ext cx="1044575" cy="274637"/>
          </a:xfrm>
          <a:prstGeom prst="rect">
            <a:avLst/>
          </a:prstGeom>
          <a:noFill/>
          <a:ln w="9525">
            <a:noFill/>
            <a:miter lim="800000"/>
            <a:headEnd/>
            <a:tailEnd/>
          </a:ln>
          <a:effectLst/>
        </p:spPr>
        <p:txBody>
          <a:bodyPr lIns="104287" tIns="52144" rIns="104287" bIns="52144">
            <a:spAutoFit/>
          </a:bodyPr>
          <a:lstStyle/>
          <a:p>
            <a:pPr>
              <a:spcBef>
                <a:spcPct val="50000"/>
              </a:spcBef>
              <a:defRPr/>
            </a:pPr>
            <a:r>
              <a:rPr lang="en-US" altLang="ko-KR" sz="1100" b="1" dirty="0">
                <a:effectLst>
                  <a:outerShdw blurRad="38100" dist="38100" dir="2700000" algn="tl">
                    <a:srgbClr val="C0C0C0"/>
                  </a:outerShdw>
                </a:effectLst>
                <a:latin typeface="Arial" pitchFamily="34" charset="0"/>
                <a:cs typeface="Arial" pitchFamily="34" charset="0"/>
              </a:rPr>
              <a:t>LEO: IASI</a:t>
            </a:r>
          </a:p>
        </p:txBody>
      </p:sp>
      <p:grpSp>
        <p:nvGrpSpPr>
          <p:cNvPr id="33797" name="그룹 15"/>
          <p:cNvGrpSpPr>
            <a:grpSpLocks/>
          </p:cNvGrpSpPr>
          <p:nvPr/>
        </p:nvGrpSpPr>
        <p:grpSpPr bwMode="auto">
          <a:xfrm>
            <a:off x="4303713" y="2711450"/>
            <a:ext cx="3941762" cy="1100138"/>
            <a:chOff x="4355976" y="2637492"/>
            <a:chExt cx="3941784" cy="1099648"/>
          </a:xfrm>
        </p:grpSpPr>
        <p:grpSp>
          <p:nvGrpSpPr>
            <p:cNvPr id="33830" name="그룹 13"/>
            <p:cNvGrpSpPr>
              <a:grpSpLocks/>
            </p:cNvGrpSpPr>
            <p:nvPr/>
          </p:nvGrpSpPr>
          <p:grpSpPr bwMode="auto">
            <a:xfrm>
              <a:off x="4355976" y="2663455"/>
              <a:ext cx="3941784" cy="1037431"/>
              <a:chOff x="4355976" y="2663455"/>
              <a:chExt cx="3941784" cy="1037431"/>
            </a:xfrm>
          </p:grpSpPr>
          <p:grpSp>
            <p:nvGrpSpPr>
              <p:cNvPr id="33833" name="그룹 6"/>
              <p:cNvGrpSpPr>
                <a:grpSpLocks/>
              </p:cNvGrpSpPr>
              <p:nvPr/>
            </p:nvGrpSpPr>
            <p:grpSpPr bwMode="auto">
              <a:xfrm>
                <a:off x="4355976" y="2663455"/>
                <a:ext cx="3941784" cy="1037431"/>
                <a:chOff x="4238625" y="2205038"/>
                <a:chExt cx="3941784" cy="1037431"/>
              </a:xfrm>
            </p:grpSpPr>
            <p:pic>
              <p:nvPicPr>
                <p:cNvPr id="33835" name="Picture 18"/>
                <p:cNvPicPr>
                  <a:picLocks noChangeAspect="1" noChangeArrowheads="1"/>
                </p:cNvPicPr>
                <p:nvPr/>
              </p:nvPicPr>
              <p:blipFill>
                <a:blip r:embed="rId3" cstate="print"/>
                <a:srcRect t="33418" b="33292"/>
                <a:stretch>
                  <a:fillRect/>
                </a:stretch>
              </p:blipFill>
              <p:spPr bwMode="auto">
                <a:xfrm>
                  <a:off x="4292600" y="2205038"/>
                  <a:ext cx="3887809" cy="1037431"/>
                </a:xfrm>
                <a:prstGeom prst="rect">
                  <a:avLst/>
                </a:prstGeom>
                <a:noFill/>
                <a:ln w="9525">
                  <a:noFill/>
                  <a:miter lim="800000"/>
                  <a:headEnd/>
                  <a:tailEnd/>
                </a:ln>
              </p:spPr>
            </p:pic>
            <p:sp>
              <p:nvSpPr>
                <p:cNvPr id="6" name="직사각형 5"/>
                <p:cNvSpPr/>
                <p:nvPr/>
              </p:nvSpPr>
              <p:spPr>
                <a:xfrm>
                  <a:off x="4238625" y="2204463"/>
                  <a:ext cx="192088" cy="128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sp>
            <p:nvSpPr>
              <p:cNvPr id="36" name="Text Box 22"/>
              <p:cNvSpPr txBox="1">
                <a:spLocks noChangeArrowheads="1"/>
              </p:cNvSpPr>
              <p:nvPr/>
            </p:nvSpPr>
            <p:spPr bwMode="auto">
              <a:xfrm>
                <a:off x="5724409" y="2996107"/>
                <a:ext cx="1439870" cy="290384"/>
              </a:xfrm>
              <a:prstGeom prst="rect">
                <a:avLst/>
              </a:prstGeom>
              <a:noFill/>
              <a:ln w="9525">
                <a:noFill/>
                <a:miter lim="800000"/>
                <a:headEnd/>
                <a:tailEnd/>
              </a:ln>
              <a:effectLst/>
            </p:spPr>
            <p:txBody>
              <a:bodyPr lIns="104287" tIns="52144" rIns="104287" bIns="52144">
                <a:spAutoFit/>
              </a:bodyPr>
              <a:lstStyle/>
              <a:p>
                <a:pPr>
                  <a:spcBef>
                    <a:spcPct val="50000"/>
                  </a:spcBef>
                  <a:defRPr/>
                </a:pPr>
                <a:r>
                  <a:rPr lang="en-US" altLang="ko-KR" sz="1200" b="1" dirty="0">
                    <a:effectLst>
                      <a:outerShdw blurRad="38100" dist="38100" dir="2700000" algn="tl">
                        <a:srgbClr val="C0C0C0"/>
                      </a:outerShdw>
                    </a:effectLst>
                    <a:latin typeface="Tahoma" pitchFamily="34" charset="0"/>
                  </a:rPr>
                  <a:t>Valid channel</a:t>
                </a:r>
              </a:p>
            </p:txBody>
          </p:sp>
        </p:grpSp>
        <p:sp>
          <p:nvSpPr>
            <p:cNvPr id="33831" name="TextBox 27"/>
            <p:cNvSpPr txBox="1">
              <a:spLocks noChangeArrowheads="1"/>
            </p:cNvSpPr>
            <p:nvPr/>
          </p:nvSpPr>
          <p:spPr bwMode="auto">
            <a:xfrm>
              <a:off x="4878266" y="2637492"/>
              <a:ext cx="3040080" cy="159391"/>
            </a:xfrm>
            <a:prstGeom prst="rect">
              <a:avLst/>
            </a:prstGeom>
            <a:solidFill>
              <a:schemeClr val="bg1"/>
            </a:solidFill>
            <a:ln w="9525">
              <a:noFill/>
              <a:miter lim="800000"/>
              <a:headEnd/>
              <a:tailEnd/>
            </a:ln>
          </p:spPr>
          <p:txBody>
            <a:bodyPr tIns="18000" bIns="18000">
              <a:spAutoFit/>
            </a:bodyPr>
            <a:lstStyle/>
            <a:p>
              <a:r>
                <a:rPr lang="en-US" altLang="ko-KR" sz="800" b="1">
                  <a:solidFill>
                    <a:srgbClr val="000066"/>
                  </a:solidFill>
                  <a:latin typeface="Arial" charset="0"/>
                  <a:cs typeface="Arial" charset="0"/>
                </a:rPr>
                <a:t>SRFs of IASI (green: valid) and gap channels(orange)</a:t>
              </a:r>
            </a:p>
          </p:txBody>
        </p:sp>
        <p:sp>
          <p:nvSpPr>
            <p:cNvPr id="33832" name="TextBox 27"/>
            <p:cNvSpPr txBox="1">
              <a:spLocks noChangeArrowheads="1"/>
            </p:cNvSpPr>
            <p:nvPr/>
          </p:nvSpPr>
          <p:spPr bwMode="auto">
            <a:xfrm>
              <a:off x="6041624" y="3608455"/>
              <a:ext cx="1122664" cy="128685"/>
            </a:xfrm>
            <a:prstGeom prst="rect">
              <a:avLst/>
            </a:prstGeom>
            <a:solidFill>
              <a:schemeClr val="bg1"/>
            </a:solidFill>
            <a:ln w="9525">
              <a:noFill/>
              <a:miter lim="800000"/>
              <a:headEnd/>
              <a:tailEnd/>
            </a:ln>
          </p:spPr>
          <p:txBody>
            <a:bodyPr tIns="18000" bIns="18000">
              <a:spAutoFit/>
            </a:bodyPr>
            <a:lstStyle/>
            <a:p>
              <a:r>
                <a:rPr lang="en-US" altLang="ko-KR" sz="600" b="1">
                  <a:solidFill>
                    <a:srgbClr val="000066"/>
                  </a:solidFill>
                  <a:latin typeface="Arial" charset="0"/>
                  <a:cs typeface="Arial" charset="0"/>
                </a:rPr>
                <a:t>Wavenumber (cm</a:t>
              </a:r>
              <a:r>
                <a:rPr lang="en-US" altLang="ko-KR" sz="600" b="1" baseline="30000">
                  <a:solidFill>
                    <a:srgbClr val="000066"/>
                  </a:solidFill>
                  <a:latin typeface="Arial" charset="0"/>
                  <a:cs typeface="Arial" charset="0"/>
                </a:rPr>
                <a:t>-1</a:t>
              </a:r>
              <a:r>
                <a:rPr lang="en-US" altLang="ko-KR" sz="600" b="1">
                  <a:solidFill>
                    <a:srgbClr val="000066"/>
                  </a:solidFill>
                  <a:latin typeface="Arial" charset="0"/>
                  <a:cs typeface="Arial" charset="0"/>
                </a:rPr>
                <a:t>)</a:t>
              </a:r>
            </a:p>
          </p:txBody>
        </p:sp>
      </p:grpSp>
      <p:grpSp>
        <p:nvGrpSpPr>
          <p:cNvPr id="33798" name="그룹 16"/>
          <p:cNvGrpSpPr>
            <a:grpSpLocks/>
          </p:cNvGrpSpPr>
          <p:nvPr/>
        </p:nvGrpSpPr>
        <p:grpSpPr bwMode="auto">
          <a:xfrm>
            <a:off x="4357688" y="1571625"/>
            <a:ext cx="3887787" cy="1068388"/>
            <a:chOff x="4357540" y="1065044"/>
            <a:chExt cx="3887809" cy="1067812"/>
          </a:xfrm>
        </p:grpSpPr>
        <p:pic>
          <p:nvPicPr>
            <p:cNvPr id="33828" name="Picture 18"/>
            <p:cNvPicPr>
              <a:picLocks noChangeAspect="1" noChangeArrowheads="1"/>
            </p:cNvPicPr>
            <p:nvPr/>
          </p:nvPicPr>
          <p:blipFill>
            <a:blip r:embed="rId3" cstate="print"/>
            <a:srcRect t="71078"/>
            <a:stretch>
              <a:fillRect/>
            </a:stretch>
          </p:blipFill>
          <p:spPr bwMode="auto">
            <a:xfrm>
              <a:off x="4357540" y="1231588"/>
              <a:ext cx="3887809" cy="901268"/>
            </a:xfrm>
            <a:prstGeom prst="rect">
              <a:avLst/>
            </a:prstGeom>
            <a:noFill/>
            <a:ln w="9525">
              <a:noFill/>
              <a:miter lim="800000"/>
              <a:headEnd/>
              <a:tailEnd/>
            </a:ln>
          </p:spPr>
        </p:pic>
        <p:sp>
          <p:nvSpPr>
            <p:cNvPr id="33829" name="TextBox 27"/>
            <p:cNvSpPr txBox="1">
              <a:spLocks noChangeArrowheads="1"/>
            </p:cNvSpPr>
            <p:nvPr/>
          </p:nvSpPr>
          <p:spPr bwMode="auto">
            <a:xfrm>
              <a:off x="4937807" y="1065044"/>
              <a:ext cx="3018569" cy="184666"/>
            </a:xfrm>
            <a:prstGeom prst="rect">
              <a:avLst/>
            </a:prstGeom>
            <a:solidFill>
              <a:schemeClr val="bg1"/>
            </a:solidFill>
            <a:ln w="9525">
              <a:noFill/>
              <a:miter lim="800000"/>
              <a:headEnd/>
              <a:tailEnd/>
            </a:ln>
          </p:spPr>
          <p:txBody>
            <a:bodyPr>
              <a:spAutoFit/>
            </a:bodyPr>
            <a:lstStyle/>
            <a:p>
              <a:r>
                <a:rPr lang="en-US" altLang="ko-KR" sz="600" b="1">
                  <a:solidFill>
                    <a:srgbClr val="000066"/>
                  </a:solidFill>
                  <a:latin typeface="Arial" charset="0"/>
                  <a:cs typeface="Arial" charset="0"/>
                </a:rPr>
                <a:t>SRFs of COMS (red), METEOSAT-8 (green) and GOES-12 (blue) IR channe</a:t>
              </a:r>
              <a:r>
                <a:rPr lang="ko-KR" altLang="en-US" sz="600" b="1">
                  <a:solidFill>
                    <a:srgbClr val="000066"/>
                  </a:solidFill>
                  <a:latin typeface="Arial" charset="0"/>
                  <a:cs typeface="Arial" charset="0"/>
                </a:rPr>
                <a:t>ㄴ</a:t>
              </a:r>
              <a:r>
                <a:rPr lang="en-US" altLang="ko-KR" sz="600" b="1">
                  <a:solidFill>
                    <a:srgbClr val="000066"/>
                  </a:solidFill>
                  <a:latin typeface="Arial" charset="0"/>
                  <a:cs typeface="Arial" charset="0"/>
                </a:rPr>
                <a:t>ls</a:t>
              </a:r>
            </a:p>
          </p:txBody>
        </p:sp>
      </p:grpSp>
      <p:grpSp>
        <p:nvGrpSpPr>
          <p:cNvPr id="33799" name="그룹 17"/>
          <p:cNvGrpSpPr>
            <a:grpSpLocks/>
          </p:cNvGrpSpPr>
          <p:nvPr/>
        </p:nvGrpSpPr>
        <p:grpSpPr bwMode="auto">
          <a:xfrm>
            <a:off x="4495800" y="4141788"/>
            <a:ext cx="4143375" cy="1447800"/>
            <a:chOff x="4460203" y="4282305"/>
            <a:chExt cx="3580126" cy="1258236"/>
          </a:xfrm>
        </p:grpSpPr>
        <p:pic>
          <p:nvPicPr>
            <p:cNvPr id="33825" name="Picture 2" descr="C:\중요 --\--- 회사 ---\NMSC ---\COMS\GSICS\설명자료\ir4.png"/>
            <p:cNvPicPr>
              <a:picLocks noChangeAspect="1" noChangeArrowheads="1"/>
            </p:cNvPicPr>
            <p:nvPr/>
          </p:nvPicPr>
          <p:blipFill>
            <a:blip r:embed="rId4" cstate="print"/>
            <a:srcRect l="5511" t="15337" r="5457" b="60490"/>
            <a:stretch>
              <a:fillRect/>
            </a:stretch>
          </p:blipFill>
          <p:spPr bwMode="auto">
            <a:xfrm>
              <a:off x="4460203" y="4292600"/>
              <a:ext cx="3580126" cy="1247941"/>
            </a:xfrm>
            <a:prstGeom prst="rect">
              <a:avLst/>
            </a:prstGeom>
            <a:noFill/>
            <a:ln w="9525">
              <a:noFill/>
              <a:miter lim="800000"/>
              <a:headEnd/>
              <a:tailEnd/>
            </a:ln>
          </p:spPr>
        </p:pic>
        <p:sp>
          <p:nvSpPr>
            <p:cNvPr id="33826" name="TextBox 27"/>
            <p:cNvSpPr txBox="1">
              <a:spLocks noChangeArrowheads="1"/>
            </p:cNvSpPr>
            <p:nvPr/>
          </p:nvSpPr>
          <p:spPr bwMode="auto">
            <a:xfrm>
              <a:off x="4748606" y="4282305"/>
              <a:ext cx="3075094" cy="200055"/>
            </a:xfrm>
            <a:prstGeom prst="rect">
              <a:avLst/>
            </a:prstGeom>
            <a:solidFill>
              <a:schemeClr val="bg1"/>
            </a:solidFill>
            <a:ln w="9525">
              <a:noFill/>
              <a:miter lim="800000"/>
              <a:headEnd/>
              <a:tailEnd/>
            </a:ln>
          </p:spPr>
          <p:txBody>
            <a:bodyPr>
              <a:spAutoFit/>
            </a:bodyPr>
            <a:lstStyle/>
            <a:p>
              <a:r>
                <a:rPr lang="en-US" altLang="ko-KR" sz="700" b="1">
                  <a:solidFill>
                    <a:srgbClr val="000066"/>
                  </a:solidFill>
                  <a:latin typeface="Arial" charset="0"/>
                  <a:cs typeface="Arial" charset="0"/>
                </a:rPr>
                <a:t>SRFs of COMS MI IR4(red), IASI (green:valid) and gap channels(orange)</a:t>
              </a:r>
            </a:p>
          </p:txBody>
        </p:sp>
        <p:sp>
          <p:nvSpPr>
            <p:cNvPr id="33827" name="TextBox 27"/>
            <p:cNvSpPr txBox="1">
              <a:spLocks noChangeArrowheads="1"/>
            </p:cNvSpPr>
            <p:nvPr/>
          </p:nvSpPr>
          <p:spPr bwMode="auto">
            <a:xfrm>
              <a:off x="5885759" y="5403579"/>
              <a:ext cx="1122664" cy="128685"/>
            </a:xfrm>
            <a:prstGeom prst="rect">
              <a:avLst/>
            </a:prstGeom>
            <a:solidFill>
              <a:schemeClr val="bg1"/>
            </a:solidFill>
            <a:ln w="9525">
              <a:noFill/>
              <a:miter lim="800000"/>
              <a:headEnd/>
              <a:tailEnd/>
            </a:ln>
          </p:spPr>
          <p:txBody>
            <a:bodyPr tIns="18000" bIns="18000">
              <a:spAutoFit/>
            </a:bodyPr>
            <a:lstStyle/>
            <a:p>
              <a:r>
                <a:rPr lang="en-US" altLang="ko-KR" sz="600" b="1">
                  <a:solidFill>
                    <a:srgbClr val="000066"/>
                  </a:solidFill>
                  <a:latin typeface="Arial" charset="0"/>
                  <a:cs typeface="Arial" charset="0"/>
                </a:rPr>
                <a:t>Wavenumber (cm</a:t>
              </a:r>
              <a:r>
                <a:rPr lang="en-US" altLang="ko-KR" sz="600" b="1" baseline="30000">
                  <a:solidFill>
                    <a:srgbClr val="000066"/>
                  </a:solidFill>
                  <a:latin typeface="Arial" charset="0"/>
                  <a:cs typeface="Arial" charset="0"/>
                </a:rPr>
                <a:t>-1</a:t>
              </a:r>
              <a:r>
                <a:rPr lang="en-US" altLang="ko-KR" sz="600" b="1">
                  <a:solidFill>
                    <a:srgbClr val="000066"/>
                  </a:solidFill>
                  <a:latin typeface="Arial" charset="0"/>
                  <a:cs typeface="Arial" charset="0"/>
                </a:rPr>
                <a:t>)</a:t>
              </a:r>
            </a:p>
          </p:txBody>
        </p:sp>
      </p:grpSp>
      <p:sp>
        <p:nvSpPr>
          <p:cNvPr id="33800" name="TextBox 18"/>
          <p:cNvSpPr txBox="1">
            <a:spLocks noChangeArrowheads="1"/>
          </p:cNvSpPr>
          <p:nvPr/>
        </p:nvSpPr>
        <p:spPr bwMode="auto">
          <a:xfrm>
            <a:off x="2198688" y="5635625"/>
            <a:ext cx="3021012" cy="954088"/>
          </a:xfrm>
          <a:prstGeom prst="rect">
            <a:avLst/>
          </a:prstGeom>
          <a:noFill/>
          <a:ln w="9525">
            <a:noFill/>
            <a:miter lim="800000"/>
            <a:headEnd/>
            <a:tailEnd/>
          </a:ln>
        </p:spPr>
        <p:txBody>
          <a:bodyPr>
            <a:spAutoFit/>
          </a:bodyPr>
          <a:lstStyle/>
          <a:p>
            <a:r>
              <a:rPr lang="en-US" altLang="ko-KR" sz="1400">
                <a:latin typeface="Arial" charset="0"/>
                <a:cs typeface="Arial" charset="0"/>
              </a:rPr>
              <a:t>I</a:t>
            </a:r>
            <a:r>
              <a:rPr lang="en-US" altLang="ko-KR" sz="1400" baseline="-25000">
                <a:latin typeface="Arial" charset="0"/>
                <a:cs typeface="Arial" charset="0"/>
              </a:rPr>
              <a:t>i</a:t>
            </a:r>
            <a:r>
              <a:rPr lang="en-US" altLang="ko-KR" sz="1400">
                <a:latin typeface="Arial" charset="0"/>
                <a:cs typeface="Arial" charset="0"/>
              </a:rPr>
              <a:t> : Radiances of IASI</a:t>
            </a:r>
          </a:p>
          <a:p>
            <a:r>
              <a:rPr lang="en-US" altLang="ko-KR" sz="1400">
                <a:latin typeface="Arial" charset="0"/>
                <a:cs typeface="Arial" charset="0"/>
              </a:rPr>
              <a:t>w</a:t>
            </a:r>
            <a:r>
              <a:rPr lang="en-US" altLang="ko-KR" sz="1400" baseline="-25000">
                <a:latin typeface="Arial" charset="0"/>
                <a:cs typeface="Arial" charset="0"/>
              </a:rPr>
              <a:t>i</a:t>
            </a:r>
            <a:r>
              <a:rPr lang="en-US" altLang="ko-KR" sz="1400">
                <a:latin typeface="Arial" charset="0"/>
                <a:cs typeface="Arial" charset="0"/>
              </a:rPr>
              <a:t> : Weights for IASI</a:t>
            </a:r>
          </a:p>
          <a:p>
            <a:r>
              <a:rPr lang="en-US" altLang="ko-KR" sz="1400">
                <a:latin typeface="Arial" charset="0"/>
                <a:cs typeface="Arial" charset="0"/>
              </a:rPr>
              <a:t>I</a:t>
            </a:r>
            <a:r>
              <a:rPr lang="en-US" altLang="ko-KR" sz="1400" baseline="-25000">
                <a:latin typeface="Arial" charset="0"/>
                <a:cs typeface="Arial" charset="0"/>
              </a:rPr>
              <a:t>v</a:t>
            </a:r>
            <a:r>
              <a:rPr lang="en-US" altLang="ko-KR" sz="1400">
                <a:latin typeface="Arial" charset="0"/>
                <a:cs typeface="Arial" charset="0"/>
              </a:rPr>
              <a:t> : Radiance of the super channel</a:t>
            </a:r>
          </a:p>
          <a:p>
            <a:r>
              <a:rPr lang="en-US" altLang="ko-KR" sz="1400">
                <a:latin typeface="Arial" charset="0"/>
                <a:cs typeface="Arial" charset="0"/>
              </a:rPr>
              <a:t>i : Channel index numbers of IASI</a:t>
            </a:r>
          </a:p>
        </p:txBody>
      </p:sp>
      <p:pic>
        <p:nvPicPr>
          <p:cNvPr id="33801" name="Picture 31"/>
          <p:cNvPicPr>
            <a:picLocks noChangeAspect="1" noChangeArrowheads="1"/>
          </p:cNvPicPr>
          <p:nvPr/>
        </p:nvPicPr>
        <p:blipFill>
          <a:blip r:embed="rId5" cstate="print"/>
          <a:srcRect l="5637" t="15741" r="4295" b="60655"/>
          <a:stretch>
            <a:fillRect/>
          </a:stretch>
        </p:blipFill>
        <p:spPr bwMode="auto">
          <a:xfrm>
            <a:off x="169863" y="2163763"/>
            <a:ext cx="4176712" cy="1138237"/>
          </a:xfrm>
          <a:prstGeom prst="rect">
            <a:avLst/>
          </a:prstGeom>
          <a:noFill/>
          <a:ln w="9525">
            <a:noFill/>
            <a:miter lim="800000"/>
            <a:headEnd/>
            <a:tailEnd/>
          </a:ln>
        </p:spPr>
      </p:pic>
      <p:sp>
        <p:nvSpPr>
          <p:cNvPr id="33802" name="TextBox 27"/>
          <p:cNvSpPr txBox="1">
            <a:spLocks noChangeArrowheads="1"/>
          </p:cNvSpPr>
          <p:nvPr/>
        </p:nvSpPr>
        <p:spPr bwMode="auto">
          <a:xfrm>
            <a:off x="481013" y="2187575"/>
            <a:ext cx="3584575" cy="147638"/>
          </a:xfrm>
          <a:prstGeom prst="rect">
            <a:avLst/>
          </a:prstGeom>
          <a:solidFill>
            <a:schemeClr val="bg1"/>
          </a:solidFill>
          <a:ln w="9525">
            <a:noFill/>
            <a:miter lim="800000"/>
            <a:headEnd/>
            <a:tailEnd/>
          </a:ln>
        </p:spPr>
        <p:txBody>
          <a:bodyPr tIns="18000" bIns="18000">
            <a:spAutoFit/>
          </a:bodyPr>
          <a:lstStyle/>
          <a:p>
            <a:pPr algn="ctr"/>
            <a:r>
              <a:rPr lang="en-US" altLang="ko-KR" sz="700" b="1">
                <a:solidFill>
                  <a:srgbClr val="000066"/>
                </a:solidFill>
                <a:latin typeface="Arial" charset="0"/>
                <a:cs typeface="Arial" charset="0"/>
              </a:rPr>
              <a:t>SRFs of COMS MI IR2(red), IASI (green: valid) channels</a:t>
            </a:r>
          </a:p>
        </p:txBody>
      </p:sp>
      <p:sp>
        <p:nvSpPr>
          <p:cNvPr id="3" name="모서리가 둥근 사각형 설명선 2"/>
          <p:cNvSpPr/>
          <p:nvPr/>
        </p:nvSpPr>
        <p:spPr>
          <a:xfrm>
            <a:off x="6084888" y="4583113"/>
            <a:ext cx="1062037" cy="430212"/>
          </a:xfrm>
          <a:prstGeom prst="wedgeRoundRectCallout">
            <a:avLst>
              <a:gd name="adj1" fmla="val -74176"/>
              <a:gd name="adj2" fmla="val -1467"/>
              <a:gd name="adj3" fmla="val 16667"/>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200" b="1" dirty="0">
                <a:solidFill>
                  <a:schemeClr val="tx1"/>
                </a:solidFill>
                <a:latin typeface="Arial" charset="0"/>
              </a:rPr>
              <a:t>IR4:SWIR</a:t>
            </a:r>
            <a:endParaRPr lang="ko-KR" altLang="en-US" sz="1200" b="1" dirty="0">
              <a:solidFill>
                <a:schemeClr val="tx1"/>
              </a:solidFill>
              <a:latin typeface="Arial" charset="0"/>
            </a:endParaRPr>
          </a:p>
        </p:txBody>
      </p:sp>
      <p:sp>
        <p:nvSpPr>
          <p:cNvPr id="46" name="Text Box 22"/>
          <p:cNvSpPr txBox="1">
            <a:spLocks noChangeArrowheads="1"/>
          </p:cNvSpPr>
          <p:nvPr/>
        </p:nvSpPr>
        <p:spPr bwMode="auto">
          <a:xfrm>
            <a:off x="7745413" y="3092450"/>
            <a:ext cx="576262" cy="266700"/>
          </a:xfrm>
          <a:prstGeom prst="rect">
            <a:avLst/>
          </a:prstGeom>
          <a:noFill/>
          <a:ln w="9525">
            <a:noFill/>
            <a:miter lim="800000"/>
            <a:headEnd/>
            <a:tailEnd/>
          </a:ln>
          <a:effectLst/>
        </p:spPr>
        <p:txBody>
          <a:bodyPr lIns="104287" tIns="52144" rIns="104287" bIns="52144">
            <a:spAutoFit/>
          </a:bodyPr>
          <a:lstStyle/>
          <a:p>
            <a:pPr algn="ctr">
              <a:spcBef>
                <a:spcPct val="50000"/>
              </a:spcBef>
              <a:defRPr/>
            </a:pPr>
            <a:r>
              <a:rPr lang="en-US" altLang="ko-KR" sz="1050" b="1" dirty="0">
                <a:effectLst>
                  <a:outerShdw blurRad="38100" dist="38100" dir="2700000" algn="tl">
                    <a:srgbClr val="C0C0C0"/>
                  </a:outerShdw>
                </a:effectLst>
                <a:latin typeface="Tahoma" pitchFamily="34" charset="0"/>
              </a:rPr>
              <a:t>Gap</a:t>
            </a:r>
          </a:p>
        </p:txBody>
      </p:sp>
      <p:sp>
        <p:nvSpPr>
          <p:cNvPr id="16" name="직사각형 15"/>
          <p:cNvSpPr/>
          <p:nvPr/>
        </p:nvSpPr>
        <p:spPr>
          <a:xfrm>
            <a:off x="4398963" y="1558925"/>
            <a:ext cx="4716462" cy="2252663"/>
          </a:xfrm>
          <a:prstGeom prst="rect">
            <a:avLst/>
          </a:prstGeom>
          <a:no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8" name="설명선 1 17"/>
          <p:cNvSpPr/>
          <p:nvPr/>
        </p:nvSpPr>
        <p:spPr>
          <a:xfrm>
            <a:off x="7318375" y="5402263"/>
            <a:ext cx="557213" cy="141287"/>
          </a:xfrm>
          <a:prstGeom prst="borderCallout1">
            <a:avLst>
              <a:gd name="adj1" fmla="val -17583"/>
              <a:gd name="adj2" fmla="val 44593"/>
              <a:gd name="adj3" fmla="val -130950"/>
              <a:gd name="adj4" fmla="val 50447"/>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900" b="1" dirty="0">
                <a:solidFill>
                  <a:schemeClr val="accent6">
                    <a:lumMod val="50000"/>
                  </a:schemeClr>
                </a:solidFill>
                <a:latin typeface="Arial" pitchFamily="34" charset="0"/>
                <a:ea typeface="굴림" pitchFamily="50" charset="-127"/>
                <a:cs typeface="Arial" pitchFamily="34" charset="0"/>
              </a:rPr>
              <a:t>2820</a:t>
            </a:r>
            <a:endParaRPr lang="ko-KR" altLang="en-US" sz="900" b="1" dirty="0">
              <a:solidFill>
                <a:schemeClr val="accent6">
                  <a:lumMod val="50000"/>
                </a:schemeClr>
              </a:solidFill>
              <a:latin typeface="Arial" pitchFamily="34" charset="0"/>
              <a:ea typeface="굴림" pitchFamily="50" charset="-127"/>
              <a:cs typeface="Arial" pitchFamily="34" charset="0"/>
            </a:endParaRPr>
          </a:p>
        </p:txBody>
      </p:sp>
      <p:sp>
        <p:nvSpPr>
          <p:cNvPr id="57" name="설명선 1 56"/>
          <p:cNvSpPr/>
          <p:nvPr/>
        </p:nvSpPr>
        <p:spPr>
          <a:xfrm>
            <a:off x="8175625" y="5400675"/>
            <a:ext cx="557213" cy="141288"/>
          </a:xfrm>
          <a:prstGeom prst="borderCallout1">
            <a:avLst>
              <a:gd name="adj1" fmla="val -17583"/>
              <a:gd name="adj2" fmla="val 44593"/>
              <a:gd name="adj3" fmla="val -130950"/>
              <a:gd name="adj4" fmla="val 50447"/>
            </a:avLst>
          </a:pr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900" b="1" dirty="0">
                <a:solidFill>
                  <a:schemeClr val="accent6">
                    <a:lumMod val="50000"/>
                  </a:schemeClr>
                </a:solidFill>
                <a:latin typeface="Arial" pitchFamily="34" charset="0"/>
                <a:ea typeface="굴림" pitchFamily="50" charset="-127"/>
                <a:cs typeface="Arial" pitchFamily="34" charset="0"/>
              </a:rPr>
              <a:t>2942</a:t>
            </a:r>
            <a:endParaRPr lang="ko-KR" altLang="en-US" sz="900" b="1" dirty="0">
              <a:solidFill>
                <a:schemeClr val="accent6">
                  <a:lumMod val="50000"/>
                </a:schemeClr>
              </a:solidFill>
              <a:latin typeface="Arial" pitchFamily="34" charset="0"/>
              <a:ea typeface="굴림" pitchFamily="50" charset="-127"/>
              <a:cs typeface="Arial" pitchFamily="34" charset="0"/>
            </a:endParaRPr>
          </a:p>
        </p:txBody>
      </p:sp>
      <p:cxnSp>
        <p:nvCxnSpPr>
          <p:cNvPr id="9" name="직선 연결선 8"/>
          <p:cNvCxnSpPr/>
          <p:nvPr/>
        </p:nvCxnSpPr>
        <p:spPr>
          <a:xfrm flipH="1">
            <a:off x="4826000" y="3573463"/>
            <a:ext cx="2441575" cy="766762"/>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직선 연결선 10"/>
          <p:cNvCxnSpPr/>
          <p:nvPr/>
        </p:nvCxnSpPr>
        <p:spPr>
          <a:xfrm>
            <a:off x="8027988" y="3563938"/>
            <a:ext cx="382587" cy="781050"/>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sp>
        <p:nvSpPr>
          <p:cNvPr id="33810" name="제목 1"/>
          <p:cNvSpPr txBox="1">
            <a:spLocks/>
          </p:cNvSpPr>
          <p:nvPr/>
        </p:nvSpPr>
        <p:spPr bwMode="auto">
          <a:xfrm>
            <a:off x="608013" y="687388"/>
            <a:ext cx="7137400" cy="293687"/>
          </a:xfrm>
          <a:prstGeom prst="rect">
            <a:avLst/>
          </a:prstGeom>
          <a:noFill/>
          <a:ln w="9525">
            <a:noFill/>
            <a:miter lim="800000"/>
            <a:headEnd/>
            <a:tailEnd/>
          </a:ln>
        </p:spPr>
        <p:txBody>
          <a:bodyPr anchor="ctr"/>
          <a:lstStyle/>
          <a:p>
            <a:pPr eaLnBrk="0" hangingPunct="0"/>
            <a:r>
              <a:rPr lang="en-US" altLang="ko-KR" sz="2300" dirty="0">
                <a:solidFill>
                  <a:schemeClr val="bg1"/>
                </a:solidFill>
                <a:latin typeface="Arial" charset="0"/>
                <a:ea typeface="Cre고딕 B" pitchFamily="18" charset="-127"/>
              </a:rPr>
              <a:t>Simulated COMS MI radiance from IASI observations</a:t>
            </a:r>
            <a:endParaRPr lang="ko-KR" altLang="en-US" sz="2300" dirty="0">
              <a:solidFill>
                <a:schemeClr val="bg1"/>
              </a:solidFill>
              <a:latin typeface="Arial" charset="0"/>
              <a:ea typeface="Cre고딕 B" pitchFamily="18" charset="-127"/>
            </a:endParaRPr>
          </a:p>
        </p:txBody>
      </p:sp>
      <p:sp>
        <p:nvSpPr>
          <p:cNvPr id="33811" name="제목 1"/>
          <p:cNvSpPr txBox="1">
            <a:spLocks/>
          </p:cNvSpPr>
          <p:nvPr/>
        </p:nvSpPr>
        <p:spPr bwMode="auto">
          <a:xfrm>
            <a:off x="184150" y="330200"/>
            <a:ext cx="6043613" cy="290513"/>
          </a:xfrm>
          <a:prstGeom prst="rect">
            <a:avLst/>
          </a:prstGeom>
          <a:noFill/>
          <a:ln w="9525">
            <a:noFill/>
            <a:miter lim="800000"/>
            <a:headEnd/>
            <a:tailEnd/>
          </a:ln>
        </p:spPr>
        <p:txBody>
          <a:bodyPr anchor="ctr"/>
          <a:lstStyle/>
          <a:p>
            <a:pPr eaLnBrk="0" hangingPunct="0"/>
            <a:r>
              <a:rPr lang="en-US" altLang="ko-KR" sz="2800">
                <a:solidFill>
                  <a:schemeClr val="bg1"/>
                </a:solidFill>
                <a:latin typeface="Arial" charset="0"/>
                <a:ea typeface="Cre고딕 B" pitchFamily="18" charset="-127"/>
              </a:rPr>
              <a:t>Inter-calibration methodology(2/2)</a:t>
            </a:r>
            <a:endParaRPr lang="ko-KR" altLang="en-US" sz="2800">
              <a:solidFill>
                <a:schemeClr val="bg1"/>
              </a:solidFill>
              <a:latin typeface="Arial" charset="0"/>
              <a:ea typeface="Cre고딕 B" pitchFamily="18" charset="-127"/>
            </a:endParaRPr>
          </a:p>
        </p:txBody>
      </p:sp>
      <p:pic>
        <p:nvPicPr>
          <p:cNvPr id="33812" name="Picture 4"/>
          <p:cNvPicPr>
            <a:picLocks noChangeAspect="1" noChangeArrowheads="1"/>
          </p:cNvPicPr>
          <p:nvPr/>
        </p:nvPicPr>
        <p:blipFill>
          <a:blip r:embed="rId6" cstate="print"/>
          <a:srcRect l="7829" t="11340" r="7777" b="3677"/>
          <a:stretch>
            <a:fillRect/>
          </a:stretch>
        </p:blipFill>
        <p:spPr bwMode="auto">
          <a:xfrm>
            <a:off x="4419600" y="1631950"/>
            <a:ext cx="3884613" cy="1046163"/>
          </a:xfrm>
          <a:prstGeom prst="rect">
            <a:avLst/>
          </a:prstGeom>
          <a:noFill/>
          <a:ln w="9525">
            <a:noFill/>
            <a:miter lim="800000"/>
            <a:headEnd/>
            <a:tailEnd/>
          </a:ln>
        </p:spPr>
      </p:pic>
      <p:sp>
        <p:nvSpPr>
          <p:cNvPr id="54" name="직사각형 53"/>
          <p:cNvSpPr/>
          <p:nvPr/>
        </p:nvSpPr>
        <p:spPr>
          <a:xfrm>
            <a:off x="7267575" y="1773238"/>
            <a:ext cx="766763" cy="179228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30" name="줄무늬가 있는 오른쪽 화살표 29"/>
          <p:cNvSpPr/>
          <p:nvPr/>
        </p:nvSpPr>
        <p:spPr>
          <a:xfrm rot="5400000">
            <a:off x="7805738" y="2686050"/>
            <a:ext cx="268288" cy="147637"/>
          </a:xfrm>
          <a:prstGeom prst="stripedRightArrow">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33" name="Text Box 19"/>
          <p:cNvSpPr txBox="1">
            <a:spLocks noChangeArrowheads="1"/>
          </p:cNvSpPr>
          <p:nvPr/>
        </p:nvSpPr>
        <p:spPr bwMode="auto">
          <a:xfrm>
            <a:off x="8172450" y="1898650"/>
            <a:ext cx="1116013" cy="274638"/>
          </a:xfrm>
          <a:prstGeom prst="rect">
            <a:avLst/>
          </a:prstGeom>
          <a:noFill/>
          <a:ln w="9525">
            <a:noFill/>
            <a:miter lim="800000"/>
            <a:headEnd/>
            <a:tailEnd/>
          </a:ln>
          <a:effectLst/>
        </p:spPr>
        <p:txBody>
          <a:bodyPr lIns="104287" tIns="52144" rIns="104287" bIns="52144">
            <a:spAutoFit/>
          </a:bodyPr>
          <a:lstStyle/>
          <a:p>
            <a:pPr>
              <a:spcBef>
                <a:spcPct val="50000"/>
              </a:spcBef>
              <a:defRPr/>
            </a:pPr>
            <a:r>
              <a:rPr lang="en-US" altLang="ko-KR" sz="1100" b="1" dirty="0">
                <a:effectLst>
                  <a:outerShdw blurRad="38100" dist="38100" dir="2700000" algn="tl">
                    <a:srgbClr val="C0C0C0"/>
                  </a:outerShdw>
                </a:effectLst>
                <a:latin typeface="Arial" pitchFamily="34" charset="0"/>
                <a:cs typeface="Arial" pitchFamily="34" charset="0"/>
              </a:rPr>
              <a:t>GEO: COMS</a:t>
            </a:r>
          </a:p>
        </p:txBody>
      </p:sp>
      <p:grpSp>
        <p:nvGrpSpPr>
          <p:cNvPr id="33816" name="그룹 1"/>
          <p:cNvGrpSpPr>
            <a:grpSpLocks/>
          </p:cNvGrpSpPr>
          <p:nvPr/>
        </p:nvGrpSpPr>
        <p:grpSpPr bwMode="auto">
          <a:xfrm>
            <a:off x="20638" y="3141663"/>
            <a:ext cx="4303712" cy="1270000"/>
            <a:chOff x="20804" y="4030475"/>
            <a:chExt cx="4303068" cy="1270188"/>
          </a:xfrm>
        </p:grpSpPr>
        <p:pic>
          <p:nvPicPr>
            <p:cNvPr id="33821" name="Picture 32"/>
            <p:cNvPicPr>
              <a:picLocks noChangeAspect="1" noChangeArrowheads="1"/>
            </p:cNvPicPr>
            <p:nvPr/>
          </p:nvPicPr>
          <p:blipFill>
            <a:blip r:embed="rId5" cstate="print"/>
            <a:srcRect l="2763" t="64352" r="4639" b="9805"/>
            <a:stretch>
              <a:fillRect/>
            </a:stretch>
          </p:blipFill>
          <p:spPr bwMode="auto">
            <a:xfrm>
              <a:off x="20804" y="4030475"/>
              <a:ext cx="4303068" cy="1270188"/>
            </a:xfrm>
            <a:prstGeom prst="rect">
              <a:avLst/>
            </a:prstGeom>
            <a:noFill/>
            <a:ln w="9525">
              <a:noFill/>
              <a:miter lim="800000"/>
              <a:headEnd/>
              <a:tailEnd/>
            </a:ln>
          </p:spPr>
        </p:pic>
        <p:sp>
          <p:nvSpPr>
            <p:cNvPr id="33822" name="TextBox 27"/>
            <p:cNvSpPr txBox="1">
              <a:spLocks noChangeArrowheads="1"/>
            </p:cNvSpPr>
            <p:nvPr/>
          </p:nvSpPr>
          <p:spPr bwMode="auto">
            <a:xfrm>
              <a:off x="557108" y="4054882"/>
              <a:ext cx="3583346" cy="144022"/>
            </a:xfrm>
            <a:prstGeom prst="rect">
              <a:avLst/>
            </a:prstGeom>
            <a:solidFill>
              <a:schemeClr val="bg1"/>
            </a:solidFill>
            <a:ln w="9525">
              <a:noFill/>
              <a:miter lim="800000"/>
              <a:headEnd/>
              <a:tailEnd/>
            </a:ln>
          </p:spPr>
          <p:txBody>
            <a:bodyPr tIns="18000" bIns="18000">
              <a:spAutoFit/>
            </a:bodyPr>
            <a:lstStyle/>
            <a:p>
              <a:pPr algn="ctr"/>
              <a:r>
                <a:rPr lang="en-US" altLang="ko-KR" sz="700" b="1">
                  <a:solidFill>
                    <a:srgbClr val="000066"/>
                  </a:solidFill>
                  <a:latin typeface="Arial" charset="0"/>
                  <a:cs typeface="Arial" charset="0"/>
                </a:rPr>
                <a:t>Weights of IASI super channel simulating COMS MI IR2</a:t>
              </a:r>
            </a:p>
          </p:txBody>
        </p:sp>
        <p:sp>
          <p:nvSpPr>
            <p:cNvPr id="33823" name="TextBox 27"/>
            <p:cNvSpPr txBox="1">
              <a:spLocks noChangeArrowheads="1"/>
            </p:cNvSpPr>
            <p:nvPr/>
          </p:nvSpPr>
          <p:spPr bwMode="auto">
            <a:xfrm rot="-5400000">
              <a:off x="-123758" y="4446436"/>
              <a:ext cx="484578" cy="128666"/>
            </a:xfrm>
            <a:prstGeom prst="rect">
              <a:avLst/>
            </a:prstGeom>
            <a:solidFill>
              <a:schemeClr val="bg1"/>
            </a:solidFill>
            <a:ln w="9525">
              <a:noFill/>
              <a:miter lim="800000"/>
              <a:headEnd/>
              <a:tailEnd/>
            </a:ln>
          </p:spPr>
          <p:txBody>
            <a:bodyPr tIns="18000" bIns="18000">
              <a:spAutoFit/>
            </a:bodyPr>
            <a:lstStyle/>
            <a:p>
              <a:pPr algn="ctr"/>
              <a:r>
                <a:rPr lang="en-US" altLang="ko-KR" sz="600" b="1">
                  <a:solidFill>
                    <a:srgbClr val="000066"/>
                  </a:solidFill>
                  <a:latin typeface="Arial" charset="0"/>
                  <a:cs typeface="Arial" charset="0"/>
                </a:rPr>
                <a:t>Weights</a:t>
              </a:r>
            </a:p>
          </p:txBody>
        </p:sp>
        <p:sp>
          <p:nvSpPr>
            <p:cNvPr id="33824" name="TextBox 27"/>
            <p:cNvSpPr txBox="1">
              <a:spLocks noChangeArrowheads="1"/>
            </p:cNvSpPr>
            <p:nvPr/>
          </p:nvSpPr>
          <p:spPr bwMode="auto">
            <a:xfrm>
              <a:off x="1783022" y="5074311"/>
              <a:ext cx="1122496" cy="144022"/>
            </a:xfrm>
            <a:prstGeom prst="rect">
              <a:avLst/>
            </a:prstGeom>
            <a:solidFill>
              <a:schemeClr val="bg1"/>
            </a:solidFill>
            <a:ln w="9525">
              <a:noFill/>
              <a:miter lim="800000"/>
              <a:headEnd/>
              <a:tailEnd/>
            </a:ln>
          </p:spPr>
          <p:txBody>
            <a:bodyPr tIns="18000" bIns="18000">
              <a:spAutoFit/>
            </a:bodyPr>
            <a:lstStyle/>
            <a:p>
              <a:r>
                <a:rPr lang="en-US" altLang="ko-KR" sz="700" b="1">
                  <a:solidFill>
                    <a:srgbClr val="000066"/>
                  </a:solidFill>
                  <a:latin typeface="Arial" charset="0"/>
                  <a:cs typeface="Arial" charset="0"/>
                </a:rPr>
                <a:t>Wavenumber (cm</a:t>
              </a:r>
              <a:r>
                <a:rPr lang="en-US" altLang="ko-KR" sz="700" b="1" baseline="30000">
                  <a:solidFill>
                    <a:srgbClr val="000066"/>
                  </a:solidFill>
                  <a:latin typeface="Arial" charset="0"/>
                  <a:cs typeface="Arial" charset="0"/>
                </a:rPr>
                <a:t>-1</a:t>
              </a:r>
              <a:r>
                <a:rPr lang="en-US" altLang="ko-KR" sz="700" b="1">
                  <a:solidFill>
                    <a:srgbClr val="000066"/>
                  </a:solidFill>
                  <a:latin typeface="Arial" charset="0"/>
                  <a:cs typeface="Arial" charset="0"/>
                </a:rPr>
                <a:t>)</a:t>
              </a:r>
            </a:p>
          </p:txBody>
        </p:sp>
      </p:grpSp>
      <p:pic>
        <p:nvPicPr>
          <p:cNvPr id="33817" name="Picture 34"/>
          <p:cNvPicPr>
            <a:picLocks noChangeAspect="1" noChangeArrowheads="1"/>
          </p:cNvPicPr>
          <p:nvPr/>
        </p:nvPicPr>
        <p:blipFill>
          <a:blip r:embed="rId7" cstate="print"/>
          <a:srcRect l="8919" t="12285" r="57355" b="4668"/>
          <a:stretch>
            <a:fillRect/>
          </a:stretch>
        </p:blipFill>
        <p:spPr bwMode="auto">
          <a:xfrm>
            <a:off x="422275" y="5435600"/>
            <a:ext cx="1628775" cy="1423988"/>
          </a:xfrm>
          <a:prstGeom prst="rect">
            <a:avLst/>
          </a:prstGeom>
          <a:noFill/>
          <a:ln w="9525">
            <a:noFill/>
            <a:miter lim="800000"/>
            <a:headEnd/>
            <a:tailEnd/>
          </a:ln>
        </p:spPr>
      </p:pic>
      <p:sp>
        <p:nvSpPr>
          <p:cNvPr id="33818" name="TextBox 43"/>
          <p:cNvSpPr txBox="1">
            <a:spLocks noChangeArrowheads="1"/>
          </p:cNvSpPr>
          <p:nvPr/>
        </p:nvSpPr>
        <p:spPr bwMode="auto">
          <a:xfrm>
            <a:off x="8532813" y="6370638"/>
            <a:ext cx="360362" cy="368300"/>
          </a:xfrm>
          <a:prstGeom prst="rect">
            <a:avLst/>
          </a:prstGeom>
          <a:noFill/>
          <a:ln w="9525">
            <a:noFill/>
            <a:miter lim="800000"/>
            <a:headEnd/>
            <a:tailEnd/>
          </a:ln>
        </p:spPr>
        <p:txBody>
          <a:bodyPr>
            <a:spAutoFit/>
          </a:bodyPr>
          <a:lstStyle/>
          <a:p>
            <a:r>
              <a:rPr lang="en-US" altLang="ko-KR"/>
              <a:t>5</a:t>
            </a:r>
            <a:endParaRPr lang="ko-KR" altLang="en-US"/>
          </a:p>
        </p:txBody>
      </p:sp>
      <p:pic>
        <p:nvPicPr>
          <p:cNvPr id="33819" name="Picture 33"/>
          <p:cNvPicPr>
            <a:picLocks noChangeAspect="1" noChangeArrowheads="1"/>
          </p:cNvPicPr>
          <p:nvPr/>
        </p:nvPicPr>
        <p:blipFill>
          <a:blip r:embed="rId5" cstate="print"/>
          <a:srcRect t="39735" r="4802" b="36584"/>
          <a:stretch>
            <a:fillRect/>
          </a:stretch>
        </p:blipFill>
        <p:spPr bwMode="auto">
          <a:xfrm>
            <a:off x="-95250" y="4149725"/>
            <a:ext cx="4421188" cy="1166813"/>
          </a:xfrm>
          <a:prstGeom prst="rect">
            <a:avLst/>
          </a:prstGeom>
          <a:noFill/>
          <a:ln w="9525">
            <a:noFill/>
            <a:miter lim="800000"/>
            <a:headEnd/>
            <a:tailEnd/>
          </a:ln>
        </p:spPr>
      </p:pic>
      <p:sp>
        <p:nvSpPr>
          <p:cNvPr id="33820" name="TextBox 27"/>
          <p:cNvSpPr txBox="1">
            <a:spLocks noChangeArrowheads="1"/>
          </p:cNvSpPr>
          <p:nvPr/>
        </p:nvSpPr>
        <p:spPr bwMode="auto">
          <a:xfrm>
            <a:off x="468313" y="4149725"/>
            <a:ext cx="3584575" cy="142875"/>
          </a:xfrm>
          <a:prstGeom prst="rect">
            <a:avLst/>
          </a:prstGeom>
          <a:solidFill>
            <a:schemeClr val="bg1"/>
          </a:solidFill>
          <a:ln w="9525">
            <a:noFill/>
            <a:miter lim="800000"/>
            <a:headEnd/>
            <a:tailEnd/>
          </a:ln>
        </p:spPr>
        <p:txBody>
          <a:bodyPr tIns="18000" bIns="18000">
            <a:spAutoFit/>
          </a:bodyPr>
          <a:lstStyle/>
          <a:p>
            <a:pPr algn="ctr"/>
            <a:r>
              <a:rPr lang="en-US" altLang="ko-KR" sz="700" b="1">
                <a:solidFill>
                  <a:srgbClr val="000066"/>
                </a:solidFill>
                <a:latin typeface="Arial" charset="0"/>
                <a:cs typeface="Arial" charset="0"/>
              </a:rPr>
              <a:t>SRFs of IASI super channel simulating SRF of COMS MI IR2</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6732588" y="382588"/>
            <a:ext cx="1223962" cy="454025"/>
          </a:xfrm>
          <a:prstGeom prst="rect">
            <a:avLst/>
          </a:prstGeom>
          <a:solidFill>
            <a:srgbClr val="13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34819" name="제목 1"/>
          <p:cNvSpPr txBox="1">
            <a:spLocks/>
          </p:cNvSpPr>
          <p:nvPr/>
        </p:nvSpPr>
        <p:spPr bwMode="auto">
          <a:xfrm>
            <a:off x="179388" y="260350"/>
            <a:ext cx="5256212" cy="725488"/>
          </a:xfrm>
          <a:prstGeom prst="rect">
            <a:avLst/>
          </a:prstGeom>
          <a:noFill/>
          <a:ln w="9525">
            <a:noFill/>
            <a:miter lim="800000"/>
            <a:headEnd/>
            <a:tailEnd/>
          </a:ln>
        </p:spPr>
        <p:txBody>
          <a:bodyPr anchor="ctr"/>
          <a:lstStyle/>
          <a:p>
            <a:pPr eaLnBrk="0" hangingPunct="0"/>
            <a:r>
              <a:rPr lang="el-GR" altLang="ko-KR" sz="2800" dirty="0">
                <a:solidFill>
                  <a:schemeClr val="bg1"/>
                </a:solidFill>
                <a:latin typeface="Arial" charset="0"/>
                <a:ea typeface="Cre고딕 B" pitchFamily="18" charset="-127"/>
              </a:rPr>
              <a:t>Δ</a:t>
            </a:r>
            <a:r>
              <a:rPr lang="en-US" altLang="ko-KR" sz="2800" dirty="0">
                <a:solidFill>
                  <a:schemeClr val="bg1"/>
                </a:solidFill>
                <a:latin typeface="Arial" charset="0"/>
                <a:ea typeface="Cre고딕 B" pitchFamily="18" charset="-127"/>
              </a:rPr>
              <a:t>TB(COMS MI - </a:t>
            </a:r>
            <a:r>
              <a:rPr lang="en-US" altLang="ko-KR" sz="2800" dirty="0" err="1">
                <a:solidFill>
                  <a:schemeClr val="bg1"/>
                </a:solidFill>
                <a:latin typeface="Arial" charset="0"/>
                <a:ea typeface="Cre고딕 B" pitchFamily="18" charset="-127"/>
              </a:rPr>
              <a:t>Metop</a:t>
            </a:r>
            <a:r>
              <a:rPr lang="en-US" altLang="ko-KR" sz="2800" dirty="0">
                <a:solidFill>
                  <a:schemeClr val="bg1"/>
                </a:solidFill>
                <a:latin typeface="Arial" charset="0"/>
                <a:ea typeface="Cre고딕 B" pitchFamily="18" charset="-127"/>
              </a:rPr>
              <a:t>-A IASI)</a:t>
            </a:r>
            <a:endParaRPr lang="ko-KR" altLang="en-US" sz="2800" dirty="0">
              <a:solidFill>
                <a:schemeClr val="bg1"/>
              </a:solidFill>
              <a:latin typeface="Arial" charset="0"/>
              <a:ea typeface="Cre고딕 B" pitchFamily="18" charset="-127"/>
            </a:endParaRPr>
          </a:p>
        </p:txBody>
      </p:sp>
      <p:sp>
        <p:nvSpPr>
          <p:cNvPr id="34821" name="TextBox 4"/>
          <p:cNvSpPr txBox="1">
            <a:spLocks noChangeArrowheads="1"/>
          </p:cNvSpPr>
          <p:nvPr/>
        </p:nvSpPr>
        <p:spPr bwMode="auto">
          <a:xfrm>
            <a:off x="8532813" y="6370638"/>
            <a:ext cx="360362" cy="368300"/>
          </a:xfrm>
          <a:prstGeom prst="rect">
            <a:avLst/>
          </a:prstGeom>
          <a:noFill/>
          <a:ln w="9525">
            <a:noFill/>
            <a:miter lim="800000"/>
            <a:headEnd/>
            <a:tailEnd/>
          </a:ln>
        </p:spPr>
        <p:txBody>
          <a:bodyPr>
            <a:spAutoFit/>
          </a:bodyPr>
          <a:lstStyle/>
          <a:p>
            <a:r>
              <a:rPr lang="en-US" altLang="ko-KR"/>
              <a:t>7</a:t>
            </a:r>
            <a:endParaRPr lang="ko-KR" altLang="en-US"/>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42"/>
          <a:stretch/>
        </p:blipFill>
        <p:spPr bwMode="auto">
          <a:xfrm>
            <a:off x="35496" y="1291948"/>
            <a:ext cx="8977500" cy="537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제목 1"/>
          <p:cNvSpPr>
            <a:spLocks noGrp="1"/>
          </p:cNvSpPr>
          <p:nvPr>
            <p:ph type="title"/>
          </p:nvPr>
        </p:nvSpPr>
        <p:spPr>
          <a:xfrm>
            <a:off x="457200" y="274638"/>
            <a:ext cx="6635750" cy="725487"/>
          </a:xfrm>
        </p:spPr>
        <p:txBody>
          <a:bodyPr/>
          <a:lstStyle/>
          <a:p>
            <a:pPr eaLnBrk="1" hangingPunct="1"/>
            <a:r>
              <a:rPr lang="en-US" altLang="ko-KR" b="1" dirty="0" smtClean="0">
                <a:latin typeface="Tahoma" pitchFamily="34" charset="0"/>
                <a:cs typeface="Tahoma" pitchFamily="34" charset="0"/>
              </a:rPr>
              <a:t>GSICS Activity of KMA</a:t>
            </a:r>
            <a:endParaRPr lang="ko-KR" altLang="en-US" b="1" dirty="0" smtClean="0">
              <a:latin typeface="Tahoma" pitchFamily="34" charset="0"/>
              <a:cs typeface="Tahoma" pitchFamily="34" charset="0"/>
            </a:endParaRPr>
          </a:p>
        </p:txBody>
      </p:sp>
      <p:pic>
        <p:nvPicPr>
          <p:cNvPr id="15363" name="Picture 3" descr="E:\[최은아]\기상청\매뉴얼\AS\Outline\A simbol_2.jpg"/>
          <p:cNvPicPr>
            <a:picLocks noChangeAspect="1" noChangeArrowheads="1"/>
          </p:cNvPicPr>
          <p:nvPr/>
        </p:nvPicPr>
        <p:blipFill>
          <a:blip r:embed="rId3" cstate="print"/>
          <a:srcRect/>
          <a:stretch>
            <a:fillRect/>
          </a:stretch>
        </p:blipFill>
        <p:spPr bwMode="auto">
          <a:xfrm>
            <a:off x="360363" y="6346825"/>
            <a:ext cx="935037" cy="312738"/>
          </a:xfrm>
          <a:prstGeom prst="rect">
            <a:avLst/>
          </a:prstGeom>
          <a:noFill/>
          <a:ln w="9525">
            <a:noFill/>
            <a:miter lim="800000"/>
            <a:headEnd/>
            <a:tailEnd/>
          </a:ln>
        </p:spPr>
      </p:pic>
      <p:sp>
        <p:nvSpPr>
          <p:cNvPr id="6" name="Rectangle 3"/>
          <p:cNvSpPr txBox="1">
            <a:spLocks noChangeArrowheads="1"/>
          </p:cNvSpPr>
          <p:nvPr/>
        </p:nvSpPr>
        <p:spPr bwMode="auto">
          <a:xfrm>
            <a:off x="457200" y="1124744"/>
            <a:ext cx="8435975" cy="4968552"/>
          </a:xfrm>
          <a:prstGeom prst="rect">
            <a:avLst/>
          </a:prstGeom>
          <a:solidFill>
            <a:srgbClr val="FFFFFF"/>
          </a:solidFill>
          <a:ln w="9525">
            <a:noFill/>
            <a:miter lim="800000"/>
            <a:headEnd/>
            <a:tailEnd/>
          </a:ln>
        </p:spPr>
        <p:txBody>
          <a:bodyPr/>
          <a:lstStyle/>
          <a:p>
            <a:pPr marL="342900" indent="-342900" eaLnBrk="0" hangingPunct="0">
              <a:spcBef>
                <a:spcPct val="20000"/>
              </a:spcBef>
              <a:buFont typeface="Arial" pitchFamily="34" charset="0"/>
              <a:buChar char="•"/>
              <a:defRPr/>
            </a:pPr>
            <a:r>
              <a:rPr kumimoji="0" lang="en-US" altLang="ko-KR" sz="2400" b="1" dirty="0">
                <a:latin typeface="Tahoma" pitchFamily="34" charset="0"/>
                <a:ea typeface="+mn-ea"/>
                <a:cs typeface="Tahoma" pitchFamily="34" charset="0"/>
              </a:rPr>
              <a:t>Infrared channel</a:t>
            </a:r>
          </a:p>
          <a:p>
            <a:pPr marL="742950" lvl="1" indent="-285750" eaLnBrk="0" hangingPunct="0">
              <a:spcBef>
                <a:spcPct val="20000"/>
              </a:spcBef>
              <a:buFont typeface="Arial" pitchFamily="34" charset="0"/>
              <a:buChar char="–"/>
              <a:defRPr/>
            </a:pPr>
            <a:r>
              <a:rPr kumimoji="0" lang="en-US" altLang="ko-KR" sz="2000" dirty="0">
                <a:latin typeface="Tahoma" pitchFamily="34" charset="0"/>
                <a:ea typeface="+mn-ea"/>
                <a:cs typeface="Tahoma" pitchFamily="34" charset="0"/>
              </a:rPr>
              <a:t>Install </a:t>
            </a:r>
            <a:r>
              <a:rPr kumimoji="0" lang="en-US" altLang="ko-KR" sz="2000" dirty="0" smtClean="0">
                <a:latin typeface="Tahoma" pitchFamily="34" charset="0"/>
                <a:ea typeface="굴림" pitchFamily="50" charset="-127"/>
                <a:cs typeface="Tahoma" pitchFamily="34" charset="0"/>
              </a:rPr>
              <a:t>GSICS GEO-LEO </a:t>
            </a:r>
            <a:r>
              <a:rPr kumimoji="0" lang="en-US" altLang="ko-KR" sz="2000" dirty="0">
                <a:latin typeface="Tahoma" pitchFamily="34" charset="0"/>
                <a:ea typeface="+mn-ea"/>
                <a:cs typeface="Tahoma" pitchFamily="34" charset="0"/>
              </a:rPr>
              <a:t>Inter-calibration system    </a:t>
            </a:r>
            <a:endParaRPr kumimoji="0" lang="en-US" altLang="ko-KR" sz="2000" b="1" i="1" dirty="0">
              <a:latin typeface="Tahoma" pitchFamily="34" charset="0"/>
              <a:ea typeface="+mn-ea"/>
              <a:cs typeface="Tahoma" pitchFamily="34" charset="0"/>
            </a:endParaRPr>
          </a:p>
          <a:p>
            <a:pPr marL="742950" lvl="1" indent="-285750" eaLnBrk="0" hangingPunct="0">
              <a:spcBef>
                <a:spcPct val="20000"/>
              </a:spcBef>
              <a:buFont typeface="Arial" pitchFamily="34" charset="0"/>
              <a:buChar char="–"/>
              <a:defRPr/>
            </a:pPr>
            <a:r>
              <a:rPr kumimoji="0" lang="en-US" altLang="ko-KR" sz="2000" dirty="0">
                <a:latin typeface="Tahoma" pitchFamily="34" charset="0"/>
                <a:ea typeface="+mn-ea"/>
                <a:cs typeface="Tahoma" pitchFamily="34" charset="0"/>
              </a:rPr>
              <a:t>Operate IR calibration system with </a:t>
            </a:r>
            <a:r>
              <a:rPr kumimoji="0" lang="en-US" altLang="ko-KR" sz="2000" dirty="0" smtClean="0">
                <a:latin typeface="Tahoma" pitchFamily="34" charset="0"/>
                <a:ea typeface="+mn-ea"/>
                <a:cs typeface="Tahoma" pitchFamily="34" charset="0"/>
              </a:rPr>
              <a:t>COMS/MI </a:t>
            </a:r>
            <a:r>
              <a:rPr kumimoji="0" lang="en-US" altLang="ko-KR" sz="2000" dirty="0">
                <a:latin typeface="Tahoma" pitchFamily="34" charset="0"/>
                <a:ea typeface="+mn-ea"/>
                <a:cs typeface="Tahoma" pitchFamily="34" charset="0"/>
              </a:rPr>
              <a:t>&amp; </a:t>
            </a:r>
            <a:r>
              <a:rPr kumimoji="0" lang="en-US" altLang="ko-KR" sz="2000" dirty="0" err="1" smtClean="0">
                <a:latin typeface="Tahoma" pitchFamily="34" charset="0"/>
                <a:ea typeface="+mn-ea"/>
                <a:cs typeface="Tahoma" pitchFamily="34" charset="0"/>
              </a:rPr>
              <a:t>Metop</a:t>
            </a:r>
            <a:r>
              <a:rPr kumimoji="0" lang="en-US" altLang="ko-KR" sz="2000" dirty="0" smtClean="0">
                <a:latin typeface="Tahoma" pitchFamily="34" charset="0"/>
                <a:ea typeface="+mn-ea"/>
                <a:cs typeface="Tahoma" pitchFamily="34" charset="0"/>
              </a:rPr>
              <a:t>-A/IASI</a:t>
            </a:r>
            <a:r>
              <a:rPr kumimoji="0" lang="en-US" altLang="ko-KR" sz="2000" dirty="0" smtClean="0">
                <a:latin typeface="Tahoma" pitchFamily="34" charset="0"/>
                <a:ea typeface="굴림" pitchFamily="50" charset="-127"/>
                <a:cs typeface="Tahoma" pitchFamily="34" charset="0"/>
              </a:rPr>
              <a:t> </a:t>
            </a:r>
            <a:r>
              <a:rPr kumimoji="0" lang="en-US" altLang="ko-KR" sz="2000" dirty="0" smtClean="0">
                <a:latin typeface="Tahoma" pitchFamily="34" charset="0"/>
                <a:ea typeface="+mn-ea"/>
                <a:cs typeface="Tahoma" pitchFamily="34" charset="0"/>
              </a:rPr>
              <a:t>data</a:t>
            </a:r>
            <a:endParaRPr kumimoji="0" lang="en-US" altLang="ko-KR" sz="2000" dirty="0">
              <a:latin typeface="Tahoma" pitchFamily="34" charset="0"/>
              <a:ea typeface="+mn-ea"/>
              <a:cs typeface="Tahoma" pitchFamily="34" charset="0"/>
            </a:endParaRPr>
          </a:p>
          <a:p>
            <a:pPr marL="342900" indent="-342900" eaLnBrk="0" hangingPunct="0">
              <a:spcBef>
                <a:spcPct val="20000"/>
              </a:spcBef>
              <a:buFont typeface="Arial" pitchFamily="34" charset="0"/>
              <a:buChar char="•"/>
              <a:defRPr/>
            </a:pPr>
            <a:r>
              <a:rPr kumimoji="0" lang="en-US" altLang="ko-KR" sz="2400" b="1" dirty="0">
                <a:latin typeface="Tahoma" pitchFamily="34" charset="0"/>
                <a:ea typeface="+mn-ea"/>
                <a:cs typeface="Tahoma" pitchFamily="34" charset="0"/>
              </a:rPr>
              <a:t>Visible channel </a:t>
            </a:r>
          </a:p>
          <a:p>
            <a:pPr marL="742950" lvl="1" indent="-285750" eaLnBrk="0" hangingPunct="0">
              <a:spcBef>
                <a:spcPct val="20000"/>
              </a:spcBef>
              <a:buFont typeface="Arial" pitchFamily="34" charset="0"/>
              <a:buChar char="–"/>
              <a:defRPr/>
            </a:pPr>
            <a:r>
              <a:rPr kumimoji="0" lang="en-US" altLang="ko-KR" sz="2000" dirty="0">
                <a:latin typeface="Tahoma" pitchFamily="34" charset="0"/>
                <a:ea typeface="+mn-ea"/>
                <a:cs typeface="Tahoma" pitchFamily="34" charset="0"/>
              </a:rPr>
              <a:t>Install vicarious calibration system using target (moon/desert/ocean/cloud)</a:t>
            </a:r>
          </a:p>
          <a:p>
            <a:pPr marL="742950" lvl="1" indent="-285750" eaLnBrk="0" hangingPunct="0">
              <a:spcBef>
                <a:spcPct val="20000"/>
              </a:spcBef>
              <a:buFont typeface="Arial" pitchFamily="34" charset="0"/>
              <a:buChar char="–"/>
              <a:defRPr/>
            </a:pPr>
            <a:r>
              <a:rPr kumimoji="0" lang="en-US" altLang="ko-KR" sz="2000" dirty="0">
                <a:latin typeface="Tahoma" pitchFamily="34" charset="0"/>
                <a:ea typeface="+mn-ea"/>
                <a:cs typeface="Tahoma" pitchFamily="34" charset="0"/>
              </a:rPr>
              <a:t>Test with target data since </a:t>
            </a:r>
            <a:r>
              <a:rPr kumimoji="0" lang="en-US" altLang="ko-KR" sz="2000" dirty="0" smtClean="0">
                <a:latin typeface="Tahoma" pitchFamily="34" charset="0"/>
                <a:ea typeface="+mn-ea"/>
                <a:cs typeface="Tahoma" pitchFamily="34" charset="0"/>
              </a:rPr>
              <a:t>2011</a:t>
            </a:r>
          </a:p>
          <a:p>
            <a:pPr marL="342900" indent="-342900" eaLnBrk="0" hangingPunct="0">
              <a:spcBef>
                <a:spcPct val="20000"/>
              </a:spcBef>
              <a:buFont typeface="Arial" pitchFamily="34" charset="0"/>
              <a:buChar char="•"/>
              <a:defRPr/>
            </a:pPr>
            <a:r>
              <a:rPr kumimoji="0" lang="en-US" altLang="ko-KR" sz="2400" b="1" dirty="0" smtClean="0">
                <a:latin typeface="Tahoma" pitchFamily="34" charset="0"/>
                <a:cs typeface="Tahoma" pitchFamily="34" charset="0"/>
              </a:rPr>
              <a:t>GSICS Webpage</a:t>
            </a:r>
          </a:p>
          <a:p>
            <a:pPr marL="742950" lvl="1" indent="-285750" eaLnBrk="0" hangingPunct="0">
              <a:spcBef>
                <a:spcPct val="20000"/>
              </a:spcBef>
              <a:buFont typeface="Arial" pitchFamily="34" charset="0"/>
              <a:buChar char="–"/>
              <a:defRPr/>
            </a:pPr>
            <a:r>
              <a:rPr kumimoji="0" lang="en-US" altLang="ko-KR" sz="2000" dirty="0" smtClean="0">
                <a:latin typeface="Tahoma" pitchFamily="34" charset="0"/>
                <a:cs typeface="Tahoma" pitchFamily="34" charset="0"/>
              </a:rPr>
              <a:t>Display </a:t>
            </a:r>
            <a:r>
              <a:rPr kumimoji="0" lang="en-US" altLang="ko-KR" sz="2000" dirty="0" smtClean="0">
                <a:latin typeface="Tahoma" pitchFamily="34" charset="0"/>
                <a:ea typeface="굴림" pitchFamily="50" charset="-127"/>
                <a:cs typeface="Tahoma" pitchFamily="34" charset="0"/>
              </a:rPr>
              <a:t>GSICS COMS &amp; AIRS/IASI IR </a:t>
            </a:r>
            <a:r>
              <a:rPr kumimoji="0" lang="en-US" altLang="ko-KR" sz="2000" dirty="0" smtClean="0">
                <a:latin typeface="Tahoma" pitchFamily="34" charset="0"/>
                <a:cs typeface="Tahoma" pitchFamily="34" charset="0"/>
              </a:rPr>
              <a:t>Inter-calibration results    </a:t>
            </a:r>
          </a:p>
          <a:p>
            <a:pPr marL="342900" indent="-342900" eaLnBrk="0" hangingPunct="0">
              <a:spcBef>
                <a:spcPct val="20000"/>
              </a:spcBef>
              <a:buFont typeface="Arial" pitchFamily="34" charset="0"/>
              <a:buChar char="•"/>
              <a:defRPr/>
            </a:pPr>
            <a:r>
              <a:rPr kumimoji="0" lang="en-US" altLang="ko-KR" sz="2400" b="1" dirty="0" smtClean="0">
                <a:latin typeface="Tahoma" pitchFamily="34" charset="0"/>
                <a:cs typeface="Tahoma" pitchFamily="34" charset="0"/>
              </a:rPr>
              <a:t>RE-Calibration</a:t>
            </a:r>
          </a:p>
          <a:p>
            <a:pPr marL="742950" lvl="1" indent="-285750" eaLnBrk="0" hangingPunct="0">
              <a:spcBef>
                <a:spcPct val="20000"/>
              </a:spcBef>
              <a:buFont typeface="Arial" pitchFamily="34" charset="0"/>
              <a:buChar char="–"/>
              <a:defRPr/>
            </a:pPr>
            <a:r>
              <a:rPr kumimoji="0" lang="en-US" altLang="ko-KR" sz="2000" dirty="0" smtClean="0">
                <a:latin typeface="Tahoma" pitchFamily="34" charset="0"/>
                <a:cs typeface="Tahoma" pitchFamily="34" charset="0"/>
              </a:rPr>
              <a:t>Re-calibrate COMS SST using </a:t>
            </a:r>
            <a:r>
              <a:rPr kumimoji="0" lang="en-US" altLang="ko-KR" sz="2000" dirty="0" smtClean="0">
                <a:latin typeface="Tahoma" pitchFamily="34" charset="0"/>
                <a:ea typeface="굴림" pitchFamily="50" charset="-127"/>
                <a:cs typeface="Tahoma" pitchFamily="34" charset="0"/>
              </a:rPr>
              <a:t>GSICS IR calibration coefficients</a:t>
            </a:r>
            <a:r>
              <a:rPr kumimoji="0" lang="en-US" altLang="ko-KR" sz="2000" dirty="0" smtClean="0">
                <a:latin typeface="Tahoma" pitchFamily="34" charset="0"/>
                <a:cs typeface="Tahoma" pitchFamily="34" charset="0"/>
              </a:rPr>
              <a:t>    </a:t>
            </a:r>
            <a:endParaRPr kumimoji="0" lang="en-US" altLang="ko-KR" sz="2000" b="1" i="1" dirty="0" smtClean="0">
              <a:latin typeface="Tahoma" pitchFamily="34" charset="0"/>
              <a:cs typeface="Tahoma" pitchFamily="34" charset="0"/>
            </a:endParaRPr>
          </a:p>
          <a:p>
            <a:pPr marL="742950" lvl="1" indent="-285750" eaLnBrk="0" hangingPunct="0">
              <a:spcBef>
                <a:spcPct val="20000"/>
              </a:spcBef>
              <a:buFont typeface="Arial" pitchFamily="34" charset="0"/>
              <a:buChar char="–"/>
              <a:defRPr/>
            </a:pPr>
            <a:endParaRPr kumimoji="0" lang="en-US" altLang="ko-KR" sz="2000" dirty="0" smtClean="0">
              <a:latin typeface="Tahoma" pitchFamily="34" charset="0"/>
              <a:cs typeface="Tahoma" pitchFamily="34" charset="0"/>
            </a:endParaRPr>
          </a:p>
          <a:p>
            <a:pPr marL="742950" lvl="1" indent="-285750" eaLnBrk="0" hangingPunct="0">
              <a:spcBef>
                <a:spcPct val="20000"/>
              </a:spcBef>
              <a:buFont typeface="Arial" pitchFamily="34" charset="0"/>
              <a:buChar char="–"/>
              <a:defRPr/>
            </a:pPr>
            <a:endParaRPr kumimoji="0" lang="en-US" altLang="ko-KR" sz="2000" dirty="0" smtClean="0">
              <a:latin typeface="Tahoma" pitchFamily="34" charset="0"/>
              <a:cs typeface="Tahoma" pitchFamily="34" charset="0"/>
            </a:endParaRPr>
          </a:p>
          <a:p>
            <a:pPr marL="742950" lvl="1" indent="-285750" eaLnBrk="0" hangingPunct="0">
              <a:spcBef>
                <a:spcPct val="20000"/>
              </a:spcBef>
              <a:buFont typeface="Arial" pitchFamily="34" charset="0"/>
              <a:buChar char="–"/>
              <a:defRPr/>
            </a:pPr>
            <a:endParaRPr kumimoji="0" lang="en-US" altLang="ko-KR" sz="2000" dirty="0">
              <a:latin typeface="Tahoma" pitchFamily="34" charset="0"/>
              <a:ea typeface="+mn-ea"/>
              <a:cs typeface="Tahoma"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그룹 29"/>
          <p:cNvGrpSpPr/>
          <p:nvPr/>
        </p:nvGrpSpPr>
        <p:grpSpPr>
          <a:xfrm>
            <a:off x="179512" y="980728"/>
            <a:ext cx="8721301" cy="5842639"/>
            <a:chOff x="179512" y="1030377"/>
            <a:chExt cx="8721301" cy="5842639"/>
          </a:xfrm>
        </p:grpSpPr>
        <p:pic>
          <p:nvPicPr>
            <p:cNvPr id="3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74" t="7123" r="7809" b="4524"/>
            <a:stretch/>
          </p:blipFill>
          <p:spPr bwMode="auto">
            <a:xfrm>
              <a:off x="179512" y="1030377"/>
              <a:ext cx="8721301" cy="5842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직사각형 31"/>
            <p:cNvSpPr/>
            <p:nvPr/>
          </p:nvSpPr>
          <p:spPr>
            <a:xfrm>
              <a:off x="3419871" y="2857500"/>
              <a:ext cx="734439" cy="1555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33" name="직사각형 32"/>
            <p:cNvSpPr/>
            <p:nvPr/>
          </p:nvSpPr>
          <p:spPr>
            <a:xfrm>
              <a:off x="7985277" y="2857500"/>
              <a:ext cx="734439" cy="1555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34" name="직사각형 33"/>
            <p:cNvSpPr/>
            <p:nvPr/>
          </p:nvSpPr>
          <p:spPr>
            <a:xfrm>
              <a:off x="3353196" y="5816844"/>
              <a:ext cx="799704"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35" name="직사각형 34"/>
            <p:cNvSpPr/>
            <p:nvPr/>
          </p:nvSpPr>
          <p:spPr>
            <a:xfrm>
              <a:off x="7987813" y="5816844"/>
              <a:ext cx="799704"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sp>
        <p:nvSpPr>
          <p:cNvPr id="8" name="직사각형 7"/>
          <p:cNvSpPr/>
          <p:nvPr/>
        </p:nvSpPr>
        <p:spPr>
          <a:xfrm>
            <a:off x="6732588" y="382588"/>
            <a:ext cx="1223962" cy="454025"/>
          </a:xfrm>
          <a:prstGeom prst="rect">
            <a:avLst/>
          </a:prstGeom>
          <a:solidFill>
            <a:srgbClr val="13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7" name="직사각형 6"/>
          <p:cNvSpPr/>
          <p:nvPr/>
        </p:nvSpPr>
        <p:spPr>
          <a:xfrm>
            <a:off x="6732588" y="382588"/>
            <a:ext cx="1223962" cy="454025"/>
          </a:xfrm>
          <a:prstGeom prst="rect">
            <a:avLst/>
          </a:prstGeom>
          <a:solidFill>
            <a:srgbClr val="13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9461" name="제목 1"/>
          <p:cNvSpPr>
            <a:spLocks noGrp="1"/>
          </p:cNvSpPr>
          <p:nvPr>
            <p:ph type="title"/>
          </p:nvPr>
        </p:nvSpPr>
        <p:spPr>
          <a:xfrm>
            <a:off x="457200" y="338138"/>
            <a:ext cx="8147050" cy="642937"/>
          </a:xfrm>
        </p:spPr>
        <p:txBody>
          <a:bodyPr/>
          <a:lstStyle/>
          <a:p>
            <a:r>
              <a:rPr lang="en-US" altLang="ko-KR" b="1" dirty="0" smtClean="0">
                <a:latin typeface="Tahoma" pitchFamily="34" charset="0"/>
                <a:cs typeface="Tahoma" pitchFamily="34" charset="0"/>
              </a:rPr>
              <a:t>IR Results (1/2)</a:t>
            </a:r>
            <a:endParaRPr lang="ko-KR" altLang="en-US" b="1" dirty="0" smtClean="0">
              <a:latin typeface="Tahoma" pitchFamily="34" charset="0"/>
              <a:cs typeface="Tahoma" pitchFamily="34" charset="0"/>
            </a:endParaRPr>
          </a:p>
        </p:txBody>
      </p:sp>
      <p:sp>
        <p:nvSpPr>
          <p:cNvPr id="21" name="TextBox 20"/>
          <p:cNvSpPr txBox="1"/>
          <p:nvPr/>
        </p:nvSpPr>
        <p:spPr>
          <a:xfrm>
            <a:off x="2123728" y="1465039"/>
            <a:ext cx="864096" cy="307777"/>
          </a:xfrm>
          <a:prstGeom prst="rect">
            <a:avLst/>
          </a:prstGeom>
          <a:solidFill>
            <a:srgbClr val="FFFF00"/>
          </a:solidFill>
        </p:spPr>
        <p:txBody>
          <a:bodyPr wrap="square" rtlCol="0">
            <a:spAutoFit/>
          </a:bodyPr>
          <a:lstStyle/>
          <a:p>
            <a:pPr algn="ctr"/>
            <a:r>
              <a:rPr lang="en-US" altLang="ko-KR" sz="1400" b="1" dirty="0" smtClean="0">
                <a:latin typeface="Tahoma" pitchFamily="34" charset="0"/>
                <a:cs typeface="Tahoma" pitchFamily="34" charset="0"/>
              </a:rPr>
              <a:t>10.8um</a:t>
            </a:r>
            <a:endParaRPr lang="ko-KR" altLang="en-US" sz="1400" b="1" dirty="0">
              <a:latin typeface="Tahoma" pitchFamily="34" charset="0"/>
              <a:cs typeface="Tahoma" pitchFamily="34" charset="0"/>
            </a:endParaRPr>
          </a:p>
        </p:txBody>
      </p:sp>
      <p:sp>
        <p:nvSpPr>
          <p:cNvPr id="22" name="TextBox 21"/>
          <p:cNvSpPr txBox="1"/>
          <p:nvPr/>
        </p:nvSpPr>
        <p:spPr>
          <a:xfrm>
            <a:off x="6732240" y="1484784"/>
            <a:ext cx="864096" cy="307777"/>
          </a:xfrm>
          <a:prstGeom prst="rect">
            <a:avLst/>
          </a:prstGeom>
          <a:solidFill>
            <a:srgbClr val="FFFF00"/>
          </a:solidFill>
        </p:spPr>
        <p:txBody>
          <a:bodyPr wrap="square" rtlCol="0">
            <a:spAutoFit/>
          </a:bodyPr>
          <a:lstStyle/>
          <a:p>
            <a:pPr algn="ctr"/>
            <a:r>
              <a:rPr lang="en-US" altLang="ko-KR" sz="1400" b="1" dirty="0" smtClean="0">
                <a:latin typeface="Tahoma" pitchFamily="34" charset="0"/>
                <a:cs typeface="Tahoma" pitchFamily="34" charset="0"/>
              </a:rPr>
              <a:t>12.0um</a:t>
            </a:r>
            <a:endParaRPr lang="ko-KR" altLang="en-US" sz="1400" b="1" dirty="0">
              <a:latin typeface="Tahoma" pitchFamily="34" charset="0"/>
              <a:cs typeface="Tahoma" pitchFamily="34" charset="0"/>
            </a:endParaRPr>
          </a:p>
        </p:txBody>
      </p:sp>
      <p:sp>
        <p:nvSpPr>
          <p:cNvPr id="23" name="TextBox 22"/>
          <p:cNvSpPr txBox="1"/>
          <p:nvPr/>
        </p:nvSpPr>
        <p:spPr>
          <a:xfrm>
            <a:off x="2123728" y="4417367"/>
            <a:ext cx="864096" cy="307777"/>
          </a:xfrm>
          <a:prstGeom prst="rect">
            <a:avLst/>
          </a:prstGeom>
          <a:solidFill>
            <a:srgbClr val="FFFF00"/>
          </a:solidFill>
        </p:spPr>
        <p:txBody>
          <a:bodyPr wrap="square" rtlCol="0">
            <a:spAutoFit/>
          </a:bodyPr>
          <a:lstStyle/>
          <a:p>
            <a:pPr algn="ctr"/>
            <a:r>
              <a:rPr lang="en-US" altLang="ko-KR" sz="1400" b="1" dirty="0" smtClean="0">
                <a:latin typeface="Tahoma" pitchFamily="34" charset="0"/>
                <a:cs typeface="Tahoma" pitchFamily="34" charset="0"/>
              </a:rPr>
              <a:t>6.8um</a:t>
            </a:r>
            <a:endParaRPr lang="ko-KR" altLang="en-US" sz="1400" b="1" dirty="0">
              <a:latin typeface="Tahoma" pitchFamily="34" charset="0"/>
              <a:cs typeface="Tahoma" pitchFamily="34" charset="0"/>
            </a:endParaRPr>
          </a:p>
        </p:txBody>
      </p:sp>
      <p:sp>
        <p:nvSpPr>
          <p:cNvPr id="24" name="TextBox 23"/>
          <p:cNvSpPr txBox="1"/>
          <p:nvPr/>
        </p:nvSpPr>
        <p:spPr>
          <a:xfrm>
            <a:off x="6732240" y="4417367"/>
            <a:ext cx="864096" cy="307777"/>
          </a:xfrm>
          <a:prstGeom prst="rect">
            <a:avLst/>
          </a:prstGeom>
          <a:solidFill>
            <a:srgbClr val="FFFF00"/>
          </a:solidFill>
        </p:spPr>
        <p:txBody>
          <a:bodyPr wrap="square" rtlCol="0">
            <a:spAutoFit/>
          </a:bodyPr>
          <a:lstStyle/>
          <a:p>
            <a:pPr algn="ctr"/>
            <a:r>
              <a:rPr lang="en-US" altLang="ko-KR" sz="1400" b="1" dirty="0" smtClean="0">
                <a:latin typeface="Tahoma" pitchFamily="34" charset="0"/>
                <a:cs typeface="Tahoma" pitchFamily="34" charset="0"/>
              </a:rPr>
              <a:t>3.8um</a:t>
            </a:r>
            <a:endParaRPr lang="ko-KR" altLang="en-US" sz="1400" b="1" dirty="0">
              <a:latin typeface="Tahoma" pitchFamily="34" charset="0"/>
              <a:cs typeface="Tahoma" pitchFamily="34" charset="0"/>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42"/>
          <a:stretch/>
        </p:blipFill>
        <p:spPr bwMode="auto">
          <a:xfrm>
            <a:off x="71759" y="980728"/>
            <a:ext cx="8748713" cy="5240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직사각형 6"/>
          <p:cNvSpPr/>
          <p:nvPr/>
        </p:nvSpPr>
        <p:spPr>
          <a:xfrm>
            <a:off x="6732588" y="382588"/>
            <a:ext cx="1223962" cy="454025"/>
          </a:xfrm>
          <a:prstGeom prst="rect">
            <a:avLst/>
          </a:prstGeom>
          <a:solidFill>
            <a:srgbClr val="13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0483" name="TextBox 1"/>
          <p:cNvSpPr txBox="1">
            <a:spLocks noChangeArrowheads="1"/>
          </p:cNvSpPr>
          <p:nvPr/>
        </p:nvSpPr>
        <p:spPr bwMode="auto">
          <a:xfrm>
            <a:off x="611188" y="5819775"/>
            <a:ext cx="8137525" cy="923330"/>
          </a:xfrm>
          <a:prstGeom prst="rect">
            <a:avLst/>
          </a:prstGeom>
          <a:noFill/>
          <a:ln w="9525">
            <a:noFill/>
            <a:miter lim="800000"/>
            <a:headEnd/>
            <a:tailEnd/>
          </a:ln>
        </p:spPr>
        <p:txBody>
          <a:bodyPr>
            <a:spAutoFit/>
          </a:bodyPr>
          <a:lstStyle/>
          <a:p>
            <a:pPr marL="285750" indent="-285750">
              <a:lnSpc>
                <a:spcPct val="150000"/>
              </a:lnSpc>
              <a:buFont typeface="Arial" charset="0"/>
              <a:buChar char="•"/>
            </a:pPr>
            <a:r>
              <a:rPr lang="en-US" altLang="ko-KR" b="1" dirty="0">
                <a:latin typeface="Arial" charset="0"/>
                <a:cs typeface="Arial" charset="0"/>
              </a:rPr>
              <a:t>There is positive bias in IR1 </a:t>
            </a:r>
            <a:r>
              <a:rPr lang="en-US" altLang="ko-KR" b="1" dirty="0" smtClean="0">
                <a:latin typeface="Arial" charset="0"/>
                <a:cs typeface="Arial" charset="0"/>
              </a:rPr>
              <a:t>&amp; IR2 &amp; IR4, </a:t>
            </a:r>
            <a:r>
              <a:rPr lang="en-US" altLang="ko-KR" b="1" dirty="0">
                <a:latin typeface="Arial" charset="0"/>
                <a:cs typeface="Arial" charset="0"/>
              </a:rPr>
              <a:t>while negative bias in </a:t>
            </a:r>
            <a:r>
              <a:rPr lang="en-US" altLang="ko-KR" b="1" dirty="0" smtClean="0">
                <a:latin typeface="Arial" charset="0"/>
                <a:cs typeface="Arial" charset="0"/>
              </a:rPr>
              <a:t>IR3.</a:t>
            </a:r>
            <a:endParaRPr lang="en-US" altLang="ko-KR" b="1" dirty="0">
              <a:latin typeface="Arial" charset="0"/>
              <a:cs typeface="Arial" charset="0"/>
            </a:endParaRPr>
          </a:p>
          <a:p>
            <a:pPr marL="285750" indent="-285750">
              <a:lnSpc>
                <a:spcPct val="150000"/>
              </a:lnSpc>
              <a:buFont typeface="Arial" charset="0"/>
              <a:buChar char="•"/>
            </a:pPr>
            <a:r>
              <a:rPr lang="en-US" altLang="ko-KR" b="1" dirty="0">
                <a:latin typeface="Arial" charset="0"/>
                <a:cs typeface="Arial" charset="0"/>
              </a:rPr>
              <a:t>Bias is less than </a:t>
            </a:r>
            <a:r>
              <a:rPr lang="en-US" altLang="ko-KR" b="1" dirty="0" smtClean="0">
                <a:latin typeface="Arial" charset="0"/>
                <a:cs typeface="Arial" charset="0"/>
              </a:rPr>
              <a:t>0.5K except WV channel(0.7K).</a:t>
            </a:r>
            <a:endParaRPr lang="en-US" altLang="ko-KR" b="1" dirty="0">
              <a:latin typeface="Arial" charset="0"/>
              <a:cs typeface="Arial" charset="0"/>
            </a:endParaRPr>
          </a:p>
        </p:txBody>
      </p:sp>
      <p:sp>
        <p:nvSpPr>
          <p:cNvPr id="20485" name="제목 1"/>
          <p:cNvSpPr>
            <a:spLocks noGrp="1"/>
          </p:cNvSpPr>
          <p:nvPr>
            <p:ph type="title"/>
          </p:nvPr>
        </p:nvSpPr>
        <p:spPr>
          <a:xfrm>
            <a:off x="457200" y="338138"/>
            <a:ext cx="8147050" cy="642937"/>
          </a:xfrm>
        </p:spPr>
        <p:txBody>
          <a:bodyPr/>
          <a:lstStyle/>
          <a:p>
            <a:r>
              <a:rPr lang="en-US" altLang="ko-KR" b="1" dirty="0" smtClean="0">
                <a:latin typeface="Tahoma" pitchFamily="34" charset="0"/>
                <a:cs typeface="Tahoma" pitchFamily="34" charset="0"/>
              </a:rPr>
              <a:t>IR Results </a:t>
            </a:r>
            <a:r>
              <a:rPr lang="en-US" altLang="ko-KR" sz="3200" b="1" dirty="0" smtClean="0">
                <a:latin typeface="Tahoma" pitchFamily="34" charset="0"/>
                <a:cs typeface="Tahoma" pitchFamily="34" charset="0"/>
              </a:rPr>
              <a:t>(2/2)</a:t>
            </a:r>
            <a:endParaRPr lang="ko-KR" altLang="en-US" b="1" dirty="0" smtClean="0">
              <a:latin typeface="Tahoma" pitchFamily="34" charset="0"/>
              <a:cs typeface="Tahoma" pitchFamily="34" charset="0"/>
            </a:endParaRP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제목 1"/>
          <p:cNvSpPr>
            <a:spLocks noGrp="1"/>
          </p:cNvSpPr>
          <p:nvPr>
            <p:ph type="title"/>
          </p:nvPr>
        </p:nvSpPr>
        <p:spPr>
          <a:xfrm>
            <a:off x="457200" y="266700"/>
            <a:ext cx="7427913" cy="725488"/>
          </a:xfrm>
        </p:spPr>
        <p:txBody>
          <a:bodyPr/>
          <a:lstStyle/>
          <a:p>
            <a:r>
              <a:rPr lang="en-US" altLang="ko-KR" b="1" dirty="0" smtClean="0">
                <a:latin typeface="Tahoma" pitchFamily="34" charset="0"/>
                <a:cs typeface="Tahoma" pitchFamily="34" charset="0"/>
              </a:rPr>
              <a:t>VIS Results (1/2)</a:t>
            </a:r>
            <a:endParaRPr lang="ko-KR" altLang="en-US" dirty="0" smtClean="0"/>
          </a:p>
        </p:txBody>
      </p:sp>
      <p:grpSp>
        <p:nvGrpSpPr>
          <p:cNvPr id="10" name="그룹 9"/>
          <p:cNvGrpSpPr/>
          <p:nvPr/>
        </p:nvGrpSpPr>
        <p:grpSpPr>
          <a:xfrm>
            <a:off x="1620018" y="1196752"/>
            <a:ext cx="7056438" cy="5394325"/>
            <a:chOff x="1619250" y="1125538"/>
            <a:chExt cx="7056438" cy="5394325"/>
          </a:xfrm>
        </p:grpSpPr>
        <p:pic>
          <p:nvPicPr>
            <p:cNvPr id="11" name="Picture 3" descr="C:\Users\aa\Desktop\untitled.tif"/>
            <p:cNvPicPr>
              <a:picLocks noChangeAspect="1" noChangeArrowheads="1"/>
            </p:cNvPicPr>
            <p:nvPr/>
          </p:nvPicPr>
          <p:blipFill>
            <a:blip r:embed="rId3" cstate="print"/>
            <a:srcRect/>
            <a:stretch>
              <a:fillRect/>
            </a:stretch>
          </p:blipFill>
          <p:spPr bwMode="auto">
            <a:xfrm>
              <a:off x="1619250" y="1125538"/>
              <a:ext cx="5686425" cy="5394325"/>
            </a:xfrm>
            <a:prstGeom prst="rect">
              <a:avLst/>
            </a:prstGeom>
            <a:noFill/>
            <a:ln w="9525">
              <a:noFill/>
              <a:miter lim="800000"/>
              <a:headEnd/>
              <a:tailEnd/>
            </a:ln>
          </p:spPr>
        </p:pic>
        <p:sp>
          <p:nvSpPr>
            <p:cNvPr id="15" name="직사각형 1"/>
            <p:cNvSpPr>
              <a:spLocks noChangeArrowheads="1"/>
            </p:cNvSpPr>
            <p:nvPr/>
          </p:nvSpPr>
          <p:spPr bwMode="auto">
            <a:xfrm>
              <a:off x="6732588" y="1125538"/>
              <a:ext cx="1943100" cy="354012"/>
            </a:xfrm>
            <a:prstGeom prst="rect">
              <a:avLst/>
            </a:prstGeom>
            <a:noFill/>
            <a:ln w="9525">
              <a:noFill/>
              <a:miter lim="800000"/>
              <a:headEnd/>
              <a:tailEnd/>
            </a:ln>
          </p:spPr>
          <p:txBody>
            <a:bodyPr>
              <a:spAutoFit/>
            </a:bodyPr>
            <a:lstStyle/>
            <a:p>
              <a:r>
                <a:rPr lang="en-US" altLang="ko-KR" sz="1700">
                  <a:latin typeface="Times New Roman" pitchFamily="18" charset="0"/>
                  <a:cs typeface="Times New Roman" pitchFamily="18" charset="0"/>
                </a:rPr>
                <a:t>(W·m</a:t>
              </a:r>
              <a:r>
                <a:rPr lang="en-US" altLang="ko-KR" sz="1700" baseline="30000">
                  <a:latin typeface="Times New Roman" pitchFamily="18" charset="0"/>
                  <a:cs typeface="Times New Roman" pitchFamily="18" charset="0"/>
                </a:rPr>
                <a:t>-2</a:t>
              </a:r>
              <a:r>
                <a:rPr lang="en-US" altLang="ko-KR" sz="1700">
                  <a:latin typeface="Times New Roman" pitchFamily="18" charset="0"/>
                  <a:cs typeface="Times New Roman" pitchFamily="18" charset="0"/>
                </a:rPr>
                <a:t>·sr</a:t>
              </a:r>
              <a:r>
                <a:rPr lang="en-US" altLang="ko-KR" sz="1700" baseline="30000">
                  <a:latin typeface="Times New Roman" pitchFamily="18" charset="0"/>
                  <a:cs typeface="Times New Roman" pitchFamily="18" charset="0"/>
                </a:rPr>
                <a:t>-1</a:t>
              </a:r>
              <a:r>
                <a:rPr lang="en-US" altLang="ko-KR" sz="1700">
                  <a:latin typeface="Times New Roman" pitchFamily="18" charset="0"/>
                  <a:cs typeface="Times New Roman" pitchFamily="18" charset="0"/>
                </a:rPr>
                <a:t> ·</a:t>
              </a:r>
              <a:r>
                <a:rPr lang="el-GR" altLang="ko-KR" sz="1700">
                  <a:latin typeface="Times New Roman" pitchFamily="18" charset="0"/>
                  <a:cs typeface="Times New Roman" pitchFamily="18" charset="0"/>
                </a:rPr>
                <a:t>μ</a:t>
              </a:r>
              <a:r>
                <a:rPr lang="en-US" altLang="ko-KR" sz="1700">
                  <a:latin typeface="Times New Roman" pitchFamily="18" charset="0"/>
                  <a:cs typeface="Times New Roman" pitchFamily="18" charset="0"/>
                </a:rPr>
                <a:t>m</a:t>
              </a:r>
              <a:r>
                <a:rPr lang="en-US" altLang="ko-KR" sz="1700" baseline="30000">
                  <a:latin typeface="Times New Roman" pitchFamily="18" charset="0"/>
                  <a:cs typeface="Times New Roman" pitchFamily="18" charset="0"/>
                </a:rPr>
                <a:t>-1</a:t>
              </a:r>
              <a:r>
                <a:rPr lang="en-US" altLang="ko-KR" sz="1700">
                  <a:latin typeface="Times New Roman" pitchFamily="18" charset="0"/>
                  <a:cs typeface="Times New Roman" pitchFamily="18" charset="0"/>
                </a:rPr>
                <a:t>)</a:t>
              </a:r>
              <a:endParaRPr lang="ko-KR" altLang="en-US" sz="1700">
                <a:latin typeface="Times New Roman" pitchFamily="18" charset="0"/>
                <a:cs typeface="Times New Roman" pitchFamily="18" charset="0"/>
              </a:endParaRPr>
            </a:p>
          </p:txBody>
        </p:sp>
      </p:grpSp>
      <p:sp>
        <p:nvSpPr>
          <p:cNvPr id="4" name="직사각형 3"/>
          <p:cNvSpPr/>
          <p:nvPr/>
        </p:nvSpPr>
        <p:spPr>
          <a:xfrm>
            <a:off x="4860032" y="5589240"/>
            <a:ext cx="1872027" cy="2160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제목 1"/>
          <p:cNvSpPr>
            <a:spLocks noGrp="1"/>
          </p:cNvSpPr>
          <p:nvPr>
            <p:ph type="title"/>
          </p:nvPr>
        </p:nvSpPr>
        <p:spPr>
          <a:xfrm>
            <a:off x="457200" y="266700"/>
            <a:ext cx="7570788" cy="725488"/>
          </a:xfrm>
        </p:spPr>
        <p:txBody>
          <a:bodyPr/>
          <a:lstStyle/>
          <a:p>
            <a:r>
              <a:rPr lang="en-US" altLang="ko-KR" b="1" dirty="0" smtClean="0">
                <a:latin typeface="Tahoma" pitchFamily="34" charset="0"/>
                <a:cs typeface="Tahoma" pitchFamily="34" charset="0"/>
              </a:rPr>
              <a:t>VIS Results (2/2) </a:t>
            </a:r>
            <a:endParaRPr lang="ko-KR" altLang="en-US" dirty="0" smtClean="0"/>
          </a:p>
        </p:txBody>
      </p:sp>
      <p:sp>
        <p:nvSpPr>
          <p:cNvPr id="16" name="직사각형 10"/>
          <p:cNvSpPr>
            <a:spLocks noChangeArrowheads="1"/>
          </p:cNvSpPr>
          <p:nvPr/>
        </p:nvSpPr>
        <p:spPr bwMode="auto">
          <a:xfrm>
            <a:off x="827584" y="5805264"/>
            <a:ext cx="7776666" cy="707886"/>
          </a:xfrm>
          <a:prstGeom prst="rect">
            <a:avLst/>
          </a:prstGeom>
          <a:noFill/>
          <a:ln w="9525">
            <a:noFill/>
            <a:miter lim="800000"/>
            <a:headEnd/>
            <a:tailEnd/>
          </a:ln>
        </p:spPr>
        <p:txBody>
          <a:bodyPr wrap="square">
            <a:spAutoFit/>
          </a:bodyPr>
          <a:lstStyle/>
          <a:p>
            <a:pPr>
              <a:buFont typeface="Arial" charset="0"/>
              <a:buChar char="•"/>
            </a:pPr>
            <a:r>
              <a:rPr lang="en-US" altLang="ko-KR" sz="2000" dirty="0">
                <a:latin typeface="Times New Roman" pitchFamily="18" charset="0"/>
                <a:cs typeface="Times New Roman" pitchFamily="18" charset="0"/>
              </a:rPr>
              <a:t> </a:t>
            </a:r>
            <a:r>
              <a:rPr lang="en-US" altLang="ko-KR" sz="2000" dirty="0" smtClean="0">
                <a:latin typeface="Times New Roman" pitchFamily="18" charset="0"/>
                <a:cs typeface="Times New Roman" pitchFamily="18" charset="0"/>
              </a:rPr>
              <a:t>Ratio mean value with desert/cloud/moon </a:t>
            </a:r>
            <a:r>
              <a:rPr lang="en-US" altLang="ko-KR" sz="2000" dirty="0">
                <a:latin typeface="Times New Roman" pitchFamily="18" charset="0"/>
                <a:cs typeface="Times New Roman" pitchFamily="18" charset="0"/>
              </a:rPr>
              <a:t>target is </a:t>
            </a:r>
            <a:r>
              <a:rPr lang="en-US" altLang="ko-KR" sz="2000" dirty="0" smtClean="0">
                <a:latin typeface="Times New Roman" pitchFamily="18" charset="0"/>
                <a:cs typeface="Times New Roman" pitchFamily="18" charset="0"/>
              </a:rPr>
              <a:t>between -5 and -9 from February </a:t>
            </a:r>
            <a:r>
              <a:rPr lang="en-US" altLang="ko-KR" sz="2000" dirty="0">
                <a:latin typeface="Times New Roman" pitchFamily="18" charset="0"/>
                <a:cs typeface="Times New Roman" pitchFamily="18" charset="0"/>
              </a:rPr>
              <a:t>2011 to </a:t>
            </a:r>
            <a:r>
              <a:rPr lang="en-US" altLang="ko-KR" sz="2000" dirty="0" smtClean="0">
                <a:latin typeface="Times New Roman" pitchFamily="18" charset="0"/>
                <a:cs typeface="Times New Roman" pitchFamily="18" charset="0"/>
              </a:rPr>
              <a:t>December </a:t>
            </a:r>
            <a:r>
              <a:rPr lang="en-US" altLang="ko-KR" sz="2000" dirty="0">
                <a:latin typeface="Times New Roman" pitchFamily="18" charset="0"/>
                <a:cs typeface="Times New Roman" pitchFamily="18" charset="0"/>
              </a:rPr>
              <a:t>2012.</a:t>
            </a:r>
            <a:endParaRPr lang="ko-KR" altLang="en-US" sz="2000" dirty="0">
              <a:latin typeface="Times New Roman" pitchFamily="18" charset="0"/>
              <a:cs typeface="Times New Roman" pitchFamily="18" charset="0"/>
            </a:endParaRPr>
          </a:p>
        </p:txBody>
      </p:sp>
      <p:pic>
        <p:nvPicPr>
          <p:cNvPr id="9" name="Picture 3" descr="C:\Users\aa\Desktop\untitled.tif"/>
          <p:cNvPicPr>
            <a:picLocks noChangeAspect="1" noChangeArrowheads="1"/>
          </p:cNvPicPr>
          <p:nvPr/>
        </p:nvPicPr>
        <p:blipFill>
          <a:blip r:embed="rId3" cstate="print"/>
          <a:srcRect/>
          <a:stretch>
            <a:fillRect/>
          </a:stretch>
        </p:blipFill>
        <p:spPr bwMode="auto">
          <a:xfrm>
            <a:off x="609600" y="1125538"/>
            <a:ext cx="7634288" cy="46077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cstate="print"/>
          <a:srcRect/>
          <a:stretch>
            <a:fillRect/>
          </a:stretch>
        </p:blipFill>
        <p:spPr bwMode="auto">
          <a:xfrm>
            <a:off x="1" y="1073993"/>
            <a:ext cx="9144000" cy="5667375"/>
          </a:xfrm>
          <a:prstGeom prst="rect">
            <a:avLst/>
          </a:prstGeom>
          <a:noFill/>
          <a:ln w="9525">
            <a:noFill/>
            <a:miter lim="800000"/>
            <a:headEnd/>
            <a:tailEnd/>
          </a:ln>
        </p:spPr>
      </p:pic>
      <p:sp>
        <p:nvSpPr>
          <p:cNvPr id="35843" name="Text Box 1026"/>
          <p:cNvSpPr txBox="1">
            <a:spLocks noChangeArrowheads="1"/>
          </p:cNvSpPr>
          <p:nvPr/>
        </p:nvSpPr>
        <p:spPr bwMode="auto">
          <a:xfrm>
            <a:off x="340420" y="306388"/>
            <a:ext cx="8264028" cy="597749"/>
          </a:xfrm>
          <a:prstGeom prst="rect">
            <a:avLst/>
          </a:prstGeom>
          <a:noFill/>
          <a:ln w="9525">
            <a:noFill/>
            <a:miter lim="800000"/>
            <a:headEnd/>
            <a:tailEnd/>
          </a:ln>
        </p:spPr>
        <p:txBody>
          <a:bodyPr wrap="square" lIns="104287" tIns="52144" rIns="104287" bIns="52144">
            <a:spAutoFit/>
          </a:bodyPr>
          <a:lstStyle/>
          <a:p>
            <a:pPr>
              <a:spcBef>
                <a:spcPct val="50000"/>
              </a:spcBef>
            </a:pPr>
            <a:r>
              <a:rPr lang="en-US" altLang="ko-KR" sz="3200" b="1" dirty="0" smtClean="0">
                <a:solidFill>
                  <a:schemeClr val="bg1"/>
                </a:solidFill>
                <a:latin typeface="Tahoma" pitchFamily="34" charset="0"/>
                <a:cs typeface="Tahoma" pitchFamily="34" charset="0"/>
              </a:rPr>
              <a:t>GSICS Webpage of KMA</a:t>
            </a:r>
            <a:endParaRPr lang="en-US" altLang="ko-KR" sz="3200" b="1" dirty="0">
              <a:solidFill>
                <a:schemeClr val="bg1"/>
              </a:solidFill>
              <a:latin typeface="Tahoma" pitchFamily="34" charset="0"/>
              <a:cs typeface="Tahoma" pitchFamily="34" charset="0"/>
            </a:endParaRPr>
          </a:p>
        </p:txBody>
      </p:sp>
      <p:sp>
        <p:nvSpPr>
          <p:cNvPr id="4" name="직사각형 3"/>
          <p:cNvSpPr/>
          <p:nvPr/>
        </p:nvSpPr>
        <p:spPr>
          <a:xfrm>
            <a:off x="6732588" y="382588"/>
            <a:ext cx="1223962" cy="454025"/>
          </a:xfrm>
          <a:prstGeom prst="rect">
            <a:avLst/>
          </a:prstGeom>
          <a:solidFill>
            <a:srgbClr val="13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 name="TextBox 1"/>
          <p:cNvSpPr txBox="1"/>
          <p:nvPr/>
        </p:nvSpPr>
        <p:spPr>
          <a:xfrm>
            <a:off x="34925" y="3717032"/>
            <a:ext cx="2736875" cy="2446824"/>
          </a:xfrm>
          <a:prstGeom prst="rect">
            <a:avLst/>
          </a:prstGeom>
          <a:noFill/>
        </p:spPr>
        <p:txBody>
          <a:bodyPr wrap="square">
            <a:spAutoFit/>
          </a:bodyPr>
          <a:lstStyle/>
          <a:p>
            <a:pPr marL="285750" indent="-285750">
              <a:buFont typeface="Wingdings" pitchFamily="2" charset="2"/>
              <a:buChar char="§"/>
              <a:defRPr/>
            </a:pPr>
            <a:r>
              <a:rPr lang="en-US" altLang="ko-KR" sz="1700" b="1" i="1" dirty="0">
                <a:solidFill>
                  <a:schemeClr val="accent1">
                    <a:lumMod val="75000"/>
                  </a:schemeClr>
                </a:solidFill>
                <a:latin typeface="Arial" pitchFamily="34" charset="0"/>
                <a:cs typeface="Arial" pitchFamily="34" charset="0"/>
              </a:rPr>
              <a:t>Time sequence (TB difference)</a:t>
            </a:r>
          </a:p>
          <a:p>
            <a:pPr marL="285750" indent="-285750">
              <a:buFont typeface="Wingdings" pitchFamily="2" charset="2"/>
              <a:buChar char="§"/>
              <a:defRPr/>
            </a:pPr>
            <a:r>
              <a:rPr lang="en-US" altLang="ko-KR" sz="1700" b="1" i="1" dirty="0">
                <a:solidFill>
                  <a:schemeClr val="accent1">
                    <a:lumMod val="75000"/>
                  </a:schemeClr>
                </a:solidFill>
                <a:latin typeface="Arial" pitchFamily="34" charset="0"/>
                <a:cs typeface="Arial" pitchFamily="34" charset="0"/>
              </a:rPr>
              <a:t>Regression coefficients between COMS radiance and IASI radiance</a:t>
            </a:r>
          </a:p>
          <a:p>
            <a:pPr marL="285750" indent="-285750">
              <a:buFont typeface="Wingdings" pitchFamily="2" charset="2"/>
              <a:buChar char="§"/>
              <a:defRPr/>
            </a:pPr>
            <a:r>
              <a:rPr lang="en-US" altLang="ko-KR" sz="1700" b="1" i="1" dirty="0">
                <a:solidFill>
                  <a:schemeClr val="accent1">
                    <a:lumMod val="75000"/>
                  </a:schemeClr>
                </a:solidFill>
                <a:latin typeface="Arial" pitchFamily="34" charset="0"/>
                <a:cs typeface="Arial" pitchFamily="34" charset="0"/>
              </a:rPr>
              <a:t>Scatter plot (COMS rad. vs. IASI rad. and IASI TB – COMS TB)</a:t>
            </a:r>
            <a:endParaRPr lang="ko-KR" altLang="en-US" sz="1700" b="1" i="1" dirty="0">
              <a:solidFill>
                <a:schemeClr val="accent1">
                  <a:lumMod val="75000"/>
                </a:schemeClr>
              </a:solidFill>
              <a:latin typeface="Arial" pitchFamily="34" charset="0"/>
              <a:cs typeface="Arial" pitchFamily="34" charset="0"/>
            </a:endParaRPr>
          </a:p>
        </p:txBody>
      </p:sp>
      <p:sp>
        <p:nvSpPr>
          <p:cNvPr id="35846" name="TextBox 2"/>
          <p:cNvSpPr txBox="1">
            <a:spLocks noChangeArrowheads="1"/>
          </p:cNvSpPr>
          <p:nvPr/>
        </p:nvSpPr>
        <p:spPr bwMode="auto">
          <a:xfrm>
            <a:off x="0" y="1052736"/>
            <a:ext cx="9144000" cy="523220"/>
          </a:xfrm>
          <a:prstGeom prst="rect">
            <a:avLst/>
          </a:prstGeom>
          <a:solidFill>
            <a:srgbClr val="FFFF00"/>
          </a:solidFill>
          <a:ln w="9525">
            <a:solidFill>
              <a:schemeClr val="accent1"/>
            </a:solidFill>
            <a:miter lim="800000"/>
            <a:headEnd/>
            <a:tailEnd/>
          </a:ln>
        </p:spPr>
        <p:txBody>
          <a:bodyPr wrap="square">
            <a:spAutoFit/>
          </a:bodyPr>
          <a:lstStyle/>
          <a:p>
            <a:pPr algn="ctr"/>
            <a:r>
              <a:rPr lang="en-US" altLang="ko-KR" sz="2800" b="1" i="1" dirty="0">
                <a:solidFill>
                  <a:srgbClr val="FF0000"/>
                </a:solidFill>
                <a:latin typeface="Arial Narrow" pitchFamily="34" charset="0"/>
                <a:cs typeface="Arial" charset="0"/>
              </a:rPr>
              <a:t>http://</a:t>
            </a:r>
            <a:r>
              <a:rPr lang="en-US" altLang="ko-KR" sz="2800" b="1" i="1" dirty="0" smtClean="0">
                <a:solidFill>
                  <a:srgbClr val="FF0000"/>
                </a:solidFill>
                <a:latin typeface="Arial Narrow" pitchFamily="34" charset="0"/>
                <a:cs typeface="Arial" charset="0"/>
              </a:rPr>
              <a:t>nmsc.kma.go.kr/html/homepage/en/testoperate/gsicsIR.do</a:t>
            </a:r>
            <a:endParaRPr lang="ko-KR" altLang="en-US" sz="2800" b="1" i="1" dirty="0">
              <a:solidFill>
                <a:srgbClr val="FF0000"/>
              </a:solidFill>
              <a:latin typeface="Arial Narrow" pitchFamily="34" charset="0"/>
              <a:cs typeface="Arial" charset="0"/>
            </a:endParaRP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자유형 24"/>
          <p:cNvSpPr/>
          <p:nvPr/>
        </p:nvSpPr>
        <p:spPr>
          <a:xfrm rot="5400000">
            <a:off x="-1008622" y="2960947"/>
            <a:ext cx="4176465" cy="2232249"/>
          </a:xfrm>
          <a:custGeom>
            <a:avLst/>
            <a:gdLst>
              <a:gd name="connsiteX0" fmla="*/ 0 w 5072098"/>
              <a:gd name="connsiteY0" fmla="*/ 655929 h 4286280"/>
              <a:gd name="connsiteX1" fmla="*/ 4025260 w 5072098"/>
              <a:gd name="connsiteY1" fmla="*/ 655929 h 4286280"/>
              <a:gd name="connsiteX2" fmla="*/ 4025260 w 5072098"/>
              <a:gd name="connsiteY2" fmla="*/ 0 h 4286280"/>
              <a:gd name="connsiteX3" fmla="*/ 5072098 w 5072098"/>
              <a:gd name="connsiteY3" fmla="*/ 2143140 h 4286280"/>
              <a:gd name="connsiteX4" fmla="*/ 4025260 w 5072098"/>
              <a:gd name="connsiteY4" fmla="*/ 4286280 h 4286280"/>
              <a:gd name="connsiteX5" fmla="*/ 4025260 w 5072098"/>
              <a:gd name="connsiteY5" fmla="*/ 3630351 h 4286280"/>
              <a:gd name="connsiteX6" fmla="*/ 0 w 5072098"/>
              <a:gd name="connsiteY6" fmla="*/ 3630351 h 4286280"/>
              <a:gd name="connsiteX7" fmla="*/ 0 w 5072098"/>
              <a:gd name="connsiteY7" fmla="*/ 655929 h 4286280"/>
              <a:gd name="connsiteX0" fmla="*/ 0 w 5072098"/>
              <a:gd name="connsiteY0" fmla="*/ 655929 h 4286280"/>
              <a:gd name="connsiteX1" fmla="*/ 4025260 w 5072098"/>
              <a:gd name="connsiteY1" fmla="*/ 655929 h 4286280"/>
              <a:gd name="connsiteX2" fmla="*/ 4025260 w 5072098"/>
              <a:gd name="connsiteY2" fmla="*/ 0 h 4286280"/>
              <a:gd name="connsiteX3" fmla="*/ 5072098 w 5072098"/>
              <a:gd name="connsiteY3" fmla="*/ 2143140 h 4286280"/>
              <a:gd name="connsiteX4" fmla="*/ 4025260 w 5072098"/>
              <a:gd name="connsiteY4" fmla="*/ 4286280 h 4286280"/>
              <a:gd name="connsiteX5" fmla="*/ 4025260 w 5072098"/>
              <a:gd name="connsiteY5" fmla="*/ 3630351 h 4286280"/>
              <a:gd name="connsiteX6" fmla="*/ 0 w 5072098"/>
              <a:gd name="connsiteY6" fmla="*/ 3630351 h 4286280"/>
              <a:gd name="connsiteX7" fmla="*/ 0 w 5072098"/>
              <a:gd name="connsiteY7" fmla="*/ 655929 h 4286280"/>
              <a:gd name="connsiteX0" fmla="*/ 0 w 5072098"/>
              <a:gd name="connsiteY0" fmla="*/ 655929 h 6380690"/>
              <a:gd name="connsiteX1" fmla="*/ 4025260 w 5072098"/>
              <a:gd name="connsiteY1" fmla="*/ 655929 h 6380690"/>
              <a:gd name="connsiteX2" fmla="*/ 4025260 w 5072098"/>
              <a:gd name="connsiteY2" fmla="*/ 0 h 6380690"/>
              <a:gd name="connsiteX3" fmla="*/ 5072098 w 5072098"/>
              <a:gd name="connsiteY3" fmla="*/ 2143140 h 6380690"/>
              <a:gd name="connsiteX4" fmla="*/ 4025260 w 5072098"/>
              <a:gd name="connsiteY4" fmla="*/ 4286280 h 6380690"/>
              <a:gd name="connsiteX5" fmla="*/ 4025260 w 5072098"/>
              <a:gd name="connsiteY5" fmla="*/ 3630351 h 6380690"/>
              <a:gd name="connsiteX6" fmla="*/ 1535885 w 5072098"/>
              <a:gd name="connsiteY6" fmla="*/ 6380690 h 6380690"/>
              <a:gd name="connsiteX7" fmla="*/ 0 w 5072098"/>
              <a:gd name="connsiteY7" fmla="*/ 655929 h 6380690"/>
              <a:gd name="connsiteX0" fmla="*/ 0 w 3632016"/>
              <a:gd name="connsiteY0" fmla="*/ 0 h 8379345"/>
              <a:gd name="connsiteX1" fmla="*/ 2585178 w 3632016"/>
              <a:gd name="connsiteY1" fmla="*/ 2654584 h 8379345"/>
              <a:gd name="connsiteX2" fmla="*/ 2585178 w 3632016"/>
              <a:gd name="connsiteY2" fmla="*/ 1998655 h 8379345"/>
              <a:gd name="connsiteX3" fmla="*/ 3632016 w 3632016"/>
              <a:gd name="connsiteY3" fmla="*/ 4141795 h 8379345"/>
              <a:gd name="connsiteX4" fmla="*/ 2585178 w 3632016"/>
              <a:gd name="connsiteY4" fmla="*/ 6284935 h 8379345"/>
              <a:gd name="connsiteX5" fmla="*/ 2585178 w 3632016"/>
              <a:gd name="connsiteY5" fmla="*/ 5629006 h 8379345"/>
              <a:gd name="connsiteX6" fmla="*/ 95803 w 3632016"/>
              <a:gd name="connsiteY6" fmla="*/ 8379345 h 8379345"/>
              <a:gd name="connsiteX7" fmla="*/ 0 w 3632016"/>
              <a:gd name="connsiteY7" fmla="*/ 0 h 8379345"/>
              <a:gd name="connsiteX0" fmla="*/ 5404 w 3637420"/>
              <a:gd name="connsiteY0" fmla="*/ 1681731 h 10061076"/>
              <a:gd name="connsiteX1" fmla="*/ 2590582 w 3637420"/>
              <a:gd name="connsiteY1" fmla="*/ 4336315 h 10061076"/>
              <a:gd name="connsiteX2" fmla="*/ 2590582 w 3637420"/>
              <a:gd name="connsiteY2" fmla="*/ 3680386 h 10061076"/>
              <a:gd name="connsiteX3" fmla="*/ 3637420 w 3637420"/>
              <a:gd name="connsiteY3" fmla="*/ 5823526 h 10061076"/>
              <a:gd name="connsiteX4" fmla="*/ 2590582 w 3637420"/>
              <a:gd name="connsiteY4" fmla="*/ 7966666 h 10061076"/>
              <a:gd name="connsiteX5" fmla="*/ 2590582 w 3637420"/>
              <a:gd name="connsiteY5" fmla="*/ 7310737 h 10061076"/>
              <a:gd name="connsiteX6" fmla="*/ 101207 w 3637420"/>
              <a:gd name="connsiteY6" fmla="*/ 10061076 h 10061076"/>
              <a:gd name="connsiteX7" fmla="*/ 5404 w 3637420"/>
              <a:gd name="connsiteY7" fmla="*/ 1681731 h 10061076"/>
              <a:gd name="connsiteX0" fmla="*/ 0 w 3632016"/>
              <a:gd name="connsiteY0" fmla="*/ 0 h 8379345"/>
              <a:gd name="connsiteX1" fmla="*/ 2585178 w 3632016"/>
              <a:gd name="connsiteY1" fmla="*/ 2654584 h 8379345"/>
              <a:gd name="connsiteX2" fmla="*/ 2585178 w 3632016"/>
              <a:gd name="connsiteY2" fmla="*/ 1998655 h 8379345"/>
              <a:gd name="connsiteX3" fmla="*/ 3632016 w 3632016"/>
              <a:gd name="connsiteY3" fmla="*/ 4141795 h 8379345"/>
              <a:gd name="connsiteX4" fmla="*/ 2585178 w 3632016"/>
              <a:gd name="connsiteY4" fmla="*/ 6284935 h 8379345"/>
              <a:gd name="connsiteX5" fmla="*/ 2585178 w 3632016"/>
              <a:gd name="connsiteY5" fmla="*/ 5629006 h 8379345"/>
              <a:gd name="connsiteX6" fmla="*/ 95803 w 3632016"/>
              <a:gd name="connsiteY6" fmla="*/ 8379345 h 8379345"/>
              <a:gd name="connsiteX7" fmla="*/ 0 w 3632016"/>
              <a:gd name="connsiteY7" fmla="*/ 0 h 8379345"/>
              <a:gd name="connsiteX0" fmla="*/ 0 w 3632016"/>
              <a:gd name="connsiteY0" fmla="*/ 0 h 8379345"/>
              <a:gd name="connsiteX1" fmla="*/ 2585178 w 3632016"/>
              <a:gd name="connsiteY1" fmla="*/ 2654584 h 8379345"/>
              <a:gd name="connsiteX2" fmla="*/ 2585178 w 3632016"/>
              <a:gd name="connsiteY2" fmla="*/ 1998655 h 8379345"/>
              <a:gd name="connsiteX3" fmla="*/ 3632016 w 3632016"/>
              <a:gd name="connsiteY3" fmla="*/ 4141795 h 8379345"/>
              <a:gd name="connsiteX4" fmla="*/ 2585178 w 3632016"/>
              <a:gd name="connsiteY4" fmla="*/ 6284935 h 8379345"/>
              <a:gd name="connsiteX5" fmla="*/ 2585178 w 3632016"/>
              <a:gd name="connsiteY5" fmla="*/ 5629006 h 8379345"/>
              <a:gd name="connsiteX6" fmla="*/ 95803 w 3632016"/>
              <a:gd name="connsiteY6" fmla="*/ 8379345 h 8379345"/>
              <a:gd name="connsiteX7" fmla="*/ 0 w 3632016"/>
              <a:gd name="connsiteY7" fmla="*/ 0 h 8379345"/>
              <a:gd name="connsiteX0" fmla="*/ 0 w 3632016"/>
              <a:gd name="connsiteY0" fmla="*/ 0 h 8379345"/>
              <a:gd name="connsiteX1" fmla="*/ 2585178 w 3632016"/>
              <a:gd name="connsiteY1" fmla="*/ 2654584 h 8379345"/>
              <a:gd name="connsiteX2" fmla="*/ 2585178 w 3632016"/>
              <a:gd name="connsiteY2" fmla="*/ 1998655 h 8379345"/>
              <a:gd name="connsiteX3" fmla="*/ 3632016 w 3632016"/>
              <a:gd name="connsiteY3" fmla="*/ 4141795 h 8379345"/>
              <a:gd name="connsiteX4" fmla="*/ 2585178 w 3632016"/>
              <a:gd name="connsiteY4" fmla="*/ 6284935 h 8379345"/>
              <a:gd name="connsiteX5" fmla="*/ 2585178 w 3632016"/>
              <a:gd name="connsiteY5" fmla="*/ 5629006 h 8379345"/>
              <a:gd name="connsiteX6" fmla="*/ 95803 w 3632016"/>
              <a:gd name="connsiteY6" fmla="*/ 8379345 h 8379345"/>
              <a:gd name="connsiteX7" fmla="*/ 0 w 3632016"/>
              <a:gd name="connsiteY7" fmla="*/ 0 h 8379345"/>
              <a:gd name="connsiteX0" fmla="*/ 0 w 3632016"/>
              <a:gd name="connsiteY0" fmla="*/ 0 h 8379345"/>
              <a:gd name="connsiteX1" fmla="*/ 2585178 w 3632016"/>
              <a:gd name="connsiteY1" fmla="*/ 2654584 h 8379345"/>
              <a:gd name="connsiteX2" fmla="*/ 2585178 w 3632016"/>
              <a:gd name="connsiteY2" fmla="*/ 1998655 h 8379345"/>
              <a:gd name="connsiteX3" fmla="*/ 3632016 w 3632016"/>
              <a:gd name="connsiteY3" fmla="*/ 4141795 h 8379345"/>
              <a:gd name="connsiteX4" fmla="*/ 2585178 w 3632016"/>
              <a:gd name="connsiteY4" fmla="*/ 6284935 h 8379345"/>
              <a:gd name="connsiteX5" fmla="*/ 2585178 w 3632016"/>
              <a:gd name="connsiteY5" fmla="*/ 5629006 h 8379345"/>
              <a:gd name="connsiteX6" fmla="*/ 95803 w 3632016"/>
              <a:gd name="connsiteY6" fmla="*/ 8379345 h 8379345"/>
              <a:gd name="connsiteX7" fmla="*/ 0 w 3632016"/>
              <a:gd name="connsiteY7" fmla="*/ 0 h 8379345"/>
              <a:gd name="connsiteX0" fmla="*/ 0 w 3632016"/>
              <a:gd name="connsiteY0" fmla="*/ 0 h 9317513"/>
              <a:gd name="connsiteX1" fmla="*/ 2585178 w 3632016"/>
              <a:gd name="connsiteY1" fmla="*/ 2654584 h 9317513"/>
              <a:gd name="connsiteX2" fmla="*/ 2585178 w 3632016"/>
              <a:gd name="connsiteY2" fmla="*/ 1998655 h 9317513"/>
              <a:gd name="connsiteX3" fmla="*/ 3632016 w 3632016"/>
              <a:gd name="connsiteY3" fmla="*/ 4141795 h 9317513"/>
              <a:gd name="connsiteX4" fmla="*/ 2585178 w 3632016"/>
              <a:gd name="connsiteY4" fmla="*/ 6284935 h 9317513"/>
              <a:gd name="connsiteX5" fmla="*/ 2585178 w 3632016"/>
              <a:gd name="connsiteY5" fmla="*/ 5629006 h 9317513"/>
              <a:gd name="connsiteX6" fmla="*/ 95803 w 3632016"/>
              <a:gd name="connsiteY6" fmla="*/ 8379345 h 9317513"/>
              <a:gd name="connsiteX7" fmla="*/ 0 w 3632016"/>
              <a:gd name="connsiteY7" fmla="*/ 0 h 9317513"/>
              <a:gd name="connsiteX0" fmla="*/ 0 w 3632016"/>
              <a:gd name="connsiteY0" fmla="*/ 0 h 8379345"/>
              <a:gd name="connsiteX1" fmla="*/ 2585178 w 3632016"/>
              <a:gd name="connsiteY1" fmla="*/ 2654584 h 8379345"/>
              <a:gd name="connsiteX2" fmla="*/ 2585178 w 3632016"/>
              <a:gd name="connsiteY2" fmla="*/ 1998655 h 8379345"/>
              <a:gd name="connsiteX3" fmla="*/ 3632016 w 3632016"/>
              <a:gd name="connsiteY3" fmla="*/ 4141795 h 8379345"/>
              <a:gd name="connsiteX4" fmla="*/ 2585178 w 3632016"/>
              <a:gd name="connsiteY4" fmla="*/ 6284935 h 8379345"/>
              <a:gd name="connsiteX5" fmla="*/ 2585178 w 3632016"/>
              <a:gd name="connsiteY5" fmla="*/ 5629006 h 8379345"/>
              <a:gd name="connsiteX6" fmla="*/ 95803 w 3632016"/>
              <a:gd name="connsiteY6" fmla="*/ 8379345 h 8379345"/>
              <a:gd name="connsiteX7" fmla="*/ 0 w 3632016"/>
              <a:gd name="connsiteY7" fmla="*/ 0 h 8379345"/>
              <a:gd name="connsiteX0" fmla="*/ 0 w 3632016"/>
              <a:gd name="connsiteY0" fmla="*/ 0 h 8379345"/>
              <a:gd name="connsiteX1" fmla="*/ 2585178 w 3632016"/>
              <a:gd name="connsiteY1" fmla="*/ 2654584 h 8379345"/>
              <a:gd name="connsiteX2" fmla="*/ 2585178 w 3632016"/>
              <a:gd name="connsiteY2" fmla="*/ 1998655 h 8379345"/>
              <a:gd name="connsiteX3" fmla="*/ 3632016 w 3632016"/>
              <a:gd name="connsiteY3" fmla="*/ 4141795 h 8379345"/>
              <a:gd name="connsiteX4" fmla="*/ 2585178 w 3632016"/>
              <a:gd name="connsiteY4" fmla="*/ 6284935 h 8379345"/>
              <a:gd name="connsiteX5" fmla="*/ 2585178 w 3632016"/>
              <a:gd name="connsiteY5" fmla="*/ 5629006 h 8379345"/>
              <a:gd name="connsiteX6" fmla="*/ 95803 w 3632016"/>
              <a:gd name="connsiteY6" fmla="*/ 8379345 h 8379345"/>
              <a:gd name="connsiteX7" fmla="*/ 0 w 3632016"/>
              <a:gd name="connsiteY7" fmla="*/ 0 h 8379345"/>
              <a:gd name="connsiteX0" fmla="*/ 0 w 3632016"/>
              <a:gd name="connsiteY0" fmla="*/ 0 h 8379345"/>
              <a:gd name="connsiteX1" fmla="*/ 2585178 w 3632016"/>
              <a:gd name="connsiteY1" fmla="*/ 2654584 h 8379345"/>
              <a:gd name="connsiteX2" fmla="*/ 2585178 w 3632016"/>
              <a:gd name="connsiteY2" fmla="*/ 1998655 h 8379345"/>
              <a:gd name="connsiteX3" fmla="*/ 3632016 w 3632016"/>
              <a:gd name="connsiteY3" fmla="*/ 4141795 h 8379345"/>
              <a:gd name="connsiteX4" fmla="*/ 2585178 w 3632016"/>
              <a:gd name="connsiteY4" fmla="*/ 6284935 h 8379345"/>
              <a:gd name="connsiteX5" fmla="*/ 2585178 w 3632016"/>
              <a:gd name="connsiteY5" fmla="*/ 5629006 h 8379345"/>
              <a:gd name="connsiteX6" fmla="*/ 95803 w 3632016"/>
              <a:gd name="connsiteY6" fmla="*/ 8379345 h 8379345"/>
              <a:gd name="connsiteX7" fmla="*/ 0 w 3632016"/>
              <a:gd name="connsiteY7" fmla="*/ 0 h 8379345"/>
              <a:gd name="connsiteX0" fmla="*/ 0 w 3632016"/>
              <a:gd name="connsiteY0" fmla="*/ 0 h 8379345"/>
              <a:gd name="connsiteX1" fmla="*/ 2585178 w 3632016"/>
              <a:gd name="connsiteY1" fmla="*/ 2654584 h 8379345"/>
              <a:gd name="connsiteX2" fmla="*/ 2585178 w 3632016"/>
              <a:gd name="connsiteY2" fmla="*/ 1998655 h 8379345"/>
              <a:gd name="connsiteX3" fmla="*/ 3632016 w 3632016"/>
              <a:gd name="connsiteY3" fmla="*/ 4141795 h 8379345"/>
              <a:gd name="connsiteX4" fmla="*/ 2585178 w 3632016"/>
              <a:gd name="connsiteY4" fmla="*/ 6284935 h 8379345"/>
              <a:gd name="connsiteX5" fmla="*/ 2585178 w 3632016"/>
              <a:gd name="connsiteY5" fmla="*/ 5629006 h 8379345"/>
              <a:gd name="connsiteX6" fmla="*/ 95803 w 3632016"/>
              <a:gd name="connsiteY6" fmla="*/ 8379345 h 8379345"/>
              <a:gd name="connsiteX7" fmla="*/ 0 w 3632016"/>
              <a:gd name="connsiteY7" fmla="*/ 0 h 8379345"/>
              <a:gd name="connsiteX0" fmla="*/ 0 w 3632016"/>
              <a:gd name="connsiteY0" fmla="*/ 0 h 8379345"/>
              <a:gd name="connsiteX1" fmla="*/ 2894936 w 3632016"/>
              <a:gd name="connsiteY1" fmla="*/ 3097389 h 8379345"/>
              <a:gd name="connsiteX2" fmla="*/ 2585178 w 3632016"/>
              <a:gd name="connsiteY2" fmla="*/ 1998655 h 8379345"/>
              <a:gd name="connsiteX3" fmla="*/ 3632016 w 3632016"/>
              <a:gd name="connsiteY3" fmla="*/ 4141795 h 8379345"/>
              <a:gd name="connsiteX4" fmla="*/ 2585178 w 3632016"/>
              <a:gd name="connsiteY4" fmla="*/ 6284935 h 8379345"/>
              <a:gd name="connsiteX5" fmla="*/ 2585178 w 3632016"/>
              <a:gd name="connsiteY5" fmla="*/ 5629006 h 8379345"/>
              <a:gd name="connsiteX6" fmla="*/ 95803 w 3632016"/>
              <a:gd name="connsiteY6" fmla="*/ 8379345 h 8379345"/>
              <a:gd name="connsiteX7" fmla="*/ 0 w 3632016"/>
              <a:gd name="connsiteY7" fmla="*/ 0 h 8379345"/>
              <a:gd name="connsiteX0" fmla="*/ 0 w 3632016"/>
              <a:gd name="connsiteY0" fmla="*/ 0 h 8379345"/>
              <a:gd name="connsiteX1" fmla="*/ 2894936 w 3632016"/>
              <a:gd name="connsiteY1" fmla="*/ 3097389 h 8379345"/>
              <a:gd name="connsiteX2" fmla="*/ 2585178 w 3632016"/>
              <a:gd name="connsiteY2" fmla="*/ 1998655 h 8379345"/>
              <a:gd name="connsiteX3" fmla="*/ 3632016 w 3632016"/>
              <a:gd name="connsiteY3" fmla="*/ 4141795 h 8379345"/>
              <a:gd name="connsiteX4" fmla="*/ 2585178 w 3632016"/>
              <a:gd name="connsiteY4" fmla="*/ 6284935 h 8379345"/>
              <a:gd name="connsiteX5" fmla="*/ 2871109 w 3632016"/>
              <a:gd name="connsiteY5" fmla="*/ 5284603 h 8379345"/>
              <a:gd name="connsiteX6" fmla="*/ 95803 w 3632016"/>
              <a:gd name="connsiteY6" fmla="*/ 8379345 h 8379345"/>
              <a:gd name="connsiteX7" fmla="*/ 0 w 3632016"/>
              <a:gd name="connsiteY7" fmla="*/ 0 h 8379345"/>
              <a:gd name="connsiteX0" fmla="*/ 0 w 3555425"/>
              <a:gd name="connsiteY0" fmla="*/ 0 h 8379345"/>
              <a:gd name="connsiteX1" fmla="*/ 2894936 w 3555425"/>
              <a:gd name="connsiteY1" fmla="*/ 3097389 h 8379345"/>
              <a:gd name="connsiteX2" fmla="*/ 2585178 w 3555425"/>
              <a:gd name="connsiteY2" fmla="*/ 1998655 h 8379345"/>
              <a:gd name="connsiteX3" fmla="*/ 3555425 w 3555425"/>
              <a:gd name="connsiteY3" fmla="*/ 4314635 h 8379345"/>
              <a:gd name="connsiteX4" fmla="*/ 2585178 w 3555425"/>
              <a:gd name="connsiteY4" fmla="*/ 6284935 h 8379345"/>
              <a:gd name="connsiteX5" fmla="*/ 2871109 w 3555425"/>
              <a:gd name="connsiteY5" fmla="*/ 5284603 h 8379345"/>
              <a:gd name="connsiteX6" fmla="*/ 95803 w 3555425"/>
              <a:gd name="connsiteY6" fmla="*/ 8379345 h 8379345"/>
              <a:gd name="connsiteX7" fmla="*/ 0 w 3555425"/>
              <a:gd name="connsiteY7" fmla="*/ 0 h 8379345"/>
              <a:gd name="connsiteX0" fmla="*/ 0 w 3555425"/>
              <a:gd name="connsiteY0" fmla="*/ 0 h 8379345"/>
              <a:gd name="connsiteX1" fmla="*/ 2807646 w 3555425"/>
              <a:gd name="connsiteY1" fmla="*/ 3041478 h 8379345"/>
              <a:gd name="connsiteX2" fmla="*/ 2585178 w 3555425"/>
              <a:gd name="connsiteY2" fmla="*/ 1998655 h 8379345"/>
              <a:gd name="connsiteX3" fmla="*/ 3555425 w 3555425"/>
              <a:gd name="connsiteY3" fmla="*/ 4314635 h 8379345"/>
              <a:gd name="connsiteX4" fmla="*/ 2585178 w 3555425"/>
              <a:gd name="connsiteY4" fmla="*/ 6284935 h 8379345"/>
              <a:gd name="connsiteX5" fmla="*/ 2871109 w 3555425"/>
              <a:gd name="connsiteY5" fmla="*/ 5284603 h 8379345"/>
              <a:gd name="connsiteX6" fmla="*/ 95803 w 3555425"/>
              <a:gd name="connsiteY6" fmla="*/ 8379345 h 8379345"/>
              <a:gd name="connsiteX7" fmla="*/ 0 w 3555425"/>
              <a:gd name="connsiteY7" fmla="*/ 0 h 8379345"/>
              <a:gd name="connsiteX0" fmla="*/ 0 w 3555425"/>
              <a:gd name="connsiteY0" fmla="*/ 0 h 8379345"/>
              <a:gd name="connsiteX1" fmla="*/ 2807646 w 3555425"/>
              <a:gd name="connsiteY1" fmla="*/ 3041478 h 8379345"/>
              <a:gd name="connsiteX2" fmla="*/ 2585178 w 3555425"/>
              <a:gd name="connsiteY2" fmla="*/ 1998655 h 8379345"/>
              <a:gd name="connsiteX3" fmla="*/ 3555425 w 3555425"/>
              <a:gd name="connsiteY3" fmla="*/ 4314635 h 8379345"/>
              <a:gd name="connsiteX4" fmla="*/ 2585178 w 3555425"/>
              <a:gd name="connsiteY4" fmla="*/ 6284935 h 8379345"/>
              <a:gd name="connsiteX5" fmla="*/ 2790024 w 3555425"/>
              <a:gd name="connsiteY5" fmla="*/ 5240279 h 8379345"/>
              <a:gd name="connsiteX6" fmla="*/ 95803 w 3555425"/>
              <a:gd name="connsiteY6" fmla="*/ 8379345 h 8379345"/>
              <a:gd name="connsiteX7" fmla="*/ 0 w 3555425"/>
              <a:gd name="connsiteY7" fmla="*/ 0 h 8379345"/>
              <a:gd name="connsiteX0" fmla="*/ 0 w 3555425"/>
              <a:gd name="connsiteY0" fmla="*/ 0 h 8379345"/>
              <a:gd name="connsiteX1" fmla="*/ 2807646 w 3555425"/>
              <a:gd name="connsiteY1" fmla="*/ 3041478 h 8379345"/>
              <a:gd name="connsiteX2" fmla="*/ 2585178 w 3555425"/>
              <a:gd name="connsiteY2" fmla="*/ 1998655 h 8379345"/>
              <a:gd name="connsiteX3" fmla="*/ 3555425 w 3555425"/>
              <a:gd name="connsiteY3" fmla="*/ 4314635 h 8379345"/>
              <a:gd name="connsiteX4" fmla="*/ 2585178 w 3555425"/>
              <a:gd name="connsiteY4" fmla="*/ 6284935 h 8379345"/>
              <a:gd name="connsiteX5" fmla="*/ 2760923 w 3555425"/>
              <a:gd name="connsiteY5" fmla="*/ 5290941 h 8379345"/>
              <a:gd name="connsiteX6" fmla="*/ 95803 w 3555425"/>
              <a:gd name="connsiteY6" fmla="*/ 8379345 h 8379345"/>
              <a:gd name="connsiteX7" fmla="*/ 0 w 3555425"/>
              <a:gd name="connsiteY7" fmla="*/ 0 h 8379345"/>
              <a:gd name="connsiteX0" fmla="*/ 1050639 w 3459622"/>
              <a:gd name="connsiteY0" fmla="*/ 0 h 8974048"/>
              <a:gd name="connsiteX1" fmla="*/ 2711843 w 3459622"/>
              <a:gd name="connsiteY1" fmla="*/ 3636181 h 8974048"/>
              <a:gd name="connsiteX2" fmla="*/ 2489375 w 3459622"/>
              <a:gd name="connsiteY2" fmla="*/ 2593358 h 8974048"/>
              <a:gd name="connsiteX3" fmla="*/ 3459622 w 3459622"/>
              <a:gd name="connsiteY3" fmla="*/ 4909338 h 8974048"/>
              <a:gd name="connsiteX4" fmla="*/ 2489375 w 3459622"/>
              <a:gd name="connsiteY4" fmla="*/ 6879638 h 8974048"/>
              <a:gd name="connsiteX5" fmla="*/ 2665120 w 3459622"/>
              <a:gd name="connsiteY5" fmla="*/ 5885644 h 8974048"/>
              <a:gd name="connsiteX6" fmla="*/ 0 w 3459622"/>
              <a:gd name="connsiteY6" fmla="*/ 8974048 h 8974048"/>
              <a:gd name="connsiteX7" fmla="*/ 1050639 w 3459622"/>
              <a:gd name="connsiteY7" fmla="*/ 0 h 8974048"/>
              <a:gd name="connsiteX0" fmla="*/ 0 w 2408983"/>
              <a:gd name="connsiteY0" fmla="*/ 0 h 9338303"/>
              <a:gd name="connsiteX1" fmla="*/ 1661204 w 2408983"/>
              <a:gd name="connsiteY1" fmla="*/ 3636181 h 9338303"/>
              <a:gd name="connsiteX2" fmla="*/ 1438736 w 2408983"/>
              <a:gd name="connsiteY2" fmla="*/ 2593358 h 9338303"/>
              <a:gd name="connsiteX3" fmla="*/ 2408983 w 2408983"/>
              <a:gd name="connsiteY3" fmla="*/ 4909338 h 9338303"/>
              <a:gd name="connsiteX4" fmla="*/ 1438736 w 2408983"/>
              <a:gd name="connsiteY4" fmla="*/ 6879638 h 9338303"/>
              <a:gd name="connsiteX5" fmla="*/ 1614481 w 2408983"/>
              <a:gd name="connsiteY5" fmla="*/ 5885644 h 9338303"/>
              <a:gd name="connsiteX6" fmla="*/ 65750 w 2408983"/>
              <a:gd name="connsiteY6" fmla="*/ 9338303 h 9338303"/>
              <a:gd name="connsiteX7" fmla="*/ 0 w 2408983"/>
              <a:gd name="connsiteY7" fmla="*/ 0 h 9338303"/>
              <a:gd name="connsiteX0" fmla="*/ 0 w 2408983"/>
              <a:gd name="connsiteY0" fmla="*/ 0 h 9338303"/>
              <a:gd name="connsiteX1" fmla="*/ 1661204 w 2408983"/>
              <a:gd name="connsiteY1" fmla="*/ 3636181 h 9338303"/>
              <a:gd name="connsiteX2" fmla="*/ 1438736 w 2408983"/>
              <a:gd name="connsiteY2" fmla="*/ 2593358 h 9338303"/>
              <a:gd name="connsiteX3" fmla="*/ 2408983 w 2408983"/>
              <a:gd name="connsiteY3" fmla="*/ 4909338 h 9338303"/>
              <a:gd name="connsiteX4" fmla="*/ 1438736 w 2408983"/>
              <a:gd name="connsiteY4" fmla="*/ 6879638 h 9338303"/>
              <a:gd name="connsiteX5" fmla="*/ 1614481 w 2408983"/>
              <a:gd name="connsiteY5" fmla="*/ 5885644 h 9338303"/>
              <a:gd name="connsiteX6" fmla="*/ 65750 w 2408983"/>
              <a:gd name="connsiteY6" fmla="*/ 9338303 h 9338303"/>
              <a:gd name="connsiteX7" fmla="*/ 0 w 2408983"/>
              <a:gd name="connsiteY7" fmla="*/ 0 h 9338303"/>
              <a:gd name="connsiteX0" fmla="*/ 0 w 2408983"/>
              <a:gd name="connsiteY0" fmla="*/ 0 h 9338303"/>
              <a:gd name="connsiteX1" fmla="*/ 1661204 w 2408983"/>
              <a:gd name="connsiteY1" fmla="*/ 3636181 h 9338303"/>
              <a:gd name="connsiteX2" fmla="*/ 1438736 w 2408983"/>
              <a:gd name="connsiteY2" fmla="*/ 2593358 h 9338303"/>
              <a:gd name="connsiteX3" fmla="*/ 2408983 w 2408983"/>
              <a:gd name="connsiteY3" fmla="*/ 4909338 h 9338303"/>
              <a:gd name="connsiteX4" fmla="*/ 1438736 w 2408983"/>
              <a:gd name="connsiteY4" fmla="*/ 6879638 h 9338303"/>
              <a:gd name="connsiteX5" fmla="*/ 1614481 w 2408983"/>
              <a:gd name="connsiteY5" fmla="*/ 5885644 h 9338303"/>
              <a:gd name="connsiteX6" fmla="*/ 65750 w 2408983"/>
              <a:gd name="connsiteY6" fmla="*/ 9338303 h 9338303"/>
              <a:gd name="connsiteX7" fmla="*/ 0 w 2408983"/>
              <a:gd name="connsiteY7" fmla="*/ 0 h 9338303"/>
              <a:gd name="connsiteX0" fmla="*/ 0 w 2408983"/>
              <a:gd name="connsiteY0" fmla="*/ 0 h 9338303"/>
              <a:gd name="connsiteX1" fmla="*/ 1661204 w 2408983"/>
              <a:gd name="connsiteY1" fmla="*/ 3636181 h 9338303"/>
              <a:gd name="connsiteX2" fmla="*/ 1438736 w 2408983"/>
              <a:gd name="connsiteY2" fmla="*/ 2593358 h 9338303"/>
              <a:gd name="connsiteX3" fmla="*/ 2408983 w 2408983"/>
              <a:gd name="connsiteY3" fmla="*/ 4909338 h 9338303"/>
              <a:gd name="connsiteX4" fmla="*/ 1438736 w 2408983"/>
              <a:gd name="connsiteY4" fmla="*/ 6879638 h 9338303"/>
              <a:gd name="connsiteX5" fmla="*/ 1614481 w 2408983"/>
              <a:gd name="connsiteY5" fmla="*/ 5885644 h 9338303"/>
              <a:gd name="connsiteX6" fmla="*/ 65750 w 2408983"/>
              <a:gd name="connsiteY6" fmla="*/ 9338303 h 9338303"/>
              <a:gd name="connsiteX7" fmla="*/ 0 w 2408983"/>
              <a:gd name="connsiteY7" fmla="*/ 0 h 9338303"/>
              <a:gd name="connsiteX0" fmla="*/ 0 w 2399881"/>
              <a:gd name="connsiteY0" fmla="*/ 0 h 9338303"/>
              <a:gd name="connsiteX1" fmla="*/ 1661204 w 2399881"/>
              <a:gd name="connsiteY1" fmla="*/ 3636181 h 9338303"/>
              <a:gd name="connsiteX2" fmla="*/ 1438736 w 2399881"/>
              <a:gd name="connsiteY2" fmla="*/ 2593358 h 9338303"/>
              <a:gd name="connsiteX3" fmla="*/ 2399881 w 2399881"/>
              <a:gd name="connsiteY3" fmla="*/ 4771307 h 9338303"/>
              <a:gd name="connsiteX4" fmla="*/ 1438736 w 2399881"/>
              <a:gd name="connsiteY4" fmla="*/ 6879638 h 9338303"/>
              <a:gd name="connsiteX5" fmla="*/ 1614481 w 2399881"/>
              <a:gd name="connsiteY5" fmla="*/ 5885644 h 9338303"/>
              <a:gd name="connsiteX6" fmla="*/ 65750 w 2399881"/>
              <a:gd name="connsiteY6" fmla="*/ 9338303 h 9338303"/>
              <a:gd name="connsiteX7" fmla="*/ 0 w 2399881"/>
              <a:gd name="connsiteY7" fmla="*/ 0 h 933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9881" h="9338303">
                <a:moveTo>
                  <a:pt x="0" y="0"/>
                </a:moveTo>
                <a:cubicBezTo>
                  <a:pt x="732297" y="2830006"/>
                  <a:pt x="1440198" y="3616854"/>
                  <a:pt x="1661204" y="3636181"/>
                </a:cubicBezTo>
                <a:lnTo>
                  <a:pt x="1438736" y="2593358"/>
                </a:lnTo>
                <a:lnTo>
                  <a:pt x="2399881" y="4771307"/>
                </a:lnTo>
                <a:lnTo>
                  <a:pt x="1438736" y="6879638"/>
                </a:lnTo>
                <a:lnTo>
                  <a:pt x="1614481" y="5885644"/>
                </a:lnTo>
                <a:cubicBezTo>
                  <a:pt x="1231126" y="6063806"/>
                  <a:pt x="575329" y="6762157"/>
                  <a:pt x="65750" y="9338303"/>
                </a:cubicBezTo>
                <a:cubicBezTo>
                  <a:pt x="65750" y="8346829"/>
                  <a:pt x="5404" y="1681731"/>
                  <a:pt x="0" y="0"/>
                </a:cubicBezTo>
                <a:close/>
              </a:path>
            </a:pathLst>
          </a:custGeom>
          <a:gradFill flip="none" rotWithShape="1">
            <a:gsLst>
              <a:gs pos="14000">
                <a:schemeClr val="bg1"/>
              </a:gs>
              <a:gs pos="69000">
                <a:srgbClr val="F35B07"/>
              </a:gs>
              <a:gs pos="100000">
                <a:srgbClr val="F35B07"/>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kumimoji="0" lang="ko-KR" altLang="en-US" sz="2000" dirty="0">
              <a:solidFill>
                <a:prstClr val="white"/>
              </a:solidFill>
            </a:endParaRPr>
          </a:p>
        </p:txBody>
      </p:sp>
      <p:graphicFrame>
        <p:nvGraphicFramePr>
          <p:cNvPr id="4" name="표 3"/>
          <p:cNvGraphicFramePr>
            <a:graphicFrameLocks noGrp="1"/>
          </p:cNvGraphicFramePr>
          <p:nvPr>
            <p:extLst>
              <p:ext uri="{D42A27DB-BD31-4B8C-83A1-F6EECF244321}">
                <p14:modId xmlns:p14="http://schemas.microsoft.com/office/powerpoint/2010/main" val="132496114"/>
              </p:ext>
            </p:extLst>
          </p:nvPr>
        </p:nvGraphicFramePr>
        <p:xfrm>
          <a:off x="5436096" y="2384886"/>
          <a:ext cx="3456384" cy="1908210"/>
        </p:xfrm>
        <a:graphic>
          <a:graphicData uri="http://schemas.openxmlformats.org/drawingml/2006/table">
            <a:tbl>
              <a:tblPr firstRow="1" bandRow="1">
                <a:tableStyleId>{7DF18680-E054-41AD-8BC1-D1AEF772440D}</a:tableStyleId>
              </a:tblPr>
              <a:tblGrid>
                <a:gridCol w="1224136"/>
                <a:gridCol w="1152128"/>
                <a:gridCol w="1080120"/>
              </a:tblGrid>
              <a:tr h="381642">
                <a:tc>
                  <a:txBody>
                    <a:bodyPr/>
                    <a:lstStyle/>
                    <a:p>
                      <a:pPr algn="ctr" latinLnBrk="1"/>
                      <a:endParaRPr lang="ko-KR" altLang="en-US" sz="1200" b="1" dirty="0">
                        <a:latin typeface="맑은 고딕" pitchFamily="50" charset="-127"/>
                        <a:ea typeface="맑은 고딕" pitchFamily="50" charset="-127"/>
                      </a:endParaRPr>
                    </a:p>
                  </a:txBody>
                  <a:tcPr marL="84406" marR="84406"/>
                </a:tc>
                <a:tc>
                  <a:txBody>
                    <a:bodyPr/>
                    <a:lstStyle/>
                    <a:p>
                      <a:pPr algn="ctr" latinLnBrk="1"/>
                      <a:r>
                        <a:rPr lang="en-US" altLang="ko-KR" sz="1200" b="1" dirty="0" smtClean="0">
                          <a:latin typeface="맑은 고딕" pitchFamily="50" charset="-127"/>
                          <a:ea typeface="맑은 고딕" pitchFamily="50" charset="-127"/>
                        </a:rPr>
                        <a:t>a</a:t>
                      </a:r>
                      <a:endParaRPr lang="ko-KR" altLang="en-US" sz="1200" b="1" dirty="0">
                        <a:latin typeface="맑은 고딕" pitchFamily="50" charset="-127"/>
                        <a:ea typeface="맑은 고딕" pitchFamily="50" charset="-127"/>
                      </a:endParaRPr>
                    </a:p>
                  </a:txBody>
                  <a:tcPr marL="84406" marR="84406" anchor="ctr"/>
                </a:tc>
                <a:tc>
                  <a:txBody>
                    <a:bodyPr/>
                    <a:lstStyle/>
                    <a:p>
                      <a:pPr algn="ctr" latinLnBrk="1"/>
                      <a:r>
                        <a:rPr lang="en-US" altLang="ko-KR" sz="1200" b="1" dirty="0" smtClean="0">
                          <a:latin typeface="맑은 고딕" pitchFamily="50" charset="-127"/>
                          <a:ea typeface="맑은 고딕" pitchFamily="50" charset="-127"/>
                        </a:rPr>
                        <a:t>b</a:t>
                      </a:r>
                      <a:endParaRPr lang="ko-KR" altLang="en-US" sz="1200" b="1" dirty="0">
                        <a:latin typeface="맑은 고딕" pitchFamily="50" charset="-127"/>
                        <a:ea typeface="맑은 고딕" pitchFamily="50" charset="-127"/>
                      </a:endParaRPr>
                    </a:p>
                  </a:txBody>
                  <a:tcPr marL="84406" marR="84406" anchor="ctr"/>
                </a:tc>
              </a:tr>
              <a:tr h="381642">
                <a:tc>
                  <a:txBody>
                    <a:bodyPr/>
                    <a:lstStyle/>
                    <a:p>
                      <a:pPr algn="ctr" latinLnBrk="1"/>
                      <a:r>
                        <a:rPr lang="en-US" altLang="ko-KR" sz="1200" b="0" dirty="0" smtClean="0">
                          <a:latin typeface="맑은 고딕" pitchFamily="50" charset="-127"/>
                          <a:ea typeface="맑은 고딕" pitchFamily="50" charset="-127"/>
                        </a:rPr>
                        <a:t>IR1 </a:t>
                      </a:r>
                      <a:r>
                        <a:rPr lang="en-US" altLang="ko-KR" sz="1200" b="0" baseline="0" dirty="0" smtClean="0">
                          <a:latin typeface="맑은 고딕" pitchFamily="50" charset="-127"/>
                          <a:ea typeface="맑은 고딕" pitchFamily="50" charset="-127"/>
                        </a:rPr>
                        <a:t>(10.8㎛)</a:t>
                      </a:r>
                      <a:endParaRPr lang="ko-KR" altLang="en-US" sz="1200" b="0" dirty="0">
                        <a:latin typeface="맑은 고딕" pitchFamily="50" charset="-127"/>
                        <a:ea typeface="맑은 고딕" pitchFamily="50" charset="-127"/>
                      </a:endParaRPr>
                    </a:p>
                  </a:txBody>
                  <a:tcPr marL="84406" marR="84406" anchor="ctr"/>
                </a:tc>
                <a:tc>
                  <a:txBody>
                    <a:bodyPr/>
                    <a:lstStyle/>
                    <a:p>
                      <a:pPr algn="ctr" latinLnBrk="1"/>
                      <a:r>
                        <a:rPr lang="en-US" altLang="ko-KR" sz="1200" b="1" dirty="0" smtClean="0">
                          <a:latin typeface="맑은 고딕" pitchFamily="50" charset="-127"/>
                          <a:ea typeface="맑은 고딕" pitchFamily="50" charset="-127"/>
                        </a:rPr>
                        <a:t>1.008</a:t>
                      </a:r>
                      <a:endParaRPr lang="ko-KR" altLang="en-US" sz="1200" b="1" dirty="0">
                        <a:latin typeface="맑은 고딕" pitchFamily="50" charset="-127"/>
                        <a:ea typeface="맑은 고딕" pitchFamily="50" charset="-127"/>
                      </a:endParaRPr>
                    </a:p>
                  </a:txBody>
                  <a:tcPr marL="84406" marR="84406" anchor="ctr"/>
                </a:tc>
                <a:tc>
                  <a:txBody>
                    <a:bodyPr/>
                    <a:lstStyle/>
                    <a:p>
                      <a:pPr algn="ctr" latinLnBrk="1"/>
                      <a:r>
                        <a:rPr lang="en-US" altLang="ko-KR" sz="1200" b="1" dirty="0" smtClean="0">
                          <a:latin typeface="맑은 고딕" pitchFamily="50" charset="-127"/>
                          <a:ea typeface="맑은 고딕" pitchFamily="50" charset="-127"/>
                        </a:rPr>
                        <a:t>-2.439</a:t>
                      </a:r>
                      <a:endParaRPr lang="ko-KR" altLang="en-US" sz="1200" b="1" dirty="0">
                        <a:latin typeface="맑은 고딕" pitchFamily="50" charset="-127"/>
                        <a:ea typeface="맑은 고딕" pitchFamily="50" charset="-127"/>
                      </a:endParaRPr>
                    </a:p>
                  </a:txBody>
                  <a:tcPr marL="84406" marR="84406" anchor="ctr"/>
                </a:tc>
              </a:tr>
              <a:tr h="381642">
                <a:tc>
                  <a:txBody>
                    <a:bodyPr/>
                    <a:lstStyle/>
                    <a:p>
                      <a:pPr algn="ctr" latinLnBrk="1"/>
                      <a:r>
                        <a:rPr lang="en-US" altLang="ko-KR" sz="1200" b="0" dirty="0" smtClean="0">
                          <a:latin typeface="맑은 고딕" pitchFamily="50" charset="-127"/>
                          <a:ea typeface="맑은 고딕" pitchFamily="50" charset="-127"/>
                        </a:rPr>
                        <a:t>IR2 </a:t>
                      </a:r>
                      <a:r>
                        <a:rPr lang="en-US" altLang="ko-KR" sz="1200" b="0" baseline="0" dirty="0" smtClean="0">
                          <a:latin typeface="맑은 고딕" pitchFamily="50" charset="-127"/>
                          <a:ea typeface="맑은 고딕" pitchFamily="50" charset="-127"/>
                        </a:rPr>
                        <a:t>(12.0㎛)</a:t>
                      </a:r>
                      <a:endParaRPr lang="ko-KR" altLang="en-US" sz="1200" b="0" dirty="0" smtClean="0">
                        <a:latin typeface="맑은 고딕" pitchFamily="50" charset="-127"/>
                        <a:ea typeface="맑은 고딕" pitchFamily="50" charset="-127"/>
                      </a:endParaRPr>
                    </a:p>
                  </a:txBody>
                  <a:tcPr marL="84406" marR="84406" anchor="ctr"/>
                </a:tc>
                <a:tc>
                  <a:txBody>
                    <a:bodyPr/>
                    <a:lstStyle/>
                    <a:p>
                      <a:pPr algn="ctr" latinLnBrk="1"/>
                      <a:r>
                        <a:rPr lang="en-US" altLang="ko-KR" sz="1200" b="1" dirty="0" smtClean="0">
                          <a:latin typeface="맑은 고딕" pitchFamily="50" charset="-127"/>
                          <a:ea typeface="맑은 고딕" pitchFamily="50" charset="-127"/>
                        </a:rPr>
                        <a:t>1.007</a:t>
                      </a:r>
                      <a:endParaRPr lang="ko-KR" altLang="en-US" sz="1200" b="1" dirty="0">
                        <a:latin typeface="맑은 고딕" pitchFamily="50" charset="-127"/>
                        <a:ea typeface="맑은 고딕" pitchFamily="50" charset="-127"/>
                      </a:endParaRPr>
                    </a:p>
                  </a:txBody>
                  <a:tcPr marL="84406" marR="84406" anchor="ctr"/>
                </a:tc>
                <a:tc>
                  <a:txBody>
                    <a:bodyPr/>
                    <a:lstStyle/>
                    <a:p>
                      <a:pPr algn="ctr" latinLnBrk="1"/>
                      <a:r>
                        <a:rPr lang="en-US" altLang="ko-KR" sz="1200" b="1" dirty="0" smtClean="0">
                          <a:latin typeface="맑은 고딕" pitchFamily="50" charset="-127"/>
                          <a:ea typeface="맑은 고딕" pitchFamily="50" charset="-127"/>
                        </a:rPr>
                        <a:t>-1.350</a:t>
                      </a:r>
                      <a:endParaRPr lang="ko-KR" altLang="en-US" sz="1200" b="1" dirty="0">
                        <a:latin typeface="맑은 고딕" pitchFamily="50" charset="-127"/>
                        <a:ea typeface="맑은 고딕" pitchFamily="50" charset="-127"/>
                      </a:endParaRPr>
                    </a:p>
                  </a:txBody>
                  <a:tcPr marL="84406" marR="84406" anchor="ctr"/>
                </a:tc>
              </a:tr>
              <a:tr h="381642">
                <a:tc>
                  <a:txBody>
                    <a:bodyPr/>
                    <a:lstStyle/>
                    <a:p>
                      <a:pPr algn="ctr" latinLnBrk="1"/>
                      <a:r>
                        <a:rPr lang="en-US" altLang="ko-KR" sz="1200" b="0" dirty="0" smtClean="0">
                          <a:latin typeface="맑은 고딕" pitchFamily="50" charset="-127"/>
                          <a:ea typeface="맑은 고딕" pitchFamily="50" charset="-127"/>
                        </a:rPr>
                        <a:t>IR3 </a:t>
                      </a:r>
                      <a:r>
                        <a:rPr lang="en-US" altLang="ko-KR" sz="1200" b="0" baseline="0" dirty="0" smtClean="0">
                          <a:latin typeface="맑은 고딕" pitchFamily="50" charset="-127"/>
                          <a:ea typeface="맑은 고딕" pitchFamily="50" charset="-127"/>
                        </a:rPr>
                        <a:t>(6.8㎛)</a:t>
                      </a:r>
                      <a:endParaRPr lang="ko-KR" altLang="en-US" sz="1200" b="0" dirty="0">
                        <a:latin typeface="맑은 고딕" pitchFamily="50" charset="-127"/>
                        <a:ea typeface="맑은 고딕" pitchFamily="50" charset="-127"/>
                      </a:endParaRPr>
                    </a:p>
                  </a:txBody>
                  <a:tcPr marL="84406" marR="84406" anchor="ctr"/>
                </a:tc>
                <a:tc>
                  <a:txBody>
                    <a:bodyPr/>
                    <a:lstStyle/>
                    <a:p>
                      <a:pPr algn="ctr" latinLnBrk="1"/>
                      <a:r>
                        <a:rPr lang="en-US" altLang="ko-KR" sz="1200" b="1" dirty="0" smtClean="0">
                          <a:latin typeface="맑은 고딕" pitchFamily="50" charset="-127"/>
                          <a:ea typeface="맑은 고딕" pitchFamily="50" charset="-127"/>
                        </a:rPr>
                        <a:t>1.022</a:t>
                      </a:r>
                      <a:endParaRPr lang="ko-KR" altLang="en-US" sz="1200" b="1" dirty="0">
                        <a:latin typeface="맑은 고딕" pitchFamily="50" charset="-127"/>
                        <a:ea typeface="맑은 고딕" pitchFamily="50" charset="-127"/>
                      </a:endParaRPr>
                    </a:p>
                  </a:txBody>
                  <a:tcPr marL="84406" marR="84406" anchor="ctr"/>
                </a:tc>
                <a:tc>
                  <a:txBody>
                    <a:bodyPr/>
                    <a:lstStyle/>
                    <a:p>
                      <a:pPr algn="ctr" latinLnBrk="1"/>
                      <a:r>
                        <a:rPr lang="en-US" altLang="ko-KR" sz="1200" b="1" dirty="0" smtClean="0">
                          <a:latin typeface="맑은 고딕" pitchFamily="50" charset="-127"/>
                          <a:ea typeface="맑은 고딕" pitchFamily="50" charset="-127"/>
                        </a:rPr>
                        <a:t>-5.552</a:t>
                      </a:r>
                      <a:endParaRPr lang="ko-KR" altLang="en-US" sz="1200" b="1" dirty="0">
                        <a:latin typeface="맑은 고딕" pitchFamily="50" charset="-127"/>
                        <a:ea typeface="맑은 고딕" pitchFamily="50" charset="-127"/>
                      </a:endParaRPr>
                    </a:p>
                  </a:txBody>
                  <a:tcPr marL="84406" marR="84406" anchor="ctr"/>
                </a:tc>
              </a:tr>
              <a:tr h="381642">
                <a:tc>
                  <a:txBody>
                    <a:bodyPr/>
                    <a:lstStyle/>
                    <a:p>
                      <a:pPr algn="ctr" latinLnBrk="1"/>
                      <a:r>
                        <a:rPr lang="en-US" altLang="ko-KR" sz="1200" b="0" dirty="0" smtClean="0">
                          <a:latin typeface="맑은 고딕" pitchFamily="50" charset="-127"/>
                          <a:ea typeface="맑은 고딕" pitchFamily="50" charset="-127"/>
                        </a:rPr>
                        <a:t>IR4 </a:t>
                      </a:r>
                      <a:r>
                        <a:rPr lang="en-US" altLang="ko-KR" sz="1200" b="0" baseline="0" dirty="0" smtClean="0">
                          <a:latin typeface="맑은 고딕" pitchFamily="50" charset="-127"/>
                          <a:ea typeface="맑은 고딕" pitchFamily="50" charset="-127"/>
                        </a:rPr>
                        <a:t>(3.8㎛)</a:t>
                      </a:r>
                      <a:endParaRPr lang="ko-KR" altLang="en-US" sz="1200" b="0" dirty="0">
                        <a:latin typeface="맑은 고딕" pitchFamily="50" charset="-127"/>
                        <a:ea typeface="맑은 고딕" pitchFamily="50" charset="-127"/>
                      </a:endParaRPr>
                    </a:p>
                  </a:txBody>
                  <a:tcPr marL="84406" marR="84406" anchor="ctr"/>
                </a:tc>
                <a:tc>
                  <a:txBody>
                    <a:bodyPr/>
                    <a:lstStyle/>
                    <a:p>
                      <a:pPr algn="ctr" latinLnBrk="1"/>
                      <a:r>
                        <a:rPr lang="en-US" altLang="ko-KR" sz="1200" b="1" dirty="0" smtClean="0">
                          <a:latin typeface="맑은 고딕" pitchFamily="50" charset="-127"/>
                          <a:ea typeface="맑은 고딕" pitchFamily="50" charset="-127"/>
                        </a:rPr>
                        <a:t>1.000</a:t>
                      </a:r>
                      <a:endParaRPr lang="ko-KR" altLang="en-US" sz="1200" b="1" dirty="0">
                        <a:latin typeface="맑은 고딕" pitchFamily="50" charset="-127"/>
                        <a:ea typeface="맑은 고딕" pitchFamily="50" charset="-127"/>
                      </a:endParaRPr>
                    </a:p>
                  </a:txBody>
                  <a:tcPr marL="84406" marR="84406" anchor="ctr"/>
                </a:tc>
                <a:tc>
                  <a:txBody>
                    <a:bodyPr/>
                    <a:lstStyle/>
                    <a:p>
                      <a:pPr algn="ctr" latinLnBrk="1"/>
                      <a:r>
                        <a:rPr lang="en-US" altLang="ko-KR" sz="1200" b="1" dirty="0" smtClean="0">
                          <a:latin typeface="맑은 고딕" pitchFamily="50" charset="-127"/>
                          <a:ea typeface="맑은 고딕" pitchFamily="50" charset="-127"/>
                        </a:rPr>
                        <a:t>0.232</a:t>
                      </a:r>
                      <a:endParaRPr lang="ko-KR" altLang="en-US" sz="1200" b="1" dirty="0">
                        <a:latin typeface="맑은 고딕" pitchFamily="50" charset="-127"/>
                        <a:ea typeface="맑은 고딕" pitchFamily="50" charset="-127"/>
                      </a:endParaRPr>
                    </a:p>
                  </a:txBody>
                  <a:tcPr marL="84406" marR="84406" anchor="ctr"/>
                </a:tc>
              </a:tr>
            </a:tbl>
          </a:graphicData>
        </a:graphic>
      </p:graphicFrame>
      <p:sp>
        <p:nvSpPr>
          <p:cNvPr id="6" name="TextBox 5"/>
          <p:cNvSpPr txBox="1">
            <a:spLocks noChangeArrowheads="1"/>
          </p:cNvSpPr>
          <p:nvPr/>
        </p:nvSpPr>
        <p:spPr bwMode="auto">
          <a:xfrm>
            <a:off x="5604616" y="2066947"/>
            <a:ext cx="3143848" cy="248977"/>
          </a:xfrm>
          <a:prstGeom prst="rect">
            <a:avLst/>
          </a:prstGeom>
          <a:noFill/>
          <a:ln w="9525">
            <a:noFill/>
            <a:miter lim="800000"/>
            <a:headEnd/>
            <a:tailEnd/>
          </a:ln>
        </p:spPr>
        <p:txBody>
          <a:bodyPr wrap="none" anchor="ctr"/>
          <a:lstStyle/>
          <a:p>
            <a:pPr algn="ctr" fontAlgn="auto">
              <a:spcBef>
                <a:spcPts val="0"/>
              </a:spcBef>
              <a:spcAft>
                <a:spcPts val="0"/>
              </a:spcAft>
              <a:defRPr/>
            </a:pPr>
            <a:r>
              <a:rPr kumimoji="0" lang="en-US" altLang="ko-KR" sz="1600" b="1" dirty="0" smtClean="0">
                <a:solidFill>
                  <a:prstClr val="black">
                    <a:lumMod val="95000"/>
                    <a:lumOff val="5000"/>
                  </a:prstClr>
                </a:solidFill>
                <a:latin typeface="Times New Roman" pitchFamily="18" charset="0"/>
                <a:ea typeface="맑은 고딕" pitchFamily="50" charset="-127"/>
                <a:cs typeface="Times New Roman" pitchFamily="18" charset="0"/>
              </a:rPr>
              <a:t>GSICS IR Calibration Coefficient</a:t>
            </a:r>
            <a:endParaRPr kumimoji="0" lang="en-US" altLang="ko-KR" sz="1600" b="1" dirty="0">
              <a:solidFill>
                <a:prstClr val="black">
                  <a:lumMod val="95000"/>
                  <a:lumOff val="5000"/>
                </a:prstClr>
              </a:solidFill>
              <a:latin typeface="Times New Roman" pitchFamily="18" charset="0"/>
              <a:ea typeface="맑은 고딕" pitchFamily="50" charset="-127"/>
              <a:cs typeface="Times New Roman" pitchFamily="18" charset="0"/>
            </a:endParaRPr>
          </a:p>
        </p:txBody>
      </p:sp>
      <p:grpSp>
        <p:nvGrpSpPr>
          <p:cNvPr id="8" name="그룹 14"/>
          <p:cNvGrpSpPr>
            <a:grpSpLocks/>
          </p:cNvGrpSpPr>
          <p:nvPr/>
        </p:nvGrpSpPr>
        <p:grpSpPr bwMode="auto">
          <a:xfrm>
            <a:off x="2068339" y="1808817"/>
            <a:ext cx="2575669" cy="219075"/>
            <a:chOff x="757566" y="1968471"/>
            <a:chExt cx="2790311" cy="219075"/>
          </a:xfrm>
        </p:grpSpPr>
        <p:sp>
          <p:nvSpPr>
            <p:cNvPr id="9" name="TextBox 8"/>
            <p:cNvSpPr txBox="1">
              <a:spLocks noChangeArrowheads="1"/>
            </p:cNvSpPr>
            <p:nvPr/>
          </p:nvSpPr>
          <p:spPr bwMode="auto">
            <a:xfrm>
              <a:off x="933263" y="1968471"/>
              <a:ext cx="2614614" cy="219075"/>
            </a:xfrm>
            <a:prstGeom prst="rect">
              <a:avLst/>
            </a:prstGeom>
            <a:noFill/>
            <a:ln w="9525">
              <a:noFill/>
              <a:miter lim="800000"/>
              <a:headEnd/>
              <a:tailEnd/>
            </a:ln>
          </p:spPr>
          <p:txBody>
            <a:bodyPr wrap="none" anchor="ctr"/>
            <a:lstStyle/>
            <a:p>
              <a:pPr algn="l" fontAlgn="auto">
                <a:spcBef>
                  <a:spcPts val="0"/>
                </a:spcBef>
                <a:spcAft>
                  <a:spcPts val="0"/>
                </a:spcAft>
                <a:defRPr/>
              </a:pPr>
              <a:r>
                <a:rPr kumimoji="0" lang="en-US" altLang="ko-KR" sz="1800" b="1" dirty="0" smtClean="0">
                  <a:solidFill>
                    <a:prstClr val="black">
                      <a:lumMod val="95000"/>
                      <a:lumOff val="5000"/>
                    </a:prstClr>
                  </a:solidFill>
                  <a:latin typeface="Times New Roman" pitchFamily="18" charset="0"/>
                  <a:ea typeface="맑은 고딕" pitchFamily="50" charset="-127"/>
                  <a:cs typeface="Times New Roman" pitchFamily="18" charset="0"/>
                </a:rPr>
                <a:t>Used Data</a:t>
              </a:r>
              <a:endParaRPr kumimoji="0" lang="en-US" altLang="ko-KR" sz="1400" b="1" dirty="0">
                <a:solidFill>
                  <a:prstClr val="black">
                    <a:lumMod val="95000"/>
                    <a:lumOff val="5000"/>
                  </a:prstClr>
                </a:solidFill>
                <a:latin typeface="Times New Roman" pitchFamily="18" charset="0"/>
                <a:ea typeface="맑은 고딕" pitchFamily="50" charset="-127"/>
                <a:cs typeface="Times New Roman" pitchFamily="18" charset="0"/>
              </a:endParaRPr>
            </a:p>
          </p:txBody>
        </p:sp>
        <p:sp>
          <p:nvSpPr>
            <p:cNvPr id="10" name="모서리가 둥근 직사각형 9"/>
            <p:cNvSpPr/>
            <p:nvPr/>
          </p:nvSpPr>
          <p:spPr bwMode="auto">
            <a:xfrm>
              <a:off x="757566" y="2030364"/>
              <a:ext cx="146052" cy="146052"/>
            </a:xfrm>
            <a:prstGeom prst="roundRect">
              <a:avLst/>
            </a:prstGeom>
            <a:solidFill>
              <a:srgbClr val="F35B07"/>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l" fontAlgn="auto">
                <a:spcBef>
                  <a:spcPts val="0"/>
                </a:spcBef>
                <a:spcAft>
                  <a:spcPts val="0"/>
                </a:spcAft>
                <a:defRPr/>
              </a:pPr>
              <a:endParaRPr kumimoji="0" lang="ko-KR" altLang="en-US" sz="1800">
                <a:solidFill>
                  <a:prstClr val="black"/>
                </a:solidFill>
                <a:latin typeface="Times New Roman" pitchFamily="18" charset="0"/>
                <a:ea typeface="맑은 고딕" pitchFamily="50" charset="-127"/>
                <a:cs typeface="Times New Roman" pitchFamily="18" charset="0"/>
              </a:endParaRPr>
            </a:p>
          </p:txBody>
        </p:sp>
      </p:grpSp>
      <p:sp>
        <p:nvSpPr>
          <p:cNvPr id="11" name="Rectangle 121"/>
          <p:cNvSpPr txBox="1">
            <a:spLocks noChangeArrowheads="1"/>
          </p:cNvSpPr>
          <p:nvPr/>
        </p:nvSpPr>
        <p:spPr bwMode="auto">
          <a:xfrm>
            <a:off x="1979712" y="2172371"/>
            <a:ext cx="3744416" cy="935641"/>
          </a:xfrm>
          <a:prstGeom prst="rect">
            <a:avLst/>
          </a:prstGeom>
          <a:ln algn="ctr">
            <a:miter lim="800000"/>
            <a:headEnd/>
            <a:tailEnd/>
          </a:ln>
        </p:spPr>
        <p:txBody>
          <a:bodyPr wrap="square" lIns="0" tIns="0" rIns="0" bIns="0">
            <a:spAutoFit/>
          </a:bodyPr>
          <a:lstStyle/>
          <a:p>
            <a:pPr marL="342900" indent="-342900" algn="l" eaLnBrk="0" fontAlgn="auto" latinLnBrk="0" hangingPunct="0">
              <a:spcBef>
                <a:spcPct val="40000"/>
              </a:spcBef>
              <a:spcAft>
                <a:spcPts val="0"/>
              </a:spcAft>
              <a:buFont typeface="Wingdings" pitchFamily="2" charset="2"/>
              <a:buChar char="§"/>
              <a:defRPr/>
            </a:pPr>
            <a:r>
              <a:rPr kumimoji="0" lang="en-US" altLang="ko-KR" sz="1600" kern="0" dirty="0" smtClean="0">
                <a:solidFill>
                  <a:srgbClr val="000000"/>
                </a:solidFill>
                <a:latin typeface="Times New Roman" pitchFamily="18" charset="0"/>
                <a:ea typeface="맑은 고딕" pitchFamily="50" charset="-127"/>
                <a:cs typeface="Times New Roman" pitchFamily="18" charset="0"/>
              </a:rPr>
              <a:t>COMS/MI Level 1B data</a:t>
            </a:r>
          </a:p>
          <a:p>
            <a:pPr marL="342900" indent="-342900" algn="l" eaLnBrk="0" fontAlgn="auto" latinLnBrk="0" hangingPunct="0">
              <a:spcBef>
                <a:spcPct val="40000"/>
              </a:spcBef>
              <a:spcAft>
                <a:spcPts val="0"/>
              </a:spcAft>
              <a:buFont typeface="Wingdings" pitchFamily="2" charset="2"/>
              <a:buChar char="§"/>
              <a:defRPr/>
            </a:pPr>
            <a:r>
              <a:rPr kumimoji="0" lang="en-US" altLang="ko-KR" sz="1600" kern="0" dirty="0" smtClean="0">
                <a:solidFill>
                  <a:srgbClr val="000000"/>
                </a:solidFill>
                <a:latin typeface="Times New Roman" pitchFamily="18" charset="0"/>
                <a:ea typeface="맑은 고딕" pitchFamily="50" charset="-127"/>
                <a:cs typeface="Times New Roman" pitchFamily="18" charset="0"/>
              </a:rPr>
              <a:t>Period: 2011.04. ~ 2012.03.</a:t>
            </a:r>
          </a:p>
          <a:p>
            <a:pPr marL="342900" indent="-342900" algn="l" eaLnBrk="0" fontAlgn="auto" latinLnBrk="0" hangingPunct="0">
              <a:spcBef>
                <a:spcPct val="40000"/>
              </a:spcBef>
              <a:spcAft>
                <a:spcPts val="0"/>
              </a:spcAft>
              <a:buFont typeface="Wingdings" pitchFamily="2" charset="2"/>
              <a:buChar char="§"/>
              <a:defRPr/>
            </a:pPr>
            <a:r>
              <a:rPr kumimoji="0" lang="en-US" altLang="ko-KR" sz="1600" b="1" kern="0" dirty="0" smtClean="0">
                <a:solidFill>
                  <a:srgbClr val="000000"/>
                </a:solidFill>
                <a:latin typeface="Times New Roman" pitchFamily="18" charset="0"/>
                <a:ea typeface="맑은 고딕" pitchFamily="50" charset="-127"/>
                <a:cs typeface="Times New Roman" pitchFamily="18" charset="0"/>
              </a:rPr>
              <a:t>Equation: Y</a:t>
            </a:r>
            <a:r>
              <a:rPr kumimoji="0" lang="el-GR" altLang="ko-KR" sz="1600" b="1" kern="0" baseline="-25000" dirty="0" smtClean="0">
                <a:solidFill>
                  <a:srgbClr val="000000"/>
                </a:solidFill>
                <a:latin typeface="Times New Roman" pitchFamily="18" charset="0"/>
                <a:ea typeface="맑은 고딕" pitchFamily="50" charset="-127"/>
                <a:cs typeface="Times New Roman" pitchFamily="18" charset="0"/>
              </a:rPr>
              <a:t>λ</a:t>
            </a:r>
            <a:r>
              <a:rPr kumimoji="0" lang="en-US" altLang="ko-KR" sz="1600" b="1" kern="0" dirty="0" smtClean="0">
                <a:solidFill>
                  <a:srgbClr val="000000"/>
                </a:solidFill>
                <a:latin typeface="Times New Roman" pitchFamily="18" charset="0"/>
                <a:ea typeface="맑은 고딕" pitchFamily="50" charset="-127"/>
                <a:cs typeface="Times New Roman" pitchFamily="18" charset="0"/>
              </a:rPr>
              <a:t> = </a:t>
            </a:r>
            <a:r>
              <a:rPr kumimoji="0" lang="en-US" altLang="ko-KR" sz="1600" b="1" kern="0" dirty="0" err="1" smtClean="0">
                <a:solidFill>
                  <a:srgbClr val="000000"/>
                </a:solidFill>
                <a:latin typeface="Times New Roman" pitchFamily="18" charset="0"/>
                <a:ea typeface="맑은 고딕" pitchFamily="50" charset="-127"/>
                <a:cs typeface="Times New Roman" pitchFamily="18" charset="0"/>
              </a:rPr>
              <a:t>aX</a:t>
            </a:r>
            <a:r>
              <a:rPr kumimoji="0" lang="el-GR" altLang="ko-KR" sz="1600" b="1" kern="0" baseline="-25000" dirty="0" smtClean="0">
                <a:solidFill>
                  <a:srgbClr val="000000"/>
                </a:solidFill>
                <a:latin typeface="Times New Roman" pitchFamily="18" charset="0"/>
                <a:ea typeface="맑은 고딕" pitchFamily="50" charset="-127"/>
                <a:cs typeface="Times New Roman" pitchFamily="18" charset="0"/>
              </a:rPr>
              <a:t>λ</a:t>
            </a:r>
            <a:r>
              <a:rPr kumimoji="0" lang="en-US" altLang="ko-KR" sz="1600" b="1" kern="0" dirty="0" smtClean="0">
                <a:solidFill>
                  <a:srgbClr val="000000"/>
                </a:solidFill>
                <a:latin typeface="Times New Roman" pitchFamily="18" charset="0"/>
                <a:ea typeface="맑은 고딕" pitchFamily="50" charset="-127"/>
                <a:cs typeface="Times New Roman" pitchFamily="18" charset="0"/>
              </a:rPr>
              <a:t> + b</a:t>
            </a:r>
            <a:endParaRPr kumimoji="0" lang="en-US" altLang="ko-KR" sz="1600" b="1" kern="0" dirty="0">
              <a:solidFill>
                <a:srgbClr val="000000"/>
              </a:solidFill>
              <a:latin typeface="Times New Roman" pitchFamily="18" charset="0"/>
              <a:ea typeface="맑은 고딕" pitchFamily="50" charset="-127"/>
              <a:cs typeface="Times New Roman" pitchFamily="18" charset="0"/>
            </a:endParaRPr>
          </a:p>
        </p:txBody>
      </p:sp>
      <p:sp>
        <p:nvSpPr>
          <p:cNvPr id="12" name="Rectangle 121"/>
          <p:cNvSpPr txBox="1">
            <a:spLocks noChangeArrowheads="1"/>
          </p:cNvSpPr>
          <p:nvPr/>
        </p:nvSpPr>
        <p:spPr bwMode="auto">
          <a:xfrm>
            <a:off x="2212353" y="3180020"/>
            <a:ext cx="3151735" cy="1120307"/>
          </a:xfrm>
          <a:prstGeom prst="rect">
            <a:avLst/>
          </a:prstGeom>
          <a:ln algn="ctr">
            <a:miter lim="800000"/>
            <a:headEnd/>
            <a:tailEnd/>
          </a:ln>
        </p:spPr>
        <p:txBody>
          <a:bodyPr wrap="square" lIns="0" tIns="0" rIns="0" bIns="0">
            <a:spAutoFit/>
          </a:bodyPr>
          <a:lstStyle/>
          <a:p>
            <a:pPr marL="342900" indent="-342900" algn="l" eaLnBrk="0" fontAlgn="auto" latinLnBrk="0" hangingPunct="0">
              <a:spcBef>
                <a:spcPct val="40000"/>
              </a:spcBef>
              <a:spcAft>
                <a:spcPts val="0"/>
              </a:spcAft>
              <a:buFont typeface="Arial" pitchFamily="34" charset="0"/>
              <a:buChar char="•"/>
              <a:defRPr/>
            </a:pPr>
            <a:r>
              <a:rPr kumimoji="0" lang="en-US" altLang="ko-KR" sz="1400" kern="0" dirty="0" smtClean="0">
                <a:solidFill>
                  <a:srgbClr val="000000"/>
                </a:solidFill>
                <a:latin typeface="Times New Roman" pitchFamily="18" charset="0"/>
                <a:ea typeface="맑은 고딕" pitchFamily="50" charset="-127"/>
                <a:cs typeface="Times New Roman" pitchFamily="18" charset="0"/>
              </a:rPr>
              <a:t>X</a:t>
            </a:r>
            <a:r>
              <a:rPr kumimoji="0" lang="el-GR" altLang="ko-KR" sz="1400" kern="0" baseline="-25000" dirty="0" smtClean="0">
                <a:solidFill>
                  <a:srgbClr val="000000"/>
                </a:solidFill>
                <a:latin typeface="Times New Roman" pitchFamily="18" charset="0"/>
                <a:ea typeface="맑은 고딕" pitchFamily="50" charset="-127"/>
                <a:cs typeface="Times New Roman" pitchFamily="18" charset="0"/>
              </a:rPr>
              <a:t>λ</a:t>
            </a:r>
            <a:r>
              <a:rPr kumimoji="0" lang="en-US" altLang="ko-KR" sz="1400" kern="0" dirty="0">
                <a:solidFill>
                  <a:srgbClr val="000000"/>
                </a:solidFill>
                <a:latin typeface="Times New Roman" pitchFamily="18" charset="0"/>
                <a:ea typeface="맑은 고딕" pitchFamily="50" charset="-127"/>
                <a:cs typeface="Times New Roman" pitchFamily="18" charset="0"/>
              </a:rPr>
              <a:t> </a:t>
            </a:r>
            <a:r>
              <a:rPr kumimoji="0" lang="en-US" altLang="ko-KR" sz="1400" kern="0" dirty="0" smtClean="0">
                <a:solidFill>
                  <a:srgbClr val="000000"/>
                </a:solidFill>
                <a:latin typeface="Times New Roman" pitchFamily="18" charset="0"/>
                <a:ea typeface="맑은 고딕" pitchFamily="50" charset="-127"/>
                <a:cs typeface="Times New Roman" pitchFamily="18" charset="0"/>
              </a:rPr>
              <a:t>: COMS TBB before calibration</a:t>
            </a:r>
          </a:p>
          <a:p>
            <a:pPr marL="342900" indent="-342900" algn="l" eaLnBrk="0" fontAlgn="auto" latinLnBrk="0" hangingPunct="0">
              <a:spcBef>
                <a:spcPct val="40000"/>
              </a:spcBef>
              <a:spcAft>
                <a:spcPts val="0"/>
              </a:spcAft>
              <a:buFont typeface="Arial" pitchFamily="34" charset="0"/>
              <a:buChar char="•"/>
              <a:defRPr/>
            </a:pPr>
            <a:r>
              <a:rPr kumimoji="0" lang="en-US" altLang="ko-KR" sz="1400" kern="0" dirty="0" smtClean="0">
                <a:solidFill>
                  <a:srgbClr val="000000"/>
                </a:solidFill>
                <a:latin typeface="Times New Roman" pitchFamily="18" charset="0"/>
                <a:ea typeface="맑은 고딕" pitchFamily="50" charset="-127"/>
                <a:cs typeface="Times New Roman" pitchFamily="18" charset="0"/>
              </a:rPr>
              <a:t>Y</a:t>
            </a:r>
            <a:r>
              <a:rPr kumimoji="0" lang="el-GR" altLang="ko-KR" sz="1400" kern="0" baseline="-25000" dirty="0" smtClean="0">
                <a:solidFill>
                  <a:srgbClr val="000000"/>
                </a:solidFill>
                <a:latin typeface="Times New Roman" pitchFamily="18" charset="0"/>
                <a:ea typeface="맑은 고딕" pitchFamily="50" charset="-127"/>
                <a:cs typeface="Times New Roman" pitchFamily="18" charset="0"/>
              </a:rPr>
              <a:t>λ</a:t>
            </a:r>
            <a:r>
              <a:rPr kumimoji="0" lang="en-US" altLang="ko-KR" sz="1400" kern="0" dirty="0" smtClean="0">
                <a:solidFill>
                  <a:srgbClr val="000000"/>
                </a:solidFill>
                <a:latin typeface="Times New Roman" pitchFamily="18" charset="0"/>
                <a:ea typeface="맑은 고딕" pitchFamily="50" charset="-127"/>
                <a:cs typeface="Times New Roman" pitchFamily="18" charset="0"/>
              </a:rPr>
              <a:t> </a:t>
            </a:r>
            <a:r>
              <a:rPr kumimoji="0" lang="en-US" altLang="ko-KR" sz="1400" kern="0" dirty="0">
                <a:solidFill>
                  <a:srgbClr val="000000"/>
                </a:solidFill>
                <a:latin typeface="Times New Roman" pitchFamily="18" charset="0"/>
                <a:ea typeface="맑은 고딕" pitchFamily="50" charset="-127"/>
                <a:cs typeface="Times New Roman" pitchFamily="18" charset="0"/>
              </a:rPr>
              <a:t>: </a:t>
            </a:r>
            <a:r>
              <a:rPr kumimoji="0" lang="en-US" altLang="ko-KR" sz="1400" kern="0" dirty="0" smtClean="0">
                <a:solidFill>
                  <a:srgbClr val="000000"/>
                </a:solidFill>
                <a:latin typeface="Times New Roman" pitchFamily="18" charset="0"/>
                <a:ea typeface="맑은 고딕" pitchFamily="50" charset="-127"/>
                <a:cs typeface="Times New Roman" pitchFamily="18" charset="0"/>
              </a:rPr>
              <a:t>COMS TBB after calibration</a:t>
            </a:r>
          </a:p>
          <a:p>
            <a:pPr marL="342900" indent="-342900" algn="l" eaLnBrk="0" fontAlgn="auto" latinLnBrk="0" hangingPunct="0">
              <a:spcBef>
                <a:spcPct val="40000"/>
              </a:spcBef>
              <a:spcAft>
                <a:spcPts val="0"/>
              </a:spcAft>
              <a:buFont typeface="Arial" pitchFamily="34" charset="0"/>
              <a:buChar char="•"/>
              <a:defRPr/>
            </a:pPr>
            <a:r>
              <a:rPr kumimoji="0" lang="en-US" altLang="ko-KR" sz="1400" kern="0" dirty="0" smtClean="0">
                <a:solidFill>
                  <a:srgbClr val="000000"/>
                </a:solidFill>
                <a:latin typeface="Times New Roman" pitchFamily="18" charset="0"/>
                <a:ea typeface="맑은 고딕" pitchFamily="50" charset="-127"/>
                <a:cs typeface="Times New Roman" pitchFamily="18" charset="0"/>
              </a:rPr>
              <a:t>a, b : calibration coefficient</a:t>
            </a:r>
          </a:p>
          <a:p>
            <a:pPr marL="342900" indent="-342900" algn="l" eaLnBrk="0" fontAlgn="auto" latinLnBrk="0" hangingPunct="0">
              <a:spcBef>
                <a:spcPct val="40000"/>
              </a:spcBef>
              <a:spcAft>
                <a:spcPts val="0"/>
              </a:spcAft>
              <a:buFont typeface="Arial" pitchFamily="34" charset="0"/>
              <a:buChar char="•"/>
              <a:defRPr/>
            </a:pPr>
            <a:r>
              <a:rPr kumimoji="0" lang="el-GR" altLang="ko-KR" sz="1400" kern="0" dirty="0" smtClean="0">
                <a:solidFill>
                  <a:srgbClr val="000000"/>
                </a:solidFill>
                <a:latin typeface="Times New Roman" pitchFamily="18" charset="0"/>
                <a:ea typeface="맑은 고딕" pitchFamily="50" charset="-127"/>
                <a:cs typeface="Times New Roman" pitchFamily="18" charset="0"/>
              </a:rPr>
              <a:t>λ</a:t>
            </a:r>
            <a:r>
              <a:rPr kumimoji="0" lang="en-US" altLang="ko-KR" sz="1400" kern="0" dirty="0" smtClean="0">
                <a:solidFill>
                  <a:srgbClr val="000000"/>
                </a:solidFill>
                <a:latin typeface="Times New Roman" pitchFamily="18" charset="0"/>
                <a:ea typeface="맑은 고딕" pitchFamily="50" charset="-127"/>
                <a:cs typeface="Times New Roman" pitchFamily="18" charset="0"/>
              </a:rPr>
              <a:t> : wavelength</a:t>
            </a:r>
            <a:endParaRPr kumimoji="0" lang="en-US" altLang="ko-KR" sz="1400" kern="0" dirty="0">
              <a:solidFill>
                <a:srgbClr val="000000"/>
              </a:solidFill>
              <a:latin typeface="Times New Roman" pitchFamily="18" charset="0"/>
              <a:ea typeface="맑은 고딕" pitchFamily="50" charset="-127"/>
              <a:cs typeface="Times New Roman" pitchFamily="18" charset="0"/>
            </a:endParaRPr>
          </a:p>
        </p:txBody>
      </p:sp>
      <p:sp>
        <p:nvSpPr>
          <p:cNvPr id="13" name="직사각형 12"/>
          <p:cNvSpPr/>
          <p:nvPr/>
        </p:nvSpPr>
        <p:spPr>
          <a:xfrm>
            <a:off x="1907704" y="1700808"/>
            <a:ext cx="7128792" cy="2664296"/>
          </a:xfrm>
          <a:prstGeom prst="rect">
            <a:avLst/>
          </a:prstGeom>
          <a:noFill/>
          <a:ln>
            <a:gradFill>
              <a:gsLst>
                <a:gs pos="0">
                  <a:srgbClr val="FFF200"/>
                </a:gs>
                <a:gs pos="45000">
                  <a:srgbClr val="FF7A00"/>
                </a:gs>
                <a:gs pos="70000">
                  <a:srgbClr val="FF0300"/>
                </a:gs>
                <a:gs pos="100000">
                  <a:srgbClr val="4D0808"/>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0" lang="ko-KR" altLang="en-US" sz="1800">
              <a:solidFill>
                <a:prstClr val="white"/>
              </a:solidFill>
              <a:latin typeface="Times New Roman" pitchFamily="18" charset="0"/>
              <a:cs typeface="Times New Roman" pitchFamily="18" charset="0"/>
            </a:endParaRPr>
          </a:p>
        </p:txBody>
      </p:sp>
      <p:sp>
        <p:nvSpPr>
          <p:cNvPr id="14" name="TextBox 13"/>
          <p:cNvSpPr txBox="1"/>
          <p:nvPr/>
        </p:nvSpPr>
        <p:spPr>
          <a:xfrm>
            <a:off x="683568" y="1700807"/>
            <a:ext cx="936104" cy="1384995"/>
          </a:xfrm>
          <a:prstGeom prst="rect">
            <a:avLst/>
          </a:prstGeom>
          <a:noFill/>
        </p:spPr>
        <p:txBody>
          <a:bodyPr wrap="square" rtlCol="0">
            <a:spAutoFit/>
          </a:bodyPr>
          <a:lstStyle/>
          <a:p>
            <a:r>
              <a:rPr lang="en-US" altLang="ko-KR" sz="2800" b="1" dirty="0" smtClean="0">
                <a:latin typeface="Tahoma" pitchFamily="34" charset="0"/>
                <a:cs typeface="Tahoma" pitchFamily="34" charset="0"/>
              </a:rPr>
              <a:t>IR</a:t>
            </a:r>
          </a:p>
          <a:p>
            <a:endParaRPr lang="en-US" altLang="ko-KR" sz="2800" b="1" dirty="0" smtClean="0">
              <a:latin typeface="Tahoma" pitchFamily="34" charset="0"/>
              <a:cs typeface="Tahoma" pitchFamily="34" charset="0"/>
            </a:endParaRPr>
          </a:p>
          <a:p>
            <a:r>
              <a:rPr lang="en-US" altLang="ko-KR" sz="2800" b="1" dirty="0" smtClean="0">
                <a:latin typeface="Tahoma" pitchFamily="34" charset="0"/>
                <a:cs typeface="Tahoma" pitchFamily="34" charset="0"/>
              </a:rPr>
              <a:t>IR’</a:t>
            </a:r>
            <a:endParaRPr lang="ko-KR" altLang="en-US" sz="2800" b="1" dirty="0">
              <a:latin typeface="Tahoma" pitchFamily="34" charset="0"/>
              <a:cs typeface="Tahoma" pitchFamily="34" charset="0"/>
            </a:endParaRPr>
          </a:p>
        </p:txBody>
      </p:sp>
      <p:cxnSp>
        <p:nvCxnSpPr>
          <p:cNvPr id="18" name="직선 화살표 연결선 17"/>
          <p:cNvCxnSpPr/>
          <p:nvPr/>
        </p:nvCxnSpPr>
        <p:spPr bwMode="auto">
          <a:xfrm rot="16200000" flipH="1">
            <a:off x="748394" y="2428069"/>
            <a:ext cx="453534" cy="7121"/>
          </a:xfrm>
          <a:prstGeom prst="straightConnector1">
            <a:avLst/>
          </a:prstGeom>
          <a:solidFill>
            <a:srgbClr val="CFE7F5"/>
          </a:solidFill>
          <a:ln w="25400" cap="flat" cmpd="sng" algn="ctr">
            <a:solidFill>
              <a:schemeClr val="tx1"/>
            </a:solidFill>
            <a:prstDash val="solid"/>
            <a:round/>
            <a:headEnd type="none" w="med" len="med"/>
            <a:tailEnd type="triangle" w="lg" len="lg"/>
          </a:ln>
          <a:effectLst/>
        </p:spPr>
      </p:cxnSp>
      <p:sp>
        <p:nvSpPr>
          <p:cNvPr id="19" name="TextBox 18"/>
          <p:cNvSpPr txBox="1"/>
          <p:nvPr/>
        </p:nvSpPr>
        <p:spPr>
          <a:xfrm>
            <a:off x="611560" y="4725143"/>
            <a:ext cx="936104" cy="1384995"/>
          </a:xfrm>
          <a:prstGeom prst="rect">
            <a:avLst/>
          </a:prstGeom>
          <a:noFill/>
        </p:spPr>
        <p:txBody>
          <a:bodyPr wrap="square" rtlCol="0">
            <a:spAutoFit/>
          </a:bodyPr>
          <a:lstStyle/>
          <a:p>
            <a:r>
              <a:rPr lang="en-US" altLang="ko-KR" sz="2800" b="1" dirty="0" smtClean="0">
                <a:latin typeface="Tahoma" pitchFamily="34" charset="0"/>
                <a:cs typeface="Tahoma" pitchFamily="34" charset="0"/>
              </a:rPr>
              <a:t>SST</a:t>
            </a:r>
          </a:p>
          <a:p>
            <a:endParaRPr lang="en-US" altLang="ko-KR" sz="2800" b="1" dirty="0" smtClean="0">
              <a:latin typeface="Tahoma" pitchFamily="34" charset="0"/>
              <a:cs typeface="Tahoma" pitchFamily="34" charset="0"/>
            </a:endParaRPr>
          </a:p>
          <a:p>
            <a:r>
              <a:rPr lang="en-US" altLang="ko-KR" sz="2800" b="1" dirty="0" smtClean="0">
                <a:latin typeface="Tahoma" pitchFamily="34" charset="0"/>
                <a:cs typeface="Tahoma" pitchFamily="34" charset="0"/>
              </a:rPr>
              <a:t>SST’</a:t>
            </a:r>
            <a:endParaRPr lang="ko-KR" altLang="en-US" sz="2800" b="1" dirty="0">
              <a:latin typeface="Tahoma" pitchFamily="34" charset="0"/>
              <a:cs typeface="Tahoma" pitchFamily="34" charset="0"/>
            </a:endParaRPr>
          </a:p>
        </p:txBody>
      </p:sp>
      <p:cxnSp>
        <p:nvCxnSpPr>
          <p:cNvPr id="20" name="직선 화살표 연결선 19"/>
          <p:cNvCxnSpPr/>
          <p:nvPr/>
        </p:nvCxnSpPr>
        <p:spPr bwMode="auto">
          <a:xfrm rot="16200000" flipH="1">
            <a:off x="813280" y="5452406"/>
            <a:ext cx="453534" cy="7121"/>
          </a:xfrm>
          <a:prstGeom prst="straightConnector1">
            <a:avLst/>
          </a:prstGeom>
          <a:solidFill>
            <a:srgbClr val="CFE7F5"/>
          </a:solidFill>
          <a:ln w="25400" cap="flat" cmpd="sng" algn="ctr">
            <a:solidFill>
              <a:schemeClr val="tx1"/>
            </a:solidFill>
            <a:prstDash val="solid"/>
            <a:round/>
            <a:headEnd type="none" w="med" len="med"/>
            <a:tailEnd type="triangle" w="lg" len="lg"/>
          </a:ln>
          <a:effectLst/>
        </p:spPr>
      </p:cxnSp>
      <p:sp>
        <p:nvSpPr>
          <p:cNvPr id="22" name="Rectangle 121"/>
          <p:cNvSpPr txBox="1">
            <a:spLocks noChangeArrowheads="1"/>
          </p:cNvSpPr>
          <p:nvPr/>
        </p:nvSpPr>
        <p:spPr bwMode="auto">
          <a:xfrm>
            <a:off x="1828153" y="4622939"/>
            <a:ext cx="7208343" cy="246221"/>
          </a:xfrm>
          <a:prstGeom prst="rect">
            <a:avLst/>
          </a:prstGeom>
          <a:ln algn="ctr">
            <a:miter lim="800000"/>
            <a:headEnd/>
            <a:tailEnd/>
          </a:ln>
        </p:spPr>
        <p:txBody>
          <a:bodyPr wrap="square" lIns="0" tIns="0" rIns="0" bIns="0" anchor="ctr">
            <a:spAutoFit/>
          </a:bodyPr>
          <a:lstStyle/>
          <a:p>
            <a:pPr algn="ctr" eaLnBrk="0" fontAlgn="auto" latinLnBrk="0" hangingPunct="0">
              <a:spcBef>
                <a:spcPct val="40000"/>
              </a:spcBef>
              <a:spcAft>
                <a:spcPts val="0"/>
              </a:spcAft>
              <a:defRPr/>
            </a:pPr>
            <a:r>
              <a:rPr kumimoji="0" lang="en-US" altLang="ko-KR" sz="1600" b="1" kern="0" dirty="0" smtClean="0">
                <a:solidFill>
                  <a:srgbClr val="000000"/>
                </a:solidFill>
                <a:latin typeface="Times New Roman" pitchFamily="18" charset="0"/>
                <a:ea typeface="맑은 고딕" pitchFamily="50" charset="-127"/>
                <a:cs typeface="Times New Roman" pitchFamily="18" charset="0"/>
              </a:rPr>
              <a:t>MCSST45 = C1</a:t>
            </a:r>
            <a:r>
              <a:rPr kumimoji="0" lang="ko-KR" altLang="en-US" sz="1600" b="1" kern="0" dirty="0" smtClean="0">
                <a:solidFill>
                  <a:srgbClr val="000000"/>
                </a:solidFill>
                <a:latin typeface="Times New Roman" pitchFamily="18" charset="0"/>
                <a:ea typeface="맑은 고딕" pitchFamily="50" charset="-127"/>
                <a:cs typeface="Times New Roman" pitchFamily="18" charset="0"/>
              </a:rPr>
              <a:t>∙</a:t>
            </a:r>
            <a:r>
              <a:rPr kumimoji="0" lang="en-US" altLang="ko-KR" sz="1600" b="1" kern="0" dirty="0" smtClean="0">
                <a:solidFill>
                  <a:srgbClr val="000000"/>
                </a:solidFill>
                <a:latin typeface="Times New Roman" pitchFamily="18" charset="0"/>
                <a:ea typeface="맑은 고딕" pitchFamily="50" charset="-127"/>
                <a:cs typeface="Times New Roman" pitchFamily="18" charset="0"/>
              </a:rPr>
              <a:t>T</a:t>
            </a:r>
            <a:r>
              <a:rPr kumimoji="0" lang="en-US" altLang="ko-KR" sz="1600" b="1" kern="0" baseline="-25000" dirty="0" smtClean="0">
                <a:solidFill>
                  <a:srgbClr val="000000"/>
                </a:solidFill>
                <a:latin typeface="Times New Roman" pitchFamily="18" charset="0"/>
                <a:ea typeface="맑은 고딕" pitchFamily="50" charset="-127"/>
                <a:cs typeface="Times New Roman" pitchFamily="18" charset="0"/>
              </a:rPr>
              <a:t>11㎛</a:t>
            </a:r>
            <a:r>
              <a:rPr kumimoji="0" lang="en-US" altLang="ko-KR" sz="1600" b="1" kern="0" dirty="0" smtClean="0">
                <a:solidFill>
                  <a:srgbClr val="000000"/>
                </a:solidFill>
                <a:latin typeface="Times New Roman" pitchFamily="18" charset="0"/>
                <a:ea typeface="맑은 고딕" pitchFamily="50" charset="-127"/>
                <a:cs typeface="Times New Roman" pitchFamily="18" charset="0"/>
              </a:rPr>
              <a:t> + C2</a:t>
            </a:r>
            <a:r>
              <a:rPr kumimoji="0" lang="ko-KR" altLang="en-US" sz="1600" b="1" kern="0" dirty="0" smtClean="0">
                <a:solidFill>
                  <a:srgbClr val="000000"/>
                </a:solidFill>
                <a:latin typeface="Times New Roman" pitchFamily="18" charset="0"/>
                <a:ea typeface="맑은 고딕" pitchFamily="50" charset="-127"/>
                <a:cs typeface="Times New Roman" pitchFamily="18" charset="0"/>
              </a:rPr>
              <a:t>∙</a:t>
            </a:r>
            <a:r>
              <a:rPr kumimoji="0" lang="en-US" altLang="ko-KR" sz="1600" b="1" kern="0" dirty="0">
                <a:solidFill>
                  <a:srgbClr val="000000"/>
                </a:solidFill>
                <a:latin typeface="Times New Roman" pitchFamily="18" charset="0"/>
                <a:ea typeface="맑은 고딕" pitchFamily="50" charset="-127"/>
                <a:cs typeface="Times New Roman" pitchFamily="18" charset="0"/>
              </a:rPr>
              <a:t>(</a:t>
            </a:r>
            <a:r>
              <a:rPr kumimoji="0" lang="en-US" altLang="ko-KR" sz="1600" b="1" kern="0" dirty="0" smtClean="0">
                <a:solidFill>
                  <a:srgbClr val="000000"/>
                </a:solidFill>
                <a:latin typeface="Times New Roman" pitchFamily="18" charset="0"/>
                <a:ea typeface="맑은 고딕" pitchFamily="50" charset="-127"/>
                <a:cs typeface="Times New Roman" pitchFamily="18" charset="0"/>
              </a:rPr>
              <a:t>T</a:t>
            </a:r>
            <a:r>
              <a:rPr kumimoji="0" lang="en-US" altLang="ko-KR" sz="1600" b="1" kern="0" baseline="-25000" dirty="0" smtClean="0">
                <a:solidFill>
                  <a:srgbClr val="000000"/>
                </a:solidFill>
                <a:latin typeface="Times New Roman" pitchFamily="18" charset="0"/>
                <a:ea typeface="맑은 고딕" pitchFamily="50" charset="-127"/>
                <a:cs typeface="Times New Roman" pitchFamily="18" charset="0"/>
              </a:rPr>
              <a:t>11㎛</a:t>
            </a:r>
            <a:r>
              <a:rPr kumimoji="0" lang="en-US" altLang="ko-KR" sz="1600" b="1" kern="0" dirty="0" smtClean="0">
                <a:solidFill>
                  <a:srgbClr val="000000"/>
                </a:solidFill>
                <a:latin typeface="Times New Roman" pitchFamily="18" charset="0"/>
                <a:ea typeface="맑은 고딕" pitchFamily="50" charset="-127"/>
                <a:cs typeface="Times New Roman" pitchFamily="18" charset="0"/>
              </a:rPr>
              <a:t>-T</a:t>
            </a:r>
            <a:r>
              <a:rPr kumimoji="0" lang="en-US" altLang="ko-KR" sz="1600" b="1" kern="0" baseline="-25000" dirty="0" smtClean="0">
                <a:solidFill>
                  <a:srgbClr val="000000"/>
                </a:solidFill>
                <a:latin typeface="Times New Roman" pitchFamily="18" charset="0"/>
                <a:ea typeface="맑은 고딕" pitchFamily="50" charset="-127"/>
                <a:cs typeface="Times New Roman" pitchFamily="18" charset="0"/>
              </a:rPr>
              <a:t>12㎛</a:t>
            </a:r>
            <a:r>
              <a:rPr kumimoji="0" lang="en-US" altLang="ko-KR" sz="1600" b="1" kern="0" dirty="0" smtClean="0">
                <a:solidFill>
                  <a:srgbClr val="000000"/>
                </a:solidFill>
                <a:latin typeface="Times New Roman" pitchFamily="18" charset="0"/>
                <a:ea typeface="맑은 고딕" pitchFamily="50" charset="-127"/>
                <a:cs typeface="Times New Roman" pitchFamily="18" charset="0"/>
              </a:rPr>
              <a:t>) + C3</a:t>
            </a:r>
            <a:r>
              <a:rPr kumimoji="0" lang="ko-KR" altLang="en-US" sz="1600" b="1" kern="0" dirty="0" smtClean="0">
                <a:solidFill>
                  <a:srgbClr val="000000"/>
                </a:solidFill>
                <a:latin typeface="Times New Roman" pitchFamily="18" charset="0"/>
                <a:ea typeface="맑은 고딕" pitchFamily="50" charset="-127"/>
                <a:cs typeface="Times New Roman" pitchFamily="18" charset="0"/>
              </a:rPr>
              <a:t>∙</a:t>
            </a:r>
            <a:r>
              <a:rPr kumimoji="0" lang="en-US" altLang="ko-KR" sz="1600" b="1" kern="0" dirty="0" smtClean="0">
                <a:solidFill>
                  <a:srgbClr val="000000"/>
                </a:solidFill>
                <a:latin typeface="Times New Roman" pitchFamily="18" charset="0"/>
                <a:ea typeface="맑은 고딕" pitchFamily="50" charset="-127"/>
                <a:cs typeface="Times New Roman" pitchFamily="18" charset="0"/>
              </a:rPr>
              <a:t>(</a:t>
            </a:r>
            <a:r>
              <a:rPr kumimoji="0" lang="en-US" altLang="ko-KR" sz="1600" b="1" kern="0" dirty="0">
                <a:solidFill>
                  <a:srgbClr val="000000"/>
                </a:solidFill>
                <a:latin typeface="Times New Roman" pitchFamily="18" charset="0"/>
                <a:ea typeface="맑은 고딕" pitchFamily="50" charset="-127"/>
                <a:cs typeface="Times New Roman" pitchFamily="18" charset="0"/>
              </a:rPr>
              <a:t>T</a:t>
            </a:r>
            <a:r>
              <a:rPr kumimoji="0" lang="en-US" altLang="ko-KR" sz="1600" b="1" kern="0" baseline="-25000" dirty="0">
                <a:solidFill>
                  <a:srgbClr val="000000"/>
                </a:solidFill>
                <a:latin typeface="Times New Roman" pitchFamily="18" charset="0"/>
                <a:ea typeface="맑은 고딕" pitchFamily="50" charset="-127"/>
                <a:cs typeface="Times New Roman" pitchFamily="18" charset="0"/>
              </a:rPr>
              <a:t>11㎛</a:t>
            </a:r>
            <a:r>
              <a:rPr kumimoji="0" lang="en-US" altLang="ko-KR" sz="1600" b="1" kern="0" dirty="0">
                <a:solidFill>
                  <a:srgbClr val="000000"/>
                </a:solidFill>
                <a:latin typeface="Times New Roman" pitchFamily="18" charset="0"/>
                <a:ea typeface="맑은 고딕" pitchFamily="50" charset="-127"/>
                <a:cs typeface="Times New Roman" pitchFamily="18" charset="0"/>
              </a:rPr>
              <a:t>-T</a:t>
            </a:r>
            <a:r>
              <a:rPr kumimoji="0" lang="en-US" altLang="ko-KR" sz="1600" b="1" kern="0" baseline="-25000" dirty="0">
                <a:solidFill>
                  <a:srgbClr val="000000"/>
                </a:solidFill>
                <a:latin typeface="Times New Roman" pitchFamily="18" charset="0"/>
                <a:ea typeface="맑은 고딕" pitchFamily="50" charset="-127"/>
                <a:cs typeface="Times New Roman" pitchFamily="18" charset="0"/>
              </a:rPr>
              <a:t>12㎛</a:t>
            </a:r>
            <a:r>
              <a:rPr kumimoji="0" lang="en-US" altLang="ko-KR" sz="1600" b="1" kern="0" dirty="0">
                <a:solidFill>
                  <a:srgbClr val="000000"/>
                </a:solidFill>
                <a:latin typeface="Times New Roman" pitchFamily="18" charset="0"/>
                <a:ea typeface="맑은 고딕" pitchFamily="50" charset="-127"/>
                <a:cs typeface="Times New Roman" pitchFamily="18" charset="0"/>
              </a:rPr>
              <a:t>) </a:t>
            </a:r>
            <a:r>
              <a:rPr kumimoji="0" lang="ko-KR" altLang="en-US" sz="1600" b="1" kern="0" dirty="0" smtClean="0">
                <a:solidFill>
                  <a:srgbClr val="000000"/>
                </a:solidFill>
                <a:latin typeface="Times New Roman" pitchFamily="18" charset="0"/>
                <a:ea typeface="맑은 고딕" pitchFamily="50" charset="-127"/>
                <a:cs typeface="Times New Roman" pitchFamily="18" charset="0"/>
              </a:rPr>
              <a:t>∙</a:t>
            </a:r>
            <a:r>
              <a:rPr kumimoji="0" lang="en-US" altLang="ko-KR" sz="1600" b="1" kern="0" dirty="0" smtClean="0">
                <a:solidFill>
                  <a:srgbClr val="000000"/>
                </a:solidFill>
                <a:latin typeface="Times New Roman" pitchFamily="18" charset="0"/>
                <a:ea typeface="맑은 고딕" pitchFamily="50" charset="-127"/>
                <a:cs typeface="Times New Roman" pitchFamily="18" charset="0"/>
              </a:rPr>
              <a:t>(sec(</a:t>
            </a:r>
            <a:r>
              <a:rPr kumimoji="0" lang="el-GR" altLang="ko-KR" sz="1600" b="1" kern="0" dirty="0" smtClean="0">
                <a:solidFill>
                  <a:srgbClr val="000000"/>
                </a:solidFill>
                <a:latin typeface="Times New Roman" pitchFamily="18" charset="0"/>
                <a:ea typeface="맑은 고딕" pitchFamily="50" charset="-127"/>
                <a:cs typeface="Times New Roman" pitchFamily="18" charset="0"/>
              </a:rPr>
              <a:t>θ</a:t>
            </a:r>
            <a:r>
              <a:rPr kumimoji="0" lang="en-US" altLang="ko-KR" sz="1600" b="1" kern="0" dirty="0" smtClean="0">
                <a:solidFill>
                  <a:srgbClr val="000000"/>
                </a:solidFill>
                <a:latin typeface="Times New Roman" pitchFamily="18" charset="0"/>
                <a:ea typeface="맑은 고딕" pitchFamily="50" charset="-127"/>
                <a:cs typeface="Times New Roman" pitchFamily="18" charset="0"/>
              </a:rPr>
              <a:t>)-1) + C4</a:t>
            </a:r>
            <a:endParaRPr kumimoji="0" lang="en-US" altLang="ko-KR" sz="1600" b="1" kern="0" dirty="0">
              <a:solidFill>
                <a:srgbClr val="000000"/>
              </a:solidFill>
              <a:latin typeface="Times New Roman" pitchFamily="18" charset="0"/>
              <a:ea typeface="맑은 고딕" pitchFamily="50" charset="-127"/>
              <a:cs typeface="Times New Roman" pitchFamily="18" charset="0"/>
            </a:endParaRPr>
          </a:p>
        </p:txBody>
      </p:sp>
      <p:sp>
        <p:nvSpPr>
          <p:cNvPr id="23" name="직사각형 22"/>
          <p:cNvSpPr/>
          <p:nvPr/>
        </p:nvSpPr>
        <p:spPr>
          <a:xfrm>
            <a:off x="1907704" y="4509120"/>
            <a:ext cx="7116329" cy="2276872"/>
          </a:xfrm>
          <a:prstGeom prst="rect">
            <a:avLst/>
          </a:prstGeom>
          <a:noFill/>
          <a:ln>
            <a:gradFill flip="none" rotWithShape="1">
              <a:gsLst>
                <a:gs pos="0">
                  <a:srgbClr val="FFF200"/>
                </a:gs>
                <a:gs pos="45000">
                  <a:srgbClr val="FF7A00"/>
                </a:gs>
                <a:gs pos="70000">
                  <a:srgbClr val="FF0300"/>
                </a:gs>
                <a:gs pos="100000">
                  <a:srgbClr val="4D0808"/>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0" lang="ko-KR" altLang="en-US" sz="1600">
              <a:solidFill>
                <a:prstClr val="white"/>
              </a:solidFill>
              <a:latin typeface="Times New Roman" pitchFamily="18" charset="0"/>
              <a:cs typeface="Times New Roman" pitchFamily="18" charset="0"/>
            </a:endParaRPr>
          </a:p>
        </p:txBody>
      </p:sp>
      <p:graphicFrame>
        <p:nvGraphicFramePr>
          <p:cNvPr id="24" name="표 23"/>
          <p:cNvGraphicFramePr>
            <a:graphicFrameLocks noGrp="1"/>
          </p:cNvGraphicFramePr>
          <p:nvPr>
            <p:extLst>
              <p:ext uri="{D42A27DB-BD31-4B8C-83A1-F6EECF244321}">
                <p14:modId xmlns:p14="http://schemas.microsoft.com/office/powerpoint/2010/main" val="1014341656"/>
              </p:ext>
            </p:extLst>
          </p:nvPr>
        </p:nvGraphicFramePr>
        <p:xfrm>
          <a:off x="2339754" y="5023440"/>
          <a:ext cx="6336701" cy="1645920"/>
        </p:xfrm>
        <a:graphic>
          <a:graphicData uri="http://schemas.openxmlformats.org/drawingml/2006/table">
            <a:tbl>
              <a:tblPr firstRow="1" bandRow="1">
                <a:tableStyleId>{F5AB1C69-6EDB-4FF4-983F-18BD219EF322}</a:tableStyleId>
              </a:tblPr>
              <a:tblGrid>
                <a:gridCol w="673661"/>
                <a:gridCol w="1415760"/>
                <a:gridCol w="1415760"/>
                <a:gridCol w="1415760"/>
                <a:gridCol w="1415760"/>
              </a:tblGrid>
              <a:tr h="273136">
                <a:tc>
                  <a:txBody>
                    <a:bodyPr/>
                    <a:lstStyle/>
                    <a:p>
                      <a:pPr latinLnBrk="1"/>
                      <a:endParaRPr lang="ko-KR" altLang="en-US" sz="1200" dirty="0">
                        <a:latin typeface="Tahoma" pitchFamily="34" charset="0"/>
                        <a:cs typeface="Tahoma" pitchFamily="34" charset="0"/>
                      </a:endParaRPr>
                    </a:p>
                  </a:txBody>
                  <a:tcPr/>
                </a:tc>
                <a:tc gridSpan="2">
                  <a:txBody>
                    <a:bodyPr/>
                    <a:lstStyle/>
                    <a:p>
                      <a:pPr algn="ctr" latinLnBrk="1"/>
                      <a:r>
                        <a:rPr lang="en-US" altLang="ko-KR" sz="1200" dirty="0" smtClean="0">
                          <a:effectLst>
                            <a:outerShdw blurRad="38100" dist="38100" dir="2700000" algn="tl">
                              <a:srgbClr val="000000">
                                <a:alpha val="43137"/>
                              </a:srgbClr>
                            </a:outerShdw>
                          </a:effectLst>
                          <a:latin typeface="Tahoma" pitchFamily="34" charset="0"/>
                          <a:cs typeface="Tahoma" pitchFamily="34" charset="0"/>
                        </a:rPr>
                        <a:t>Day Time</a:t>
                      </a:r>
                      <a:endParaRPr lang="ko-KR" altLang="en-US" sz="1200" b="0" dirty="0">
                        <a:effectLst>
                          <a:outerShdw blurRad="38100" dist="38100" dir="2700000" algn="tl">
                            <a:srgbClr val="000000">
                              <a:alpha val="43137"/>
                            </a:srgbClr>
                          </a:outerShdw>
                        </a:effectLst>
                        <a:latin typeface="Tahoma" pitchFamily="34" charset="0"/>
                        <a:cs typeface="Tahoma" pitchFamily="34" charset="0"/>
                      </a:endParaRPr>
                    </a:p>
                  </a:txBody>
                  <a:tcPr anchor="ctr"/>
                </a:tc>
                <a:tc hMerge="1">
                  <a:txBody>
                    <a:bodyPr/>
                    <a:lstStyle/>
                    <a:p>
                      <a:pPr latinLnBrk="1"/>
                      <a:endParaRPr lang="ko-KR" altLang="en-US"/>
                    </a:p>
                  </a:txBody>
                  <a:tcPr/>
                </a:tc>
                <a:tc gridSpan="2">
                  <a:txBody>
                    <a:bodyPr/>
                    <a:lstStyle/>
                    <a:p>
                      <a:pPr algn="ctr" latinLnBrk="1"/>
                      <a:r>
                        <a:rPr lang="en-US" altLang="ko-KR" sz="1200" dirty="0" smtClean="0">
                          <a:effectLst>
                            <a:outerShdw blurRad="38100" dist="38100" dir="2700000" algn="tl">
                              <a:srgbClr val="000000">
                                <a:alpha val="43137"/>
                              </a:srgbClr>
                            </a:outerShdw>
                          </a:effectLst>
                          <a:latin typeface="Tahoma" pitchFamily="34" charset="0"/>
                          <a:cs typeface="Tahoma" pitchFamily="34" charset="0"/>
                        </a:rPr>
                        <a:t>Night Time</a:t>
                      </a:r>
                      <a:endParaRPr lang="ko-KR" altLang="en-US" sz="1200" b="0" dirty="0">
                        <a:effectLst>
                          <a:outerShdw blurRad="38100" dist="38100" dir="2700000" algn="tl">
                            <a:srgbClr val="000000">
                              <a:alpha val="43137"/>
                            </a:srgbClr>
                          </a:outerShdw>
                        </a:effectLst>
                        <a:latin typeface="Tahoma" pitchFamily="34" charset="0"/>
                        <a:cs typeface="Tahoma" pitchFamily="34" charset="0"/>
                      </a:endParaRPr>
                    </a:p>
                  </a:txBody>
                  <a:tcPr anchor="ctr"/>
                </a:tc>
                <a:tc hMerge="1">
                  <a:txBody>
                    <a:bodyPr/>
                    <a:lstStyle/>
                    <a:p>
                      <a:pPr latinLnBrk="1"/>
                      <a:endParaRPr lang="ko-KR" altLang="en-US"/>
                    </a:p>
                  </a:txBody>
                  <a:tcPr/>
                </a:tc>
              </a:tr>
              <a:tr h="273136">
                <a:tc>
                  <a:txBody>
                    <a:bodyPr/>
                    <a:lstStyle/>
                    <a:p>
                      <a:pPr latinLnBrk="1"/>
                      <a:endParaRPr lang="ko-KR" altLang="en-US" sz="1200" dirty="0">
                        <a:latin typeface="Tahoma" pitchFamily="34" charset="0"/>
                        <a:cs typeface="Tahoma" pitchFamily="34" charset="0"/>
                      </a:endParaRPr>
                    </a:p>
                  </a:txBody>
                  <a:tcPr/>
                </a:tc>
                <a:tc>
                  <a:txBody>
                    <a:bodyPr/>
                    <a:lstStyle/>
                    <a:p>
                      <a:pPr algn="ctr" latinLnBrk="1"/>
                      <a:r>
                        <a:rPr lang="en-US" altLang="ko-KR" sz="1200" b="1" dirty="0" smtClean="0">
                          <a:solidFill>
                            <a:srgbClr val="0000FF"/>
                          </a:solidFill>
                          <a:effectLst/>
                          <a:latin typeface="Tahoma" pitchFamily="34" charset="0"/>
                          <a:cs typeface="Tahoma" pitchFamily="34" charset="0"/>
                        </a:rPr>
                        <a:t>C</a:t>
                      </a:r>
                      <a:endParaRPr lang="ko-KR" altLang="en-US" sz="1200" b="1" dirty="0">
                        <a:solidFill>
                          <a:srgbClr val="0000FF"/>
                        </a:solidFill>
                        <a:effectLst/>
                        <a:latin typeface="Tahoma" pitchFamily="34" charset="0"/>
                        <a:cs typeface="Tahoma" pitchFamily="34" charset="0"/>
                      </a:endParaRPr>
                    </a:p>
                  </a:txBody>
                  <a:tcPr anchor="ctr"/>
                </a:tc>
                <a:tc>
                  <a:txBody>
                    <a:bodyPr/>
                    <a:lstStyle/>
                    <a:p>
                      <a:pPr algn="ctr" latinLnBrk="1"/>
                      <a:r>
                        <a:rPr lang="en-US" altLang="ko-KR" sz="1200" b="1" dirty="0" smtClean="0">
                          <a:solidFill>
                            <a:srgbClr val="FF0000"/>
                          </a:solidFill>
                          <a:effectLst/>
                          <a:latin typeface="Tahoma" pitchFamily="34" charset="0"/>
                          <a:cs typeface="Tahoma" pitchFamily="34" charset="0"/>
                        </a:rPr>
                        <a:t>C’</a:t>
                      </a:r>
                      <a:endParaRPr lang="ko-KR" altLang="en-US" sz="1200" b="1" dirty="0">
                        <a:solidFill>
                          <a:srgbClr val="FF0000"/>
                        </a:solidFill>
                        <a:effectLst/>
                        <a:latin typeface="Tahoma" pitchFamily="34" charset="0"/>
                        <a:cs typeface="Tahoma" pitchFamily="34" charset="0"/>
                      </a:endParaRPr>
                    </a:p>
                  </a:txBody>
                  <a:tcPr anchor="ctr"/>
                </a:tc>
                <a:tc>
                  <a:txBody>
                    <a:bodyPr/>
                    <a:lstStyle/>
                    <a:p>
                      <a:pPr algn="ctr" latinLnBrk="1"/>
                      <a:r>
                        <a:rPr lang="en-US" altLang="ko-KR" sz="1200" b="1" dirty="0" smtClean="0">
                          <a:solidFill>
                            <a:srgbClr val="0000FF"/>
                          </a:solidFill>
                          <a:effectLst/>
                          <a:latin typeface="Tahoma" pitchFamily="34" charset="0"/>
                          <a:cs typeface="Tahoma" pitchFamily="34" charset="0"/>
                        </a:rPr>
                        <a:t>C</a:t>
                      </a:r>
                      <a:endParaRPr lang="ko-KR" altLang="en-US" sz="1200" b="1" dirty="0">
                        <a:solidFill>
                          <a:srgbClr val="0000FF"/>
                        </a:solidFill>
                        <a:effectLst/>
                        <a:latin typeface="Tahoma" pitchFamily="34" charset="0"/>
                        <a:cs typeface="Tahoma" pitchFamily="34" charset="0"/>
                      </a:endParaRPr>
                    </a:p>
                  </a:txBody>
                  <a:tcPr anchor="ctr"/>
                </a:tc>
                <a:tc>
                  <a:txBody>
                    <a:bodyPr/>
                    <a:lstStyle/>
                    <a:p>
                      <a:pPr algn="ctr" latinLnBrk="1"/>
                      <a:r>
                        <a:rPr lang="en-US" altLang="ko-KR" sz="1200" b="1" dirty="0" smtClean="0">
                          <a:solidFill>
                            <a:srgbClr val="FF0000"/>
                          </a:solidFill>
                          <a:effectLst/>
                          <a:latin typeface="Tahoma" pitchFamily="34" charset="0"/>
                          <a:cs typeface="Tahoma" pitchFamily="34" charset="0"/>
                        </a:rPr>
                        <a:t>C’</a:t>
                      </a:r>
                      <a:endParaRPr lang="ko-KR" altLang="en-US" sz="1200" b="1" dirty="0">
                        <a:solidFill>
                          <a:srgbClr val="FF0000"/>
                        </a:solidFill>
                        <a:effectLst/>
                        <a:latin typeface="Tahoma" pitchFamily="34" charset="0"/>
                        <a:cs typeface="Tahoma" pitchFamily="34" charset="0"/>
                      </a:endParaRPr>
                    </a:p>
                  </a:txBody>
                  <a:tcPr anchor="ctr"/>
                </a:tc>
              </a:tr>
              <a:tr h="273136">
                <a:tc>
                  <a:txBody>
                    <a:bodyPr/>
                    <a:lstStyle/>
                    <a:p>
                      <a:pPr algn="ctr" latinLnBrk="1"/>
                      <a:r>
                        <a:rPr lang="en-US" altLang="ko-KR" sz="1200" dirty="0" smtClean="0">
                          <a:latin typeface="Tahoma" pitchFamily="34" charset="0"/>
                          <a:cs typeface="Tahoma" pitchFamily="34" charset="0"/>
                        </a:rPr>
                        <a:t>c1</a:t>
                      </a:r>
                      <a:endParaRPr lang="ko-KR" altLang="en-US" sz="1200" dirty="0">
                        <a:latin typeface="Tahoma" pitchFamily="34" charset="0"/>
                        <a:cs typeface="Tahoma" pitchFamily="34" charset="0"/>
                      </a:endParaRPr>
                    </a:p>
                  </a:txBody>
                  <a:tcPr/>
                </a:tc>
                <a:tc>
                  <a:txBody>
                    <a:bodyPr/>
                    <a:lstStyle/>
                    <a:p>
                      <a:pPr algn="ctr" latinLnBrk="1"/>
                      <a:r>
                        <a:rPr lang="en-US" altLang="ko-KR" sz="1200" dirty="0" smtClean="0">
                          <a:latin typeface="Tahoma" pitchFamily="34" charset="0"/>
                          <a:cs typeface="Tahoma" pitchFamily="34" charset="0"/>
                        </a:rPr>
                        <a:t>0.985098</a:t>
                      </a:r>
                      <a:endParaRPr lang="ko-KR" altLang="en-US" sz="1200" dirty="0">
                        <a:latin typeface="Tahoma" pitchFamily="34" charset="0"/>
                        <a:cs typeface="Tahoma" pitchFamily="34" charset="0"/>
                      </a:endParaRPr>
                    </a:p>
                  </a:txBody>
                  <a:tcPr anchor="b"/>
                </a:tc>
                <a:tc>
                  <a:txBody>
                    <a:bodyPr/>
                    <a:lstStyle/>
                    <a:p>
                      <a:pPr algn="ctr" latinLnBrk="1"/>
                      <a:r>
                        <a:rPr lang="en-US" altLang="ko-KR" sz="1200" dirty="0" smtClean="0">
                          <a:latin typeface="Tahoma" pitchFamily="34" charset="0"/>
                          <a:cs typeface="Tahoma" pitchFamily="34" charset="0"/>
                        </a:rPr>
                        <a:t>0.984</a:t>
                      </a:r>
                      <a:endParaRPr lang="ko-KR" altLang="en-US" sz="1200" dirty="0">
                        <a:latin typeface="Tahoma" pitchFamily="34" charset="0"/>
                        <a:cs typeface="Tahoma" pitchFamily="34" charset="0"/>
                      </a:endParaRPr>
                    </a:p>
                  </a:txBody>
                  <a:tcPr anchor="b"/>
                </a:tc>
                <a:tc>
                  <a:txBody>
                    <a:bodyPr/>
                    <a:lstStyle/>
                    <a:p>
                      <a:pPr algn="ctr" latinLnBrk="1"/>
                      <a:r>
                        <a:rPr lang="en-US" altLang="ko-KR" sz="1200" dirty="0" smtClean="0">
                          <a:latin typeface="Tahoma" pitchFamily="34" charset="0"/>
                          <a:cs typeface="Tahoma" pitchFamily="34" charset="0"/>
                        </a:rPr>
                        <a:t>0.975640</a:t>
                      </a:r>
                      <a:endParaRPr lang="ko-KR" altLang="en-US" sz="1200" dirty="0">
                        <a:latin typeface="Tahoma" pitchFamily="34" charset="0"/>
                        <a:cs typeface="Tahoma" pitchFamily="34" charset="0"/>
                      </a:endParaRPr>
                    </a:p>
                  </a:txBody>
                  <a:tcPr anchor="b"/>
                </a:tc>
                <a:tc>
                  <a:txBody>
                    <a:bodyPr/>
                    <a:lstStyle/>
                    <a:p>
                      <a:pPr algn="ctr" latinLnBrk="1"/>
                      <a:r>
                        <a:rPr lang="en-US" altLang="ko-KR" sz="1200" dirty="0" smtClean="0">
                          <a:latin typeface="Tahoma" pitchFamily="34" charset="0"/>
                          <a:cs typeface="Tahoma" pitchFamily="34" charset="0"/>
                        </a:rPr>
                        <a:t>0.979</a:t>
                      </a:r>
                      <a:endParaRPr lang="ko-KR" altLang="en-US" sz="1200" dirty="0">
                        <a:latin typeface="Tahoma" pitchFamily="34" charset="0"/>
                        <a:cs typeface="Tahoma" pitchFamily="34" charset="0"/>
                      </a:endParaRPr>
                    </a:p>
                  </a:txBody>
                  <a:tcPr anchor="b"/>
                </a:tc>
              </a:tr>
              <a:tr h="273136">
                <a:tc>
                  <a:txBody>
                    <a:bodyPr/>
                    <a:lstStyle/>
                    <a:p>
                      <a:pPr algn="ctr" latinLnBrk="1"/>
                      <a:r>
                        <a:rPr lang="en-US" altLang="ko-KR" sz="1200" dirty="0" smtClean="0">
                          <a:latin typeface="Tahoma" pitchFamily="34" charset="0"/>
                          <a:cs typeface="Tahoma" pitchFamily="34" charset="0"/>
                        </a:rPr>
                        <a:t>c2</a:t>
                      </a:r>
                      <a:endParaRPr lang="ko-KR" altLang="en-US" sz="1200" dirty="0">
                        <a:latin typeface="Tahoma" pitchFamily="34" charset="0"/>
                        <a:cs typeface="Tahoma" pitchFamily="34" charset="0"/>
                      </a:endParaRPr>
                    </a:p>
                  </a:txBody>
                  <a:tcPr/>
                </a:tc>
                <a:tc>
                  <a:txBody>
                    <a:bodyPr/>
                    <a:lstStyle/>
                    <a:p>
                      <a:pPr algn="ctr" latinLnBrk="1"/>
                      <a:r>
                        <a:rPr lang="en-US" altLang="ko-KR" sz="1200" dirty="0" smtClean="0">
                          <a:latin typeface="Tahoma" pitchFamily="34" charset="0"/>
                          <a:cs typeface="Tahoma" pitchFamily="34" charset="0"/>
                        </a:rPr>
                        <a:t>2.338343</a:t>
                      </a:r>
                      <a:endParaRPr lang="ko-KR" altLang="en-US" sz="1200" dirty="0">
                        <a:latin typeface="Tahoma" pitchFamily="34" charset="0"/>
                        <a:cs typeface="Tahoma" pitchFamily="34" charset="0"/>
                      </a:endParaRPr>
                    </a:p>
                  </a:txBody>
                  <a:tcPr anchor="b"/>
                </a:tc>
                <a:tc>
                  <a:txBody>
                    <a:bodyPr/>
                    <a:lstStyle/>
                    <a:p>
                      <a:pPr algn="ctr" latinLnBrk="1"/>
                      <a:r>
                        <a:rPr lang="en-US" altLang="ko-KR" sz="1200" dirty="0" smtClean="0">
                          <a:latin typeface="Tahoma" pitchFamily="34" charset="0"/>
                          <a:cs typeface="Tahoma" pitchFamily="34" charset="0"/>
                        </a:rPr>
                        <a:t>2.547</a:t>
                      </a:r>
                      <a:endParaRPr lang="ko-KR" altLang="en-US" sz="1200" dirty="0">
                        <a:latin typeface="Tahoma" pitchFamily="34" charset="0"/>
                        <a:cs typeface="Tahoma" pitchFamily="34" charset="0"/>
                      </a:endParaRPr>
                    </a:p>
                  </a:txBody>
                  <a:tcPr anchor="b"/>
                </a:tc>
                <a:tc>
                  <a:txBody>
                    <a:bodyPr/>
                    <a:lstStyle/>
                    <a:p>
                      <a:pPr algn="ctr" latinLnBrk="1"/>
                      <a:r>
                        <a:rPr lang="en-US" altLang="ko-KR" sz="1200" dirty="0" smtClean="0">
                          <a:latin typeface="Tahoma" pitchFamily="34" charset="0"/>
                          <a:cs typeface="Tahoma" pitchFamily="34" charset="0"/>
                        </a:rPr>
                        <a:t>2.496965</a:t>
                      </a:r>
                      <a:endParaRPr lang="ko-KR" altLang="en-US" sz="1200" dirty="0">
                        <a:latin typeface="Tahoma" pitchFamily="34" charset="0"/>
                        <a:cs typeface="Tahoma" pitchFamily="34" charset="0"/>
                      </a:endParaRPr>
                    </a:p>
                  </a:txBody>
                  <a:tcPr anchor="b"/>
                </a:tc>
                <a:tc>
                  <a:txBody>
                    <a:bodyPr/>
                    <a:lstStyle/>
                    <a:p>
                      <a:pPr algn="ctr" latinLnBrk="1"/>
                      <a:r>
                        <a:rPr lang="en-US" altLang="ko-KR" sz="1200" dirty="0" smtClean="0">
                          <a:latin typeface="Tahoma" pitchFamily="34" charset="0"/>
                          <a:cs typeface="Tahoma" pitchFamily="34" charset="0"/>
                        </a:rPr>
                        <a:t>2.415</a:t>
                      </a:r>
                      <a:endParaRPr lang="ko-KR" altLang="en-US" sz="1200" dirty="0">
                        <a:latin typeface="Tahoma" pitchFamily="34" charset="0"/>
                        <a:cs typeface="Tahoma" pitchFamily="34" charset="0"/>
                      </a:endParaRPr>
                    </a:p>
                  </a:txBody>
                  <a:tcPr anchor="b"/>
                </a:tc>
              </a:tr>
              <a:tr h="273136">
                <a:tc>
                  <a:txBody>
                    <a:bodyPr/>
                    <a:lstStyle/>
                    <a:p>
                      <a:pPr algn="ctr" latinLnBrk="1"/>
                      <a:r>
                        <a:rPr lang="en-US" altLang="ko-KR" sz="1200" dirty="0" smtClean="0">
                          <a:latin typeface="Tahoma" pitchFamily="34" charset="0"/>
                          <a:cs typeface="Tahoma" pitchFamily="34" charset="0"/>
                        </a:rPr>
                        <a:t>c3</a:t>
                      </a:r>
                      <a:endParaRPr lang="ko-KR" altLang="en-US" sz="1200" dirty="0">
                        <a:latin typeface="Tahoma" pitchFamily="34" charset="0"/>
                        <a:cs typeface="Tahoma" pitchFamily="34" charset="0"/>
                      </a:endParaRPr>
                    </a:p>
                  </a:txBody>
                  <a:tcPr/>
                </a:tc>
                <a:tc>
                  <a:txBody>
                    <a:bodyPr/>
                    <a:lstStyle/>
                    <a:p>
                      <a:pPr algn="ctr" latinLnBrk="1"/>
                      <a:r>
                        <a:rPr lang="en-US" altLang="ko-KR" sz="1200" dirty="0" smtClean="0">
                          <a:latin typeface="Tahoma" pitchFamily="34" charset="0"/>
                          <a:cs typeface="Tahoma" pitchFamily="34" charset="0"/>
                        </a:rPr>
                        <a:t>0.545135</a:t>
                      </a:r>
                      <a:endParaRPr lang="ko-KR" altLang="en-US" sz="1200" dirty="0">
                        <a:latin typeface="Tahoma" pitchFamily="34" charset="0"/>
                        <a:cs typeface="Tahoma" pitchFamily="34" charset="0"/>
                      </a:endParaRPr>
                    </a:p>
                  </a:txBody>
                  <a:tcPr anchor="b"/>
                </a:tc>
                <a:tc>
                  <a:txBody>
                    <a:bodyPr/>
                    <a:lstStyle/>
                    <a:p>
                      <a:pPr algn="ctr" latinLnBrk="1"/>
                      <a:r>
                        <a:rPr lang="en-US" altLang="ko-KR" sz="1200" dirty="0" smtClean="0">
                          <a:latin typeface="Tahoma" pitchFamily="34" charset="0"/>
                          <a:cs typeface="Tahoma" pitchFamily="34" charset="0"/>
                        </a:rPr>
                        <a:t>0.413</a:t>
                      </a:r>
                      <a:endParaRPr lang="ko-KR" altLang="en-US" sz="1200" dirty="0">
                        <a:latin typeface="Tahoma" pitchFamily="34" charset="0"/>
                        <a:cs typeface="Tahoma" pitchFamily="34" charset="0"/>
                      </a:endParaRPr>
                    </a:p>
                  </a:txBody>
                  <a:tcPr anchor="b"/>
                </a:tc>
                <a:tc>
                  <a:txBody>
                    <a:bodyPr/>
                    <a:lstStyle/>
                    <a:p>
                      <a:pPr algn="ctr" latinLnBrk="1"/>
                      <a:r>
                        <a:rPr lang="en-US" altLang="ko-KR" sz="1200" dirty="0" smtClean="0">
                          <a:latin typeface="Tahoma" pitchFamily="34" charset="0"/>
                          <a:cs typeface="Tahoma" pitchFamily="34" charset="0"/>
                        </a:rPr>
                        <a:t>0.353631</a:t>
                      </a:r>
                      <a:endParaRPr lang="ko-KR" altLang="en-US" sz="1200" dirty="0">
                        <a:latin typeface="Tahoma" pitchFamily="34" charset="0"/>
                        <a:cs typeface="Tahoma" pitchFamily="34" charset="0"/>
                      </a:endParaRPr>
                    </a:p>
                  </a:txBody>
                  <a:tcPr anchor="b"/>
                </a:tc>
                <a:tc>
                  <a:txBody>
                    <a:bodyPr/>
                    <a:lstStyle/>
                    <a:p>
                      <a:pPr algn="ctr" latinLnBrk="1"/>
                      <a:r>
                        <a:rPr lang="en-US" altLang="ko-KR" sz="1200" dirty="0" smtClean="0">
                          <a:latin typeface="Tahoma" pitchFamily="34" charset="0"/>
                          <a:cs typeface="Tahoma" pitchFamily="34" charset="0"/>
                        </a:rPr>
                        <a:t>0.484</a:t>
                      </a:r>
                      <a:endParaRPr lang="ko-KR" altLang="en-US" sz="1200" dirty="0">
                        <a:latin typeface="Tahoma" pitchFamily="34" charset="0"/>
                        <a:cs typeface="Tahoma" pitchFamily="34" charset="0"/>
                      </a:endParaRPr>
                    </a:p>
                  </a:txBody>
                  <a:tcPr anchor="b"/>
                </a:tc>
              </a:tr>
              <a:tr h="273136">
                <a:tc>
                  <a:txBody>
                    <a:bodyPr/>
                    <a:lstStyle/>
                    <a:p>
                      <a:pPr algn="ctr" latinLnBrk="1"/>
                      <a:r>
                        <a:rPr lang="en-US" altLang="ko-KR" sz="1200" dirty="0" smtClean="0">
                          <a:latin typeface="Tahoma" pitchFamily="34" charset="0"/>
                          <a:cs typeface="Tahoma" pitchFamily="34" charset="0"/>
                        </a:rPr>
                        <a:t>c4</a:t>
                      </a:r>
                      <a:endParaRPr lang="ko-KR" altLang="en-US" sz="1200" dirty="0">
                        <a:latin typeface="Tahoma" pitchFamily="34" charset="0"/>
                        <a:cs typeface="Tahoma" pitchFamily="34" charset="0"/>
                      </a:endParaRPr>
                    </a:p>
                  </a:txBody>
                  <a:tcPr/>
                </a:tc>
                <a:tc>
                  <a:txBody>
                    <a:bodyPr/>
                    <a:lstStyle/>
                    <a:p>
                      <a:pPr algn="ctr" latinLnBrk="1"/>
                      <a:r>
                        <a:rPr lang="en-US" altLang="ko-KR" sz="1200" dirty="0" smtClean="0">
                          <a:latin typeface="Tahoma" pitchFamily="34" charset="0"/>
                          <a:cs typeface="Tahoma" pitchFamily="34" charset="0"/>
                        </a:rPr>
                        <a:t>-0.321399</a:t>
                      </a:r>
                      <a:endParaRPr lang="ko-KR" altLang="en-US" sz="1200" dirty="0">
                        <a:latin typeface="Tahoma" pitchFamily="34" charset="0"/>
                        <a:cs typeface="Tahoma" pitchFamily="34" charset="0"/>
                      </a:endParaRPr>
                    </a:p>
                  </a:txBody>
                  <a:tcPr anchor="b"/>
                </a:tc>
                <a:tc>
                  <a:txBody>
                    <a:bodyPr/>
                    <a:lstStyle/>
                    <a:p>
                      <a:pPr algn="ctr" latinLnBrk="1"/>
                      <a:r>
                        <a:rPr lang="en-US" altLang="ko-KR" sz="1200" dirty="0" smtClean="0">
                          <a:latin typeface="Tahoma" pitchFamily="34" charset="0"/>
                          <a:cs typeface="Tahoma" pitchFamily="34" charset="0"/>
                        </a:rPr>
                        <a:t>0.964</a:t>
                      </a:r>
                      <a:endParaRPr lang="ko-KR" altLang="en-US" sz="1200" dirty="0">
                        <a:latin typeface="Tahoma" pitchFamily="34" charset="0"/>
                        <a:cs typeface="Tahoma" pitchFamily="34" charset="0"/>
                      </a:endParaRPr>
                    </a:p>
                  </a:txBody>
                  <a:tcPr anchor="b"/>
                </a:tc>
                <a:tc>
                  <a:txBody>
                    <a:bodyPr/>
                    <a:lstStyle/>
                    <a:p>
                      <a:pPr algn="ctr" latinLnBrk="1"/>
                      <a:r>
                        <a:rPr lang="en-US" altLang="ko-KR" sz="1200" dirty="0" smtClean="0">
                          <a:latin typeface="Tahoma" pitchFamily="34" charset="0"/>
                          <a:cs typeface="Tahoma" pitchFamily="34" charset="0"/>
                        </a:rPr>
                        <a:t>-0.031189</a:t>
                      </a:r>
                      <a:endParaRPr lang="ko-KR" altLang="en-US" sz="1200" dirty="0">
                        <a:latin typeface="Tahoma" pitchFamily="34" charset="0"/>
                        <a:cs typeface="Tahoma" pitchFamily="34" charset="0"/>
                      </a:endParaRPr>
                    </a:p>
                  </a:txBody>
                  <a:tcPr anchor="b"/>
                </a:tc>
                <a:tc>
                  <a:txBody>
                    <a:bodyPr/>
                    <a:lstStyle/>
                    <a:p>
                      <a:pPr algn="ctr" latinLnBrk="1"/>
                      <a:r>
                        <a:rPr lang="en-US" altLang="ko-KR" sz="1200" dirty="0" smtClean="0">
                          <a:latin typeface="Tahoma" pitchFamily="34" charset="0"/>
                          <a:cs typeface="Tahoma" pitchFamily="34" charset="0"/>
                        </a:rPr>
                        <a:t>2.040</a:t>
                      </a:r>
                      <a:endParaRPr lang="ko-KR" altLang="en-US" sz="1200" dirty="0">
                        <a:latin typeface="Tahoma" pitchFamily="34" charset="0"/>
                        <a:cs typeface="Tahoma" pitchFamily="34" charset="0"/>
                      </a:endParaRPr>
                    </a:p>
                  </a:txBody>
                  <a:tcPr anchor="b"/>
                </a:tc>
              </a:tr>
            </a:tbl>
          </a:graphicData>
        </a:graphic>
      </p:graphicFrame>
      <p:sp>
        <p:nvSpPr>
          <p:cNvPr id="21" name="TextBox 20"/>
          <p:cNvSpPr txBox="1"/>
          <p:nvPr/>
        </p:nvSpPr>
        <p:spPr>
          <a:xfrm>
            <a:off x="395536" y="1124744"/>
            <a:ext cx="8496944" cy="430887"/>
          </a:xfrm>
          <a:prstGeom prst="rect">
            <a:avLst/>
          </a:prstGeom>
          <a:noFill/>
        </p:spPr>
        <p:txBody>
          <a:bodyPr wrap="square" rtlCol="0">
            <a:spAutoFit/>
          </a:bodyPr>
          <a:lstStyle/>
          <a:p>
            <a:pPr>
              <a:buFont typeface="Wingdings" pitchFamily="2" charset="2"/>
              <a:buChar char="v"/>
            </a:pPr>
            <a:r>
              <a:rPr lang="en-US" altLang="ko-KR" sz="2200" dirty="0" smtClean="0">
                <a:latin typeface="Times New Roman" pitchFamily="18" charset="0"/>
                <a:cs typeface="Times New Roman" pitchFamily="18" charset="0"/>
              </a:rPr>
              <a:t> How to recalibrate COMS SST using GSICS IR calibration coefficient</a:t>
            </a:r>
            <a:endParaRPr lang="ko-KR" altLang="en-US" sz="2200" dirty="0">
              <a:latin typeface="Times New Roman" pitchFamily="18" charset="0"/>
              <a:cs typeface="Times New Roman" pitchFamily="18" charset="0"/>
            </a:endParaRPr>
          </a:p>
        </p:txBody>
      </p:sp>
      <p:sp>
        <p:nvSpPr>
          <p:cNvPr id="27" name="Text Box 1026"/>
          <p:cNvSpPr txBox="1">
            <a:spLocks noChangeArrowheads="1"/>
          </p:cNvSpPr>
          <p:nvPr/>
        </p:nvSpPr>
        <p:spPr bwMode="auto">
          <a:xfrm>
            <a:off x="340420" y="306388"/>
            <a:ext cx="8264028" cy="597749"/>
          </a:xfrm>
          <a:prstGeom prst="rect">
            <a:avLst/>
          </a:prstGeom>
          <a:noFill/>
          <a:ln w="9525">
            <a:noFill/>
            <a:miter lim="800000"/>
            <a:headEnd/>
            <a:tailEnd/>
          </a:ln>
        </p:spPr>
        <p:txBody>
          <a:bodyPr wrap="square" lIns="104287" tIns="52144" rIns="104287" bIns="52144">
            <a:spAutoFit/>
          </a:bodyPr>
          <a:lstStyle/>
          <a:p>
            <a:pPr>
              <a:spcBef>
                <a:spcPct val="50000"/>
              </a:spcBef>
            </a:pPr>
            <a:r>
              <a:rPr lang="en-US" altLang="ko-KR" sz="3200" b="1" dirty="0" smtClean="0">
                <a:solidFill>
                  <a:schemeClr val="bg1"/>
                </a:solidFill>
                <a:latin typeface="Tahoma" pitchFamily="34" charset="0"/>
                <a:cs typeface="Tahoma" pitchFamily="34" charset="0"/>
              </a:rPr>
              <a:t>RE-Calibration (1/3)</a:t>
            </a:r>
            <a:endParaRPr lang="en-US" altLang="ko-KR" sz="3200" b="1" dirty="0">
              <a:solidFill>
                <a:schemeClr val="bg1"/>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KMA">
      <a:dk1>
        <a:sysClr val="windowText" lastClr="000000"/>
      </a:dk1>
      <a:lt1>
        <a:sysClr val="window" lastClr="FFFFFF"/>
      </a:lt1>
      <a:dk2>
        <a:srgbClr val="0F298F"/>
      </a:dk2>
      <a:lt2>
        <a:srgbClr val="BFE7F1"/>
      </a:lt2>
      <a:accent1>
        <a:srgbClr val="0098BC"/>
      </a:accent1>
      <a:accent2>
        <a:srgbClr val="0A58A5"/>
      </a:accent2>
      <a:accent3>
        <a:srgbClr val="9BBB59"/>
      </a:accent3>
      <a:accent4>
        <a:srgbClr val="8064A2"/>
      </a:accent4>
      <a:accent5>
        <a:srgbClr val="4BACC6"/>
      </a:accent5>
      <a:accent6>
        <a:srgbClr val="F79646"/>
      </a:accent6>
      <a:hlink>
        <a:srgbClr val="0000FF"/>
      </a:hlink>
      <a:folHlink>
        <a:srgbClr val="800080"/>
      </a:folHlink>
    </a:clrScheme>
    <a:fontScheme name="KMA">
      <a:majorFont>
        <a:latin typeface="Frutiger67-Condensed"/>
        <a:ea typeface="Cre고딕 B"/>
        <a:cs typeface=""/>
      </a:majorFont>
      <a:minorFont>
        <a:latin typeface="Frutiger 55 Roman"/>
        <a:ea typeface="-윤고딕120"/>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2999</TotalTime>
  <Words>2785</Words>
  <Application>Microsoft Office PowerPoint</Application>
  <PresentationFormat>화면 슬라이드 쇼(4:3)</PresentationFormat>
  <Paragraphs>472</Paragraphs>
  <Slides>24</Slides>
  <Notes>20</Notes>
  <HiddenSlides>0</HiddenSlides>
  <MMClips>0</MMClips>
  <ScaleCrop>false</ScaleCrop>
  <HeadingPairs>
    <vt:vector size="8" baseType="variant">
      <vt:variant>
        <vt:lpstr>사용한 글꼴</vt:lpstr>
      </vt:variant>
      <vt:variant>
        <vt:i4>20</vt:i4>
      </vt:variant>
      <vt:variant>
        <vt:lpstr>테마</vt:lpstr>
      </vt:variant>
      <vt:variant>
        <vt:i4>1</vt:i4>
      </vt:variant>
      <vt:variant>
        <vt:lpstr>포함된 OLE 서버</vt:lpstr>
      </vt:variant>
      <vt:variant>
        <vt:i4>1</vt:i4>
      </vt:variant>
      <vt:variant>
        <vt:lpstr>슬라이드 제목</vt:lpstr>
      </vt:variant>
      <vt:variant>
        <vt:i4>24</vt:i4>
      </vt:variant>
    </vt:vector>
  </HeadingPairs>
  <TitlesOfParts>
    <vt:vector size="46" baseType="lpstr">
      <vt:lpstr>굴림</vt:lpstr>
      <vt:lpstr>Arial</vt:lpstr>
      <vt:lpstr>Symbol</vt:lpstr>
      <vt:lpstr>Wingdings</vt:lpstr>
      <vt:lpstr>AuctionGothic Medium</vt:lpstr>
      <vt:lpstr>맑은 고딕</vt:lpstr>
      <vt:lpstr>Arial Black</vt:lpstr>
      <vt:lpstr>Arial Narrow</vt:lpstr>
      <vt:lpstr>Arial Unicode MS</vt:lpstr>
      <vt:lpstr>Frutiger 55 Roman</vt:lpstr>
      <vt:lpstr>다음_Regular</vt:lpstr>
      <vt:lpstr>Times New Roman</vt:lpstr>
      <vt:lpstr>돋움</vt:lpstr>
      <vt:lpstr>Tahoma</vt:lpstr>
      <vt:lpstr>Cre고딕 B</vt:lpstr>
      <vt:lpstr>HY헤드라인M</vt:lpstr>
      <vt:lpstr>-윤고딕120</vt:lpstr>
      <vt:lpstr>Frutiger67-Condensed</vt:lpstr>
      <vt:lpstr>바탕</vt:lpstr>
      <vt:lpstr>Century Gothic</vt:lpstr>
      <vt:lpstr>Office 테마</vt:lpstr>
      <vt:lpstr>수식</vt:lpstr>
      <vt:lpstr>PowerPoint 프레젠테이션</vt:lpstr>
      <vt:lpstr>PowerPoint 프레젠테이션</vt:lpstr>
      <vt:lpstr>GSICS Activity of KMA</vt:lpstr>
      <vt:lpstr>IR Results (1/2)</vt:lpstr>
      <vt:lpstr>IR Results (2/2)</vt:lpstr>
      <vt:lpstr>VIS Results (1/2)</vt:lpstr>
      <vt:lpstr>VIS Results (2/2) </vt:lpstr>
      <vt:lpstr>PowerPoint 프레젠테이션</vt:lpstr>
      <vt:lpstr>PowerPoint 프레젠테이션</vt:lpstr>
      <vt:lpstr>PowerPoint 프레젠테이션</vt:lpstr>
      <vt:lpstr>PowerPoint 프레젠테이션</vt:lpstr>
      <vt:lpstr>PowerPoint 프레젠테이션</vt:lpstr>
      <vt:lpstr>Further Research</vt:lpstr>
      <vt:lpstr>PowerPoint 프레젠테이션</vt:lpstr>
      <vt:lpstr>Back-up slides</vt:lpstr>
      <vt:lpstr>PowerPoint 프레젠테이션</vt:lpstr>
      <vt:lpstr>PowerPoint 프레젠테이션</vt:lpstr>
      <vt:lpstr>Method (1/3)</vt:lpstr>
      <vt:lpstr>Method (2/3)</vt:lpstr>
      <vt:lpstr>Method (3/3)</vt:lpstr>
      <vt:lpstr>Collocation</vt:lpstr>
      <vt:lpstr>PowerPoint 프레젠테이션</vt:lpstr>
      <vt:lpstr>PowerPoint 프레젠테이션</vt:lpstr>
      <vt:lpstr>PowerPoint 프레젠테이션</vt:lpstr>
    </vt:vector>
  </TitlesOfParts>
  <Company>x4</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파워포인트포맷 A</dc:title>
  <dc:creator>euna</dc:creator>
  <cp:lastModifiedBy>pc</cp:lastModifiedBy>
  <cp:revision>299</cp:revision>
  <dcterms:created xsi:type="dcterms:W3CDTF">2008-10-15T11:47:55Z</dcterms:created>
  <dcterms:modified xsi:type="dcterms:W3CDTF">2013-03-05T02:49:33Z</dcterms:modified>
</cp:coreProperties>
</file>