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5"/>
  </p:notesMasterIdLst>
  <p:sldIdLst>
    <p:sldId id="306" r:id="rId2"/>
    <p:sldId id="372" r:id="rId3"/>
    <p:sldId id="358" r:id="rId4"/>
    <p:sldId id="369" r:id="rId5"/>
    <p:sldId id="370" r:id="rId6"/>
    <p:sldId id="355" r:id="rId7"/>
    <p:sldId id="359" r:id="rId8"/>
    <p:sldId id="368" r:id="rId9"/>
    <p:sldId id="371" r:id="rId10"/>
    <p:sldId id="367" r:id="rId11"/>
    <p:sldId id="374" r:id="rId12"/>
    <p:sldId id="360" r:id="rId13"/>
    <p:sldId id="363" r:id="rId14"/>
    <p:sldId id="362" r:id="rId15"/>
    <p:sldId id="376" r:id="rId16"/>
    <p:sldId id="377" r:id="rId17"/>
    <p:sldId id="379" r:id="rId18"/>
    <p:sldId id="380" r:id="rId19"/>
    <p:sldId id="381" r:id="rId20"/>
    <p:sldId id="378" r:id="rId21"/>
    <p:sldId id="373" r:id="rId22"/>
    <p:sldId id="382" r:id="rId23"/>
    <p:sldId id="38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7C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88" autoAdjust="0"/>
  </p:normalViewPr>
  <p:slideViewPr>
    <p:cSldViewPr>
      <p:cViewPr varScale="1">
        <p:scale>
          <a:sx n="60" d="100"/>
          <a:sy n="60" d="100"/>
        </p:scale>
        <p:origin x="-157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yu\Documents\meetings\2012\Calcon2012\output.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fyu\Documents\meetings\2012\Calcon2012\output.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fyu\Documents\meetings\2012\Calcon2012\outpu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yu\Documents\meetings\2013\GRWG+GDWG_Annual2013\G12_ROLO_MT_intercomparis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mtClean="0"/>
              <a:t>Ch4(10.7um</a:t>
            </a:r>
            <a:r>
              <a:rPr lang="en-US" dirty="0" smtClean="0"/>
              <a:t>)</a:t>
            </a:r>
            <a:r>
              <a:rPr lang="en-US" baseline="0" dirty="0" smtClean="0"/>
              <a:t> </a:t>
            </a:r>
            <a:r>
              <a:rPr lang="en-US" baseline="0" dirty="0"/>
              <a:t>AIRS-</a:t>
            </a:r>
            <a:r>
              <a:rPr lang="en-US" baseline="0" dirty="0" err="1"/>
              <a:t>CrIS</a:t>
            </a:r>
            <a:endParaRPr lang="en-US" dirty="0"/>
          </a:p>
        </c:rich>
      </c:tx>
      <c:layout/>
    </c:title>
    <c:plotArea>
      <c:layout/>
      <c:lineChart>
        <c:grouping val="standard"/>
        <c:ser>
          <c:idx val="0"/>
          <c:order val="0"/>
          <c:tx>
            <c:strRef>
              <c:f>'Ch4'!$G$5</c:f>
              <c:strCache>
                <c:ptCount val="1"/>
                <c:pt idx="0">
                  <c:v>Apr-May</c:v>
                </c:pt>
              </c:strCache>
            </c:strRef>
          </c:tx>
          <c:spPr>
            <a:ln>
              <a:solidFill>
                <a:srgbClr val="C00000"/>
              </a:solidFill>
            </a:ln>
          </c:spPr>
          <c:marker>
            <c:spPr>
              <a:solidFill>
                <a:srgbClr val="C00000"/>
              </a:solidFill>
              <a:ln>
                <a:solidFill>
                  <a:srgbClr val="C00000"/>
                </a:solidFill>
              </a:ln>
            </c:spPr>
          </c:marker>
          <c:cat>
            <c:numRef>
              <c:f>'Ch4'!$F$10:$F$56</c:f>
              <c:numCache>
                <c:formatCode>General</c:formatCode>
                <c:ptCount val="47"/>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pt idx="20">
                  <c:v>10.5</c:v>
                </c:pt>
                <c:pt idx="21">
                  <c:v>11</c:v>
                </c:pt>
                <c:pt idx="22">
                  <c:v>11.5</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20</c:v>
                </c:pt>
                <c:pt idx="40">
                  <c:v>20.5</c:v>
                </c:pt>
                <c:pt idx="41">
                  <c:v>21</c:v>
                </c:pt>
                <c:pt idx="42">
                  <c:v>21.5</c:v>
                </c:pt>
                <c:pt idx="43">
                  <c:v>22</c:v>
                </c:pt>
                <c:pt idx="44">
                  <c:v>22.5</c:v>
                </c:pt>
                <c:pt idx="45">
                  <c:v>23</c:v>
                </c:pt>
                <c:pt idx="46">
                  <c:v>23.5</c:v>
                </c:pt>
              </c:numCache>
            </c:numRef>
          </c:cat>
          <c:val>
            <c:numRef>
              <c:f>'Ch4'!$J$10:$J$56</c:f>
              <c:numCache>
                <c:formatCode>General</c:formatCode>
                <c:ptCount val="47"/>
                <c:pt idx="0">
                  <c:v>0.13402</c:v>
                </c:pt>
                <c:pt idx="1">
                  <c:v>0.14960000000000001</c:v>
                </c:pt>
                <c:pt idx="2">
                  <c:v>8.1500000000000017E-2</c:v>
                </c:pt>
                <c:pt idx="3">
                  <c:v>0.22083000000000005</c:v>
                </c:pt>
                <c:pt idx="4">
                  <c:v>0.13064000000000001</c:v>
                </c:pt>
                <c:pt idx="21">
                  <c:v>0.15260000000000001</c:v>
                </c:pt>
                <c:pt idx="22">
                  <c:v>4.0370000000000024E-2</c:v>
                </c:pt>
                <c:pt idx="23">
                  <c:v>0.18814000000000017</c:v>
                </c:pt>
                <c:pt idx="24">
                  <c:v>0.21527000000000004</c:v>
                </c:pt>
                <c:pt idx="25">
                  <c:v>0.26377</c:v>
                </c:pt>
                <c:pt idx="26">
                  <c:v>5.1900000000000028E-3</c:v>
                </c:pt>
                <c:pt idx="27">
                  <c:v>0.13869999999999999</c:v>
                </c:pt>
                <c:pt idx="28">
                  <c:v>4.7220000000000012E-2</c:v>
                </c:pt>
                <c:pt idx="29">
                  <c:v>4.2890000000000088E-2</c:v>
                </c:pt>
                <c:pt idx="46">
                  <c:v>0.13064000000000003</c:v>
                </c:pt>
              </c:numCache>
            </c:numRef>
          </c:val>
        </c:ser>
        <c:ser>
          <c:idx val="1"/>
          <c:order val="1"/>
          <c:tx>
            <c:strRef>
              <c:f>'Ch4'!$L$5</c:f>
              <c:strCache>
                <c:ptCount val="1"/>
                <c:pt idx="0">
                  <c:v>Jun-Jul</c:v>
                </c:pt>
              </c:strCache>
            </c:strRef>
          </c:tx>
          <c:spPr>
            <a:ln>
              <a:solidFill>
                <a:schemeClr val="accent1">
                  <a:lumMod val="50000"/>
                </a:schemeClr>
              </a:solidFill>
            </a:ln>
          </c:spPr>
          <c:marker>
            <c:spPr>
              <a:solidFill>
                <a:schemeClr val="tx2">
                  <a:lumMod val="75000"/>
                </a:schemeClr>
              </a:solidFill>
              <a:ln>
                <a:solidFill>
                  <a:schemeClr val="accent1">
                    <a:lumMod val="50000"/>
                  </a:schemeClr>
                </a:solidFill>
              </a:ln>
            </c:spPr>
          </c:marker>
          <c:val>
            <c:numRef>
              <c:f>'Ch4'!$O$10:$O$56</c:f>
              <c:numCache>
                <c:formatCode>General</c:formatCode>
                <c:ptCount val="47"/>
                <c:pt idx="0">
                  <c:v>-3.0350000000000002E-2</c:v>
                </c:pt>
                <c:pt idx="1">
                  <c:v>5.3000000000000096E-2</c:v>
                </c:pt>
                <c:pt idx="2">
                  <c:v>0.12483000000000002</c:v>
                </c:pt>
                <c:pt idx="3">
                  <c:v>4.3289999999999954E-2</c:v>
                </c:pt>
                <c:pt idx="4">
                  <c:v>0.12461000000000008</c:v>
                </c:pt>
                <c:pt idx="5">
                  <c:v>6.6439999999999985E-2</c:v>
                </c:pt>
                <c:pt idx="21">
                  <c:v>0.15490000000000023</c:v>
                </c:pt>
                <c:pt idx="22">
                  <c:v>4.9060000000000097E-2</c:v>
                </c:pt>
                <c:pt idx="23">
                  <c:v>0.17119000000000001</c:v>
                </c:pt>
                <c:pt idx="24">
                  <c:v>0.15012</c:v>
                </c:pt>
                <c:pt idx="25">
                  <c:v>2.5600000000000022E-2</c:v>
                </c:pt>
                <c:pt idx="26">
                  <c:v>-6.2700000000000075E-2</c:v>
                </c:pt>
                <c:pt idx="27">
                  <c:v>5.7109999999999994E-2</c:v>
                </c:pt>
                <c:pt idx="28">
                  <c:v>7.1460000000000037E-2</c:v>
                </c:pt>
              </c:numCache>
            </c:numRef>
          </c:val>
        </c:ser>
        <c:marker val="1"/>
        <c:axId val="80721408"/>
        <c:axId val="80872960"/>
      </c:lineChart>
      <c:catAx>
        <c:axId val="80721408"/>
        <c:scaling>
          <c:orientation val="minMax"/>
        </c:scaling>
        <c:axPos val="b"/>
        <c:title>
          <c:tx>
            <c:rich>
              <a:bodyPr/>
              <a:lstStyle/>
              <a:p>
                <a:pPr>
                  <a:defRPr/>
                </a:pPr>
                <a:r>
                  <a:rPr lang="en-US"/>
                  <a:t>Satellite Local Time</a:t>
                </a:r>
              </a:p>
            </c:rich>
          </c:tx>
          <c:layout/>
        </c:title>
        <c:numFmt formatCode="General" sourceLinked="1"/>
        <c:tickLblPos val="nextTo"/>
        <c:crossAx val="80872960"/>
        <c:crosses val="autoZero"/>
        <c:auto val="1"/>
        <c:lblAlgn val="ctr"/>
        <c:lblOffset val="100"/>
      </c:catAx>
      <c:valAx>
        <c:axId val="80872960"/>
        <c:scaling>
          <c:orientation val="minMax"/>
        </c:scaling>
        <c:axPos val="l"/>
        <c:majorGridlines/>
        <c:title>
          <c:tx>
            <c:rich>
              <a:bodyPr rot="-5400000" vert="horz"/>
              <a:lstStyle/>
              <a:p>
                <a:pPr>
                  <a:defRPr/>
                </a:pPr>
                <a:r>
                  <a:rPr lang="en-US"/>
                  <a:t>AIRS-CrIS (K)</a:t>
                </a:r>
              </a:p>
            </c:rich>
          </c:tx>
          <c:layout/>
        </c:title>
        <c:numFmt formatCode="#,##0.00" sourceLinked="0"/>
        <c:tickLblPos val="nextTo"/>
        <c:crossAx val="80721408"/>
        <c:crosses val="autoZero"/>
        <c:crossBetween val="between"/>
        <c:majorUnit val="0.1"/>
      </c:valAx>
    </c:plotArea>
    <c:legend>
      <c:legendPos val="r"/>
      <c:layout/>
      <c:overlay val="1"/>
    </c:legend>
    <c:plotVisOnly val="1"/>
  </c:chart>
  <c:txPr>
    <a:bodyPr/>
    <a:lstStyle/>
    <a:p>
      <a:pPr>
        <a:defRPr sz="1200" b="1"/>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US" sz="1400" dirty="0" smtClean="0"/>
              <a:t>Ch6(13.3um) </a:t>
            </a:r>
            <a:r>
              <a:rPr lang="en-US" sz="1400" dirty="0"/>
              <a:t>AIRS-</a:t>
            </a:r>
            <a:r>
              <a:rPr lang="en-US" sz="1400" dirty="0" err="1"/>
              <a:t>CrIS</a:t>
            </a:r>
            <a:endParaRPr lang="en-US" sz="1400" dirty="0"/>
          </a:p>
        </c:rich>
      </c:tx>
      <c:layout/>
    </c:title>
    <c:plotArea>
      <c:layout/>
      <c:lineChart>
        <c:grouping val="standard"/>
        <c:ser>
          <c:idx val="1"/>
          <c:order val="0"/>
          <c:tx>
            <c:strRef>
              <c:f>'Ch6'!$G$5</c:f>
              <c:strCache>
                <c:ptCount val="1"/>
                <c:pt idx="0">
                  <c:v>Apr-May</c:v>
                </c:pt>
              </c:strCache>
            </c:strRef>
          </c:tx>
          <c:spPr>
            <a:ln>
              <a:solidFill>
                <a:srgbClr val="C00000"/>
              </a:solidFill>
            </a:ln>
          </c:spPr>
          <c:marker>
            <c:spPr>
              <a:solidFill>
                <a:srgbClr val="C00000"/>
              </a:solidFill>
              <a:ln>
                <a:solidFill>
                  <a:srgbClr val="C00000"/>
                </a:solidFill>
              </a:ln>
            </c:spPr>
          </c:marker>
          <c:cat>
            <c:numRef>
              <c:f>'Ch6'!$F$9:$F$55</c:f>
              <c:numCache>
                <c:formatCode>General</c:formatCode>
                <c:ptCount val="47"/>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pt idx="20">
                  <c:v>10.5</c:v>
                </c:pt>
                <c:pt idx="21">
                  <c:v>11</c:v>
                </c:pt>
                <c:pt idx="22">
                  <c:v>11.5</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20</c:v>
                </c:pt>
                <c:pt idx="40">
                  <c:v>20.5</c:v>
                </c:pt>
                <c:pt idx="41">
                  <c:v>21</c:v>
                </c:pt>
                <c:pt idx="42">
                  <c:v>21.5</c:v>
                </c:pt>
                <c:pt idx="43">
                  <c:v>22</c:v>
                </c:pt>
                <c:pt idx="44">
                  <c:v>22.5</c:v>
                </c:pt>
                <c:pt idx="45">
                  <c:v>23</c:v>
                </c:pt>
                <c:pt idx="46">
                  <c:v>23.5</c:v>
                </c:pt>
              </c:numCache>
            </c:numRef>
          </c:cat>
          <c:val>
            <c:numRef>
              <c:f>'Ch6'!$J$9:$J$55</c:f>
              <c:numCache>
                <c:formatCode>General</c:formatCode>
                <c:ptCount val="47"/>
                <c:pt idx="0">
                  <c:v>-4.6390000000000098E-2</c:v>
                </c:pt>
                <c:pt idx="1">
                  <c:v>6.079999999999983E-3</c:v>
                </c:pt>
                <c:pt idx="2">
                  <c:v>-2.2609999999999825E-2</c:v>
                </c:pt>
                <c:pt idx="3">
                  <c:v>-0.12309999999999999</c:v>
                </c:pt>
                <c:pt idx="4">
                  <c:v>-1.3739999999999858E-2</c:v>
                </c:pt>
                <c:pt idx="5">
                  <c:v>-4.8399999999999607E-3</c:v>
                </c:pt>
                <c:pt idx="6">
                  <c:v>-9.1460000000000014E-2</c:v>
                </c:pt>
                <c:pt idx="21">
                  <c:v>6.5559999999999993E-2</c:v>
                </c:pt>
                <c:pt idx="22">
                  <c:v>-7.2779999999999997E-2</c:v>
                </c:pt>
                <c:pt idx="23">
                  <c:v>4.9410000000000065E-2</c:v>
                </c:pt>
                <c:pt idx="24">
                  <c:v>8.3400000000000141E-3</c:v>
                </c:pt>
                <c:pt idx="25">
                  <c:v>1.1990000000000013E-2</c:v>
                </c:pt>
                <c:pt idx="26">
                  <c:v>6.2699999999999992E-2</c:v>
                </c:pt>
                <c:pt idx="27">
                  <c:v>-6.0580000000000023E-2</c:v>
                </c:pt>
                <c:pt idx="28">
                  <c:v>2.0199999999999989E-2</c:v>
                </c:pt>
                <c:pt idx="29">
                  <c:v>-8.661000000000002E-2</c:v>
                </c:pt>
                <c:pt idx="30">
                  <c:v>-8.0340000000000023E-2</c:v>
                </c:pt>
                <c:pt idx="31">
                  <c:v>-0.10928000000000009</c:v>
                </c:pt>
              </c:numCache>
            </c:numRef>
          </c:val>
        </c:ser>
        <c:ser>
          <c:idx val="0"/>
          <c:order val="1"/>
          <c:tx>
            <c:strRef>
              <c:f>'Ch6'!$L$5</c:f>
              <c:strCache>
                <c:ptCount val="1"/>
                <c:pt idx="0">
                  <c:v>Jun-Jul</c:v>
                </c:pt>
              </c:strCache>
            </c:strRef>
          </c:tx>
          <c:spPr>
            <a:ln>
              <a:solidFill>
                <a:schemeClr val="tx2">
                  <a:lumMod val="75000"/>
                </a:schemeClr>
              </a:solidFill>
            </a:ln>
          </c:spPr>
          <c:marker>
            <c:spPr>
              <a:solidFill>
                <a:schemeClr val="tx2">
                  <a:lumMod val="75000"/>
                </a:schemeClr>
              </a:solidFill>
              <a:ln>
                <a:solidFill>
                  <a:schemeClr val="tx2">
                    <a:lumMod val="75000"/>
                  </a:schemeClr>
                </a:solidFill>
              </a:ln>
            </c:spPr>
          </c:marker>
          <c:val>
            <c:numRef>
              <c:f>'Ch6'!$O$8:$O$55</c:f>
              <c:numCache>
                <c:formatCode>General</c:formatCode>
                <c:ptCount val="48"/>
                <c:pt idx="0">
                  <c:v>0</c:v>
                </c:pt>
                <c:pt idx="2">
                  <c:v>-6.6459999999999964E-2</c:v>
                </c:pt>
                <c:pt idx="3">
                  <c:v>-5.042000000000002E-2</c:v>
                </c:pt>
                <c:pt idx="4">
                  <c:v>-0.10802999999999996</c:v>
                </c:pt>
                <c:pt idx="5">
                  <c:v>-7.128000000000001E-2</c:v>
                </c:pt>
                <c:pt idx="6">
                  <c:v>-4.2219999999999917E-2</c:v>
                </c:pt>
                <c:pt idx="7">
                  <c:v>-6.2340000000000013E-2</c:v>
                </c:pt>
                <c:pt idx="21">
                  <c:v>-0.10891000000000002</c:v>
                </c:pt>
                <c:pt idx="22">
                  <c:v>-1.2789999999999996E-2</c:v>
                </c:pt>
                <c:pt idx="23">
                  <c:v>-0.13873000000000019</c:v>
                </c:pt>
                <c:pt idx="24">
                  <c:v>1.5710000000000005E-2</c:v>
                </c:pt>
                <c:pt idx="25">
                  <c:v>2.1100000000000001E-2</c:v>
                </c:pt>
                <c:pt idx="26">
                  <c:v>-2.2000000000000201E-4</c:v>
                </c:pt>
                <c:pt idx="27">
                  <c:v>-0.11418</c:v>
                </c:pt>
                <c:pt idx="28">
                  <c:v>-2.869E-2</c:v>
                </c:pt>
                <c:pt idx="29">
                  <c:v>-6.833000000000003E-2</c:v>
                </c:pt>
                <c:pt idx="30">
                  <c:v>7.084E-2</c:v>
                </c:pt>
                <c:pt idx="31">
                  <c:v>-9.2540000000000025E-2</c:v>
                </c:pt>
                <c:pt idx="32">
                  <c:v>-0.10782000000000008</c:v>
                </c:pt>
                <c:pt idx="47">
                  <c:v>-2.5299999999999996E-2</c:v>
                </c:pt>
              </c:numCache>
            </c:numRef>
          </c:val>
        </c:ser>
        <c:marker val="1"/>
        <c:axId val="101733504"/>
        <c:axId val="101761408"/>
      </c:lineChart>
      <c:catAx>
        <c:axId val="101733504"/>
        <c:scaling>
          <c:orientation val="minMax"/>
        </c:scaling>
        <c:axPos val="b"/>
        <c:title>
          <c:tx>
            <c:rich>
              <a:bodyPr/>
              <a:lstStyle/>
              <a:p>
                <a:pPr>
                  <a:defRPr sz="1200"/>
                </a:pPr>
                <a:r>
                  <a:rPr lang="en-US" sz="1200"/>
                  <a:t>Satellite Local Time</a:t>
                </a:r>
              </a:p>
            </c:rich>
          </c:tx>
          <c:layout/>
        </c:title>
        <c:numFmt formatCode="General" sourceLinked="1"/>
        <c:tickLblPos val="nextTo"/>
        <c:txPr>
          <a:bodyPr/>
          <a:lstStyle/>
          <a:p>
            <a:pPr>
              <a:defRPr b="1"/>
            </a:pPr>
            <a:endParaRPr lang="en-US"/>
          </a:p>
        </c:txPr>
        <c:crossAx val="101761408"/>
        <c:crosses val="autoZero"/>
        <c:auto val="1"/>
        <c:lblAlgn val="ctr"/>
        <c:lblOffset val="100"/>
      </c:catAx>
      <c:valAx>
        <c:axId val="101761408"/>
        <c:scaling>
          <c:orientation val="minMax"/>
        </c:scaling>
        <c:axPos val="l"/>
        <c:majorGridlines/>
        <c:title>
          <c:tx>
            <c:rich>
              <a:bodyPr rot="-5400000" vert="horz"/>
              <a:lstStyle/>
              <a:p>
                <a:pPr>
                  <a:defRPr sz="1200"/>
                </a:pPr>
                <a:r>
                  <a:rPr lang="en-US" sz="1200"/>
                  <a:t>AIRS-CrIS (K)</a:t>
                </a:r>
              </a:p>
            </c:rich>
          </c:tx>
          <c:layout/>
        </c:title>
        <c:numFmt formatCode="General" sourceLinked="1"/>
        <c:tickLblPos val="nextTo"/>
        <c:txPr>
          <a:bodyPr/>
          <a:lstStyle/>
          <a:p>
            <a:pPr>
              <a:defRPr sz="1200" b="1"/>
            </a:pPr>
            <a:endParaRPr lang="en-US"/>
          </a:p>
        </c:txPr>
        <c:crossAx val="101733504"/>
        <c:crosses val="autoZero"/>
        <c:crossBetween val="between"/>
      </c:valAx>
    </c:plotArea>
    <c:legend>
      <c:legendPos val="r"/>
      <c:layout>
        <c:manualLayout>
          <c:xMode val="edge"/>
          <c:yMode val="edge"/>
          <c:x val="0.82049430773792897"/>
          <c:y val="0.60160269440004299"/>
          <c:w val="0.15780587721359937"/>
          <c:h val="0.12085489313835754"/>
        </c:manualLayout>
      </c:layout>
      <c:overlay val="1"/>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US" sz="1400" dirty="0" smtClean="0"/>
              <a:t>Ch3(6.5um) </a:t>
            </a:r>
            <a:r>
              <a:rPr lang="en-US" sz="1400" dirty="0"/>
              <a:t>AIRS-</a:t>
            </a:r>
            <a:r>
              <a:rPr lang="en-US" sz="1400" dirty="0" err="1"/>
              <a:t>CrIS</a:t>
            </a:r>
            <a:endParaRPr lang="en-US" sz="1400" dirty="0"/>
          </a:p>
        </c:rich>
      </c:tx>
      <c:layout/>
    </c:title>
    <c:plotArea>
      <c:layout/>
      <c:lineChart>
        <c:grouping val="standard"/>
        <c:ser>
          <c:idx val="7"/>
          <c:order val="0"/>
          <c:tx>
            <c:strRef>
              <c:f>'Ch3'!$E$5</c:f>
              <c:strCache>
                <c:ptCount val="1"/>
                <c:pt idx="0">
                  <c:v>Apr-May</c:v>
                </c:pt>
              </c:strCache>
            </c:strRef>
          </c:tx>
          <c:spPr>
            <a:ln>
              <a:solidFill>
                <a:srgbClr val="C00000"/>
              </a:solidFill>
            </a:ln>
          </c:spPr>
          <c:marker>
            <c:symbol val="square"/>
            <c:size val="5"/>
            <c:spPr>
              <a:solidFill>
                <a:srgbClr val="FF0000"/>
              </a:solidFill>
              <a:ln>
                <a:solidFill>
                  <a:srgbClr val="FF0000"/>
                </a:solidFill>
              </a:ln>
            </c:spPr>
          </c:marker>
          <c:cat>
            <c:numRef>
              <c:f>'Ch3'!$D$10:$D$56</c:f>
              <c:numCache>
                <c:formatCode>General</c:formatCode>
                <c:ptCount val="47"/>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pt idx="20">
                  <c:v>10.5</c:v>
                </c:pt>
                <c:pt idx="21">
                  <c:v>11</c:v>
                </c:pt>
                <c:pt idx="22">
                  <c:v>11.5</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20</c:v>
                </c:pt>
                <c:pt idx="40">
                  <c:v>20.5</c:v>
                </c:pt>
                <c:pt idx="41">
                  <c:v>21</c:v>
                </c:pt>
                <c:pt idx="42">
                  <c:v>21.5</c:v>
                </c:pt>
                <c:pt idx="43">
                  <c:v>22</c:v>
                </c:pt>
                <c:pt idx="44">
                  <c:v>22.5</c:v>
                </c:pt>
                <c:pt idx="45">
                  <c:v>23</c:v>
                </c:pt>
                <c:pt idx="46">
                  <c:v>23.5</c:v>
                </c:pt>
              </c:numCache>
            </c:numRef>
          </c:cat>
          <c:val>
            <c:numRef>
              <c:f>'Ch3'!$H$10:$H$56</c:f>
              <c:numCache>
                <c:formatCode>General</c:formatCode>
                <c:ptCount val="47"/>
                <c:pt idx="0">
                  <c:v>6.4360000000000098E-2</c:v>
                </c:pt>
                <c:pt idx="1">
                  <c:v>0.15457000000000001</c:v>
                </c:pt>
                <c:pt idx="2">
                  <c:v>0.11383000000000001</c:v>
                </c:pt>
                <c:pt idx="3">
                  <c:v>0.11657999999999998</c:v>
                </c:pt>
                <c:pt idx="4">
                  <c:v>0.10489999999999998</c:v>
                </c:pt>
                <c:pt idx="5">
                  <c:v>0.12827999999999998</c:v>
                </c:pt>
                <c:pt idx="6">
                  <c:v>0.15422000000000016</c:v>
                </c:pt>
                <c:pt idx="21">
                  <c:v>0.18501000000000023</c:v>
                </c:pt>
                <c:pt idx="22">
                  <c:v>7.2870000000000032E-2</c:v>
                </c:pt>
                <c:pt idx="23">
                  <c:v>0.12942000000000001</c:v>
                </c:pt>
                <c:pt idx="24">
                  <c:v>0.1033499999999999</c:v>
                </c:pt>
                <c:pt idx="25">
                  <c:v>0.12718000000000002</c:v>
                </c:pt>
                <c:pt idx="26">
                  <c:v>0.1067700000000001</c:v>
                </c:pt>
                <c:pt idx="27">
                  <c:v>0.12109000000000009</c:v>
                </c:pt>
                <c:pt idx="28">
                  <c:v>0.12636999999999998</c:v>
                </c:pt>
                <c:pt idx="29">
                  <c:v>0.14327000000000001</c:v>
                </c:pt>
                <c:pt idx="30">
                  <c:v>0.13492999999999999</c:v>
                </c:pt>
                <c:pt idx="31">
                  <c:v>0.17808000000000004</c:v>
                </c:pt>
                <c:pt idx="32">
                  <c:v>0.12354000000000002</c:v>
                </c:pt>
                <c:pt idx="46">
                  <c:v>0.12941000000000016</c:v>
                </c:pt>
              </c:numCache>
            </c:numRef>
          </c:val>
        </c:ser>
        <c:ser>
          <c:idx val="0"/>
          <c:order val="1"/>
          <c:tx>
            <c:strRef>
              <c:f>'Ch3'!$J$5</c:f>
              <c:strCache>
                <c:ptCount val="1"/>
                <c:pt idx="0">
                  <c:v>Jun-Jul</c:v>
                </c:pt>
              </c:strCache>
            </c:strRef>
          </c:tx>
          <c:spPr>
            <a:ln>
              <a:solidFill>
                <a:schemeClr val="tx2">
                  <a:lumMod val="75000"/>
                </a:schemeClr>
              </a:solidFill>
            </a:ln>
          </c:spPr>
          <c:marker>
            <c:spPr>
              <a:solidFill>
                <a:schemeClr val="tx2">
                  <a:lumMod val="75000"/>
                </a:schemeClr>
              </a:solidFill>
              <a:ln>
                <a:solidFill>
                  <a:schemeClr val="tx2">
                    <a:lumMod val="75000"/>
                  </a:schemeClr>
                </a:solidFill>
              </a:ln>
            </c:spPr>
          </c:marker>
          <c:val>
            <c:numRef>
              <c:f>'Ch3'!$M$10:$M$56</c:f>
              <c:numCache>
                <c:formatCode>General</c:formatCode>
                <c:ptCount val="47"/>
                <c:pt idx="0">
                  <c:v>0.10608000000000002</c:v>
                </c:pt>
                <c:pt idx="1">
                  <c:v>0.11523000000000008</c:v>
                </c:pt>
                <c:pt idx="2">
                  <c:v>9.3870000000000064E-2</c:v>
                </c:pt>
                <c:pt idx="3">
                  <c:v>0.13189999999999996</c:v>
                </c:pt>
                <c:pt idx="4">
                  <c:v>0.11401</c:v>
                </c:pt>
                <c:pt idx="5">
                  <c:v>0.13279000000000019</c:v>
                </c:pt>
                <c:pt idx="6">
                  <c:v>0.17230000000000001</c:v>
                </c:pt>
                <c:pt idx="20">
                  <c:v>8.7179999999999994E-2</c:v>
                </c:pt>
                <c:pt idx="21">
                  <c:v>4.3399999999999994E-2</c:v>
                </c:pt>
                <c:pt idx="22">
                  <c:v>0.12704000000000001</c:v>
                </c:pt>
                <c:pt idx="23">
                  <c:v>0.14054000000000016</c:v>
                </c:pt>
                <c:pt idx="24">
                  <c:v>0.12820000000000004</c:v>
                </c:pt>
                <c:pt idx="25">
                  <c:v>0.1224900000000001</c:v>
                </c:pt>
                <c:pt idx="26">
                  <c:v>9.9560000000000162E-2</c:v>
                </c:pt>
                <c:pt idx="27">
                  <c:v>0.14430000000000001</c:v>
                </c:pt>
                <c:pt idx="28">
                  <c:v>0.10207000000000002</c:v>
                </c:pt>
                <c:pt idx="29">
                  <c:v>0.10322999999999999</c:v>
                </c:pt>
                <c:pt idx="30">
                  <c:v>0.17772000000000004</c:v>
                </c:pt>
                <c:pt idx="31">
                  <c:v>9.0410000000000018E-2</c:v>
                </c:pt>
              </c:numCache>
            </c:numRef>
          </c:val>
        </c:ser>
        <c:marker val="1"/>
        <c:axId val="76975488"/>
        <c:axId val="83952000"/>
      </c:lineChart>
      <c:catAx>
        <c:axId val="76975488"/>
        <c:scaling>
          <c:orientation val="minMax"/>
        </c:scaling>
        <c:axPos val="b"/>
        <c:title>
          <c:tx>
            <c:rich>
              <a:bodyPr/>
              <a:lstStyle/>
              <a:p>
                <a:pPr>
                  <a:defRPr/>
                </a:pPr>
                <a:r>
                  <a:rPr lang="en-US"/>
                  <a:t>Satellite local Time</a:t>
                </a:r>
              </a:p>
            </c:rich>
          </c:tx>
          <c:layout/>
        </c:title>
        <c:numFmt formatCode="General" sourceLinked="1"/>
        <c:tickLblPos val="nextTo"/>
        <c:txPr>
          <a:bodyPr/>
          <a:lstStyle/>
          <a:p>
            <a:pPr>
              <a:defRPr b="1"/>
            </a:pPr>
            <a:endParaRPr lang="en-US"/>
          </a:p>
        </c:txPr>
        <c:crossAx val="83952000"/>
        <c:crosses val="autoZero"/>
        <c:auto val="1"/>
        <c:lblAlgn val="ctr"/>
        <c:lblOffset val="100"/>
        <c:tickMarkSkip val="3"/>
      </c:catAx>
      <c:valAx>
        <c:axId val="83952000"/>
        <c:scaling>
          <c:orientation val="minMax"/>
          <c:max val="0.2"/>
          <c:min val="0"/>
        </c:scaling>
        <c:axPos val="l"/>
        <c:majorGridlines/>
        <c:title>
          <c:tx>
            <c:rich>
              <a:bodyPr rot="-5400000" vert="horz"/>
              <a:lstStyle/>
              <a:p>
                <a:pPr>
                  <a:defRPr sz="1200"/>
                </a:pPr>
                <a:r>
                  <a:rPr lang="en-US" sz="1200"/>
                  <a:t>AIRS-CrIS  (K)</a:t>
                </a:r>
              </a:p>
            </c:rich>
          </c:tx>
          <c:layout/>
        </c:title>
        <c:numFmt formatCode="General" sourceLinked="1"/>
        <c:tickLblPos val="nextTo"/>
        <c:txPr>
          <a:bodyPr/>
          <a:lstStyle/>
          <a:p>
            <a:pPr>
              <a:defRPr sz="1200" b="1"/>
            </a:pPr>
            <a:endParaRPr lang="en-US"/>
          </a:p>
        </c:txPr>
        <c:crossAx val="76975488"/>
        <c:crosses val="autoZero"/>
        <c:crossBetween val="between"/>
        <c:majorUnit val="0.05"/>
      </c:valAx>
    </c:plotArea>
    <c:legend>
      <c:legendPos val="r"/>
      <c:layout/>
      <c:overlay val="1"/>
      <c:txPr>
        <a:bodyPr/>
        <a:lstStyle/>
        <a:p>
          <a:pPr>
            <a:defRPr sz="1200"/>
          </a:pPr>
          <a:endParaRPr lang="en-US"/>
        </a:p>
      </c:txPr>
    </c:legend>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Sheet1!$B$2</c:f>
              <c:strCache>
                <c:ptCount val="1"/>
                <c:pt idx="0">
                  <c:v>Measurement</c:v>
                </c:pt>
              </c:strCache>
            </c:strRef>
          </c:tx>
          <c:cat>
            <c:strRef>
              <c:f>Sheet1!$A$4:$A$5</c:f>
              <c:strCache>
                <c:ptCount val="2"/>
                <c:pt idx="0">
                  <c:v>2003-12-04T14:16:40.</c:v>
                </c:pt>
                <c:pt idx="1">
                  <c:v>2004-08-30T18:10:03.</c:v>
                </c:pt>
              </c:strCache>
            </c:strRef>
          </c:cat>
          <c:val>
            <c:numRef>
              <c:f>Sheet1!$C$4:$C$5</c:f>
              <c:numCache>
                <c:formatCode>0.000</c:formatCode>
                <c:ptCount val="2"/>
                <c:pt idx="0">
                  <c:v>1.9501400000000007</c:v>
                </c:pt>
                <c:pt idx="1">
                  <c:v>4.975322000000002</c:v>
                </c:pt>
              </c:numCache>
            </c:numRef>
          </c:val>
        </c:ser>
        <c:ser>
          <c:idx val="1"/>
          <c:order val="1"/>
          <c:tx>
            <c:strRef>
              <c:f>Sheet1!$D$2</c:f>
              <c:strCache>
                <c:ptCount val="1"/>
                <c:pt idx="0">
                  <c:v>ROLO</c:v>
                </c:pt>
              </c:strCache>
            </c:strRef>
          </c:tx>
          <c:cat>
            <c:strRef>
              <c:f>Sheet1!$A$4:$A$5</c:f>
              <c:strCache>
                <c:ptCount val="2"/>
                <c:pt idx="0">
                  <c:v>2003-12-04T14:16:40.</c:v>
                </c:pt>
                <c:pt idx="1">
                  <c:v>2004-08-30T18:10:03.</c:v>
                </c:pt>
              </c:strCache>
            </c:strRef>
          </c:cat>
          <c:val>
            <c:numRef>
              <c:f>Sheet1!$D$4:$D$5</c:f>
              <c:numCache>
                <c:formatCode>General</c:formatCode>
                <c:ptCount val="2"/>
                <c:pt idx="0" formatCode="0.000">
                  <c:v>1.9359999999999995</c:v>
                </c:pt>
                <c:pt idx="1">
                  <c:v>4.7239999999999984</c:v>
                </c:pt>
              </c:numCache>
            </c:numRef>
          </c:val>
        </c:ser>
        <c:ser>
          <c:idx val="2"/>
          <c:order val="2"/>
          <c:tx>
            <c:strRef>
              <c:f>Sheet1!$F$2</c:f>
              <c:strCache>
                <c:ptCount val="1"/>
                <c:pt idx="0">
                  <c:v>Miller-Turner</c:v>
                </c:pt>
              </c:strCache>
            </c:strRef>
          </c:tx>
          <c:cat>
            <c:strRef>
              <c:f>Sheet1!$A$4:$A$5</c:f>
              <c:strCache>
                <c:ptCount val="2"/>
                <c:pt idx="0">
                  <c:v>2003-12-04T14:16:40.</c:v>
                </c:pt>
                <c:pt idx="1">
                  <c:v>2004-08-30T18:10:03.</c:v>
                </c:pt>
              </c:strCache>
            </c:strRef>
          </c:cat>
          <c:val>
            <c:numRef>
              <c:f>Sheet1!$F$4:$F$5</c:f>
              <c:numCache>
                <c:formatCode>General</c:formatCode>
                <c:ptCount val="2"/>
                <c:pt idx="0">
                  <c:v>1.86375</c:v>
                </c:pt>
                <c:pt idx="1">
                  <c:v>4.8020000000000005</c:v>
                </c:pt>
              </c:numCache>
            </c:numRef>
          </c:val>
        </c:ser>
        <c:axId val="83968000"/>
        <c:axId val="83970304"/>
      </c:barChart>
      <c:catAx>
        <c:axId val="83968000"/>
        <c:scaling>
          <c:orientation val="minMax"/>
        </c:scaling>
        <c:axPos val="b"/>
        <c:tickLblPos val="nextTo"/>
        <c:crossAx val="83970304"/>
        <c:crosses val="autoZero"/>
        <c:auto val="1"/>
        <c:lblAlgn val="ctr"/>
        <c:lblOffset val="100"/>
      </c:catAx>
      <c:valAx>
        <c:axId val="83970304"/>
        <c:scaling>
          <c:orientation val="minMax"/>
        </c:scaling>
        <c:axPos val="l"/>
        <c:majorGridlines/>
        <c:title>
          <c:tx>
            <c:rich>
              <a:bodyPr rot="-5400000" vert="horz"/>
              <a:lstStyle/>
              <a:p>
                <a:pPr>
                  <a:defRPr/>
                </a:pPr>
                <a:r>
                  <a:rPr lang="en-US"/>
                  <a:t>Moon Irradiance (mM/m^2/um)</a:t>
                </a:r>
              </a:p>
            </c:rich>
          </c:tx>
          <c:layout/>
        </c:title>
        <c:numFmt formatCode="0.000" sourceLinked="1"/>
        <c:tickLblPos val="nextTo"/>
        <c:crossAx val="83968000"/>
        <c:crosses val="autoZero"/>
        <c:crossBetween val="between"/>
      </c:valAx>
    </c:plotArea>
    <c:legend>
      <c:legendPos val="r"/>
      <c:layout/>
    </c:legend>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0.18605</cdr:x>
      <cdr:y>0.15385</cdr:y>
    </cdr:from>
    <cdr:to>
      <cdr:x>0.48442</cdr:x>
      <cdr:y>0.2942</cdr:y>
    </cdr:to>
    <cdr:sp macro="" textlink="">
      <cdr:nvSpPr>
        <cdr:cNvPr id="2" name="TextBox 1"/>
        <cdr:cNvSpPr txBox="1"/>
      </cdr:nvSpPr>
      <cdr:spPr>
        <a:xfrm xmlns:a="http://schemas.openxmlformats.org/drawingml/2006/main">
          <a:off x="838200" y="457200"/>
          <a:ext cx="1344254" cy="4170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900" dirty="0">
              <a:solidFill>
                <a:sysClr val="windowText" lastClr="000000"/>
              </a:solidFill>
            </a:rPr>
            <a:t>Nighttime:</a:t>
          </a:r>
        </a:p>
        <a:p xmlns:a="http://schemas.openxmlformats.org/drawingml/2006/main">
          <a:r>
            <a:rPr lang="en-US" sz="900" dirty="0">
              <a:solidFill>
                <a:srgbClr val="FF0000"/>
              </a:solidFill>
            </a:rPr>
            <a:t>Apr-May: -0.04(±0.065)</a:t>
          </a:r>
        </a:p>
        <a:p xmlns:a="http://schemas.openxmlformats.org/drawingml/2006/main">
          <a:r>
            <a:rPr lang="en-US" sz="900" dirty="0">
              <a:solidFill>
                <a:srgbClr val="002060"/>
              </a:solidFill>
            </a:rPr>
            <a:t>Jun-Jul: -0.06(±0.023</a:t>
          </a:r>
          <a:r>
            <a:rPr lang="en-US" sz="900" dirty="0"/>
            <a:t>)</a:t>
          </a:r>
        </a:p>
      </cdr:txBody>
    </cdr:sp>
  </cdr:relSizeAnchor>
  <cdr:relSizeAnchor xmlns:cdr="http://schemas.openxmlformats.org/drawingml/2006/chartDrawing">
    <cdr:from>
      <cdr:x>0.6745</cdr:x>
      <cdr:y>0.15288</cdr:y>
    </cdr:from>
    <cdr:to>
      <cdr:x>0.97288</cdr:x>
      <cdr:y>0.29323</cdr:y>
    </cdr:to>
    <cdr:sp macro="" textlink="">
      <cdr:nvSpPr>
        <cdr:cNvPr id="3" name="TextBox 1"/>
        <cdr:cNvSpPr txBox="1"/>
      </cdr:nvSpPr>
      <cdr:spPr>
        <a:xfrm xmlns:a="http://schemas.openxmlformats.org/drawingml/2006/main">
          <a:off x="3552825" y="581025"/>
          <a:ext cx="1571625" cy="5334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a:solidFill>
                <a:schemeClr val="tx1"/>
              </a:solidFill>
            </a:rPr>
            <a:t>Dayttime:</a:t>
          </a:r>
        </a:p>
        <a:p xmlns:a="http://schemas.openxmlformats.org/drawingml/2006/main">
          <a:r>
            <a:rPr lang="en-US" sz="900">
              <a:solidFill>
                <a:srgbClr val="FF0000"/>
              </a:solidFill>
            </a:rPr>
            <a:t>Apr-May: -0.02(±0.065)</a:t>
          </a:r>
        </a:p>
        <a:p xmlns:a="http://schemas.openxmlformats.org/drawingml/2006/main">
          <a:r>
            <a:rPr lang="en-US" sz="900">
              <a:solidFill>
                <a:srgbClr val="002060"/>
              </a:solidFill>
            </a:rPr>
            <a:t>Jun-Jul: -0.05(±0.067</a:t>
          </a:r>
          <a:r>
            <a:rPr lang="en-US" sz="900"/>
            <a:t>)</a:t>
          </a:r>
        </a:p>
      </cdr:txBody>
    </cdr:sp>
  </cdr:relSizeAnchor>
</c:userShapes>
</file>

<file path=ppt/drawings/drawing2.xml><?xml version="1.0" encoding="utf-8"?>
<c:userShapes xmlns:c="http://schemas.openxmlformats.org/drawingml/2006/chart">
  <cdr:relSizeAnchor xmlns:cdr="http://schemas.openxmlformats.org/drawingml/2006/chartDrawing">
    <cdr:from>
      <cdr:x>0.17857</cdr:x>
      <cdr:y>0.18066</cdr:y>
    </cdr:from>
    <cdr:to>
      <cdr:x>0.48129</cdr:x>
      <cdr:y>0.24427</cdr:y>
    </cdr:to>
    <cdr:sp macro="" textlink="">
      <cdr:nvSpPr>
        <cdr:cNvPr id="2" name="TextBox 1"/>
        <cdr:cNvSpPr txBox="1"/>
      </cdr:nvSpPr>
      <cdr:spPr>
        <a:xfrm xmlns:a="http://schemas.openxmlformats.org/drawingml/2006/main">
          <a:off x="1000125" y="676275"/>
          <a:ext cx="1695450" cy="2381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0.14796</cdr:x>
      <cdr:y>0.60663</cdr:y>
    </cdr:from>
    <cdr:to>
      <cdr:x>0.42857</cdr:x>
      <cdr:y>0.81425</cdr:y>
    </cdr:to>
    <cdr:sp macro="" textlink="">
      <cdr:nvSpPr>
        <cdr:cNvPr id="3" name="TextBox 2"/>
        <cdr:cNvSpPr txBox="1"/>
      </cdr:nvSpPr>
      <cdr:spPr>
        <a:xfrm xmlns:a="http://schemas.openxmlformats.org/drawingml/2006/main">
          <a:off x="639831" y="1828800"/>
          <a:ext cx="1213456" cy="6258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dirty="0">
              <a:solidFill>
                <a:schemeClr val="tx1"/>
              </a:solidFill>
            </a:rPr>
            <a:t>Nighttime:</a:t>
          </a:r>
        </a:p>
        <a:p xmlns:a="http://schemas.openxmlformats.org/drawingml/2006/main">
          <a:r>
            <a:rPr lang="en-US" sz="900" dirty="0">
              <a:solidFill>
                <a:srgbClr val="FF0000"/>
              </a:solidFill>
            </a:rPr>
            <a:t>Apr-May: 0.12(±0.031)</a:t>
          </a:r>
        </a:p>
        <a:p xmlns:a="http://schemas.openxmlformats.org/drawingml/2006/main">
          <a:r>
            <a:rPr lang="en-US" sz="900" dirty="0">
              <a:solidFill>
                <a:srgbClr val="002060"/>
              </a:solidFill>
            </a:rPr>
            <a:t>Jun-Jul: 0.12(±0.025</a:t>
          </a:r>
          <a:r>
            <a:rPr lang="en-US" sz="900" dirty="0"/>
            <a:t>)</a:t>
          </a:r>
        </a:p>
      </cdr:txBody>
    </cdr:sp>
  </cdr:relSizeAnchor>
  <cdr:relSizeAnchor xmlns:cdr="http://schemas.openxmlformats.org/drawingml/2006/chartDrawing">
    <cdr:from>
      <cdr:x>0.54626</cdr:x>
      <cdr:y>0.63191</cdr:y>
    </cdr:from>
    <cdr:to>
      <cdr:x>0.82688</cdr:x>
      <cdr:y>0.77186</cdr:y>
    </cdr:to>
    <cdr:sp macro="" textlink="">
      <cdr:nvSpPr>
        <cdr:cNvPr id="4" name="TextBox 1"/>
        <cdr:cNvSpPr txBox="1"/>
      </cdr:nvSpPr>
      <cdr:spPr>
        <a:xfrm xmlns:a="http://schemas.openxmlformats.org/drawingml/2006/main">
          <a:off x="2362200" y="1905000"/>
          <a:ext cx="1213499" cy="42190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solidFill>
                <a:schemeClr val="tx1"/>
              </a:solidFill>
            </a:rPr>
            <a:t>Daytime:</a:t>
          </a:r>
        </a:p>
        <a:p xmlns:a="http://schemas.openxmlformats.org/drawingml/2006/main">
          <a:r>
            <a:rPr lang="en-US" sz="900" dirty="0">
              <a:solidFill>
                <a:srgbClr val="FF0000"/>
              </a:solidFill>
            </a:rPr>
            <a:t>Apr-May: 0.13(±0.030)</a:t>
          </a:r>
        </a:p>
        <a:p xmlns:a="http://schemas.openxmlformats.org/drawingml/2006/main">
          <a:r>
            <a:rPr lang="en-US" sz="900" dirty="0">
              <a:solidFill>
                <a:srgbClr val="002060"/>
              </a:solidFill>
            </a:rPr>
            <a:t>Jun-Jul: 0.11(±0.034</a:t>
          </a:r>
          <a:r>
            <a:rPr lang="en-US" sz="9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D5575B2-870D-4974-AC26-B27F48E8BD0D}" type="datetimeFigureOut">
              <a:rPr lang="en-US"/>
              <a:pPr/>
              <a:t>3/5/2013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68DE81C-AD3D-4BE8-BAA2-FAA26C86DE1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solidFill>
                  <a:prstClr val="black"/>
                </a:solidFill>
              </a:rPr>
              <a:pPr/>
              <a:t>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solidFill>
                  <a:prstClr val="black"/>
                </a:solidFill>
              </a:rPr>
              <a:pPr/>
              <a:t>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Consistent diurnal Tb difference in between AIRS and </a:t>
            </a:r>
            <a:r>
              <a:rPr lang="en-US" sz="1200" dirty="0" err="1" smtClean="0"/>
              <a:t>CrIS</a:t>
            </a:r>
            <a:endParaRPr lang="en-US" sz="1200" dirty="0" smtClean="0"/>
          </a:p>
          <a:p>
            <a:endParaRPr lang="en-US" sz="1200" dirty="0" smtClean="0"/>
          </a:p>
          <a:p>
            <a:r>
              <a:rPr lang="en-US" sz="1200" dirty="0" smtClean="0"/>
              <a:t>The difference among AIRS/</a:t>
            </a:r>
            <a:r>
              <a:rPr lang="en-US" sz="1200" dirty="0" err="1" smtClean="0"/>
              <a:t>CrIS</a:t>
            </a:r>
            <a:r>
              <a:rPr lang="en-US" sz="1200" dirty="0" smtClean="0"/>
              <a:t>/IASI in general is less than 0.2K</a:t>
            </a:r>
          </a:p>
          <a:p>
            <a:endParaRPr lang="en-US" sz="1200" dirty="0" smtClean="0"/>
          </a:p>
          <a:p>
            <a:r>
              <a:rPr lang="en-US" sz="1200" dirty="0" smtClean="0"/>
              <a:t>AIRS is slightly warmer than </a:t>
            </a:r>
            <a:r>
              <a:rPr lang="en-US" sz="1200" dirty="0" err="1" smtClean="0"/>
              <a:t>CrIS</a:t>
            </a:r>
            <a:r>
              <a:rPr lang="en-US" sz="1200" dirty="0" smtClean="0"/>
              <a:t> at ~0.2K at Ch6.5um</a:t>
            </a:r>
          </a:p>
          <a:p>
            <a:endParaRPr lang="en-US" sz="1200" dirty="0" smtClean="0"/>
          </a:p>
          <a:p>
            <a:r>
              <a:rPr lang="en-US" sz="1200" dirty="0" smtClean="0"/>
              <a:t>AIRS is slightly warmer than </a:t>
            </a:r>
            <a:r>
              <a:rPr lang="en-US" sz="1200" dirty="0" err="1" smtClean="0"/>
              <a:t>CrIS</a:t>
            </a:r>
            <a:r>
              <a:rPr lang="en-US" sz="1200" dirty="0" smtClean="0"/>
              <a:t> at Ch10.3um, however, the Tb difference seems smaller at Jun-July than Apr-May at night-time data</a:t>
            </a:r>
          </a:p>
          <a:p>
            <a:endParaRPr lang="en-US" sz="1200" dirty="0" smtClean="0"/>
          </a:p>
          <a:p>
            <a:r>
              <a:rPr lang="en-US" sz="1200" dirty="0" smtClean="0"/>
              <a:t>Among the three GOES IR channels, Tb difference between AIRS and </a:t>
            </a:r>
            <a:r>
              <a:rPr lang="en-US" sz="1200" dirty="0" err="1" smtClean="0"/>
              <a:t>CrIS</a:t>
            </a:r>
            <a:r>
              <a:rPr lang="en-US" sz="1200" dirty="0" smtClean="0"/>
              <a:t> is smallest at Ch13.3um </a:t>
            </a:r>
          </a:p>
          <a:p>
            <a:endParaRPr lang="en-US" sz="1200" dirty="0" smtClean="0"/>
          </a:p>
          <a:p>
            <a:r>
              <a:rPr lang="en-US" sz="1200" dirty="0" err="1" smtClean="0"/>
              <a:t>CrIS</a:t>
            </a:r>
            <a:r>
              <a:rPr lang="en-US" sz="1200" dirty="0" smtClean="0"/>
              <a:t> overall radiometric calibration accuracy is very stable and comparable with AIRS/IASI during the study period</a:t>
            </a:r>
          </a:p>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Consistent diurnal Tb difference in between AIRS and </a:t>
            </a:r>
            <a:r>
              <a:rPr lang="en-US" sz="1200" dirty="0" err="1" smtClean="0"/>
              <a:t>CrIS</a:t>
            </a:r>
            <a:endParaRPr lang="en-US" sz="1200" dirty="0" smtClean="0"/>
          </a:p>
          <a:p>
            <a:endParaRPr lang="en-US" sz="1200" dirty="0" smtClean="0"/>
          </a:p>
          <a:p>
            <a:r>
              <a:rPr lang="en-US" sz="1200" dirty="0" smtClean="0"/>
              <a:t>The difference among AIRS/</a:t>
            </a:r>
            <a:r>
              <a:rPr lang="en-US" sz="1200" dirty="0" err="1" smtClean="0"/>
              <a:t>CrIS</a:t>
            </a:r>
            <a:r>
              <a:rPr lang="en-US" sz="1200" dirty="0" smtClean="0"/>
              <a:t>/IASI in general is less than 0.2K</a:t>
            </a:r>
          </a:p>
          <a:p>
            <a:endParaRPr lang="en-US" sz="1200" dirty="0" smtClean="0"/>
          </a:p>
          <a:p>
            <a:r>
              <a:rPr lang="en-US" sz="1200" dirty="0" smtClean="0"/>
              <a:t>AIRS is slightly warmer than </a:t>
            </a:r>
            <a:r>
              <a:rPr lang="en-US" sz="1200" dirty="0" err="1" smtClean="0"/>
              <a:t>CrIS</a:t>
            </a:r>
            <a:r>
              <a:rPr lang="en-US" sz="1200" dirty="0" smtClean="0"/>
              <a:t> at ~0.2K at Ch6.5um</a:t>
            </a:r>
          </a:p>
          <a:p>
            <a:endParaRPr lang="en-US" sz="1200" dirty="0" smtClean="0"/>
          </a:p>
          <a:p>
            <a:r>
              <a:rPr lang="en-US" sz="1200" dirty="0" smtClean="0"/>
              <a:t>AIRS is slightly warmer than </a:t>
            </a:r>
            <a:r>
              <a:rPr lang="en-US" sz="1200" dirty="0" err="1" smtClean="0"/>
              <a:t>CrIS</a:t>
            </a:r>
            <a:r>
              <a:rPr lang="en-US" sz="1200" dirty="0" smtClean="0"/>
              <a:t> at Ch10.3um, however, the Tb difference seems smaller at Jun-July than Apr-May at night-time data</a:t>
            </a:r>
          </a:p>
          <a:p>
            <a:endParaRPr lang="en-US" sz="1200" dirty="0" smtClean="0"/>
          </a:p>
          <a:p>
            <a:r>
              <a:rPr lang="en-US" sz="1200" dirty="0" smtClean="0"/>
              <a:t>Among the three GOES IR channels, Tb difference between AIRS and </a:t>
            </a:r>
            <a:r>
              <a:rPr lang="en-US" sz="1200" dirty="0" err="1" smtClean="0"/>
              <a:t>CrIS</a:t>
            </a:r>
            <a:r>
              <a:rPr lang="en-US" sz="1200" dirty="0" smtClean="0"/>
              <a:t> is smallest at Ch13.3um </a:t>
            </a:r>
          </a:p>
          <a:p>
            <a:endParaRPr lang="en-US" sz="1200" dirty="0" smtClean="0"/>
          </a:p>
          <a:p>
            <a:r>
              <a:rPr lang="en-US" sz="1200" dirty="0" err="1" smtClean="0"/>
              <a:t>CrIS</a:t>
            </a:r>
            <a:r>
              <a:rPr lang="en-US" sz="1200" dirty="0" smtClean="0"/>
              <a:t> overall radiometric calibration accuracy is very stable and comparable with AIRS/IASI during the study period</a:t>
            </a:r>
          </a:p>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Consistent diurnal Tb difference in between AIRS and </a:t>
            </a:r>
            <a:r>
              <a:rPr lang="en-US" sz="1200" dirty="0" err="1" smtClean="0"/>
              <a:t>CrIS</a:t>
            </a:r>
            <a:endParaRPr lang="en-US" sz="1200" dirty="0" smtClean="0"/>
          </a:p>
          <a:p>
            <a:endParaRPr lang="en-US" sz="1200" dirty="0" smtClean="0"/>
          </a:p>
          <a:p>
            <a:r>
              <a:rPr lang="en-US" sz="1200" dirty="0" smtClean="0"/>
              <a:t>The difference among AIRS/</a:t>
            </a:r>
            <a:r>
              <a:rPr lang="en-US" sz="1200" dirty="0" err="1" smtClean="0"/>
              <a:t>CrIS</a:t>
            </a:r>
            <a:r>
              <a:rPr lang="en-US" sz="1200" dirty="0" smtClean="0"/>
              <a:t>/IASI in general is less than 0.2K</a:t>
            </a:r>
          </a:p>
          <a:p>
            <a:endParaRPr lang="en-US" sz="1200" dirty="0" smtClean="0"/>
          </a:p>
          <a:p>
            <a:r>
              <a:rPr lang="en-US" sz="1200" dirty="0" smtClean="0"/>
              <a:t>AIRS is slightly warmer than </a:t>
            </a:r>
            <a:r>
              <a:rPr lang="en-US" sz="1200" dirty="0" err="1" smtClean="0"/>
              <a:t>CrIS</a:t>
            </a:r>
            <a:r>
              <a:rPr lang="en-US" sz="1200" dirty="0" smtClean="0"/>
              <a:t> at ~0.2K at Ch6.5um</a:t>
            </a:r>
          </a:p>
          <a:p>
            <a:endParaRPr lang="en-US" sz="1200" dirty="0" smtClean="0"/>
          </a:p>
          <a:p>
            <a:r>
              <a:rPr lang="en-US" sz="1200" dirty="0" smtClean="0"/>
              <a:t>AIRS is slightly warmer than </a:t>
            </a:r>
            <a:r>
              <a:rPr lang="en-US" sz="1200" dirty="0" err="1" smtClean="0"/>
              <a:t>CrIS</a:t>
            </a:r>
            <a:r>
              <a:rPr lang="en-US" sz="1200" dirty="0" smtClean="0"/>
              <a:t> at Ch10.3um, however, the Tb difference seems smaller at Jun-July than Apr-May at night-time data</a:t>
            </a:r>
          </a:p>
          <a:p>
            <a:endParaRPr lang="en-US" sz="1200" dirty="0" smtClean="0"/>
          </a:p>
          <a:p>
            <a:r>
              <a:rPr lang="en-US" sz="1200" dirty="0" smtClean="0"/>
              <a:t>Among the three GOES IR channels, Tb difference between AIRS and </a:t>
            </a:r>
            <a:r>
              <a:rPr lang="en-US" sz="1200" dirty="0" err="1" smtClean="0"/>
              <a:t>CrIS</a:t>
            </a:r>
            <a:r>
              <a:rPr lang="en-US" sz="1200" dirty="0" smtClean="0"/>
              <a:t> is smallest at Ch13.3um </a:t>
            </a:r>
          </a:p>
          <a:p>
            <a:endParaRPr lang="en-US" sz="1200" dirty="0" smtClean="0"/>
          </a:p>
          <a:p>
            <a:r>
              <a:rPr lang="en-US" sz="1200" dirty="0" err="1" smtClean="0"/>
              <a:t>CrIS</a:t>
            </a:r>
            <a:r>
              <a:rPr lang="en-US" sz="1200" dirty="0" smtClean="0"/>
              <a:t> overall radiometric calibration accuracy is very stable and comparable with AIRS/IASI during the study period</a:t>
            </a:r>
          </a:p>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Confirmed that the relative large variation of the </a:t>
            </a:r>
            <a:r>
              <a:rPr lang="en-US" dirty="0" err="1" smtClean="0"/>
              <a:t>obs</a:t>
            </a:r>
            <a:r>
              <a:rPr lang="en-US" dirty="0" smtClean="0"/>
              <a:t>/simulation ratios at the one-hour-different-observation-pairs is attributed to the uncertainty in the GOES measurements.</a:t>
            </a:r>
          </a:p>
          <a:p>
            <a:r>
              <a:rPr lang="en-US" dirty="0" smtClean="0"/>
              <a:t>2. GOES Trending uncertainty with current MT model result is larger than that of ROLO results (2.5% </a:t>
            </a:r>
            <a:r>
              <a:rPr lang="en-US" dirty="0" err="1" smtClean="0"/>
              <a:t>vs</a:t>
            </a:r>
            <a:r>
              <a:rPr lang="en-US" dirty="0" smtClean="0"/>
              <a:t> 1.3%, k=1)</a:t>
            </a:r>
          </a:p>
          <a:p>
            <a:r>
              <a:rPr lang="en-US" dirty="0" smtClean="0"/>
              <a:t>3. Confirmed that when phase angle (&gt;5 and &lt;60) excluded, MT and ROLO irradiance difference is within 5%, however, the difference seems phase-angle dependent.</a:t>
            </a:r>
          </a:p>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4">
                    <a:lumMod val="85000"/>
                    <a:lumOff val="1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4"/>
          <p:cNvSpPr>
            <a:spLocks noGrp="1" noChangeArrowheads="1"/>
          </p:cNvSpPr>
          <p:nvPr>
            <p:ph type="sldNum" sz="quarter" idx="11"/>
          </p:nvPr>
        </p:nvSpPr>
        <p:spPr/>
        <p:txBody>
          <a:bodyPr/>
          <a:lstStyle>
            <a:lvl1pPr>
              <a:defRPr>
                <a:solidFill>
                  <a:srgbClr val="002060"/>
                </a:solidFill>
              </a:defRPr>
            </a:lvl1pPr>
          </a:lstStyle>
          <a:p>
            <a:endParaRPr lang="en-US" dirty="0"/>
          </a:p>
        </p:txBody>
      </p:sp>
      <p:sp>
        <p:nvSpPr>
          <p:cNvPr id="7" name="Rectangle 3"/>
          <p:cNvSpPr txBox="1">
            <a:spLocks noChangeArrowheads="1"/>
          </p:cNvSpPr>
          <p:nvPr userDrawn="1"/>
        </p:nvSpPr>
        <p:spPr bwMode="auto">
          <a:xfrm>
            <a:off x="152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b="1" smtClean="0">
                <a:solidFill>
                  <a:srgbClr val="C00000"/>
                </a:solidFill>
                <a:latin typeface="Times New Roman"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
        <p:nvSpPr>
          <p:cNvPr id="6" name="Rectangle 7"/>
          <p:cNvSpPr txBox="1">
            <a:spLocks noChangeArrowheads="1"/>
          </p:cNvSpPr>
          <p:nvPr userDrawn="1"/>
        </p:nvSpPr>
        <p:spPr bwMode="auto">
          <a:xfrm>
            <a:off x="1676400" y="381000"/>
            <a:ext cx="6324600" cy="6858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2800" b="1" i="0" u="none" strike="noStrike" kern="0" cap="none" spc="0" normalizeH="0" baseline="0" noProof="0" dirty="0" smtClean="0">
              <a:ln>
                <a:noFill/>
              </a:ln>
              <a:solidFill>
                <a:srgbClr val="031F74"/>
              </a:solidFill>
              <a:effectLst/>
              <a:uLnTx/>
              <a:uFillTx/>
              <a:latin typeface="+mn-lt"/>
              <a:ea typeface="MS PGothic" pitchFamily="34" charset="-128"/>
              <a:cs typeface="ＭＳ Ｐゴシック" charset="-128"/>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6324600" cy="609600"/>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343400"/>
          </a:xfrm>
        </p:spPr>
        <p:txBody>
          <a:bodyPr/>
          <a:lstStyle>
            <a:lvl1pPr>
              <a:buClr>
                <a:srgbClr val="FF0000"/>
              </a:buClr>
              <a:buFont typeface="Wingdings" pitchFamily="2" charset="2"/>
              <a:buChar char="v"/>
              <a:defRPr sz="2400">
                <a:solidFill>
                  <a:srgbClr val="002060"/>
                </a:solidFill>
              </a:defRPr>
            </a:lvl1pPr>
            <a:lvl2pPr>
              <a:buClr>
                <a:schemeClr val="tx2">
                  <a:lumMod val="75000"/>
                  <a:lumOff val="25000"/>
                </a:schemeClr>
              </a:buClr>
              <a:defRPr sz="2000">
                <a:solidFill>
                  <a:srgbClr val="002060"/>
                </a:solidFill>
              </a:defRPr>
            </a:lvl2pPr>
            <a:lvl3pPr>
              <a:buClr>
                <a:schemeClr val="tx2">
                  <a:lumMod val="75000"/>
                  <a:lumOff val="25000"/>
                </a:schemeClr>
              </a:buClr>
              <a:defRPr sz="1600">
                <a:solidFill>
                  <a:srgbClr val="002060"/>
                </a:solidFill>
              </a:defRPr>
            </a:lvl3pPr>
            <a:lvl4pPr>
              <a:buClr>
                <a:schemeClr val="tx2">
                  <a:lumMod val="75000"/>
                  <a:lumOff val="25000"/>
                </a:schemeClr>
              </a:buClr>
              <a:defRPr sz="1200">
                <a:solidFill>
                  <a:srgbClr val="002060"/>
                </a:solidFill>
              </a:defRPr>
            </a:lvl4pPr>
            <a:lvl5pPr>
              <a:defRPr sz="1000" b="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sldNum" sz="quarter" idx="11"/>
          </p:nvPr>
        </p:nvSpPr>
        <p:spPr>
          <a:xfrm>
            <a:off x="7086600" y="6248400"/>
            <a:ext cx="1905000" cy="457200"/>
          </a:xfrm>
        </p:spPr>
        <p:txBody>
          <a:bodyPr/>
          <a:lstStyle>
            <a:lvl1pPr>
              <a:defRPr>
                <a:solidFill>
                  <a:srgbClr val="002060"/>
                </a:solidFill>
              </a:defRPr>
            </a:lvl1pPr>
          </a:lstStyle>
          <a:p>
            <a:fld id="{280F082F-4A35-4E7E-AD6D-89617C148F34}"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206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a:spLocks noGrp="1" noChangeArrowheads="1"/>
          </p:cNvSpPr>
          <p:nvPr>
            <p:ph type="ftr" sz="quarter" idx="10"/>
          </p:nvPr>
        </p:nvSpPr>
        <p:spPr/>
        <p:txBody>
          <a:bodyPr/>
          <a:lstStyle>
            <a:lvl1pPr>
              <a:defRPr b="1" smtClean="0">
                <a:solidFill>
                  <a:srgbClr val="C00000"/>
                </a:solidFill>
                <a:latin typeface="Times New Roman" pitchFamily="18" charset="0"/>
              </a:defRPr>
            </a:lvl1pPr>
          </a:lstStyle>
          <a:p>
            <a:r>
              <a:rPr lang="en-US" smtClean="0"/>
              <a:t>GSICS annual meeting, Williamsburg, VA</a:t>
            </a:r>
            <a:endParaRPr lang="en-US"/>
          </a:p>
        </p:txBody>
      </p:sp>
      <p:sp>
        <p:nvSpPr>
          <p:cNvPr id="5" name="Rectangle 4"/>
          <p:cNvSpPr>
            <a:spLocks noGrp="1" noChangeArrowheads="1"/>
          </p:cNvSpPr>
          <p:nvPr>
            <p:ph type="sldNum" sz="quarter" idx="11"/>
          </p:nvPr>
        </p:nvSpPr>
        <p:spPr/>
        <p:txBody>
          <a:bodyPr/>
          <a:lstStyle>
            <a:lvl1pPr>
              <a:defRPr>
                <a:solidFill>
                  <a:srgbClr val="002060"/>
                </a:solidFill>
              </a:defRPr>
            </a:lvl1pPr>
          </a:lstStyle>
          <a:p>
            <a:fld id="{17C727F8-C4A7-45C7-8322-4E44F80870E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0"/>
            <a:ext cx="3848100" cy="4114800"/>
          </a:xfrm>
        </p:spPr>
        <p:txBody>
          <a:bodyPr/>
          <a:lstStyle>
            <a:lvl1pPr>
              <a:buClr>
                <a:srgbClr val="7EC234"/>
              </a:buClr>
              <a:defRPr sz="2800">
                <a:solidFill>
                  <a:srgbClr val="002060"/>
                </a:solidFill>
              </a:defRPr>
            </a:lvl1pPr>
            <a:lvl2pPr>
              <a:buClr>
                <a:schemeClr val="tx2">
                  <a:lumMod val="85000"/>
                  <a:lumOff val="15000"/>
                </a:schemeClr>
              </a:buClr>
              <a:defRPr sz="2400">
                <a:solidFill>
                  <a:srgbClr val="002060"/>
                </a:solidFill>
              </a:defRPr>
            </a:lvl2pPr>
            <a:lvl3pPr>
              <a:buClr>
                <a:schemeClr val="accent1">
                  <a:lumMod val="75000"/>
                </a:schemeClr>
              </a:buCl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2209800"/>
            <a:ext cx="3848100" cy="4114800"/>
          </a:xfrm>
        </p:spPr>
        <p:txBody>
          <a:bodyPr/>
          <a:lstStyle>
            <a:lvl1pPr>
              <a:buClr>
                <a:srgbClr val="7ABC32"/>
              </a:buClr>
              <a:defRPr sz="2800">
                <a:solidFill>
                  <a:srgbClr val="002060"/>
                </a:solidFill>
              </a:defRPr>
            </a:lvl1pPr>
            <a:lvl2pPr>
              <a:buClr>
                <a:schemeClr val="accent4">
                  <a:lumMod val="85000"/>
                  <a:lumOff val="15000"/>
                </a:schemeClr>
              </a:buClr>
              <a:defRPr sz="2400">
                <a:solidFill>
                  <a:srgbClr val="002060"/>
                </a:solidFill>
              </a:defRPr>
            </a:lvl2pPr>
            <a:lvl3pPr>
              <a:buClr>
                <a:srgbClr val="0070C0"/>
              </a:buCl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
          <p:cNvSpPr>
            <a:spLocks noGrp="1" noChangeArrowheads="1"/>
          </p:cNvSpPr>
          <p:nvPr>
            <p:ph type="ftr" sz="quarter" idx="10"/>
          </p:nvPr>
        </p:nvSpPr>
        <p:spPr/>
        <p:txBody>
          <a:bodyPr/>
          <a:lstStyle>
            <a:lvl1pPr>
              <a:defRPr b="1" smtClean="0">
                <a:solidFill>
                  <a:srgbClr val="C00000"/>
                </a:solidFill>
                <a:latin typeface="Times New Roman" pitchFamily="18" charset="0"/>
              </a:defRPr>
            </a:lvl1pPr>
          </a:lstStyle>
          <a:p>
            <a:r>
              <a:rPr lang="en-US" smtClean="0"/>
              <a:t>GSICS annual meeting, Williamsburg, VA</a:t>
            </a:r>
            <a:endParaRPr lang="en-US"/>
          </a:p>
        </p:txBody>
      </p:sp>
      <p:sp>
        <p:nvSpPr>
          <p:cNvPr id="6" name="Rectangle 4"/>
          <p:cNvSpPr>
            <a:spLocks noGrp="1" noChangeArrowheads="1"/>
          </p:cNvSpPr>
          <p:nvPr>
            <p:ph type="sldNum" sz="quarter" idx="11"/>
          </p:nvPr>
        </p:nvSpPr>
        <p:spPr/>
        <p:txBody>
          <a:bodyPr/>
          <a:lstStyle>
            <a:lvl1pPr>
              <a:defRPr>
                <a:solidFill>
                  <a:srgbClr val="01186C"/>
                </a:solidFill>
              </a:defRPr>
            </a:lvl1pPr>
          </a:lstStyle>
          <a:p>
            <a:fld id="{DA64B5B7-B96F-4696-A723-FADD1B0FE34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p:txBody>
          <a:bodyPr/>
          <a:lstStyle>
            <a:lvl1pPr>
              <a:defRPr b="1" smtClean="0">
                <a:solidFill>
                  <a:srgbClr val="C00000"/>
                </a:solidFill>
                <a:latin typeface="Times New Roman" pitchFamily="18" charset="0"/>
              </a:defRPr>
            </a:lvl1pPr>
          </a:lstStyle>
          <a:p>
            <a:r>
              <a:rPr lang="en-US" smtClean="0"/>
              <a:t>GSICS annual meeting, Williamsburg, VA</a:t>
            </a:r>
            <a:endParaRPr lang="en-US"/>
          </a:p>
        </p:txBody>
      </p:sp>
      <p:sp>
        <p:nvSpPr>
          <p:cNvPr id="3" name="Rectangle 4"/>
          <p:cNvSpPr>
            <a:spLocks noGrp="1" noChangeArrowheads="1"/>
          </p:cNvSpPr>
          <p:nvPr>
            <p:ph type="sldNum" sz="quarter" idx="11"/>
          </p:nvPr>
        </p:nvSpPr>
        <p:spPr/>
        <p:txBody>
          <a:bodyPr/>
          <a:lstStyle>
            <a:lvl1pPr>
              <a:defRPr>
                <a:solidFill>
                  <a:srgbClr val="002060"/>
                </a:solidFill>
              </a:defRPr>
            </a:lvl1pPr>
          </a:lstStyle>
          <a:p>
            <a:fld id="{AA29AD84-C957-47C3-B860-2591B3B26BB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00"/>
                </a:solidFill>
                <a:latin typeface="Times New Roman" charset="0"/>
                <a:ea typeface="+mn-ea"/>
              </a:defRPr>
            </a:lvl1pPr>
          </a:lstStyle>
          <a:p>
            <a:pPr>
              <a:defRPr/>
            </a:pPr>
            <a:r>
              <a:rPr lang="en-US" smtClean="0"/>
              <a:t>GSICS annual meeting, Williamsburg, VA</a:t>
            </a:r>
            <a:endParaRPr lang="en-US"/>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1">
                <a:solidFill>
                  <a:srgbClr val="FFFF00"/>
                </a:solidFill>
                <a:latin typeface="Times New Roman" pitchFamily="18" charset="0"/>
              </a:defRPr>
            </a:lvl1pPr>
          </a:lstStyle>
          <a:p>
            <a:fld id="{E37F923F-1E9C-414E-BDC2-466D518FCE62}" type="slidenum">
              <a:rPr lang="en-US"/>
              <a:pPr/>
              <a:t>‹#›</a:t>
            </a:fld>
            <a:endParaRPr lang="en-US"/>
          </a:p>
        </p:txBody>
      </p:sp>
      <p:sp>
        <p:nvSpPr>
          <p:cNvPr id="2" name="Rectangle 8"/>
          <p:cNvSpPr>
            <a:spLocks noGrp="1" noChangeArrowheads="1"/>
          </p:cNvSpPr>
          <p:nvPr>
            <p:ph type="body" idx="1"/>
          </p:nvPr>
        </p:nvSpPr>
        <p:spPr bwMode="auto">
          <a:xfrm>
            <a:off x="609600" y="2209800"/>
            <a:ext cx="78486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9"/>
          <p:cNvSpPr/>
          <p:nvPr/>
        </p:nvSpPr>
        <p:spPr>
          <a:xfrm>
            <a:off x="0" y="1493838"/>
            <a:ext cx="9144000" cy="536416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063DE8"/>
              </a:solidFill>
            </a:endParaRPr>
          </a:p>
        </p:txBody>
      </p:sp>
      <p:sp>
        <p:nvSpPr>
          <p:cNvPr id="1030" name="Rectangle 7"/>
          <p:cNvSpPr>
            <a:spLocks noGrp="1" noChangeArrowheads="1"/>
          </p:cNvSpPr>
          <p:nvPr>
            <p:ph type="title"/>
          </p:nvPr>
        </p:nvSpPr>
        <p:spPr bwMode="auto">
          <a:xfrm>
            <a:off x="1676400" y="381000"/>
            <a:ext cx="6324600" cy="6858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dirty="0" smtClean="0"/>
              <a:t>Click to edit Master title style</a:t>
            </a:r>
          </a:p>
        </p:txBody>
      </p:sp>
      <p:cxnSp>
        <p:nvCxnSpPr>
          <p:cNvPr id="20" name="Straight Connector 19"/>
          <p:cNvCxnSpPr/>
          <p:nvPr/>
        </p:nvCxnSpPr>
        <p:spPr>
          <a:xfrm>
            <a:off x="0" y="1574800"/>
            <a:ext cx="9144000" cy="0"/>
          </a:xfrm>
          <a:prstGeom prst="line">
            <a:avLst/>
          </a:prstGeom>
          <a:ln w="35560"/>
        </p:spPr>
        <p:style>
          <a:lnRef idx="2">
            <a:schemeClr val="accent1"/>
          </a:lnRef>
          <a:fillRef idx="0">
            <a:schemeClr val="accent1"/>
          </a:fillRef>
          <a:effectRef idx="1">
            <a:schemeClr val="accent1"/>
          </a:effectRef>
          <a:fontRef idx="minor">
            <a:schemeClr val="tx1"/>
          </a:fontRef>
        </p:style>
      </p:cxnSp>
      <p:pic>
        <p:nvPicPr>
          <p:cNvPr id="1032" name="Picture 14" descr="GSICS300px.png"/>
          <p:cNvPicPr>
            <a:picLocks noChangeAspect="1"/>
          </p:cNvPicPr>
          <p:nvPr/>
        </p:nvPicPr>
        <p:blipFill>
          <a:blip r:embed="rId7" cstate="print"/>
          <a:srcRect/>
          <a:stretch>
            <a:fillRect/>
          </a:stretch>
        </p:blipFill>
        <p:spPr bwMode="auto">
          <a:xfrm>
            <a:off x="0" y="381000"/>
            <a:ext cx="1685925" cy="685800"/>
          </a:xfrm>
          <a:prstGeom prst="rect">
            <a:avLst/>
          </a:prstGeom>
          <a:noFill/>
          <a:ln w="9525">
            <a:noFill/>
            <a:miter lim="800000"/>
            <a:headEnd/>
            <a:tailEnd/>
          </a:ln>
        </p:spPr>
      </p:pic>
      <p:pic>
        <p:nvPicPr>
          <p:cNvPr id="1033" name="Picture 11" descr="468px-NOAA_logo.svg.png"/>
          <p:cNvPicPr>
            <a:picLocks noChangeAspect="1"/>
          </p:cNvPicPr>
          <p:nvPr userDrawn="1"/>
        </p:nvPicPr>
        <p:blipFill>
          <a:blip r:embed="rId8" cstate="print"/>
          <a:srcRect/>
          <a:stretch>
            <a:fillRect/>
          </a:stretch>
        </p:blipFill>
        <p:spPr bwMode="auto">
          <a:xfrm>
            <a:off x="8077200" y="304800"/>
            <a:ext cx="933450" cy="933450"/>
          </a:xfrm>
          <a:prstGeom prst="rect">
            <a:avLst/>
          </a:prstGeom>
          <a:noFill/>
          <a:ln w="9525">
            <a:noFill/>
            <a:miter lim="800000"/>
            <a:headEnd/>
            <a:tailEnd/>
          </a:ln>
        </p:spPr>
      </p:pic>
      <p:cxnSp>
        <p:nvCxnSpPr>
          <p:cNvPr id="12" name="Straight Connector 11"/>
          <p:cNvCxnSpPr/>
          <p:nvPr userDrawn="1"/>
        </p:nvCxnSpPr>
        <p:spPr>
          <a:xfrm>
            <a:off x="304800" y="6324600"/>
            <a:ext cx="838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3"/>
          <p:cNvSpPr txBox="1">
            <a:spLocks noChangeArrowheads="1"/>
          </p:cNvSpPr>
          <p:nvPr userDrawn="1"/>
        </p:nvSpPr>
        <p:spPr>
          <a:xfrm>
            <a:off x="304800" y="6400800"/>
            <a:ext cx="5562600" cy="457200"/>
          </a:xfrm>
          <a:prstGeom prst="rect">
            <a:avLst/>
          </a:prstGeom>
        </p:spPr>
        <p:txBody>
          <a:bodyPr/>
          <a:lstStyle>
            <a:lvl1pPr algn="l">
              <a:defRPr sz="1100" b="1" smtClean="0">
                <a:solidFill>
                  <a:schemeClr val="bg1"/>
                </a:solidFill>
                <a:latin typeface="Times New Roman"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Times New Roman" pitchFamily="18" charset="0"/>
              <a:ea typeface="+mn-ea"/>
              <a:cs typeface="+mn-cs"/>
            </a:endParaRPr>
          </a:p>
        </p:txBody>
      </p:sp>
      <p:sp>
        <p:nvSpPr>
          <p:cNvPr id="13" name="Content Placeholder 2"/>
          <p:cNvSpPr txBox="1">
            <a:spLocks/>
          </p:cNvSpPr>
          <p:nvPr userDrawn="1"/>
        </p:nvSpPr>
        <p:spPr>
          <a:xfrm>
            <a:off x="457200" y="1752600"/>
            <a:ext cx="8229600" cy="4343400"/>
          </a:xfrm>
          <a:prstGeom prst="rect">
            <a:avLst/>
          </a:prstGeom>
        </p:spPr>
        <p:txBody>
          <a:bodyPr/>
          <a:lstStyle>
            <a:lvl1pPr>
              <a:buClr>
                <a:srgbClr val="FF0000"/>
              </a:buClr>
              <a:buFont typeface="Wingdings" pitchFamily="2" charset="2"/>
              <a:buChar char="v"/>
              <a:defRPr sz="2400">
                <a:solidFill>
                  <a:srgbClr val="002060"/>
                </a:solidFill>
              </a:defRPr>
            </a:lvl1pPr>
            <a:lvl2pPr>
              <a:buClr>
                <a:schemeClr val="tx2">
                  <a:lumMod val="75000"/>
                  <a:lumOff val="25000"/>
                </a:schemeClr>
              </a:buClr>
              <a:defRPr sz="2000">
                <a:solidFill>
                  <a:srgbClr val="002060"/>
                </a:solidFill>
              </a:defRPr>
            </a:lvl2pPr>
            <a:lvl3pPr>
              <a:buClr>
                <a:schemeClr val="tx2">
                  <a:lumMod val="75000"/>
                  <a:lumOff val="25000"/>
                </a:schemeClr>
              </a:buClr>
              <a:defRPr sz="1600">
                <a:solidFill>
                  <a:srgbClr val="002060"/>
                </a:solidFill>
              </a:defRPr>
            </a:lvl3pPr>
            <a:lvl4pPr>
              <a:buClr>
                <a:schemeClr val="tx2">
                  <a:lumMod val="75000"/>
                  <a:lumOff val="25000"/>
                </a:schemeClr>
              </a:buClr>
              <a:defRPr sz="1200">
                <a:solidFill>
                  <a:srgbClr val="002060"/>
                </a:solidFill>
              </a:defRPr>
            </a:lvl4pPr>
            <a:lvl5pPr>
              <a:defRPr sz="1000" b="0">
                <a:solidFill>
                  <a:srgbClr val="002060"/>
                </a:solidFill>
              </a:defRPr>
            </a:lvl5pPr>
          </a:lstStyle>
          <a:p>
            <a:pPr marL="342900" marR="0" lvl="0" indent="-342900" algn="l" defTabSz="914400" rtl="0" eaLnBrk="0" fontAlgn="base" latinLnBrk="0" hangingPunct="0">
              <a:lnSpc>
                <a:spcPct val="100000"/>
              </a:lnSpc>
              <a:spcBef>
                <a:spcPct val="20000"/>
              </a:spcBef>
              <a:spcAft>
                <a:spcPct val="0"/>
              </a:spcAft>
              <a:buClr>
                <a:srgbClr val="FF0000"/>
              </a:buClr>
              <a:buSzPct val="100000"/>
              <a:buFont typeface="Wingdings" pitchFamily="2" charset="2"/>
              <a:buChar char="v"/>
              <a:tabLst/>
              <a:defRPr/>
            </a:pPr>
            <a:endParaRPr kumimoji="0" lang="en-US" sz="1000" b="0" i="0" u="none" strike="noStrike" kern="0" cap="none" spc="0" normalizeH="0" baseline="0" noProof="0" dirty="0">
              <a:ln>
                <a:noFill/>
              </a:ln>
              <a:solidFill>
                <a:srgbClr val="002060"/>
              </a:solidFill>
              <a:effectLst/>
              <a:uLnTx/>
              <a:uFillTx/>
              <a:latin typeface="+mn-lt"/>
              <a:ea typeface="MS PGothic" pitchFamily="34" charset="-128"/>
            </a:endParaRPr>
          </a:p>
        </p:txBody>
      </p:sp>
      <p:sp>
        <p:nvSpPr>
          <p:cNvPr id="15" name="Content Placeholder 2"/>
          <p:cNvSpPr txBox="1">
            <a:spLocks/>
          </p:cNvSpPr>
          <p:nvPr userDrawn="1"/>
        </p:nvSpPr>
        <p:spPr>
          <a:xfrm>
            <a:off x="304800" y="1676400"/>
            <a:ext cx="8229600" cy="4343400"/>
          </a:xfrm>
          <a:prstGeom prst="rect">
            <a:avLst/>
          </a:prstGeom>
        </p:spPr>
        <p:txBody>
          <a:bodyPr/>
          <a:lstStyle>
            <a:lvl1pPr>
              <a:buClr>
                <a:srgbClr val="FF0000"/>
              </a:buClr>
              <a:buFont typeface="Wingdings" pitchFamily="2" charset="2"/>
              <a:buChar char="v"/>
              <a:defRPr sz="2400">
                <a:solidFill>
                  <a:srgbClr val="002060"/>
                </a:solidFill>
              </a:defRPr>
            </a:lvl1pPr>
            <a:lvl2pPr>
              <a:buClr>
                <a:schemeClr val="tx2">
                  <a:lumMod val="75000"/>
                  <a:lumOff val="25000"/>
                </a:schemeClr>
              </a:buClr>
              <a:defRPr sz="2000">
                <a:solidFill>
                  <a:srgbClr val="002060"/>
                </a:solidFill>
              </a:defRPr>
            </a:lvl2pPr>
            <a:lvl3pPr>
              <a:buClr>
                <a:schemeClr val="tx2">
                  <a:lumMod val="75000"/>
                  <a:lumOff val="25000"/>
                </a:schemeClr>
              </a:buClr>
              <a:defRPr sz="1600">
                <a:solidFill>
                  <a:srgbClr val="002060"/>
                </a:solidFill>
              </a:defRPr>
            </a:lvl3pPr>
            <a:lvl4pPr>
              <a:buClr>
                <a:schemeClr val="tx2">
                  <a:lumMod val="75000"/>
                  <a:lumOff val="25000"/>
                </a:schemeClr>
              </a:buClr>
              <a:defRPr sz="1200">
                <a:solidFill>
                  <a:srgbClr val="002060"/>
                </a:solidFill>
              </a:defRPr>
            </a:lvl4pPr>
            <a:lvl5pPr>
              <a:defRPr sz="1000" b="0">
                <a:solidFill>
                  <a:srgbClr val="002060"/>
                </a:solidFill>
              </a:defRPr>
            </a:lvl5pPr>
          </a:lstStyle>
          <a:p>
            <a:pPr marL="342900" marR="0" lvl="0" indent="-342900" algn="l" defTabSz="914400" rtl="0" eaLnBrk="0" fontAlgn="base" latinLnBrk="0" hangingPunct="0">
              <a:lnSpc>
                <a:spcPct val="100000"/>
              </a:lnSpc>
              <a:spcBef>
                <a:spcPct val="20000"/>
              </a:spcBef>
              <a:spcAft>
                <a:spcPct val="0"/>
              </a:spcAft>
              <a:buClr>
                <a:srgbClr val="FF0000"/>
              </a:buClr>
              <a:buSzPct val="100000"/>
              <a:buFont typeface="Wingdings" pitchFamily="2" charset="2"/>
              <a:buChar char="v"/>
              <a:tabLst/>
              <a:defRPr/>
            </a:pPr>
            <a:endParaRPr kumimoji="0" lang="en-US" sz="1000" b="0" i="0" u="none" strike="noStrike" kern="0" cap="none" spc="0" normalizeH="0" baseline="0" noProof="0" dirty="0">
              <a:ln>
                <a:noFill/>
              </a:ln>
              <a:solidFill>
                <a:srgbClr val="002060"/>
              </a:solidFill>
              <a:effectLst/>
              <a:uLnTx/>
              <a:uFillTx/>
              <a:latin typeface="+mn-lt"/>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Lst>
  <p:hf hdr="0"/>
  <p:txStyles>
    <p:titleStyle>
      <a:lvl1pPr algn="ctr" rtl="0" eaLnBrk="0" fontAlgn="base" hangingPunct="0">
        <a:lnSpc>
          <a:spcPct val="85000"/>
        </a:lnSpc>
        <a:spcBef>
          <a:spcPct val="0"/>
        </a:spcBef>
        <a:spcAft>
          <a:spcPct val="0"/>
        </a:spcAft>
        <a:defRPr sz="2800" b="1">
          <a:solidFill>
            <a:srgbClr val="031F74"/>
          </a:solidFill>
          <a:latin typeface="+mn-lt"/>
          <a:ea typeface="MS PGothic" pitchFamily="34" charset="-128"/>
          <a:cs typeface="ＭＳ Ｐゴシック" charset="-128"/>
        </a:defRPr>
      </a:lvl1pPr>
      <a:lvl2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2pPr>
      <a:lvl3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3pPr>
      <a:lvl4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4pPr>
      <a:lvl5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5pPr>
      <a:lvl6pPr marL="457200" algn="ctr" rtl="0" fontAlgn="base">
        <a:lnSpc>
          <a:spcPct val="85000"/>
        </a:lnSpc>
        <a:spcBef>
          <a:spcPct val="0"/>
        </a:spcBef>
        <a:spcAft>
          <a:spcPct val="0"/>
        </a:spcAft>
        <a:defRPr sz="4400" b="1">
          <a:solidFill>
            <a:srgbClr val="FAFD00"/>
          </a:solidFill>
          <a:latin typeface="Book Antiqua" charset="0"/>
        </a:defRPr>
      </a:lvl6pPr>
      <a:lvl7pPr marL="914400" algn="ctr" rtl="0" fontAlgn="base">
        <a:lnSpc>
          <a:spcPct val="85000"/>
        </a:lnSpc>
        <a:spcBef>
          <a:spcPct val="0"/>
        </a:spcBef>
        <a:spcAft>
          <a:spcPct val="0"/>
        </a:spcAft>
        <a:defRPr sz="4400" b="1">
          <a:solidFill>
            <a:srgbClr val="FAFD00"/>
          </a:solidFill>
          <a:latin typeface="Book Antiqua" charset="0"/>
        </a:defRPr>
      </a:lvl7pPr>
      <a:lvl8pPr marL="1371600" algn="ctr" rtl="0" fontAlgn="base">
        <a:lnSpc>
          <a:spcPct val="85000"/>
        </a:lnSpc>
        <a:spcBef>
          <a:spcPct val="0"/>
        </a:spcBef>
        <a:spcAft>
          <a:spcPct val="0"/>
        </a:spcAft>
        <a:defRPr sz="4400" b="1">
          <a:solidFill>
            <a:srgbClr val="FAFD00"/>
          </a:solidFill>
          <a:latin typeface="Book Antiqua" charset="0"/>
        </a:defRPr>
      </a:lvl8pPr>
      <a:lvl9pPr marL="1828800" algn="ctr" rtl="0" fontAlgn="base">
        <a:lnSpc>
          <a:spcPct val="85000"/>
        </a:lnSpc>
        <a:spcBef>
          <a:spcPct val="0"/>
        </a:spcBef>
        <a:spcAft>
          <a:spcPct val="0"/>
        </a:spcAft>
        <a:defRPr sz="4400" b="1">
          <a:solidFill>
            <a:srgbClr val="FAFD00"/>
          </a:solidFill>
          <a:latin typeface="Book Antiqua" charset="0"/>
        </a:defRPr>
      </a:lvl9pPr>
    </p:titleStyle>
    <p:bodyStyle>
      <a:lvl1pPr marL="342900" indent="-342900" algn="l" rtl="0" eaLnBrk="0" fontAlgn="base" hangingPunct="0">
        <a:spcBef>
          <a:spcPct val="20000"/>
        </a:spcBef>
        <a:spcAft>
          <a:spcPct val="0"/>
        </a:spcAft>
        <a:buClr>
          <a:srgbClr val="FAFD00"/>
        </a:buClr>
        <a:buSzPct val="100000"/>
        <a:buFont typeface="Symbol" pitchFamily="18" charset="2"/>
        <a:buChar char="·"/>
        <a:defRPr sz="2800">
          <a:solidFill>
            <a:srgbClr val="F8F8F8"/>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2D7FF"/>
        </a:buClr>
        <a:buSzPct val="100000"/>
        <a:buChar char="»"/>
        <a:defRPr sz="2400">
          <a:solidFill>
            <a:srgbClr val="F8F8F8"/>
          </a:solidFill>
          <a:latin typeface="+mn-lt"/>
          <a:ea typeface="MS PGothic" pitchFamily="34" charset="-128"/>
        </a:defRPr>
      </a:lvl2pPr>
      <a:lvl3pPr marL="1143000" indent="-228600" algn="l" rtl="0" eaLnBrk="0" fontAlgn="base" hangingPunct="0">
        <a:spcBef>
          <a:spcPct val="20000"/>
        </a:spcBef>
        <a:spcAft>
          <a:spcPct val="0"/>
        </a:spcAft>
        <a:buClr>
          <a:srgbClr val="FF6600"/>
        </a:buClr>
        <a:buSzPct val="100000"/>
        <a:buFont typeface="Times New Roman" pitchFamily="18" charset="0"/>
        <a:buChar char="–"/>
        <a:defRPr sz="2400">
          <a:solidFill>
            <a:srgbClr val="F8F8F8"/>
          </a:solidFill>
          <a:latin typeface="+mn-lt"/>
          <a:ea typeface="MS PGothic" pitchFamily="34" charset="-128"/>
        </a:defRPr>
      </a:lvl3pPr>
      <a:lvl4pPr marL="1600200" indent="-228600" algn="l" rtl="0" eaLnBrk="0" fontAlgn="base" hangingPunct="0">
        <a:spcBef>
          <a:spcPct val="20000"/>
        </a:spcBef>
        <a:spcAft>
          <a:spcPct val="0"/>
        </a:spcAft>
        <a:buClr>
          <a:schemeClr val="accent2"/>
        </a:buClr>
        <a:buSzPct val="65000"/>
        <a:buFont typeface="Monotype Sorts"/>
        <a:buChar char="l"/>
        <a:defRPr sz="2000">
          <a:solidFill>
            <a:srgbClr val="F8F8F8"/>
          </a:solidFill>
          <a:latin typeface="+mn-lt"/>
          <a:ea typeface="MS PGothic" pitchFamily="34" charset="-128"/>
        </a:defRPr>
      </a:lvl4pPr>
      <a:lvl5pPr marL="2057400" indent="-228600" algn="l" rtl="0" eaLnBrk="0" fontAlgn="base" hangingPunct="0">
        <a:spcBef>
          <a:spcPct val="20000"/>
        </a:spcBef>
        <a:spcAft>
          <a:spcPct val="0"/>
        </a:spcAft>
        <a:buClr>
          <a:schemeClr val="folHlink"/>
        </a:buClr>
        <a:buSzPct val="100000"/>
        <a:buChar char="»"/>
        <a:defRPr sz="2000">
          <a:solidFill>
            <a:srgbClr val="F8F8F8"/>
          </a:solidFill>
          <a:latin typeface="+mn-lt"/>
          <a:ea typeface="MS PGothic" pitchFamily="34" charset="-128"/>
        </a:defRPr>
      </a:lvl5pPr>
      <a:lvl6pPr marL="25146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6pPr>
      <a:lvl7pPr marL="29718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7pPr>
      <a:lvl8pPr marL="34290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8pPr>
      <a:lvl9pPr marL="38862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sics.nesdis.noaa.gov/wiki/Development/InstrumentInforma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sics.nesdis.noaa.gov/wiki/GPRC/WebHome" TargetMode="External"/><Relationship Id="rId2" Type="http://schemas.openxmlformats.org/officeDocument/2006/relationships/hyperlink" Target="http://gsics.nesdis.noaa.gov/thredds/nesdisResult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286000"/>
            <a:ext cx="7924800" cy="1295400"/>
          </a:xfrm>
        </p:spPr>
        <p:txBody>
          <a:bodyPr/>
          <a:lstStyle/>
          <a:p>
            <a:pPr>
              <a:lnSpc>
                <a:spcPct val="100000"/>
              </a:lnSpc>
            </a:pPr>
            <a:r>
              <a:rPr lang="en-US" sz="4000" dirty="0" smtClean="0"/>
              <a:t>NOAA GPRC Report</a:t>
            </a:r>
          </a:p>
        </p:txBody>
      </p:sp>
      <p:sp>
        <p:nvSpPr>
          <p:cNvPr id="4" name="TextBox 3"/>
          <p:cNvSpPr txBox="1"/>
          <p:nvPr/>
        </p:nvSpPr>
        <p:spPr>
          <a:xfrm>
            <a:off x="3301378" y="4953000"/>
            <a:ext cx="2475100" cy="738664"/>
          </a:xfrm>
          <a:prstGeom prst="rect">
            <a:avLst/>
          </a:prstGeom>
          <a:noFill/>
        </p:spPr>
        <p:txBody>
          <a:bodyPr wrap="none" rtlCol="0">
            <a:spAutoFit/>
          </a:bodyPr>
          <a:lstStyle/>
          <a:p>
            <a:pPr algn="ctr"/>
            <a:r>
              <a:rPr lang="en-US" sz="1400" dirty="0" smtClean="0"/>
              <a:t>2013 GSICS Annual Meeting</a:t>
            </a:r>
          </a:p>
          <a:p>
            <a:pPr algn="ctr"/>
            <a:r>
              <a:rPr lang="en-US" sz="1400" dirty="0" smtClean="0"/>
              <a:t>Williamsburg, VA</a:t>
            </a:r>
          </a:p>
          <a:p>
            <a:pPr algn="ctr"/>
            <a:r>
              <a:rPr lang="en-US" sz="1400" dirty="0" smtClean="0"/>
              <a:t>03/04/2013-03/08/2013</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6324600" cy="838200"/>
          </a:xfrm>
        </p:spPr>
        <p:txBody>
          <a:bodyPr/>
          <a:lstStyle/>
          <a:p>
            <a:r>
              <a:rPr lang="en-US" dirty="0" smtClean="0"/>
              <a:t>GOES Calibration Anomaly Investigation</a:t>
            </a:r>
            <a:endParaRPr lang="en-US" dirty="0"/>
          </a:p>
        </p:txBody>
      </p:sp>
      <p:sp>
        <p:nvSpPr>
          <p:cNvPr id="3" name="Content Placeholder 2"/>
          <p:cNvSpPr>
            <a:spLocks noGrp="1"/>
          </p:cNvSpPr>
          <p:nvPr>
            <p:ph idx="1"/>
          </p:nvPr>
        </p:nvSpPr>
        <p:spPr/>
        <p:txBody>
          <a:bodyPr/>
          <a:lstStyle/>
          <a:p>
            <a:r>
              <a:rPr lang="en-US" dirty="0" smtClean="0"/>
              <a:t>GOES-15 </a:t>
            </a:r>
            <a:r>
              <a:rPr lang="en-US" dirty="0" smtClean="0">
                <a:solidFill>
                  <a:schemeClr val="tx1"/>
                </a:solidFill>
              </a:rPr>
              <a:t>Sounder LW </a:t>
            </a:r>
            <a:r>
              <a:rPr lang="en-US" dirty="0" smtClean="0"/>
              <a:t>radiance anomaly, 29/09/2012-01/10/2012</a:t>
            </a:r>
          </a:p>
          <a:p>
            <a:pPr lvl="1"/>
            <a:r>
              <a:rPr lang="en-US" sz="1600" dirty="0" smtClean="0"/>
              <a:t>GSICS GEO-GEO inter-comparison showed the radiance anomaly only occurred at LW channels, Jumped suddenly at ~00:00z – 12:00z on 29/10/12.  The diurnal anomaly reduced and back to normal at 01/10/12.</a:t>
            </a:r>
          </a:p>
          <a:p>
            <a:pPr lvl="1"/>
            <a:r>
              <a:rPr lang="en-US" sz="1600" dirty="0" smtClean="0"/>
              <a:t>Root cause: pre-mature change of calibration mode</a:t>
            </a:r>
          </a:p>
          <a:p>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10</a:t>
            </a:fld>
            <a:endParaRPr lang="en-US" dirty="0"/>
          </a:p>
        </p:txBody>
      </p:sp>
      <p:pic>
        <p:nvPicPr>
          <p:cNvPr id="5" name="Picture 2" descr="http://www.star.nesdis.noaa.gov/smcd/spb/fwu/homepage/images/GSICS/GOS14.GOS15.GEO2GEO.SNDR.TbDiff.Ch03.png"/>
          <p:cNvPicPr>
            <a:picLocks noChangeAspect="1" noChangeArrowheads="1"/>
          </p:cNvPicPr>
          <p:nvPr/>
        </p:nvPicPr>
        <p:blipFill>
          <a:blip r:embed="rId2" cstate="print"/>
          <a:srcRect/>
          <a:stretch>
            <a:fillRect/>
          </a:stretch>
        </p:blipFill>
        <p:spPr bwMode="auto">
          <a:xfrm>
            <a:off x="2419350" y="3657600"/>
            <a:ext cx="5200650" cy="2971800"/>
          </a:xfrm>
          <a:prstGeom prst="rect">
            <a:avLst/>
          </a:prstGeom>
          <a:noFill/>
        </p:spPr>
      </p:pic>
      <p:sp>
        <p:nvSpPr>
          <p:cNvPr id="6" name="Oval 5"/>
          <p:cNvSpPr/>
          <p:nvPr/>
        </p:nvSpPr>
        <p:spPr>
          <a:xfrm>
            <a:off x="6019800" y="3886200"/>
            <a:ext cx="16002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2133600" y="4343400"/>
            <a:ext cx="1066800"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4038600"/>
            <a:ext cx="2114550" cy="523220"/>
          </a:xfrm>
          <a:prstGeom prst="rect">
            <a:avLst/>
          </a:prstGeom>
          <a:noFill/>
        </p:spPr>
        <p:txBody>
          <a:bodyPr wrap="square" rtlCol="0">
            <a:spAutoFit/>
          </a:bodyPr>
          <a:lstStyle/>
          <a:p>
            <a:r>
              <a:rPr lang="en-US" sz="1400" b="1" dirty="0" smtClean="0"/>
              <a:t>Patch temperature change/variation</a:t>
            </a:r>
            <a:endParaRPr lang="en-US" sz="1400" b="1" dirty="0"/>
          </a:p>
        </p:txBody>
      </p:sp>
      <p:sp>
        <p:nvSpPr>
          <p:cNvPr id="13" name="TextBox 12"/>
          <p:cNvSpPr txBox="1"/>
          <p:nvPr/>
        </p:nvSpPr>
        <p:spPr>
          <a:xfrm>
            <a:off x="6877050" y="3429000"/>
            <a:ext cx="2114550" cy="307777"/>
          </a:xfrm>
          <a:prstGeom prst="rect">
            <a:avLst/>
          </a:prstGeom>
          <a:noFill/>
        </p:spPr>
        <p:txBody>
          <a:bodyPr wrap="square" rtlCol="0">
            <a:spAutoFit/>
          </a:bodyPr>
          <a:lstStyle/>
          <a:p>
            <a:r>
              <a:rPr lang="en-US" sz="1400" b="1" dirty="0" smtClean="0"/>
              <a:t>Calibration Anomaly</a:t>
            </a:r>
            <a:endParaRPr lang="en-US" sz="1400" b="1" dirty="0"/>
          </a:p>
        </p:txBody>
      </p:sp>
      <p:cxnSp>
        <p:nvCxnSpPr>
          <p:cNvPr id="14" name="Straight Arrow Connector 13"/>
          <p:cNvCxnSpPr/>
          <p:nvPr/>
        </p:nvCxnSpPr>
        <p:spPr>
          <a:xfrm flipH="1">
            <a:off x="7010400" y="3657600"/>
            <a:ext cx="533400" cy="8382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ll_GOES_EW_and_NS_ver01.png"/>
          <p:cNvPicPr>
            <a:picLocks noChangeAspect="1"/>
          </p:cNvPicPr>
          <p:nvPr/>
        </p:nvPicPr>
        <p:blipFill>
          <a:blip r:embed="rId2" cstate="print"/>
          <a:stretch>
            <a:fillRect/>
          </a:stretch>
        </p:blipFill>
        <p:spPr>
          <a:xfrm>
            <a:off x="3810000" y="3276600"/>
            <a:ext cx="4762071" cy="2912438"/>
          </a:xfrm>
          <a:prstGeom prst="rect">
            <a:avLst/>
          </a:prstGeom>
        </p:spPr>
      </p:pic>
      <p:sp>
        <p:nvSpPr>
          <p:cNvPr id="2" name="Title 1"/>
          <p:cNvSpPr>
            <a:spLocks noGrp="1"/>
          </p:cNvSpPr>
          <p:nvPr>
            <p:ph type="title"/>
          </p:nvPr>
        </p:nvSpPr>
        <p:spPr/>
        <p:txBody>
          <a:bodyPr/>
          <a:lstStyle/>
          <a:p>
            <a:r>
              <a:rPr lang="en-US" dirty="0" smtClean="0"/>
              <a:t>GOES Imager band-to-band co-registration error correction</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11</a:t>
            </a:fld>
            <a:endParaRPr lang="en-US" dirty="0"/>
          </a:p>
        </p:txBody>
      </p:sp>
      <p:sp>
        <p:nvSpPr>
          <p:cNvPr id="5" name="Content Placeholder 2"/>
          <p:cNvSpPr txBox="1">
            <a:spLocks/>
          </p:cNvSpPr>
          <p:nvPr/>
        </p:nvSpPr>
        <p:spPr bwMode="auto">
          <a:xfrm>
            <a:off x="152400" y="1600200"/>
            <a:ext cx="8991600" cy="1676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
                <a:srgbClr val="FF0000"/>
              </a:buClr>
              <a:buSzPct val="100000"/>
              <a:buFont typeface="Wingdings" pitchFamily="2" charset="2"/>
              <a:buChar char="v"/>
              <a:tabLst/>
              <a:defRPr/>
            </a:pPr>
            <a:r>
              <a:rPr kumimoji="0" lang="en-US" sz="1600" b="0" i="0" u="none" strike="noStrike" kern="0" cap="none" spc="0" normalizeH="0" baseline="0" noProof="0" dirty="0" smtClean="0">
                <a:ln>
                  <a:noFill/>
                </a:ln>
                <a:solidFill>
                  <a:srgbClr val="002060"/>
                </a:solidFill>
                <a:effectLst/>
                <a:uLnTx/>
                <a:uFillTx/>
                <a:latin typeface="+mn-lt"/>
                <a:ea typeface="MS PGothic" pitchFamily="34" charset="-128"/>
                <a:cs typeface="ＭＳ Ｐゴシック" charset="-128"/>
              </a:rPr>
              <a:t>Accuracy of Spatial calibration</a:t>
            </a:r>
            <a:r>
              <a:rPr lang="en-US" sz="1600" kern="0" noProof="0" dirty="0" smtClean="0">
                <a:solidFill>
                  <a:srgbClr val="002060"/>
                </a:solidFill>
                <a:latin typeface="+mn-lt"/>
                <a:ea typeface="MS PGothic" pitchFamily="34" charset="-128"/>
                <a:cs typeface="ＭＳ Ｐゴシック" charset="-128"/>
              </a:rPr>
              <a:t> is essential for meaningful interpolation of geophysical parameters and radiance inter-comparison </a:t>
            </a:r>
            <a:endParaRPr kumimoji="0" lang="en-US" sz="1600" b="0" i="0" u="none" strike="noStrike" kern="0" cap="none" spc="0" normalizeH="0" baseline="0" noProof="0" dirty="0" smtClean="0">
              <a:ln>
                <a:noFill/>
              </a:ln>
              <a:solidFill>
                <a:srgbClr val="002060"/>
              </a:solidFill>
              <a:effectLst/>
              <a:uLnTx/>
              <a:uFillTx/>
              <a:latin typeface="+mn-lt"/>
              <a:ea typeface="MS PGothic" pitchFamily="34"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FF0000"/>
              </a:buClr>
              <a:buSzPct val="100000"/>
              <a:buFont typeface="Wingdings" pitchFamily="2" charset="2"/>
              <a:buChar char="v"/>
              <a:tabLst/>
              <a:defRPr/>
            </a:pPr>
            <a:r>
              <a:rPr kumimoji="0" lang="en-US" sz="1600" b="0" i="0" u="none" strike="noStrike" kern="0" cap="none" spc="0" normalizeH="0" baseline="0" noProof="0" dirty="0" smtClean="0">
                <a:ln>
                  <a:noFill/>
                </a:ln>
                <a:solidFill>
                  <a:srgbClr val="002060"/>
                </a:solidFill>
                <a:effectLst/>
                <a:uLnTx/>
                <a:uFillTx/>
                <a:latin typeface="+mn-lt"/>
                <a:ea typeface="MS PGothic" pitchFamily="34" charset="-128"/>
                <a:cs typeface="ＭＳ Ｐゴシック" charset="-128"/>
              </a:rPr>
              <a:t>Band-to-band co-registration error out of specification can be observed at certain</a:t>
            </a:r>
            <a:r>
              <a:rPr kumimoji="0" lang="en-US" sz="1600" b="0" i="0" u="none" strike="noStrike" kern="0" cap="none" spc="0" normalizeH="0" noProof="0" dirty="0" smtClean="0">
                <a:ln>
                  <a:noFill/>
                </a:ln>
                <a:solidFill>
                  <a:srgbClr val="002060"/>
                </a:solidFill>
                <a:effectLst/>
                <a:uLnTx/>
                <a:uFillTx/>
                <a:latin typeface="+mn-lt"/>
                <a:ea typeface="MS PGothic" pitchFamily="34" charset="-128"/>
                <a:cs typeface="ＭＳ Ｐゴシック" charset="-128"/>
              </a:rPr>
              <a:t> time of day at some GOES Imager instruments due to diurnal heating variation of the optics’ components</a:t>
            </a:r>
          </a:p>
          <a:p>
            <a:pPr marL="342900" marR="0" lvl="0" indent="-342900" algn="l" defTabSz="914400" rtl="0" eaLnBrk="0" fontAlgn="base" latinLnBrk="0" hangingPunct="0">
              <a:lnSpc>
                <a:spcPct val="100000"/>
              </a:lnSpc>
              <a:spcBef>
                <a:spcPct val="20000"/>
              </a:spcBef>
              <a:spcAft>
                <a:spcPct val="0"/>
              </a:spcAft>
              <a:buClr>
                <a:srgbClr val="FF0000"/>
              </a:buClr>
              <a:buSzPct val="100000"/>
              <a:buFont typeface="Wingdings" pitchFamily="2" charset="2"/>
              <a:buChar char="v"/>
              <a:tabLst/>
              <a:defRPr/>
            </a:pPr>
            <a:r>
              <a:rPr lang="en-US" sz="1600" kern="0" dirty="0" smtClean="0">
                <a:solidFill>
                  <a:srgbClr val="002060"/>
                </a:solidFill>
                <a:latin typeface="+mn-lt"/>
                <a:ea typeface="MS PGothic" pitchFamily="34" charset="-128"/>
                <a:cs typeface="ＭＳ Ｐゴシック" charset="-128"/>
              </a:rPr>
              <a:t>Operational correction algorithm is being implemented.</a:t>
            </a:r>
            <a:endParaRPr kumimoji="0" lang="en-US" sz="1600" b="0" i="0" u="none" strike="noStrike" kern="0" cap="none" spc="0" normalizeH="0" noProof="0" dirty="0" smtClean="0">
              <a:ln>
                <a:noFill/>
              </a:ln>
              <a:solidFill>
                <a:srgbClr val="002060"/>
              </a:solidFill>
              <a:effectLst/>
              <a:uLnTx/>
              <a:uFillTx/>
              <a:latin typeface="+mn-lt"/>
              <a:ea typeface="MS PGothic" pitchFamily="34"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FF0000"/>
              </a:buClr>
              <a:buSzPct val="100000"/>
              <a:buFont typeface="Wingdings" pitchFamily="2" charset="2"/>
              <a:buChar char="v"/>
              <a:tabLst/>
              <a:defRPr/>
            </a:pPr>
            <a:endParaRPr kumimoji="0" lang="en-US" sz="2000" b="0" i="0" u="none" strike="noStrike" kern="0" cap="none" spc="0" normalizeH="0" baseline="0" noProof="0" dirty="0">
              <a:ln>
                <a:noFill/>
              </a:ln>
              <a:solidFill>
                <a:srgbClr val="002060"/>
              </a:solidFill>
              <a:effectLst/>
              <a:uLnTx/>
              <a:uFillTx/>
              <a:latin typeface="+mn-lt"/>
              <a:ea typeface="MS PGothic" pitchFamily="34" charset="-128"/>
            </a:endParaRPr>
          </a:p>
        </p:txBody>
      </p:sp>
      <p:grpSp>
        <p:nvGrpSpPr>
          <p:cNvPr id="6" name="Group 5"/>
          <p:cNvGrpSpPr/>
          <p:nvPr/>
        </p:nvGrpSpPr>
        <p:grpSpPr>
          <a:xfrm>
            <a:off x="381000" y="3733800"/>
            <a:ext cx="2590800" cy="2133600"/>
            <a:chOff x="4343400" y="2438400"/>
            <a:chExt cx="4382329" cy="419100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43400" y="2438400"/>
              <a:ext cx="4382329" cy="4191000"/>
            </a:xfrm>
            <a:prstGeom prst="rect">
              <a:avLst/>
            </a:prstGeom>
          </p:spPr>
        </p:pic>
        <p:sp>
          <p:nvSpPr>
            <p:cNvPr id="8" name="Oval 7"/>
            <p:cNvSpPr/>
            <p:nvPr/>
          </p:nvSpPr>
          <p:spPr>
            <a:xfrm>
              <a:off x="7543800" y="4191000"/>
              <a:ext cx="1524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8305800" y="3886200"/>
              <a:ext cx="1524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50493">
              <a:off x="6718145" y="4191000"/>
              <a:ext cx="1524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rot="20306057">
              <a:off x="6737295" y="5025195"/>
              <a:ext cx="1524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0" y="5943600"/>
            <a:ext cx="3467616" cy="307777"/>
          </a:xfrm>
          <a:prstGeom prst="rect">
            <a:avLst/>
          </a:prstGeom>
          <a:noFill/>
        </p:spPr>
        <p:txBody>
          <a:bodyPr wrap="none" rtlCol="0">
            <a:spAutoFit/>
          </a:bodyPr>
          <a:lstStyle/>
          <a:p>
            <a:r>
              <a:rPr lang="en-US" sz="1400" dirty="0" smtClean="0"/>
              <a:t>“False” fog products, courtesy of U. </a:t>
            </a:r>
            <a:r>
              <a:rPr lang="en-US" sz="1400" dirty="0" err="1" smtClean="0"/>
              <a:t>Wisc</a:t>
            </a:r>
            <a:r>
              <a:rPr lang="en-US" sz="1400" dirty="0" smtClean="0"/>
              <a:t>.</a:t>
            </a:r>
            <a:endParaRPr lang="en-US" sz="1400" dirty="0"/>
          </a:p>
        </p:txBody>
      </p:sp>
      <p:sp>
        <p:nvSpPr>
          <p:cNvPr id="13" name="TextBox 12"/>
          <p:cNvSpPr txBox="1"/>
          <p:nvPr/>
        </p:nvSpPr>
        <p:spPr>
          <a:xfrm>
            <a:off x="3733800" y="6019800"/>
            <a:ext cx="5486400" cy="523220"/>
          </a:xfrm>
          <a:prstGeom prst="rect">
            <a:avLst/>
          </a:prstGeom>
          <a:noFill/>
        </p:spPr>
        <p:txBody>
          <a:bodyPr wrap="square" rtlCol="0">
            <a:spAutoFit/>
          </a:bodyPr>
          <a:lstStyle/>
          <a:p>
            <a:r>
              <a:rPr lang="en-US" sz="1400" dirty="0" smtClean="0"/>
              <a:t>Diurnal co-registration errors at G8 thru G15 (by M. </a:t>
            </a:r>
            <a:r>
              <a:rPr lang="en-US" sz="1400" dirty="0" err="1" smtClean="0"/>
              <a:t>Grotenhuis</a:t>
            </a:r>
            <a:r>
              <a:rPr lang="en-US" sz="1400" dirty="0" smtClean="0"/>
              <a:t>, NOAA/NEDIS/STAR)</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GSICS annual meeting, Williamsburg, VA</a:t>
            </a:r>
            <a:endParaRPr lang="en-US"/>
          </a:p>
        </p:txBody>
      </p:sp>
      <p:sp>
        <p:nvSpPr>
          <p:cNvPr id="3" name="Slide Number Placeholder 2"/>
          <p:cNvSpPr>
            <a:spLocks noGrp="1"/>
          </p:cNvSpPr>
          <p:nvPr>
            <p:ph type="sldNum" sz="quarter" idx="11"/>
          </p:nvPr>
        </p:nvSpPr>
        <p:spPr/>
        <p:txBody>
          <a:bodyPr/>
          <a:lstStyle/>
          <a:p>
            <a:fld id="{AA29AD84-C957-47C3-B860-2591B3B26BBB}" type="slidenum">
              <a:rPr lang="en-US" smtClean="0"/>
              <a:pPr/>
              <a:t>12</a:t>
            </a:fld>
            <a:endParaRPr lang="en-US"/>
          </a:p>
        </p:txBody>
      </p:sp>
      <p:pic>
        <p:nvPicPr>
          <p:cNvPr id="4" name="Picture 3" descr="g15.geo2leo.daynight.ch3.daytime.png"/>
          <p:cNvPicPr>
            <a:picLocks noChangeAspect="1"/>
          </p:cNvPicPr>
          <p:nvPr/>
        </p:nvPicPr>
        <p:blipFill>
          <a:blip r:embed="rId3" cstate="print"/>
          <a:stretch>
            <a:fillRect/>
          </a:stretch>
        </p:blipFill>
        <p:spPr>
          <a:xfrm>
            <a:off x="228600" y="1676400"/>
            <a:ext cx="3810000" cy="1905000"/>
          </a:xfrm>
          <a:prstGeom prst="rect">
            <a:avLst/>
          </a:prstGeom>
        </p:spPr>
      </p:pic>
      <p:pic>
        <p:nvPicPr>
          <p:cNvPr id="5" name="Picture 4" descr="g15.geo2leo.daynight.ch4.daytime.png"/>
          <p:cNvPicPr>
            <a:picLocks noChangeAspect="1"/>
          </p:cNvPicPr>
          <p:nvPr/>
        </p:nvPicPr>
        <p:blipFill>
          <a:blip r:embed="rId4" cstate="print"/>
          <a:stretch>
            <a:fillRect/>
          </a:stretch>
        </p:blipFill>
        <p:spPr>
          <a:xfrm>
            <a:off x="4724400" y="1676400"/>
            <a:ext cx="3810000" cy="1905000"/>
          </a:xfrm>
          <a:prstGeom prst="rect">
            <a:avLst/>
          </a:prstGeom>
        </p:spPr>
      </p:pic>
      <p:pic>
        <p:nvPicPr>
          <p:cNvPr id="6" name="Picture 5" descr="g15.geo2leo.daynight.ch6.daytime.png"/>
          <p:cNvPicPr>
            <a:picLocks noChangeAspect="1"/>
          </p:cNvPicPr>
          <p:nvPr/>
        </p:nvPicPr>
        <p:blipFill>
          <a:blip r:embed="rId5" cstate="print"/>
          <a:stretch>
            <a:fillRect/>
          </a:stretch>
        </p:blipFill>
        <p:spPr>
          <a:xfrm>
            <a:off x="152400" y="4114800"/>
            <a:ext cx="3810000" cy="1905000"/>
          </a:xfrm>
          <a:prstGeom prst="rect">
            <a:avLst/>
          </a:prstGeom>
        </p:spPr>
      </p:pic>
      <p:sp>
        <p:nvSpPr>
          <p:cNvPr id="7" name="Title 1"/>
          <p:cNvSpPr txBox="1">
            <a:spLocks/>
          </p:cNvSpPr>
          <p:nvPr/>
        </p:nvSpPr>
        <p:spPr>
          <a:xfrm>
            <a:off x="1676400" y="457200"/>
            <a:ext cx="6400800" cy="83820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31F74"/>
                </a:solidFill>
                <a:effectLst/>
                <a:uLnTx/>
                <a:uFillTx/>
                <a:latin typeface="+mn-lt"/>
                <a:ea typeface="MS PGothic" pitchFamily="34" charset="-128"/>
                <a:cs typeface="ＭＳ Ｐゴシック" charset="-128"/>
              </a:rPr>
              <a:t>GOES vs. AIRS/</a:t>
            </a:r>
            <a:r>
              <a:rPr kumimoji="0" lang="en-US" sz="2800" b="1" i="0" u="none" strike="noStrike" kern="0" cap="none" spc="0" normalizeH="0" baseline="0" noProof="0" dirty="0" err="1" smtClean="0">
                <a:ln>
                  <a:noFill/>
                </a:ln>
                <a:solidFill>
                  <a:srgbClr val="031F74"/>
                </a:solidFill>
                <a:effectLst/>
                <a:uLnTx/>
                <a:uFillTx/>
                <a:latin typeface="+mn-lt"/>
                <a:ea typeface="MS PGothic" pitchFamily="34" charset="-128"/>
                <a:cs typeface="ＭＳ Ｐゴシック" charset="-128"/>
              </a:rPr>
              <a:t>CrIS</a:t>
            </a:r>
            <a:r>
              <a:rPr kumimoji="0" lang="en-US" sz="2800" b="1" i="0" u="none" strike="noStrike" kern="0" cap="none" spc="0" normalizeH="0" baseline="0" noProof="0" dirty="0" smtClean="0">
                <a:ln>
                  <a:noFill/>
                </a:ln>
                <a:solidFill>
                  <a:srgbClr val="031F74"/>
                </a:solidFill>
                <a:effectLst/>
                <a:uLnTx/>
                <a:uFillTx/>
                <a:latin typeface="+mn-lt"/>
                <a:ea typeface="MS PGothic" pitchFamily="34" charset="-128"/>
                <a:cs typeface="ＭＳ Ｐゴシック" charset="-128"/>
              </a:rPr>
              <a:t>/IASI </a:t>
            </a:r>
            <a:r>
              <a:rPr lang="en-US" sz="2800" b="1" kern="0" dirty="0" smtClean="0">
                <a:solidFill>
                  <a:srgbClr val="031F74"/>
                </a:solidFill>
                <a:latin typeface="+mn-lt"/>
                <a:ea typeface="MS PGothic" pitchFamily="34" charset="-128"/>
                <a:cs typeface="ＭＳ Ｐゴシック" charset="-128"/>
              </a:rPr>
              <a:t>Inter-Calibration – long-term monitoring</a:t>
            </a:r>
            <a:endParaRPr kumimoji="0" lang="en-US" sz="2800" b="1" i="0" u="none" strike="noStrike" kern="0" cap="none" spc="0" normalizeH="0" baseline="0" noProof="0" dirty="0">
              <a:ln>
                <a:noFill/>
              </a:ln>
              <a:solidFill>
                <a:srgbClr val="031F74"/>
              </a:solidFill>
              <a:effectLst/>
              <a:uLnTx/>
              <a:uFillTx/>
              <a:latin typeface="+mn-lt"/>
              <a:ea typeface="MS PGothic" pitchFamily="34" charset="-128"/>
              <a:cs typeface="ＭＳ Ｐゴシック" charset="-128"/>
            </a:endParaRPr>
          </a:p>
        </p:txBody>
      </p:sp>
      <p:pic>
        <p:nvPicPr>
          <p:cNvPr id="8" name="Content Placeholder 5" descr="g13.srf.airs.iasi.cris.png"/>
          <p:cNvPicPr>
            <a:picLocks noChangeAspect="1"/>
          </p:cNvPicPr>
          <p:nvPr/>
        </p:nvPicPr>
        <p:blipFill>
          <a:blip r:embed="rId6" cstate="print"/>
          <a:stretch>
            <a:fillRect/>
          </a:stretch>
        </p:blipFill>
        <p:spPr>
          <a:xfrm>
            <a:off x="4724400" y="3810000"/>
            <a:ext cx="3886200" cy="22206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6324600" cy="762000"/>
          </a:xfrm>
        </p:spPr>
        <p:txBody>
          <a:bodyPr>
            <a:normAutofit fontScale="90000"/>
          </a:bodyPr>
          <a:lstStyle/>
          <a:p>
            <a:pPr lvl="0">
              <a:defRPr/>
            </a:pPr>
            <a:r>
              <a:rPr lang="en-US" dirty="0" smtClean="0"/>
              <a:t>GOES vs. AIRS/</a:t>
            </a:r>
            <a:r>
              <a:rPr lang="en-US" dirty="0" err="1" smtClean="0"/>
              <a:t>CrIS</a:t>
            </a:r>
            <a:r>
              <a:rPr lang="en-US" dirty="0" smtClean="0"/>
              <a:t>/IASI Inter-Calibration – Diurnal Variation</a:t>
            </a:r>
            <a:endParaRPr lang="en-US" dirty="0"/>
          </a:p>
        </p:txBody>
      </p:sp>
      <p:pic>
        <p:nvPicPr>
          <p:cNvPr id="5" name="Picture 4" descr="g13.cris2iasi2airs.dirunal.png"/>
          <p:cNvPicPr>
            <a:picLocks noChangeAspect="1"/>
          </p:cNvPicPr>
          <p:nvPr/>
        </p:nvPicPr>
        <p:blipFill>
          <a:blip r:embed="rId3" cstate="print"/>
          <a:stretch>
            <a:fillRect/>
          </a:stretch>
        </p:blipFill>
        <p:spPr>
          <a:xfrm>
            <a:off x="1600200" y="1600200"/>
            <a:ext cx="7010400" cy="5257800"/>
          </a:xfrm>
          <a:prstGeom prst="rect">
            <a:avLst/>
          </a:prstGeom>
        </p:spPr>
      </p:pic>
      <p:sp>
        <p:nvSpPr>
          <p:cNvPr id="7" name="Rectangle 6"/>
          <p:cNvSpPr/>
          <p:nvPr/>
        </p:nvSpPr>
        <p:spPr>
          <a:xfrm>
            <a:off x="228600" y="1676400"/>
            <a:ext cx="3429000" cy="338554"/>
          </a:xfrm>
          <a:prstGeom prst="rect">
            <a:avLst/>
          </a:prstGeom>
        </p:spPr>
        <p:txBody>
          <a:bodyPr wrap="square">
            <a:spAutoFit/>
          </a:bodyPr>
          <a:lstStyle/>
          <a:p>
            <a:pPr marL="742950" indent="-742950" defTabSz="4389438">
              <a:spcBef>
                <a:spcPct val="50000"/>
              </a:spcBef>
            </a:pPr>
            <a:r>
              <a:rPr lang="en-US" sz="1600" b="1" dirty="0" smtClean="0"/>
              <a:t>Data:  04/18/2012 – 05/28/2012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GSICS annual meeting, Williamsburg, VA</a:t>
            </a:r>
            <a:endParaRPr lang="en-US"/>
          </a:p>
        </p:txBody>
      </p:sp>
      <p:sp>
        <p:nvSpPr>
          <p:cNvPr id="3" name="Slide Number Placeholder 2"/>
          <p:cNvSpPr>
            <a:spLocks noGrp="1"/>
          </p:cNvSpPr>
          <p:nvPr>
            <p:ph type="sldNum" sz="quarter" idx="11"/>
          </p:nvPr>
        </p:nvSpPr>
        <p:spPr/>
        <p:txBody>
          <a:bodyPr/>
          <a:lstStyle/>
          <a:p>
            <a:fld id="{AA29AD84-C957-47C3-B860-2591B3B26BBB}" type="slidenum">
              <a:rPr lang="en-US" smtClean="0"/>
              <a:pPr/>
              <a:t>14</a:t>
            </a:fld>
            <a:endParaRPr lang="en-US"/>
          </a:p>
        </p:txBody>
      </p:sp>
      <p:sp>
        <p:nvSpPr>
          <p:cNvPr id="4" name="Title 1"/>
          <p:cNvSpPr txBox="1">
            <a:spLocks/>
          </p:cNvSpPr>
          <p:nvPr/>
        </p:nvSpPr>
        <p:spPr>
          <a:xfrm>
            <a:off x="1676400" y="381000"/>
            <a:ext cx="6324600" cy="762000"/>
          </a:xfrm>
          <a:prstGeom prst="rect">
            <a:avLst/>
          </a:prstGeom>
        </p:spPr>
        <p:txBody>
          <a:bodyPr>
            <a:normAutofit fontScale="97500" lnSpcReduction="10000"/>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31F74"/>
                </a:solidFill>
                <a:effectLst/>
                <a:uLnTx/>
                <a:uFillTx/>
                <a:latin typeface="+mn-lt"/>
                <a:ea typeface="MS PGothic" pitchFamily="34" charset="-128"/>
                <a:cs typeface="ＭＳ Ｐゴシック" charset="-128"/>
              </a:rPr>
              <a:t>GOES vs. AIRS/</a:t>
            </a:r>
            <a:r>
              <a:rPr kumimoji="0" lang="en-US" sz="2800" b="1" i="0" u="none" strike="noStrike" kern="0" cap="none" spc="0" normalizeH="0" baseline="0" noProof="0" dirty="0" err="1" smtClean="0">
                <a:ln>
                  <a:noFill/>
                </a:ln>
                <a:solidFill>
                  <a:srgbClr val="031F74"/>
                </a:solidFill>
                <a:effectLst/>
                <a:uLnTx/>
                <a:uFillTx/>
                <a:latin typeface="+mn-lt"/>
                <a:ea typeface="MS PGothic" pitchFamily="34" charset="-128"/>
                <a:cs typeface="ＭＳ Ｐゴシック" charset="-128"/>
              </a:rPr>
              <a:t>CrIS</a:t>
            </a:r>
            <a:r>
              <a:rPr kumimoji="0" lang="en-US" sz="2800" b="1" i="0" u="none" strike="noStrike" kern="0" cap="none" spc="0" normalizeH="0" baseline="0" noProof="0" dirty="0" smtClean="0">
                <a:ln>
                  <a:noFill/>
                </a:ln>
                <a:solidFill>
                  <a:srgbClr val="031F74"/>
                </a:solidFill>
                <a:effectLst/>
                <a:uLnTx/>
                <a:uFillTx/>
                <a:latin typeface="+mn-lt"/>
                <a:ea typeface="MS PGothic" pitchFamily="34" charset="-128"/>
                <a:cs typeface="ＭＳ Ｐゴシック" charset="-128"/>
              </a:rPr>
              <a:t>/IASI Inter-Calibration – day/night</a:t>
            </a:r>
            <a:r>
              <a:rPr kumimoji="0" lang="en-US" sz="2800" b="1" i="0" u="none" strike="noStrike" kern="0" cap="none" spc="0" normalizeH="0" noProof="0" dirty="0" smtClean="0">
                <a:ln>
                  <a:noFill/>
                </a:ln>
                <a:solidFill>
                  <a:srgbClr val="031F74"/>
                </a:solidFill>
                <a:effectLst/>
                <a:uLnTx/>
                <a:uFillTx/>
                <a:latin typeface="+mn-lt"/>
                <a:ea typeface="MS PGothic" pitchFamily="34" charset="-128"/>
                <a:cs typeface="ＭＳ Ｐゴシック" charset="-128"/>
              </a:rPr>
              <a:t> difference</a:t>
            </a:r>
            <a:endParaRPr kumimoji="0" lang="en-US" sz="2800" b="1" i="0" u="none" strike="noStrike" kern="0" cap="none" spc="0" normalizeH="0" baseline="0" noProof="0" dirty="0">
              <a:ln>
                <a:noFill/>
              </a:ln>
              <a:solidFill>
                <a:srgbClr val="031F74"/>
              </a:solidFill>
              <a:effectLst/>
              <a:uLnTx/>
              <a:uFillTx/>
              <a:latin typeface="+mn-lt"/>
              <a:ea typeface="MS PGothic" pitchFamily="34" charset="-128"/>
              <a:cs typeface="ＭＳ Ｐゴシック" charset="-128"/>
            </a:endParaRPr>
          </a:p>
        </p:txBody>
      </p:sp>
      <p:graphicFrame>
        <p:nvGraphicFramePr>
          <p:cNvPr id="5" name="Chart 4"/>
          <p:cNvGraphicFramePr/>
          <p:nvPr/>
        </p:nvGraphicFramePr>
        <p:xfrm>
          <a:off x="4572000" y="1143000"/>
          <a:ext cx="43434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2057400" y="3886200"/>
          <a:ext cx="4505326" cy="2971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0" y="1143000"/>
          <a:ext cx="4324350" cy="301466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onoran.spatial.uniform.png"/>
          <p:cNvPicPr>
            <a:picLocks noChangeAspect="1"/>
          </p:cNvPicPr>
          <p:nvPr/>
        </p:nvPicPr>
        <p:blipFill>
          <a:blip r:embed="rId3" cstate="print"/>
          <a:stretch>
            <a:fillRect/>
          </a:stretch>
        </p:blipFill>
        <p:spPr>
          <a:xfrm>
            <a:off x="7467600" y="1600200"/>
            <a:ext cx="1447800" cy="2895600"/>
          </a:xfrm>
          <a:prstGeom prst="rect">
            <a:avLst/>
          </a:prstGeom>
        </p:spPr>
      </p:pic>
      <p:sp>
        <p:nvSpPr>
          <p:cNvPr id="2" name="Title 1"/>
          <p:cNvSpPr>
            <a:spLocks noGrp="1"/>
          </p:cNvSpPr>
          <p:nvPr>
            <p:ph type="title"/>
          </p:nvPr>
        </p:nvSpPr>
        <p:spPr/>
        <p:txBody>
          <a:bodyPr/>
          <a:lstStyle/>
          <a:p>
            <a:r>
              <a:rPr lang="en-US" dirty="0" smtClean="0"/>
              <a:t>Desert Calibration</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15</a:t>
            </a:fld>
            <a:endParaRPr lang="en-US" dirty="0"/>
          </a:p>
        </p:txBody>
      </p:sp>
      <p:pic>
        <p:nvPicPr>
          <p:cNvPr id="8" name="Picture 7" descr="g10.sonora.2002d171h19.ch1.png"/>
          <p:cNvPicPr>
            <a:picLocks noChangeAspect="1"/>
          </p:cNvPicPr>
          <p:nvPr/>
        </p:nvPicPr>
        <p:blipFill>
          <a:blip r:embed="rId4" cstate="print"/>
          <a:stretch>
            <a:fillRect/>
          </a:stretch>
        </p:blipFill>
        <p:spPr>
          <a:xfrm>
            <a:off x="5486400" y="4495800"/>
            <a:ext cx="1905000" cy="1866900"/>
          </a:xfrm>
          <a:prstGeom prst="rect">
            <a:avLst/>
          </a:prstGeom>
        </p:spPr>
      </p:pic>
      <p:sp>
        <p:nvSpPr>
          <p:cNvPr id="15" name="TextBox 14"/>
          <p:cNvSpPr txBox="1"/>
          <p:nvPr/>
        </p:nvSpPr>
        <p:spPr>
          <a:xfrm>
            <a:off x="990600" y="5105400"/>
            <a:ext cx="3698513" cy="369332"/>
          </a:xfrm>
          <a:prstGeom prst="rect">
            <a:avLst/>
          </a:prstGeom>
          <a:noFill/>
        </p:spPr>
        <p:txBody>
          <a:bodyPr wrap="none" rtlCol="0">
            <a:spAutoFit/>
          </a:bodyPr>
          <a:lstStyle/>
          <a:p>
            <a:r>
              <a:rPr lang="en-US" dirty="0" smtClean="0"/>
              <a:t>[32.05N-32.35N,  114.4W-114.7W]</a:t>
            </a:r>
            <a:endParaRPr lang="en-US" dirty="0"/>
          </a:p>
        </p:txBody>
      </p:sp>
      <p:sp>
        <p:nvSpPr>
          <p:cNvPr id="17" name="Right Brace 16"/>
          <p:cNvSpPr/>
          <p:nvPr/>
        </p:nvSpPr>
        <p:spPr>
          <a:xfrm>
            <a:off x="7467600" y="5257800"/>
            <a:ext cx="152400" cy="1066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7848600" y="5638800"/>
            <a:ext cx="997709" cy="369332"/>
          </a:xfrm>
          <a:prstGeom prst="rect">
            <a:avLst/>
          </a:prstGeom>
          <a:noFill/>
        </p:spPr>
        <p:txBody>
          <a:bodyPr wrap="none" rtlCol="0">
            <a:spAutoFit/>
          </a:bodyPr>
          <a:lstStyle/>
          <a:p>
            <a:r>
              <a:rPr lang="en-US" dirty="0" smtClean="0"/>
              <a:t>25 pixels</a:t>
            </a:r>
            <a:endParaRPr lang="en-US" dirty="0"/>
          </a:p>
        </p:txBody>
      </p:sp>
      <p:sp>
        <p:nvSpPr>
          <p:cNvPr id="19" name="TextBox 18"/>
          <p:cNvSpPr txBox="1"/>
          <p:nvPr/>
        </p:nvSpPr>
        <p:spPr>
          <a:xfrm>
            <a:off x="5715000" y="1600200"/>
            <a:ext cx="1589474" cy="307777"/>
          </a:xfrm>
          <a:prstGeom prst="rect">
            <a:avLst/>
          </a:prstGeom>
          <a:noFill/>
        </p:spPr>
        <p:txBody>
          <a:bodyPr wrap="none" rtlCol="0">
            <a:spAutoFit/>
          </a:bodyPr>
          <a:lstStyle/>
          <a:p>
            <a:r>
              <a:rPr lang="en-US" sz="1400" dirty="0" smtClean="0">
                <a:solidFill>
                  <a:srgbClr val="FF0000"/>
                </a:solidFill>
              </a:rPr>
              <a:t>Seasonal variability</a:t>
            </a:r>
            <a:endParaRPr lang="en-US" sz="1400" dirty="0">
              <a:solidFill>
                <a:srgbClr val="FF0000"/>
              </a:solidFill>
            </a:endParaRPr>
          </a:p>
        </p:txBody>
      </p:sp>
      <p:sp>
        <p:nvSpPr>
          <p:cNvPr id="20" name="TextBox 19"/>
          <p:cNvSpPr txBox="1"/>
          <p:nvPr/>
        </p:nvSpPr>
        <p:spPr>
          <a:xfrm>
            <a:off x="5562600" y="4114800"/>
            <a:ext cx="1321837" cy="369332"/>
          </a:xfrm>
          <a:prstGeom prst="rect">
            <a:avLst/>
          </a:prstGeom>
          <a:noFill/>
        </p:spPr>
        <p:txBody>
          <a:bodyPr wrap="none" rtlCol="0">
            <a:spAutoFit/>
          </a:bodyPr>
          <a:lstStyle/>
          <a:p>
            <a:r>
              <a:rPr lang="en-US" dirty="0" smtClean="0"/>
              <a:t>GOES image</a:t>
            </a:r>
            <a:endParaRPr lang="en-US" dirty="0"/>
          </a:p>
        </p:txBody>
      </p:sp>
      <p:pic>
        <p:nvPicPr>
          <p:cNvPr id="24" name="Picture 23" descr="studyarea.png"/>
          <p:cNvPicPr/>
          <p:nvPr/>
        </p:nvPicPr>
        <p:blipFill>
          <a:blip r:embed="rId5" cstate="print"/>
          <a:stretch>
            <a:fillRect/>
          </a:stretch>
        </p:blipFill>
        <p:spPr>
          <a:xfrm>
            <a:off x="381000" y="1828800"/>
            <a:ext cx="5076825" cy="305043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6324600" cy="762000"/>
          </a:xfrm>
        </p:spPr>
        <p:txBody>
          <a:bodyPr/>
          <a:lstStyle/>
          <a:p>
            <a:r>
              <a:rPr lang="en-US" dirty="0" smtClean="0"/>
              <a:t>Lunar Calibration: MT vs. ROLO model</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16</a:t>
            </a:fld>
            <a:endParaRPr lang="en-US" dirty="0"/>
          </a:p>
        </p:txBody>
      </p:sp>
      <p:sp>
        <p:nvSpPr>
          <p:cNvPr id="7" name="Content Placeholder 6"/>
          <p:cNvSpPr>
            <a:spLocks noGrp="1"/>
          </p:cNvSpPr>
          <p:nvPr>
            <p:ph idx="1"/>
          </p:nvPr>
        </p:nvSpPr>
        <p:spPr>
          <a:xfrm>
            <a:off x="457200" y="1752600"/>
            <a:ext cx="8305800" cy="1905000"/>
          </a:xfrm>
        </p:spPr>
        <p:txBody>
          <a:bodyPr/>
          <a:lstStyle/>
          <a:p>
            <a:r>
              <a:rPr lang="en-US" dirty="0" smtClean="0"/>
              <a:t>Miller-Turner model, an independent lunar irradiance model (Miller and Turner, TGRS, Vol. 47(7), 2009)</a:t>
            </a:r>
          </a:p>
          <a:p>
            <a:pPr lvl="1"/>
            <a:r>
              <a:rPr lang="en-US" sz="1400" dirty="0" smtClean="0"/>
              <a:t>Hyperspectral, covering 0.2-2.8um with 1nm resolution</a:t>
            </a:r>
          </a:p>
          <a:p>
            <a:pPr lvl="1"/>
            <a:r>
              <a:rPr lang="en-US" sz="1400" dirty="0" smtClean="0"/>
              <a:t>Benchmarked against observation and ROLO model</a:t>
            </a:r>
          </a:p>
          <a:p>
            <a:pPr lvl="1"/>
            <a:r>
              <a:rPr lang="en-US" sz="1400" dirty="0" smtClean="0"/>
              <a:t>Publically available</a:t>
            </a:r>
          </a:p>
          <a:p>
            <a:pPr lvl="1"/>
            <a:r>
              <a:rPr lang="en-US" sz="1400" dirty="0" smtClean="0"/>
              <a:t>Relative calibration</a:t>
            </a:r>
          </a:p>
          <a:p>
            <a:pPr lvl="1"/>
            <a:r>
              <a:rPr lang="en-US" sz="1400" dirty="0" smtClean="0"/>
              <a:t>Doesn’t account for lunar libration impact</a:t>
            </a:r>
            <a:endParaRPr lang="en-US" sz="1400" dirty="0"/>
          </a:p>
        </p:txBody>
      </p:sp>
      <p:pic>
        <p:nvPicPr>
          <p:cNvPr id="8" name="Content Placeholder 5" descr="g12.M-T.irr.png"/>
          <p:cNvPicPr>
            <a:picLocks noChangeAspect="1"/>
          </p:cNvPicPr>
          <p:nvPr/>
        </p:nvPicPr>
        <p:blipFill>
          <a:blip r:embed="rId3" cstate="print"/>
          <a:stretch>
            <a:fillRect/>
          </a:stretch>
        </p:blipFill>
        <p:spPr bwMode="auto">
          <a:xfrm>
            <a:off x="5410200" y="4191000"/>
            <a:ext cx="3733800" cy="2667000"/>
          </a:xfrm>
          <a:prstGeom prst="rect">
            <a:avLst/>
          </a:prstGeom>
          <a:noFill/>
          <a:ln w="9525">
            <a:noFill/>
            <a:miter lim="800000"/>
            <a:headEnd/>
            <a:tailEnd/>
          </a:ln>
        </p:spPr>
      </p:pic>
      <p:graphicFrame>
        <p:nvGraphicFramePr>
          <p:cNvPr id="9" name="Chart 8"/>
          <p:cNvGraphicFramePr/>
          <p:nvPr/>
        </p:nvGraphicFramePr>
        <p:xfrm>
          <a:off x="228600" y="3810000"/>
          <a:ext cx="5781675"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219200" y="4038600"/>
            <a:ext cx="3231975" cy="261610"/>
          </a:xfrm>
          <a:prstGeom prst="rect">
            <a:avLst/>
          </a:prstGeom>
          <a:noFill/>
        </p:spPr>
        <p:txBody>
          <a:bodyPr wrap="none" rtlCol="0">
            <a:spAutoFit/>
          </a:bodyPr>
          <a:lstStyle/>
          <a:p>
            <a:r>
              <a:rPr lang="en-US" sz="1100" b="1" dirty="0" smtClean="0"/>
              <a:t>Difference between MT and ROLO model &lt;5%</a:t>
            </a:r>
            <a:endParaRPr lang="en-US" sz="11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12.obs.rolo.mt.png"/>
          <p:cNvPicPr>
            <a:picLocks noChangeAspect="1"/>
          </p:cNvPicPr>
          <p:nvPr/>
        </p:nvPicPr>
        <p:blipFill>
          <a:blip r:embed="rId3" cstate="print"/>
          <a:stretch>
            <a:fillRect/>
          </a:stretch>
        </p:blipFill>
        <p:spPr>
          <a:xfrm>
            <a:off x="0" y="1012371"/>
            <a:ext cx="4876800" cy="3483429"/>
          </a:xfrm>
          <a:prstGeom prst="rect">
            <a:avLst/>
          </a:prstGeom>
        </p:spPr>
      </p:pic>
      <p:sp>
        <p:nvSpPr>
          <p:cNvPr id="2" name="Title 1"/>
          <p:cNvSpPr>
            <a:spLocks noGrp="1"/>
          </p:cNvSpPr>
          <p:nvPr>
            <p:ph type="title"/>
          </p:nvPr>
        </p:nvSpPr>
        <p:spPr>
          <a:xfrm>
            <a:off x="457200" y="76200"/>
            <a:ext cx="8229600" cy="685800"/>
          </a:xfrm>
        </p:spPr>
        <p:txBody>
          <a:bodyPr/>
          <a:lstStyle/>
          <a:p>
            <a:r>
              <a:rPr lang="en-US" dirty="0" err="1" smtClean="0"/>
              <a:t>Obs</a:t>
            </a:r>
            <a:r>
              <a:rPr lang="en-US" dirty="0" smtClean="0"/>
              <a:t>-MT </a:t>
            </a:r>
            <a:r>
              <a:rPr lang="en-US" dirty="0" err="1" smtClean="0"/>
              <a:t>vs</a:t>
            </a:r>
            <a:r>
              <a:rPr lang="en-US" dirty="0" smtClean="0"/>
              <a:t> </a:t>
            </a:r>
            <a:r>
              <a:rPr lang="en-US" dirty="0" err="1" smtClean="0"/>
              <a:t>Obs</a:t>
            </a:r>
            <a:r>
              <a:rPr lang="en-US" dirty="0" smtClean="0"/>
              <a:t>-ROLO</a:t>
            </a:r>
            <a:endParaRPr lang="en-US" dirty="0"/>
          </a:p>
        </p:txBody>
      </p:sp>
      <p:sp>
        <p:nvSpPr>
          <p:cNvPr id="5" name="Oval 4"/>
          <p:cNvSpPr/>
          <p:nvPr/>
        </p:nvSpPr>
        <p:spPr>
          <a:xfrm>
            <a:off x="2971800" y="2667000"/>
            <a:ext cx="152400" cy="7620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12.mt2irr_timeseries.png"/>
          <p:cNvPicPr>
            <a:picLocks noChangeAspect="1"/>
          </p:cNvPicPr>
          <p:nvPr/>
        </p:nvPicPr>
        <p:blipFill>
          <a:blip r:embed="rId4" cstate="print"/>
          <a:stretch>
            <a:fillRect/>
          </a:stretch>
        </p:blipFill>
        <p:spPr>
          <a:xfrm>
            <a:off x="4831080" y="990600"/>
            <a:ext cx="4160520" cy="2971800"/>
          </a:xfrm>
          <a:prstGeom prst="rect">
            <a:avLst/>
          </a:prstGeom>
        </p:spPr>
      </p:pic>
      <p:sp>
        <p:nvSpPr>
          <p:cNvPr id="11" name="Oval 10"/>
          <p:cNvSpPr/>
          <p:nvPr/>
        </p:nvSpPr>
        <p:spPr>
          <a:xfrm>
            <a:off x="7391400" y="1752600"/>
            <a:ext cx="152400" cy="1524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3400" y="4419600"/>
            <a:ext cx="7924800" cy="2369880"/>
          </a:xfrm>
          <a:prstGeom prst="rect">
            <a:avLst/>
          </a:prstGeom>
          <a:noFill/>
        </p:spPr>
        <p:txBody>
          <a:bodyPr wrap="square" rtlCol="0">
            <a:spAutoFit/>
          </a:bodyPr>
          <a:lstStyle/>
          <a:p>
            <a:pPr marL="342900" indent="-342900">
              <a:buAutoNum type="arabicPeriod"/>
            </a:pPr>
            <a:r>
              <a:rPr lang="en-US" dirty="0" smtClean="0"/>
              <a:t>Two moon images observed on 02/14/2006 at ~1 hour difference (in the dark circles)</a:t>
            </a:r>
          </a:p>
          <a:p>
            <a:pPr marL="800100" lvl="1" indent="-342900">
              <a:buFont typeface="Arial" pitchFamily="34" charset="0"/>
              <a:buChar char="•"/>
            </a:pPr>
            <a:r>
              <a:rPr lang="en-US" sz="1400" dirty="0" smtClean="0"/>
              <a:t>The MT </a:t>
            </a:r>
            <a:r>
              <a:rPr lang="en-US" sz="1400" dirty="0" err="1" smtClean="0"/>
              <a:t>Irr</a:t>
            </a:r>
            <a:r>
              <a:rPr lang="en-US" sz="1400" dirty="0" smtClean="0"/>
              <a:t>./ROLO </a:t>
            </a:r>
            <a:r>
              <a:rPr lang="en-US" sz="1400" dirty="0" err="1" smtClean="0"/>
              <a:t>Irr</a:t>
            </a:r>
            <a:r>
              <a:rPr lang="en-US" sz="1400" dirty="0" smtClean="0"/>
              <a:t>. ratios at the two observations are identical (right)</a:t>
            </a:r>
          </a:p>
          <a:p>
            <a:pPr marL="800100" lvl="1" indent="-342900">
              <a:buFont typeface="Arial" pitchFamily="34" charset="0"/>
              <a:buChar char="•"/>
            </a:pPr>
            <a:r>
              <a:rPr lang="en-US" sz="1400" dirty="0" smtClean="0"/>
              <a:t>The consistent large </a:t>
            </a:r>
            <a:r>
              <a:rPr lang="en-US" sz="1400" dirty="0" err="1" smtClean="0"/>
              <a:t>obs</a:t>
            </a:r>
            <a:r>
              <a:rPr lang="en-US" sz="1400" dirty="0" smtClean="0"/>
              <a:t>/simulation ratios with both simulations (left) indicate that the ratio difference comes from the observation variation,  most likely due to the impacts of incident angle dependent scan mirror reflectance and variation in space background.  </a:t>
            </a:r>
          </a:p>
          <a:p>
            <a:pPr marL="342900" indent="-342900">
              <a:buFont typeface="+mj-lt"/>
              <a:buAutoNum type="arabicPeriod"/>
            </a:pPr>
            <a:r>
              <a:rPr lang="en-US" sz="1400" dirty="0" smtClean="0"/>
              <a:t>Trending uncertainty using the 20 observations</a:t>
            </a:r>
          </a:p>
          <a:p>
            <a:pPr marL="800100" lvl="1" indent="-342900">
              <a:buFont typeface="Arial" pitchFamily="34" charset="0"/>
              <a:buChar char="•"/>
            </a:pPr>
            <a:r>
              <a:rPr lang="en-US" sz="1400" dirty="0" smtClean="0"/>
              <a:t>MT: 2.5%,  data with phase angle (&gt;5</a:t>
            </a:r>
            <a:r>
              <a:rPr lang="en-US" sz="1400" baseline="30000" dirty="0" smtClean="0"/>
              <a:t>o</a:t>
            </a:r>
            <a:r>
              <a:rPr lang="en-US" sz="1400" dirty="0" smtClean="0"/>
              <a:t> and &lt;60</a:t>
            </a:r>
            <a:r>
              <a:rPr lang="en-US" sz="1400" baseline="30000" dirty="0" smtClean="0"/>
              <a:t>o</a:t>
            </a:r>
            <a:r>
              <a:rPr lang="en-US" sz="1400" dirty="0" smtClean="0"/>
              <a:t>) excluded.</a:t>
            </a:r>
          </a:p>
          <a:p>
            <a:pPr marL="800100" lvl="1" indent="-342900">
              <a:buFont typeface="Arial" pitchFamily="34" charset="0"/>
              <a:buChar char="•"/>
            </a:pPr>
            <a:r>
              <a:rPr lang="en-US" sz="1400" dirty="0" smtClean="0"/>
              <a:t>ROLO: 1.3% , all the 20 data.</a:t>
            </a:r>
          </a:p>
          <a:p>
            <a:pPr marL="800100" lvl="1" indent="-342900">
              <a:buFont typeface="+mj-lt"/>
              <a:buAutoNum type="arabicPeriod"/>
            </a:pP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 vs. ROLO</a:t>
            </a:r>
            <a:endParaRPr lang="en-US" dirty="0"/>
          </a:p>
        </p:txBody>
      </p:sp>
      <p:pic>
        <p:nvPicPr>
          <p:cNvPr id="5" name="Picture 4" descr="g13.mt2rolo.phaseangle.png"/>
          <p:cNvPicPr>
            <a:picLocks noChangeAspect="1"/>
          </p:cNvPicPr>
          <p:nvPr/>
        </p:nvPicPr>
        <p:blipFill>
          <a:blip r:embed="rId2" cstate="print"/>
          <a:stretch>
            <a:fillRect/>
          </a:stretch>
        </p:blipFill>
        <p:spPr>
          <a:xfrm>
            <a:off x="0" y="1676400"/>
            <a:ext cx="6294120" cy="4495800"/>
          </a:xfrm>
          <a:prstGeom prst="rect">
            <a:avLst/>
          </a:prstGeom>
        </p:spPr>
      </p:pic>
      <p:sp>
        <p:nvSpPr>
          <p:cNvPr id="6" name="Content Placeholder 5"/>
          <p:cNvSpPr>
            <a:spLocks noGrp="1"/>
          </p:cNvSpPr>
          <p:nvPr>
            <p:ph idx="1"/>
          </p:nvPr>
        </p:nvSpPr>
        <p:spPr>
          <a:xfrm>
            <a:off x="5638800" y="2057401"/>
            <a:ext cx="3352800" cy="4038600"/>
          </a:xfrm>
        </p:spPr>
        <p:txBody>
          <a:bodyPr>
            <a:normAutofit/>
          </a:bodyPr>
          <a:lstStyle/>
          <a:p>
            <a:r>
              <a:rPr lang="en-US" sz="1600" dirty="0" smtClean="0"/>
              <a:t>Confirmed that the MT and ROLO model irradiance difference is &lt;5% if abs(phase angle) is within the range of [5 , 60]</a:t>
            </a:r>
          </a:p>
          <a:p>
            <a:endParaRPr lang="en-US" sz="1600" dirty="0"/>
          </a:p>
          <a:p>
            <a:r>
              <a:rPr lang="en-US" sz="1600" dirty="0" smtClean="0"/>
              <a:t>In this case, the difference seems phase angle dependent</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6477000" cy="838200"/>
          </a:xfrm>
        </p:spPr>
        <p:txBody>
          <a:bodyPr/>
          <a:lstStyle/>
          <a:p>
            <a:r>
              <a:rPr lang="en-US" dirty="0" smtClean="0"/>
              <a:t>Combined  Vicarious Calibration Algorithm</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19</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xmlns="" val="3316804478"/>
              </p:ext>
            </p:extLst>
          </p:nvPr>
        </p:nvGraphicFramePr>
        <p:xfrm>
          <a:off x="2667000" y="1752600"/>
          <a:ext cx="6248399" cy="1978201"/>
        </p:xfrm>
        <a:graphic>
          <a:graphicData uri="http://schemas.openxmlformats.org/drawingml/2006/table">
            <a:tbl>
              <a:tblPr firstRow="1" bandRow="1">
                <a:tableStyleId>{5C22544A-7EE6-4342-B048-85BDC9FD1C3A}</a:tableStyleId>
              </a:tblPr>
              <a:tblGrid>
                <a:gridCol w="1213282"/>
                <a:gridCol w="825670"/>
                <a:gridCol w="986590"/>
                <a:gridCol w="1644315"/>
                <a:gridCol w="1578542"/>
              </a:tblGrid>
              <a:tr h="362761">
                <a:tc>
                  <a:txBody>
                    <a:bodyPr/>
                    <a:lstStyle/>
                    <a:p>
                      <a:endParaRPr lang="en-US" sz="1000" dirty="0"/>
                    </a:p>
                  </a:txBody>
                  <a:tcPr/>
                </a:tc>
                <a:tc>
                  <a:txBody>
                    <a:bodyPr/>
                    <a:lstStyle/>
                    <a:p>
                      <a:r>
                        <a:rPr lang="en-US" sz="1000" dirty="0" smtClean="0"/>
                        <a:t>Valid #</a:t>
                      </a:r>
                      <a:endParaRPr lang="en-US" sz="1000" dirty="0"/>
                    </a:p>
                  </a:txBody>
                  <a:tcPr/>
                </a:tc>
                <a:tc>
                  <a:txBody>
                    <a:bodyPr/>
                    <a:lstStyle/>
                    <a:p>
                      <a:r>
                        <a:rPr lang="en-US" sz="1000" dirty="0" smtClean="0"/>
                        <a:t>Total #</a:t>
                      </a:r>
                      <a:endParaRPr lang="en-US" sz="1000" dirty="0"/>
                    </a:p>
                  </a:txBody>
                  <a:tcPr/>
                </a:tc>
                <a:tc>
                  <a:txBody>
                    <a:bodyPr/>
                    <a:lstStyle/>
                    <a:p>
                      <a:r>
                        <a:rPr lang="en-US" sz="1000" dirty="0" smtClean="0"/>
                        <a:t>Usage</a:t>
                      </a:r>
                      <a:r>
                        <a:rPr lang="en-US" sz="1000" baseline="0" dirty="0" smtClean="0"/>
                        <a:t> </a:t>
                      </a:r>
                      <a:r>
                        <a:rPr lang="en-US" sz="1000" dirty="0" smtClean="0"/>
                        <a:t>Frequency</a:t>
                      </a:r>
                      <a:endParaRPr lang="en-US" sz="1000" dirty="0"/>
                    </a:p>
                  </a:txBody>
                  <a:tcPr/>
                </a:tc>
                <a:tc>
                  <a:txBody>
                    <a:bodyPr/>
                    <a:lstStyle/>
                    <a:p>
                      <a:r>
                        <a:rPr lang="en-US" sz="1000" baseline="0" dirty="0" smtClean="0"/>
                        <a:t>trending uncertainty</a:t>
                      </a:r>
                      <a:endParaRPr lang="en-US" sz="1000" dirty="0"/>
                    </a:p>
                  </a:txBody>
                  <a:tcPr/>
                </a:tc>
              </a:tr>
              <a:tr h="232791">
                <a:tc>
                  <a:txBody>
                    <a:bodyPr/>
                    <a:lstStyle/>
                    <a:p>
                      <a:r>
                        <a:rPr lang="en-US" sz="1000" dirty="0" smtClean="0"/>
                        <a:t>DCC</a:t>
                      </a:r>
                      <a:endParaRPr lang="en-US" sz="1000" dirty="0"/>
                    </a:p>
                  </a:txBody>
                  <a:tcPr/>
                </a:tc>
                <a:tc>
                  <a:txBody>
                    <a:bodyPr/>
                    <a:lstStyle/>
                    <a:p>
                      <a:r>
                        <a:rPr lang="en-US" sz="1000" dirty="0" smtClean="0"/>
                        <a:t>54</a:t>
                      </a:r>
                      <a:endParaRPr lang="en-US" sz="1000" dirty="0"/>
                    </a:p>
                  </a:txBody>
                  <a:tcPr/>
                </a:tc>
                <a:tc>
                  <a:txBody>
                    <a:bodyPr/>
                    <a:lstStyle/>
                    <a:p>
                      <a:r>
                        <a:rPr lang="en-US" sz="1000" dirty="0" smtClean="0"/>
                        <a:t>96</a:t>
                      </a:r>
                      <a:endParaRPr lang="en-US" sz="1000" dirty="0"/>
                    </a:p>
                  </a:txBody>
                  <a:tcPr/>
                </a:tc>
                <a:tc>
                  <a:txBody>
                    <a:bodyPr/>
                    <a:lstStyle/>
                    <a:p>
                      <a:r>
                        <a:rPr lang="en-US" sz="1000" dirty="0" smtClean="0"/>
                        <a:t>56.25%</a:t>
                      </a:r>
                      <a:endParaRPr lang="en-US" sz="1000" dirty="0"/>
                    </a:p>
                  </a:txBody>
                  <a:tcPr/>
                </a:tc>
                <a:tc>
                  <a:txBody>
                    <a:bodyPr/>
                    <a:lstStyle/>
                    <a:p>
                      <a:r>
                        <a:rPr lang="en-US" sz="1000" dirty="0" smtClean="0"/>
                        <a:t>1.277%</a:t>
                      </a:r>
                      <a:endParaRPr lang="en-US" sz="1000" dirty="0"/>
                    </a:p>
                  </a:txBody>
                  <a:tcPr/>
                </a:tc>
              </a:tr>
              <a:tr h="232791">
                <a:tc>
                  <a:txBody>
                    <a:bodyPr/>
                    <a:lstStyle/>
                    <a:p>
                      <a:r>
                        <a:rPr lang="en-US" sz="1000" dirty="0" smtClean="0"/>
                        <a:t>Desert</a:t>
                      </a:r>
                      <a:endParaRPr lang="en-US" sz="1000" dirty="0"/>
                    </a:p>
                  </a:txBody>
                  <a:tcPr/>
                </a:tc>
                <a:tc>
                  <a:txBody>
                    <a:bodyPr/>
                    <a:lstStyle/>
                    <a:p>
                      <a:r>
                        <a:rPr lang="en-US" sz="1000" dirty="0" smtClean="0"/>
                        <a:t>26</a:t>
                      </a:r>
                      <a:endParaRPr lang="en-US" sz="1000" dirty="0"/>
                    </a:p>
                  </a:txBody>
                  <a:tcPr/>
                </a:tc>
                <a:tc>
                  <a:txBody>
                    <a:bodyPr/>
                    <a:lstStyle/>
                    <a:p>
                      <a:r>
                        <a:rPr lang="en-US" sz="1000" dirty="0" smtClean="0"/>
                        <a:t>87</a:t>
                      </a:r>
                      <a:endParaRPr lang="en-US" sz="1000" dirty="0"/>
                    </a:p>
                  </a:txBody>
                  <a:tcPr/>
                </a:tc>
                <a:tc>
                  <a:txBody>
                    <a:bodyPr/>
                    <a:lstStyle/>
                    <a:p>
                      <a:r>
                        <a:rPr lang="en-US" sz="1000" dirty="0" smtClean="0"/>
                        <a:t>29.86%</a:t>
                      </a:r>
                      <a:endParaRPr lang="en-US" sz="1000" dirty="0"/>
                    </a:p>
                  </a:txBody>
                  <a:tcPr/>
                </a:tc>
                <a:tc>
                  <a:txBody>
                    <a:bodyPr/>
                    <a:lstStyle/>
                    <a:p>
                      <a:r>
                        <a:rPr lang="en-US" sz="1000" dirty="0" smtClean="0"/>
                        <a:t>2.129%</a:t>
                      </a:r>
                      <a:endParaRPr lang="en-US" sz="1000" dirty="0"/>
                    </a:p>
                  </a:txBody>
                  <a:tcPr/>
                </a:tc>
              </a:tr>
              <a:tr h="232791">
                <a:tc>
                  <a:txBody>
                    <a:bodyPr/>
                    <a:lstStyle/>
                    <a:p>
                      <a:r>
                        <a:rPr lang="en-US" sz="1000" dirty="0" smtClean="0"/>
                        <a:t>Moon</a:t>
                      </a:r>
                      <a:endParaRPr lang="en-US" sz="1000" dirty="0"/>
                    </a:p>
                  </a:txBody>
                  <a:tcPr/>
                </a:tc>
                <a:tc>
                  <a:txBody>
                    <a:bodyPr/>
                    <a:lstStyle/>
                    <a:p>
                      <a:r>
                        <a:rPr lang="en-US" sz="1000" dirty="0" smtClean="0"/>
                        <a:t>4</a:t>
                      </a:r>
                      <a:endParaRPr lang="en-US" sz="1000" dirty="0"/>
                    </a:p>
                  </a:txBody>
                  <a:tcPr/>
                </a:tc>
                <a:tc>
                  <a:txBody>
                    <a:bodyPr/>
                    <a:lstStyle/>
                    <a:p>
                      <a:r>
                        <a:rPr lang="en-US" sz="1000" dirty="0" smtClean="0"/>
                        <a:t>27</a:t>
                      </a:r>
                      <a:endParaRPr lang="en-US" sz="1000" dirty="0"/>
                    </a:p>
                  </a:txBody>
                  <a:tcPr/>
                </a:tc>
                <a:tc>
                  <a:txBody>
                    <a:bodyPr/>
                    <a:lstStyle/>
                    <a:p>
                      <a:r>
                        <a:rPr lang="en-US" sz="1000" dirty="0" smtClean="0"/>
                        <a:t>14.82%</a:t>
                      </a:r>
                      <a:endParaRPr lang="en-US" sz="1000" dirty="0"/>
                    </a:p>
                  </a:txBody>
                  <a:tcPr/>
                </a:tc>
                <a:tc>
                  <a:txBody>
                    <a:bodyPr/>
                    <a:lstStyle/>
                    <a:p>
                      <a:r>
                        <a:rPr lang="en-US" sz="1000" dirty="0" smtClean="0"/>
                        <a:t>2.050%</a:t>
                      </a:r>
                      <a:endParaRPr lang="en-US" sz="1000" dirty="0"/>
                    </a:p>
                  </a:txBody>
                  <a:tcPr/>
                </a:tc>
              </a:tr>
              <a:tr h="232791">
                <a:tc>
                  <a:txBody>
                    <a:bodyPr/>
                    <a:lstStyle/>
                    <a:p>
                      <a:r>
                        <a:rPr lang="en-US" sz="1000" dirty="0" smtClean="0"/>
                        <a:t>MODIS</a:t>
                      </a:r>
                      <a:endParaRPr lang="en-US" sz="1000" dirty="0"/>
                    </a:p>
                  </a:txBody>
                  <a:tcPr/>
                </a:tc>
                <a:tc>
                  <a:txBody>
                    <a:bodyPr/>
                    <a:lstStyle/>
                    <a:p>
                      <a:r>
                        <a:rPr lang="en-US" sz="1000" dirty="0" smtClean="0"/>
                        <a:t>11</a:t>
                      </a:r>
                      <a:endParaRPr lang="en-US" sz="1000" dirty="0"/>
                    </a:p>
                  </a:txBody>
                  <a:tcPr/>
                </a:tc>
                <a:tc>
                  <a:txBody>
                    <a:bodyPr/>
                    <a:lstStyle/>
                    <a:p>
                      <a:r>
                        <a:rPr lang="en-US" sz="1000" dirty="0" smtClean="0"/>
                        <a:t>25</a:t>
                      </a:r>
                      <a:endParaRPr lang="en-US" sz="1000" dirty="0"/>
                    </a:p>
                  </a:txBody>
                  <a:tcPr/>
                </a:tc>
                <a:tc>
                  <a:txBody>
                    <a:bodyPr/>
                    <a:lstStyle/>
                    <a:p>
                      <a:r>
                        <a:rPr lang="en-US" sz="1000" dirty="0" smtClean="0"/>
                        <a:t>44.00%</a:t>
                      </a:r>
                      <a:endParaRPr lang="en-US" sz="1000" dirty="0"/>
                    </a:p>
                  </a:txBody>
                  <a:tcPr/>
                </a:tc>
                <a:tc>
                  <a:txBody>
                    <a:bodyPr/>
                    <a:lstStyle/>
                    <a:p>
                      <a:r>
                        <a:rPr lang="en-US" sz="1000" dirty="0" smtClean="0"/>
                        <a:t>1.127%</a:t>
                      </a:r>
                      <a:endParaRPr lang="en-US" sz="1000" dirty="0"/>
                    </a:p>
                  </a:txBody>
                  <a:tcPr/>
                </a:tc>
              </a:tr>
              <a:tr h="232791">
                <a:tc>
                  <a:txBody>
                    <a:bodyPr/>
                    <a:lstStyle/>
                    <a:p>
                      <a:r>
                        <a:rPr lang="en-US" sz="1000" dirty="0" smtClean="0"/>
                        <a:t>Star</a:t>
                      </a:r>
                      <a:endParaRPr lang="en-US" sz="1000" dirty="0"/>
                    </a:p>
                  </a:txBody>
                  <a:tcPr/>
                </a:tc>
                <a:tc>
                  <a:txBody>
                    <a:bodyPr/>
                    <a:lstStyle/>
                    <a:p>
                      <a:r>
                        <a:rPr lang="en-US" sz="1000" dirty="0" smtClean="0"/>
                        <a:t>28</a:t>
                      </a:r>
                      <a:endParaRPr lang="en-US" sz="1000" dirty="0"/>
                    </a:p>
                  </a:txBody>
                  <a:tcPr/>
                </a:tc>
                <a:tc>
                  <a:txBody>
                    <a:bodyPr/>
                    <a:lstStyle/>
                    <a:p>
                      <a:r>
                        <a:rPr lang="en-US" sz="1000" dirty="0" smtClean="0"/>
                        <a:t>56</a:t>
                      </a:r>
                      <a:endParaRPr lang="en-US" sz="1000" dirty="0"/>
                    </a:p>
                  </a:txBody>
                  <a:tcPr/>
                </a:tc>
                <a:tc>
                  <a:txBody>
                    <a:bodyPr/>
                    <a:lstStyle/>
                    <a:p>
                      <a:r>
                        <a:rPr lang="en-US" sz="1000" dirty="0" smtClean="0"/>
                        <a:t>50.00%</a:t>
                      </a:r>
                      <a:endParaRPr lang="en-US" sz="1000" dirty="0"/>
                    </a:p>
                  </a:txBody>
                  <a:tcPr/>
                </a:tc>
                <a:tc>
                  <a:txBody>
                    <a:bodyPr/>
                    <a:lstStyle/>
                    <a:p>
                      <a:r>
                        <a:rPr lang="en-US" sz="1000" dirty="0" smtClean="0"/>
                        <a:t>0.974%</a:t>
                      </a:r>
                      <a:endParaRPr lang="en-US" sz="1000" dirty="0"/>
                    </a:p>
                  </a:txBody>
                  <a:tcPr/>
                </a:tc>
              </a:tr>
              <a:tr h="378285">
                <a:tc>
                  <a:txBody>
                    <a:bodyPr/>
                    <a:lstStyle/>
                    <a:p>
                      <a:r>
                        <a:rPr lang="en-US" sz="1000" dirty="0" smtClean="0"/>
                        <a:t>Combined method</a:t>
                      </a:r>
                      <a:endParaRPr lang="en-US" sz="1000" dirty="0"/>
                    </a:p>
                  </a:txBody>
                  <a:tcPr/>
                </a:tc>
                <a:tc gridSpan="3">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a:txBody>
                    <a:bodyPr/>
                    <a:lstStyle/>
                    <a:p>
                      <a:r>
                        <a:rPr lang="en-US" sz="1000" b="1" dirty="0" smtClean="0"/>
                        <a:t>0.484%</a:t>
                      </a:r>
                      <a:endParaRPr lang="en-US" sz="1000" b="1" dirty="0"/>
                    </a:p>
                  </a:txBody>
                  <a:tcPr/>
                </a:tc>
              </a:tr>
            </a:tbl>
          </a:graphicData>
        </a:graphic>
      </p:graphicFrame>
      <p:sp>
        <p:nvSpPr>
          <p:cNvPr id="7" name="TextBox 6"/>
          <p:cNvSpPr txBox="1"/>
          <p:nvPr/>
        </p:nvSpPr>
        <p:spPr>
          <a:xfrm>
            <a:off x="165587" y="1676400"/>
            <a:ext cx="2563098" cy="738664"/>
          </a:xfrm>
          <a:prstGeom prst="rect">
            <a:avLst/>
          </a:prstGeom>
          <a:noFill/>
          <a:ln>
            <a:solidFill>
              <a:schemeClr val="bg1"/>
            </a:solidFill>
          </a:ln>
        </p:spPr>
        <p:txBody>
          <a:bodyPr wrap="square" rtlCol="0">
            <a:spAutoFit/>
          </a:bodyPr>
          <a:lstStyle/>
          <a:p>
            <a:pPr algn="ctr"/>
            <a:r>
              <a:rPr lang="en-US" sz="1400" b="1" dirty="0" smtClean="0"/>
              <a:t>average the daily </a:t>
            </a:r>
            <a:r>
              <a:rPr lang="pl-PL" sz="1400" b="1" dirty="0" err="1" smtClean="0"/>
              <a:t>degradation</a:t>
            </a:r>
            <a:r>
              <a:rPr lang="pl-PL" sz="1400" b="1" dirty="0" smtClean="0"/>
              <a:t> </a:t>
            </a:r>
            <a:r>
              <a:rPr lang="en-US" sz="1400" b="1" dirty="0" smtClean="0"/>
              <a:t>at monthly </a:t>
            </a:r>
            <a:r>
              <a:rPr lang="pl-PL" sz="1400" b="1" dirty="0" err="1" smtClean="0"/>
              <a:t>scale</a:t>
            </a:r>
            <a:endParaRPr lang="en-US" sz="1400" b="1" dirty="0" smtClean="0"/>
          </a:p>
        </p:txBody>
      </p:sp>
      <p:sp>
        <p:nvSpPr>
          <p:cNvPr id="8" name="TextBox 7"/>
          <p:cNvSpPr txBox="1"/>
          <p:nvPr/>
        </p:nvSpPr>
        <p:spPr>
          <a:xfrm>
            <a:off x="165586" y="5357336"/>
            <a:ext cx="2577614" cy="738664"/>
          </a:xfrm>
          <a:prstGeom prst="rect">
            <a:avLst/>
          </a:prstGeom>
          <a:noFill/>
          <a:ln>
            <a:solidFill>
              <a:schemeClr val="bg1"/>
            </a:solidFill>
          </a:ln>
        </p:spPr>
        <p:txBody>
          <a:bodyPr wrap="square" rtlCol="0">
            <a:spAutoFit/>
          </a:bodyPr>
          <a:lstStyle/>
          <a:p>
            <a:pPr algn="ctr"/>
            <a:r>
              <a:rPr lang="pl-PL" sz="1400" b="1" dirty="0" smtClean="0"/>
              <a:t>R</a:t>
            </a:r>
            <a:r>
              <a:rPr lang="en-US" sz="1400" b="1" dirty="0" err="1" smtClean="0"/>
              <a:t>ecursive</a:t>
            </a:r>
            <a:r>
              <a:rPr lang="en-US" sz="1400" b="1" dirty="0" smtClean="0"/>
              <a:t> filtering algorithm to remove the outliers</a:t>
            </a:r>
            <a:endParaRPr lang="en-US" sz="1400" b="1" dirty="0"/>
          </a:p>
        </p:txBody>
      </p:sp>
      <p:sp>
        <p:nvSpPr>
          <p:cNvPr id="9" name="TextBox 8"/>
          <p:cNvSpPr txBox="1"/>
          <p:nvPr/>
        </p:nvSpPr>
        <p:spPr>
          <a:xfrm>
            <a:off x="165586" y="2855893"/>
            <a:ext cx="2563099" cy="954107"/>
          </a:xfrm>
          <a:prstGeom prst="rect">
            <a:avLst/>
          </a:prstGeom>
          <a:noFill/>
          <a:ln>
            <a:solidFill>
              <a:schemeClr val="bg1"/>
            </a:solidFill>
          </a:ln>
        </p:spPr>
        <p:txBody>
          <a:bodyPr wrap="square" rtlCol="0">
            <a:spAutoFit/>
          </a:bodyPr>
          <a:lstStyle/>
          <a:p>
            <a:pPr algn="ctr"/>
            <a:r>
              <a:rPr lang="en-US" sz="1400" b="1" dirty="0" smtClean="0"/>
              <a:t>Anchor the </a:t>
            </a:r>
            <a:r>
              <a:rPr lang="pl-PL" sz="1400" b="1" dirty="0" err="1" smtClean="0"/>
              <a:t>smoothed</a:t>
            </a:r>
            <a:r>
              <a:rPr lang="pl-PL" sz="1400" b="1" dirty="0" smtClean="0"/>
              <a:t> </a:t>
            </a:r>
            <a:r>
              <a:rPr lang="en-US" sz="1400" b="1" dirty="0" smtClean="0"/>
              <a:t>trending </a:t>
            </a:r>
            <a:r>
              <a:rPr lang="pl-PL" sz="1400" b="1" dirty="0" smtClean="0"/>
              <a:t>with</a:t>
            </a:r>
            <a:r>
              <a:rPr lang="en-US" sz="1400" b="1" dirty="0" smtClean="0"/>
              <a:t> one GOES-MODIS inter-calibration</a:t>
            </a:r>
            <a:r>
              <a:rPr lang="pl-PL" sz="1400" b="1" dirty="0" smtClean="0"/>
              <a:t> </a:t>
            </a:r>
            <a:r>
              <a:rPr lang="pl-PL" sz="1400" b="1" dirty="0" err="1" smtClean="0"/>
              <a:t>result</a:t>
            </a:r>
            <a:endParaRPr lang="en-US" sz="1400" b="1" dirty="0" smtClean="0"/>
          </a:p>
        </p:txBody>
      </p:sp>
      <p:sp>
        <p:nvSpPr>
          <p:cNvPr id="10" name="TextBox 9"/>
          <p:cNvSpPr txBox="1"/>
          <p:nvPr/>
        </p:nvSpPr>
        <p:spPr>
          <a:xfrm>
            <a:off x="161957" y="4340423"/>
            <a:ext cx="2566728" cy="307777"/>
          </a:xfrm>
          <a:prstGeom prst="rect">
            <a:avLst/>
          </a:prstGeom>
          <a:noFill/>
          <a:ln>
            <a:solidFill>
              <a:schemeClr val="bg1"/>
            </a:solidFill>
          </a:ln>
        </p:spPr>
        <p:txBody>
          <a:bodyPr wrap="none" rtlCol="0">
            <a:spAutoFit/>
          </a:bodyPr>
          <a:lstStyle/>
          <a:p>
            <a:r>
              <a:rPr lang="en-US" sz="1400" b="1" dirty="0" smtClean="0"/>
              <a:t>Fit with a quadratic function</a:t>
            </a:r>
          </a:p>
        </p:txBody>
      </p:sp>
      <p:cxnSp>
        <p:nvCxnSpPr>
          <p:cNvPr id="11" name="Straight Arrow Connector 10"/>
          <p:cNvCxnSpPr/>
          <p:nvPr/>
        </p:nvCxnSpPr>
        <p:spPr>
          <a:xfrm>
            <a:off x="1232386" y="2415064"/>
            <a:ext cx="0" cy="440829"/>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308586" y="3902571"/>
            <a:ext cx="0" cy="440829"/>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308586" y="4724400"/>
            <a:ext cx="0" cy="440829"/>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pic>
        <p:nvPicPr>
          <p:cNvPr id="14" name="Picture 13" descr="g10.combined.calaccuracy.png"/>
          <p:cNvPicPr>
            <a:picLocks noChangeAspect="1"/>
          </p:cNvPicPr>
          <p:nvPr/>
        </p:nvPicPr>
        <p:blipFill>
          <a:blip r:embed="rId2" cstate="print"/>
          <a:stretch>
            <a:fillRect/>
          </a:stretch>
        </p:blipFill>
        <p:spPr>
          <a:xfrm>
            <a:off x="3276600" y="3886200"/>
            <a:ext cx="5200650" cy="2971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a:t>
            </a:fld>
            <a:endParaRPr lang="en-US" dirty="0"/>
          </a:p>
        </p:txBody>
      </p:sp>
      <p:sp>
        <p:nvSpPr>
          <p:cNvPr id="7" name="Content Placeholder 7"/>
          <p:cNvSpPr>
            <a:spLocks noGrp="1"/>
          </p:cNvSpPr>
          <p:nvPr>
            <p:ph idx="1"/>
          </p:nvPr>
        </p:nvSpPr>
        <p:spPr>
          <a:xfrm>
            <a:off x="457200" y="1752600"/>
            <a:ext cx="8229600" cy="4343400"/>
          </a:xfrm>
        </p:spPr>
        <p:txBody>
          <a:bodyPr/>
          <a:lstStyle/>
          <a:p>
            <a:r>
              <a:rPr lang="en-US" dirty="0" smtClean="0"/>
              <a:t>Operation</a:t>
            </a:r>
          </a:p>
          <a:p>
            <a:pPr>
              <a:buNone/>
            </a:pPr>
            <a:endParaRPr lang="en-US" dirty="0" smtClean="0"/>
          </a:p>
          <a:p>
            <a:r>
              <a:rPr lang="en-US" dirty="0" smtClean="0"/>
              <a:t>Research</a:t>
            </a:r>
          </a:p>
          <a:p>
            <a:endParaRPr lang="en-US" dirty="0" smtClean="0"/>
          </a:p>
          <a:p>
            <a:r>
              <a:rPr lang="en-US" dirty="0" smtClean="0"/>
              <a:t>Actions</a:t>
            </a:r>
          </a:p>
          <a:p>
            <a:endParaRPr lang="en-US" dirty="0" smtClean="0"/>
          </a:p>
          <a:p>
            <a:r>
              <a:rPr lang="en-US" dirty="0" smtClean="0"/>
              <a:t>Outlook</a:t>
            </a:r>
          </a:p>
          <a:p>
            <a:endParaRPr lang="en-US" sz="1400" dirty="0" smtClean="0"/>
          </a:p>
          <a:p>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Metop</a:t>
            </a:r>
            <a:r>
              <a:rPr lang="en-US" dirty="0" smtClean="0"/>
              <a:t>-A/B AVHRR VNIR Calibration</a:t>
            </a:r>
            <a:endParaRPr lang="en-US" dirty="0"/>
          </a:p>
        </p:txBody>
      </p:sp>
      <p:sp>
        <p:nvSpPr>
          <p:cNvPr id="3" name="Content Placeholder 2"/>
          <p:cNvSpPr>
            <a:spLocks noGrp="1"/>
          </p:cNvSpPr>
          <p:nvPr>
            <p:ph idx="1"/>
          </p:nvPr>
        </p:nvSpPr>
        <p:spPr/>
        <p:txBody>
          <a:bodyPr/>
          <a:lstStyle/>
          <a:p>
            <a:r>
              <a:rPr lang="en-US" dirty="0" smtClean="0"/>
              <a:t>Details presented by Dr. T. Chang on 03/04/2013</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21</a:t>
            </a:fld>
            <a:endParaRPr lang="en-US" dirty="0"/>
          </a:p>
        </p:txBody>
      </p:sp>
      <p:sp>
        <p:nvSpPr>
          <p:cNvPr id="7" name="Content Placeholder 7"/>
          <p:cNvSpPr>
            <a:spLocks noGrp="1"/>
          </p:cNvSpPr>
          <p:nvPr>
            <p:ph idx="1"/>
          </p:nvPr>
        </p:nvSpPr>
        <p:spPr>
          <a:xfrm>
            <a:off x="457200" y="1752600"/>
            <a:ext cx="8229600" cy="4343400"/>
          </a:xfrm>
        </p:spPr>
        <p:txBody>
          <a:bodyPr/>
          <a:lstStyle/>
          <a:p>
            <a:r>
              <a:rPr lang="en-US" dirty="0" smtClean="0"/>
              <a:t>Actions</a:t>
            </a:r>
          </a:p>
          <a:p>
            <a:pPr lvl="1"/>
            <a:r>
              <a:rPr lang="en-US" sz="1400" dirty="0" smtClean="0"/>
              <a:t>GOES instrument information (Action…)</a:t>
            </a:r>
          </a:p>
          <a:p>
            <a:pPr lvl="1"/>
            <a:endParaRPr lang="en-US" sz="1400" dirty="0" smtClean="0"/>
          </a:p>
          <a:p>
            <a:endParaRPr lang="en-US" dirty="0"/>
          </a:p>
        </p:txBody>
      </p:sp>
      <p:graphicFrame>
        <p:nvGraphicFramePr>
          <p:cNvPr id="5" name="Table 4"/>
          <p:cNvGraphicFramePr>
            <a:graphicFrameLocks noGrp="1"/>
          </p:cNvGraphicFramePr>
          <p:nvPr/>
        </p:nvGraphicFramePr>
        <p:xfrm>
          <a:off x="304800" y="2590800"/>
          <a:ext cx="8534400" cy="3307080"/>
        </p:xfrm>
        <a:graphic>
          <a:graphicData uri="http://schemas.openxmlformats.org/drawingml/2006/table">
            <a:tbl>
              <a:tblPr firstRow="1" bandRow="1">
                <a:tableStyleId>{5C22544A-7EE6-4342-B048-85BDC9FD1C3A}</a:tableStyleId>
              </a:tblPr>
              <a:tblGrid>
                <a:gridCol w="1219200"/>
                <a:gridCol w="3200400"/>
                <a:gridCol w="1143000"/>
                <a:gridCol w="2971800"/>
              </a:tblGrid>
              <a:tr h="381000">
                <a:tc>
                  <a:txBody>
                    <a:bodyPr/>
                    <a:lstStyle/>
                    <a:p>
                      <a:r>
                        <a:rPr lang="en-US" sz="1400" dirty="0" smtClean="0"/>
                        <a:t>Action Ref</a:t>
                      </a:r>
                      <a:endParaRPr lang="en-US" sz="1400" dirty="0"/>
                    </a:p>
                  </a:txBody>
                  <a:tcPr/>
                </a:tc>
                <a:tc>
                  <a:txBody>
                    <a:bodyPr/>
                    <a:lstStyle/>
                    <a:p>
                      <a:r>
                        <a:rPr lang="en-US" sz="1400" dirty="0" smtClean="0"/>
                        <a:t>Description</a:t>
                      </a:r>
                      <a:endParaRPr lang="en-US" sz="1400" dirty="0"/>
                    </a:p>
                  </a:txBody>
                  <a:tcPr/>
                </a:tc>
                <a:tc>
                  <a:txBody>
                    <a:bodyPr/>
                    <a:lstStyle/>
                    <a:p>
                      <a:r>
                        <a:rPr lang="en-US" sz="1400" dirty="0" smtClean="0"/>
                        <a:t>Due Date </a:t>
                      </a:r>
                      <a:endParaRPr lang="en-US" sz="1400" dirty="0"/>
                    </a:p>
                  </a:txBody>
                  <a:tcPr/>
                </a:tc>
                <a:tc>
                  <a:txBody>
                    <a:bodyPr/>
                    <a:lstStyle/>
                    <a:p>
                      <a:r>
                        <a:rPr lang="en-US" sz="1400" dirty="0" smtClean="0"/>
                        <a:t>State/Update</a:t>
                      </a:r>
                      <a:endParaRPr lang="en-US" sz="1400" dirty="0"/>
                    </a:p>
                  </a:txBody>
                  <a:tcPr/>
                </a:tc>
              </a:tr>
              <a:tr h="381000">
                <a:tc>
                  <a:txBody>
                    <a:bodyPr/>
                    <a:lstStyle/>
                    <a:p>
                      <a:r>
                        <a:rPr lang="en-US" sz="1200" dirty="0" smtClean="0"/>
                        <a:t>GRWG06_16</a:t>
                      </a:r>
                      <a:endParaRPr lang="en-US" sz="1200" dirty="0"/>
                    </a:p>
                  </a:txBody>
                  <a:tcPr/>
                </a:tc>
                <a:tc>
                  <a:txBody>
                    <a:bodyPr/>
                    <a:lstStyle/>
                    <a:p>
                      <a:r>
                        <a:rPr lang="en-US" sz="1200" dirty="0" smtClean="0"/>
                        <a:t>Compile a list a existing activities concerning composite satellite imagery</a:t>
                      </a:r>
                      <a:endParaRPr lang="en-US" sz="1200" dirty="0"/>
                    </a:p>
                  </a:txBody>
                  <a:tcPr/>
                </a:tc>
                <a:tc>
                  <a:txBody>
                    <a:bodyPr/>
                    <a:lstStyle/>
                    <a:p>
                      <a:r>
                        <a:rPr lang="en-US" sz="1200" dirty="0" smtClean="0"/>
                        <a:t>Jun</a:t>
                      </a:r>
                      <a:r>
                        <a:rPr lang="en-US" sz="1200" baseline="0" dirty="0" smtClean="0"/>
                        <a:t> 2011</a:t>
                      </a:r>
                      <a:endParaRPr lang="en-US" sz="1200" dirty="0"/>
                    </a:p>
                  </a:txBody>
                  <a:tcPr/>
                </a:tc>
                <a:tc>
                  <a:txBody>
                    <a:bodyPr/>
                    <a:lstStyle/>
                    <a:p>
                      <a:r>
                        <a:rPr lang="en-US" sz="1200" dirty="0" smtClean="0"/>
                        <a:t>No activity </a:t>
                      </a:r>
                      <a:endParaRPr lang="en-US" sz="1200" dirty="0"/>
                    </a:p>
                  </a:txBody>
                  <a:tcPr/>
                </a:tc>
              </a:tr>
              <a:tr h="381000">
                <a:tc>
                  <a:txBody>
                    <a:bodyPr/>
                    <a:lstStyle/>
                    <a:p>
                      <a:r>
                        <a:rPr lang="en-US" sz="1200" dirty="0" smtClean="0"/>
                        <a:t>GRWG06_17</a:t>
                      </a:r>
                      <a:endParaRPr lang="en-US" sz="1200" dirty="0"/>
                    </a:p>
                  </a:txBody>
                  <a:tcPr/>
                </a:tc>
                <a:tc>
                  <a:txBody>
                    <a:bodyPr/>
                    <a:lstStyle/>
                    <a:p>
                      <a:r>
                        <a:rPr lang="en-US" sz="1200" dirty="0" smtClean="0"/>
                        <a:t>GEO satellite overlap time</a:t>
                      </a:r>
                      <a:r>
                        <a:rPr lang="en-US" sz="1200" baseline="0" dirty="0" smtClean="0"/>
                        <a:t> overlaps</a:t>
                      </a:r>
                      <a:endParaRPr lang="en-US" sz="1200" dirty="0"/>
                    </a:p>
                  </a:txBody>
                  <a:tcPr/>
                </a:tc>
                <a:tc>
                  <a:txBody>
                    <a:bodyPr/>
                    <a:lstStyle/>
                    <a:p>
                      <a:r>
                        <a:rPr lang="en-US" sz="1200" dirty="0" smtClean="0"/>
                        <a:t>Dec 2011</a:t>
                      </a:r>
                      <a:endParaRPr lang="en-US" sz="1200" dirty="0"/>
                    </a:p>
                  </a:txBody>
                  <a:tcPr/>
                </a:tc>
                <a:tc>
                  <a:txBody>
                    <a:bodyPr/>
                    <a:lstStyle/>
                    <a:p>
                      <a:r>
                        <a:rPr lang="en-US" sz="1200" dirty="0" smtClean="0">
                          <a:hlinkClick r:id="rId3"/>
                        </a:rPr>
                        <a:t>https://gsics.nesdis.noaa.gov/wiki/Development/InstrumentInformation</a:t>
                      </a:r>
                      <a:r>
                        <a:rPr lang="en-US" sz="1200" dirty="0" smtClean="0"/>
                        <a:t>; closed</a:t>
                      </a:r>
                      <a:endParaRPr lang="en-US" sz="1200" dirty="0"/>
                    </a:p>
                  </a:txBody>
                  <a:tcPr/>
                </a:tc>
              </a:tr>
              <a:tr h="381000">
                <a:tc>
                  <a:txBody>
                    <a:bodyPr/>
                    <a:lstStyle/>
                    <a:p>
                      <a:r>
                        <a:rPr lang="en-US" sz="1200" dirty="0" smtClean="0"/>
                        <a:t>Joint07_05</a:t>
                      </a:r>
                      <a:endParaRPr lang="en-US" sz="1200" dirty="0"/>
                    </a:p>
                  </a:txBody>
                  <a:tcPr/>
                </a:tc>
                <a:tc>
                  <a:txBody>
                    <a:bodyPr/>
                    <a:lstStyle/>
                    <a:p>
                      <a:r>
                        <a:rPr lang="en-US" sz="1200" dirty="0" smtClean="0"/>
                        <a:t>Reports</a:t>
                      </a:r>
                      <a:r>
                        <a:rPr lang="en-US" sz="1200" baseline="0" dirty="0" smtClean="0"/>
                        <a:t> on what events can be made available from legal point of view</a:t>
                      </a:r>
                      <a:endParaRPr lang="en-US" sz="1200" dirty="0"/>
                    </a:p>
                  </a:txBody>
                  <a:tcPr/>
                </a:tc>
                <a:tc>
                  <a:txBody>
                    <a:bodyPr/>
                    <a:lstStyle/>
                    <a:p>
                      <a:r>
                        <a:rPr lang="en-US" sz="1200" dirty="0" smtClean="0"/>
                        <a:t>Mar 2013</a:t>
                      </a:r>
                      <a:endParaRPr lang="en-US" sz="1200" dirty="0"/>
                    </a:p>
                  </a:txBody>
                  <a:tcPr/>
                </a:tc>
                <a:tc>
                  <a:txBody>
                    <a:bodyPr/>
                    <a:lstStyle/>
                    <a:p>
                      <a:r>
                        <a:rPr lang="en-US" sz="1200" dirty="0" smtClean="0"/>
                        <a:t>Open, had some</a:t>
                      </a:r>
                      <a:r>
                        <a:rPr lang="en-US" sz="1200" baseline="0" dirty="0" smtClean="0"/>
                        <a:t> email discussions</a:t>
                      </a:r>
                      <a:endParaRPr lang="en-US" sz="1200" dirty="0"/>
                    </a:p>
                  </a:txBody>
                  <a:tcPr/>
                </a:tc>
              </a:tr>
              <a:tr h="381000">
                <a:tc>
                  <a:txBody>
                    <a:bodyPr/>
                    <a:lstStyle/>
                    <a:p>
                      <a:r>
                        <a:rPr lang="en-US" sz="1200" dirty="0" smtClean="0"/>
                        <a:t>EP-12.05</a:t>
                      </a:r>
                      <a:endParaRPr lang="en-US" sz="1200" dirty="0"/>
                    </a:p>
                  </a:txBody>
                  <a:tcPr/>
                </a:tc>
                <a:tc>
                  <a:txBody>
                    <a:bodyPr/>
                    <a:lstStyle/>
                    <a:p>
                      <a:r>
                        <a:rPr lang="en-US" sz="1200" dirty="0" smtClean="0"/>
                        <a:t>Each GPRC to consider</a:t>
                      </a:r>
                      <a:r>
                        <a:rPr lang="en-US" sz="1200" baseline="0" dirty="0" smtClean="0"/>
                        <a:t> implementing NRT distribution of calibration correction information at Level1B data</a:t>
                      </a:r>
                      <a:endParaRPr lang="en-US" sz="1200" dirty="0"/>
                    </a:p>
                  </a:txBody>
                  <a:tcPr/>
                </a:tc>
                <a:tc>
                  <a:txBody>
                    <a:bodyPr/>
                    <a:lstStyle/>
                    <a:p>
                      <a:r>
                        <a:rPr lang="en-US" sz="1200" dirty="0" smtClean="0"/>
                        <a:t>Sept</a:t>
                      </a:r>
                      <a:r>
                        <a:rPr lang="en-US" sz="1200" baseline="0" dirty="0" smtClean="0"/>
                        <a:t> 2012</a:t>
                      </a:r>
                      <a:endParaRPr lang="en-US" sz="1200" dirty="0"/>
                    </a:p>
                  </a:txBody>
                  <a:tcPr/>
                </a:tc>
                <a:tc>
                  <a:txBody>
                    <a:bodyPr/>
                    <a:lstStyle/>
                    <a:p>
                      <a:r>
                        <a:rPr lang="en-US" sz="1200" dirty="0" smtClean="0"/>
                        <a:t>Closed. NOAA</a:t>
                      </a:r>
                      <a:r>
                        <a:rPr lang="en-US" sz="1200" baseline="0" dirty="0" smtClean="0"/>
                        <a:t> cannot do it.</a:t>
                      </a:r>
                      <a:endParaRPr lang="en-US" sz="1200" dirty="0"/>
                    </a:p>
                  </a:txBody>
                  <a:tcPr/>
                </a:tc>
              </a:tr>
              <a:tr h="381000">
                <a:tc>
                  <a:txBody>
                    <a:bodyPr/>
                    <a:lstStyle/>
                    <a:p>
                      <a:r>
                        <a:rPr lang="en-US" sz="1200" dirty="0" smtClean="0"/>
                        <a:t>Joint06_01</a:t>
                      </a:r>
                      <a:endParaRPr lang="en-US" sz="1200" dirty="0"/>
                    </a:p>
                  </a:txBody>
                  <a:tcPr/>
                </a:tc>
                <a:tc>
                  <a:txBody>
                    <a:bodyPr/>
                    <a:lstStyle/>
                    <a:p>
                      <a:r>
                        <a:rPr lang="en-US" sz="1200" dirty="0" smtClean="0"/>
                        <a:t>Recommend a signal AIRS flag file to be adopted by all AIRS users</a:t>
                      </a:r>
                      <a:endParaRPr lang="en-US" sz="1200" dirty="0"/>
                    </a:p>
                  </a:txBody>
                  <a:tcPr/>
                </a:tc>
                <a:tc>
                  <a:txBody>
                    <a:bodyPr/>
                    <a:lstStyle/>
                    <a:p>
                      <a:r>
                        <a:rPr lang="en-US" sz="1200" dirty="0" smtClean="0"/>
                        <a:t>Dec 2011</a:t>
                      </a:r>
                      <a:endParaRPr lang="en-US" sz="1200" dirty="0"/>
                    </a:p>
                  </a:txBody>
                  <a:tcPr/>
                </a:tc>
                <a:tc>
                  <a:txBody>
                    <a:bodyPr/>
                    <a:lstStyle/>
                    <a:p>
                      <a:r>
                        <a:rPr lang="en-US" sz="1200" dirty="0" smtClean="0"/>
                        <a:t>Need clarification</a:t>
                      </a:r>
                      <a:r>
                        <a:rPr lang="en-US" sz="1200" baseline="0" dirty="0" smtClean="0"/>
                        <a:t> for this action</a:t>
                      </a:r>
                      <a:endParaRPr lang="en-US" sz="1200" dirty="0"/>
                    </a:p>
                  </a:txBody>
                  <a:tcPr/>
                </a:tc>
              </a:tr>
              <a:tr h="381000">
                <a:tc>
                  <a:txBody>
                    <a:bodyPr/>
                    <a:lstStyle/>
                    <a:p>
                      <a:r>
                        <a:rPr lang="en-US" sz="1200" dirty="0" smtClean="0"/>
                        <a:t>Joint07_09</a:t>
                      </a:r>
                      <a:endParaRPr lang="en-US" sz="1200" dirty="0"/>
                    </a:p>
                  </a:txBody>
                  <a:tcPr/>
                </a:tc>
                <a:tc>
                  <a:txBody>
                    <a:bodyPr/>
                    <a:lstStyle/>
                    <a:p>
                      <a:r>
                        <a:rPr lang="en-US" sz="1200" dirty="0" smtClean="0"/>
                        <a:t>Check and provide comments to provide shortlist of instrument events to be logged</a:t>
                      </a:r>
                      <a:endParaRPr lang="en-US" sz="1200" dirty="0"/>
                    </a:p>
                  </a:txBody>
                  <a:tcPr/>
                </a:tc>
                <a:tc>
                  <a:txBody>
                    <a:bodyPr/>
                    <a:lstStyle/>
                    <a:p>
                      <a:r>
                        <a:rPr lang="en-US" sz="1200" dirty="0" smtClean="0"/>
                        <a:t>Mar 2013</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Open, had some</a:t>
                      </a:r>
                      <a:r>
                        <a:rPr lang="en-US" sz="1200" baseline="0" dirty="0" smtClean="0"/>
                        <a:t> email discussions with action lead and GDWG chair</a:t>
                      </a:r>
                      <a:endParaRPr lang="en-US" sz="1200" dirty="0" smtClean="0"/>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a:t>
            </a:r>
            <a:endParaRPr lang="en-US" dirty="0"/>
          </a:p>
        </p:txBody>
      </p:sp>
      <p:sp>
        <p:nvSpPr>
          <p:cNvPr id="3" name="Content Placeholder 2"/>
          <p:cNvSpPr>
            <a:spLocks noGrp="1"/>
          </p:cNvSpPr>
          <p:nvPr>
            <p:ph idx="1"/>
          </p:nvPr>
        </p:nvSpPr>
        <p:spPr/>
        <p:txBody>
          <a:bodyPr/>
          <a:lstStyle/>
          <a:p>
            <a:r>
              <a:rPr lang="en-US" dirty="0" smtClean="0"/>
              <a:t>GOES-R ABI</a:t>
            </a:r>
          </a:p>
          <a:p>
            <a:pPr lvl="1"/>
            <a:r>
              <a:rPr lang="en-US" dirty="0" smtClean="0"/>
              <a:t>To be launched in 2015</a:t>
            </a:r>
          </a:p>
          <a:p>
            <a:pPr lvl="1"/>
            <a:r>
              <a:rPr lang="en-US" dirty="0" smtClean="0"/>
              <a:t>ABI covering 16 spectral channels, 6 VNIR + 10 IR, onboard calibration for solar reflective channel, improved spatial resolution</a:t>
            </a:r>
          </a:p>
          <a:p>
            <a:r>
              <a:rPr lang="en-US" dirty="0" smtClean="0"/>
              <a:t>NPP/JPSS instruments</a:t>
            </a:r>
          </a:p>
          <a:p>
            <a:pPr lvl="1"/>
            <a:r>
              <a:rPr lang="en-US" dirty="0" err="1" smtClean="0"/>
              <a:t>CrIS</a:t>
            </a:r>
            <a:r>
              <a:rPr lang="en-US" dirty="0" smtClean="0"/>
              <a:t>  </a:t>
            </a:r>
            <a:r>
              <a:rPr lang="en-US" dirty="0" smtClean="0">
                <a:sym typeface="Wingdings" pitchFamily="2" charset="2"/>
              </a:rPr>
              <a:t> Aqua</a:t>
            </a:r>
            <a:endParaRPr lang="en-US" dirty="0" smtClean="0"/>
          </a:p>
          <a:p>
            <a:pPr lvl="1"/>
            <a:r>
              <a:rPr lang="en-US" dirty="0" smtClean="0"/>
              <a:t>VIIRS </a:t>
            </a:r>
            <a:r>
              <a:rPr lang="en-US" dirty="0" smtClean="0">
                <a:sym typeface="Wingdings" pitchFamily="2" charset="2"/>
              </a:rPr>
              <a:t> MODIS</a:t>
            </a:r>
          </a:p>
          <a:p>
            <a:r>
              <a:rPr lang="en-US" dirty="0" err="1" smtClean="0">
                <a:sym typeface="Wingdings" pitchFamily="2" charset="2"/>
              </a:rPr>
              <a:t>Metop</a:t>
            </a:r>
            <a:r>
              <a:rPr lang="en-US" dirty="0" smtClean="0">
                <a:sym typeface="Wingdings" pitchFamily="2" charset="2"/>
              </a:rPr>
              <a:t>-B/IASI  </a:t>
            </a:r>
            <a:r>
              <a:rPr lang="en-US" dirty="0" err="1" smtClean="0">
                <a:sym typeface="Wingdings" pitchFamily="2" charset="2"/>
              </a:rPr>
              <a:t>Metop</a:t>
            </a:r>
            <a:r>
              <a:rPr lang="en-US" dirty="0" smtClean="0">
                <a:sym typeface="Wingdings" pitchFamily="2" charset="2"/>
              </a:rPr>
              <a:t>-A/IASI</a:t>
            </a:r>
          </a:p>
          <a:p>
            <a:r>
              <a:rPr lang="en-US" dirty="0" smtClean="0">
                <a:sym typeface="Wingdings" pitchFamily="2" charset="2"/>
              </a:rPr>
              <a:t>Challenging</a:t>
            </a:r>
          </a:p>
          <a:p>
            <a:pPr lvl="1"/>
            <a:r>
              <a:rPr lang="en-US" dirty="0" smtClean="0">
                <a:sym typeface="Wingdings" pitchFamily="2" charset="2"/>
              </a:rPr>
              <a:t>Bridging the multiple references</a:t>
            </a:r>
          </a:p>
          <a:p>
            <a:pPr lvl="1">
              <a:buNone/>
            </a:pP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000" dirty="0" smtClean="0"/>
              <a:t>Operation status</a:t>
            </a:r>
          </a:p>
          <a:p>
            <a:pPr lvl="1"/>
            <a:r>
              <a:rPr lang="en-US" sz="1400" dirty="0" smtClean="0"/>
              <a:t>normal</a:t>
            </a:r>
          </a:p>
          <a:p>
            <a:pPr lvl="1"/>
            <a:r>
              <a:rPr lang="en-US" sz="1400" dirty="0" smtClean="0"/>
              <a:t>Looking forward to the operation for the GOES GEO-LEO IR products</a:t>
            </a:r>
          </a:p>
          <a:p>
            <a:r>
              <a:rPr lang="en-US" sz="2000" dirty="0" smtClean="0"/>
              <a:t>MT model is valuable to validate the ROLO results</a:t>
            </a:r>
          </a:p>
          <a:p>
            <a:r>
              <a:rPr lang="en-US" sz="2000" dirty="0" smtClean="0"/>
              <a:t>Combined method can improve the relative calibration accuracy better than 0.5%. </a:t>
            </a:r>
          </a:p>
          <a:p>
            <a:r>
              <a:rPr lang="en-US" sz="2000" dirty="0" smtClean="0"/>
              <a:t>Need to continue to work on the absolute calibration (traceable to Aqua MODIS) of current existing vicarious calibration methods</a:t>
            </a:r>
          </a:p>
          <a:p>
            <a:r>
              <a:rPr lang="en-US" sz="2000" dirty="0" smtClean="0"/>
              <a:t>NPP and </a:t>
            </a:r>
            <a:r>
              <a:rPr lang="en-US" sz="2000" dirty="0" err="1" smtClean="0"/>
              <a:t>Metop</a:t>
            </a:r>
            <a:r>
              <a:rPr lang="en-US" sz="2000" dirty="0" smtClean="0"/>
              <a:t>-B provide more opportunities.</a:t>
            </a:r>
          </a:p>
          <a:p>
            <a:pPr lvl="1"/>
            <a:r>
              <a:rPr lang="en-US" sz="1600" dirty="0" smtClean="0"/>
              <a:t>Distractions – bridging over the multiple reference requires thoroughly understand the calibration differences on all-sky data at various temporal scales, from diurnal to long-term scales.</a:t>
            </a:r>
          </a:p>
          <a:p>
            <a:pPr lvl="1"/>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23</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3</a:t>
            </a:fld>
            <a:endParaRPr lang="en-US" dirty="0"/>
          </a:p>
        </p:txBody>
      </p:sp>
      <p:sp>
        <p:nvSpPr>
          <p:cNvPr id="7" name="Content Placeholder 7"/>
          <p:cNvSpPr>
            <a:spLocks noGrp="1"/>
          </p:cNvSpPr>
          <p:nvPr>
            <p:ph idx="1"/>
          </p:nvPr>
        </p:nvSpPr>
        <p:spPr>
          <a:xfrm>
            <a:off x="457200" y="1752600"/>
            <a:ext cx="8229600" cy="4343400"/>
          </a:xfrm>
        </p:spPr>
        <p:txBody>
          <a:bodyPr/>
          <a:lstStyle/>
          <a:p>
            <a:r>
              <a:rPr lang="en-US" sz="1800" dirty="0" smtClean="0"/>
              <a:t>GOES Imager GEO-LEO IR correction products promoted to pro-operational status</a:t>
            </a:r>
          </a:p>
          <a:p>
            <a:r>
              <a:rPr lang="en-US" sz="1800" dirty="0" smtClean="0"/>
              <a:t>Product access</a:t>
            </a:r>
          </a:p>
          <a:p>
            <a:r>
              <a:rPr lang="en-US" sz="1800" dirty="0" smtClean="0"/>
              <a:t>Bias monitoring</a:t>
            </a:r>
          </a:p>
          <a:p>
            <a:r>
              <a:rPr lang="en-US" sz="1800" dirty="0" smtClean="0"/>
              <a:t>Retro-processing status report</a:t>
            </a:r>
          </a:p>
          <a:p>
            <a:r>
              <a:rPr lang="en-US" sz="1800" dirty="0" smtClean="0"/>
              <a:t>DCC calibration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promotion</a:t>
            </a:r>
            <a:endParaRPr lang="en-US" dirty="0"/>
          </a:p>
        </p:txBody>
      </p:sp>
      <p:sp>
        <p:nvSpPr>
          <p:cNvPr id="3" name="Content Placeholder 2"/>
          <p:cNvSpPr>
            <a:spLocks noGrp="1"/>
          </p:cNvSpPr>
          <p:nvPr>
            <p:ph idx="1"/>
          </p:nvPr>
        </p:nvSpPr>
        <p:spPr/>
        <p:txBody>
          <a:bodyPr/>
          <a:lstStyle/>
          <a:p>
            <a:r>
              <a:rPr lang="en-US" dirty="0" smtClean="0"/>
              <a:t>GOES Imager GEO-LEO IR correction product promoted in pre-operational status</a:t>
            </a:r>
          </a:p>
          <a:p>
            <a:pPr lvl="1"/>
            <a:r>
              <a:rPr lang="en-US" dirty="0" smtClean="0"/>
              <a:t>Progress in 2012:</a:t>
            </a:r>
          </a:p>
          <a:p>
            <a:pPr lvl="2"/>
            <a:r>
              <a:rPr lang="en-US" dirty="0" smtClean="0"/>
              <a:t>End-to-end and system levels of uncertainty analyses traceable to </a:t>
            </a:r>
            <a:r>
              <a:rPr lang="en-US" dirty="0" err="1" smtClean="0"/>
              <a:t>Metop</a:t>
            </a:r>
            <a:r>
              <a:rPr lang="en-US" dirty="0" smtClean="0"/>
              <a:t>-A/IASI, following </a:t>
            </a:r>
            <a:r>
              <a:rPr lang="en-US" dirty="0" err="1" smtClean="0"/>
              <a:t>Hewison</a:t>
            </a:r>
            <a:r>
              <a:rPr lang="en-US" dirty="0" smtClean="0"/>
              <a:t> (2013, TGRS)</a:t>
            </a:r>
          </a:p>
          <a:p>
            <a:pPr lvl="2"/>
            <a:r>
              <a:rPr lang="en-US" dirty="0" smtClean="0"/>
              <a:t>Implemented the version control for the softwares</a:t>
            </a:r>
          </a:p>
          <a:p>
            <a:pPr lvl="1"/>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4</a:t>
            </a:fld>
            <a:endParaRPr lang="en-US" dirty="0"/>
          </a:p>
        </p:txBody>
      </p:sp>
      <p:pic>
        <p:nvPicPr>
          <p:cNvPr id="5" name="Picture 4" descr="g13.combined.errors.png"/>
          <p:cNvPicPr/>
          <p:nvPr/>
        </p:nvPicPr>
        <p:blipFill>
          <a:blip r:embed="rId2" cstate="print"/>
          <a:stretch>
            <a:fillRect/>
          </a:stretch>
        </p:blipFill>
        <p:spPr>
          <a:xfrm>
            <a:off x="2590800" y="3733800"/>
            <a:ext cx="4495800" cy="3124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28800" y="228600"/>
            <a:ext cx="5486400" cy="1143000"/>
          </a:xfrm>
        </p:spPr>
        <p:txBody>
          <a:bodyPr/>
          <a:lstStyle/>
          <a:p>
            <a:r>
              <a:rPr lang="en-US" dirty="0" smtClean="0"/>
              <a:t>GEO-LEO Inter-Calibration Products</a:t>
            </a:r>
          </a:p>
        </p:txBody>
      </p:sp>
      <p:sp>
        <p:nvSpPr>
          <p:cNvPr id="16387" name="Rectangle 3"/>
          <p:cNvSpPr>
            <a:spLocks noGrp="1" noChangeArrowheads="1"/>
          </p:cNvSpPr>
          <p:nvPr>
            <p:ph idx="1"/>
          </p:nvPr>
        </p:nvSpPr>
        <p:spPr>
          <a:xfrm>
            <a:off x="457200" y="1600200"/>
            <a:ext cx="8153400" cy="2286000"/>
          </a:xfrm>
        </p:spPr>
        <p:txBody>
          <a:bodyPr/>
          <a:lstStyle/>
          <a:p>
            <a:r>
              <a:rPr lang="en-US" dirty="0" smtClean="0"/>
              <a:t>Pre-operation GEO-LEO correction products download server:</a:t>
            </a:r>
          </a:p>
          <a:p>
            <a:pPr lvl="1">
              <a:buClr>
                <a:srgbClr val="404040"/>
              </a:buClr>
            </a:pPr>
            <a:r>
              <a:rPr lang="en-US" dirty="0" smtClean="0">
                <a:hlinkClick r:id="rId2"/>
              </a:rPr>
              <a:t>http://gsics.nesdis.noaa.gov/thredds/nesdisResults.html</a:t>
            </a:r>
            <a:endParaRPr lang="en-US" dirty="0" smtClean="0"/>
          </a:p>
          <a:p>
            <a:pPr lvl="1">
              <a:buClr>
                <a:srgbClr val="404040"/>
              </a:buClr>
            </a:pPr>
            <a:r>
              <a:rPr lang="en-US" dirty="0" smtClean="0"/>
              <a:t> Near Real-time Correction</a:t>
            </a:r>
            <a:r>
              <a:rPr lang="en-US" dirty="0" smtClean="0">
                <a:solidFill>
                  <a:schemeClr val="tx1"/>
                </a:solidFill>
              </a:rPr>
              <a:t> – update everyday</a:t>
            </a:r>
          </a:p>
          <a:p>
            <a:pPr lvl="1">
              <a:buClr>
                <a:srgbClr val="404040"/>
              </a:buClr>
            </a:pPr>
            <a:r>
              <a:rPr lang="en-US" dirty="0" smtClean="0"/>
              <a:t> Re-analysis Correction</a:t>
            </a:r>
            <a:r>
              <a:rPr lang="en-US" dirty="0" smtClean="0">
                <a:solidFill>
                  <a:schemeClr val="tx1"/>
                </a:solidFill>
              </a:rPr>
              <a:t> – updated once per month</a:t>
            </a:r>
          </a:p>
          <a:p>
            <a:pPr lvl="1">
              <a:buClr>
                <a:srgbClr val="404040"/>
              </a:buClr>
            </a:pPr>
            <a:endParaRPr lang="en-US" dirty="0" smtClean="0"/>
          </a:p>
          <a:p>
            <a:r>
              <a:rPr lang="en-US" dirty="0" smtClean="0"/>
              <a:t>Product monitoring wiki-website:</a:t>
            </a:r>
          </a:p>
          <a:p>
            <a:pPr lvl="1">
              <a:buClr>
                <a:srgbClr val="404040"/>
              </a:buClr>
            </a:pPr>
            <a:r>
              <a:rPr lang="en-US" dirty="0" smtClean="0">
                <a:hlinkClick r:id="rId3"/>
              </a:rPr>
              <a:t>https://gsics.nesdis.noaa.gov/wiki/GPRC/WebHome</a:t>
            </a:r>
            <a:endParaRPr lang="en-US" dirty="0" smtClean="0"/>
          </a:p>
          <a:p>
            <a:pPr lvl="1">
              <a:buClr>
                <a:srgbClr val="404040"/>
              </a:buClr>
            </a:pPr>
            <a:r>
              <a:rPr lang="en-US" dirty="0" smtClean="0"/>
              <a:t>Add the monitoring of GOES-15 Imager IR correction</a:t>
            </a:r>
          </a:p>
          <a:p>
            <a:pPr lvl="1">
              <a:buClr>
                <a:srgbClr val="404040"/>
              </a:buClr>
              <a:buFontTx/>
              <a:buNone/>
            </a:pPr>
            <a:endParaRPr lang="en-US" dirty="0" smtClean="0"/>
          </a:p>
          <a:p>
            <a:pPr lvl="1">
              <a:buClr>
                <a:srgbClr val="404040"/>
              </a:buClr>
            </a:pPr>
            <a:endParaRPr lang="en-US" dirty="0" smtClean="0"/>
          </a:p>
        </p:txBody>
      </p:sp>
      <p:sp>
        <p:nvSpPr>
          <p:cNvPr id="7" name="Slide Number Placeholder 6"/>
          <p:cNvSpPr>
            <a:spLocks noGrp="1"/>
          </p:cNvSpPr>
          <p:nvPr>
            <p:ph type="sldNum" sz="quarter" idx="11"/>
          </p:nvPr>
        </p:nvSpPr>
        <p:spPr/>
        <p:txBody>
          <a:bodyPr/>
          <a:lstStyle/>
          <a:p>
            <a:fld id="{280F082F-4A35-4E7E-AD6D-89617C148F34}"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7" name="Text Box 27"/>
          <p:cNvSpPr txBox="1">
            <a:spLocks noChangeArrowheads="1"/>
          </p:cNvSpPr>
          <p:nvPr/>
        </p:nvSpPr>
        <p:spPr bwMode="auto">
          <a:xfrm>
            <a:off x="795778" y="5257800"/>
            <a:ext cx="1642886"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smtClean="0">
                <a:solidFill>
                  <a:prstClr val="black"/>
                </a:solidFill>
                <a:latin typeface="Calibri"/>
                <a:cs typeface="Arial" pitchFamily="34" charset="0"/>
              </a:rPr>
              <a:t>MTSAT-1R/MTSAT-2</a:t>
            </a:r>
            <a:endParaRPr lang="en-US" sz="1400" b="0" dirty="0">
              <a:solidFill>
                <a:prstClr val="black"/>
              </a:solidFill>
              <a:latin typeface="Calibri"/>
              <a:cs typeface="Arial" pitchFamily="34" charset="0"/>
            </a:endParaRPr>
          </a:p>
        </p:txBody>
      </p:sp>
      <p:sp>
        <p:nvSpPr>
          <p:cNvPr id="11297" name="Text Box 68"/>
          <p:cNvSpPr txBox="1">
            <a:spLocks noChangeArrowheads="1"/>
          </p:cNvSpPr>
          <p:nvPr/>
        </p:nvSpPr>
        <p:spPr bwMode="auto">
          <a:xfrm>
            <a:off x="1781569" y="6087892"/>
            <a:ext cx="611065"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smtClean="0">
                <a:solidFill>
                  <a:prstClr val="black"/>
                </a:solidFill>
                <a:latin typeface="Calibri"/>
                <a:cs typeface="Arial" pitchFamily="34" charset="0"/>
              </a:rPr>
              <a:t>FY-2D</a:t>
            </a:r>
            <a:endParaRPr lang="en-US" sz="1400" b="0" dirty="0">
              <a:solidFill>
                <a:prstClr val="black"/>
              </a:solidFill>
              <a:latin typeface="Calibri"/>
              <a:cs typeface="Arial" pitchFamily="34" charset="0"/>
            </a:endParaRPr>
          </a:p>
        </p:txBody>
      </p:sp>
      <p:sp>
        <p:nvSpPr>
          <p:cNvPr id="11302" name="Rectangle 93"/>
          <p:cNvSpPr>
            <a:spLocks noChangeArrowheads="1"/>
          </p:cNvSpPr>
          <p:nvPr/>
        </p:nvSpPr>
        <p:spPr bwMode="auto">
          <a:xfrm>
            <a:off x="1710178" y="1219200"/>
            <a:ext cx="1138191" cy="413588"/>
          </a:xfrm>
          <a:prstGeom prst="rect">
            <a:avLst/>
          </a:prstGeom>
          <a:solidFill>
            <a:schemeClr val="accent1"/>
          </a:solidFill>
          <a:ln w="9525">
            <a:solidFill>
              <a:schemeClr val="tx1"/>
            </a:solidFill>
            <a:miter lim="800000"/>
            <a:headEnd/>
            <a:tailEnd/>
          </a:ln>
        </p:spPr>
        <p:txBody>
          <a:bodyPr wrap="none" anchor="ctr"/>
          <a:lstStyle/>
          <a:p>
            <a:pPr algn="ctr" fontAlgn="auto">
              <a:spcBef>
                <a:spcPts val="0"/>
              </a:spcBef>
              <a:spcAft>
                <a:spcPts val="0"/>
              </a:spcAft>
            </a:pPr>
            <a:r>
              <a:rPr lang="en-US" sz="1800" b="0" dirty="0" smtClean="0">
                <a:solidFill>
                  <a:prstClr val="black"/>
                </a:solidFill>
                <a:latin typeface="Calibri"/>
              </a:rPr>
              <a:t>Aqua/AIRS</a:t>
            </a:r>
            <a:endParaRPr lang="en-US" sz="1800" b="0" dirty="0">
              <a:solidFill>
                <a:prstClr val="black"/>
              </a:solidFill>
              <a:latin typeface="Calibri"/>
            </a:endParaRPr>
          </a:p>
        </p:txBody>
      </p:sp>
      <p:sp>
        <p:nvSpPr>
          <p:cNvPr id="11303" name="Rectangle 94"/>
          <p:cNvSpPr>
            <a:spLocks noChangeArrowheads="1"/>
          </p:cNvSpPr>
          <p:nvPr/>
        </p:nvSpPr>
        <p:spPr bwMode="auto">
          <a:xfrm>
            <a:off x="3538978" y="1219200"/>
            <a:ext cx="1295400" cy="381000"/>
          </a:xfrm>
          <a:prstGeom prst="rect">
            <a:avLst/>
          </a:prstGeom>
          <a:solidFill>
            <a:srgbClr val="FFC000"/>
          </a:solidFill>
          <a:ln w="9525">
            <a:solidFill>
              <a:schemeClr val="tx1"/>
            </a:solidFill>
            <a:miter lim="800000"/>
            <a:headEnd/>
            <a:tailEnd/>
          </a:ln>
        </p:spPr>
        <p:txBody>
          <a:bodyPr wrap="none" anchor="ctr"/>
          <a:lstStyle/>
          <a:p>
            <a:pPr algn="ctr" fontAlgn="auto">
              <a:spcBef>
                <a:spcPts val="0"/>
              </a:spcBef>
              <a:spcAft>
                <a:spcPts val="0"/>
              </a:spcAft>
            </a:pPr>
            <a:r>
              <a:rPr lang="en-US" sz="1800" b="0" dirty="0" err="1" smtClean="0">
                <a:solidFill>
                  <a:prstClr val="black"/>
                </a:solidFill>
                <a:latin typeface="Calibri"/>
              </a:rPr>
              <a:t>Metop</a:t>
            </a:r>
            <a:r>
              <a:rPr lang="en-US" sz="1800" b="0" dirty="0" smtClean="0">
                <a:solidFill>
                  <a:prstClr val="black"/>
                </a:solidFill>
                <a:latin typeface="Calibri"/>
              </a:rPr>
              <a:t>-A/IASI</a:t>
            </a:r>
            <a:endParaRPr lang="en-US" sz="1800" b="0" dirty="0">
              <a:solidFill>
                <a:prstClr val="black"/>
              </a:solidFill>
              <a:latin typeface="Calibri"/>
            </a:endParaRPr>
          </a:p>
        </p:txBody>
      </p:sp>
      <p:cxnSp>
        <p:nvCxnSpPr>
          <p:cNvPr id="70" name="Straight Connector 69"/>
          <p:cNvCxnSpPr/>
          <p:nvPr/>
        </p:nvCxnSpPr>
        <p:spPr>
          <a:xfrm rot="5400000">
            <a:off x="-55542" y="4041590"/>
            <a:ext cx="48768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75" name="Text Box 7"/>
          <p:cNvSpPr txBox="1">
            <a:spLocks noChangeArrowheads="1"/>
          </p:cNvSpPr>
          <p:nvPr/>
        </p:nvSpPr>
        <p:spPr bwMode="auto">
          <a:xfrm>
            <a:off x="1649645" y="2667000"/>
            <a:ext cx="822533"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smtClean="0">
                <a:solidFill>
                  <a:prstClr val="black"/>
                </a:solidFill>
                <a:latin typeface="Calibri"/>
                <a:cs typeface="Arial" pitchFamily="34" charset="0"/>
              </a:rPr>
              <a:t>GOES-13</a:t>
            </a:r>
            <a:endParaRPr lang="en-US" sz="1400" b="0" dirty="0">
              <a:solidFill>
                <a:prstClr val="black"/>
              </a:solidFill>
              <a:latin typeface="Calibri"/>
              <a:cs typeface="Arial" pitchFamily="34" charset="0"/>
            </a:endParaRPr>
          </a:p>
        </p:txBody>
      </p:sp>
      <p:sp>
        <p:nvSpPr>
          <p:cNvPr id="76" name="Text Box 7"/>
          <p:cNvSpPr txBox="1">
            <a:spLocks noChangeArrowheads="1"/>
          </p:cNvSpPr>
          <p:nvPr/>
        </p:nvSpPr>
        <p:spPr bwMode="auto">
          <a:xfrm>
            <a:off x="1631209" y="2281531"/>
            <a:ext cx="862608"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smtClean="0">
                <a:solidFill>
                  <a:prstClr val="black"/>
                </a:solidFill>
                <a:latin typeface="Calibri"/>
                <a:cs typeface="Arial" pitchFamily="34" charset="0"/>
              </a:rPr>
              <a:t>GOES-12 </a:t>
            </a:r>
            <a:endParaRPr lang="en-US" sz="1400" b="0" dirty="0">
              <a:solidFill>
                <a:prstClr val="black"/>
              </a:solidFill>
              <a:latin typeface="Calibri"/>
              <a:cs typeface="Arial" pitchFamily="34" charset="0"/>
            </a:endParaRPr>
          </a:p>
        </p:txBody>
      </p:sp>
      <p:sp>
        <p:nvSpPr>
          <p:cNvPr id="77" name="TextBox 76"/>
          <p:cNvSpPr txBox="1"/>
          <p:nvPr/>
        </p:nvSpPr>
        <p:spPr>
          <a:xfrm>
            <a:off x="1933972" y="1575064"/>
            <a:ext cx="1016625" cy="369332"/>
          </a:xfrm>
          <a:prstGeom prst="rect">
            <a:avLst/>
          </a:prstGeom>
          <a:noFill/>
        </p:spPr>
        <p:txBody>
          <a:bodyPr wrap="none" rtlCol="0">
            <a:spAutoFit/>
          </a:bodyPr>
          <a:lstStyle/>
          <a:p>
            <a:pPr fontAlgn="auto">
              <a:spcBef>
                <a:spcPts val="0"/>
              </a:spcBef>
              <a:spcAft>
                <a:spcPts val="0"/>
              </a:spcAft>
            </a:pPr>
            <a:r>
              <a:rPr lang="en-US" sz="1800" b="0" dirty="0" smtClean="0">
                <a:solidFill>
                  <a:prstClr val="black"/>
                </a:solidFill>
                <a:latin typeface="Calibri"/>
              </a:rPr>
              <a:t>Aug2003</a:t>
            </a:r>
            <a:endParaRPr lang="en-US" sz="1800" b="0" dirty="0">
              <a:solidFill>
                <a:prstClr val="black"/>
              </a:solidFill>
              <a:latin typeface="Calibri"/>
            </a:endParaRPr>
          </a:p>
        </p:txBody>
      </p:sp>
      <p:sp>
        <p:nvSpPr>
          <p:cNvPr id="83" name="TextBox 82"/>
          <p:cNvSpPr txBox="1"/>
          <p:nvPr/>
        </p:nvSpPr>
        <p:spPr>
          <a:xfrm>
            <a:off x="3698124" y="1565812"/>
            <a:ext cx="970137" cy="369332"/>
          </a:xfrm>
          <a:prstGeom prst="rect">
            <a:avLst/>
          </a:prstGeom>
          <a:noFill/>
        </p:spPr>
        <p:txBody>
          <a:bodyPr wrap="none" rtlCol="0">
            <a:spAutoFit/>
          </a:bodyPr>
          <a:lstStyle/>
          <a:p>
            <a:pPr fontAlgn="auto">
              <a:spcBef>
                <a:spcPts val="0"/>
              </a:spcBef>
              <a:spcAft>
                <a:spcPts val="0"/>
              </a:spcAft>
            </a:pPr>
            <a:r>
              <a:rPr lang="en-US" sz="1800" b="0" dirty="0" smtClean="0">
                <a:solidFill>
                  <a:prstClr val="black"/>
                </a:solidFill>
                <a:latin typeface="Calibri"/>
              </a:rPr>
              <a:t>Jun2007</a:t>
            </a:r>
            <a:endParaRPr lang="en-US" sz="1800" b="0" dirty="0">
              <a:solidFill>
                <a:prstClr val="black"/>
              </a:solidFill>
              <a:latin typeface="Calibri"/>
            </a:endParaRPr>
          </a:p>
        </p:txBody>
      </p:sp>
      <p:cxnSp>
        <p:nvCxnSpPr>
          <p:cNvPr id="84" name="Straight Connector 83"/>
          <p:cNvCxnSpPr/>
          <p:nvPr/>
        </p:nvCxnSpPr>
        <p:spPr>
          <a:xfrm rot="5400000">
            <a:off x="1657321" y="4128248"/>
            <a:ext cx="4876800" cy="0"/>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97" name="Text Box 22"/>
          <p:cNvSpPr txBox="1">
            <a:spLocks noChangeArrowheads="1"/>
          </p:cNvSpPr>
          <p:nvPr/>
        </p:nvSpPr>
        <p:spPr bwMode="auto">
          <a:xfrm>
            <a:off x="3919978" y="3886200"/>
            <a:ext cx="583814"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b="0" dirty="0" smtClean="0">
                <a:solidFill>
                  <a:prstClr val="black"/>
                </a:solidFill>
                <a:latin typeface="Calibri"/>
                <a:cs typeface="Arial" pitchFamily="34" charset="0"/>
              </a:rPr>
              <a:t>Aug08</a:t>
            </a:r>
            <a:endParaRPr lang="en-US" sz="1200" b="0" dirty="0">
              <a:solidFill>
                <a:prstClr val="black"/>
              </a:solidFill>
              <a:latin typeface="Calibri"/>
              <a:cs typeface="Arial" pitchFamily="34" charset="0"/>
            </a:endParaRPr>
          </a:p>
        </p:txBody>
      </p:sp>
      <p:sp>
        <p:nvSpPr>
          <p:cNvPr id="100" name="Text Box 57"/>
          <p:cNvSpPr txBox="1">
            <a:spLocks noChangeArrowheads="1"/>
          </p:cNvSpPr>
          <p:nvPr/>
        </p:nvSpPr>
        <p:spPr bwMode="auto">
          <a:xfrm>
            <a:off x="1439267" y="3901365"/>
            <a:ext cx="1032911"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smtClean="0">
                <a:solidFill>
                  <a:prstClr val="black"/>
                </a:solidFill>
                <a:latin typeface="Calibri"/>
              </a:rPr>
              <a:t>Meteosat-7</a:t>
            </a:r>
            <a:endParaRPr lang="en-US" sz="1400" b="0" dirty="0">
              <a:solidFill>
                <a:prstClr val="black"/>
              </a:solidFill>
              <a:latin typeface="Calibri"/>
            </a:endParaRPr>
          </a:p>
        </p:txBody>
      </p:sp>
      <p:sp>
        <p:nvSpPr>
          <p:cNvPr id="11280" name="Text Box 38"/>
          <p:cNvSpPr txBox="1">
            <a:spLocks noChangeArrowheads="1"/>
          </p:cNvSpPr>
          <p:nvPr/>
        </p:nvSpPr>
        <p:spPr bwMode="auto">
          <a:xfrm>
            <a:off x="1633978" y="3426023"/>
            <a:ext cx="1022350" cy="307777"/>
          </a:xfrm>
          <a:prstGeom prst="rect">
            <a:avLst/>
          </a:prstGeom>
          <a:noFill/>
          <a:ln w="9525">
            <a:noFill/>
            <a:miter lim="800000"/>
            <a:headEnd/>
            <a:tailEnd/>
          </a:ln>
        </p:spPr>
        <p:txBody>
          <a:bodyPr wrap="square">
            <a:spAutoFit/>
          </a:bodyPr>
          <a:lstStyle/>
          <a:p>
            <a:pPr fontAlgn="auto">
              <a:spcBef>
                <a:spcPts val="0"/>
              </a:spcBef>
              <a:spcAft>
                <a:spcPts val="0"/>
              </a:spcAft>
            </a:pPr>
            <a:r>
              <a:rPr lang="en-US" sz="1400" b="0" dirty="0" smtClean="0">
                <a:solidFill>
                  <a:prstClr val="black"/>
                </a:solidFill>
                <a:latin typeface="Calibri"/>
                <a:cs typeface="Arial" pitchFamily="34" charset="0"/>
              </a:rPr>
              <a:t>GOES-15</a:t>
            </a:r>
            <a:endParaRPr lang="en-US" sz="1400" b="0" dirty="0">
              <a:solidFill>
                <a:prstClr val="black"/>
              </a:solidFill>
              <a:latin typeface="Calibri"/>
              <a:cs typeface="Arial" pitchFamily="34" charset="0"/>
            </a:endParaRPr>
          </a:p>
        </p:txBody>
      </p:sp>
      <p:sp>
        <p:nvSpPr>
          <p:cNvPr id="11274" name="Text Box 7"/>
          <p:cNvSpPr txBox="1">
            <a:spLocks noChangeArrowheads="1"/>
          </p:cNvSpPr>
          <p:nvPr/>
        </p:nvSpPr>
        <p:spPr bwMode="auto">
          <a:xfrm>
            <a:off x="1649645" y="3048000"/>
            <a:ext cx="822533"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smtClean="0">
                <a:solidFill>
                  <a:prstClr val="black"/>
                </a:solidFill>
                <a:latin typeface="Calibri"/>
                <a:cs typeface="Arial" pitchFamily="34" charset="0"/>
              </a:rPr>
              <a:t>GOES-14</a:t>
            </a:r>
            <a:endParaRPr lang="en-US" sz="1400" b="0" dirty="0">
              <a:solidFill>
                <a:prstClr val="black"/>
              </a:solidFill>
              <a:latin typeface="Calibri"/>
              <a:cs typeface="Arial" pitchFamily="34" charset="0"/>
            </a:endParaRPr>
          </a:p>
        </p:txBody>
      </p:sp>
      <p:sp>
        <p:nvSpPr>
          <p:cNvPr id="11294" name="Text Box 57"/>
          <p:cNvSpPr txBox="1">
            <a:spLocks noChangeArrowheads="1"/>
          </p:cNvSpPr>
          <p:nvPr/>
        </p:nvSpPr>
        <p:spPr bwMode="auto">
          <a:xfrm>
            <a:off x="1405378" y="4343400"/>
            <a:ext cx="1032911"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smtClean="0">
                <a:solidFill>
                  <a:prstClr val="black"/>
                </a:solidFill>
                <a:latin typeface="Calibri"/>
              </a:rPr>
              <a:t>Meteosat-9</a:t>
            </a:r>
            <a:endParaRPr lang="en-US" sz="1400" b="0" dirty="0">
              <a:solidFill>
                <a:prstClr val="black"/>
              </a:solidFill>
              <a:latin typeface="Calibri"/>
            </a:endParaRPr>
          </a:p>
        </p:txBody>
      </p:sp>
      <p:sp>
        <p:nvSpPr>
          <p:cNvPr id="11276" name="Text Box 22"/>
          <p:cNvSpPr txBox="1">
            <a:spLocks noChangeArrowheads="1"/>
          </p:cNvSpPr>
          <p:nvPr/>
        </p:nvSpPr>
        <p:spPr bwMode="auto">
          <a:xfrm>
            <a:off x="3996178" y="4295001"/>
            <a:ext cx="583814"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b="0" dirty="0" smtClean="0">
                <a:solidFill>
                  <a:prstClr val="black"/>
                </a:solidFill>
                <a:latin typeface="Calibri"/>
                <a:cs typeface="Arial" pitchFamily="34" charset="0"/>
              </a:rPr>
              <a:t>Aug08</a:t>
            </a:r>
            <a:endParaRPr lang="en-US" sz="1200" b="0" dirty="0">
              <a:solidFill>
                <a:prstClr val="black"/>
              </a:solidFill>
              <a:latin typeface="Calibri"/>
              <a:cs typeface="Arial" pitchFamily="34" charset="0"/>
            </a:endParaRPr>
          </a:p>
        </p:txBody>
      </p:sp>
      <p:sp>
        <p:nvSpPr>
          <p:cNvPr id="78" name="Title 1"/>
          <p:cNvSpPr txBox="1">
            <a:spLocks/>
          </p:cNvSpPr>
          <p:nvPr/>
        </p:nvSpPr>
        <p:spPr>
          <a:xfrm>
            <a:off x="1752600" y="228600"/>
            <a:ext cx="6248401" cy="945572"/>
          </a:xfrm>
          <a:prstGeom prst="rect">
            <a:avLst/>
          </a:prstGeom>
        </p:spPr>
        <p:txBody>
          <a:bodyPr vert="horz" lIns="91440" tIns="45720" rIns="91440" bIns="45720" rtlCol="0" anchor="ctr">
            <a:noAutofit/>
          </a:bodyPr>
          <a:lstStyle/>
          <a:p>
            <a:pPr algn="ctr" fontAlgn="auto">
              <a:spcBef>
                <a:spcPts val="1200"/>
              </a:spcBef>
              <a:spcAft>
                <a:spcPts val="0"/>
              </a:spcAft>
            </a:pPr>
            <a:r>
              <a:rPr kumimoji="0" lang="en-US" sz="2800" b="1" i="0" u="none" strike="noStrike" kern="1200" cap="none" spc="0" normalizeH="0" noProof="0" dirty="0" smtClean="0">
                <a:ln>
                  <a:noFill/>
                </a:ln>
                <a:solidFill>
                  <a:schemeClr val="tx1"/>
                </a:solidFill>
                <a:effectLst/>
                <a:uLnTx/>
                <a:uFillTx/>
                <a:latin typeface="+mj-lt"/>
                <a:ea typeface="+mj-ea"/>
                <a:cs typeface="+mj-cs"/>
              </a:rPr>
              <a:t>Ongoing NOAA GPRC GEO-LEO inter-calibration</a:t>
            </a:r>
            <a:endParaRPr kumimoji="0" lang="en-GB"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5" name="Right Arrow 104"/>
          <p:cNvSpPr/>
          <p:nvPr/>
        </p:nvSpPr>
        <p:spPr>
          <a:xfrm flipV="1">
            <a:off x="4529578" y="5316082"/>
            <a:ext cx="298818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ight Arrow 112"/>
          <p:cNvSpPr/>
          <p:nvPr/>
        </p:nvSpPr>
        <p:spPr>
          <a:xfrm>
            <a:off x="4529578" y="3886200"/>
            <a:ext cx="2903511" cy="136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Arrow 114"/>
          <p:cNvSpPr/>
          <p:nvPr/>
        </p:nvSpPr>
        <p:spPr>
          <a:xfrm>
            <a:off x="6815578" y="3429000"/>
            <a:ext cx="533400" cy="52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p:cNvSpPr/>
          <p:nvPr/>
        </p:nvSpPr>
        <p:spPr>
          <a:xfrm>
            <a:off x="6815578" y="3518647"/>
            <a:ext cx="516850" cy="45719"/>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3" name="Text Box 22"/>
          <p:cNvSpPr txBox="1">
            <a:spLocks noChangeArrowheads="1"/>
          </p:cNvSpPr>
          <p:nvPr/>
        </p:nvSpPr>
        <p:spPr bwMode="auto">
          <a:xfrm>
            <a:off x="3919978" y="5209401"/>
            <a:ext cx="641110" cy="276999"/>
          </a:xfrm>
          <a:prstGeom prst="rect">
            <a:avLst/>
          </a:prstGeom>
          <a:noFill/>
          <a:ln w="9525">
            <a:noFill/>
            <a:miter lim="800000"/>
            <a:headEnd/>
            <a:tailEnd/>
          </a:ln>
        </p:spPr>
        <p:txBody>
          <a:bodyPr wrap="square">
            <a:spAutoFit/>
          </a:bodyPr>
          <a:lstStyle/>
          <a:p>
            <a:pPr fontAlgn="auto">
              <a:spcBef>
                <a:spcPts val="0"/>
              </a:spcBef>
              <a:spcAft>
                <a:spcPts val="0"/>
              </a:spcAft>
            </a:pPr>
            <a:r>
              <a:rPr lang="en-US" sz="1200" b="0" dirty="0" smtClean="0">
                <a:solidFill>
                  <a:prstClr val="black"/>
                </a:solidFill>
                <a:latin typeface="Calibri"/>
                <a:cs typeface="Arial" pitchFamily="34" charset="0"/>
              </a:rPr>
              <a:t>Aug08</a:t>
            </a:r>
            <a:endParaRPr lang="en-US" sz="1200" b="0" dirty="0">
              <a:solidFill>
                <a:prstClr val="black"/>
              </a:solidFill>
              <a:latin typeface="Calibri"/>
              <a:cs typeface="Arial" pitchFamily="34" charset="0"/>
            </a:endParaRPr>
          </a:p>
        </p:txBody>
      </p:sp>
      <p:cxnSp>
        <p:nvCxnSpPr>
          <p:cNvPr id="68" name="Straight Connector 67"/>
          <p:cNvCxnSpPr/>
          <p:nvPr/>
        </p:nvCxnSpPr>
        <p:spPr>
          <a:xfrm>
            <a:off x="4529578" y="4371201"/>
            <a:ext cx="2743200" cy="0"/>
          </a:xfrm>
          <a:prstGeom prst="line">
            <a:avLst/>
          </a:prstGeom>
          <a:ln w="76200">
            <a:prstDash val="soli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529578" y="4447401"/>
            <a:ext cx="2743200" cy="0"/>
          </a:xfrm>
          <a:prstGeom prst="line">
            <a:avLst/>
          </a:prstGeom>
          <a:ln w="76200">
            <a:solidFill>
              <a:srgbClr val="FFC000"/>
            </a:solidFill>
          </a:ln>
        </p:spPr>
        <p:style>
          <a:lnRef idx="2">
            <a:schemeClr val="accent2"/>
          </a:lnRef>
          <a:fillRef idx="0">
            <a:schemeClr val="accent2"/>
          </a:fillRef>
          <a:effectRef idx="1">
            <a:schemeClr val="accent2"/>
          </a:effectRef>
          <a:fontRef idx="minor">
            <a:schemeClr val="tx1"/>
          </a:fontRef>
        </p:style>
      </p:cxnSp>
      <p:sp>
        <p:nvSpPr>
          <p:cNvPr id="87" name="Right Arrow 86"/>
          <p:cNvSpPr/>
          <p:nvPr/>
        </p:nvSpPr>
        <p:spPr>
          <a:xfrm flipV="1">
            <a:off x="4546384" y="5392283"/>
            <a:ext cx="2971800" cy="45719"/>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8" name="Text Box 68"/>
          <p:cNvSpPr txBox="1">
            <a:spLocks noChangeArrowheads="1"/>
          </p:cNvSpPr>
          <p:nvPr/>
        </p:nvSpPr>
        <p:spPr bwMode="auto">
          <a:xfrm>
            <a:off x="1786378" y="5715000"/>
            <a:ext cx="596638"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smtClean="0">
                <a:solidFill>
                  <a:prstClr val="black"/>
                </a:solidFill>
                <a:latin typeface="Calibri"/>
                <a:cs typeface="Arial" pitchFamily="34" charset="0"/>
              </a:rPr>
              <a:t>FY-2C</a:t>
            </a:r>
            <a:endParaRPr lang="en-US" sz="1400" b="0" dirty="0">
              <a:solidFill>
                <a:prstClr val="black"/>
              </a:solidFill>
              <a:latin typeface="Calibri"/>
              <a:cs typeface="Arial" pitchFamily="34" charset="0"/>
            </a:endParaRPr>
          </a:p>
        </p:txBody>
      </p:sp>
      <p:sp>
        <p:nvSpPr>
          <p:cNvPr id="94" name="Right Arrow 93"/>
          <p:cNvSpPr/>
          <p:nvPr/>
        </p:nvSpPr>
        <p:spPr>
          <a:xfrm>
            <a:off x="4538114" y="3992881"/>
            <a:ext cx="2895600" cy="121919"/>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7" name="Right Arrow 106"/>
          <p:cNvSpPr/>
          <p:nvPr/>
        </p:nvSpPr>
        <p:spPr>
          <a:xfrm>
            <a:off x="3843778" y="2337050"/>
            <a:ext cx="3429184" cy="101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ight Arrow 108"/>
          <p:cNvSpPr/>
          <p:nvPr/>
        </p:nvSpPr>
        <p:spPr>
          <a:xfrm>
            <a:off x="4080914" y="2438400"/>
            <a:ext cx="3191864" cy="76200"/>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7" name="Right Arrow 116"/>
          <p:cNvSpPr/>
          <p:nvPr/>
        </p:nvSpPr>
        <p:spPr>
          <a:xfrm>
            <a:off x="6660656" y="2725579"/>
            <a:ext cx="696233"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ight Arrow 119"/>
          <p:cNvSpPr/>
          <p:nvPr/>
        </p:nvSpPr>
        <p:spPr>
          <a:xfrm>
            <a:off x="6663178" y="2801780"/>
            <a:ext cx="694336" cy="76200"/>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1" name="TextBox 120"/>
          <p:cNvSpPr txBox="1"/>
          <p:nvPr/>
        </p:nvSpPr>
        <p:spPr>
          <a:xfrm>
            <a:off x="5977378" y="2649379"/>
            <a:ext cx="700833" cy="246221"/>
          </a:xfrm>
          <a:prstGeom prst="rect">
            <a:avLst/>
          </a:prstGeom>
          <a:noFill/>
        </p:spPr>
        <p:txBody>
          <a:bodyPr wrap="none" rtlCol="0">
            <a:spAutoFit/>
          </a:bodyPr>
          <a:lstStyle/>
          <a:p>
            <a:r>
              <a:rPr lang="en-US" sz="1000" dirty="0" smtClean="0"/>
              <a:t>Apr 2010</a:t>
            </a:r>
            <a:endParaRPr lang="en-US" sz="1000" dirty="0"/>
          </a:p>
        </p:txBody>
      </p:sp>
      <p:cxnSp>
        <p:nvCxnSpPr>
          <p:cNvPr id="124" name="Straight Connector 123"/>
          <p:cNvCxnSpPr/>
          <p:nvPr/>
        </p:nvCxnSpPr>
        <p:spPr>
          <a:xfrm>
            <a:off x="6891778" y="3124200"/>
            <a:ext cx="228600" cy="0"/>
          </a:xfrm>
          <a:prstGeom prst="line">
            <a:avLst/>
          </a:prstGeom>
          <a:ln w="76200">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891778" y="3200400"/>
            <a:ext cx="228600" cy="0"/>
          </a:xfrm>
          <a:prstGeom prst="line">
            <a:avLst/>
          </a:prstGeom>
          <a:ln w="76200">
            <a:solidFill>
              <a:srgbClr val="FFC000"/>
            </a:solidFill>
          </a:ln>
        </p:spPr>
        <p:style>
          <a:lnRef idx="2">
            <a:schemeClr val="accent2"/>
          </a:lnRef>
          <a:fillRef idx="0">
            <a:schemeClr val="accent2"/>
          </a:fillRef>
          <a:effectRef idx="1">
            <a:schemeClr val="accent2"/>
          </a:effectRef>
          <a:fontRef idx="minor">
            <a:schemeClr val="tx1"/>
          </a:fontRef>
        </p:style>
      </p:cxnSp>
      <p:sp>
        <p:nvSpPr>
          <p:cNvPr id="154" name="Text Box 7"/>
          <p:cNvSpPr txBox="1">
            <a:spLocks noChangeArrowheads="1"/>
          </p:cNvSpPr>
          <p:nvPr/>
        </p:nvSpPr>
        <p:spPr bwMode="auto">
          <a:xfrm>
            <a:off x="1633978" y="1981200"/>
            <a:ext cx="862608"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smtClean="0">
                <a:solidFill>
                  <a:prstClr val="black"/>
                </a:solidFill>
                <a:latin typeface="Calibri"/>
                <a:cs typeface="Arial" pitchFamily="34" charset="0"/>
              </a:rPr>
              <a:t>GOES-11 </a:t>
            </a:r>
            <a:endParaRPr lang="en-US" sz="1400" b="0" dirty="0">
              <a:solidFill>
                <a:prstClr val="black"/>
              </a:solidFill>
              <a:latin typeface="Calibri"/>
              <a:cs typeface="Arial" pitchFamily="34" charset="0"/>
            </a:endParaRPr>
          </a:p>
        </p:txBody>
      </p:sp>
      <p:cxnSp>
        <p:nvCxnSpPr>
          <p:cNvPr id="155" name="Straight Connector 154"/>
          <p:cNvCxnSpPr/>
          <p:nvPr/>
        </p:nvCxnSpPr>
        <p:spPr>
          <a:xfrm>
            <a:off x="3843778" y="2057400"/>
            <a:ext cx="2971800" cy="0"/>
          </a:xfrm>
          <a:prstGeom prst="line">
            <a:avLst/>
          </a:prstGeom>
          <a:ln w="76200">
            <a:prstDash val="soli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148578" y="2133600"/>
            <a:ext cx="2667000" cy="0"/>
          </a:xfrm>
          <a:prstGeom prst="line">
            <a:avLst/>
          </a:prstGeom>
          <a:ln w="76200">
            <a:solidFill>
              <a:srgbClr val="FFC000"/>
            </a:solidFill>
          </a:ln>
        </p:spPr>
        <p:style>
          <a:lnRef idx="2">
            <a:schemeClr val="accent2"/>
          </a:lnRef>
          <a:fillRef idx="0">
            <a:schemeClr val="accent2"/>
          </a:fillRef>
          <a:effectRef idx="1">
            <a:schemeClr val="accent2"/>
          </a:effectRef>
          <a:fontRef idx="minor">
            <a:schemeClr val="tx1"/>
          </a:fontRef>
        </p:style>
      </p:cxnSp>
      <p:sp>
        <p:nvSpPr>
          <p:cNvPr id="162" name="TextBox 161"/>
          <p:cNvSpPr txBox="1"/>
          <p:nvPr/>
        </p:nvSpPr>
        <p:spPr>
          <a:xfrm>
            <a:off x="6267145" y="1828800"/>
            <a:ext cx="729687" cy="246221"/>
          </a:xfrm>
          <a:prstGeom prst="rect">
            <a:avLst/>
          </a:prstGeom>
          <a:noFill/>
        </p:spPr>
        <p:txBody>
          <a:bodyPr wrap="none" rtlCol="0">
            <a:spAutoFit/>
          </a:bodyPr>
          <a:lstStyle/>
          <a:p>
            <a:r>
              <a:rPr lang="en-US" sz="1000" dirty="0" smtClean="0"/>
              <a:t>Dec 2011</a:t>
            </a:r>
            <a:endParaRPr lang="en-US" sz="1000" dirty="0"/>
          </a:p>
        </p:txBody>
      </p:sp>
      <p:sp>
        <p:nvSpPr>
          <p:cNvPr id="163" name="TextBox 162"/>
          <p:cNvSpPr txBox="1"/>
          <p:nvPr/>
        </p:nvSpPr>
        <p:spPr>
          <a:xfrm>
            <a:off x="6129778" y="3352800"/>
            <a:ext cx="729687" cy="246221"/>
          </a:xfrm>
          <a:prstGeom prst="rect">
            <a:avLst/>
          </a:prstGeom>
          <a:noFill/>
        </p:spPr>
        <p:txBody>
          <a:bodyPr wrap="none" rtlCol="0">
            <a:spAutoFit/>
          </a:bodyPr>
          <a:lstStyle/>
          <a:p>
            <a:r>
              <a:rPr lang="en-US" sz="1000" dirty="0" smtClean="0"/>
              <a:t>Dec 2011</a:t>
            </a:r>
            <a:endParaRPr lang="en-US" sz="1000" dirty="0"/>
          </a:p>
        </p:txBody>
      </p:sp>
      <p:sp>
        <p:nvSpPr>
          <p:cNvPr id="164" name="Text Box 57"/>
          <p:cNvSpPr txBox="1">
            <a:spLocks noChangeArrowheads="1"/>
          </p:cNvSpPr>
          <p:nvPr/>
        </p:nvSpPr>
        <p:spPr bwMode="auto">
          <a:xfrm>
            <a:off x="1329178" y="4721423"/>
            <a:ext cx="1124282"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smtClean="0">
                <a:solidFill>
                  <a:prstClr val="black"/>
                </a:solidFill>
                <a:latin typeface="Calibri"/>
              </a:rPr>
              <a:t>Meteosat-10</a:t>
            </a:r>
            <a:endParaRPr lang="en-US" sz="1400" b="0" dirty="0">
              <a:solidFill>
                <a:prstClr val="black"/>
              </a:solidFill>
              <a:latin typeface="Calibri"/>
            </a:endParaRPr>
          </a:p>
        </p:txBody>
      </p:sp>
      <p:sp>
        <p:nvSpPr>
          <p:cNvPr id="165" name="Right Arrow 164"/>
          <p:cNvSpPr/>
          <p:nvPr/>
        </p:nvSpPr>
        <p:spPr>
          <a:xfrm>
            <a:off x="7348115" y="4800599"/>
            <a:ext cx="87496"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ight Arrow 165"/>
          <p:cNvSpPr/>
          <p:nvPr/>
        </p:nvSpPr>
        <p:spPr>
          <a:xfrm>
            <a:off x="7348978" y="4876800"/>
            <a:ext cx="87258" cy="76200"/>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1" name="Text Box 22"/>
          <p:cNvSpPr txBox="1">
            <a:spLocks noChangeArrowheads="1"/>
          </p:cNvSpPr>
          <p:nvPr/>
        </p:nvSpPr>
        <p:spPr bwMode="auto">
          <a:xfrm>
            <a:off x="7298564" y="4267200"/>
            <a:ext cx="702436"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dirty="0" smtClean="0">
                <a:solidFill>
                  <a:prstClr val="black"/>
                </a:solidFill>
                <a:latin typeface="Calibri"/>
                <a:cs typeface="Arial" pitchFamily="34" charset="0"/>
              </a:rPr>
              <a:t>Jan2013</a:t>
            </a:r>
            <a:endParaRPr lang="en-US" sz="1200" b="0" dirty="0">
              <a:solidFill>
                <a:prstClr val="black"/>
              </a:solidFill>
              <a:latin typeface="Calibri"/>
              <a:cs typeface="Arial" pitchFamily="34" charset="0"/>
            </a:endParaRPr>
          </a:p>
        </p:txBody>
      </p:sp>
      <p:sp>
        <p:nvSpPr>
          <p:cNvPr id="172" name="Text Box 22"/>
          <p:cNvSpPr txBox="1">
            <a:spLocks noChangeArrowheads="1"/>
          </p:cNvSpPr>
          <p:nvPr/>
        </p:nvSpPr>
        <p:spPr bwMode="auto">
          <a:xfrm>
            <a:off x="6646542" y="4752201"/>
            <a:ext cx="702436"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dirty="0" smtClean="0">
                <a:solidFill>
                  <a:prstClr val="black"/>
                </a:solidFill>
                <a:latin typeface="Calibri"/>
                <a:cs typeface="Arial" pitchFamily="34" charset="0"/>
              </a:rPr>
              <a:t>Jan2013</a:t>
            </a:r>
            <a:endParaRPr lang="en-US" sz="1200" b="0" dirty="0">
              <a:solidFill>
                <a:prstClr val="black"/>
              </a:solidFill>
              <a:latin typeface="Calibri"/>
              <a:cs typeface="Arial" pitchFamily="34" charset="0"/>
            </a:endParaRPr>
          </a:p>
        </p:txBody>
      </p:sp>
      <p:sp>
        <p:nvSpPr>
          <p:cNvPr id="173" name="Text Box 22"/>
          <p:cNvSpPr txBox="1">
            <a:spLocks noChangeArrowheads="1"/>
          </p:cNvSpPr>
          <p:nvPr/>
        </p:nvSpPr>
        <p:spPr bwMode="auto">
          <a:xfrm>
            <a:off x="3996178" y="5742801"/>
            <a:ext cx="583814"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b="0" dirty="0" smtClean="0">
                <a:solidFill>
                  <a:prstClr val="black"/>
                </a:solidFill>
                <a:latin typeface="Calibri"/>
                <a:cs typeface="Arial" pitchFamily="34" charset="0"/>
              </a:rPr>
              <a:t>Aug08</a:t>
            </a:r>
            <a:endParaRPr lang="en-US" sz="1200" b="0" dirty="0">
              <a:solidFill>
                <a:prstClr val="black"/>
              </a:solidFill>
              <a:latin typeface="Calibri"/>
              <a:cs typeface="Arial" pitchFamily="34" charset="0"/>
            </a:endParaRPr>
          </a:p>
        </p:txBody>
      </p:sp>
      <p:cxnSp>
        <p:nvCxnSpPr>
          <p:cNvPr id="174" name="Straight Connector 173"/>
          <p:cNvCxnSpPr/>
          <p:nvPr/>
        </p:nvCxnSpPr>
        <p:spPr>
          <a:xfrm flipV="1">
            <a:off x="4529578" y="5791200"/>
            <a:ext cx="2438400" cy="27802"/>
          </a:xfrm>
          <a:prstGeom prst="line">
            <a:avLst/>
          </a:prstGeom>
          <a:ln w="76200">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4529578" y="5867400"/>
            <a:ext cx="2438400" cy="27802"/>
          </a:xfrm>
          <a:prstGeom prst="line">
            <a:avLst/>
          </a:prstGeom>
          <a:ln w="76200">
            <a:solidFill>
              <a:srgbClr val="FFC000"/>
            </a:solidFill>
          </a:ln>
        </p:spPr>
        <p:style>
          <a:lnRef idx="2">
            <a:schemeClr val="accent2"/>
          </a:lnRef>
          <a:fillRef idx="0">
            <a:schemeClr val="accent2"/>
          </a:fillRef>
          <a:effectRef idx="1">
            <a:schemeClr val="accent2"/>
          </a:effectRef>
          <a:fontRef idx="minor">
            <a:schemeClr val="tx1"/>
          </a:fontRef>
        </p:style>
      </p:cxnSp>
      <p:sp>
        <p:nvSpPr>
          <p:cNvPr id="176" name="Text Box 22"/>
          <p:cNvSpPr txBox="1">
            <a:spLocks noChangeArrowheads="1"/>
          </p:cNvSpPr>
          <p:nvPr/>
        </p:nvSpPr>
        <p:spPr bwMode="auto">
          <a:xfrm>
            <a:off x="6967978" y="5715000"/>
            <a:ext cx="721672"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dirty="0" smtClean="0">
                <a:solidFill>
                  <a:prstClr val="black"/>
                </a:solidFill>
                <a:latin typeface="Calibri"/>
                <a:cs typeface="Arial" pitchFamily="34" charset="0"/>
              </a:rPr>
              <a:t>Apr2011</a:t>
            </a:r>
            <a:endParaRPr lang="en-US" sz="1200" b="0" dirty="0">
              <a:solidFill>
                <a:prstClr val="black"/>
              </a:solidFill>
              <a:latin typeface="Calibri"/>
              <a:cs typeface="Arial" pitchFamily="34" charset="0"/>
            </a:endParaRPr>
          </a:p>
        </p:txBody>
      </p:sp>
      <p:sp>
        <p:nvSpPr>
          <p:cNvPr id="187" name="Right Arrow 186"/>
          <p:cNvSpPr/>
          <p:nvPr/>
        </p:nvSpPr>
        <p:spPr>
          <a:xfrm>
            <a:off x="7042068" y="6095999"/>
            <a:ext cx="545943"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ight Arrow 187"/>
          <p:cNvSpPr/>
          <p:nvPr/>
        </p:nvSpPr>
        <p:spPr>
          <a:xfrm>
            <a:off x="7044178" y="6172200"/>
            <a:ext cx="544458" cy="76200"/>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9" name="Text Box 22"/>
          <p:cNvSpPr txBox="1">
            <a:spLocks noChangeArrowheads="1"/>
          </p:cNvSpPr>
          <p:nvPr/>
        </p:nvSpPr>
        <p:spPr bwMode="auto">
          <a:xfrm>
            <a:off x="6322506" y="6047601"/>
            <a:ext cx="721672"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dirty="0" smtClean="0">
                <a:solidFill>
                  <a:prstClr val="black"/>
                </a:solidFill>
                <a:latin typeface="Calibri"/>
                <a:cs typeface="Arial" pitchFamily="34" charset="0"/>
              </a:rPr>
              <a:t>Apr2011</a:t>
            </a:r>
            <a:endParaRPr lang="en-US" sz="1200" b="0" dirty="0">
              <a:solidFill>
                <a:prstClr val="black"/>
              </a:solidFill>
              <a:latin typeface="Calibri"/>
              <a:cs typeface="Arial" pitchFamily="34" charset="0"/>
            </a:endParaRPr>
          </a:p>
        </p:txBody>
      </p:sp>
      <p:sp>
        <p:nvSpPr>
          <p:cNvPr id="190" name="Slide Number Placeholder 189"/>
          <p:cNvSpPr>
            <a:spLocks noGrp="1"/>
          </p:cNvSpPr>
          <p:nvPr>
            <p:ph type="sldNum" sz="quarter" idx="11"/>
          </p:nvPr>
        </p:nvSpPr>
        <p:spPr/>
        <p:txBody>
          <a:bodyPr/>
          <a:lstStyle/>
          <a:p>
            <a:fld id="{AA29AD84-C957-47C3-B860-2591B3B26BBB}" type="slidenum">
              <a:rPr lang="en-US" smtClean="0"/>
              <a:pPr/>
              <a:t>6</a:t>
            </a:fld>
            <a:endParaRPr lang="en-US"/>
          </a:p>
        </p:txBody>
      </p:sp>
      <p:sp>
        <p:nvSpPr>
          <p:cNvPr id="191" name="Footer Placeholder 190"/>
          <p:cNvSpPr>
            <a:spLocks noGrp="1"/>
          </p:cNvSpPr>
          <p:nvPr>
            <p:ph type="ftr" sz="quarter" idx="10"/>
          </p:nvPr>
        </p:nvSpPr>
        <p:spPr/>
        <p:txBody>
          <a:bodyPr/>
          <a:lstStyle/>
          <a:p>
            <a:r>
              <a:rPr lang="en-US" smtClean="0"/>
              <a:t>GSICS annual meeting, Williamsburg, VA</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p:cNvSpPr txBox="1">
            <a:spLocks/>
          </p:cNvSpPr>
          <p:nvPr/>
        </p:nvSpPr>
        <p:spPr>
          <a:xfrm>
            <a:off x="1752600" y="228600"/>
            <a:ext cx="6248401" cy="945572"/>
          </a:xfrm>
          <a:prstGeom prst="rect">
            <a:avLst/>
          </a:prstGeom>
        </p:spPr>
        <p:txBody>
          <a:bodyPr vert="horz" lIns="91440" tIns="45720" rIns="91440" bIns="45720" rtlCol="0" anchor="ctr">
            <a:noAutofit/>
          </a:bodyPr>
          <a:lstStyle/>
          <a:p>
            <a:pPr algn="ctr" fontAlgn="auto">
              <a:spcBef>
                <a:spcPts val="1200"/>
              </a:spcBef>
              <a:spcAft>
                <a:spcPts val="0"/>
              </a:spcAft>
            </a:pPr>
            <a:r>
              <a:rPr kumimoji="0" lang="en-GB" sz="2800" b="1" i="0" u="none" strike="noStrike" kern="1200" cap="none" spc="0" normalizeH="0" baseline="0" noProof="0" dirty="0" smtClean="0">
                <a:ln>
                  <a:noFill/>
                </a:ln>
                <a:solidFill>
                  <a:schemeClr val="tx1"/>
                </a:solidFill>
                <a:effectLst/>
                <a:uLnTx/>
                <a:uFillTx/>
                <a:latin typeface="+mj-lt"/>
                <a:ea typeface="+mj-ea"/>
                <a:cs typeface="+mj-cs"/>
              </a:rPr>
              <a:t>GEO-LEO Retro-</a:t>
            </a:r>
            <a:r>
              <a:rPr lang="en-US" sz="2800" b="1" dirty="0" smtClean="0">
                <a:solidFill>
                  <a:prstClr val="black"/>
                </a:solidFill>
                <a:latin typeface="Calibri"/>
                <a:ea typeface="+mj-ea"/>
                <a:cs typeface="+mj-cs"/>
              </a:rPr>
              <a:t>Processing </a:t>
            </a:r>
            <a:r>
              <a:rPr lang="en-US" sz="2000" b="0" dirty="0" smtClean="0">
                <a:solidFill>
                  <a:prstClr val="black"/>
                </a:solidFill>
                <a:latin typeface="Calibri"/>
                <a:ea typeface="+mj-ea"/>
                <a:cs typeface="+mj-cs"/>
              </a:rPr>
              <a:t>(CIMSS/University of Wisconsin)</a:t>
            </a:r>
            <a:endParaRPr kumimoji="0" lang="en-GB" sz="20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66" name="Table 65"/>
          <p:cNvGraphicFramePr>
            <a:graphicFrameLocks noGrp="1"/>
          </p:cNvGraphicFramePr>
          <p:nvPr/>
        </p:nvGraphicFramePr>
        <p:xfrm>
          <a:off x="228600" y="2286000"/>
          <a:ext cx="8686800" cy="2590800"/>
        </p:xfrm>
        <a:graphic>
          <a:graphicData uri="http://schemas.openxmlformats.org/drawingml/2006/table">
            <a:tbl>
              <a:tblPr firstRow="1" bandRow="1">
                <a:tableStyleId>{5C22544A-7EE6-4342-B048-85BDC9FD1C3A}</a:tableStyleId>
              </a:tblPr>
              <a:tblGrid>
                <a:gridCol w="2063113"/>
                <a:gridCol w="1737360"/>
                <a:gridCol w="1520190"/>
                <a:gridCol w="1628777"/>
                <a:gridCol w="1737360"/>
              </a:tblGrid>
              <a:tr h="542611">
                <a:tc>
                  <a:txBody>
                    <a:bodyPr/>
                    <a:lstStyle/>
                    <a:p>
                      <a:r>
                        <a:rPr lang="en-US" sz="1600" dirty="0" smtClean="0"/>
                        <a:t>Satellite</a:t>
                      </a:r>
                      <a:endParaRPr lang="en-US" sz="1600" dirty="0"/>
                    </a:p>
                  </a:txBody>
                  <a:tcPr/>
                </a:tc>
                <a:tc>
                  <a:txBody>
                    <a:bodyPr/>
                    <a:lstStyle/>
                    <a:p>
                      <a:r>
                        <a:rPr lang="en-US" sz="1600" dirty="0" smtClean="0"/>
                        <a:t>Begin Date</a:t>
                      </a:r>
                    </a:p>
                    <a:p>
                      <a:r>
                        <a:rPr lang="en-US" sz="1600" dirty="0" smtClean="0"/>
                        <a:t>(year/</a:t>
                      </a:r>
                      <a:r>
                        <a:rPr lang="en-US" sz="1600" dirty="0" err="1" smtClean="0"/>
                        <a:t>jday</a:t>
                      </a:r>
                      <a:r>
                        <a:rPr lang="en-US" sz="1600" dirty="0" smtClean="0"/>
                        <a:t>)</a:t>
                      </a:r>
                      <a:endParaRPr lang="en-US" sz="1600" dirty="0"/>
                    </a:p>
                  </a:txBody>
                  <a:tcPr/>
                </a:tc>
                <a:tc>
                  <a:txBody>
                    <a:bodyPr/>
                    <a:lstStyle/>
                    <a:p>
                      <a:r>
                        <a:rPr lang="en-US" sz="1600" dirty="0" smtClean="0"/>
                        <a:t>End</a:t>
                      </a:r>
                      <a:r>
                        <a:rPr lang="en-US" sz="1600" baseline="0" dirty="0" smtClean="0"/>
                        <a:t> Date</a:t>
                      </a:r>
                    </a:p>
                    <a:p>
                      <a:r>
                        <a:rPr lang="en-US" sz="1600" baseline="0" dirty="0" smtClean="0"/>
                        <a:t>(year/</a:t>
                      </a:r>
                      <a:r>
                        <a:rPr lang="en-US" sz="1600" baseline="0" dirty="0" err="1" smtClean="0"/>
                        <a:t>jday</a:t>
                      </a:r>
                      <a:r>
                        <a:rPr lang="en-US" sz="1600" baseline="0" dirty="0" smtClean="0"/>
                        <a:t>)</a:t>
                      </a:r>
                      <a:endParaRPr lang="en-US" sz="1600" dirty="0"/>
                    </a:p>
                  </a:txBody>
                  <a:tcPr/>
                </a:tc>
                <a:tc>
                  <a:txBody>
                    <a:bodyPr/>
                    <a:lstStyle/>
                    <a:p>
                      <a:r>
                        <a:rPr lang="en-US" sz="1600" dirty="0" smtClean="0"/>
                        <a:t>Total</a:t>
                      </a:r>
                      <a:r>
                        <a:rPr lang="en-US" sz="1600" baseline="0" dirty="0" smtClean="0"/>
                        <a:t> number </a:t>
                      </a:r>
                      <a:r>
                        <a:rPr lang="en-US" sz="1600" dirty="0" smtClean="0"/>
                        <a:t>(Days)</a:t>
                      </a:r>
                      <a:endParaRPr lang="en-US" sz="1600" dirty="0"/>
                    </a:p>
                  </a:txBody>
                  <a:tcPr/>
                </a:tc>
                <a:tc>
                  <a:txBody>
                    <a:bodyPr/>
                    <a:lstStyle/>
                    <a:p>
                      <a:r>
                        <a:rPr lang="en-US" sz="1600" dirty="0" smtClean="0"/>
                        <a:t>Status</a:t>
                      </a:r>
                      <a:endParaRPr lang="en-US" sz="1600" dirty="0"/>
                    </a:p>
                  </a:txBody>
                  <a:tcPr/>
                </a:tc>
              </a:tr>
              <a:tr h="314370">
                <a:tc>
                  <a:txBody>
                    <a:bodyPr/>
                    <a:lstStyle/>
                    <a:p>
                      <a:r>
                        <a:rPr lang="en-US" sz="1600" dirty="0" smtClean="0"/>
                        <a:t>GOES-8</a:t>
                      </a:r>
                      <a:endParaRPr lang="en-US" sz="1600" dirty="0"/>
                    </a:p>
                  </a:txBody>
                  <a:tcPr/>
                </a:tc>
                <a:tc>
                  <a:txBody>
                    <a:bodyPr/>
                    <a:lstStyle/>
                    <a:p>
                      <a:r>
                        <a:rPr lang="en-US" sz="1600" dirty="0" smtClean="0"/>
                        <a:t>2002/224</a:t>
                      </a:r>
                      <a:endParaRPr lang="en-US" sz="1600" dirty="0"/>
                    </a:p>
                  </a:txBody>
                  <a:tcPr/>
                </a:tc>
                <a:tc>
                  <a:txBody>
                    <a:bodyPr/>
                    <a:lstStyle/>
                    <a:p>
                      <a:r>
                        <a:rPr lang="en-US" sz="1600" dirty="0" smtClean="0"/>
                        <a:t>2003/090</a:t>
                      </a:r>
                      <a:endParaRPr lang="en-US" sz="1600" dirty="0"/>
                    </a:p>
                  </a:txBody>
                  <a:tcPr/>
                </a:tc>
                <a:tc>
                  <a:txBody>
                    <a:bodyPr/>
                    <a:lstStyle/>
                    <a:p>
                      <a:r>
                        <a:rPr lang="en-US" sz="1600" dirty="0" smtClean="0"/>
                        <a:t>143</a:t>
                      </a:r>
                      <a:endParaRPr lang="en-US" sz="1600" dirty="0"/>
                    </a:p>
                  </a:txBody>
                  <a:tcPr/>
                </a:tc>
                <a:tc>
                  <a:txBody>
                    <a:bodyPr/>
                    <a:lstStyle/>
                    <a:p>
                      <a:r>
                        <a:rPr lang="en-US" sz="1600" dirty="0" smtClean="0"/>
                        <a:t>Completed</a:t>
                      </a:r>
                      <a:endParaRPr lang="en-US" sz="1600" dirty="0"/>
                    </a:p>
                  </a:txBody>
                  <a:tcPr/>
                </a:tc>
              </a:tr>
              <a:tr h="314370">
                <a:tc>
                  <a:txBody>
                    <a:bodyPr/>
                    <a:lstStyle/>
                    <a:p>
                      <a:r>
                        <a:rPr lang="en-US" sz="1600" dirty="0" smtClean="0"/>
                        <a:t>GOES-9</a:t>
                      </a:r>
                      <a:endParaRPr lang="en-US" sz="1600" dirty="0"/>
                    </a:p>
                  </a:txBody>
                  <a:tcPr/>
                </a:tc>
                <a:tc>
                  <a:txBody>
                    <a:bodyPr/>
                    <a:lstStyle/>
                    <a:p>
                      <a:r>
                        <a:rPr lang="en-US" sz="1600" dirty="0" smtClean="0"/>
                        <a:t>2003/113</a:t>
                      </a:r>
                      <a:endParaRPr lang="en-US" sz="1600" dirty="0"/>
                    </a:p>
                  </a:txBody>
                  <a:tcPr/>
                </a:tc>
                <a:tc>
                  <a:txBody>
                    <a:bodyPr/>
                    <a:lstStyle/>
                    <a:p>
                      <a:r>
                        <a:rPr lang="en-US" sz="1600" dirty="0" smtClean="0"/>
                        <a:t>2005/321</a:t>
                      </a:r>
                      <a:endParaRPr lang="en-US" sz="1600" dirty="0"/>
                    </a:p>
                  </a:txBody>
                  <a:tcPr/>
                </a:tc>
                <a:tc>
                  <a:txBody>
                    <a:bodyPr/>
                    <a:lstStyle/>
                    <a:p>
                      <a:r>
                        <a:rPr lang="en-US" sz="1600" dirty="0" smtClean="0"/>
                        <a:t>854</a:t>
                      </a:r>
                      <a:endParaRPr lang="en-US" sz="1600" dirty="0"/>
                    </a:p>
                  </a:txBody>
                  <a:tcPr/>
                </a:tc>
                <a:tc>
                  <a:txBody>
                    <a:bodyPr/>
                    <a:lstStyle/>
                    <a:p>
                      <a:r>
                        <a:rPr lang="en-US" sz="1600" dirty="0" smtClean="0"/>
                        <a:t>Completed</a:t>
                      </a:r>
                      <a:endParaRPr lang="en-US" sz="1600" dirty="0"/>
                    </a:p>
                  </a:txBody>
                  <a:tcPr/>
                </a:tc>
              </a:tr>
              <a:tr h="314370">
                <a:tc>
                  <a:txBody>
                    <a:bodyPr/>
                    <a:lstStyle/>
                    <a:p>
                      <a:r>
                        <a:rPr lang="en-US" sz="1600" dirty="0" smtClean="0"/>
                        <a:t>GOES-10</a:t>
                      </a:r>
                      <a:endParaRPr lang="en-US" sz="1600" dirty="0"/>
                    </a:p>
                  </a:txBody>
                  <a:tcPr/>
                </a:tc>
                <a:tc>
                  <a:txBody>
                    <a:bodyPr/>
                    <a:lstStyle/>
                    <a:p>
                      <a:r>
                        <a:rPr lang="en-US" sz="1600" dirty="0" smtClean="0"/>
                        <a:t>2002/224</a:t>
                      </a:r>
                      <a:endParaRPr lang="en-US" sz="1600" dirty="0"/>
                    </a:p>
                  </a:txBody>
                  <a:tcPr/>
                </a:tc>
                <a:tc>
                  <a:txBody>
                    <a:bodyPr/>
                    <a:lstStyle/>
                    <a:p>
                      <a:r>
                        <a:rPr lang="en-US" sz="1600" dirty="0" smtClean="0"/>
                        <a:t>2009/334</a:t>
                      </a:r>
                      <a:endParaRPr lang="en-US" sz="1600" dirty="0"/>
                    </a:p>
                  </a:txBody>
                  <a:tcPr/>
                </a:tc>
                <a:tc>
                  <a:txBody>
                    <a:bodyPr/>
                    <a:lstStyle/>
                    <a:p>
                      <a:r>
                        <a:rPr lang="en-US" sz="1600" dirty="0" smtClean="0"/>
                        <a:t>2350</a:t>
                      </a:r>
                      <a:endParaRPr lang="en-US" sz="1600" dirty="0"/>
                    </a:p>
                  </a:txBody>
                  <a:tcPr/>
                </a:tc>
                <a:tc>
                  <a:txBody>
                    <a:bodyPr/>
                    <a:lstStyle/>
                    <a:p>
                      <a:r>
                        <a:rPr lang="en-US" sz="1600" dirty="0" smtClean="0"/>
                        <a:t>95% Completed </a:t>
                      </a:r>
                      <a:endParaRPr lang="en-US" sz="1600" dirty="0"/>
                    </a:p>
                  </a:txBody>
                  <a:tcPr/>
                </a:tc>
              </a:tr>
              <a:tr h="314370">
                <a:tc>
                  <a:txBody>
                    <a:bodyPr/>
                    <a:lstStyle/>
                    <a:p>
                      <a:r>
                        <a:rPr lang="en-US" sz="1600" dirty="0" smtClean="0"/>
                        <a:t>GOES-11</a:t>
                      </a:r>
                      <a:endParaRPr lang="en-US" sz="1600" dirty="0"/>
                    </a:p>
                  </a:txBody>
                  <a:tcPr/>
                </a:tc>
                <a:tc>
                  <a:txBody>
                    <a:bodyPr/>
                    <a:lstStyle/>
                    <a:p>
                      <a:r>
                        <a:rPr lang="en-US" sz="1600" dirty="0" smtClean="0"/>
                        <a:t>2006/152</a:t>
                      </a:r>
                      <a:endParaRPr lang="en-US" sz="1600" dirty="0"/>
                    </a:p>
                  </a:txBody>
                  <a:tcPr/>
                </a:tc>
                <a:tc>
                  <a:txBody>
                    <a:bodyPr/>
                    <a:lstStyle/>
                    <a:p>
                      <a:r>
                        <a:rPr lang="en-US" sz="1600" dirty="0" smtClean="0"/>
                        <a:t>2011/340</a:t>
                      </a:r>
                      <a:endParaRPr lang="en-US" sz="1600" dirty="0"/>
                    </a:p>
                  </a:txBody>
                  <a:tcPr/>
                </a:tc>
                <a:tc>
                  <a:txBody>
                    <a:bodyPr/>
                    <a:lstStyle/>
                    <a:p>
                      <a:r>
                        <a:rPr lang="en-US" sz="1600" dirty="0" smtClean="0"/>
                        <a:t>1975</a:t>
                      </a:r>
                      <a:endParaRPr lang="en-US" sz="1600" dirty="0"/>
                    </a:p>
                  </a:txBody>
                  <a:tcPr/>
                </a:tc>
                <a:tc>
                  <a:txBody>
                    <a:bodyPr/>
                    <a:lstStyle/>
                    <a:p>
                      <a:r>
                        <a:rPr lang="en-US" sz="1600" dirty="0" smtClean="0"/>
                        <a:t>Completed</a:t>
                      </a:r>
                      <a:endParaRPr lang="en-US" sz="1600" dirty="0"/>
                    </a:p>
                  </a:txBody>
                  <a:tcPr/>
                </a:tc>
              </a:tr>
              <a:tr h="314370">
                <a:tc>
                  <a:txBody>
                    <a:bodyPr/>
                    <a:lstStyle/>
                    <a:p>
                      <a:r>
                        <a:rPr lang="en-US" sz="1600" dirty="0" smtClean="0"/>
                        <a:t>GOES-12</a:t>
                      </a:r>
                      <a:endParaRPr lang="en-US" sz="1600" dirty="0"/>
                    </a:p>
                  </a:txBody>
                  <a:tcPr/>
                </a:tc>
                <a:tc>
                  <a:txBody>
                    <a:bodyPr/>
                    <a:lstStyle/>
                    <a:p>
                      <a:r>
                        <a:rPr lang="en-US" sz="1600" dirty="0" smtClean="0"/>
                        <a:t>2003/016</a:t>
                      </a:r>
                      <a:endParaRPr lang="en-US" sz="1600" dirty="0"/>
                    </a:p>
                  </a:txBody>
                  <a:tcPr/>
                </a:tc>
                <a:tc>
                  <a:txBody>
                    <a:bodyPr/>
                    <a:lstStyle/>
                    <a:p>
                      <a:r>
                        <a:rPr lang="en-US" sz="1600" dirty="0" smtClean="0"/>
                        <a:t>2010/364</a:t>
                      </a:r>
                      <a:endParaRPr lang="en-US" sz="1600" dirty="0"/>
                    </a:p>
                  </a:txBody>
                  <a:tcPr/>
                </a:tc>
                <a:tc>
                  <a:txBody>
                    <a:bodyPr/>
                    <a:lstStyle/>
                    <a:p>
                      <a:r>
                        <a:rPr lang="en-US" sz="1600" dirty="0" smtClean="0"/>
                        <a:t>2746</a:t>
                      </a:r>
                      <a:endParaRPr lang="en-US" sz="1600" dirty="0"/>
                    </a:p>
                  </a:txBody>
                  <a:tcPr/>
                </a:tc>
                <a:tc>
                  <a:txBody>
                    <a:bodyPr/>
                    <a:lstStyle/>
                    <a:p>
                      <a:r>
                        <a:rPr lang="en-US" sz="1600" dirty="0" smtClean="0"/>
                        <a:t>95% Completed</a:t>
                      </a:r>
                      <a:endParaRPr lang="en-US" sz="1600" dirty="0"/>
                    </a:p>
                  </a:txBody>
                  <a:tcPr/>
                </a:tc>
              </a:tr>
              <a:tr h="314370">
                <a:tc>
                  <a:txBody>
                    <a:bodyPr/>
                    <a:lstStyle/>
                    <a:p>
                      <a:r>
                        <a:rPr lang="en-US" sz="1600" dirty="0" smtClean="0"/>
                        <a:t>Meteosat-9</a:t>
                      </a:r>
                      <a:endParaRPr lang="en-US" sz="1600" dirty="0"/>
                    </a:p>
                  </a:txBody>
                  <a:tcPr/>
                </a:tc>
                <a:tc>
                  <a:txBody>
                    <a:bodyPr/>
                    <a:lstStyle/>
                    <a:p>
                      <a:r>
                        <a:rPr lang="en-US" sz="1600" dirty="0" smtClean="0"/>
                        <a:t>2007/101</a:t>
                      </a:r>
                      <a:endParaRPr lang="en-US" sz="1600" dirty="0"/>
                    </a:p>
                  </a:txBody>
                  <a:tcPr/>
                </a:tc>
                <a:tc>
                  <a:txBody>
                    <a:bodyPr/>
                    <a:lstStyle/>
                    <a:p>
                      <a:r>
                        <a:rPr lang="en-US" sz="1600" dirty="0" smtClean="0"/>
                        <a:t>2011/364</a:t>
                      </a:r>
                      <a:endParaRPr lang="en-US" sz="1600" dirty="0"/>
                    </a:p>
                  </a:txBody>
                  <a:tcPr/>
                </a:tc>
                <a:tc>
                  <a:txBody>
                    <a:bodyPr/>
                    <a:lstStyle/>
                    <a:p>
                      <a:r>
                        <a:rPr lang="en-US" sz="1600" dirty="0" smtClean="0"/>
                        <a:t>1464</a:t>
                      </a:r>
                      <a:endParaRPr lang="en-US" sz="1600" dirty="0"/>
                    </a:p>
                  </a:txBody>
                  <a:tcPr/>
                </a:tc>
                <a:tc>
                  <a:txBody>
                    <a:bodyPr/>
                    <a:lstStyle/>
                    <a:p>
                      <a:r>
                        <a:rPr lang="en-US" sz="1600" dirty="0" smtClean="0"/>
                        <a:t> 95%</a:t>
                      </a:r>
                      <a:r>
                        <a:rPr lang="en-US" sz="1600" baseline="0" dirty="0" smtClean="0"/>
                        <a:t> Completed</a:t>
                      </a:r>
                      <a:endParaRPr lang="en-US" sz="1600" dirty="0"/>
                    </a:p>
                  </a:txBody>
                  <a:tcPr/>
                </a:tc>
              </a:tr>
            </a:tbl>
          </a:graphicData>
        </a:graphic>
      </p:graphicFrame>
      <p:sp>
        <p:nvSpPr>
          <p:cNvPr id="67" name="TextBox 66"/>
          <p:cNvSpPr txBox="1"/>
          <p:nvPr/>
        </p:nvSpPr>
        <p:spPr>
          <a:xfrm>
            <a:off x="3048000" y="1828800"/>
            <a:ext cx="2967544" cy="369332"/>
          </a:xfrm>
          <a:prstGeom prst="rect">
            <a:avLst/>
          </a:prstGeom>
          <a:noFill/>
        </p:spPr>
        <p:txBody>
          <a:bodyPr wrap="none" rtlCol="0">
            <a:spAutoFit/>
          </a:bodyPr>
          <a:lstStyle/>
          <a:p>
            <a:r>
              <a:rPr lang="en-US" dirty="0" smtClean="0"/>
              <a:t>GEO vs. AIRS Collocations</a:t>
            </a:r>
            <a:endParaRPr lang="en-US" dirty="0"/>
          </a:p>
        </p:txBody>
      </p:sp>
      <p:sp>
        <p:nvSpPr>
          <p:cNvPr id="68" name="Slide Number Placeholder 67"/>
          <p:cNvSpPr>
            <a:spLocks noGrp="1"/>
          </p:cNvSpPr>
          <p:nvPr>
            <p:ph type="sldNum" sz="quarter" idx="11"/>
          </p:nvPr>
        </p:nvSpPr>
        <p:spPr/>
        <p:txBody>
          <a:bodyPr/>
          <a:lstStyle/>
          <a:p>
            <a:fld id="{AA29AD84-C957-47C3-B860-2591B3B26BBB}" type="slidenum">
              <a:rPr lang="en-US" smtClean="0"/>
              <a:pPr/>
              <a:t>7</a:t>
            </a:fld>
            <a:endParaRPr lang="en-US"/>
          </a:p>
        </p:txBody>
      </p:sp>
      <p:sp>
        <p:nvSpPr>
          <p:cNvPr id="69" name="Footer Placeholder 68"/>
          <p:cNvSpPr>
            <a:spLocks noGrp="1"/>
          </p:cNvSpPr>
          <p:nvPr>
            <p:ph type="ftr" sz="quarter" idx="10"/>
          </p:nvPr>
        </p:nvSpPr>
        <p:spPr/>
        <p:txBody>
          <a:bodyPr/>
          <a:lstStyle/>
          <a:p>
            <a:r>
              <a:rPr lang="en-US" smtClean="0"/>
              <a:t>GSICS annual meeting, Williamsburg, VA</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33400"/>
            <a:ext cx="6324600" cy="609600"/>
          </a:xfrm>
        </p:spPr>
        <p:txBody>
          <a:bodyPr/>
          <a:lstStyle/>
          <a:p>
            <a:r>
              <a:rPr lang="en-US" dirty="0" smtClean="0"/>
              <a:t>DCC Calibration for GOES-13 Imager</a:t>
            </a:r>
            <a:endParaRPr lang="en-US" dirty="0"/>
          </a:p>
        </p:txBody>
      </p:sp>
      <p:graphicFrame>
        <p:nvGraphicFramePr>
          <p:cNvPr id="5" name="Content Placeholder 4"/>
          <p:cNvGraphicFramePr>
            <a:graphicFrameLocks noGrp="1"/>
          </p:cNvGraphicFramePr>
          <p:nvPr>
            <p:ph idx="1"/>
          </p:nvPr>
        </p:nvGraphicFramePr>
        <p:xfrm>
          <a:off x="304800" y="5410200"/>
          <a:ext cx="7772399" cy="1285240"/>
        </p:xfrm>
        <a:graphic>
          <a:graphicData uri="http://schemas.openxmlformats.org/drawingml/2006/table">
            <a:tbl>
              <a:tblPr firstRow="1" bandRow="1">
                <a:tableStyleId>{5C22544A-7EE6-4342-B048-85BDC9FD1C3A}</a:tableStyleId>
              </a:tblPr>
              <a:tblGrid>
                <a:gridCol w="1207363"/>
                <a:gridCol w="1307237"/>
                <a:gridCol w="1524000"/>
                <a:gridCol w="838200"/>
                <a:gridCol w="1219200"/>
                <a:gridCol w="1676399"/>
              </a:tblGrid>
              <a:tr h="370840">
                <a:tc>
                  <a:txBody>
                    <a:bodyPr/>
                    <a:lstStyle/>
                    <a:p>
                      <a:r>
                        <a:rPr lang="en-US" sz="1200" dirty="0" smtClean="0"/>
                        <a:t>GEO satellite</a:t>
                      </a:r>
                      <a:endParaRPr lang="en-US" sz="1200" dirty="0"/>
                    </a:p>
                  </a:txBody>
                  <a:tcPr/>
                </a:tc>
                <a:tc>
                  <a:txBody>
                    <a:bodyPr/>
                    <a:lstStyle/>
                    <a:p>
                      <a:r>
                        <a:rPr lang="en-US" sz="1200" dirty="0" smtClean="0"/>
                        <a:t>Aqua-MODIS (%)</a:t>
                      </a:r>
                      <a:endParaRPr lang="en-US" sz="1200" dirty="0"/>
                    </a:p>
                  </a:txBody>
                  <a:tcPr/>
                </a:tc>
                <a:tc>
                  <a:txBody>
                    <a:bodyPr/>
                    <a:lstStyle/>
                    <a:p>
                      <a:r>
                        <a:rPr lang="en-US" sz="1200" dirty="0" smtClean="0"/>
                        <a:t>Calibration Transfer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Trend (%)</a:t>
                      </a:r>
                    </a:p>
                  </a:txBody>
                  <a:tcPr/>
                </a:tc>
                <a:tc>
                  <a:txBody>
                    <a:bodyPr/>
                    <a:lstStyle/>
                    <a:p>
                      <a:r>
                        <a:rPr lang="en-US" sz="1200" dirty="0" smtClean="0"/>
                        <a:t>SBAF (%)</a:t>
                      </a:r>
                      <a:endParaRPr lang="en-US" sz="1200" dirty="0"/>
                    </a:p>
                  </a:txBody>
                  <a:tcPr/>
                </a:tc>
                <a:tc>
                  <a:txBody>
                    <a:bodyPr/>
                    <a:lstStyle/>
                    <a:p>
                      <a:r>
                        <a:rPr lang="en-US" sz="1200" dirty="0" smtClean="0"/>
                        <a:t>Total Uncertainty (%)</a:t>
                      </a:r>
                      <a:endParaRPr lang="en-US" sz="1200" dirty="0"/>
                    </a:p>
                  </a:txBody>
                  <a:tcPr/>
                </a:tc>
              </a:tr>
              <a:tr h="370840">
                <a:tc>
                  <a:txBody>
                    <a:bodyPr/>
                    <a:lstStyle/>
                    <a:p>
                      <a:r>
                        <a:rPr lang="en-US" sz="1200" dirty="0" smtClean="0"/>
                        <a:t>GOES-13</a:t>
                      </a:r>
                      <a:endParaRPr lang="en-US" sz="1200" dirty="0"/>
                    </a:p>
                  </a:txBody>
                  <a:tcPr/>
                </a:tc>
                <a:tc>
                  <a:txBody>
                    <a:bodyPr/>
                    <a:lstStyle/>
                    <a:p>
                      <a:r>
                        <a:rPr lang="en-US" sz="1200" dirty="0" smtClean="0"/>
                        <a:t>1.64</a:t>
                      </a:r>
                      <a:endParaRPr lang="en-US" sz="1200" dirty="0"/>
                    </a:p>
                  </a:txBody>
                  <a:tcPr/>
                </a:tc>
                <a:tc>
                  <a:txBody>
                    <a:bodyPr/>
                    <a:lstStyle/>
                    <a:p>
                      <a:r>
                        <a:rPr lang="en-US" sz="1200" dirty="0" smtClean="0"/>
                        <a:t>1.2 (?)</a:t>
                      </a:r>
                      <a:endParaRPr lang="en-US" sz="1200" dirty="0"/>
                    </a:p>
                  </a:txBody>
                  <a:tcPr/>
                </a:tc>
                <a:tc>
                  <a:txBody>
                    <a:bodyPr/>
                    <a:lstStyle/>
                    <a:p>
                      <a:r>
                        <a:rPr lang="en-US" sz="1200" dirty="0" smtClean="0"/>
                        <a:t>0.5</a:t>
                      </a:r>
                      <a:endParaRPr lang="en-US" sz="1200" dirty="0"/>
                    </a:p>
                  </a:txBody>
                  <a:tcPr/>
                </a:tc>
                <a:tc>
                  <a:txBody>
                    <a:bodyPr/>
                    <a:lstStyle/>
                    <a:p>
                      <a:r>
                        <a:rPr lang="en-US" sz="1200" dirty="0" smtClean="0"/>
                        <a:t>0.27</a:t>
                      </a:r>
                      <a:r>
                        <a:rPr lang="en-US" sz="1200" baseline="0" dirty="0" smtClean="0"/>
                        <a:t> (GOME)</a:t>
                      </a:r>
                    </a:p>
                    <a:p>
                      <a:r>
                        <a:rPr lang="en-US" sz="1200" baseline="0" dirty="0" smtClean="0"/>
                        <a:t>0.30 (SCI)A</a:t>
                      </a:r>
                      <a:endParaRPr lang="en-US" sz="1200" dirty="0"/>
                    </a:p>
                  </a:txBody>
                  <a:tcPr/>
                </a:tc>
                <a:tc>
                  <a:txBody>
                    <a:bodyPr/>
                    <a:lstStyle/>
                    <a:p>
                      <a:r>
                        <a:rPr lang="en-US" sz="1200" dirty="0" smtClean="0"/>
                        <a:t>2.2</a:t>
                      </a:r>
                      <a:endParaRPr lang="en-US" sz="1200" dirty="0"/>
                    </a:p>
                  </a:txBody>
                  <a:tcPr/>
                </a:tc>
              </a:tr>
              <a:tr h="370840">
                <a:tc>
                  <a:txBody>
                    <a:bodyPr/>
                    <a:lstStyle/>
                    <a:p>
                      <a:r>
                        <a:rPr lang="en-US" sz="1200" dirty="0" smtClean="0"/>
                        <a:t>GOES-15</a:t>
                      </a:r>
                      <a:endParaRPr lang="en-US" sz="1200" dirty="0"/>
                    </a:p>
                  </a:txBody>
                  <a:tcPr/>
                </a:tc>
                <a:tc gridSpan="5">
                  <a:txBody>
                    <a:bodyPr/>
                    <a:lstStyle/>
                    <a:p>
                      <a:r>
                        <a:rPr lang="en-US" sz="1200" dirty="0" smtClean="0"/>
                        <a:t>In-sufficient</a:t>
                      </a:r>
                      <a:r>
                        <a:rPr lang="en-US" sz="1200" baseline="0" dirty="0" smtClean="0"/>
                        <a:t> DCC pixels.  Need multiple months of DCC pixels for a robust DCC histogram</a:t>
                      </a:r>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bl>
          </a:graphicData>
        </a:graphic>
      </p:graphicFrame>
      <p:sp>
        <p:nvSpPr>
          <p:cNvPr id="4" name="TextBox 3"/>
          <p:cNvSpPr txBox="1"/>
          <p:nvPr/>
        </p:nvSpPr>
        <p:spPr>
          <a:xfrm>
            <a:off x="228600" y="4876800"/>
            <a:ext cx="5823004" cy="369332"/>
          </a:xfrm>
          <a:prstGeom prst="rect">
            <a:avLst/>
          </a:prstGeom>
          <a:noFill/>
        </p:spPr>
        <p:txBody>
          <a:bodyPr wrap="none" rtlCol="0">
            <a:spAutoFit/>
          </a:bodyPr>
          <a:lstStyle/>
          <a:p>
            <a:r>
              <a:rPr lang="en-US" dirty="0" smtClean="0"/>
              <a:t>Uncertainty components (from D. </a:t>
            </a:r>
            <a:r>
              <a:rPr lang="en-US" dirty="0" err="1" smtClean="0"/>
              <a:t>Doelling</a:t>
            </a:r>
            <a:r>
              <a:rPr lang="en-US" dirty="0" smtClean="0"/>
              <a:t>, DCC ATBD)</a:t>
            </a:r>
            <a:endParaRPr lang="en-US" dirty="0"/>
          </a:p>
        </p:txBody>
      </p:sp>
      <p:pic>
        <p:nvPicPr>
          <p:cNvPr id="6" name="Picture 5" descr="g13.dcc.pdf.png"/>
          <p:cNvPicPr>
            <a:picLocks noChangeAspect="1"/>
          </p:cNvPicPr>
          <p:nvPr/>
        </p:nvPicPr>
        <p:blipFill>
          <a:blip r:embed="rId2" cstate="print"/>
          <a:stretch>
            <a:fillRect/>
          </a:stretch>
        </p:blipFill>
        <p:spPr>
          <a:xfrm>
            <a:off x="0" y="1981200"/>
            <a:ext cx="4705350" cy="2688771"/>
          </a:xfrm>
          <a:prstGeom prst="rect">
            <a:avLst/>
          </a:prstGeom>
        </p:spPr>
      </p:pic>
      <p:pic>
        <p:nvPicPr>
          <p:cNvPr id="8" name="Picture 7" descr="g13.monthly.dcc.trending.png"/>
          <p:cNvPicPr>
            <a:picLocks noChangeAspect="1"/>
          </p:cNvPicPr>
          <p:nvPr/>
        </p:nvPicPr>
        <p:blipFill>
          <a:blip r:embed="rId3" cstate="print"/>
          <a:stretch>
            <a:fillRect/>
          </a:stretch>
        </p:blipFill>
        <p:spPr>
          <a:xfrm>
            <a:off x="4610100" y="1905000"/>
            <a:ext cx="4533900" cy="2590800"/>
          </a:xfrm>
          <a:prstGeom prst="rect">
            <a:avLst/>
          </a:prstGeom>
        </p:spPr>
      </p:pic>
      <p:sp>
        <p:nvSpPr>
          <p:cNvPr id="9" name="Slide Number Placeholder 8"/>
          <p:cNvSpPr>
            <a:spLocks noGrp="1"/>
          </p:cNvSpPr>
          <p:nvPr>
            <p:ph type="sldNum" sz="quarter" idx="11"/>
          </p:nvPr>
        </p:nvSpPr>
        <p:spPr/>
        <p:txBody>
          <a:bodyPr/>
          <a:lstStyle/>
          <a:p>
            <a:fld id="{280F082F-4A35-4E7E-AD6D-89617C148F34}"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lstStyle/>
          <a:p>
            <a:r>
              <a:rPr lang="en-US" sz="1800" dirty="0" smtClean="0"/>
              <a:t>GOES calibration anomaly investigation</a:t>
            </a:r>
          </a:p>
          <a:p>
            <a:r>
              <a:rPr lang="en-US" sz="1800" dirty="0" smtClean="0"/>
              <a:t>GOES Imager band-to-band co-registration error correction</a:t>
            </a:r>
          </a:p>
          <a:p>
            <a:r>
              <a:rPr lang="en-US" sz="1800" dirty="0" smtClean="0"/>
              <a:t>GOES vs. AIRS/</a:t>
            </a:r>
            <a:r>
              <a:rPr lang="en-US" sz="1800" dirty="0" err="1" smtClean="0"/>
              <a:t>CrIS</a:t>
            </a:r>
            <a:r>
              <a:rPr lang="en-US" sz="1800" dirty="0" smtClean="0"/>
              <a:t>/IASI</a:t>
            </a:r>
          </a:p>
          <a:p>
            <a:r>
              <a:rPr lang="en-US" sz="1800" dirty="0" smtClean="0"/>
              <a:t>Desert-based vicarious calibration for GOES Imager (to be presented later)</a:t>
            </a:r>
          </a:p>
          <a:p>
            <a:r>
              <a:rPr lang="en-US" sz="1800" dirty="0" smtClean="0"/>
              <a:t>Lunar calibration – ROLO vs. M-T model</a:t>
            </a:r>
          </a:p>
          <a:p>
            <a:r>
              <a:rPr lang="en-US" sz="1800" dirty="0" smtClean="0"/>
              <a:t>Combined vicarious calibration method</a:t>
            </a:r>
          </a:p>
          <a:p>
            <a:r>
              <a:rPr lang="en-US" sz="1800" dirty="0" smtClean="0"/>
              <a:t>METOP-A/B AVHRR </a:t>
            </a:r>
            <a:r>
              <a:rPr lang="en-US" sz="1800" dirty="0" err="1" smtClean="0"/>
              <a:t>vis</a:t>
            </a:r>
            <a:r>
              <a:rPr lang="en-US" sz="1800" dirty="0" smtClean="0"/>
              <a:t> (Chang) (to be presented later)</a:t>
            </a:r>
          </a:p>
        </p:txBody>
      </p:sp>
      <p:sp>
        <p:nvSpPr>
          <p:cNvPr id="4" name="Slide Number Placeholder 3"/>
          <p:cNvSpPr>
            <a:spLocks noGrp="1"/>
          </p:cNvSpPr>
          <p:nvPr>
            <p:ph type="sldNum" sz="quarter" idx="11"/>
          </p:nvPr>
        </p:nvSpPr>
        <p:spPr/>
        <p:txBody>
          <a:bodyPr/>
          <a:lstStyle/>
          <a:p>
            <a:fld id="{280F082F-4A35-4E7E-AD6D-89617C148F34}" type="slidenum">
              <a:rPr lang="en-US" smtClean="0"/>
              <a:pPr/>
              <a:t>9</a:t>
            </a:fld>
            <a:endParaRPr lang="en-US" dirty="0"/>
          </a:p>
        </p:txBody>
      </p:sp>
    </p:spTree>
  </p:cSld>
  <p:clrMapOvr>
    <a:masterClrMapping/>
  </p:clrMapOvr>
</p:sld>
</file>

<file path=ppt/theme/theme1.xml><?xml version="1.0" encoding="utf-8"?>
<a:theme xmlns:a="http://schemas.openxmlformats.org/drawingml/2006/main" name="2_NOAA">
  <a:themeElements>
    <a:clrScheme name="">
      <a:dk1>
        <a:srgbClr val="000000"/>
      </a:dk1>
      <a:lt1>
        <a:srgbClr val="063DE8"/>
      </a:lt1>
      <a:dk2>
        <a:srgbClr val="000000"/>
      </a:dk2>
      <a:lt2>
        <a:srgbClr val="919191"/>
      </a:lt2>
      <a:accent1>
        <a:srgbClr val="618FFD"/>
      </a:accent1>
      <a:accent2>
        <a:srgbClr val="00AE00"/>
      </a:accent2>
      <a:accent3>
        <a:srgbClr val="AAAFF2"/>
      </a:accent3>
      <a:accent4>
        <a:srgbClr val="000000"/>
      </a:accent4>
      <a:accent5>
        <a:srgbClr val="B7C6FE"/>
      </a:accent5>
      <a:accent6>
        <a:srgbClr val="009D00"/>
      </a:accent6>
      <a:hlink>
        <a:srgbClr val="FC0128"/>
      </a:hlink>
      <a:folHlink>
        <a:srgbClr val="CECECE"/>
      </a:folHlink>
    </a:clrScheme>
    <a:fontScheme name="2_NOAA">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OA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NOA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NOA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NOA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NOA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NOA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NOA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5383</TotalTime>
  <Words>1587</Words>
  <Application>Microsoft Office PowerPoint</Application>
  <PresentationFormat>On-screen Show (4:3)</PresentationFormat>
  <Paragraphs>342</Paragraphs>
  <Slides>23</Slides>
  <Notes>10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2_NOAA</vt:lpstr>
      <vt:lpstr>NOAA GPRC Report</vt:lpstr>
      <vt:lpstr>Outline</vt:lpstr>
      <vt:lpstr>Operations</vt:lpstr>
      <vt:lpstr>Product promotion</vt:lpstr>
      <vt:lpstr>GEO-LEO Inter-Calibration Products</vt:lpstr>
      <vt:lpstr>Slide 6</vt:lpstr>
      <vt:lpstr>Slide 7</vt:lpstr>
      <vt:lpstr>DCC Calibration for GOES-13 Imager</vt:lpstr>
      <vt:lpstr>Research</vt:lpstr>
      <vt:lpstr>GOES Calibration Anomaly Investigation</vt:lpstr>
      <vt:lpstr>GOES Imager band-to-band co-registration error correction</vt:lpstr>
      <vt:lpstr>Slide 12</vt:lpstr>
      <vt:lpstr>GOES vs. AIRS/CrIS/IASI Inter-Calibration – Diurnal Variation</vt:lpstr>
      <vt:lpstr>Slide 14</vt:lpstr>
      <vt:lpstr>Desert Calibration</vt:lpstr>
      <vt:lpstr>Lunar Calibration: MT vs. ROLO model</vt:lpstr>
      <vt:lpstr>Obs-MT vs Obs-ROLO</vt:lpstr>
      <vt:lpstr>MT vs. ROLO</vt:lpstr>
      <vt:lpstr>Combined  Vicarious Calibration Algorithm</vt:lpstr>
      <vt:lpstr>Metop-A/B AVHRR VNIR Calibration</vt:lpstr>
      <vt:lpstr>Actions</vt:lpstr>
      <vt:lpstr>Outlook</vt:lpstr>
      <vt:lpstr>Summary</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fyu</dc:creator>
  <cp:lastModifiedBy>fyu</cp:lastModifiedBy>
  <cp:revision>616</cp:revision>
  <dcterms:created xsi:type="dcterms:W3CDTF">2010-04-26T15:22:09Z</dcterms:created>
  <dcterms:modified xsi:type="dcterms:W3CDTF">2013-03-05T19:20:41Z</dcterms:modified>
</cp:coreProperties>
</file>