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0" r:id="rId4"/>
    <p:sldId id="269" r:id="rId5"/>
    <p:sldId id="259" r:id="rId6"/>
    <p:sldId id="261" r:id="rId7"/>
    <p:sldId id="263" r:id="rId8"/>
    <p:sldId id="268" r:id="rId9"/>
    <p:sldId id="267" r:id="rId10"/>
    <p:sldId id="264" r:id="rId11"/>
    <p:sldId id="270" r:id="rId12"/>
    <p:sldId id="265" r:id="rId1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7C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341" autoAdjust="0"/>
  </p:normalViewPr>
  <p:slideViewPr>
    <p:cSldViewPr>
      <p:cViewPr varScale="1">
        <p:scale>
          <a:sx n="85" d="100"/>
          <a:sy n="85" d="100"/>
        </p:scale>
        <p:origin x="-4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4" Type="http://schemas.openxmlformats.org/officeDocument/2006/relationships/image" Target="../media/image10.wmf"/><Relationship Id="rId5" Type="http://schemas.openxmlformats.org/officeDocument/2006/relationships/image" Target="../media/image11.wmf"/><Relationship Id="rId6" Type="http://schemas.openxmlformats.org/officeDocument/2006/relationships/image" Target="../media/image12.wmf"/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4" Type="http://schemas.openxmlformats.org/officeDocument/2006/relationships/image" Target="../media/image16.wmf"/><Relationship Id="rId5" Type="http://schemas.openxmlformats.org/officeDocument/2006/relationships/image" Target="../media/image7.wmf"/><Relationship Id="rId1" Type="http://schemas.openxmlformats.org/officeDocument/2006/relationships/image" Target="../media/image13.wmf"/><Relationship Id="rId2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83477-A1D2-4E39-968F-352E59FB10E0}" type="datetimeFigureOut">
              <a:rPr kumimoji="1" lang="ja-JP" altLang="en-US" smtClean="0"/>
              <a:pPr/>
              <a:t>13/03/06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20131-A76D-4D1C-BBB8-C1BF4E87E6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5219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正方形/長方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882C-534F-44BA-B5EC-2E6F3B660003}" type="datetime1">
              <a:rPr kumimoji="1" lang="ja-JP" altLang="en-US" smtClean="0"/>
              <a:pPr/>
              <a:t>13/03/06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GRWG/GDWG Annual Meeting, Mar. 04-08, 2013, Williamsburg</a:t>
            </a:r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正方形/長方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円/楕円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66AFF5-D5DA-4425-859B-D6756646E1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ADF7-AC21-4A97-8E3C-58C9074FCEA7}" type="datetime1">
              <a:rPr kumimoji="1" lang="ja-JP" altLang="en-US" smtClean="0"/>
              <a:pPr/>
              <a:t>13/03/06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GRWG/GDWG Annual Meeting, Mar. 04-08, 2013, Williamsburg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AFF5-D5DA-4425-859B-D6756646E1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正方形/長方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正方形/長方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正方形/長方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正方形/長方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円/楕円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566AFF5-D5DA-4425-859B-D6756646E1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A81B-DCF2-46CD-8032-00F63351F2C3}" type="datetime1">
              <a:rPr kumimoji="1" lang="ja-JP" altLang="en-US" smtClean="0"/>
              <a:pPr/>
              <a:t>13/03/06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GRWG/GDWG Annual Meeting, Mar. 04-08, 2013, Williamsburg</a:t>
            </a:r>
            <a:endParaRPr kumimoji="1" lang="ja-JP" altLang="en-US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CD86-F4B1-4345-A2A6-495727BF51D5}" type="datetime1">
              <a:rPr kumimoji="1" lang="ja-JP" altLang="en-US" smtClean="0"/>
              <a:pPr/>
              <a:t>13/03/06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GRWG/GDWG Annual Meeting, Mar. 04-08, 2013, Williamsburg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566AFF5-D5DA-4425-859B-D6756646E1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正方形/長方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正方形/長方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3" name="正方形/長方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正方形/長方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GRWG/GDWG Annual Meeting, Mar. 04-08, 2013, Williamsburg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0133-124D-4E55-94B2-0135C59EDFDD}" type="datetime1">
              <a:rPr kumimoji="1" lang="ja-JP" altLang="en-US" smtClean="0"/>
              <a:pPr/>
              <a:t>13/03/06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円/楕円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円/楕円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66AFF5-D5DA-4425-859B-D6756646E1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8CA52AA-D5F4-4E8A-BC86-02C2B107C8E6}" type="datetime1">
              <a:rPr kumimoji="1" lang="ja-JP" altLang="en-US" smtClean="0"/>
              <a:pPr/>
              <a:t>13/03/06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GRWG/GDWG Annual Meeting, Mar. 04-08, 2013, Williamsburg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AFF5-D5DA-4425-859B-D6756646E1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コンテンツ プレースホル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正方形/長方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正方形/長方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正方形/長方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正方形/長方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346E-05F5-4B93-BEA2-363ECDC6F890}" type="datetime1">
              <a:rPr kumimoji="1" lang="ja-JP" altLang="en-US" smtClean="0"/>
              <a:pPr/>
              <a:t>13/03/06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kumimoji="1" lang="en-US" altLang="ja-JP" smtClean="0"/>
              <a:t>GRWG/GDWG Annual Meeting, Mar. 04-08, 2013, Williamsburg</a:t>
            </a:r>
            <a:endParaRPr kumimoji="1" lang="ja-JP" alt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コンテンツ プレースホル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6" name="コンテンツ プレースホル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円/楕円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円/楕円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566AFF5-D5DA-4425-859B-D6756646E1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3" name="タイトル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E7F6-FA0D-4AB1-8231-0266BB73A543}" type="datetime1">
              <a:rPr kumimoji="1" lang="ja-JP" altLang="en-US" smtClean="0"/>
              <a:pPr/>
              <a:t>13/03/06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GRWG/GDWG Annual Meeting, Mar. 04-08, 2013, Williamsburg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566AFF5-D5DA-4425-859B-D6756646E1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正方形/長方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正方形/長方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正方形/長方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正方形/長方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62B0-0909-4873-A06A-D52140E771DF}" type="datetime1">
              <a:rPr kumimoji="1" lang="ja-JP" altLang="en-US" smtClean="0"/>
              <a:pPr/>
              <a:t>13/03/06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GRWG/GDWG Annual Meeting, Mar. 04-08, 2013, Williamsburg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66AFF5-D5DA-4425-859B-D6756646E1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正方形/長方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正方形/長方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コンテンツ プレースホル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円/楕円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円/楕円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66AFF5-D5DA-4425-859B-D6756646E1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1" name="正方形/長方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35F3E-0AFF-4E67-88E7-DB42E2600CDD}" type="datetime1">
              <a:rPr kumimoji="1" lang="ja-JP" altLang="en-US" smtClean="0"/>
              <a:pPr/>
              <a:t>13/03/06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kumimoji="1" lang="en-US" altLang="ja-JP" smtClean="0"/>
              <a:t>GRWG/GDWG Annual Meeting, Mar. 04-08, 2013, Williamsburg</a:t>
            </a:r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コネクタ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正方形/長方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正方形/長方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円/楕円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円/楕円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566AFF5-D5DA-4425-859B-D6756646E1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2" name="正方形/長方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E81A9E4-9F49-4A92-8C02-66BE6156B8AA}" type="datetime1">
              <a:rPr kumimoji="1" lang="ja-JP" altLang="en-US" smtClean="0"/>
              <a:pPr/>
              <a:t>13/03/06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kumimoji="1" lang="en-US" altLang="ja-JP" smtClean="0"/>
              <a:t>GRWG/GDWG Annual Meeting, Mar. 04-08, 2013, Williamsburg</a:t>
            </a:r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正方形/長方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4A50AF7-FA96-4F9A-A933-FA06F51E116B}" type="datetime1">
              <a:rPr kumimoji="1" lang="ja-JP" altLang="en-US" smtClean="0"/>
              <a:pPr/>
              <a:t>13/03/06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kumimoji="1" lang="en-US" altLang="ja-JP" smtClean="0"/>
              <a:t>GRWG/GDWG Annual Meeting, Mar. 04-08, 2013, Williamsburg</a:t>
            </a:r>
            <a:endParaRPr kumimoji="1" lang="ja-JP" altLang="en-US"/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円/楕円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円/楕円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66AFF5-D5DA-4425-859B-D6756646E1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1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1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11.wmf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8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9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1.bin"/><Relationship Id="rId12" Type="http://schemas.openxmlformats.org/officeDocument/2006/relationships/image" Target="../media/image7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7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14.wmf"/><Relationship Id="rId7" Type="http://schemas.openxmlformats.org/officeDocument/2006/relationships/oleObject" Target="../embeddings/oleObject9.bin"/><Relationship Id="rId8" Type="http://schemas.openxmlformats.org/officeDocument/2006/relationships/image" Target="../media/image15.wmf"/><Relationship Id="rId9" Type="http://schemas.openxmlformats.org/officeDocument/2006/relationships/oleObject" Target="../embeddings/oleObject10.bin"/><Relationship Id="rId10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oleObject" Target="../embeddings/oleObject12.bin"/><Relationship Id="rId5" Type="http://schemas.openxmlformats.org/officeDocument/2006/relationships/image" Target="../media/image21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Uncertainty evaluation of GSICS MTSAT-IASI correction products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11760" y="4365104"/>
            <a:ext cx="44662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 smtClean="0"/>
              <a:t>Masaya Takahashi</a:t>
            </a:r>
          </a:p>
          <a:p>
            <a:pPr algn="ctr"/>
            <a:r>
              <a:rPr lang="en-US" altLang="ja-JP" sz="2400" dirty="0" smtClean="0"/>
              <a:t>Meteorological Satellite Center/</a:t>
            </a:r>
          </a:p>
          <a:p>
            <a:pPr algn="ctr"/>
            <a:r>
              <a:rPr kumimoji="1" lang="en-US" altLang="ja-JP" sz="2400" dirty="0" smtClean="0"/>
              <a:t>Japan Meteorological Agency</a:t>
            </a:r>
            <a:endParaRPr kumimoji="1" lang="ja-JP" altLang="en-US" sz="2400" dirty="0"/>
          </a:p>
        </p:txBody>
      </p:sp>
      <p:sp>
        <p:nvSpPr>
          <p:cNvPr id="5" name="フッター プレースホルダ 8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5491336" cy="365760"/>
          </a:xfrm>
        </p:spPr>
        <p:txBody>
          <a:bodyPr/>
          <a:lstStyle/>
          <a:p>
            <a:r>
              <a:rPr kumimoji="1" lang="en-US" altLang="ja-JP" dirty="0" smtClean="0"/>
              <a:t>GRWG/GDWG Annual Meeting, Mar. 04-08, 2013, Williamsburg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AFF5-D5DA-4425-859B-D6756646E101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Summary and future plan</a:t>
            </a:r>
            <a:endParaRPr kumimoji="1" lang="ja-JP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フッター プレースホルダ 8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5491336" cy="365760"/>
          </a:xfrm>
        </p:spPr>
        <p:txBody>
          <a:bodyPr/>
          <a:lstStyle/>
          <a:p>
            <a:r>
              <a:rPr kumimoji="1" lang="en-US" altLang="ja-JP" dirty="0" smtClean="0"/>
              <a:t>GRWG/GDWG Annual Meeting, Mar. 04-08, 2013, Williamsburg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AFF5-D5DA-4425-859B-D6756646E101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83568" y="1891044"/>
            <a:ext cx="7704856" cy="408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lnSpc>
                <a:spcPct val="110000"/>
              </a:lnSpc>
              <a:buFont typeface="Wingdings" pitchFamily="2" charset="2"/>
              <a:buChar char="n"/>
            </a:pPr>
            <a:r>
              <a:rPr lang="en-US" altLang="ja-JP" sz="2400" dirty="0" smtClean="0">
                <a:solidFill>
                  <a:schemeClr val="accent2">
                    <a:lumMod val="75000"/>
                  </a:schemeClr>
                </a:solidFill>
              </a:rPr>
              <a:t>Current status of MTSAT-1R/-2 IR GSICS correction</a:t>
            </a:r>
          </a:p>
          <a:p>
            <a:pPr marL="538163" indent="-363538">
              <a:lnSpc>
                <a:spcPct val="110000"/>
              </a:lnSpc>
              <a:buFont typeface="Wingdings" pitchFamily="2" charset="2"/>
              <a:buChar char="p"/>
            </a:pPr>
            <a:r>
              <a:rPr lang="en-US" altLang="ja-JP" sz="2000" dirty="0" smtClean="0"/>
              <a:t>Demonstration phase, started in July 2010</a:t>
            </a:r>
          </a:p>
          <a:p>
            <a:pPr marL="538163" indent="-363538">
              <a:lnSpc>
                <a:spcPct val="110000"/>
              </a:lnSpc>
              <a:buFont typeface="Wingdings" pitchFamily="2" charset="2"/>
              <a:buChar char="p"/>
            </a:pPr>
            <a:r>
              <a:rPr lang="en-US" altLang="ja-JP" sz="2000" dirty="0" smtClean="0"/>
              <a:t>Reference sensor: </a:t>
            </a:r>
            <a:r>
              <a:rPr lang="en-US" altLang="ja-JP" sz="2000" dirty="0" err="1" smtClean="0"/>
              <a:t>Metop</a:t>
            </a:r>
            <a:r>
              <a:rPr lang="en-US" altLang="ja-JP" sz="2000" dirty="0" smtClean="0"/>
              <a:t>-A/IASI and Aqua/AIRS</a:t>
            </a:r>
          </a:p>
          <a:p>
            <a:pPr marL="538163" indent="-363538">
              <a:lnSpc>
                <a:spcPct val="110000"/>
              </a:lnSpc>
              <a:buFont typeface="Wingdings" pitchFamily="2" charset="2"/>
              <a:buChar char="p"/>
            </a:pPr>
            <a:r>
              <a:rPr lang="en-US" altLang="ja-JP" sz="2000" dirty="0" smtClean="0"/>
              <a:t>Additions and modifications to the </a:t>
            </a:r>
            <a:r>
              <a:rPr lang="en-US" altLang="ja-JP" sz="2000" dirty="0" err="1" smtClean="0"/>
              <a:t>netCDF</a:t>
            </a:r>
            <a:r>
              <a:rPr lang="en-US" altLang="ja-JP" sz="2000" dirty="0" smtClean="0"/>
              <a:t> conventions have been done</a:t>
            </a:r>
          </a:p>
          <a:p>
            <a:pPr marL="538163" indent="-363538">
              <a:lnSpc>
                <a:spcPct val="110000"/>
              </a:lnSpc>
              <a:buFont typeface="Wingdings" pitchFamily="2" charset="2"/>
              <a:buChar char="p"/>
            </a:pPr>
            <a:r>
              <a:rPr lang="en-US" altLang="ja-JP" sz="2000" dirty="0" smtClean="0"/>
              <a:t>Internal user’s feedback</a:t>
            </a:r>
          </a:p>
          <a:p>
            <a:pPr>
              <a:lnSpc>
                <a:spcPct val="110000"/>
              </a:lnSpc>
            </a:pPr>
            <a:endParaRPr lang="en-US" altLang="ja-JP" sz="2400" dirty="0" smtClean="0"/>
          </a:p>
          <a:p>
            <a:pPr marL="363538" indent="-363538">
              <a:lnSpc>
                <a:spcPct val="110000"/>
              </a:lnSpc>
              <a:buFont typeface="Wingdings" pitchFamily="2" charset="2"/>
              <a:buChar char="n"/>
            </a:pPr>
            <a:r>
              <a:rPr lang="en-US" altLang="ja-JP" sz="2400" dirty="0" smtClean="0">
                <a:solidFill>
                  <a:schemeClr val="accent2">
                    <a:lumMod val="75000"/>
                  </a:schemeClr>
                </a:solidFill>
              </a:rPr>
              <a:t>Toward the implements to Pre-Operational phase</a:t>
            </a:r>
            <a:endParaRPr lang="en-US" altLang="ja-JP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38163" indent="-363538">
              <a:lnSpc>
                <a:spcPct val="110000"/>
              </a:lnSpc>
              <a:buFont typeface="Wingdings" pitchFamily="2" charset="2"/>
              <a:buChar char="p"/>
            </a:pPr>
            <a:r>
              <a:rPr lang="en-US" altLang="ja-JP" sz="2000" dirty="0" smtClean="0"/>
              <a:t>Completion of uncertainty evaluation</a:t>
            </a:r>
          </a:p>
          <a:p>
            <a:pPr marL="538163" indent="-363538">
              <a:lnSpc>
                <a:spcPct val="110000"/>
              </a:lnSpc>
              <a:buFont typeface="Wingdings" pitchFamily="2" charset="2"/>
              <a:buChar char="p"/>
            </a:pPr>
            <a:r>
              <a:rPr kumimoji="1" lang="en-US" altLang="ja-JP" sz="2000" dirty="0" smtClean="0"/>
              <a:t>Documentation</a:t>
            </a:r>
          </a:p>
          <a:p>
            <a:pPr>
              <a:lnSpc>
                <a:spcPct val="110000"/>
              </a:lnSpc>
            </a:pP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Backup slides</a:t>
            </a:r>
            <a:endParaRPr kumimoji="1" lang="ja-JP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GRWG/GDWG Annual Meeting, Mar. 04-08, 2013, Williamsburg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AFF5-D5DA-4425-859B-D6756646E101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143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geo_leo_spectral_mismatch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78" t="6461" r="4248" b="4368"/>
          <a:stretch/>
        </p:blipFill>
        <p:spPr>
          <a:xfrm>
            <a:off x="179511" y="2454986"/>
            <a:ext cx="6696745" cy="3926342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GEO-</a:t>
            </a:r>
            <a:r>
              <a:rPr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LEO </a:t>
            </a:r>
            <a: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Spectral mismatch</a:t>
            </a:r>
            <a:endParaRPr kumimoji="1" lang="ja-JP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フッター プレースホルダ 8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5491336" cy="365760"/>
          </a:xfrm>
        </p:spPr>
        <p:txBody>
          <a:bodyPr/>
          <a:lstStyle/>
          <a:p>
            <a:r>
              <a:rPr kumimoji="1" lang="en-US" altLang="ja-JP" dirty="0" smtClean="0"/>
              <a:t>GRWG/GDWG Annual Meeting, Mar. 04-08, 2013, Williamsburg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AFF5-D5DA-4425-859B-D6756646E101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pic>
        <p:nvPicPr>
          <p:cNvPr id="5" name="図 4" descr="IasiSuperCh_for_Mtsat2Ir4_Constrain_Fig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6826734" y="571165"/>
            <a:ext cx="1368151" cy="29073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Contents</a:t>
            </a:r>
            <a:endParaRPr kumimoji="1" lang="ja-JP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44851" y="2043771"/>
            <a:ext cx="6032421" cy="24057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3525" indent="-263525">
              <a:lnSpc>
                <a:spcPct val="120000"/>
              </a:lnSpc>
              <a:buFont typeface="Wingdings" pitchFamily="2" charset="2"/>
              <a:buChar char="n"/>
            </a:pPr>
            <a:r>
              <a:rPr lang="en-US" altLang="ja-JP" sz="2600" dirty="0" smtClean="0">
                <a:solidFill>
                  <a:schemeClr val="accent2">
                    <a:lumMod val="75000"/>
                  </a:schemeClr>
                </a:solidFill>
              </a:rPr>
              <a:t>Background</a:t>
            </a:r>
          </a:p>
          <a:p>
            <a:pPr marL="263525" indent="-263525">
              <a:lnSpc>
                <a:spcPct val="120000"/>
              </a:lnSpc>
              <a:buFont typeface="Wingdings" pitchFamily="2" charset="2"/>
              <a:buChar char="n"/>
            </a:pPr>
            <a:r>
              <a:rPr lang="en-US" altLang="ja-JP" sz="2600" dirty="0" smtClean="0">
                <a:solidFill>
                  <a:schemeClr val="accent2">
                    <a:lumMod val="75000"/>
                  </a:schemeClr>
                </a:solidFill>
              </a:rPr>
              <a:t>Methodology of uncertainty evaluation</a:t>
            </a:r>
          </a:p>
          <a:p>
            <a:pPr marL="263525" indent="-263525">
              <a:lnSpc>
                <a:spcPct val="120000"/>
              </a:lnSpc>
              <a:buFont typeface="Wingdings" pitchFamily="2" charset="2"/>
              <a:buChar char="n"/>
            </a:pPr>
            <a:r>
              <a:rPr lang="en-US" altLang="ja-JP" sz="2600" dirty="0" smtClean="0">
                <a:solidFill>
                  <a:schemeClr val="accent2">
                    <a:lumMod val="75000"/>
                  </a:schemeClr>
                </a:solidFill>
              </a:rPr>
              <a:t>Results</a:t>
            </a:r>
          </a:p>
          <a:p>
            <a:pPr marL="538163" indent="-274638">
              <a:lnSpc>
                <a:spcPct val="120000"/>
              </a:lnSpc>
              <a:buFont typeface="Wingdings" pitchFamily="2" charset="2"/>
              <a:buChar char="p"/>
            </a:pPr>
            <a:r>
              <a:rPr lang="en-US" altLang="ja-JP" sz="2200" dirty="0" smtClean="0"/>
              <a:t>Systematic error</a:t>
            </a:r>
          </a:p>
          <a:p>
            <a:pPr marL="263525" indent="-263525">
              <a:lnSpc>
                <a:spcPct val="120000"/>
              </a:lnSpc>
              <a:buFont typeface="Wingdings" pitchFamily="2" charset="2"/>
              <a:buChar char="n"/>
            </a:pPr>
            <a:r>
              <a:rPr lang="en-US" altLang="ja-JP" sz="2600" dirty="0" smtClean="0">
                <a:solidFill>
                  <a:schemeClr val="accent2">
                    <a:lumMod val="75000"/>
                  </a:schemeClr>
                </a:solidFill>
              </a:rPr>
              <a:t>Summary and future plan</a:t>
            </a:r>
            <a:endParaRPr kumimoji="1" lang="ja-JP" altLang="en-US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フッター プレースホルダ 8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5491336" cy="365760"/>
          </a:xfrm>
        </p:spPr>
        <p:txBody>
          <a:bodyPr/>
          <a:lstStyle/>
          <a:p>
            <a:r>
              <a:rPr kumimoji="1" lang="en-US" altLang="ja-JP" dirty="0" smtClean="0"/>
              <a:t>GRWG/GDWG Annual Meeting, Mar. 04-08, 2013, Williamsburg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AFF5-D5DA-4425-859B-D6756646E101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 anchorCtr="1">
            <a:normAutofit/>
          </a:bodyPr>
          <a:lstStyle/>
          <a:p>
            <a:r>
              <a:rPr lang="en-US" altLang="ja-JP" sz="3200" dirty="0" smtClean="0">
                <a:solidFill>
                  <a:schemeClr val="accent2">
                    <a:lumMod val="75000"/>
                  </a:schemeClr>
                </a:solidFill>
              </a:rPr>
              <a:t>Background</a:t>
            </a:r>
            <a:endParaRPr kumimoji="1" lang="ja-JP" alt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9552" y="1700808"/>
            <a:ext cx="7704856" cy="2456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lnSpc>
                <a:spcPct val="120000"/>
              </a:lnSpc>
              <a:buFont typeface="Wingdings" pitchFamily="2" charset="2"/>
              <a:buChar char="n"/>
            </a:pPr>
            <a:r>
              <a:rPr lang="en-US" altLang="ja-JP" sz="2400" dirty="0" smtClean="0">
                <a:solidFill>
                  <a:schemeClr val="accent2">
                    <a:lumMod val="75000"/>
                  </a:schemeClr>
                </a:solidFill>
              </a:rPr>
              <a:t>Current status of MTSAT-1R/-2 IR GSICS correction</a:t>
            </a:r>
          </a:p>
          <a:p>
            <a:pPr marL="538163" indent="-363538">
              <a:lnSpc>
                <a:spcPct val="120000"/>
              </a:lnSpc>
              <a:buFont typeface="Wingdings" pitchFamily="2" charset="2"/>
              <a:buChar char="p"/>
            </a:pPr>
            <a:r>
              <a:rPr lang="en-US" altLang="ja-JP" sz="2000" dirty="0" smtClean="0"/>
              <a:t>Demonstration phase, started in July 2010</a:t>
            </a:r>
          </a:p>
          <a:p>
            <a:pPr marL="538163" indent="-363538">
              <a:lnSpc>
                <a:spcPct val="120000"/>
              </a:lnSpc>
              <a:buFont typeface="Wingdings" pitchFamily="2" charset="2"/>
              <a:buChar char="p"/>
            </a:pPr>
            <a:r>
              <a:rPr lang="en-US" altLang="ja-JP" sz="2000" dirty="0" smtClean="0"/>
              <a:t>Reference sensor: </a:t>
            </a:r>
            <a:r>
              <a:rPr lang="en-US" altLang="ja-JP" sz="2000" dirty="0" err="1" smtClean="0"/>
              <a:t>Metop</a:t>
            </a:r>
            <a:r>
              <a:rPr lang="en-US" altLang="ja-JP" sz="2000" dirty="0" smtClean="0"/>
              <a:t>-A/IASI and Aqua/AIRS</a:t>
            </a:r>
          </a:p>
          <a:p>
            <a:pPr marL="538163" indent="-363538">
              <a:lnSpc>
                <a:spcPct val="120000"/>
              </a:lnSpc>
              <a:buFont typeface="Wingdings" pitchFamily="2" charset="2"/>
              <a:buChar char="p"/>
            </a:pPr>
            <a:r>
              <a:rPr lang="en-US" altLang="ja-JP" sz="2000" dirty="0" smtClean="0"/>
              <a:t>Still in the “demonstration phase” beyond the maximum period: 365-days</a:t>
            </a:r>
            <a:endParaRPr lang="en-US" altLang="ja-JP" sz="2400" dirty="0" smtClean="0"/>
          </a:p>
          <a:p>
            <a:pPr marL="363538" indent="-363538">
              <a:lnSpc>
                <a:spcPct val="120000"/>
              </a:lnSpc>
              <a:buFont typeface="Wingdings" pitchFamily="2" charset="2"/>
              <a:buChar char="n"/>
            </a:pPr>
            <a:r>
              <a:rPr lang="en-US" altLang="ja-JP" sz="2400" dirty="0" smtClean="0">
                <a:solidFill>
                  <a:schemeClr val="accent2">
                    <a:lumMod val="75000"/>
                  </a:schemeClr>
                </a:solidFill>
              </a:rPr>
              <a:t>GSICS Web meeting in Apr 2012</a:t>
            </a:r>
            <a:endParaRPr kumimoji="1" lang="ja-JP" altLang="en-US" sz="2400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AFF5-D5DA-4425-859B-D6756646E101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8" name="フッター プレースホルダ 8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5491336" cy="365760"/>
          </a:xfrm>
        </p:spPr>
        <p:txBody>
          <a:bodyPr/>
          <a:lstStyle/>
          <a:p>
            <a:r>
              <a:rPr kumimoji="1" lang="en-US" altLang="ja-JP" dirty="0" smtClean="0"/>
              <a:t>GRWG/GDWG Annual Meeting, Mar. 04-08, 2013, Williamsburg</a:t>
            </a:r>
            <a:endParaRPr kumimoji="1" lang="ja-JP" alt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55576" y="4437112"/>
            <a:ext cx="7920880" cy="144016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1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JMA MTSAT Imager GEO-LEO IR product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1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Need the traceability /uncertainty analysis documentation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1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 far have two reviewers’ comments on the ATBD and data usability and reliability.</a:t>
            </a:r>
            <a:endParaRPr kumimoji="1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52447" y="4077072"/>
            <a:ext cx="3324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From the presentation by F. </a:t>
            </a:r>
            <a:r>
              <a:rPr lang="en-US" altLang="ja-JP" dirty="0" smtClean="0"/>
              <a:t>Yu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1752" y="293784"/>
            <a:ext cx="8534400" cy="758952"/>
          </a:xfrm>
        </p:spPr>
        <p:txBody>
          <a:bodyPr>
            <a:noAutofit/>
          </a:bodyPr>
          <a:lstStyle/>
          <a:p>
            <a:r>
              <a:rPr kumimoji="1" lang="en-US" altLang="ja-JP" sz="2400" dirty="0" smtClean="0">
                <a:solidFill>
                  <a:schemeClr val="accent2">
                    <a:lumMod val="75000"/>
                  </a:schemeClr>
                </a:solidFill>
              </a:rPr>
              <a:t>MTSAT-2 Brightness Temperature Difference</a:t>
            </a:r>
            <a:br>
              <a:rPr kumimoji="1" lang="en-US" altLang="ja-JP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altLang="ja-JP" sz="2400" dirty="0" smtClean="0">
                <a:solidFill>
                  <a:schemeClr val="accent2">
                    <a:lumMod val="75000"/>
                  </a:schemeClr>
                </a:solidFill>
              </a:rPr>
              <a:t>against </a:t>
            </a:r>
            <a:r>
              <a:rPr lang="en-US" altLang="ja-JP" sz="2400" dirty="0" smtClean="0">
                <a:solidFill>
                  <a:srgbClr val="FF0000"/>
                </a:solidFill>
              </a:rPr>
              <a:t>IASI</a:t>
            </a:r>
            <a:r>
              <a:rPr lang="en-US" altLang="ja-JP" sz="2400" dirty="0" smtClean="0">
                <a:solidFill>
                  <a:schemeClr val="accent2">
                    <a:lumMod val="75000"/>
                  </a:schemeClr>
                </a:solidFill>
              </a:rPr>
              <a:t> and </a:t>
            </a:r>
            <a:r>
              <a:rPr lang="en-US" altLang="ja-JP" sz="2400" dirty="0" smtClean="0">
                <a:solidFill>
                  <a:schemeClr val="tx1"/>
                </a:solidFill>
              </a:rPr>
              <a:t>AIRS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GRWG/GDWG Annual Meeting, Mar. 04-08, 2013, Williamsburg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AFF5-D5DA-4425-859B-D6756646E101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pic>
        <p:nvPicPr>
          <p:cNvPr id="19460" name="Picture 4" descr="MTSAT-2 IR bi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5122" y="4853947"/>
            <a:ext cx="3627070" cy="1368152"/>
          </a:xfrm>
          <a:prstGeom prst="rect">
            <a:avLst/>
          </a:prstGeom>
          <a:noFill/>
        </p:spPr>
      </p:pic>
      <p:pic>
        <p:nvPicPr>
          <p:cNvPr id="7" name="Picture 4" descr="MTSAT-2 IR bia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7579" y="3307682"/>
            <a:ext cx="3627069" cy="1356432"/>
          </a:xfrm>
          <a:prstGeom prst="rect">
            <a:avLst/>
          </a:prstGeom>
          <a:noFill/>
        </p:spPr>
      </p:pic>
      <p:sp>
        <p:nvSpPr>
          <p:cNvPr id="8" name="テキスト ボックス 7"/>
          <p:cNvSpPr txBox="1">
            <a:spLocks noChangeArrowheads="1"/>
          </p:cNvSpPr>
          <p:nvPr/>
        </p:nvSpPr>
        <p:spPr bwMode="auto">
          <a:xfrm>
            <a:off x="1187798" y="3071715"/>
            <a:ext cx="1223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1400" b="1" dirty="0"/>
              <a:t>3.8um(IR4)</a:t>
            </a:r>
            <a:endParaRPr lang="ja-JP" altLang="en-US" sz="1400" b="1" dirty="0"/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4883777" y="3069890"/>
            <a:ext cx="1223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1400" b="1" dirty="0"/>
              <a:t>6.8um(IR3)</a:t>
            </a:r>
            <a:endParaRPr lang="ja-JP" altLang="en-US" sz="1400" b="1" dirty="0"/>
          </a:p>
        </p:txBody>
      </p:sp>
      <p:sp>
        <p:nvSpPr>
          <p:cNvPr id="10" name="テキスト ボックス 9"/>
          <p:cNvSpPr txBox="1">
            <a:spLocks noChangeArrowheads="1"/>
          </p:cNvSpPr>
          <p:nvPr/>
        </p:nvSpPr>
        <p:spPr bwMode="auto">
          <a:xfrm>
            <a:off x="1231464" y="4647971"/>
            <a:ext cx="1223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1400" b="1"/>
              <a:t>10.8um(IR1)</a:t>
            </a:r>
            <a:endParaRPr lang="ja-JP" altLang="en-US" sz="1400" b="1"/>
          </a:p>
        </p:txBody>
      </p:sp>
      <p:sp>
        <p:nvSpPr>
          <p:cNvPr id="11" name="テキスト ボックス 10"/>
          <p:cNvSpPr txBox="1">
            <a:spLocks noChangeArrowheads="1"/>
          </p:cNvSpPr>
          <p:nvPr/>
        </p:nvSpPr>
        <p:spPr bwMode="auto">
          <a:xfrm>
            <a:off x="4880128" y="4646299"/>
            <a:ext cx="1223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1400" b="1" dirty="0"/>
              <a:t>12.0um(IR2)</a:t>
            </a:r>
            <a:endParaRPr lang="ja-JP" altLang="en-US" sz="1400" b="1" dirty="0"/>
          </a:p>
        </p:txBody>
      </p:sp>
      <p:pic>
        <p:nvPicPr>
          <p:cNvPr id="12" name="Picture 4" descr="MTSAT-2 IR bia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4200" y="4936003"/>
            <a:ext cx="3627070" cy="1304528"/>
          </a:xfrm>
          <a:prstGeom prst="rect">
            <a:avLst/>
          </a:prstGeom>
          <a:noFill/>
        </p:spPr>
      </p:pic>
      <p:pic>
        <p:nvPicPr>
          <p:cNvPr id="13" name="Picture 4" descr="MTSAT-2 IR bia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3307682"/>
            <a:ext cx="3627069" cy="1372254"/>
          </a:xfrm>
          <a:prstGeom prst="rect">
            <a:avLst/>
          </a:prstGeom>
          <a:noFill/>
        </p:spPr>
      </p:pic>
      <p:sp>
        <p:nvSpPr>
          <p:cNvPr id="14" name="テキスト ボックス 13"/>
          <p:cNvSpPr txBox="1"/>
          <p:nvPr/>
        </p:nvSpPr>
        <p:spPr>
          <a:xfrm>
            <a:off x="1343524" y="6140043"/>
            <a:ext cx="7096494" cy="1692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100" dirty="0" smtClean="0"/>
              <a:t>0               5              10            15             20       (UTC)          0               5             10             15             20        (UTC)</a:t>
            </a:r>
            <a:endParaRPr kumimoji="1" lang="ja-JP" altLang="en-US" sz="1100" dirty="0"/>
          </a:p>
        </p:txBody>
      </p:sp>
      <p:sp>
        <p:nvSpPr>
          <p:cNvPr id="15" name="テキスト ボックス 24"/>
          <p:cNvSpPr txBox="1">
            <a:spLocks noChangeArrowheads="1"/>
          </p:cNvSpPr>
          <p:nvPr/>
        </p:nvSpPr>
        <p:spPr bwMode="auto">
          <a:xfrm>
            <a:off x="2051720" y="2567657"/>
            <a:ext cx="4752528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400" dirty="0"/>
              <a:t>30 minutes mean brightness temperature differences </a:t>
            </a:r>
            <a:r>
              <a:rPr lang="en-US" altLang="ja-JP" sz="1400" dirty="0" smtClean="0"/>
              <a:t>between </a:t>
            </a:r>
            <a:r>
              <a:rPr lang="en-US" altLang="ja-JP" sz="1400" dirty="0"/>
              <a:t>MTSAT-2 and </a:t>
            </a:r>
            <a:r>
              <a:rPr lang="en-US" altLang="ja-JP" sz="1400" dirty="0" smtClean="0"/>
              <a:t>IASI/AIRS (Feb. 2012)</a:t>
            </a:r>
            <a:endParaRPr lang="ja-JP" altLang="en-US" sz="1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7544" y="3367189"/>
            <a:ext cx="431776" cy="44203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lIns="36000" tIns="36000" rIns="36000" bIns="36000" rtlCol="0">
            <a:spAutoFit/>
          </a:bodyPr>
          <a:lstStyle/>
          <a:p>
            <a:r>
              <a:rPr lang="en-US" altLang="ja-JP" sz="1200" dirty="0" smtClean="0">
                <a:solidFill>
                  <a:srgbClr val="FF0000"/>
                </a:solidFill>
              </a:rPr>
              <a:t>IASI</a:t>
            </a:r>
          </a:p>
          <a:p>
            <a:r>
              <a:rPr lang="en-US" altLang="ja-JP" sz="1200" dirty="0" smtClean="0"/>
              <a:t>AIRS</a:t>
            </a:r>
            <a:endParaRPr kumimoji="1" lang="ja-JP" altLang="en-US" sz="12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11560" y="1548837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buFont typeface="Wingdings" pitchFamily="2" charset="2"/>
              <a:buChar char="p"/>
            </a:pPr>
            <a:r>
              <a:rPr lang="en-US" altLang="ja-JP" sz="1400" dirty="0" smtClean="0"/>
              <a:t>The midnight blackbody calibration correction (MBCC) is active for MTSAT-2 in eclipse season.</a:t>
            </a:r>
          </a:p>
          <a:p>
            <a:pPr marL="271463" indent="-271463">
              <a:buFont typeface="Wingdings" pitchFamily="2" charset="2"/>
              <a:buChar char="p"/>
            </a:pPr>
            <a:r>
              <a:rPr lang="en-US" altLang="ja-JP" sz="1400" dirty="0" smtClean="0"/>
              <a:t>Internal user’s feedback: “Midnight calibration error (MCE) strongly contaminated SST products produced by MSC/JMA. If hourly inter calibration become available by GSICS, MCE will be corrected more effectively.”</a:t>
            </a:r>
            <a:endParaRPr kumimoji="1" lang="ja-JP" altLang="en-US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 anchorCtr="1"/>
          <a:lstStyle/>
          <a:p>
            <a: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Methodology of uncertainty evaluation</a:t>
            </a:r>
            <a:endParaRPr kumimoji="1" lang="ja-JP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3568" y="1486525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Follows the method described in </a:t>
            </a:r>
            <a:r>
              <a:rPr kumimoji="1" lang="en-US" altLang="ja-JP" dirty="0" err="1" smtClean="0"/>
              <a:t>Hewison</a:t>
            </a:r>
            <a:r>
              <a:rPr kumimoji="1" lang="en-US" altLang="ja-JP" dirty="0" smtClean="0"/>
              <a:t> (2013) for the SEVIRI-IASI product, Yu and Wu (2012) for GOES-IASI product.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6016630"/>
            <a:ext cx="849694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>
              <a:buFont typeface="Arial" pitchFamily="34" charset="0"/>
              <a:buChar char="•"/>
            </a:pPr>
            <a:r>
              <a:rPr lang="en-US" altLang="ja-JP" sz="1000" dirty="0" err="1" smtClean="0"/>
              <a:t>Hewison</a:t>
            </a:r>
            <a:r>
              <a:rPr lang="en-US" altLang="ja-JP" sz="1000" dirty="0" smtClean="0"/>
              <a:t>, T. J., 2013: An Evaluation of the Uncertainty of the GSICS SEVIRI-IASI Inter-Calibration Products", IEEE TGRS., vol. 51, no. 3.</a:t>
            </a:r>
          </a:p>
          <a:p>
            <a:pPr marL="88900" indent="-88900">
              <a:buFont typeface="Arial" pitchFamily="34" charset="0"/>
              <a:buChar char="•"/>
            </a:pPr>
            <a:r>
              <a:rPr lang="en-US" altLang="ja-JP" sz="1000" dirty="0" smtClean="0"/>
              <a:t>F. Yu and X. Wu: “GSICS GEO-IASI Inter-calibration Uncertainty Evaluation”, version dated on 2012-08-17.</a:t>
            </a:r>
            <a:endParaRPr kumimoji="1" lang="ja-JP" altLang="en-US" sz="1000" dirty="0"/>
          </a:p>
        </p:txBody>
      </p:sp>
      <p:graphicFrame>
        <p:nvGraphicFramePr>
          <p:cNvPr id="6" name="コンテンツ プレースホルダ 4"/>
          <p:cNvGraphicFramePr>
            <a:graphicFrameLocks noChangeAspect="1"/>
          </p:cNvGraphicFramePr>
          <p:nvPr/>
        </p:nvGraphicFramePr>
        <p:xfrm>
          <a:off x="783776" y="3185652"/>
          <a:ext cx="2471141" cy="747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" name="数式" r:id="rId3" imgW="1511280" imgH="457200" progId="Equation.3">
                  <p:embed/>
                </p:oleObj>
              </mc:Choice>
              <mc:Fallback>
                <p:oleObj name="数式" r:id="rId3" imgW="1511280" imgH="457200" progId="Equation.3">
                  <p:embed/>
                  <p:pic>
                    <p:nvPicPr>
                      <p:cNvPr id="0" name="コンテンツ プレースホルダ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776" y="3185652"/>
                        <a:ext cx="2471141" cy="7475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2834430" y="4371534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kumimoji="1" lang="ja-JP" altLang="en-US" sz="1400" dirty="0" smtClean="0"/>
              <a:t>：</a:t>
            </a:r>
            <a:r>
              <a:rPr kumimoji="1" lang="en-US" altLang="ja-JP" sz="1400" dirty="0" smtClean="0"/>
              <a:t> Radiance of monitored sensor (GEO) </a:t>
            </a:r>
            <a:endParaRPr lang="en-US" altLang="ja-JP" sz="1400" dirty="0" smtClean="0"/>
          </a:p>
          <a:p>
            <a:r>
              <a:rPr kumimoji="1" lang="en-US" altLang="ja-JP" sz="1400" i="1" dirty="0" smtClean="0">
                <a:latin typeface="Times New Roman" pitchFamily="18" charset="0"/>
                <a:cs typeface="Times New Roman" pitchFamily="18" charset="0"/>
              </a:rPr>
              <a:t>L^</a:t>
            </a:r>
            <a:r>
              <a:rPr kumimoji="1" lang="ja-JP" altLang="en-US" sz="1400" dirty="0" smtClean="0"/>
              <a:t>：</a:t>
            </a:r>
            <a:r>
              <a:rPr kumimoji="1" lang="en-US" altLang="ja-JP" sz="1400" dirty="0" smtClean="0"/>
              <a:t>Radiance of reference sensor (LEO) </a:t>
            </a:r>
            <a:endParaRPr kumimoji="1" lang="ja-JP" altLang="en-US" sz="1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528" y="5052326"/>
            <a:ext cx="87538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Obtain a different corrected radiance    from a regression using radiance w/ each perturbation</a:t>
            </a:r>
            <a:endParaRPr kumimoji="1" lang="en-US" altLang="ja-JP" sz="1600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660948" y="3153494"/>
            <a:ext cx="17281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kumimoji="1" lang="ja-JP" altLang="en-US" sz="1400" dirty="0" smtClean="0">
                <a:latin typeface="Times New Roman" pitchFamily="18" charset="0"/>
                <a:cs typeface="Times New Roman" pitchFamily="18" charset="0"/>
              </a:rPr>
              <a:t>：</a:t>
            </a:r>
            <a:r>
              <a:rPr kumimoji="1" lang="en-US" altLang="ja-JP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400" dirty="0" smtClean="0">
                <a:latin typeface="+mj-lt"/>
                <a:cs typeface="Times New Roman" pitchFamily="18" charset="0"/>
              </a:rPr>
              <a:t>Radiance</a:t>
            </a:r>
          </a:p>
          <a:p>
            <a:r>
              <a:rPr kumimoji="1" lang="en-US" altLang="ja-JP" sz="1400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1" lang="ja-JP" altLang="en-US" sz="1400" dirty="0" smtClean="0">
                <a:latin typeface="Times New Roman" pitchFamily="18" charset="0"/>
                <a:cs typeface="Times New Roman" pitchFamily="18" charset="0"/>
              </a:rPr>
              <a:t>：</a:t>
            </a:r>
            <a:r>
              <a:rPr kumimoji="1" lang="en-US" altLang="ja-JP" sz="1400" dirty="0" smtClean="0">
                <a:latin typeface="+mj-lt"/>
                <a:cs typeface="Times New Roman" pitchFamily="18" charset="0"/>
              </a:rPr>
              <a:t>each collocation</a:t>
            </a:r>
            <a:endParaRPr lang="en-US" altLang="ja-JP" sz="1400" dirty="0" smtClean="0">
              <a:latin typeface="+mj-lt"/>
              <a:cs typeface="Times New Roman" pitchFamily="18" charset="0"/>
            </a:endParaRPr>
          </a:p>
          <a:p>
            <a:r>
              <a:rPr kumimoji="1" lang="en-US" altLang="ja-JP" sz="1400" b="1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kumimoji="1" lang="en-US" altLang="ja-JP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ja-JP" sz="1400" dirty="0" smtClean="0">
                <a:latin typeface="+mj-lt"/>
                <a:cs typeface="Times New Roman" pitchFamily="18" charset="0"/>
              </a:rPr>
              <a:t>each process</a:t>
            </a:r>
            <a:endParaRPr kumimoji="1" lang="ja-JP" alt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0171" y="4041414"/>
            <a:ext cx="23535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GSICS correction </a:t>
            </a:r>
            <a:r>
              <a:rPr lang="en-US" altLang="ja-JP" sz="1600" i="1" dirty="0" smtClean="0">
                <a:latin typeface="Times New Roman" pitchFamily="18" charset="0"/>
                <a:cs typeface="Times New Roman" pitchFamily="18" charset="0"/>
              </a:rPr>
              <a:t>g(L) </a:t>
            </a:r>
            <a:r>
              <a:rPr lang="en-US" altLang="ja-JP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kumimoji="1" lang="ja-JP" alt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オブジェクト 13"/>
          <p:cNvGraphicFramePr>
            <a:graphicFrameLocks noChangeAspect="1"/>
          </p:cNvGraphicFramePr>
          <p:nvPr/>
        </p:nvGraphicFramePr>
        <p:xfrm>
          <a:off x="5351562" y="3267933"/>
          <a:ext cx="288032" cy="496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" name="数式" r:id="rId5" imgW="228600" imgH="393480" progId="Equation.3">
                  <p:embed/>
                </p:oleObj>
              </mc:Choice>
              <mc:Fallback>
                <p:oleObj name="数式" r:id="rId5" imgW="2286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1562" y="3267933"/>
                        <a:ext cx="288032" cy="4960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5609182" y="3120048"/>
            <a:ext cx="26642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/>
            <a:r>
              <a:rPr kumimoji="1" lang="en-US" altLang="ja-JP" sz="1400" dirty="0" smtClean="0"/>
              <a:t>sensitivity</a:t>
            </a:r>
            <a:r>
              <a:rPr kumimoji="1" lang="ja-JP" altLang="en-US" sz="1400" dirty="0" smtClean="0"/>
              <a:t> </a:t>
            </a:r>
            <a:r>
              <a:rPr kumimoji="1" lang="en-US" altLang="ja-JP" sz="1400" dirty="0" smtClean="0"/>
              <a:t>of the radiances in each collocation to perturbations in each variable</a:t>
            </a:r>
          </a:p>
        </p:txBody>
      </p:sp>
      <p:graphicFrame>
        <p:nvGraphicFramePr>
          <p:cNvPr id="16" name="Object 6"/>
          <p:cNvGraphicFramePr>
            <a:graphicFrameLocks noChangeAspect="1"/>
          </p:cNvGraphicFramePr>
          <p:nvPr/>
        </p:nvGraphicFramePr>
        <p:xfrm>
          <a:off x="788796" y="4430356"/>
          <a:ext cx="1446990" cy="401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" name="数式" r:id="rId7" imgW="863280" imgH="241200" progId="Equation.3">
                  <p:embed/>
                </p:oleObj>
              </mc:Choice>
              <mc:Fallback>
                <p:oleObj name="数式" r:id="rId7" imgW="86328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796" y="4430356"/>
                        <a:ext cx="1446990" cy="4010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8"/>
          <p:cNvGraphicFramePr>
            <a:graphicFrameLocks noChangeAspect="1"/>
          </p:cNvGraphicFramePr>
          <p:nvPr/>
        </p:nvGraphicFramePr>
        <p:xfrm>
          <a:off x="790879" y="5452600"/>
          <a:ext cx="2236995" cy="417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" name="数式" r:id="rId9" imgW="1384200" imgH="253800" progId="Equation.3">
                  <p:embed/>
                </p:oleObj>
              </mc:Choice>
              <mc:Fallback>
                <p:oleObj name="数式" r:id="rId9" imgW="138420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879" y="5452600"/>
                        <a:ext cx="2236995" cy="4175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グループ化 19"/>
          <p:cNvGrpSpPr/>
          <p:nvPr/>
        </p:nvGrpSpPr>
        <p:grpSpPr>
          <a:xfrm>
            <a:off x="323528" y="2102384"/>
            <a:ext cx="8136904" cy="996499"/>
            <a:chOff x="611560" y="1844824"/>
            <a:chExt cx="8136904" cy="996499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2555776" y="1844824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kumimoji="1" lang="ja-JP" altLang="en-US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611560" y="2010326"/>
              <a:ext cx="81369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425700" algn="l"/>
                </a:tabLst>
              </a:pPr>
              <a:r>
                <a:rPr lang="en-US" altLang="ja-JP" sz="1600" dirty="0" smtClean="0">
                  <a:latin typeface="Arial" pitchFamily="34" charset="0"/>
                  <a:cs typeface="Arial" pitchFamily="34" charset="0"/>
                </a:rPr>
                <a:t>Typical differences in sampling variables between the monitored (MTSAT) and reference (IASI) instruments (      ) are estimated for each process of the inter-Cal.</a:t>
              </a:r>
            </a:p>
            <a:p>
              <a:r>
                <a:rPr lang="en-US" altLang="ja-JP" sz="1600" dirty="0" smtClean="0">
                  <a:latin typeface="Arial" pitchFamily="34" charset="0"/>
                  <a:cs typeface="Arial" pitchFamily="34" charset="0"/>
                </a:rPr>
                <a:t>Uncertainty on</a:t>
              </a:r>
              <a:r>
                <a:rPr lang="en-US" altLang="ja-JP" sz="1600" i="1" dirty="0" smtClean="0">
                  <a:latin typeface="Arial" pitchFamily="34" charset="0"/>
                  <a:cs typeface="Arial" pitchFamily="34" charset="0"/>
                </a:rPr>
                <a:t> Li </a:t>
              </a:r>
              <a:r>
                <a:rPr lang="en-US" altLang="ja-JP" sz="1600" dirty="0" smtClean="0">
                  <a:latin typeface="Arial" pitchFamily="34" charset="0"/>
                  <a:cs typeface="Arial" pitchFamily="34" charset="0"/>
                </a:rPr>
                <a:t>due to process </a:t>
              </a:r>
              <a:r>
                <a:rPr lang="en-US" altLang="ja-JP" sz="1600" i="1" dirty="0" smtClean="0">
                  <a:latin typeface="Arial" pitchFamily="34" charset="0"/>
                  <a:cs typeface="Arial" pitchFamily="34" charset="0"/>
                </a:rPr>
                <a:t>j</a:t>
              </a:r>
              <a:r>
                <a:rPr lang="en-US" altLang="ja-JP" sz="1600" dirty="0" smtClean="0">
                  <a:latin typeface="Arial" pitchFamily="34" charset="0"/>
                  <a:cs typeface="Arial" pitchFamily="34" charset="0"/>
                </a:rPr>
                <a:t>:</a:t>
              </a:r>
              <a:endParaRPr kumimoji="1" lang="ja-JP" altLang="en-US" sz="16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9" name="オブジェクト 18"/>
            <p:cNvGraphicFramePr>
              <a:graphicFrameLocks noChangeAspect="1"/>
            </p:cNvGraphicFramePr>
            <p:nvPr/>
          </p:nvGraphicFramePr>
          <p:xfrm>
            <a:off x="2447447" y="2289572"/>
            <a:ext cx="349753" cy="2880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7" name="数式" r:id="rId11" imgW="215640" imgH="177480" progId="Equation.3">
                    <p:embed/>
                  </p:oleObj>
                </mc:Choice>
                <mc:Fallback>
                  <p:oleObj name="数式" r:id="rId11" imgW="215640" imgH="177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7447" y="2289572"/>
                          <a:ext cx="349753" cy="2880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3695204" y="5079860"/>
          <a:ext cx="208972" cy="255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" name="数式" r:id="rId13" imgW="164880" imgH="203040" progId="Equation.3">
                  <p:embed/>
                </p:oleObj>
              </mc:Choice>
              <mc:Fallback>
                <p:oleObj name="数式" r:id="rId13" imgW="16488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5204" y="5079860"/>
                        <a:ext cx="208972" cy="2558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フッター プレースホルダ 8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5491336" cy="365760"/>
          </a:xfrm>
        </p:spPr>
        <p:txBody>
          <a:bodyPr/>
          <a:lstStyle/>
          <a:p>
            <a:r>
              <a:rPr kumimoji="1" lang="en-US" altLang="ja-JP" dirty="0" smtClean="0"/>
              <a:t>GRWG/GDWG Annual Meeting, Mar. 04-08, 2013, Williamsburg</a:t>
            </a:r>
            <a:endParaRPr kumimoji="1" lang="ja-JP" altLang="en-US" dirty="0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AFF5-D5DA-4425-859B-D6756646E101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Systematic error</a:t>
            </a:r>
            <a:endParaRPr kumimoji="1" lang="ja-JP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3516932" y="3080795"/>
          <a:ext cx="520035" cy="325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" name="数式" r:id="rId3" imgW="406080" imgH="253800" progId="Equation.3">
                  <p:embed/>
                </p:oleObj>
              </mc:Choice>
              <mc:Fallback>
                <p:oleObj name="数式" r:id="rId3" imgW="40608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6932" y="3080795"/>
                        <a:ext cx="520035" cy="3250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3516932" y="3409553"/>
          <a:ext cx="519787" cy="324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" name="数式" r:id="rId5" imgW="406080" imgH="253800" progId="Equation.3">
                  <p:embed/>
                </p:oleObj>
              </mc:Choice>
              <mc:Fallback>
                <p:oleObj name="数式" r:id="rId5" imgW="40608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6932" y="3409553"/>
                        <a:ext cx="519787" cy="3248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944257" y="3081665"/>
            <a:ext cx="5075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: </a:t>
            </a:r>
            <a:r>
              <a:rPr lang="en-US" altLang="ja-JP" sz="1400" dirty="0" smtClean="0"/>
              <a:t>Recalculated GSICS correction w/ the perturbation from </a:t>
            </a:r>
            <a:r>
              <a:rPr kumimoji="1" lang="en-US" altLang="ja-JP" sz="1400" dirty="0" smtClean="0"/>
              <a:t>(1)</a:t>
            </a:r>
            <a:endParaRPr kumimoji="1" lang="ja-JP" altLang="en-US" sz="1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20780" y="3424044"/>
            <a:ext cx="2123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: GSICS correction</a:t>
            </a:r>
            <a:endParaRPr kumimoji="1" lang="ja-JP" altLang="en-US" sz="1400" dirty="0"/>
          </a:p>
        </p:txBody>
      </p:sp>
      <p:graphicFrame>
        <p:nvGraphicFramePr>
          <p:cNvPr id="8" name="Object 10"/>
          <p:cNvGraphicFramePr>
            <a:graphicFrameLocks noChangeAspect="1"/>
          </p:cNvGraphicFramePr>
          <p:nvPr/>
        </p:nvGraphicFramePr>
        <p:xfrm>
          <a:off x="759062" y="2939927"/>
          <a:ext cx="2376264" cy="523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" name="数式" r:id="rId7" imgW="1205977" imgH="266584" progId="Equation.3">
                  <p:embed/>
                </p:oleObj>
              </mc:Choice>
              <mc:Fallback>
                <p:oleObj name="数式" r:id="rId7" imgW="1205977" imgH="266584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062" y="2939927"/>
                        <a:ext cx="2376264" cy="5239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mpd="dbl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2"/>
          <p:cNvGraphicFramePr>
            <a:graphicFrameLocks noChangeAspect="1"/>
          </p:cNvGraphicFramePr>
          <p:nvPr/>
        </p:nvGraphicFramePr>
        <p:xfrm>
          <a:off x="3525490" y="2757750"/>
          <a:ext cx="503237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" name="数式" r:id="rId9" imgW="393480" imgH="266400" progId="Equation.3">
                  <p:embed/>
                </p:oleObj>
              </mc:Choice>
              <mc:Fallback>
                <p:oleObj name="数式" r:id="rId9" imgW="393480" imgH="266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5490" y="2757750"/>
                        <a:ext cx="503237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3933695" y="2766010"/>
            <a:ext cx="37793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: Systematic errors introduced by process </a:t>
            </a:r>
            <a:r>
              <a:rPr lang="en-US" altLang="ja-JP" sz="1400" b="1" i="1" dirty="0" smtClean="0">
                <a:latin typeface="Times New Roman" pitchFamily="18" charset="0"/>
                <a:cs typeface="Times New Roman" pitchFamily="18" charset="0"/>
              </a:rPr>
              <a:t>j</a:t>
            </a:r>
            <a:endParaRPr kumimoji="1" lang="ja-JP" altLang="en-US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11553" y="4462080"/>
            <a:ext cx="532068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3525" indent="-263525">
              <a:buFont typeface="Wingdings" pitchFamily="2" charset="2"/>
              <a:buChar char="p"/>
            </a:pPr>
            <a:r>
              <a:rPr kumimoji="1" lang="en-US" altLang="ja-JP" sz="2000" dirty="0" smtClean="0"/>
              <a:t>Temporal mismatch</a:t>
            </a:r>
          </a:p>
          <a:p>
            <a:pPr marL="263525" indent="-263525">
              <a:buFont typeface="Wingdings" pitchFamily="2" charset="2"/>
              <a:buChar char="p"/>
            </a:pPr>
            <a:r>
              <a:rPr lang="en-US" altLang="ja-JP" sz="2000" dirty="0" smtClean="0"/>
              <a:t>Longitudinal and latitudinal mismatch</a:t>
            </a:r>
          </a:p>
          <a:p>
            <a:pPr marL="263525" indent="-263525">
              <a:buFont typeface="Wingdings" pitchFamily="2" charset="2"/>
              <a:buChar char="p"/>
            </a:pPr>
            <a:r>
              <a:rPr kumimoji="1" lang="en-US" altLang="ja-JP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Geometric mismatch</a:t>
            </a:r>
          </a:p>
          <a:p>
            <a:pPr marL="263525" indent="-263525">
              <a:buFont typeface="Wingdings" pitchFamily="2" charset="2"/>
              <a:buChar char="p"/>
            </a:pPr>
            <a:r>
              <a:rPr lang="en-US" altLang="ja-JP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Spectral mismatch between GEO and LEO</a:t>
            </a:r>
          </a:p>
          <a:p>
            <a:pPr marL="263525" indent="-263525">
              <a:buFont typeface="Wingdings" pitchFamily="2" charset="2"/>
              <a:buChar char="p"/>
            </a:pPr>
            <a:r>
              <a:rPr kumimoji="1" lang="en-US" altLang="ja-JP" sz="2000" dirty="0" smtClean="0">
                <a:solidFill>
                  <a:srgbClr val="8B8B9D"/>
                </a:solidFill>
              </a:rPr>
              <a:t>Spectral calibration of reference sensor</a:t>
            </a:r>
            <a:endParaRPr kumimoji="1" lang="ja-JP" altLang="en-US" sz="2000" dirty="0">
              <a:solidFill>
                <a:srgbClr val="8B8B9D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15616" y="4030032"/>
            <a:ext cx="39388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200" b="1" dirty="0" smtClean="0">
                <a:solidFill>
                  <a:schemeClr val="accent2">
                    <a:lumMod val="75000"/>
                  </a:schemeClr>
                </a:solidFill>
              </a:rPr>
              <a:t>Processes to be considered</a:t>
            </a:r>
            <a:endParaRPr kumimoji="1" lang="ja-JP" altLang="en-US" sz="2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3" name="コンテンツ プレースホルダ 4"/>
          <p:cNvGraphicFramePr>
            <a:graphicFrameLocks noChangeAspect="1"/>
          </p:cNvGraphicFramePr>
          <p:nvPr/>
        </p:nvGraphicFramePr>
        <p:xfrm>
          <a:off x="782811" y="1832298"/>
          <a:ext cx="2471141" cy="747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" name="数式" r:id="rId11" imgW="1511280" imgH="457200" progId="Equation.3">
                  <p:embed/>
                </p:oleObj>
              </mc:Choice>
              <mc:Fallback>
                <p:oleObj name="数式" r:id="rId11" imgW="1511280" imgH="457200" progId="Equation.3">
                  <p:embed/>
                  <p:pic>
                    <p:nvPicPr>
                      <p:cNvPr id="0" name="コンテンツ プレースホルダ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811" y="1832298"/>
                        <a:ext cx="2471141" cy="7475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3526310" y="1826240"/>
            <a:ext cx="17281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kumimoji="1" lang="ja-JP" altLang="en-US" sz="1400" dirty="0" smtClean="0">
                <a:latin typeface="Times New Roman" pitchFamily="18" charset="0"/>
                <a:cs typeface="Times New Roman" pitchFamily="18" charset="0"/>
              </a:rPr>
              <a:t>：</a:t>
            </a:r>
            <a:r>
              <a:rPr kumimoji="1" lang="en-US" altLang="ja-JP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400" dirty="0" smtClean="0">
                <a:latin typeface="+mj-lt"/>
                <a:cs typeface="Times New Roman" pitchFamily="18" charset="0"/>
              </a:rPr>
              <a:t>Radiance</a:t>
            </a:r>
          </a:p>
          <a:p>
            <a:r>
              <a:rPr kumimoji="1" lang="en-US" altLang="ja-JP" sz="1400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1" lang="ja-JP" altLang="en-US" sz="1400" dirty="0" smtClean="0">
                <a:latin typeface="Times New Roman" pitchFamily="18" charset="0"/>
                <a:cs typeface="Times New Roman" pitchFamily="18" charset="0"/>
              </a:rPr>
              <a:t>：</a:t>
            </a:r>
            <a:r>
              <a:rPr kumimoji="1" lang="en-US" altLang="ja-JP" sz="1400" dirty="0" smtClean="0">
                <a:latin typeface="+mj-lt"/>
                <a:cs typeface="Times New Roman" pitchFamily="18" charset="0"/>
              </a:rPr>
              <a:t>each collocation</a:t>
            </a:r>
            <a:endParaRPr lang="en-US" altLang="ja-JP" sz="1400" dirty="0" smtClean="0">
              <a:latin typeface="+mj-lt"/>
              <a:cs typeface="Times New Roman" pitchFamily="18" charset="0"/>
            </a:endParaRPr>
          </a:p>
          <a:p>
            <a:r>
              <a:rPr kumimoji="1" lang="en-US" altLang="ja-JP" sz="1400" b="1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kumimoji="1" lang="en-US" altLang="ja-JP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ja-JP" sz="1400" dirty="0" smtClean="0">
                <a:latin typeface="+mj-lt"/>
                <a:cs typeface="Times New Roman" pitchFamily="18" charset="0"/>
              </a:rPr>
              <a:t>each process</a:t>
            </a:r>
            <a:endParaRPr kumimoji="1" lang="ja-JP" alt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フッター プレースホルダ 8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5491336" cy="365760"/>
          </a:xfrm>
        </p:spPr>
        <p:txBody>
          <a:bodyPr/>
          <a:lstStyle/>
          <a:p>
            <a:r>
              <a:rPr kumimoji="1" lang="en-US" altLang="ja-JP" dirty="0" smtClean="0"/>
              <a:t>GRWG/GDWG Annual Meeting, Mar. 04-08, 2013, Williamsburg</a:t>
            </a:r>
            <a:endParaRPr kumimoji="1" lang="ja-JP" altLang="en-US" dirty="0"/>
          </a:p>
        </p:txBody>
      </p:sp>
      <p:sp>
        <p:nvSpPr>
          <p:cNvPr id="21" name="スライド番号プレースホルダ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AFF5-D5DA-4425-859B-D6756646E101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5888" y="293784"/>
            <a:ext cx="6214464" cy="758952"/>
          </a:xfrm>
        </p:spPr>
        <p:txBody>
          <a:bodyPr>
            <a:noAutofit/>
          </a:bodyPr>
          <a:lstStyle/>
          <a:p>
            <a:r>
              <a:rPr kumimoji="1" lang="en-US" altLang="ja-JP" sz="2800" dirty="0" smtClean="0">
                <a:solidFill>
                  <a:schemeClr val="accent2">
                    <a:lumMod val="75000"/>
                  </a:schemeClr>
                </a:solidFill>
              </a:rPr>
              <a:t>Results: systematic error’s perturbations and sensitivities</a:t>
            </a:r>
            <a:endParaRPr kumimoji="1" lang="ja-JP" alt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502320"/>
              </p:ext>
            </p:extLst>
          </p:nvPr>
        </p:nvGraphicFramePr>
        <p:xfrm>
          <a:off x="298474" y="2641064"/>
          <a:ext cx="8568954" cy="317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302"/>
                <a:gridCol w="1224136"/>
                <a:gridCol w="1296144"/>
                <a:gridCol w="1296144"/>
                <a:gridCol w="1224136"/>
                <a:gridCol w="1271092"/>
              </a:tblGrid>
              <a:tr h="370840">
                <a:tc rowSpan="2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err="1" smtClean="0">
                          <a:latin typeface="Times New Roman"/>
                          <a:cs typeface="Times New Roman"/>
                        </a:rPr>
                        <a:t>Δx</a:t>
                      </a:r>
                      <a:endParaRPr kumimoji="1" lang="ja-JP" altLang="en-US" sz="16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727CA4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Sensitivity</a:t>
                      </a:r>
                      <a:r>
                        <a:rPr kumimoji="1" lang="en-US" altLang="ja-JP" sz="1600" baseline="0" dirty="0" smtClean="0"/>
                        <a:t> </a:t>
                      </a:r>
                      <a:r>
                        <a:rPr kumimoji="1" lang="en-US" altLang="ja-JP" sz="1600" b="0" i="1" baseline="0" dirty="0" smtClean="0">
                          <a:latin typeface="Times New Roman"/>
                          <a:cs typeface="Times New Roman"/>
                        </a:rPr>
                        <a:t>∂</a:t>
                      </a:r>
                      <a:r>
                        <a:rPr kumimoji="1" lang="en-US" altLang="ja-JP" sz="1600" b="0" i="1" baseline="0" dirty="0" err="1" smtClean="0">
                          <a:latin typeface="Times New Roman"/>
                          <a:cs typeface="Times New Roman"/>
                        </a:rPr>
                        <a:t>Lj</a:t>
                      </a:r>
                      <a:r>
                        <a:rPr kumimoji="1" lang="en-US" altLang="ja-JP" sz="1600" b="0" i="1" baseline="0" dirty="0" smtClean="0">
                          <a:latin typeface="Times New Roman"/>
                          <a:cs typeface="Times New Roman"/>
                        </a:rPr>
                        <a:t>/∂x </a:t>
                      </a:r>
                      <a:r>
                        <a:rPr kumimoji="1" lang="en-US" altLang="ja-JP" sz="1600" b="1" i="0" baseline="0" dirty="0" smtClean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kumimoji="1" lang="en-US" altLang="ja-JP" sz="1600" b="1" i="0" baseline="0" dirty="0" err="1" smtClean="0">
                          <a:latin typeface="Times New Roman"/>
                          <a:cs typeface="Times New Roman"/>
                        </a:rPr>
                        <a:t>mW</a:t>
                      </a:r>
                      <a:r>
                        <a:rPr kumimoji="1" lang="en-US" altLang="ja-JP" sz="1600" b="1" i="0" baseline="0" dirty="0" smtClean="0">
                          <a:latin typeface="Times New Roman"/>
                          <a:cs typeface="Times New Roman"/>
                        </a:rPr>
                        <a:t>/m^2/</a:t>
                      </a:r>
                      <a:r>
                        <a:rPr kumimoji="1" lang="en-US" altLang="ja-JP" sz="1600" b="1" i="0" baseline="0" dirty="0" err="1" smtClean="0">
                          <a:latin typeface="Times New Roman"/>
                          <a:cs typeface="Times New Roman"/>
                        </a:rPr>
                        <a:t>sr</a:t>
                      </a:r>
                      <a:r>
                        <a:rPr kumimoji="1" lang="en-US" altLang="ja-JP" sz="1600" b="1" i="0" baseline="0" dirty="0" smtClean="0">
                          <a:latin typeface="Times New Roman"/>
                          <a:cs typeface="Times New Roman"/>
                        </a:rPr>
                        <a:t>/cm^-1/</a:t>
                      </a:r>
                      <a:r>
                        <a:rPr kumimoji="1" lang="en-US" altLang="ja-JP" sz="1600" b="1" i="0" baseline="0" dirty="0" err="1" smtClean="0">
                          <a:latin typeface="Times New Roman"/>
                          <a:cs typeface="Times New Roman"/>
                        </a:rPr>
                        <a:t>Δx</a:t>
                      </a:r>
                      <a:r>
                        <a:rPr kumimoji="1" lang="en-US" altLang="ja-JP" sz="1600" b="1" i="0" baseline="0" dirty="0" smtClean="0">
                          <a:latin typeface="Times New Roman"/>
                          <a:cs typeface="Times New Roman"/>
                        </a:rPr>
                        <a:t>)</a:t>
                      </a:r>
                      <a:endParaRPr kumimoji="1" lang="ja-JP" altLang="en-US" sz="1600" b="0" i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bg1"/>
                          </a:solidFill>
                        </a:rPr>
                        <a:t>IR4</a:t>
                      </a:r>
                    </a:p>
                    <a:p>
                      <a:r>
                        <a:rPr kumimoji="1" lang="en-US" altLang="ja-JP" sz="1600" baseline="0" dirty="0" smtClean="0">
                          <a:solidFill>
                            <a:schemeClr val="bg1"/>
                          </a:solidFill>
                        </a:rPr>
                        <a:t> (3.75um)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bg1"/>
                          </a:solidFill>
                        </a:rPr>
                        <a:t>IR3</a:t>
                      </a:r>
                    </a:p>
                    <a:p>
                      <a:r>
                        <a:rPr kumimoji="1" lang="en-US" altLang="ja-JP" sz="1600" baseline="0" dirty="0" smtClean="0">
                          <a:solidFill>
                            <a:schemeClr val="bg1"/>
                          </a:solidFill>
                        </a:rPr>
                        <a:t> (6.75um)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bg1"/>
                          </a:solidFill>
                        </a:rPr>
                        <a:t>IR1 </a:t>
                      </a:r>
                    </a:p>
                    <a:p>
                      <a:r>
                        <a:rPr kumimoji="1" lang="en-US" altLang="ja-JP" sz="1600" dirty="0" smtClean="0">
                          <a:solidFill>
                            <a:schemeClr val="bg1"/>
                          </a:solidFill>
                        </a:rPr>
                        <a:t>(10.8um)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bg1"/>
                          </a:solidFill>
                        </a:rPr>
                        <a:t>IR2</a:t>
                      </a:r>
                    </a:p>
                    <a:p>
                      <a:r>
                        <a:rPr kumimoji="1" lang="en-US" altLang="ja-JP" sz="1600" baseline="0" dirty="0" smtClean="0">
                          <a:solidFill>
                            <a:schemeClr val="bg1"/>
                          </a:solidFill>
                        </a:rPr>
                        <a:t> (12.0um)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Temporal mismatch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-12 sec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-0.01009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-0.00059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0.1458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0.19811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Longitudinal mismatch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0.96 km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-0.00005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0.00017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0.00055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0.00055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Latitudinal mismatch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1.56 km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0.00002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0.00020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0.00319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0.00350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Geometric</a:t>
                      </a:r>
                      <a:r>
                        <a:rPr kumimoji="1" lang="en-US" altLang="ja-JP" sz="1600" baseline="0" dirty="0" smtClean="0"/>
                        <a:t> mismatch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-0.0018</a:t>
                      </a:r>
                      <a:endParaRPr kumimoji="1" lang="ja-JP" altLang="en-US" sz="16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ongoing</a:t>
                      </a:r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Spectral mismatch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</a:t>
                      </a:r>
                      <a:endParaRPr kumimoji="1" lang="ja-JP" altLang="en-US" sz="16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ongoing</a:t>
                      </a:r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Spectral calibration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2 </a:t>
                      </a:r>
                      <a:r>
                        <a:rPr kumimoji="1" lang="en-US" altLang="ja-JP" sz="1600" dirty="0" err="1" smtClean="0"/>
                        <a:t>ppm</a:t>
                      </a:r>
                      <a:endParaRPr kumimoji="1" lang="ja-JP" altLang="en-US" sz="16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ongoing</a:t>
                      </a:r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フッター プレースホルダ 8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5491336" cy="365760"/>
          </a:xfrm>
        </p:spPr>
        <p:txBody>
          <a:bodyPr/>
          <a:lstStyle/>
          <a:p>
            <a:r>
              <a:rPr kumimoji="1" lang="en-US" altLang="ja-JP" dirty="0" smtClean="0"/>
              <a:t>GRWG/GDWG Annual Meeting, Mar. 04-08, 2013, Williamsburg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AFF5-D5DA-4425-859B-D6756646E101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87624" y="2197120"/>
            <a:ext cx="6817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MTSAT-2 – IASI systematic error’s perturbations and sensitivities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" descr="H:\GSICS\MSC発表資料\fig\time_diff\tm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88104" y="4138032"/>
            <a:ext cx="3315704" cy="2240632"/>
          </a:xfrm>
          <a:prstGeom prst="rect">
            <a:avLst/>
          </a:prstGeom>
          <a:noFill/>
        </p:spPr>
      </p:pic>
      <p:pic>
        <p:nvPicPr>
          <p:cNvPr id="17" name="Picture 1" descr="H:\GSICS\MSC発表資料\fig\time_diff\tmp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49248" y="1896512"/>
            <a:ext cx="3324080" cy="2204864"/>
          </a:xfrm>
          <a:prstGeom prst="rect">
            <a:avLst/>
          </a:prstGeom>
          <a:noFill/>
        </p:spPr>
      </p:pic>
      <p:pic>
        <p:nvPicPr>
          <p:cNvPr id="13" name="Picture 1" descr="H:\GSICS\MSC発表資料\fig\time_diff\tm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6136" y="4128976"/>
            <a:ext cx="3084624" cy="2240632"/>
          </a:xfrm>
          <a:prstGeom prst="rect">
            <a:avLst/>
          </a:prstGeom>
          <a:noFill/>
        </p:spPr>
      </p:pic>
      <p:pic>
        <p:nvPicPr>
          <p:cNvPr id="24577" name="Picture 1" descr="H:\GSICS\MSC発表資料\fig\time_diff\tmp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128" y="1876640"/>
            <a:ext cx="3148256" cy="2204864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Temporal mismatch</a:t>
            </a:r>
            <a:endParaRPr kumimoji="1" lang="ja-JP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GRWG/GDWG Annual Meeting, Mar. 04-08, 2013, Williamsburg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AFF5-D5DA-4425-859B-D6756646E101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67593" y="3706096"/>
            <a:ext cx="3070071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900" b="1" dirty="0" smtClean="0"/>
              <a:t>01    03    05   07    09    11   13   15    17   19    21    23</a:t>
            </a:r>
            <a:endParaRPr kumimoji="1" lang="ja-JP" altLang="en-US" sz="9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930105" y="3706096"/>
            <a:ext cx="2890367" cy="230832"/>
          </a:xfrm>
          <a:prstGeom prst="rect">
            <a:avLst/>
          </a:prstGeom>
          <a:solidFill>
            <a:schemeClr val="bg1"/>
          </a:solidFill>
        </p:spPr>
        <p:txBody>
          <a:bodyPr wrap="square" rIns="0" rtlCol="0">
            <a:spAutoFit/>
          </a:bodyPr>
          <a:lstStyle/>
          <a:p>
            <a:r>
              <a:rPr lang="en-US" altLang="ja-JP" sz="900" b="1" dirty="0" smtClean="0"/>
              <a:t>01    03    05   07    09    11   13   15    17   19    21    23</a:t>
            </a:r>
            <a:endParaRPr kumimoji="1" lang="ja-JP" altLang="en-US" sz="9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98073" y="5966064"/>
            <a:ext cx="3070071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900" b="1" dirty="0" smtClean="0"/>
              <a:t>01    03    05   07    09    11   13   15    17   19    21    23</a:t>
            </a:r>
            <a:endParaRPr kumimoji="1" lang="ja-JP" altLang="en-US" sz="9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940153" y="5966064"/>
            <a:ext cx="2890367" cy="230832"/>
          </a:xfrm>
          <a:prstGeom prst="rect">
            <a:avLst/>
          </a:prstGeom>
          <a:solidFill>
            <a:schemeClr val="bg1"/>
          </a:solidFill>
        </p:spPr>
        <p:txBody>
          <a:bodyPr wrap="square" rIns="0" rtlCol="0">
            <a:spAutoFit/>
          </a:bodyPr>
          <a:lstStyle/>
          <a:p>
            <a:r>
              <a:rPr lang="en-US" altLang="ja-JP" sz="900" b="1" dirty="0" smtClean="0"/>
              <a:t>01    03    05   07    09    11   13   15    17   19    21    23</a:t>
            </a:r>
            <a:endParaRPr kumimoji="1" lang="ja-JP" altLang="en-US" sz="9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79912" y="1552436"/>
            <a:ext cx="415716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00" dirty="0" smtClean="0"/>
              <a:t>Time series of </a:t>
            </a:r>
            <a:r>
              <a:rPr lang="en-US" altLang="ja-JP" sz="1300" dirty="0" smtClean="0"/>
              <a:t>mean of </a:t>
            </a:r>
            <a:r>
              <a:rPr kumimoji="1" lang="en-US" altLang="ja-JP" sz="1300" dirty="0" smtClean="0"/>
              <a:t>radiance change (2013/02/07)</a:t>
            </a:r>
            <a:endParaRPr kumimoji="1" lang="ja-JP" altLang="en-US" sz="1300" dirty="0"/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109190"/>
              </p:ext>
            </p:extLst>
          </p:nvPr>
        </p:nvGraphicFramePr>
        <p:xfrm>
          <a:off x="611560" y="4505672"/>
          <a:ext cx="151216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92088"/>
              </a:tblGrid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Δt</a:t>
                      </a:r>
                      <a:endParaRPr kumimoji="1" lang="ja-JP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-12 sec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3.75um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-0.01009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6.75um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-0.00059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10.8um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0.1458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12.0um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0.19811</a:t>
                      </a:r>
                      <a:endParaRPr kumimoji="1" lang="ja-JP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 rot="16200000">
            <a:off x="-316838" y="5136154"/>
            <a:ext cx="135165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/>
              <a:t>Sensitivity</a:t>
            </a:r>
          </a:p>
          <a:p>
            <a:pPr algn="ctr"/>
            <a:r>
              <a:rPr lang="en-US" altLang="ja-JP" sz="900" dirty="0" smtClean="0"/>
              <a:t>(</a:t>
            </a:r>
            <a:r>
              <a:rPr lang="en-US" altLang="ja-JP" sz="900" dirty="0" err="1" smtClean="0"/>
              <a:t>mW</a:t>
            </a:r>
            <a:r>
              <a:rPr lang="en-US" altLang="ja-JP" sz="900" dirty="0" smtClean="0"/>
              <a:t>/m^2/</a:t>
            </a:r>
            <a:r>
              <a:rPr lang="en-US" altLang="ja-JP" sz="900" dirty="0" err="1" smtClean="0"/>
              <a:t>sr</a:t>
            </a:r>
            <a:r>
              <a:rPr lang="en-US" altLang="ja-JP" sz="900" dirty="0" smtClean="0"/>
              <a:t>/cm^-1/</a:t>
            </a:r>
            <a:r>
              <a:rPr lang="en-US" altLang="ja-JP" sz="900" dirty="0" err="1" smtClean="0"/>
              <a:t>Δx</a:t>
            </a:r>
            <a:r>
              <a:rPr lang="en-US" altLang="ja-JP" sz="900" dirty="0" smtClean="0"/>
              <a:t>)</a:t>
            </a:r>
            <a:endParaRPr kumimoji="1" lang="ja-JP" altLang="en-US" sz="9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51520" y="1484784"/>
            <a:ext cx="2160240" cy="2670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20000"/>
              </a:lnSpc>
              <a:buFont typeface="Wingdings" pitchFamily="2" charset="2"/>
              <a:buChar char="p"/>
            </a:pPr>
            <a:r>
              <a:rPr lang="en-US" altLang="ja-JP" sz="1400" dirty="0" err="1" smtClean="0"/>
              <a:t>Δt</a:t>
            </a:r>
            <a:r>
              <a:rPr lang="en-US" altLang="ja-JP" sz="1400" dirty="0" smtClean="0"/>
              <a:t>: Calculated from collocation data</a:t>
            </a:r>
          </a:p>
          <a:p>
            <a:pPr marL="180975" indent="-180975">
              <a:lnSpc>
                <a:spcPct val="120000"/>
              </a:lnSpc>
              <a:buFont typeface="Wingdings" pitchFamily="2" charset="2"/>
              <a:buChar char="p"/>
            </a:pPr>
            <a:r>
              <a:rPr lang="en-US" altLang="ja-JP" sz="1400" dirty="0" smtClean="0"/>
              <a:t>Radiance change calculated from MTSAT-2 observation in successive data</a:t>
            </a:r>
            <a:endParaRPr kumimoji="1" lang="en-US" altLang="ja-JP" sz="1400" dirty="0" smtClean="0"/>
          </a:p>
          <a:p>
            <a:pPr marL="180975" indent="-180975">
              <a:lnSpc>
                <a:spcPct val="120000"/>
              </a:lnSpc>
              <a:buFont typeface="Wingdings" pitchFamily="2" charset="2"/>
              <a:buChar char="p"/>
            </a:pPr>
            <a:r>
              <a:rPr kumimoji="1" lang="en-US" altLang="ja-JP" sz="1400" dirty="0" smtClean="0"/>
              <a:t>Diurnal variation</a:t>
            </a:r>
          </a:p>
          <a:p>
            <a:pPr marL="180975" indent="-180975">
              <a:lnSpc>
                <a:spcPct val="120000"/>
              </a:lnSpc>
              <a:buFont typeface="Wingdings" pitchFamily="2" charset="2"/>
              <a:buChar char="p"/>
            </a:pPr>
            <a:r>
              <a:rPr lang="en-US" altLang="ja-JP" sz="1400" dirty="0" smtClean="0"/>
              <a:t>12-11UTC difference as a sensitivity of temporal mismatch</a:t>
            </a:r>
            <a:endParaRPr kumimoji="1" lang="ja-JP" altLang="en-US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2800" dirty="0" smtClean="0">
                <a:solidFill>
                  <a:schemeClr val="accent2">
                    <a:lumMod val="75000"/>
                  </a:schemeClr>
                </a:solidFill>
              </a:rPr>
              <a:t>Longitudinal and Latitudinal Mismatches</a:t>
            </a:r>
            <a:endParaRPr kumimoji="1" lang="ja-JP" alt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GRWG/GDWG Annual Meeting, Mar. 04-08, 2013, Williamsburg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AFF5-D5DA-4425-859B-D6756646E101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23284" y="1928619"/>
            <a:ext cx="4369195" cy="410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5295020" y="6032321"/>
            <a:ext cx="35974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http://mscweb.kishou.go.jp/landmark_b/seq03.htm</a:t>
            </a:r>
            <a:endParaRPr kumimoji="1" lang="ja-JP" altLang="en-US" sz="1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59648" y="1497148"/>
            <a:ext cx="3672408" cy="344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lnSpc>
                <a:spcPct val="110000"/>
              </a:lnSpc>
              <a:buFont typeface="Wingdings" pitchFamily="2" charset="2"/>
              <a:buChar char="n"/>
            </a:pPr>
            <a:r>
              <a:rPr lang="en-US" altLang="ja-JP" sz="1600" dirty="0" smtClean="0">
                <a:solidFill>
                  <a:schemeClr val="accent2">
                    <a:lumMod val="75000"/>
                  </a:schemeClr>
                </a:solidFill>
              </a:rPr>
              <a:t>MTSAT-2 Navigation error</a:t>
            </a:r>
          </a:p>
          <a:p>
            <a:pPr marL="361950" indent="-180975">
              <a:lnSpc>
                <a:spcPct val="110000"/>
              </a:lnSpc>
              <a:buFont typeface="Wingdings" pitchFamily="2" charset="2"/>
              <a:buChar char="p"/>
            </a:pPr>
            <a:r>
              <a:rPr lang="en-US" altLang="ja-JP" sz="1400" dirty="0" smtClean="0"/>
              <a:t>Calculate from navigation monitoring data at MSC/JMA</a:t>
            </a:r>
          </a:p>
          <a:p>
            <a:pPr marL="361950" indent="-180975">
              <a:lnSpc>
                <a:spcPct val="110000"/>
              </a:lnSpc>
              <a:buFont typeface="Wingdings" pitchFamily="2" charset="2"/>
              <a:buChar char="p"/>
            </a:pPr>
            <a:r>
              <a:rPr kumimoji="1" lang="en-US" altLang="ja-JP" sz="1400" dirty="0" smtClean="0"/>
              <a:t>Average from the start of the operation (1 Jul, 2010) to 31 Dec. 2012</a:t>
            </a:r>
          </a:p>
          <a:p>
            <a:pPr marL="542925" indent="-180975">
              <a:lnSpc>
                <a:spcPct val="110000"/>
              </a:lnSpc>
              <a:buFont typeface="Arial" pitchFamily="34" charset="0"/>
              <a:buChar char="•"/>
            </a:pPr>
            <a:r>
              <a:rPr lang="en-US" altLang="ja-JP" sz="1400" dirty="0" smtClean="0"/>
              <a:t>Longitudinal error:</a:t>
            </a:r>
            <a:r>
              <a:rPr lang="en-US" altLang="ja-JP" sz="1600" b="1" dirty="0" smtClean="0">
                <a:solidFill>
                  <a:schemeClr val="accent2">
                    <a:lumMod val="75000"/>
                  </a:schemeClr>
                </a:solidFill>
              </a:rPr>
              <a:t> 0.37 </a:t>
            </a:r>
            <a:r>
              <a:rPr lang="en-US" altLang="ja-JP" sz="1400" dirty="0" smtClean="0"/>
              <a:t>km</a:t>
            </a:r>
          </a:p>
          <a:p>
            <a:pPr marL="542925" indent="-180975">
              <a:lnSpc>
                <a:spcPct val="110000"/>
              </a:lnSpc>
              <a:buFont typeface="Arial" pitchFamily="34" charset="0"/>
              <a:buChar char="•"/>
            </a:pPr>
            <a:r>
              <a:rPr kumimoji="1" lang="en-US" altLang="ja-JP" sz="1400" dirty="0" smtClean="0"/>
              <a:t>Latitudinal error: </a:t>
            </a:r>
            <a:r>
              <a:rPr kumimoji="1" lang="en-US" altLang="ja-JP" sz="1600" b="1" dirty="0" smtClean="0">
                <a:solidFill>
                  <a:schemeClr val="accent2">
                    <a:lumMod val="75000"/>
                  </a:schemeClr>
                </a:solidFill>
              </a:rPr>
              <a:t>1.76</a:t>
            </a:r>
            <a:r>
              <a:rPr kumimoji="1" lang="en-US" altLang="ja-JP" sz="1400" dirty="0" smtClean="0"/>
              <a:t> km</a:t>
            </a:r>
            <a:endParaRPr lang="en-US" altLang="ja-JP" sz="1600" dirty="0" smtClean="0"/>
          </a:p>
          <a:p>
            <a:pPr marL="271463" indent="-271463">
              <a:lnSpc>
                <a:spcPct val="110000"/>
              </a:lnSpc>
              <a:buFont typeface="Wingdings" pitchFamily="2" charset="2"/>
              <a:buChar char="n"/>
            </a:pPr>
            <a:r>
              <a:rPr kumimoji="1" lang="en-US" altLang="ja-JP" sz="1600" dirty="0" smtClean="0">
                <a:solidFill>
                  <a:schemeClr val="accent2">
                    <a:lumMod val="75000"/>
                  </a:schemeClr>
                </a:solidFill>
              </a:rPr>
              <a:t>IASI L1C </a:t>
            </a:r>
            <a:r>
              <a:rPr kumimoji="1" lang="en-US" altLang="ja-JP" sz="1600" dirty="0" err="1" smtClean="0">
                <a:solidFill>
                  <a:schemeClr val="accent2">
                    <a:lumMod val="75000"/>
                  </a:schemeClr>
                </a:solidFill>
              </a:rPr>
              <a:t>geolocation</a:t>
            </a:r>
            <a:r>
              <a:rPr kumimoji="1" lang="en-US" altLang="ja-JP" sz="1600" dirty="0" smtClean="0">
                <a:solidFill>
                  <a:schemeClr val="accent2">
                    <a:lumMod val="75000"/>
                  </a:schemeClr>
                </a:solidFill>
              </a:rPr>
              <a:t> accuracy</a:t>
            </a:r>
          </a:p>
          <a:p>
            <a:pPr marL="361950" indent="-180975">
              <a:lnSpc>
                <a:spcPct val="110000"/>
              </a:lnSpc>
              <a:buFont typeface="Wingdings" pitchFamily="2" charset="2"/>
              <a:buChar char="p"/>
            </a:pPr>
            <a:r>
              <a:rPr kumimoji="1" lang="en-US" altLang="ja-JP" sz="1400" dirty="0" smtClean="0"/>
              <a:t>2km (Blumstein et al., 2004)</a:t>
            </a:r>
          </a:p>
          <a:p>
            <a:pPr>
              <a:lnSpc>
                <a:spcPct val="110000"/>
              </a:lnSpc>
            </a:pPr>
            <a:endParaRPr lang="en-US" altLang="ja-JP" sz="1600" dirty="0" smtClean="0"/>
          </a:p>
          <a:p>
            <a:pPr>
              <a:lnSpc>
                <a:spcPct val="110000"/>
              </a:lnSpc>
            </a:pPr>
            <a:r>
              <a:rPr lang="en-US" altLang="ja-JP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ja-JP" sz="1600" dirty="0" err="1" smtClean="0">
                <a:latin typeface="Times New Roman" pitchFamily="18" charset="0"/>
                <a:cs typeface="Times New Roman" pitchFamily="18" charset="0"/>
              </a:rPr>
              <a:t>Δlon</a:t>
            </a:r>
            <a:r>
              <a:rPr lang="en-US" altLang="ja-JP" sz="1600" dirty="0" smtClean="0">
                <a:latin typeface="Times New Roman" pitchFamily="18" charset="0"/>
                <a:cs typeface="Times New Roman" pitchFamily="18" charset="0"/>
              </a:rPr>
              <a:t> = (0.37+2)/</a:t>
            </a:r>
            <a:r>
              <a:rPr lang="ja-JP" altLang="en-US" sz="1600" dirty="0" smtClean="0">
                <a:latin typeface="Times New Roman" pitchFamily="18" charset="0"/>
                <a:cs typeface="Times New Roman" pitchFamily="18" charset="0"/>
              </a:rPr>
              <a:t>√</a:t>
            </a:r>
            <a:r>
              <a:rPr lang="en-US" altLang="ja-JP" sz="1600" dirty="0" smtClean="0">
                <a:latin typeface="Times New Roman" pitchFamily="18" charset="0"/>
                <a:cs typeface="Times New Roman" pitchFamily="18" charset="0"/>
              </a:rPr>
              <a:t>2/</a:t>
            </a:r>
            <a:r>
              <a:rPr lang="ja-JP" altLang="en-US" sz="1600" dirty="0" smtClean="0">
                <a:latin typeface="Times New Roman" pitchFamily="18" charset="0"/>
                <a:cs typeface="Times New Roman" pitchFamily="18" charset="0"/>
              </a:rPr>
              <a:t>√</a:t>
            </a:r>
            <a:r>
              <a:rPr lang="en-US" altLang="ja-JP" sz="16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altLang="ja-JP" sz="1600" dirty="0" smtClean="0">
                <a:cs typeface="Times New Roman" pitchFamily="18" charset="0"/>
              </a:rPr>
              <a:t>= </a:t>
            </a:r>
            <a:r>
              <a:rPr lang="en-US" altLang="ja-JP" sz="16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0.96</a:t>
            </a:r>
            <a:r>
              <a:rPr lang="en-US" altLang="ja-JP" sz="1600" dirty="0" smtClean="0">
                <a:cs typeface="Times New Roman" pitchFamily="18" charset="0"/>
              </a:rPr>
              <a:t> km</a:t>
            </a:r>
          </a:p>
          <a:p>
            <a:pPr>
              <a:lnSpc>
                <a:spcPct val="110000"/>
              </a:lnSpc>
            </a:pPr>
            <a:r>
              <a:rPr kumimoji="1" lang="en-US" altLang="ja-JP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kumimoji="1" lang="en-US" altLang="ja-JP" sz="1600" dirty="0" err="1" smtClean="0">
                <a:latin typeface="Times New Roman" pitchFamily="18" charset="0"/>
                <a:cs typeface="Times New Roman" pitchFamily="18" charset="0"/>
              </a:rPr>
              <a:t>Δlat</a:t>
            </a:r>
            <a:r>
              <a:rPr kumimoji="1" lang="en-US" altLang="ja-JP" sz="1600" dirty="0" smtClean="0">
                <a:latin typeface="Times New Roman" pitchFamily="18" charset="0"/>
                <a:cs typeface="Times New Roman" pitchFamily="18" charset="0"/>
              </a:rPr>
              <a:t> = (1.76+2)/</a:t>
            </a:r>
            <a:r>
              <a:rPr lang="ja-JP" altLang="en-US" sz="1600" dirty="0" smtClean="0">
                <a:latin typeface="Times New Roman" pitchFamily="18" charset="0"/>
                <a:cs typeface="Times New Roman" pitchFamily="18" charset="0"/>
              </a:rPr>
              <a:t>√</a:t>
            </a:r>
            <a:r>
              <a:rPr lang="en-US" altLang="ja-JP" sz="1600" dirty="0" smtClean="0">
                <a:latin typeface="Times New Roman" pitchFamily="18" charset="0"/>
                <a:cs typeface="Times New Roman" pitchFamily="18" charset="0"/>
              </a:rPr>
              <a:t>2/</a:t>
            </a:r>
            <a:r>
              <a:rPr lang="ja-JP" altLang="en-US" sz="1600" dirty="0" smtClean="0">
                <a:latin typeface="Times New Roman" pitchFamily="18" charset="0"/>
                <a:cs typeface="Times New Roman" pitchFamily="18" charset="0"/>
              </a:rPr>
              <a:t>√</a:t>
            </a:r>
            <a:r>
              <a:rPr lang="en-US" altLang="ja-JP" sz="16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altLang="ja-JP" sz="1600" dirty="0" smtClean="0">
                <a:cs typeface="Times New Roman" pitchFamily="18" charset="0"/>
              </a:rPr>
              <a:t>= </a:t>
            </a:r>
            <a:r>
              <a:rPr lang="en-US" altLang="ja-JP" sz="16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1.56</a:t>
            </a:r>
            <a:r>
              <a:rPr lang="en-US" altLang="ja-JP" sz="1600" dirty="0" smtClean="0">
                <a:cs typeface="Times New Roman" pitchFamily="18" charset="0"/>
              </a:rPr>
              <a:t> km</a:t>
            </a:r>
          </a:p>
          <a:p>
            <a:pPr>
              <a:lnSpc>
                <a:spcPct val="110000"/>
              </a:lnSpc>
            </a:pPr>
            <a:endParaRPr kumimoji="1" lang="ja-JP" altLang="en-US" sz="1600" dirty="0">
              <a:cs typeface="Times New Roman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133109" y="1639833"/>
            <a:ext cx="31833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MTSAT navigation monitoring website</a:t>
            </a:r>
            <a:endParaRPr kumimoji="1" lang="ja-JP" altLang="en-US" sz="1400" dirty="0"/>
          </a:p>
        </p:txBody>
      </p:sp>
      <p:graphicFrame>
        <p:nvGraphicFramePr>
          <p:cNvPr id="25601" name="コンテンツ プレースホルダ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9067156"/>
              </p:ext>
            </p:extLst>
          </p:nvPr>
        </p:nvGraphicFramePr>
        <p:xfrm>
          <a:off x="559648" y="4752329"/>
          <a:ext cx="319266" cy="551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8" name="数式" r:id="rId4" imgW="228600" imgH="393480" progId="Equation.3">
                  <p:embed/>
                </p:oleObj>
              </mc:Choice>
              <mc:Fallback>
                <p:oleObj name="数式" r:id="rId4" imgW="228600" imgH="393480" progId="Equation.3">
                  <p:embed/>
                  <p:pic>
                    <p:nvPicPr>
                      <p:cNvPr id="0" name="コンテンツ プレースホルダ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648" y="4752329"/>
                        <a:ext cx="319266" cy="5515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直線コネクタ 10"/>
          <p:cNvCxnSpPr/>
          <p:nvPr/>
        </p:nvCxnSpPr>
        <p:spPr>
          <a:xfrm>
            <a:off x="395536" y="1680712"/>
            <a:ext cx="0" cy="2664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395536" y="1680712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395536" y="340890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395536" y="4345008"/>
            <a:ext cx="360040" cy="0"/>
          </a:xfrm>
          <a:prstGeom prst="line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887872" y="4690369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488" indent="-90488"/>
            <a:r>
              <a:rPr lang="en-US" altLang="ja-JP" sz="1400" dirty="0" smtClean="0"/>
              <a:t>: mean of radiance difference between adjacent pixels of MTSAT-2 observation</a:t>
            </a:r>
            <a:r>
              <a:rPr lang="ja-JP" altLang="en-US" sz="1400" dirty="0" smtClean="0"/>
              <a:t> </a:t>
            </a:r>
            <a:r>
              <a:rPr lang="en-US" altLang="ja-JP" sz="1200" dirty="0" smtClean="0"/>
              <a:t>(Feb. 28, 2013 1200UTC data are used)</a:t>
            </a:r>
            <a:endParaRPr lang="en-US" altLang="ja-JP" sz="1400" dirty="0" smtClean="0"/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042240"/>
              </p:ext>
            </p:extLst>
          </p:nvPr>
        </p:nvGraphicFramePr>
        <p:xfrm>
          <a:off x="559648" y="5472409"/>
          <a:ext cx="3840088" cy="76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899"/>
                <a:gridCol w="828909"/>
                <a:gridCol w="792088"/>
                <a:gridCol w="864096"/>
                <a:gridCol w="864096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aseline="0" dirty="0" smtClean="0"/>
                        <a:t>3.75um</a:t>
                      </a:r>
                      <a:endParaRPr kumimoji="1" lang="ja-JP" altLang="en-US" sz="12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aseline="0" dirty="0" smtClean="0"/>
                        <a:t>6.75um</a:t>
                      </a:r>
                      <a:endParaRPr kumimoji="1" lang="ja-JP" altLang="en-US" sz="12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10.8um</a:t>
                      </a:r>
                      <a:endParaRPr kumimoji="1" lang="ja-JP" altLang="en-US" sz="12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aseline="0" dirty="0" smtClean="0"/>
                        <a:t>12.0um</a:t>
                      </a:r>
                      <a:endParaRPr kumimoji="1" lang="ja-JP" altLang="en-US" sz="1200" dirty="0"/>
                    </a:p>
                  </a:txBody>
                  <a:tcPr marT="36000" marB="3600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Lon</a:t>
                      </a:r>
                      <a:endParaRPr kumimoji="1" lang="ja-JP" altLang="en-US" sz="12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-0.00005</a:t>
                      </a:r>
                      <a:endParaRPr kumimoji="1" lang="ja-JP" altLang="en-US" sz="12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0.00017</a:t>
                      </a:r>
                      <a:endParaRPr kumimoji="1" lang="ja-JP" altLang="en-US" sz="12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0.00055</a:t>
                      </a:r>
                      <a:endParaRPr kumimoji="1" lang="ja-JP" altLang="en-US" sz="12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0.00055</a:t>
                      </a:r>
                      <a:endParaRPr kumimoji="1" lang="ja-JP" altLang="en-US" sz="1200" dirty="0"/>
                    </a:p>
                  </a:txBody>
                  <a:tcPr marT="36000" marB="3600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Lat</a:t>
                      </a:r>
                      <a:endParaRPr kumimoji="1" lang="ja-JP" altLang="en-US" sz="12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0.00002</a:t>
                      </a:r>
                      <a:endParaRPr kumimoji="1" lang="ja-JP" altLang="en-US" sz="12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0.00020</a:t>
                      </a:r>
                      <a:endParaRPr kumimoji="1" lang="ja-JP" altLang="en-US" sz="12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0.00319</a:t>
                      </a:r>
                      <a:endParaRPr kumimoji="1" lang="ja-JP" altLang="en-US" sz="12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0.00350</a:t>
                      </a:r>
                      <a:endParaRPr kumimoji="1" lang="ja-JP" altLang="en-US" sz="1200" dirty="0"/>
                    </a:p>
                  </a:txBody>
                  <a:tcPr marT="36000" marB="36000"/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3182057" y="6180245"/>
            <a:ext cx="135165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900" dirty="0">
                <a:latin typeface="Times New Roman"/>
                <a:cs typeface="Times New Roman"/>
              </a:rPr>
              <a:t>(</a:t>
            </a:r>
            <a:r>
              <a:rPr lang="en-US" altLang="ja-JP" sz="900" dirty="0" err="1">
                <a:latin typeface="Times New Roman"/>
                <a:cs typeface="Times New Roman"/>
              </a:rPr>
              <a:t>mW</a:t>
            </a:r>
            <a:r>
              <a:rPr lang="en-US" altLang="ja-JP" sz="900" dirty="0">
                <a:latin typeface="Times New Roman"/>
                <a:cs typeface="Times New Roman"/>
              </a:rPr>
              <a:t>/m^2/</a:t>
            </a:r>
            <a:r>
              <a:rPr lang="en-US" altLang="ja-JP" sz="900" dirty="0" err="1">
                <a:latin typeface="Times New Roman"/>
                <a:cs typeface="Times New Roman"/>
              </a:rPr>
              <a:t>sr</a:t>
            </a:r>
            <a:r>
              <a:rPr lang="en-US" altLang="ja-JP" sz="900" dirty="0">
                <a:latin typeface="Times New Roman"/>
                <a:cs typeface="Times New Roman"/>
              </a:rPr>
              <a:t>/cm^-1/</a:t>
            </a:r>
            <a:r>
              <a:rPr lang="en-US" altLang="ja-JP" sz="900" dirty="0" err="1">
                <a:latin typeface="Times New Roman"/>
                <a:cs typeface="Times New Roman"/>
              </a:rPr>
              <a:t>Δx</a:t>
            </a:r>
            <a:r>
              <a:rPr lang="en-US" altLang="ja-JP" sz="900" dirty="0">
                <a:latin typeface="Times New Roman"/>
                <a:cs typeface="Times New Roman"/>
              </a:rPr>
              <a:t>)</a:t>
            </a:r>
            <a:endParaRPr lang="ja-JP" altLang="en-US" sz="9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クール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クール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997</TotalTime>
  <Words>1139</Words>
  <Application>Microsoft Macintosh PowerPoint</Application>
  <PresentationFormat>画面に合わせる (4:3)</PresentationFormat>
  <Paragraphs>184</Paragraphs>
  <Slides>12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4" baseType="lpstr">
      <vt:lpstr>クール</vt:lpstr>
      <vt:lpstr>数式</vt:lpstr>
      <vt:lpstr>Uncertainty evaluation of GSICS MTSAT-IASI correction products</vt:lpstr>
      <vt:lpstr>Contents</vt:lpstr>
      <vt:lpstr>Background</vt:lpstr>
      <vt:lpstr>MTSAT-2 Brightness Temperature Difference against IASI and AIRS</vt:lpstr>
      <vt:lpstr>Methodology of uncertainty evaluation</vt:lpstr>
      <vt:lpstr>Systematic error</vt:lpstr>
      <vt:lpstr>Results: systematic error’s perturbations and sensitivities</vt:lpstr>
      <vt:lpstr>Temporal mismatch</vt:lpstr>
      <vt:lpstr>Longitudinal and Latitudinal Mismatches</vt:lpstr>
      <vt:lpstr>Summary and future plan</vt:lpstr>
      <vt:lpstr>Backup slides</vt:lpstr>
      <vt:lpstr>GEO-LEO Spectral mismatch</vt:lpstr>
    </vt:vector>
  </TitlesOfParts>
  <Company>JMA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Japan Meteorological Agency</dc:creator>
  <cp:lastModifiedBy>Takahashi Masaya</cp:lastModifiedBy>
  <cp:revision>71</cp:revision>
  <dcterms:created xsi:type="dcterms:W3CDTF">2013-02-24T23:33:48Z</dcterms:created>
  <dcterms:modified xsi:type="dcterms:W3CDTF">2013-03-06T06:21:22Z</dcterms:modified>
</cp:coreProperties>
</file>