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951" r:id="rId1"/>
    <p:sldMasterId id="2147485417" r:id="rId2"/>
  </p:sldMasterIdLst>
  <p:notesMasterIdLst>
    <p:notesMasterId r:id="rId24"/>
  </p:notesMasterIdLst>
  <p:handoutMasterIdLst>
    <p:handoutMasterId r:id="rId25"/>
  </p:handoutMasterIdLst>
  <p:sldIdLst>
    <p:sldId id="256" r:id="rId3"/>
    <p:sldId id="526" r:id="rId4"/>
    <p:sldId id="552" r:id="rId5"/>
    <p:sldId id="533" r:id="rId6"/>
    <p:sldId id="534" r:id="rId7"/>
    <p:sldId id="559" r:id="rId8"/>
    <p:sldId id="553" r:id="rId9"/>
    <p:sldId id="554" r:id="rId10"/>
    <p:sldId id="555" r:id="rId11"/>
    <p:sldId id="556" r:id="rId12"/>
    <p:sldId id="558" r:id="rId13"/>
    <p:sldId id="557" r:id="rId14"/>
    <p:sldId id="551" r:id="rId15"/>
    <p:sldId id="561" r:id="rId16"/>
    <p:sldId id="560" r:id="rId17"/>
    <p:sldId id="562" r:id="rId18"/>
    <p:sldId id="563" r:id="rId19"/>
    <p:sldId id="566" r:id="rId20"/>
    <p:sldId id="568" r:id="rId21"/>
    <p:sldId id="567" r:id="rId22"/>
    <p:sldId id="564" r:id="rId23"/>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48886"/>
    <a:srgbClr val="DB3F33"/>
    <a:srgbClr val="C0504D"/>
    <a:srgbClr val="002569"/>
    <a:srgbClr val="003366"/>
    <a:srgbClr val="D92231"/>
    <a:srgbClr val="C00000"/>
    <a:srgbClr val="FFE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7079" autoAdjust="0"/>
  </p:normalViewPr>
  <p:slideViewPr>
    <p:cSldViewPr snapToGrid="0">
      <p:cViewPr>
        <p:scale>
          <a:sx n="100" d="100"/>
          <a:sy n="100" d="100"/>
        </p:scale>
        <p:origin x="-1860" y="-564"/>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48" y="-7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SW0642\user2\HewisonT\MY%20DOCUMENTS\GSICS\Ice\Ice_Optical_Properties_2008_ASCII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smoothMarker"/>
        <c:ser>
          <c:idx val="1"/>
          <c:order val="0"/>
          <c:tx>
            <c:strRef>
              <c:f>Ice_Optical_Properties_2008_ASC!$N$84</c:f>
              <c:strCache>
                <c:ptCount val="1"/>
                <c:pt idx="0">
                  <c:v>IR3.9</c:v>
                </c:pt>
              </c:strCache>
            </c:strRef>
          </c:tx>
          <c:xVal>
            <c:numRef>
              <c:f>Ice_Optical_Properties_2008_ASC!$T$2:$AI$2</c:f>
              <c:numCache>
                <c:formatCode>0.00</c:formatCode>
                <c:ptCount val="16"/>
                <c:pt idx="0">
                  <c:v>0</c:v>
                </c:pt>
                <c:pt idx="1">
                  <c:v>0.2</c:v>
                </c:pt>
                <c:pt idx="2">
                  <c:v>0.4</c:v>
                </c:pt>
                <c:pt idx="3">
                  <c:v>0.60000000000000031</c:v>
                </c:pt>
                <c:pt idx="4">
                  <c:v>0.8</c:v>
                </c:pt>
                <c:pt idx="5">
                  <c:v>1</c:v>
                </c:pt>
                <c:pt idx="6">
                  <c:v>1.2</c:v>
                </c:pt>
                <c:pt idx="7">
                  <c:v>1.4</c:v>
                </c:pt>
                <c:pt idx="8">
                  <c:v>1.5999999999999994</c:v>
                </c:pt>
                <c:pt idx="9">
                  <c:v>1.7999999999999998</c:v>
                </c:pt>
                <c:pt idx="10">
                  <c:v>1.9999999999999993</c:v>
                </c:pt>
                <c:pt idx="11">
                  <c:v>2.1999999999999997</c:v>
                </c:pt>
                <c:pt idx="12">
                  <c:v>2.4</c:v>
                </c:pt>
                <c:pt idx="13">
                  <c:v>2.6</c:v>
                </c:pt>
                <c:pt idx="14">
                  <c:v>2.8000000000000003</c:v>
                </c:pt>
                <c:pt idx="15">
                  <c:v>3.0000000000000004</c:v>
                </c:pt>
              </c:numCache>
            </c:numRef>
          </c:xVal>
          <c:yVal>
            <c:numRef>
              <c:f>Ice_Optical_Properties_2008_ASC!$T$84:$AI$84</c:f>
              <c:numCache>
                <c:formatCode>0.000</c:formatCode>
                <c:ptCount val="16"/>
                <c:pt idx="0">
                  <c:v>0.91836734693877553</c:v>
                </c:pt>
                <c:pt idx="1">
                  <c:v>0.87149603415405019</c:v>
                </c:pt>
                <c:pt idx="2">
                  <c:v>0.7389308600128961</c:v>
                </c:pt>
                <c:pt idx="3">
                  <c:v>0.54482846117182382</c:v>
                </c:pt>
                <c:pt idx="4">
                  <c:v>0.32824499302694726</c:v>
                </c:pt>
                <c:pt idx="5">
                  <c:v>0.13787865054403439</c:v>
                </c:pt>
                <c:pt idx="6">
                  <c:v>2.0941394712847654E-2</c:v>
                </c:pt>
                <c:pt idx="7">
                  <c:v>8.4596754048438493E-3</c:v>
                </c:pt>
                <c:pt idx="8">
                  <c:v>0.10383572233677789</c:v>
                </c:pt>
                <c:pt idx="9">
                  <c:v>0.28151492463217637</c:v>
                </c:pt>
                <c:pt idx="10">
                  <c:v>0.49662046565932744</c:v>
                </c:pt>
                <c:pt idx="11">
                  <c:v>0.69961937713934352</c:v>
                </c:pt>
                <c:pt idx="12">
                  <c:v>0.84863849745040898</c:v>
                </c:pt>
                <c:pt idx="13">
                  <c:v>0.91598235809214279</c:v>
                </c:pt>
                <c:pt idx="14">
                  <c:v>0.88998691286343423</c:v>
                </c:pt>
                <c:pt idx="15">
                  <c:v>0.77509153606395831</c:v>
                </c:pt>
              </c:numCache>
            </c:numRef>
          </c:yVal>
          <c:smooth val="1"/>
        </c:ser>
        <c:ser>
          <c:idx val="2"/>
          <c:order val="1"/>
          <c:tx>
            <c:strRef>
              <c:f>Ice_Optical_Properties_2008_ASC!$N$58</c:f>
              <c:strCache>
                <c:ptCount val="1"/>
                <c:pt idx="0">
                  <c:v>IR6.2</c:v>
                </c:pt>
              </c:strCache>
            </c:strRef>
          </c:tx>
          <c:spPr>
            <a:ln>
              <a:solidFill>
                <a:srgbClr val="92D050"/>
              </a:solidFill>
            </a:ln>
          </c:spPr>
          <c:marker>
            <c:spPr>
              <a:solidFill>
                <a:srgbClr val="00B050"/>
              </a:solidFill>
            </c:spPr>
          </c:marker>
          <c:xVal>
            <c:numRef>
              <c:f>Ice_Optical_Properties_2008_ASC!$T$2:$AJ$2</c:f>
              <c:numCache>
                <c:formatCode>0.00</c:formatCode>
                <c:ptCount val="17"/>
                <c:pt idx="0">
                  <c:v>0</c:v>
                </c:pt>
                <c:pt idx="1">
                  <c:v>0.2</c:v>
                </c:pt>
                <c:pt idx="2">
                  <c:v>0.4</c:v>
                </c:pt>
                <c:pt idx="3">
                  <c:v>0.60000000000000031</c:v>
                </c:pt>
                <c:pt idx="4">
                  <c:v>0.8</c:v>
                </c:pt>
                <c:pt idx="5">
                  <c:v>1</c:v>
                </c:pt>
                <c:pt idx="6">
                  <c:v>1.2</c:v>
                </c:pt>
                <c:pt idx="7">
                  <c:v>1.4</c:v>
                </c:pt>
                <c:pt idx="8">
                  <c:v>1.5999999999999994</c:v>
                </c:pt>
                <c:pt idx="9">
                  <c:v>1.7999999999999998</c:v>
                </c:pt>
                <c:pt idx="10">
                  <c:v>1.9999999999999993</c:v>
                </c:pt>
                <c:pt idx="11">
                  <c:v>2.1999999999999997</c:v>
                </c:pt>
                <c:pt idx="12">
                  <c:v>2.4</c:v>
                </c:pt>
                <c:pt idx="13">
                  <c:v>2.6</c:v>
                </c:pt>
                <c:pt idx="14">
                  <c:v>2.8000000000000003</c:v>
                </c:pt>
                <c:pt idx="15">
                  <c:v>3.0000000000000004</c:v>
                </c:pt>
              </c:numCache>
            </c:numRef>
          </c:xVal>
          <c:yVal>
            <c:numRef>
              <c:f>Ice_Optical_Properties_2008_ASC!$T$58:$AJ$58</c:f>
              <c:numCache>
                <c:formatCode>0.000</c:formatCode>
                <c:ptCount val="17"/>
                <c:pt idx="0">
                  <c:v>0.91836734693877553</c:v>
                </c:pt>
                <c:pt idx="1">
                  <c:v>0.89784550281568876</c:v>
                </c:pt>
                <c:pt idx="2">
                  <c:v>0.83779475024623773</c:v>
                </c:pt>
                <c:pt idx="3">
                  <c:v>0.74277619595906752</c:v>
                </c:pt>
                <c:pt idx="4">
                  <c:v>0.62039783076774768</c:v>
                </c:pt>
                <c:pt idx="5">
                  <c:v>0.48116240833168422</c:v>
                </c:pt>
                <c:pt idx="6">
                  <c:v>0.33798033520499893</c:v>
                </c:pt>
                <c:pt idx="7">
                  <c:v>0.20519089252150435</c:v>
                </c:pt>
                <c:pt idx="8">
                  <c:v>9.7052316910579542E-2</c:v>
                </c:pt>
                <c:pt idx="9">
                  <c:v>2.5856002115128843E-2</c:v>
                </c:pt>
                <c:pt idx="10">
                  <c:v>2.6717642517030559E-5</c:v>
                </c:pt>
                <c:pt idx="11">
                  <c:v>2.2686001417965979E-2</c:v>
                </c:pt>
                <c:pt idx="12">
                  <c:v>9.1093553318646714E-2</c:v>
                </c:pt>
                <c:pt idx="13">
                  <c:v>0.19713836676437882</c:v>
                </c:pt>
                <c:pt idx="14">
                  <c:v>0.32872831392018198</c:v>
                </c:pt>
                <c:pt idx="15">
                  <c:v>0.47167443139899534</c:v>
                </c:pt>
              </c:numCache>
            </c:numRef>
          </c:yVal>
          <c:smooth val="1"/>
        </c:ser>
        <c:ser>
          <c:idx val="3"/>
          <c:order val="2"/>
          <c:tx>
            <c:strRef>
              <c:f>Ice_Optical_Properties_2008_ASC!$N$44</c:f>
              <c:strCache>
                <c:ptCount val="1"/>
                <c:pt idx="0">
                  <c:v>IR7.3</c:v>
                </c:pt>
              </c:strCache>
            </c:strRef>
          </c:tx>
          <c:xVal>
            <c:numRef>
              <c:f>Ice_Optical_Properties_2008_ASC!$T$2:$AJ$2</c:f>
              <c:numCache>
                <c:formatCode>0.00</c:formatCode>
                <c:ptCount val="17"/>
                <c:pt idx="0">
                  <c:v>0</c:v>
                </c:pt>
                <c:pt idx="1">
                  <c:v>0.2</c:v>
                </c:pt>
                <c:pt idx="2">
                  <c:v>0.4</c:v>
                </c:pt>
                <c:pt idx="3">
                  <c:v>0.60000000000000031</c:v>
                </c:pt>
                <c:pt idx="4">
                  <c:v>0.8</c:v>
                </c:pt>
                <c:pt idx="5">
                  <c:v>1</c:v>
                </c:pt>
                <c:pt idx="6">
                  <c:v>1.2</c:v>
                </c:pt>
                <c:pt idx="7">
                  <c:v>1.4</c:v>
                </c:pt>
                <c:pt idx="8">
                  <c:v>1.5999999999999994</c:v>
                </c:pt>
                <c:pt idx="9">
                  <c:v>1.7999999999999998</c:v>
                </c:pt>
                <c:pt idx="10">
                  <c:v>1.9999999999999993</c:v>
                </c:pt>
                <c:pt idx="11">
                  <c:v>2.1999999999999997</c:v>
                </c:pt>
                <c:pt idx="12">
                  <c:v>2.4</c:v>
                </c:pt>
                <c:pt idx="13">
                  <c:v>2.6</c:v>
                </c:pt>
                <c:pt idx="14">
                  <c:v>2.8000000000000003</c:v>
                </c:pt>
                <c:pt idx="15">
                  <c:v>3.0000000000000004</c:v>
                </c:pt>
              </c:numCache>
            </c:numRef>
          </c:xVal>
          <c:yVal>
            <c:numRef>
              <c:f>Ice_Optical_Properties_2008_ASC!$T$44:$AJ$44</c:f>
              <c:numCache>
                <c:formatCode>0.000</c:formatCode>
                <c:ptCount val="17"/>
                <c:pt idx="0">
                  <c:v>0.91836734693877531</c:v>
                </c:pt>
                <c:pt idx="1">
                  <c:v>0.90395909096043003</c:v>
                </c:pt>
                <c:pt idx="2">
                  <c:v>0.86147679703103852</c:v>
                </c:pt>
                <c:pt idx="3">
                  <c:v>0.79315533659983894</c:v>
                </c:pt>
                <c:pt idx="4">
                  <c:v>0.70273195927180165</c:v>
                </c:pt>
                <c:pt idx="5">
                  <c:v>0.59542378549944219</c:v>
                </c:pt>
                <c:pt idx="6">
                  <c:v>0.47782180807010782</c:v>
                </c:pt>
                <c:pt idx="7">
                  <c:v>0.35764643951071834</c:v>
                </c:pt>
                <c:pt idx="8">
                  <c:v>0.24332289761863882</c:v>
                </c:pt>
                <c:pt idx="9">
                  <c:v>0.14336771062452572</c:v>
                </c:pt>
                <c:pt idx="10">
                  <c:v>6.5626871573385578E-2</c:v>
                </c:pt>
                <c:pt idx="11">
                  <c:v>1.6460046783989477E-2</c:v>
                </c:pt>
                <c:pt idx="12">
                  <c:v>5.4644077457470553E-6</c:v>
                </c:pt>
                <c:pt idx="13">
                  <c:v>1.76681289117709E-2</c:v>
                </c:pt>
                <c:pt idx="14">
                  <c:v>6.7940278033809323E-2</c:v>
                </c:pt>
                <c:pt idx="15">
                  <c:v>0.14659394339549725</c:v>
                </c:pt>
              </c:numCache>
            </c:numRef>
          </c:yVal>
          <c:smooth val="1"/>
        </c:ser>
        <c:ser>
          <c:idx val="0"/>
          <c:order val="3"/>
          <c:tx>
            <c:strRef>
              <c:f>Ice_Optical_Properties_2008_ASC!$N$9</c:f>
              <c:strCache>
                <c:ptCount val="1"/>
                <c:pt idx="0">
                  <c:v>IR13.4</c:v>
                </c:pt>
              </c:strCache>
            </c:strRef>
          </c:tx>
          <c:xVal>
            <c:numRef>
              <c:f>Ice_Optical_Properties_2008_ASC!$T$2:$AJ$2</c:f>
              <c:numCache>
                <c:formatCode>0.00</c:formatCode>
                <c:ptCount val="17"/>
                <c:pt idx="0">
                  <c:v>0</c:v>
                </c:pt>
                <c:pt idx="1">
                  <c:v>0.2</c:v>
                </c:pt>
                <c:pt idx="2">
                  <c:v>0.4</c:v>
                </c:pt>
                <c:pt idx="3">
                  <c:v>0.60000000000000031</c:v>
                </c:pt>
                <c:pt idx="4">
                  <c:v>0.8</c:v>
                </c:pt>
                <c:pt idx="5">
                  <c:v>1</c:v>
                </c:pt>
                <c:pt idx="6">
                  <c:v>1.2</c:v>
                </c:pt>
                <c:pt idx="7">
                  <c:v>1.4</c:v>
                </c:pt>
                <c:pt idx="8">
                  <c:v>1.5999999999999994</c:v>
                </c:pt>
                <c:pt idx="9">
                  <c:v>1.7999999999999998</c:v>
                </c:pt>
                <c:pt idx="10">
                  <c:v>1.9999999999999993</c:v>
                </c:pt>
                <c:pt idx="11">
                  <c:v>2.1999999999999997</c:v>
                </c:pt>
                <c:pt idx="12">
                  <c:v>2.4</c:v>
                </c:pt>
                <c:pt idx="13">
                  <c:v>2.6</c:v>
                </c:pt>
                <c:pt idx="14">
                  <c:v>2.8000000000000003</c:v>
                </c:pt>
                <c:pt idx="15">
                  <c:v>3.0000000000000004</c:v>
                </c:pt>
              </c:numCache>
            </c:numRef>
          </c:xVal>
          <c:yVal>
            <c:numRef>
              <c:f>Ice_Optical_Properties_2008_ASC!$T$9:$AJ$9</c:f>
              <c:numCache>
                <c:formatCode>0.000</c:formatCode>
                <c:ptCount val="17"/>
                <c:pt idx="0">
                  <c:v>0.91836734693877531</c:v>
                </c:pt>
                <c:pt idx="1">
                  <c:v>0.91505399554732159</c:v>
                </c:pt>
                <c:pt idx="2">
                  <c:v>0.90515449696804462</c:v>
                </c:pt>
                <c:pt idx="3">
                  <c:v>0.8887904932616123</c:v>
                </c:pt>
                <c:pt idx="4">
                  <c:v>0.86616461009692602</c:v>
                </c:pt>
                <c:pt idx="5">
                  <c:v>0.83756019095141221</c:v>
                </c:pt>
                <c:pt idx="6">
                  <c:v>0.80334073119544835</c:v>
                </c:pt>
                <c:pt idx="7">
                  <c:v>0.76394882890928661</c:v>
                </c:pt>
                <c:pt idx="8">
                  <c:v>0.71990443244282765</c:v>
                </c:pt>
                <c:pt idx="9">
                  <c:v>0.67180213988656001</c:v>
                </c:pt>
                <c:pt idx="10">
                  <c:v>0.6203072956290917</c:v>
                </c:pt>
                <c:pt idx="11">
                  <c:v>0.56615063669674048</c:v>
                </c:pt>
                <c:pt idx="12">
                  <c:v>0.51012126880932729</c:v>
                </c:pt>
                <c:pt idx="13">
                  <c:v>0.45305780045532951</c:v>
                </c:pt>
                <c:pt idx="14">
                  <c:v>0.39583753303488861</c:v>
                </c:pt>
                <c:pt idx="15">
                  <c:v>0.33936369495783919</c:v>
                </c:pt>
              </c:numCache>
            </c:numRef>
          </c:yVal>
          <c:smooth val="1"/>
        </c:ser>
        <c:axId val="143438208"/>
        <c:axId val="143439744"/>
      </c:scatterChart>
      <c:valAx>
        <c:axId val="143438208"/>
        <c:scaling>
          <c:orientation val="minMax"/>
          <c:max val="3"/>
          <c:min val="0"/>
        </c:scaling>
        <c:axPos val="b"/>
        <c:title>
          <c:tx>
            <c:rich>
              <a:bodyPr/>
              <a:lstStyle/>
              <a:p>
                <a:pPr>
                  <a:defRPr/>
                </a:pPr>
                <a:r>
                  <a:rPr lang="en-GB"/>
                  <a:t>Ice</a:t>
                </a:r>
                <a:r>
                  <a:rPr lang="en-GB" baseline="0"/>
                  <a:t> Thickness /</a:t>
                </a:r>
                <a:r>
                  <a:rPr lang="el-GR" sz="1000" b="0" i="0" u="none" strike="noStrike" baseline="0"/>
                  <a:t>μ</a:t>
                </a:r>
                <a:r>
                  <a:rPr lang="en-GB" baseline="0"/>
                  <a:t>m</a:t>
                </a:r>
                <a:endParaRPr lang="en-GB"/>
              </a:p>
            </c:rich>
          </c:tx>
          <c:layout/>
        </c:title>
        <c:numFmt formatCode="0.0" sourceLinked="0"/>
        <c:tickLblPos val="nextTo"/>
        <c:crossAx val="143439744"/>
        <c:crosses val="autoZero"/>
        <c:crossBetween val="midCat"/>
      </c:valAx>
      <c:valAx>
        <c:axId val="143439744"/>
        <c:scaling>
          <c:orientation val="minMax"/>
          <c:max val="1"/>
          <c:min val="0"/>
        </c:scaling>
        <c:axPos val="l"/>
        <c:majorGridlines/>
        <c:title>
          <c:tx>
            <c:rich>
              <a:bodyPr rot="-5400000" vert="horz"/>
              <a:lstStyle/>
              <a:p>
                <a:pPr>
                  <a:defRPr/>
                </a:pPr>
                <a:r>
                  <a:rPr lang="en-GB"/>
                  <a:t>Loss-free Layer  Transmittance</a:t>
                </a:r>
              </a:p>
            </c:rich>
          </c:tx>
          <c:layout/>
        </c:title>
        <c:numFmt formatCode="0.0" sourceLinked="0"/>
        <c:tickLblPos val="nextTo"/>
        <c:crossAx val="143438208"/>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60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550"/>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5275" y="9734550"/>
            <a:ext cx="187325"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450" eaLnBrk="0" hangingPunct="0">
              <a:spcBef>
                <a:spcPct val="0"/>
              </a:spcBef>
              <a:defRPr sz="1200" b="0">
                <a:solidFill>
                  <a:srgbClr val="000000"/>
                </a:solidFill>
                <a:latin typeface="Helvetica" pitchFamily="34" charset="0"/>
              </a:defRPr>
            </a:lvl1pPr>
          </a:lstStyle>
          <a:p>
            <a:pPr>
              <a:defRPr/>
            </a:pPr>
            <a:fld id="{C721A1B1-6AEF-4EE7-AF03-74BCCAA7EC13}"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algn="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23556" name="Rectangle 4"/>
          <p:cNvSpPr>
            <a:spLocks noGrp="1" noRot="1" noChangeAspect="1" noChangeArrowheads="1" noTextEdit="1"/>
          </p:cNvSpPr>
          <p:nvPr>
            <p:ph type="sldImg" idx="2"/>
          </p:nvPr>
        </p:nvSpPr>
        <p:spPr bwMode="auto">
          <a:xfrm>
            <a:off x="709613" y="742950"/>
            <a:ext cx="53784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3288"/>
            <a:ext cx="4987925" cy="4470400"/>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algn="r" defTabSz="920450" eaLnBrk="0" hangingPunct="0">
              <a:spcBef>
                <a:spcPct val="0"/>
              </a:spcBef>
              <a:defRPr sz="1200" b="0">
                <a:solidFill>
                  <a:schemeClr val="tx1"/>
                </a:solidFill>
                <a:latin typeface="Times New Roman" pitchFamily="18" charset="0"/>
              </a:defRPr>
            </a:lvl1pPr>
          </a:lstStyle>
          <a:p>
            <a:pPr>
              <a:defRPr/>
            </a:pPr>
            <a:fld id="{8AB9EBB4-72D7-4063-985B-D32CCB4BF20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19163"/>
            <a:fld id="{8FE52C49-EA60-4030-A7F2-AB1A37543628}" type="slidenum">
              <a:rPr lang="de-DE" smtClean="0"/>
              <a:pPr defTabSz="919163"/>
              <a:t>1</a:t>
            </a:fld>
            <a:endParaRPr lang="de-DE"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19163"/>
            <a:fld id="{2E388E30-42DA-4EDE-834F-E1982FF3AB39}" type="slidenum">
              <a:rPr lang="de-DE" smtClean="0"/>
              <a:pPr defTabSz="919163"/>
              <a:t>2</a:t>
            </a:fld>
            <a:endParaRPr lang="de-DE" smtClean="0"/>
          </a:p>
        </p:txBody>
      </p:sp>
      <p:sp>
        <p:nvSpPr>
          <p:cNvPr id="25603" name="Rectangle 2"/>
          <p:cNvSpPr>
            <a:spLocks noGrp="1" noRot="1" noChangeAspect="1" noChangeArrowheads="1" noTextEdit="1"/>
          </p:cNvSpPr>
          <p:nvPr>
            <p:ph type="sldImg"/>
          </p:nvPr>
        </p:nvSpPr>
        <p:spPr>
          <a:xfrm>
            <a:off x="711200" y="744538"/>
            <a:ext cx="5376863" cy="3722687"/>
          </a:xfrm>
          <a:ln/>
        </p:spPr>
      </p:sp>
      <p:sp>
        <p:nvSpPr>
          <p:cNvPr id="25604" name="Rectangle 3"/>
          <p:cNvSpPr>
            <a:spLocks noGrp="1" noChangeArrowheads="1"/>
          </p:cNvSpPr>
          <p:nvPr>
            <p:ph type="body" idx="1"/>
          </p:nvPr>
        </p:nvSpPr>
        <p:spPr>
          <a:xfrm>
            <a:off x="679450" y="4714875"/>
            <a:ext cx="5438775" cy="4467225"/>
          </a:xfrm>
          <a:noFill/>
          <a:ln/>
        </p:spPr>
        <p:txBody>
          <a:bodyPr/>
          <a:lstStyle/>
          <a:p>
            <a:endParaRPr lang="en-GB" smtClean="0"/>
          </a:p>
          <a:p>
            <a:r>
              <a:rPr lang="en-GB" smtClean="0"/>
              <a:t>Well, what is GSICS?</a:t>
            </a:r>
          </a:p>
          <a:p>
            <a:r>
              <a:rPr lang="en-GB" smtClean="0"/>
              <a:t>The Global Space-based Inter-Calibration System (GSICS) is an initiative of CGMS and WMO, which aims to ensure consistent calibration and inter-calibration of operational meteorological satellite instruments. </a:t>
            </a:r>
          </a:p>
          <a:p>
            <a:r>
              <a:rPr lang="en-GB" smtClean="0"/>
              <a:t>One of the basic strategies of GSICS is to develop an integrated on-orbit cal/val system - initially by LEO-GEO Inter-satellite/inter-sensor calibration.</a:t>
            </a:r>
          </a:p>
          <a:p>
            <a:r>
              <a:rPr lang="en-GB" smtClean="0"/>
              <a:t>This will then allow us to provide corrections to improve the consistency between instruments, produce less biased level 1, and therefore, level 2 data, and ultimately, retrospectively re-calibrate archive data, which is of great interest in the climate monitoring community</a:t>
            </a:r>
          </a:p>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19163"/>
            <a:fld id="{14E1685E-368B-4D2A-802E-ABD37C8DAE2F}" type="slidenum">
              <a:rPr lang="de-DE" smtClean="0"/>
              <a:pPr defTabSz="919163"/>
              <a:t>4</a:t>
            </a:fld>
            <a:endParaRPr lang="de-DE" smtClean="0"/>
          </a:p>
        </p:txBody>
      </p:sp>
      <p:sp>
        <p:nvSpPr>
          <p:cNvPr id="26627" name="Rectangle 2"/>
          <p:cNvSpPr>
            <a:spLocks noGrp="1" noRot="1" noChangeAspect="1" noChangeArrowheads="1" noTextEdit="1"/>
          </p:cNvSpPr>
          <p:nvPr>
            <p:ph type="sldImg"/>
          </p:nvPr>
        </p:nvSpPr>
        <p:spPr>
          <a:xfrm>
            <a:off x="711200" y="744538"/>
            <a:ext cx="5376863" cy="3722687"/>
          </a:xfrm>
          <a:ln/>
        </p:spPr>
      </p:sp>
      <p:sp>
        <p:nvSpPr>
          <p:cNvPr id="26628" name="Rectangle 3"/>
          <p:cNvSpPr>
            <a:spLocks noGrp="1" noChangeArrowheads="1"/>
          </p:cNvSpPr>
          <p:nvPr>
            <p:ph type="body" idx="1"/>
          </p:nvPr>
        </p:nvSpPr>
        <p:spPr>
          <a:xfrm>
            <a:off x="679450" y="4714875"/>
            <a:ext cx="5438775" cy="4467225"/>
          </a:xfrm>
          <a:noFill/>
          <a:ln/>
        </p:spPr>
        <p:txBody>
          <a:bodyPr/>
          <a:lstStyle/>
          <a:p>
            <a:endParaRPr lang="en-US" smtClean="0"/>
          </a:p>
        </p:txBody>
      </p:sp>
      <p:sp>
        <p:nvSpPr>
          <p:cNvPr id="26629" name="Date Placeholder 4"/>
          <p:cNvSpPr>
            <a:spLocks noGrp="1"/>
          </p:cNvSpPr>
          <p:nvPr>
            <p:ph type="dt" sz="quarter" idx="1"/>
          </p:nvPr>
        </p:nvSpPr>
        <p:spPr>
          <a:noFill/>
        </p:spPr>
        <p:txBody>
          <a:bodyPr/>
          <a:lstStyle/>
          <a:p>
            <a:pPr defTabSz="919163"/>
            <a:fld id="{12F7C01E-9DB1-402A-A65A-8E56AEDD24F5}" type="datetime4">
              <a:rPr lang="en-GB" smtClean="0"/>
              <a:pPr defTabSz="919163"/>
              <a:t>01 March 2013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9163"/>
            <a:fld id="{B74575CC-C299-4FAE-98A8-153AF659BEC4}" type="slidenum">
              <a:rPr lang="de-DE" smtClean="0"/>
              <a:pPr defTabSz="919163"/>
              <a:t>5</a:t>
            </a:fld>
            <a:endParaRPr lang="de-DE" smtClean="0"/>
          </a:p>
        </p:txBody>
      </p:sp>
      <p:sp>
        <p:nvSpPr>
          <p:cNvPr id="27651" name="Rectangle 2"/>
          <p:cNvSpPr>
            <a:spLocks noGrp="1" noRot="1" noChangeAspect="1" noChangeArrowheads="1" noTextEdit="1"/>
          </p:cNvSpPr>
          <p:nvPr>
            <p:ph type="sldImg"/>
          </p:nvPr>
        </p:nvSpPr>
        <p:spPr>
          <a:xfrm>
            <a:off x="709613" y="741363"/>
            <a:ext cx="5380037" cy="3724275"/>
          </a:xfrm>
          <a:ln/>
        </p:spPr>
      </p:sp>
      <p:sp>
        <p:nvSpPr>
          <p:cNvPr id="27652" name="Rectangle 3"/>
          <p:cNvSpPr>
            <a:spLocks noGrp="1" noChangeArrowheads="1"/>
          </p:cNvSpPr>
          <p:nvPr>
            <p:ph type="body" idx="1"/>
          </p:nvPr>
        </p:nvSpPr>
        <p:spPr>
          <a:xfrm>
            <a:off x="904875" y="4713288"/>
            <a:ext cx="4987925" cy="4471987"/>
          </a:xfrm>
          <a:noFill/>
          <a:ln/>
        </p:spPr>
        <p:txBody>
          <a:bodyPr/>
          <a:lstStyle/>
          <a:p>
            <a:endParaRPr lang="en-GB" smtClean="0"/>
          </a:p>
          <a:p>
            <a:r>
              <a:rPr lang="en-GB" smtClean="0"/>
              <a:t>The next step is to transform the collocated data to allow direct comparisons between the instruments.</a:t>
            </a:r>
          </a:p>
          <a:p>
            <a:endParaRPr lang="en-GB" smtClean="0"/>
          </a:p>
          <a:p>
            <a:r>
              <a:rPr lang="en-GB" smtClean="0"/>
              <a:t>Firstly, the IASI radiance spectra is convolved with the Spectral Response Functions of the Meteosat channels, to calculate the expected radiance in each Meteosat channel.</a:t>
            </a:r>
          </a:p>
          <a:p>
            <a:endParaRPr lang="en-GB" smtClean="0"/>
          </a:p>
          <a:p>
            <a:r>
              <a:rPr lang="en-GB" smtClean="0"/>
              <a:t>Then the Meteosat pixels within each IASI iFoV are averaged. </a:t>
            </a:r>
          </a:p>
          <a:p>
            <a:r>
              <a:rPr lang="en-GB" smtClean="0"/>
              <a:t>Their variance is also calculated to quantify the uncertainty due to spatial variability and</a:t>
            </a:r>
          </a:p>
          <a:p>
            <a:r>
              <a:rPr lang="en-GB" smtClean="0"/>
              <a:t>is used to weight each collocation in a linear regression …</a:t>
            </a:r>
          </a:p>
          <a:p>
            <a:endParaRPr lang="en-GB" smtClean="0"/>
          </a:p>
        </p:txBody>
      </p:sp>
      <p:sp>
        <p:nvSpPr>
          <p:cNvPr id="27653" name="Date Placeholder 4"/>
          <p:cNvSpPr>
            <a:spLocks noGrp="1"/>
          </p:cNvSpPr>
          <p:nvPr>
            <p:ph type="dt" sz="quarter" idx="1"/>
          </p:nvPr>
        </p:nvSpPr>
        <p:spPr>
          <a:noFill/>
        </p:spPr>
        <p:txBody>
          <a:bodyPr/>
          <a:lstStyle/>
          <a:p>
            <a:pPr defTabSz="919163"/>
            <a:fld id="{C1EFB028-F709-4E24-9BE3-0DE065376A01}" type="datetime4">
              <a:rPr lang="en-GB" smtClean="0"/>
              <a:pPr defTabSz="919163"/>
              <a:t>01 March 2013</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eaLnBrk="0" hangingPunct="0">
              <a:spcBef>
                <a:spcPct val="50000"/>
              </a:spcBef>
              <a:defRPr/>
            </a:pPr>
            <a:endParaRPr lang="en-GB">
              <a:solidFill>
                <a:srgbClr val="FFFFFF"/>
              </a:solidFill>
            </a:endParaRPr>
          </a:p>
        </p:txBody>
      </p:sp>
      <p:grpSp>
        <p:nvGrpSpPr>
          <p:cNvPr id="5" name="Group 6"/>
          <p:cNvGrpSpPr>
            <a:grpSpLocks/>
          </p:cNvGrpSpPr>
          <p:nvPr/>
        </p:nvGrpSpPr>
        <p:grpSpPr bwMode="auto">
          <a:xfrm>
            <a:off x="4763" y="3098800"/>
            <a:ext cx="9901237"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6" y="666752"/>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1" y="1992315"/>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22" name="Rectangle 65"/>
          <p:cNvSpPr>
            <a:spLocks noGrp="1" noChangeArrowheads="1"/>
          </p:cNvSpPr>
          <p:nvPr>
            <p:ph type="sldNum" sz="quarter" idx="10"/>
          </p:nvPr>
        </p:nvSpPr>
        <p:spPr>
          <a:xfrm>
            <a:off x="6819900" y="6419850"/>
            <a:ext cx="998538" cy="381000"/>
          </a:xfrm>
          <a:prstGeom prst="rect">
            <a:avLst/>
          </a:prstGeom>
        </p:spPr>
        <p:txBody>
          <a:bodyPr/>
          <a:lstStyle>
            <a:lvl1pPr>
              <a:defRPr>
                <a:solidFill>
                  <a:schemeClr val="tx2"/>
                </a:solidFill>
              </a:defRPr>
            </a:lvl1pPr>
          </a:lstStyle>
          <a:p>
            <a:pPr>
              <a:defRPr/>
            </a:pPr>
            <a:r>
              <a:rPr lang="en-GB"/>
              <a:t>Slide: </a:t>
            </a:r>
            <a:fld id="{715190D2-73F2-4CDF-A381-0529148E2FCC}"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238125"/>
            <a:ext cx="2287588" cy="5945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238125"/>
            <a:ext cx="6713537" cy="5945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438" y="238125"/>
            <a:ext cx="9150350" cy="8397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22263" y="1401763"/>
            <a:ext cx="9148762" cy="4781550"/>
          </a:xfrm>
        </p:spPr>
        <p:txBody>
          <a:bodyPr/>
          <a:lstStyle/>
          <a:p>
            <a:pPr lvl="0"/>
            <a:endParaRPr lang="en-GB" noProof="0" smtClean="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eaLnBrk="0" hangingPunct="0">
              <a:spcBef>
                <a:spcPct val="50000"/>
              </a:spcBef>
              <a:defRPr/>
            </a:pPr>
            <a:endParaRPr lang="en-GB">
              <a:solidFill>
                <a:srgbClr val="FFFFFF"/>
              </a:solidFill>
            </a:endParaRPr>
          </a:p>
        </p:txBody>
      </p:sp>
      <p:grpSp>
        <p:nvGrpSpPr>
          <p:cNvPr id="5" name="Group 6"/>
          <p:cNvGrpSpPr>
            <a:grpSpLocks/>
          </p:cNvGrpSpPr>
          <p:nvPr/>
        </p:nvGrpSpPr>
        <p:grpSpPr bwMode="auto">
          <a:xfrm>
            <a:off x="0" y="3092450"/>
            <a:ext cx="9906000"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22" name="TextBox 21"/>
          <p:cNvSpPr txBox="1"/>
          <p:nvPr userDrawn="1"/>
        </p:nvSpPr>
        <p:spPr>
          <a:xfrm>
            <a:off x="4763" y="6597650"/>
            <a:ext cx="6272212" cy="246063"/>
          </a:xfrm>
          <a:prstGeom prst="rect">
            <a:avLst/>
          </a:prstGeom>
          <a:noFill/>
        </p:spPr>
        <p:txBody>
          <a:bodyPr>
            <a:spAutoFit/>
          </a:bodyPr>
          <a:lstStyle/>
          <a:p>
            <a:pPr>
              <a:defRPr/>
            </a:pPr>
            <a:r>
              <a:rPr lang="en-GB" sz="1000" dirty="0">
                <a:solidFill>
                  <a:srgbClr val="002569"/>
                </a:solidFill>
              </a:rPr>
              <a:t>GRWG 2013-03-06</a:t>
            </a:r>
          </a:p>
        </p:txBody>
      </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3"/>
          <p:cNvSpPr>
            <a:spLocks noGrp="1"/>
          </p:cNvSpPr>
          <p:nvPr>
            <p:ph type="sldNum" sz="quarter" idx="10"/>
          </p:nvPr>
        </p:nvSpPr>
        <p:spPr>
          <a:xfrm>
            <a:off x="6648450" y="6426200"/>
            <a:ext cx="1100138" cy="241300"/>
          </a:xfrm>
          <a:prstGeom prst="rect">
            <a:avLst/>
          </a:prstGeom>
        </p:spPr>
        <p:txBody>
          <a:bodyPr/>
          <a:lstStyle>
            <a:lvl1pPr>
              <a:defRPr>
                <a:solidFill>
                  <a:schemeClr val="tx1"/>
                </a:solidFill>
              </a:defRPr>
            </a:lvl1pPr>
          </a:lstStyle>
          <a:p>
            <a:pPr>
              <a:defRPr/>
            </a:pPr>
            <a:r>
              <a:rPr lang="en-GB"/>
              <a:t>Slide: </a:t>
            </a:r>
            <a:fld id="{D2C67C26-E2BB-415C-A44A-62C93AE45403}"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2"/>
          <p:cNvSpPr>
            <a:spLocks noGrp="1"/>
          </p:cNvSpPr>
          <p:nvPr>
            <p:ph type="sldNum" sz="quarter" idx="10"/>
          </p:nvPr>
        </p:nvSpPr>
        <p:spPr>
          <a:xfrm>
            <a:off x="6829425" y="6426200"/>
            <a:ext cx="919163" cy="241300"/>
          </a:xfrm>
          <a:prstGeom prst="rect">
            <a:avLst/>
          </a:prstGeom>
        </p:spPr>
        <p:txBody>
          <a:bodyPr/>
          <a:lstStyle>
            <a:lvl1pPr>
              <a:defRPr>
                <a:solidFill>
                  <a:schemeClr val="tx1"/>
                </a:solidFill>
              </a:defRPr>
            </a:lvl1pPr>
          </a:lstStyle>
          <a:p>
            <a:pPr>
              <a:defRPr/>
            </a:pPr>
            <a:r>
              <a:rPr lang="en-GB"/>
              <a:t>Slide: </a:t>
            </a:r>
            <a:fld id="{AC43EE42-EA53-4125-853A-1E9F373A2D69}"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grpSp>
      <p:sp>
        <p:nvSpPr>
          <p:cNvPr id="8" name="Slide Number Placeholder 1"/>
          <p:cNvSpPr>
            <a:spLocks noGrp="1"/>
          </p:cNvSpPr>
          <p:nvPr>
            <p:ph type="sldNum" sz="quarter" idx="10"/>
          </p:nvPr>
        </p:nvSpPr>
        <p:spPr>
          <a:xfrm>
            <a:off x="6810375" y="6426200"/>
            <a:ext cx="938213" cy="241300"/>
          </a:xfrm>
          <a:prstGeom prst="rect">
            <a:avLst/>
          </a:prstGeom>
        </p:spPr>
        <p:txBody>
          <a:bodyPr/>
          <a:lstStyle>
            <a:lvl1pPr>
              <a:defRPr>
                <a:solidFill>
                  <a:schemeClr val="tx1"/>
                </a:solidFill>
              </a:defRPr>
            </a:lvl1pPr>
          </a:lstStyle>
          <a:p>
            <a:pPr>
              <a:defRPr/>
            </a:pPr>
            <a:r>
              <a:rPr lang="en-GB"/>
              <a:t>Slide: </a:t>
            </a:r>
            <a:fld id="{064EE650-946A-4433-A8FF-2F5A1FE0DFFB}"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401763"/>
            <a:ext cx="4497387"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72050" y="1401763"/>
            <a:ext cx="4498975"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3075" name="Group 41"/>
          <p:cNvGrpSpPr>
            <a:grpSpLocks noChangeAspect="1"/>
          </p:cNvGrpSpPr>
          <p:nvPr userDrawn="1"/>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pic>
          <p:nvPicPr>
            <p:cNvPr id="3087" name="Picture 51"/>
            <p:cNvPicPr>
              <a:picLocks noChangeAspect="1" noChangeArrowheads="1"/>
            </p:cNvPicPr>
            <p:nvPr userDrawn="1"/>
          </p:nvPicPr>
          <p:blipFill>
            <a:blip r:embed="rId7" cstate="print"/>
            <a:srcRect/>
            <a:stretch>
              <a:fillRect/>
            </a:stretch>
          </p:blipFill>
          <p:spPr bwMode="auto">
            <a:xfrm>
              <a:off x="4929" y="4026"/>
              <a:ext cx="176" cy="176"/>
            </a:xfrm>
            <a:prstGeom prst="rect">
              <a:avLst/>
            </a:prstGeom>
            <a:noFill/>
            <a:ln w="9525">
              <a:noFill/>
              <a:miter lim="800000"/>
              <a:headEnd/>
              <a:tailEnd/>
            </a:ln>
          </p:spPr>
        </p:pic>
      </p:grpSp>
      <p:sp>
        <p:nvSpPr>
          <p:cNvPr id="3076"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7" name="TextBox 16"/>
          <p:cNvSpPr txBox="1"/>
          <p:nvPr userDrawn="1"/>
        </p:nvSpPr>
        <p:spPr>
          <a:xfrm>
            <a:off x="109538" y="6569075"/>
            <a:ext cx="6272212" cy="230188"/>
          </a:xfrm>
          <a:prstGeom prst="rect">
            <a:avLst/>
          </a:prstGeom>
          <a:noFill/>
        </p:spPr>
        <p:txBody>
          <a:bodyPr>
            <a:spAutoFit/>
          </a:bodyPr>
          <a:lstStyle/>
          <a:p>
            <a:pPr>
              <a:defRPr/>
            </a:pPr>
            <a:r>
              <a:rPr lang="en-GB" dirty="0">
                <a:solidFill>
                  <a:srgbClr val="002569"/>
                </a:solidFill>
              </a:rPr>
              <a:t>GRWG 2013-03-06</a:t>
            </a:r>
          </a:p>
        </p:txBody>
      </p:sp>
    </p:spTree>
  </p:cSld>
  <p:clrMap bg1="lt1" tx1="dk1" bg2="lt2" tx2="dk2" accent1="accent1" accent2="accent2" accent3="accent3" accent4="accent4" accent5="accent5" accent6="accent6" hlink="hlink" folHlink="folHlink"/>
  <p:sldLayoutIdLst>
    <p:sldLayoutId id="2147485746" r:id="rId1"/>
    <p:sldLayoutId id="2147485747" r:id="rId2"/>
    <p:sldLayoutId id="2147485748" r:id="rId3"/>
    <p:sldLayoutId id="2147485749" r:id="rId4"/>
  </p:sldLayoutIdLst>
  <p:transition/>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27719" name="Rectangle 39"/>
          <p:cNvSpPr>
            <a:spLocks noChangeArrowheads="1"/>
          </p:cNvSpPr>
          <p:nvPr/>
        </p:nvSpPr>
        <p:spPr bwMode="auto">
          <a:xfrm>
            <a:off x="7221538" y="6484938"/>
            <a:ext cx="457200" cy="136525"/>
          </a:xfrm>
          <a:prstGeom prst="rect">
            <a:avLst/>
          </a:prstGeom>
          <a:noFill/>
          <a:ln w="9525">
            <a:noFill/>
            <a:miter lim="800000"/>
            <a:headEnd/>
            <a:tailEnd/>
          </a:ln>
        </p:spPr>
        <p:txBody>
          <a:bodyPr wrap="none" lIns="0" tIns="0" rIns="0" bIns="0">
            <a:spAutoFit/>
          </a:bodyPr>
          <a:lstStyle/>
          <a:p>
            <a:pPr eaLnBrk="0" hangingPunct="0">
              <a:defRPr/>
            </a:pPr>
            <a:r>
              <a:rPr lang="de-DE" b="0" dirty="0">
                <a:solidFill>
                  <a:srgbClr val="5F758D"/>
                </a:solidFill>
                <a:latin typeface="Century Gothic" pitchFamily="34" charset="0"/>
              </a:rPr>
              <a:t>Slide: </a:t>
            </a:r>
            <a:fld id="{4DE1F4CC-432D-4CC1-AD6C-4DDC8EAB2039}" type="slidenum">
              <a:rPr lang="de-DE" b="0">
                <a:solidFill>
                  <a:srgbClr val="5F758D"/>
                </a:solidFill>
                <a:latin typeface="Century Gothic" pitchFamily="34" charset="0"/>
              </a:rPr>
              <a:pPr eaLnBrk="0" hangingPunct="0">
                <a:defRPr/>
              </a:pPr>
              <a:t>‹#›</a:t>
            </a:fld>
            <a:endParaRPr lang="de-DE" b="0" dirty="0">
              <a:solidFill>
                <a:srgbClr val="5F758D"/>
              </a:solidFill>
              <a:latin typeface="Century Gothic" pitchFamily="34" charset="0"/>
            </a:endParaRPr>
          </a:p>
        </p:txBody>
      </p:sp>
      <p:grpSp>
        <p:nvGrpSpPr>
          <p:cNvPr id="4100" name="Group 41"/>
          <p:cNvGrpSpPr>
            <a:grpSpLocks noChangeAspect="1"/>
          </p:cNvGrpSpPr>
          <p:nvPr/>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solidFill>
                  <a:srgbClr val="FFFFFF"/>
                </a:solidFill>
              </a:endParaRPr>
            </a:p>
          </p:txBody>
        </p:sp>
        <p:pic>
          <p:nvPicPr>
            <p:cNvPr id="4118" name="Picture 51"/>
            <p:cNvPicPr>
              <a:picLocks noChangeAspect="1" noChangeArrowheads="1"/>
            </p:cNvPicPr>
            <p:nvPr userDrawn="1"/>
          </p:nvPicPr>
          <p:blipFill>
            <a:blip r:embed="rId16" cstate="print"/>
            <a:srcRect/>
            <a:stretch>
              <a:fillRect/>
            </a:stretch>
          </p:blipFill>
          <p:spPr bwMode="auto">
            <a:xfrm>
              <a:off x="4929" y="4026"/>
              <a:ext cx="176" cy="176"/>
            </a:xfrm>
            <a:prstGeom prst="rect">
              <a:avLst/>
            </a:prstGeom>
            <a:noFill/>
            <a:ln w="9525">
              <a:noFill/>
              <a:miter lim="800000"/>
              <a:headEnd/>
              <a:tailEnd/>
            </a:ln>
          </p:spPr>
        </p:pic>
      </p:grpSp>
      <p:grpSp>
        <p:nvGrpSpPr>
          <p:cNvPr id="4101" name="Group 52"/>
          <p:cNvGrpSpPr>
            <a:grpSpLocks/>
          </p:cNvGrpSpPr>
          <p:nvPr/>
        </p:nvGrpSpPr>
        <p:grpSpPr bwMode="auto">
          <a:xfrm>
            <a:off x="4763" y="1090613"/>
            <a:ext cx="9901237" cy="128587"/>
            <a:chOff x="3" y="2044"/>
            <a:chExt cx="6237" cy="179"/>
          </a:xfrm>
        </p:grpSpPr>
        <p:sp>
          <p:nvSpPr>
            <p:cNvPr id="32773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32773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32773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32773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sp>
          <p:nvSpPr>
            <p:cNvPr id="32773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endParaRPr>
            </a:p>
          </p:txBody>
        </p:sp>
      </p:grpSp>
      <p:sp>
        <p:nvSpPr>
          <p:cNvPr id="4102"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 name="TextBox 24"/>
          <p:cNvSpPr txBox="1"/>
          <p:nvPr userDrawn="1"/>
        </p:nvSpPr>
        <p:spPr>
          <a:xfrm>
            <a:off x="14288" y="6588125"/>
            <a:ext cx="6272212" cy="246063"/>
          </a:xfrm>
          <a:prstGeom prst="rect">
            <a:avLst/>
          </a:prstGeom>
          <a:noFill/>
        </p:spPr>
        <p:txBody>
          <a:bodyPr>
            <a:spAutoFit/>
          </a:bodyPr>
          <a:lstStyle/>
          <a:p>
            <a:pPr>
              <a:defRPr/>
            </a:pPr>
            <a:r>
              <a:rPr lang="en-GB" sz="1000" dirty="0">
                <a:solidFill>
                  <a:srgbClr val="002569"/>
                </a:solidFill>
              </a:rPr>
              <a:t>GRWG 2013-03-06</a:t>
            </a:r>
          </a:p>
        </p:txBody>
      </p:sp>
    </p:spTree>
  </p:cSld>
  <p:clrMap bg1="lt1" tx1="dk1" bg2="lt2" tx2="dk2" accent1="accent1" accent2="accent2" accent3="accent3" accent4="accent4" accent5="accent5" accent6="accent6" hlink="hlink" folHlink="folHlink"/>
  <p:sldLayoutIdLst>
    <p:sldLayoutId id="2147485734" r:id="rId1"/>
    <p:sldLayoutId id="2147485735" r:id="rId2"/>
    <p:sldLayoutId id="2147485736" r:id="rId3"/>
    <p:sldLayoutId id="2147485737" r:id="rId4"/>
    <p:sldLayoutId id="2147485738" r:id="rId5"/>
    <p:sldLayoutId id="2147485739" r:id="rId6"/>
    <p:sldLayoutId id="2147485740" r:id="rId7"/>
    <p:sldLayoutId id="2147485741" r:id="rId8"/>
    <p:sldLayoutId id="2147485742" r:id="rId9"/>
    <p:sldLayoutId id="2147485743" r:id="rId10"/>
    <p:sldLayoutId id="2147485744" r:id="rId11"/>
    <p:sldLayoutId id="2147485745" r:id="rId12"/>
    <p:sldLayoutId id="2147485750" r:id="rId13"/>
  </p:sldLayoutIdLst>
  <p:transition/>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Grp="1" noChangeArrowheads="1"/>
          </p:cNvSpPr>
          <p:nvPr>
            <p:ph type="ctrTitle" sz="quarter"/>
          </p:nvPr>
        </p:nvSpPr>
        <p:spPr>
          <a:xfrm>
            <a:off x="3965575" y="666750"/>
            <a:ext cx="5676900" cy="1319213"/>
          </a:xfrm>
        </p:spPr>
        <p:txBody>
          <a:bodyPr/>
          <a:lstStyle/>
          <a:p>
            <a:pPr>
              <a:defRPr/>
            </a:pPr>
            <a:r>
              <a:rPr lang="en-GB" sz="2400" cap="all" dirty="0" smtClean="0"/>
              <a:t>On Thin Ice? </a:t>
            </a:r>
            <a:br>
              <a:rPr lang="en-GB" sz="2400" cap="all" dirty="0" smtClean="0"/>
            </a:br>
            <a:endParaRPr lang="en-GB" sz="2400" cap="all" dirty="0" smtClean="0"/>
          </a:p>
        </p:txBody>
      </p:sp>
      <p:sp>
        <p:nvSpPr>
          <p:cNvPr id="5" name="Rectangle 41"/>
          <p:cNvSpPr txBox="1">
            <a:spLocks noChangeArrowheads="1"/>
          </p:cNvSpPr>
          <p:nvPr/>
        </p:nvSpPr>
        <p:spPr bwMode="auto">
          <a:xfrm>
            <a:off x="257175" y="5221288"/>
            <a:ext cx="9415463" cy="833437"/>
          </a:xfrm>
          <a:prstGeom prst="rect">
            <a:avLst/>
          </a:prstGeom>
          <a:noFill/>
          <a:ln w="9525">
            <a:noFill/>
            <a:miter lim="800000"/>
            <a:headEnd/>
            <a:tailEnd/>
          </a:ln>
        </p:spPr>
        <p:txBody>
          <a:bodyPr/>
          <a:lstStyle/>
          <a:p>
            <a:pPr algn="ctr">
              <a:lnSpc>
                <a:spcPct val="80000"/>
              </a:lnSpc>
              <a:spcBef>
                <a:spcPct val="20000"/>
              </a:spcBef>
              <a:defRPr/>
            </a:pPr>
            <a:r>
              <a:rPr lang="en-GB" altLang="ja-JP" sz="1800" kern="0" dirty="0">
                <a:solidFill>
                  <a:schemeClr val="tx1"/>
                </a:solidFill>
                <a:ea typeface="ＭＳ Ｐゴシック" charset="-128"/>
              </a:rPr>
              <a:t>Presentation by Tim Hewison</a:t>
            </a:r>
          </a:p>
          <a:p>
            <a:pPr algn="ctr">
              <a:lnSpc>
                <a:spcPct val="80000"/>
              </a:lnSpc>
              <a:spcBef>
                <a:spcPct val="20000"/>
              </a:spcBef>
              <a:defRPr/>
            </a:pPr>
            <a:endParaRPr lang="en-GB" altLang="ja-JP" sz="1800" kern="0" dirty="0">
              <a:solidFill>
                <a:schemeClr val="tx1"/>
              </a:solidFill>
              <a:ea typeface="ＭＳ Ｐゴシック" charset="-128"/>
            </a:endParaRPr>
          </a:p>
        </p:txBody>
      </p:sp>
      <p:sp>
        <p:nvSpPr>
          <p:cNvPr id="6" name="Subtitle 5"/>
          <p:cNvSpPr>
            <a:spLocks noGrp="1"/>
          </p:cNvSpPr>
          <p:nvPr>
            <p:ph type="subTitle" sz="quarter" idx="1"/>
          </p:nvPr>
        </p:nvSpPr>
        <p:spPr>
          <a:xfrm>
            <a:off x="3956050" y="1992313"/>
            <a:ext cx="5694363" cy="1093787"/>
          </a:xfrm>
        </p:spPr>
        <p:txBody>
          <a:bodyPr/>
          <a:lstStyle/>
          <a:p>
            <a:pPr>
              <a:defRPr/>
            </a:pPr>
            <a:r>
              <a:rPr lang="en-GB" sz="1600" cap="all" dirty="0" smtClean="0"/>
              <a:t>Contamination Effects on Meteosat/SEVIRI Calibration</a:t>
            </a:r>
            <a:br>
              <a:rPr lang="en-GB" sz="1600" cap="all" dirty="0" smtClean="0"/>
            </a:br>
            <a:endParaRPr lang="en-GB" sz="1600" cap="all" dirty="0" smtClean="0"/>
          </a:p>
          <a:p>
            <a:pPr>
              <a:defRPr/>
            </a:pPr>
            <a:r>
              <a:rPr lang="en-GB" sz="1600" cap="all" dirty="0" smtClean="0"/>
              <a:t>Tim Hewison, Johannes Müller, Rebeca Gutierrez</a:t>
            </a:r>
            <a:endParaRPr lang="en-GB"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Ice Absorption Model</a:t>
            </a:r>
          </a:p>
        </p:txBody>
      </p:sp>
      <p:sp>
        <p:nvSpPr>
          <p:cNvPr id="17411" name="Content Placeholder 2"/>
          <p:cNvSpPr>
            <a:spLocks noGrp="1"/>
          </p:cNvSpPr>
          <p:nvPr>
            <p:ph sz="half" idx="1"/>
          </p:nvPr>
        </p:nvSpPr>
        <p:spPr/>
        <p:txBody>
          <a:bodyPr/>
          <a:lstStyle/>
          <a:p>
            <a:pPr marL="0" indent="0"/>
            <a:r>
              <a:rPr lang="en-US" sz="1800" smtClean="0"/>
              <a:t>Composite model of ice optical constants compiled from various observations by Warren and Brandt [JGR, 2008]. </a:t>
            </a:r>
          </a:p>
          <a:p>
            <a:pPr marL="0" indent="0"/>
            <a:r>
              <a:rPr lang="en-US" sz="1800" smtClean="0"/>
              <a:t>Strong absorption in ice libration band at </a:t>
            </a:r>
            <a:r>
              <a:rPr lang="el-GR" sz="1800" smtClean="0"/>
              <a:t>λ</a:t>
            </a:r>
            <a:r>
              <a:rPr lang="en-GB" sz="1800" smtClean="0"/>
              <a:t>~12</a:t>
            </a:r>
            <a:r>
              <a:rPr lang="el-GR" sz="1800" smtClean="0"/>
              <a:t>μ</a:t>
            </a:r>
            <a:r>
              <a:rPr lang="en-GB" sz="1800" smtClean="0"/>
              <a:t>m</a:t>
            </a:r>
          </a:p>
          <a:p>
            <a:pPr marL="0" indent="0"/>
            <a:r>
              <a:rPr lang="en-GB" sz="1800" smtClean="0"/>
              <a:t>Where 1</a:t>
            </a:r>
            <a:r>
              <a:rPr lang="el-GR" sz="1800" smtClean="0"/>
              <a:t>μ</a:t>
            </a:r>
            <a:r>
              <a:rPr lang="en-GB" sz="1800" smtClean="0"/>
              <a:t>m thick ice transmission </a:t>
            </a:r>
            <a:r>
              <a:rPr lang="el-GR" sz="1800" smtClean="0"/>
              <a:t>τ</a:t>
            </a:r>
            <a:r>
              <a:rPr lang="en-GB" sz="1800" smtClean="0"/>
              <a:t>~0.65</a:t>
            </a:r>
            <a:endParaRPr lang="en-US" sz="1800" smtClean="0"/>
          </a:p>
          <a:p>
            <a:pPr marL="0" indent="0"/>
            <a:endParaRPr lang="en-US" sz="1800" smtClean="0"/>
          </a:p>
          <a:p>
            <a:pPr marL="0" indent="0"/>
            <a:r>
              <a:rPr lang="en-US" sz="1800" smtClean="0"/>
              <a:t>These ice optical properties are strictly only valid at 266 K and are temperature dependent, no quantitative data was found for ice at temperatures close to those of SEVIRI’s cold optics (95K).</a:t>
            </a:r>
          </a:p>
          <a:p>
            <a:pPr marL="0" indent="0"/>
            <a:endParaRPr lang="en-GB" sz="1800" smtClean="0"/>
          </a:p>
          <a:p>
            <a:pPr marL="0" indent="0"/>
            <a:r>
              <a:rPr lang="en-GB" sz="1800" smtClean="0"/>
              <a:t>Model does not include thin film effects, as optical characteristics of underlying surface are unknown.</a:t>
            </a:r>
          </a:p>
          <a:p>
            <a:pPr marL="0" indent="0"/>
            <a:endParaRPr lang="en-US" sz="1800" smtClean="0"/>
          </a:p>
          <a:p>
            <a:pPr marL="0" indent="0"/>
            <a:endParaRPr lang="en-GB" sz="1800" smtClean="0"/>
          </a:p>
        </p:txBody>
      </p:sp>
      <p:pic>
        <p:nvPicPr>
          <p:cNvPr id="17412" name="Picture 2" descr="plot_ice_srf_cgms"/>
          <p:cNvPicPr>
            <a:picLocks noGrp="1" noChangeAspect="1" noChangeArrowheads="1"/>
          </p:cNvPicPr>
          <p:nvPr>
            <p:ph sz="half" idx="2"/>
          </p:nvPr>
        </p:nvPicPr>
        <p:blipFill>
          <a:blip r:embed="rId2" cstate="print"/>
          <a:srcRect/>
          <a:stretch>
            <a:fillRect/>
          </a:stretch>
        </p:blipFill>
        <p:spPr>
          <a:xfrm>
            <a:off x="5057775" y="1411288"/>
            <a:ext cx="4498975" cy="3600450"/>
          </a:xfrm>
          <a:noFill/>
        </p:spPr>
      </p:pic>
      <p:sp>
        <p:nvSpPr>
          <p:cNvPr id="7" name="Content Placeholder 5"/>
          <p:cNvSpPr txBox="1">
            <a:spLocks/>
          </p:cNvSpPr>
          <p:nvPr/>
        </p:nvSpPr>
        <p:spPr bwMode="auto">
          <a:xfrm>
            <a:off x="4972050" y="5124450"/>
            <a:ext cx="4498975" cy="1058863"/>
          </a:xfrm>
          <a:prstGeom prst="rect">
            <a:avLst/>
          </a:prstGeom>
          <a:noFill/>
          <a:ln w="9525">
            <a:noFill/>
            <a:miter lim="800000"/>
            <a:headEnd/>
            <a:tailEnd/>
          </a:ln>
        </p:spPr>
        <p:txBody>
          <a:bodyPr/>
          <a:lstStyle/>
          <a:p>
            <a:pPr marL="342900" indent="-342900" eaLnBrk="0" hangingPunct="0">
              <a:spcBef>
                <a:spcPct val="20000"/>
              </a:spcBef>
              <a:defRPr/>
            </a:pPr>
            <a:r>
              <a:rPr lang="en-GB" sz="1400" b="0" kern="0" dirty="0">
                <a:solidFill>
                  <a:schemeClr val="tx2"/>
                </a:solidFill>
                <a:latin typeface="+mn-lt"/>
              </a:rPr>
              <a:t>Transmittance spectra of ice layers of different thicknesses (black): 0.1 to 1.0 µm layers (thickest layers have lowest transmittance) and Spectral Response Functions (SRFs) of Meteosat-8 infrared channels (red).</a:t>
            </a:r>
            <a:endParaRPr lang="en-GB" sz="1200" b="0" kern="0" dirty="0">
              <a:solidFill>
                <a:schemeClr val="tx2"/>
              </a:solidFill>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MY DOCUMENTS\plots\IGARSS2012_IR134_SRF_0_2mu_ice.png"/>
          <p:cNvPicPr>
            <a:picLocks noChangeAspect="1" noChangeArrowheads="1"/>
          </p:cNvPicPr>
          <p:nvPr/>
        </p:nvPicPr>
        <p:blipFill>
          <a:blip r:embed="rId2" cstate="print"/>
          <a:srcRect/>
          <a:stretch>
            <a:fillRect/>
          </a:stretch>
        </p:blipFill>
        <p:spPr bwMode="auto">
          <a:xfrm>
            <a:off x="4703763" y="1309688"/>
            <a:ext cx="5202237" cy="2767012"/>
          </a:xfrm>
          <a:prstGeom prst="rect">
            <a:avLst/>
          </a:prstGeom>
          <a:noFill/>
          <a:ln w="9525">
            <a:noFill/>
            <a:miter lim="800000"/>
            <a:headEnd/>
            <a:tailEnd/>
          </a:ln>
        </p:spPr>
      </p:pic>
      <p:sp>
        <p:nvSpPr>
          <p:cNvPr id="18435" name="Title 1"/>
          <p:cNvSpPr>
            <a:spLocks noGrp="1"/>
          </p:cNvSpPr>
          <p:nvPr>
            <p:ph type="title"/>
          </p:nvPr>
        </p:nvSpPr>
        <p:spPr/>
        <p:txBody>
          <a:bodyPr/>
          <a:lstStyle/>
          <a:p>
            <a:r>
              <a:rPr lang="en-GB" dirty="0" smtClean="0"/>
              <a:t>Modelling apparent Bias due to ice absorption</a:t>
            </a:r>
          </a:p>
        </p:txBody>
      </p:sp>
      <p:sp>
        <p:nvSpPr>
          <p:cNvPr id="18436" name="Content Placeholder 2"/>
          <p:cNvSpPr>
            <a:spLocks noGrp="1"/>
          </p:cNvSpPr>
          <p:nvPr>
            <p:ph sz="half" idx="1"/>
          </p:nvPr>
        </p:nvSpPr>
        <p:spPr/>
        <p:txBody>
          <a:bodyPr/>
          <a:lstStyle/>
          <a:p>
            <a:pPr marL="0" indent="0">
              <a:buFontTx/>
              <a:buChar char="•"/>
            </a:pPr>
            <a:r>
              <a:rPr lang="en-GB" sz="2000" smtClean="0"/>
              <a:t> Modifying SRF from assumed value introduces an apparent bias</a:t>
            </a:r>
          </a:p>
          <a:p>
            <a:pPr marL="0" indent="0">
              <a:buFontTx/>
              <a:buChar char="•"/>
            </a:pPr>
            <a:r>
              <a:rPr lang="en-GB" sz="2000" smtClean="0"/>
              <a:t> Depends on scene spectrum</a:t>
            </a:r>
          </a:p>
          <a:p>
            <a:pPr marL="0" indent="0">
              <a:buFontTx/>
              <a:buChar char="•"/>
            </a:pPr>
            <a:r>
              <a:rPr lang="en-GB" sz="2000" smtClean="0"/>
              <a:t> Usually worse in clear sky</a:t>
            </a:r>
          </a:p>
          <a:p>
            <a:pPr marL="457200" lvl="1" indent="0">
              <a:buFont typeface="Arial" charset="0"/>
              <a:buChar char="•"/>
            </a:pPr>
            <a:r>
              <a:rPr lang="en-GB" sz="1800" smtClean="0"/>
              <a:t> Stronger Spectral Contrasts</a:t>
            </a:r>
          </a:p>
          <a:p>
            <a:pPr marL="0" indent="0">
              <a:buFontTx/>
              <a:buChar char="•"/>
            </a:pPr>
            <a:endParaRPr lang="en-GB" sz="2200" smtClean="0"/>
          </a:p>
          <a:p>
            <a:pPr marL="0" indent="0">
              <a:buFontTx/>
              <a:buChar char="•"/>
            </a:pPr>
            <a:r>
              <a:rPr lang="en-GB" sz="2000" smtClean="0"/>
              <a:t> Evaluate bias for range of modelled scene spectra, L</a:t>
            </a:r>
            <a:r>
              <a:rPr lang="el-GR" sz="2000" baseline="-25000" smtClean="0"/>
              <a:t>ν</a:t>
            </a:r>
            <a:r>
              <a:rPr lang="en-GB" sz="2000" smtClean="0"/>
              <a:t>, including </a:t>
            </a:r>
          </a:p>
          <a:p>
            <a:pPr marL="457200" lvl="1" indent="0">
              <a:buFont typeface="Arial" charset="0"/>
              <a:buChar char="•"/>
            </a:pPr>
            <a:r>
              <a:rPr lang="en-GB" sz="1600" smtClean="0"/>
              <a:t> US Standard Atmosphere (clear)</a:t>
            </a:r>
          </a:p>
          <a:p>
            <a:pPr marL="457200" lvl="1" indent="0">
              <a:buFont typeface="Arial" charset="0"/>
              <a:buChar char="•"/>
            </a:pPr>
            <a:r>
              <a:rPr lang="en-GB" sz="1600" smtClean="0"/>
              <a:t> Thick Cloud, tops at 194hPa</a:t>
            </a:r>
          </a:p>
          <a:p>
            <a:pPr marL="0" indent="0">
              <a:buFontTx/>
              <a:buChar char="•"/>
            </a:pPr>
            <a:endParaRPr lang="en-GB" sz="2000" smtClean="0"/>
          </a:p>
          <a:p>
            <a:pPr marL="0" indent="0">
              <a:buFontTx/>
              <a:buChar char="•"/>
            </a:pPr>
            <a:r>
              <a:rPr lang="en-GB" sz="2000" smtClean="0"/>
              <a:t> By convolving assumed SRF with transmission spectra of ice layers</a:t>
            </a:r>
          </a:p>
          <a:p>
            <a:pPr marL="457200" lvl="1" indent="0">
              <a:buFont typeface="Arial" charset="0"/>
              <a:buChar char="•"/>
            </a:pPr>
            <a:r>
              <a:rPr lang="en-GB" sz="1600" smtClean="0"/>
              <a:t> 0.1 to 1.0 </a:t>
            </a:r>
            <a:r>
              <a:rPr lang="el-GR" sz="1600" smtClean="0"/>
              <a:t>μ</a:t>
            </a:r>
            <a:r>
              <a:rPr lang="en-GB" sz="1600" smtClean="0"/>
              <a:t>m thick</a:t>
            </a:r>
          </a:p>
          <a:p>
            <a:pPr marL="0" indent="0">
              <a:buFontTx/>
              <a:buChar char="•"/>
            </a:pPr>
            <a:endParaRPr lang="en-GB" sz="2200" smtClean="0"/>
          </a:p>
        </p:txBody>
      </p:sp>
      <p:sp>
        <p:nvSpPr>
          <p:cNvPr id="6" name="Content Placeholder 5"/>
          <p:cNvSpPr txBox="1">
            <a:spLocks/>
          </p:cNvSpPr>
          <p:nvPr/>
        </p:nvSpPr>
        <p:spPr bwMode="auto">
          <a:xfrm>
            <a:off x="4972050" y="3952875"/>
            <a:ext cx="4498975" cy="2230438"/>
          </a:xfrm>
          <a:prstGeom prst="rect">
            <a:avLst/>
          </a:prstGeom>
          <a:noFill/>
          <a:ln w="9525">
            <a:noFill/>
            <a:miter lim="800000"/>
            <a:headEnd/>
            <a:tailEnd/>
          </a:ln>
        </p:spPr>
        <p:txBody>
          <a:bodyPr/>
          <a:lstStyle/>
          <a:p>
            <a:pPr marL="342900" indent="-342900" eaLnBrk="0" hangingPunct="0">
              <a:spcBef>
                <a:spcPct val="20000"/>
              </a:spcBef>
              <a:defRPr/>
            </a:pPr>
            <a:endParaRPr lang="en-GB" sz="1400" b="0" kern="0" dirty="0">
              <a:solidFill>
                <a:schemeClr val="tx2"/>
              </a:solidFill>
              <a:latin typeface="+mn-lt"/>
            </a:endParaRPr>
          </a:p>
          <a:p>
            <a:pPr marL="342900" indent="-342900" eaLnBrk="0" hangingPunct="0">
              <a:spcBef>
                <a:spcPct val="20000"/>
              </a:spcBef>
              <a:defRPr/>
            </a:pPr>
            <a:r>
              <a:rPr lang="en-GB" sz="1400" b="0" kern="0" dirty="0">
                <a:solidFill>
                  <a:schemeClr val="tx2"/>
                </a:solidFill>
                <a:latin typeface="+mn-lt"/>
              </a:rPr>
              <a:t>Spectral Response Function of Meteosat-9 13.4</a:t>
            </a:r>
            <a:r>
              <a:rPr lang="el-GR" sz="1400" b="0" kern="0" dirty="0">
                <a:solidFill>
                  <a:schemeClr val="tx2"/>
                </a:solidFill>
                <a:latin typeface="+mn-lt"/>
              </a:rPr>
              <a:t>μ</a:t>
            </a:r>
            <a:r>
              <a:rPr lang="en-GB" sz="1400" b="0" kern="0" dirty="0">
                <a:solidFill>
                  <a:schemeClr val="tx2"/>
                </a:solidFill>
                <a:latin typeface="+mn-lt"/>
              </a:rPr>
              <a:t>m channel</a:t>
            </a:r>
          </a:p>
          <a:p>
            <a:pPr marL="342900" indent="-342900" eaLnBrk="0" hangingPunct="0">
              <a:spcBef>
                <a:spcPct val="20000"/>
              </a:spcBef>
              <a:defRPr/>
            </a:pPr>
            <a:r>
              <a:rPr lang="en-GB" sz="1400" b="0" kern="0" dirty="0">
                <a:solidFill>
                  <a:schemeClr val="tx2"/>
                </a:solidFill>
                <a:latin typeface="+mn-lt"/>
              </a:rPr>
              <a:t>Black: Nominal SRF, based on pre-launch tests at 95K</a:t>
            </a:r>
          </a:p>
          <a:p>
            <a:pPr marL="342900" indent="-342900" eaLnBrk="0" hangingPunct="0">
              <a:spcBef>
                <a:spcPct val="20000"/>
              </a:spcBef>
              <a:defRPr/>
            </a:pPr>
            <a:r>
              <a:rPr lang="en-GB" sz="1400" b="0" kern="0" dirty="0">
                <a:solidFill>
                  <a:srgbClr val="FF0000"/>
                </a:solidFill>
                <a:latin typeface="+mn-lt"/>
              </a:rPr>
              <a:t>Red: SRF convolved with transmission spectrum of ice layer 2</a:t>
            </a:r>
            <a:r>
              <a:rPr lang="el-GR" sz="1400" b="0" kern="0" dirty="0">
                <a:solidFill>
                  <a:srgbClr val="FF0000"/>
                </a:solidFill>
                <a:latin typeface="+mn-lt"/>
              </a:rPr>
              <a:t>μ</a:t>
            </a:r>
            <a:r>
              <a:rPr lang="en-GB" sz="1400" b="0" kern="0" dirty="0">
                <a:solidFill>
                  <a:srgbClr val="FF0000"/>
                </a:solidFill>
                <a:latin typeface="+mn-lt"/>
              </a:rPr>
              <a:t>m thick</a:t>
            </a:r>
          </a:p>
          <a:p>
            <a:pPr marL="342900" indent="-342900" eaLnBrk="0" hangingPunct="0">
              <a:spcBef>
                <a:spcPct val="20000"/>
              </a:spcBef>
              <a:defRPr/>
            </a:pPr>
            <a:r>
              <a:rPr lang="en-GB" sz="1400" b="0" kern="0" dirty="0">
                <a:solidFill>
                  <a:srgbClr val="FF0000"/>
                </a:solidFill>
                <a:latin typeface="+mn-lt"/>
              </a:rPr>
              <a:t>Red dashed: Normalised SRF after 2</a:t>
            </a:r>
            <a:r>
              <a:rPr lang="el-GR" sz="1400" b="0" kern="0" dirty="0">
                <a:solidFill>
                  <a:srgbClr val="FF0000"/>
                </a:solidFill>
                <a:latin typeface="+mn-lt"/>
              </a:rPr>
              <a:t>μ</a:t>
            </a:r>
            <a:r>
              <a:rPr lang="en-GB" sz="1400" b="0" kern="0" dirty="0">
                <a:solidFill>
                  <a:srgbClr val="FF0000"/>
                </a:solidFill>
                <a:latin typeface="+mn-lt"/>
              </a:rPr>
              <a:t>m ice layer</a:t>
            </a:r>
          </a:p>
          <a:p>
            <a:pPr marL="342900" indent="-342900" eaLnBrk="0" hangingPunct="0">
              <a:spcBef>
                <a:spcPct val="20000"/>
              </a:spcBef>
              <a:defRPr/>
            </a:pPr>
            <a:endParaRPr lang="en-GB" sz="1400" b="0" kern="0" dirty="0">
              <a:solidFill>
                <a:schemeClr val="tx2"/>
              </a:solidFill>
              <a:latin typeface="+mn-lt"/>
            </a:endParaRPr>
          </a:p>
          <a:p>
            <a:pPr marL="342900" indent="-342900" eaLnBrk="0" hangingPunct="0">
              <a:spcBef>
                <a:spcPct val="20000"/>
              </a:spcBef>
              <a:defRPr/>
            </a:pPr>
            <a:r>
              <a:rPr lang="en-GB" sz="1400" b="0" kern="0" dirty="0">
                <a:solidFill>
                  <a:schemeClr val="tx2"/>
                </a:solidFill>
                <a:latin typeface="+mn-lt"/>
              </a:rPr>
              <a:t>2</a:t>
            </a:r>
            <a:r>
              <a:rPr lang="el-GR" sz="1400" b="0" kern="0" dirty="0">
                <a:solidFill>
                  <a:schemeClr val="tx2"/>
                </a:solidFill>
                <a:latin typeface="+mn-lt"/>
              </a:rPr>
              <a:t>μ</a:t>
            </a:r>
            <a:r>
              <a:rPr lang="en-GB" sz="1400" b="0" kern="0" dirty="0">
                <a:solidFill>
                  <a:schemeClr val="tx2"/>
                </a:solidFill>
                <a:latin typeface="+mn-lt"/>
              </a:rPr>
              <a:t>m Ice Contamination appears to shift SRF ~2cm</a:t>
            </a:r>
            <a:r>
              <a:rPr lang="en-GB" sz="1400" b="0" kern="0" baseline="30000" dirty="0">
                <a:solidFill>
                  <a:schemeClr val="tx2"/>
                </a:solidFill>
                <a:latin typeface="+mn-lt"/>
              </a:rPr>
              <a:t>-1</a:t>
            </a:r>
            <a:endParaRPr lang="en-GB" sz="1200" b="0" kern="0" dirty="0">
              <a:solidFill>
                <a:schemeClr val="tx2"/>
              </a:solidFill>
              <a:latin typeface="+mn-lt"/>
            </a:endParaRPr>
          </a:p>
          <a:p>
            <a:pPr marL="342900" indent="-342900" eaLnBrk="0" hangingPunct="0">
              <a:spcBef>
                <a:spcPct val="20000"/>
              </a:spcBef>
              <a:defRPr/>
            </a:pPr>
            <a:endParaRPr lang="en-GB" sz="1200" b="0" kern="0" dirty="0">
              <a:solidFill>
                <a:schemeClr val="tx2"/>
              </a:solidFill>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dirty="0" smtClean="0"/>
              <a:t>Modelled Bias due to Ice Modification of SRFs</a:t>
            </a:r>
          </a:p>
        </p:txBody>
      </p:sp>
      <p:sp>
        <p:nvSpPr>
          <p:cNvPr id="19459" name="Content Placeholder 2"/>
          <p:cNvSpPr>
            <a:spLocks noGrp="1"/>
          </p:cNvSpPr>
          <p:nvPr>
            <p:ph sz="half" idx="1"/>
          </p:nvPr>
        </p:nvSpPr>
        <p:spPr/>
        <p:txBody>
          <a:bodyPr/>
          <a:lstStyle/>
          <a:p>
            <a:pPr marL="0" indent="0"/>
            <a:r>
              <a:rPr lang="en-US" sz="1800" smtClean="0"/>
              <a:t>Thin films of ice can also introduce interference effects, which can modify its transmittance – especially where its thickness approaches the wavelength of radiation. However, these have not been accounted for in this analysis, as the optical characteristics of the underlying surface are not known. </a:t>
            </a:r>
            <a:endParaRPr lang="en-GB" sz="1800" smtClean="0"/>
          </a:p>
          <a:p>
            <a:pPr marL="0" indent="0"/>
            <a:endParaRPr lang="en-GB" sz="1800" smtClean="0"/>
          </a:p>
        </p:txBody>
      </p:sp>
      <p:pic>
        <p:nvPicPr>
          <p:cNvPr id="19460" name="Picture 2" descr="plot_ice_srf_cgms"/>
          <p:cNvPicPr>
            <a:picLocks noGrp="1" noChangeAspect="1" noChangeArrowheads="1"/>
          </p:cNvPicPr>
          <p:nvPr>
            <p:ph sz="half" idx="2"/>
          </p:nvPr>
        </p:nvPicPr>
        <p:blipFill>
          <a:blip r:embed="rId2" cstate="print"/>
          <a:srcRect/>
          <a:stretch>
            <a:fillRect/>
          </a:stretch>
        </p:blipFill>
        <p:spPr>
          <a:xfrm>
            <a:off x="5057775" y="1411288"/>
            <a:ext cx="4498975" cy="3600450"/>
          </a:xfrm>
          <a:noFill/>
        </p:spPr>
      </p:pic>
      <p:sp>
        <p:nvSpPr>
          <p:cNvPr id="7" name="Content Placeholder 5"/>
          <p:cNvSpPr txBox="1">
            <a:spLocks/>
          </p:cNvSpPr>
          <p:nvPr/>
        </p:nvSpPr>
        <p:spPr bwMode="auto">
          <a:xfrm>
            <a:off x="0" y="5876925"/>
            <a:ext cx="9705975" cy="981075"/>
          </a:xfrm>
          <a:prstGeom prst="rect">
            <a:avLst/>
          </a:prstGeom>
          <a:noFill/>
          <a:ln w="9525">
            <a:noFill/>
            <a:miter lim="800000"/>
            <a:headEnd/>
            <a:tailEnd/>
          </a:ln>
        </p:spPr>
        <p:txBody>
          <a:bodyPr/>
          <a:lstStyle/>
          <a:p>
            <a:pPr marL="342900" indent="-342900" eaLnBrk="0" hangingPunct="0">
              <a:spcBef>
                <a:spcPct val="20000"/>
              </a:spcBef>
              <a:defRPr/>
            </a:pPr>
            <a:r>
              <a:rPr lang="en-GB" sz="1400" b="0" kern="0" dirty="0">
                <a:solidFill>
                  <a:schemeClr val="tx2"/>
                </a:solidFill>
                <a:latin typeface="+mn-lt"/>
              </a:rPr>
              <a:t>Bias in brightness temperatures modelled by modifying Meteosat-9’s SRF by transmittance of different thicknesses of ice. Solid lines show predicted biases </a:t>
            </a:r>
            <a:r>
              <a:rPr lang="en-GB" sz="1400" b="0" kern="0" dirty="0" err="1">
                <a:solidFill>
                  <a:schemeClr val="tx2"/>
                </a:solidFill>
                <a:latin typeface="+mn-lt"/>
              </a:rPr>
              <a:t>wrt</a:t>
            </a:r>
            <a:r>
              <a:rPr lang="en-GB" sz="1400" b="0" kern="0" dirty="0">
                <a:solidFill>
                  <a:schemeClr val="tx2"/>
                </a:solidFill>
                <a:latin typeface="+mn-lt"/>
              </a:rPr>
              <a:t> uncontaminated instrument, accounting for calibration gain changes.</a:t>
            </a:r>
            <a:endParaRPr lang="en-GB" sz="1200" b="0" kern="0" dirty="0">
              <a:solidFill>
                <a:schemeClr val="tx2"/>
              </a:solidFill>
              <a:latin typeface="+mn-lt"/>
            </a:endParaRPr>
          </a:p>
        </p:txBody>
      </p:sp>
      <p:pic>
        <p:nvPicPr>
          <p:cNvPr id="19462" name="Picture 2" descr="H:\MY DOCUMENTS\plots\ice_contamination_plot_ieee.png"/>
          <p:cNvPicPr>
            <a:picLocks noChangeAspect="1" noChangeArrowheads="1"/>
          </p:cNvPicPr>
          <p:nvPr/>
        </p:nvPicPr>
        <p:blipFill>
          <a:blip r:embed="rId3" cstate="print"/>
          <a:srcRect/>
          <a:stretch>
            <a:fillRect/>
          </a:stretch>
        </p:blipFill>
        <p:spPr bwMode="auto">
          <a:xfrm>
            <a:off x="0" y="952500"/>
            <a:ext cx="9906000" cy="4953000"/>
          </a:xfrm>
          <a:prstGeom prst="rect">
            <a:avLst/>
          </a:prstGeom>
          <a:noFill/>
          <a:ln w="9525">
            <a:noFill/>
            <a:miter lim="800000"/>
            <a:headEnd/>
            <a:tailEnd/>
          </a:ln>
        </p:spPr>
      </p:pic>
      <p:sp>
        <p:nvSpPr>
          <p:cNvPr id="8" name="Rectangle 7"/>
          <p:cNvSpPr/>
          <p:nvPr/>
        </p:nvSpPr>
        <p:spPr>
          <a:xfrm>
            <a:off x="8362950" y="3997325"/>
            <a:ext cx="1362075" cy="522288"/>
          </a:xfrm>
          <a:prstGeom prst="rect">
            <a:avLst/>
          </a:prstGeom>
        </p:spPr>
        <p:txBody>
          <a:bodyPr>
            <a:spAutoFit/>
          </a:bodyPr>
          <a:lstStyle/>
          <a:p>
            <a:pPr algn="r">
              <a:defRPr/>
            </a:pPr>
            <a:r>
              <a:rPr lang="en-GB" sz="1400" b="0" kern="0" dirty="0">
                <a:solidFill>
                  <a:srgbClr val="00B0F0"/>
                </a:solidFill>
              </a:rPr>
              <a:t>Cold Cloud</a:t>
            </a:r>
          </a:p>
          <a:p>
            <a:pPr algn="r">
              <a:defRPr/>
            </a:pPr>
            <a:r>
              <a:rPr lang="en-GB" sz="1400" b="0" kern="0" dirty="0">
                <a:solidFill>
                  <a:srgbClr val="FF0000"/>
                </a:solidFill>
              </a:rPr>
              <a:t>Clear sky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Summary of Ice Absorption Modelling</a:t>
            </a:r>
          </a:p>
        </p:txBody>
      </p:sp>
      <p:sp>
        <p:nvSpPr>
          <p:cNvPr id="20483" name="Content Placeholder 2"/>
          <p:cNvSpPr>
            <a:spLocks noGrp="1"/>
          </p:cNvSpPr>
          <p:nvPr>
            <p:ph idx="1"/>
          </p:nvPr>
        </p:nvSpPr>
        <p:spPr>
          <a:xfrm>
            <a:off x="322263" y="1296988"/>
            <a:ext cx="9148762" cy="4781550"/>
          </a:xfrm>
        </p:spPr>
        <p:txBody>
          <a:bodyPr/>
          <a:lstStyle/>
          <a:p>
            <a:pPr>
              <a:buFontTx/>
              <a:buChar char="•"/>
            </a:pPr>
            <a:r>
              <a:rPr lang="en-GB" sz="2000" dirty="0" smtClean="0"/>
              <a:t>Contamination by ice absorption can modify radiometer’s SRF:</a:t>
            </a:r>
          </a:p>
          <a:p>
            <a:pPr lvl="1">
              <a:buFontTx/>
              <a:buChar char="•"/>
            </a:pPr>
            <a:r>
              <a:rPr lang="en-GB" sz="2000" dirty="0" smtClean="0"/>
              <a:t>Reducing instrument gain</a:t>
            </a:r>
          </a:p>
          <a:p>
            <a:pPr lvl="1">
              <a:buFontTx/>
              <a:buChar char="•"/>
            </a:pPr>
            <a:r>
              <a:rPr lang="en-GB" sz="2000" dirty="0" smtClean="0"/>
              <a:t>Increasing noise</a:t>
            </a:r>
          </a:p>
          <a:p>
            <a:pPr lvl="1">
              <a:buFontTx/>
              <a:buChar char="•"/>
            </a:pPr>
            <a:r>
              <a:rPr lang="en-GB" sz="2000" dirty="0" smtClean="0"/>
              <a:t>Modifying </a:t>
            </a:r>
            <a:r>
              <a:rPr lang="en-GB" sz="2000" i="1" dirty="0" smtClean="0"/>
              <a:t>weighting function</a:t>
            </a:r>
          </a:p>
          <a:p>
            <a:pPr lvl="1">
              <a:buFontTx/>
              <a:buChar char="•"/>
            </a:pPr>
            <a:r>
              <a:rPr lang="en-GB" sz="2000" dirty="0" smtClean="0"/>
              <a:t>Introducing apparent calibration biases (scene-dependent)</a:t>
            </a:r>
          </a:p>
          <a:p>
            <a:pPr>
              <a:buFontTx/>
              <a:buChar char="•"/>
            </a:pPr>
            <a:r>
              <a:rPr lang="en-GB" sz="2000" dirty="0" smtClean="0"/>
              <a:t>For Meteosat/SEVIRI, largest gain and noise changes in 12</a:t>
            </a:r>
            <a:r>
              <a:rPr lang="el-GR" sz="2000" dirty="0" smtClean="0"/>
              <a:t>μ</a:t>
            </a:r>
            <a:r>
              <a:rPr lang="en-GB" sz="2000" dirty="0" smtClean="0"/>
              <a:t>m channel</a:t>
            </a:r>
          </a:p>
          <a:p>
            <a:pPr lvl="1">
              <a:buFontTx/>
              <a:buChar char="•"/>
            </a:pPr>
            <a:r>
              <a:rPr lang="en-GB" sz="2000" dirty="0" smtClean="0"/>
              <a:t>Where a 1</a:t>
            </a:r>
            <a:r>
              <a:rPr lang="el-GR" sz="2000" dirty="0" smtClean="0"/>
              <a:t>μ</a:t>
            </a:r>
            <a:r>
              <a:rPr lang="en-GB" sz="2000" dirty="0" smtClean="0"/>
              <a:t>m ice layer introduces transmission loss of 0.35</a:t>
            </a:r>
          </a:p>
          <a:p>
            <a:pPr>
              <a:buFontTx/>
              <a:buChar char="•"/>
            </a:pPr>
            <a:r>
              <a:rPr lang="en-GB" sz="2000" dirty="0" smtClean="0"/>
              <a:t>But largest biases in 13.4</a:t>
            </a:r>
            <a:r>
              <a:rPr lang="el-GR" sz="2000" dirty="0" smtClean="0"/>
              <a:t>μ</a:t>
            </a:r>
            <a:r>
              <a:rPr lang="en-GB" sz="2000" dirty="0" smtClean="0"/>
              <a:t>m channel (edge of CO</a:t>
            </a:r>
            <a:r>
              <a:rPr lang="en-GB" sz="2000" baseline="-25000" dirty="0" smtClean="0"/>
              <a:t>2</a:t>
            </a:r>
            <a:r>
              <a:rPr lang="en-GB" sz="2000" dirty="0" smtClean="0"/>
              <a:t> band)</a:t>
            </a:r>
          </a:p>
          <a:p>
            <a:pPr lvl="1">
              <a:buFontTx/>
              <a:buChar char="•"/>
            </a:pPr>
            <a:r>
              <a:rPr lang="en-GB" sz="2000" dirty="0" smtClean="0"/>
              <a:t>Where a 1</a:t>
            </a:r>
            <a:r>
              <a:rPr lang="el-GR" sz="2000" dirty="0" smtClean="0"/>
              <a:t>μ</a:t>
            </a:r>
            <a:r>
              <a:rPr lang="en-GB" sz="2000" dirty="0" smtClean="0"/>
              <a:t>m ice layer introduces biases of -0.7K for clear sky, </a:t>
            </a:r>
            <a:br>
              <a:rPr lang="en-GB" sz="2000" dirty="0" smtClean="0"/>
            </a:br>
            <a:r>
              <a:rPr lang="en-GB" sz="2000" dirty="0" smtClean="0"/>
              <a:t>(+0.1K for cold cloud)</a:t>
            </a:r>
          </a:p>
          <a:p>
            <a:pPr>
              <a:buFontTx/>
              <a:buChar char="•"/>
            </a:pPr>
            <a:r>
              <a:rPr lang="en-GB" sz="2000" dirty="0" smtClean="0"/>
              <a:t>Predictions match observed trends in gain and bias of Meteosat-9 in 2009</a:t>
            </a:r>
          </a:p>
          <a:p>
            <a:pPr lvl="1">
              <a:buFontTx/>
              <a:buChar char="•"/>
            </a:pPr>
            <a:r>
              <a:rPr lang="en-GB" sz="2000" dirty="0" smtClean="0"/>
              <a:t>Continued to deteriorate since, but still within specification</a:t>
            </a:r>
          </a:p>
          <a:p>
            <a:pPr>
              <a:buFontTx/>
              <a:buChar char="•"/>
            </a:pPr>
            <a:r>
              <a:rPr lang="en-GB" sz="2000" dirty="0" smtClean="0"/>
              <a:t>Ice contamination for other instruments/channels could also be modelled</a:t>
            </a:r>
          </a:p>
          <a:p>
            <a:pPr>
              <a:buFontTx/>
              <a:buChar char="•"/>
            </a:pPr>
            <a:r>
              <a:rPr lang="en-GB" sz="2000" dirty="0" smtClean="0"/>
              <a:t>But this model did not include reflection – </a:t>
            </a:r>
            <a:r>
              <a:rPr lang="en-GB" sz="2000" i="1" dirty="0" smtClean="0"/>
              <a:t>thin film </a:t>
            </a:r>
            <a:r>
              <a:rPr lang="en-GB" sz="2000" dirty="0" smtClean="0"/>
              <a:t>effect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25438" y="238125"/>
            <a:ext cx="9323387" cy="839788"/>
          </a:xfrm>
        </p:spPr>
        <p:txBody>
          <a:bodyPr/>
          <a:lstStyle/>
          <a:p>
            <a:r>
              <a:rPr lang="en-GB" smtClean="0"/>
              <a:t>Interference effect in thin dielectric films</a:t>
            </a:r>
          </a:p>
        </p:txBody>
      </p:sp>
      <p:grpSp>
        <p:nvGrpSpPr>
          <p:cNvPr id="22531" name="Group 23"/>
          <p:cNvGrpSpPr>
            <a:grpSpLocks/>
          </p:cNvGrpSpPr>
          <p:nvPr/>
        </p:nvGrpSpPr>
        <p:grpSpPr bwMode="auto">
          <a:xfrm>
            <a:off x="200025" y="2157413"/>
            <a:ext cx="4498975" cy="4262437"/>
            <a:chOff x="5086350" y="1700212"/>
            <a:chExt cx="4498975" cy="4262437"/>
          </a:xfrm>
        </p:grpSpPr>
        <p:pic>
          <p:nvPicPr>
            <p:cNvPr id="22540" name="Picture 4" descr="http://pveducation.org/sites/default/files/PVCDROM/Design/Images/ANTI_R.gif"/>
            <p:cNvPicPr>
              <a:picLocks noChangeAspect="1" noChangeArrowheads="1"/>
            </p:cNvPicPr>
            <p:nvPr/>
          </p:nvPicPr>
          <p:blipFill>
            <a:blip r:embed="rId2" cstate="print"/>
            <a:srcRect/>
            <a:stretch>
              <a:fillRect/>
            </a:stretch>
          </p:blipFill>
          <p:spPr bwMode="auto">
            <a:xfrm>
              <a:off x="5183188" y="1700212"/>
              <a:ext cx="3962400" cy="3848101"/>
            </a:xfrm>
            <a:prstGeom prst="rect">
              <a:avLst/>
            </a:prstGeom>
            <a:noFill/>
            <a:ln w="9525">
              <a:noFill/>
              <a:miter lim="800000"/>
              <a:headEnd/>
              <a:tailEnd/>
            </a:ln>
          </p:spPr>
        </p:pic>
        <p:sp>
          <p:nvSpPr>
            <p:cNvPr id="8" name="Content Placeholder 5"/>
            <p:cNvSpPr txBox="1">
              <a:spLocks/>
            </p:cNvSpPr>
            <p:nvPr/>
          </p:nvSpPr>
          <p:spPr bwMode="auto">
            <a:xfrm>
              <a:off x="5086350" y="5667374"/>
              <a:ext cx="4498975" cy="295275"/>
            </a:xfrm>
            <a:prstGeom prst="rect">
              <a:avLst/>
            </a:prstGeom>
            <a:noFill/>
            <a:ln w="9525">
              <a:noFill/>
              <a:miter lim="800000"/>
              <a:headEnd/>
              <a:tailEnd/>
            </a:ln>
          </p:spPr>
          <p:txBody>
            <a:bodyPr/>
            <a:lstStyle/>
            <a:p>
              <a:pPr algn="ctr" eaLnBrk="0" hangingPunct="0">
                <a:spcBef>
                  <a:spcPct val="20000"/>
                </a:spcBef>
                <a:defRPr/>
              </a:pPr>
              <a:r>
                <a:rPr lang="en-US" sz="1000" b="0" kern="0" dirty="0">
                  <a:solidFill>
                    <a:schemeClr val="tx2"/>
                  </a:solidFill>
                  <a:latin typeface="+mn-lt"/>
                </a:rPr>
                <a:t>http://pveducation.org/pvcdrom/design/anti-reflection-coatings</a:t>
              </a:r>
              <a:endParaRPr lang="en-GB" b="0" kern="0" dirty="0">
                <a:solidFill>
                  <a:schemeClr val="tx2"/>
                </a:solidFill>
                <a:latin typeface="+mn-lt"/>
              </a:endParaRPr>
            </a:p>
          </p:txBody>
        </p:sp>
      </p:grpSp>
      <p:grpSp>
        <p:nvGrpSpPr>
          <p:cNvPr id="22532" name="Group 22"/>
          <p:cNvGrpSpPr>
            <a:grpSpLocks/>
          </p:cNvGrpSpPr>
          <p:nvPr/>
        </p:nvGrpSpPr>
        <p:grpSpPr bwMode="auto">
          <a:xfrm>
            <a:off x="4684713" y="1390650"/>
            <a:ext cx="4964112" cy="4543425"/>
            <a:chOff x="226392" y="1352550"/>
            <a:chExt cx="4964733" cy="4544199"/>
          </a:xfrm>
        </p:grpSpPr>
        <p:sp>
          <p:nvSpPr>
            <p:cNvPr id="22533" name="Freeform 8"/>
            <p:cNvSpPr>
              <a:spLocks/>
            </p:cNvSpPr>
            <p:nvPr/>
          </p:nvSpPr>
          <p:spPr bwMode="auto">
            <a:xfrm>
              <a:off x="552450" y="1663700"/>
              <a:ext cx="4457700" cy="3662362"/>
            </a:xfrm>
            <a:custGeom>
              <a:avLst/>
              <a:gdLst>
                <a:gd name="T0" fmla="*/ 0 w 4457700"/>
                <a:gd name="T1" fmla="*/ 1774825 h 3662362"/>
                <a:gd name="T2" fmla="*/ 533400 w 4457700"/>
                <a:gd name="T3" fmla="*/ 279400 h 3662362"/>
                <a:gd name="T4" fmla="*/ 1790700 w 4457700"/>
                <a:gd name="T5" fmla="*/ 3451224 h 3662362"/>
                <a:gd name="T6" fmla="*/ 2762250 w 4457700"/>
                <a:gd name="T7" fmla="*/ 241300 h 3662362"/>
                <a:gd name="T8" fmla="*/ 3829049 w 4457700"/>
                <a:gd name="T9" fmla="*/ 3432174 h 3662362"/>
                <a:gd name="T10" fmla="*/ 4457700 w 4457700"/>
                <a:gd name="T11" fmla="*/ 1622425 h 3662362"/>
                <a:gd name="T12" fmla="*/ 4457700 w 4457700"/>
                <a:gd name="T13" fmla="*/ 1622425 h 3662362"/>
                <a:gd name="T14" fmla="*/ 4457700 w 4457700"/>
                <a:gd name="T15" fmla="*/ 1622425 h 36623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7700" h="3662362">
                  <a:moveTo>
                    <a:pt x="0" y="1774825"/>
                  </a:moveTo>
                  <a:cubicBezTo>
                    <a:pt x="117475" y="887412"/>
                    <a:pt x="234950" y="0"/>
                    <a:pt x="533400" y="279400"/>
                  </a:cubicBezTo>
                  <a:cubicBezTo>
                    <a:pt x="831850" y="558800"/>
                    <a:pt x="1419225" y="3457575"/>
                    <a:pt x="1790700" y="3451225"/>
                  </a:cubicBezTo>
                  <a:cubicBezTo>
                    <a:pt x="2162175" y="3444875"/>
                    <a:pt x="2422525" y="244475"/>
                    <a:pt x="2762250" y="241300"/>
                  </a:cubicBezTo>
                  <a:cubicBezTo>
                    <a:pt x="3101975" y="238125"/>
                    <a:pt x="3546475" y="3201988"/>
                    <a:pt x="3829050" y="3432175"/>
                  </a:cubicBezTo>
                  <a:cubicBezTo>
                    <a:pt x="4111625" y="3662362"/>
                    <a:pt x="4457700" y="1622425"/>
                    <a:pt x="4457700" y="1622425"/>
                  </a:cubicBezTo>
                </a:path>
              </a:pathLst>
            </a:custGeom>
            <a:noFill/>
            <a:ln w="25400" cap="flat" cmpd="sng" algn="ctr">
              <a:solidFill>
                <a:srgbClr val="C00000"/>
              </a:solidFill>
              <a:prstDash val="solid"/>
              <a:round/>
              <a:headEnd type="none" w="med" len="med"/>
              <a:tailEnd type="none" w="med" len="med"/>
            </a:ln>
          </p:spPr>
          <p:txBody>
            <a:bodyPr lIns="36000" tIns="36000" rIns="36000" bIns="36000"/>
            <a:lstStyle/>
            <a:p>
              <a:endParaRPr lang="en-GB"/>
            </a:p>
          </p:txBody>
        </p:sp>
        <p:sp>
          <p:nvSpPr>
            <p:cNvPr id="22534" name="Freeform 9"/>
            <p:cNvSpPr>
              <a:spLocks/>
            </p:cNvSpPr>
            <p:nvPr/>
          </p:nvSpPr>
          <p:spPr bwMode="auto">
            <a:xfrm>
              <a:off x="542925" y="2857500"/>
              <a:ext cx="4438650" cy="2584450"/>
            </a:xfrm>
            <a:custGeom>
              <a:avLst/>
              <a:gdLst>
                <a:gd name="T0" fmla="*/ 0 w 4438650"/>
                <a:gd name="T1" fmla="*/ 1280049 h 3875087"/>
                <a:gd name="T2" fmla="*/ 1657351 w 4438650"/>
                <a:gd name="T3" fmla="*/ 181049 h 3875087"/>
                <a:gd name="T4" fmla="*/ 3667125 w 4438650"/>
                <a:gd name="T5" fmla="*/ 2366345 h 3875087"/>
                <a:gd name="T6" fmla="*/ 4438650 w 4438650"/>
                <a:gd name="T7" fmla="*/ 1489686 h 38750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38650" h="3875087">
                  <a:moveTo>
                    <a:pt x="0" y="1919287"/>
                  </a:moveTo>
                  <a:cubicBezTo>
                    <a:pt x="523081" y="959643"/>
                    <a:pt x="1046163" y="0"/>
                    <a:pt x="1657350" y="271462"/>
                  </a:cubicBezTo>
                  <a:cubicBezTo>
                    <a:pt x="2268538" y="542925"/>
                    <a:pt x="3203575" y="3221037"/>
                    <a:pt x="3667125" y="3548062"/>
                  </a:cubicBezTo>
                  <a:cubicBezTo>
                    <a:pt x="4130675" y="3875087"/>
                    <a:pt x="4284662" y="3054349"/>
                    <a:pt x="4438650" y="2233612"/>
                  </a:cubicBezTo>
                </a:path>
              </a:pathLst>
            </a:custGeom>
            <a:noFill/>
            <a:ln w="25400" cap="flat" cmpd="sng" algn="ctr">
              <a:solidFill>
                <a:schemeClr val="accent1"/>
              </a:solidFill>
              <a:prstDash val="solid"/>
              <a:round/>
              <a:headEnd type="none" w="med" len="med"/>
              <a:tailEnd type="none" w="med" len="med"/>
            </a:ln>
          </p:spPr>
          <p:txBody>
            <a:bodyPr lIns="36000" tIns="36000" rIns="36000" bIns="36000"/>
            <a:lstStyle/>
            <a:p>
              <a:endParaRPr lang="en-GB"/>
            </a:p>
          </p:txBody>
        </p:sp>
        <p:cxnSp>
          <p:nvCxnSpPr>
            <p:cNvPr id="22535" name="Straight Arrow Connector 12"/>
            <p:cNvCxnSpPr>
              <a:cxnSpLocks noChangeShapeType="1"/>
            </p:cNvCxnSpPr>
            <p:nvPr/>
          </p:nvCxnSpPr>
          <p:spPr bwMode="auto">
            <a:xfrm flipV="1">
              <a:off x="581025" y="5514975"/>
              <a:ext cx="4524375" cy="9526"/>
            </a:xfrm>
            <a:prstGeom prst="straightConnector1">
              <a:avLst/>
            </a:prstGeom>
            <a:noFill/>
            <a:ln w="9525" algn="ctr">
              <a:solidFill>
                <a:schemeClr val="tx1"/>
              </a:solidFill>
              <a:round/>
              <a:headEnd/>
              <a:tailEnd type="arrow" w="med" len="med"/>
            </a:ln>
          </p:spPr>
        </p:cxnSp>
        <p:cxnSp>
          <p:nvCxnSpPr>
            <p:cNvPr id="22536" name="Straight Arrow Connector 16"/>
            <p:cNvCxnSpPr>
              <a:cxnSpLocks noChangeShapeType="1"/>
            </p:cNvCxnSpPr>
            <p:nvPr/>
          </p:nvCxnSpPr>
          <p:spPr bwMode="auto">
            <a:xfrm rot="16200000" flipV="1">
              <a:off x="-1566862" y="3414713"/>
              <a:ext cx="4200525" cy="76200"/>
            </a:xfrm>
            <a:prstGeom prst="straightConnector1">
              <a:avLst/>
            </a:prstGeom>
            <a:noFill/>
            <a:ln w="9525" algn="ctr">
              <a:solidFill>
                <a:schemeClr val="tx1"/>
              </a:solidFill>
              <a:round/>
              <a:headEnd/>
              <a:tailEnd type="arrow" w="med" len="med"/>
            </a:ln>
          </p:spPr>
        </p:cxnSp>
        <p:sp>
          <p:nvSpPr>
            <p:cNvPr id="22537" name="TextBox 17"/>
            <p:cNvSpPr txBox="1">
              <a:spLocks noChangeArrowheads="1"/>
            </p:cNvSpPr>
            <p:nvPr/>
          </p:nvSpPr>
          <p:spPr bwMode="auto">
            <a:xfrm>
              <a:off x="3543300" y="5619750"/>
              <a:ext cx="1647825" cy="276999"/>
            </a:xfrm>
            <a:prstGeom prst="rect">
              <a:avLst/>
            </a:prstGeom>
            <a:noFill/>
            <a:ln w="9525">
              <a:noFill/>
              <a:miter lim="800000"/>
              <a:headEnd/>
              <a:tailEnd/>
            </a:ln>
          </p:spPr>
          <p:txBody>
            <a:bodyPr>
              <a:spAutoFit/>
            </a:bodyPr>
            <a:lstStyle/>
            <a:p>
              <a:r>
                <a:rPr lang="en-GB" sz="1200">
                  <a:solidFill>
                    <a:schemeClr val="tx1"/>
                  </a:solidFill>
                </a:rPr>
                <a:t>Layer Thickness</a:t>
              </a:r>
            </a:p>
          </p:txBody>
        </p:sp>
        <p:sp>
          <p:nvSpPr>
            <p:cNvPr id="22538" name="TextBox 18"/>
            <p:cNvSpPr txBox="1">
              <a:spLocks noChangeArrowheads="1"/>
            </p:cNvSpPr>
            <p:nvPr/>
          </p:nvSpPr>
          <p:spPr bwMode="auto">
            <a:xfrm rot="-5400000">
              <a:off x="-442910" y="4098302"/>
              <a:ext cx="1615604" cy="276999"/>
            </a:xfrm>
            <a:prstGeom prst="rect">
              <a:avLst/>
            </a:prstGeom>
            <a:noFill/>
            <a:ln w="9525">
              <a:noFill/>
              <a:miter lim="800000"/>
              <a:headEnd/>
              <a:tailEnd/>
            </a:ln>
          </p:spPr>
          <p:txBody>
            <a:bodyPr>
              <a:spAutoFit/>
            </a:bodyPr>
            <a:lstStyle/>
            <a:p>
              <a:r>
                <a:rPr lang="en-GB" sz="1200">
                  <a:solidFill>
                    <a:schemeClr val="tx1"/>
                  </a:solidFill>
                </a:rPr>
                <a:t>Reflectance</a:t>
              </a:r>
            </a:p>
          </p:txBody>
        </p:sp>
        <p:sp>
          <p:nvSpPr>
            <p:cNvPr id="22539" name="TextBox 21"/>
            <p:cNvSpPr txBox="1">
              <a:spLocks noChangeArrowheads="1"/>
            </p:cNvSpPr>
            <p:nvPr/>
          </p:nvSpPr>
          <p:spPr bwMode="auto">
            <a:xfrm>
              <a:off x="3181350" y="1428750"/>
              <a:ext cx="1647825" cy="461665"/>
            </a:xfrm>
            <a:prstGeom prst="rect">
              <a:avLst/>
            </a:prstGeom>
            <a:noFill/>
            <a:ln w="9525">
              <a:solidFill>
                <a:srgbClr val="C00000"/>
              </a:solidFill>
              <a:miter lim="800000"/>
              <a:headEnd/>
              <a:tailEnd/>
            </a:ln>
          </p:spPr>
          <p:txBody>
            <a:bodyPr>
              <a:spAutoFit/>
            </a:bodyPr>
            <a:lstStyle/>
            <a:p>
              <a:r>
                <a:rPr lang="en-GB" sz="1200" dirty="0">
                  <a:solidFill>
                    <a:srgbClr val="C00000"/>
                  </a:solidFill>
                </a:rPr>
                <a:t>IR3.9</a:t>
              </a:r>
              <a:r>
                <a:rPr lang="en-GB" sz="1200" dirty="0">
                  <a:solidFill>
                    <a:schemeClr val="tx1"/>
                  </a:solidFill>
                </a:rPr>
                <a:t/>
              </a:r>
              <a:br>
                <a:rPr lang="en-GB" sz="1200" dirty="0">
                  <a:solidFill>
                    <a:schemeClr val="tx1"/>
                  </a:solidFill>
                </a:rPr>
              </a:br>
              <a:r>
                <a:rPr lang="en-GB" sz="1200" dirty="0">
                  <a:solidFill>
                    <a:schemeClr val="accent1"/>
                  </a:solidFill>
                </a:rPr>
                <a:t>IR13.4</a:t>
              </a:r>
            </a:p>
          </p:txBody>
        </p:sp>
      </p:grpSp>
      <p:sp>
        <p:nvSpPr>
          <p:cNvPr id="14" name="TextBox 13"/>
          <p:cNvSpPr txBox="1"/>
          <p:nvPr/>
        </p:nvSpPr>
        <p:spPr>
          <a:xfrm>
            <a:off x="4981575" y="5762625"/>
            <a:ext cx="2924175" cy="830997"/>
          </a:xfrm>
          <a:prstGeom prst="rect">
            <a:avLst/>
          </a:prstGeom>
          <a:noFill/>
        </p:spPr>
        <p:txBody>
          <a:bodyPr wrap="square" rtlCol="0">
            <a:spAutoFit/>
          </a:bodyPr>
          <a:lstStyle/>
          <a:p>
            <a:r>
              <a:rPr lang="en-GB" sz="2400" dirty="0" smtClean="0">
                <a:solidFill>
                  <a:schemeClr val="tx1"/>
                </a:solidFill>
              </a:rPr>
              <a:t>Schematic illustration</a:t>
            </a:r>
            <a:endParaRPr lang="en-GB" dirty="0">
              <a:solidFill>
                <a:schemeClr val="tx1"/>
              </a:solidFill>
            </a:endParaRPr>
          </a:p>
        </p:txBody>
      </p:sp>
      <p:sp>
        <p:nvSpPr>
          <p:cNvPr id="15" name="TextBox 14"/>
          <p:cNvSpPr txBox="1"/>
          <p:nvPr/>
        </p:nvSpPr>
        <p:spPr>
          <a:xfrm>
            <a:off x="180975" y="1562100"/>
            <a:ext cx="4381500" cy="461665"/>
          </a:xfrm>
          <a:prstGeom prst="rect">
            <a:avLst/>
          </a:prstGeom>
          <a:noFill/>
        </p:spPr>
        <p:txBody>
          <a:bodyPr wrap="square" rtlCol="0">
            <a:spAutoFit/>
          </a:bodyPr>
          <a:lstStyle/>
          <a:p>
            <a:r>
              <a:rPr lang="en-GB" sz="2400" b="0" dirty="0" smtClean="0">
                <a:solidFill>
                  <a:srgbClr val="FF0000"/>
                </a:solidFill>
              </a:rPr>
              <a:t>Assuming coherent reflections!</a:t>
            </a:r>
            <a:endParaRPr lang="en-GB" b="0" dirty="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eumetsat.int/extranet/SIR-GSICS-Calib/msg3/2013/02/msg3-iasi_20130228_2130_bias_ts_multi.gif"/>
          <p:cNvPicPr>
            <a:picLocks noChangeAspect="1" noChangeArrowheads="1"/>
          </p:cNvPicPr>
          <p:nvPr/>
        </p:nvPicPr>
        <p:blipFill>
          <a:blip r:embed="rId2" cstate="print"/>
          <a:srcRect/>
          <a:stretch>
            <a:fillRect/>
          </a:stretch>
        </p:blipFill>
        <p:spPr bwMode="auto">
          <a:xfrm>
            <a:off x="6492240" y="0"/>
            <a:ext cx="3413760" cy="6827520"/>
          </a:xfrm>
          <a:prstGeom prst="rect">
            <a:avLst/>
          </a:prstGeom>
          <a:noFill/>
        </p:spPr>
      </p:pic>
      <p:sp>
        <p:nvSpPr>
          <p:cNvPr id="21506" name="Title 3"/>
          <p:cNvSpPr>
            <a:spLocks noGrp="1"/>
          </p:cNvSpPr>
          <p:nvPr>
            <p:ph type="title"/>
          </p:nvPr>
        </p:nvSpPr>
        <p:spPr>
          <a:xfrm>
            <a:off x="325438" y="238125"/>
            <a:ext cx="9323387" cy="839788"/>
          </a:xfrm>
        </p:spPr>
        <p:txBody>
          <a:bodyPr/>
          <a:lstStyle/>
          <a:p>
            <a:r>
              <a:rPr lang="en-GB" smtClean="0"/>
              <a:t>Inter-calibration Bias Changes </a:t>
            </a:r>
            <a:br>
              <a:rPr lang="en-GB" smtClean="0"/>
            </a:br>
            <a:r>
              <a:rPr lang="en-GB" smtClean="0"/>
              <a:t>in Meteosat10/SEVIRI-MetopA/IASI</a:t>
            </a:r>
          </a:p>
        </p:txBody>
      </p:sp>
      <p:sp>
        <p:nvSpPr>
          <p:cNvPr id="21507" name="Content Placeholder 4"/>
          <p:cNvSpPr>
            <a:spLocks noGrp="1"/>
          </p:cNvSpPr>
          <p:nvPr>
            <p:ph sz="half" idx="1"/>
          </p:nvPr>
        </p:nvSpPr>
        <p:spPr>
          <a:xfrm>
            <a:off x="322263" y="1401763"/>
            <a:ext cx="5954712" cy="4781550"/>
          </a:xfrm>
        </p:spPr>
        <p:txBody>
          <a:bodyPr/>
          <a:lstStyle/>
          <a:p>
            <a:pPr marL="0" indent="0">
              <a:buFontTx/>
              <a:buChar char="•"/>
            </a:pPr>
            <a:r>
              <a:rPr lang="en-US" sz="1600" dirty="0" smtClean="0"/>
              <a:t> Now 7 months data since start of MSG-3 Commissioning</a:t>
            </a:r>
          </a:p>
          <a:p>
            <a:pPr marL="0" indent="0">
              <a:buFontTx/>
              <a:buChar char="•"/>
            </a:pPr>
            <a:r>
              <a:rPr lang="en-US" sz="1600" dirty="0" smtClean="0"/>
              <a:t> Plots show time series of standard biases evaluated </a:t>
            </a:r>
            <a:r>
              <a:rPr lang="en-US" sz="1600" i="1" dirty="0" smtClean="0"/>
              <a:t>daily</a:t>
            </a:r>
          </a:p>
          <a:p>
            <a:pPr marL="0" indent="0">
              <a:buFontTx/>
              <a:buChar char="•"/>
            </a:pPr>
            <a:endParaRPr lang="en-US" sz="1600" dirty="0" smtClean="0"/>
          </a:p>
          <a:p>
            <a:pPr marL="0" indent="0">
              <a:buFontTx/>
              <a:buChar char="•"/>
            </a:pPr>
            <a:r>
              <a:rPr lang="en-US" sz="1600" dirty="0" smtClean="0"/>
              <a:t> Most channels show small (&lt;0.5 K) biases during this period. </a:t>
            </a:r>
          </a:p>
          <a:p>
            <a:pPr marL="0" indent="0">
              <a:buFontTx/>
              <a:buChar char="•"/>
            </a:pPr>
            <a:endParaRPr lang="en-US" sz="1600" dirty="0" smtClean="0"/>
          </a:p>
          <a:p>
            <a:pPr marL="0" indent="0">
              <a:buFontTx/>
              <a:buChar char="•"/>
            </a:pPr>
            <a:r>
              <a:rPr lang="en-US" sz="1600" dirty="0" smtClean="0"/>
              <a:t> 13.4 μm channel shows a negative bias,</a:t>
            </a:r>
          </a:p>
          <a:p>
            <a:pPr marL="457200" lvl="1" indent="0">
              <a:buFont typeface="Arial" charset="0"/>
              <a:buChar char="•"/>
            </a:pPr>
            <a:r>
              <a:rPr lang="en-US" sz="1600" dirty="0" smtClean="0"/>
              <a:t> Grew larger between decontaminations</a:t>
            </a:r>
          </a:p>
          <a:p>
            <a:pPr marL="457200" lvl="1" indent="0">
              <a:buFont typeface="Arial" charset="0"/>
              <a:buChar char="•"/>
            </a:pPr>
            <a:r>
              <a:rPr lang="en-US" sz="1600" dirty="0" smtClean="0"/>
              <a:t> Then reduced to ~-0.5 K. </a:t>
            </a:r>
          </a:p>
          <a:p>
            <a:pPr marL="457200" lvl="1" indent="0">
              <a:buFont typeface="Arial" charset="0"/>
              <a:buChar char="•"/>
            </a:pPr>
            <a:r>
              <a:rPr lang="en-US" sz="1600" dirty="0" smtClean="0"/>
              <a:t> Now changes more slowly – lower rate of contamination</a:t>
            </a:r>
          </a:p>
          <a:p>
            <a:pPr marL="0" indent="0">
              <a:buFontTx/>
              <a:buChar char="•"/>
            </a:pPr>
            <a:r>
              <a:rPr lang="en-US" sz="1600" dirty="0" smtClean="0"/>
              <a:t> 3.9 μm channel shows variable bias,</a:t>
            </a:r>
          </a:p>
          <a:p>
            <a:pPr marL="457200" lvl="1" indent="0">
              <a:buFont typeface="Arial" charset="0"/>
              <a:buChar char="•"/>
            </a:pPr>
            <a:r>
              <a:rPr lang="en-US" sz="1600" dirty="0" smtClean="0"/>
              <a:t> Varies </a:t>
            </a:r>
            <a:r>
              <a:rPr lang="en-US" sz="1600" dirty="0" err="1" smtClean="0"/>
              <a:t>sinusoidally</a:t>
            </a:r>
            <a:r>
              <a:rPr lang="en-US" sz="1600" dirty="0" smtClean="0"/>
              <a:t> – quickly at first, then slowly</a:t>
            </a:r>
          </a:p>
          <a:p>
            <a:pPr marL="457200" lvl="1" indent="0">
              <a:buFont typeface="Arial" charset="0"/>
              <a:buChar char="•"/>
            </a:pPr>
            <a:r>
              <a:rPr lang="en-US" sz="1600" dirty="0" smtClean="0"/>
              <a:t> Reset to +0.3K after decontaminations. </a:t>
            </a:r>
          </a:p>
          <a:p>
            <a:pPr marL="0" indent="0">
              <a:buFontTx/>
              <a:buChar char="•"/>
            </a:pPr>
            <a:r>
              <a:rPr lang="en-GB" sz="1600" dirty="0" smtClean="0"/>
              <a:t> 6.2 </a:t>
            </a:r>
            <a:r>
              <a:rPr lang="el-GR" sz="1600" dirty="0" smtClean="0"/>
              <a:t>μ</a:t>
            </a:r>
            <a:r>
              <a:rPr lang="en-GB" sz="1600" dirty="0" smtClean="0"/>
              <a:t>m and 7.3 </a:t>
            </a:r>
            <a:r>
              <a:rPr lang="el-GR" sz="1600" dirty="0" smtClean="0"/>
              <a:t>μ</a:t>
            </a:r>
            <a:r>
              <a:rPr lang="en-GB" sz="1600" dirty="0" smtClean="0"/>
              <a:t>m channel also show slower variations</a:t>
            </a:r>
          </a:p>
          <a:p>
            <a:pPr marL="457200" lvl="1" indent="0">
              <a:buFont typeface="Arial" charset="0"/>
              <a:buChar char="•"/>
            </a:pPr>
            <a:r>
              <a:rPr lang="en-US" sz="1600" dirty="0" smtClean="0"/>
              <a:t>Reset after decontaminations. </a:t>
            </a:r>
          </a:p>
          <a:p>
            <a:pPr marL="0" indent="0">
              <a:buFontTx/>
              <a:buChar char="•"/>
            </a:pPr>
            <a:endParaRPr lang="en-GB" sz="1600" dirty="0" smtClean="0"/>
          </a:p>
          <a:p>
            <a:pPr marL="0" indent="0">
              <a:buFontTx/>
              <a:buChar char="•"/>
            </a:pPr>
            <a:r>
              <a:rPr lang="en-GB" sz="1600" dirty="0" smtClean="0"/>
              <a:t> Consistent with thin film ice effects?</a:t>
            </a:r>
          </a:p>
        </p:txBody>
      </p:sp>
      <p:cxnSp>
        <p:nvCxnSpPr>
          <p:cNvPr id="21509" name="Straight Connector 9"/>
          <p:cNvCxnSpPr>
            <a:cxnSpLocks noChangeShapeType="1"/>
          </p:cNvCxnSpPr>
          <p:nvPr/>
        </p:nvCxnSpPr>
        <p:spPr bwMode="auto">
          <a:xfrm rot="16200000" flipV="1">
            <a:off x="3700463" y="3424237"/>
            <a:ext cx="6858000" cy="9525"/>
          </a:xfrm>
          <a:prstGeom prst="line">
            <a:avLst/>
          </a:prstGeom>
          <a:noFill/>
          <a:ln w="9525" algn="ctr">
            <a:solidFill>
              <a:schemeClr val="accent2"/>
            </a:solidFill>
            <a:round/>
            <a:headEnd/>
            <a:tailEnd/>
          </a:ln>
        </p:spPr>
      </p:cxnSp>
      <p:cxnSp>
        <p:nvCxnSpPr>
          <p:cNvPr id="21510" name="Straight Connector 14"/>
          <p:cNvCxnSpPr>
            <a:cxnSpLocks noChangeShapeType="1"/>
          </p:cNvCxnSpPr>
          <p:nvPr/>
        </p:nvCxnSpPr>
        <p:spPr bwMode="auto">
          <a:xfrm rot="16200000" flipV="1">
            <a:off x="4167188" y="3424237"/>
            <a:ext cx="6858000" cy="9525"/>
          </a:xfrm>
          <a:prstGeom prst="line">
            <a:avLst/>
          </a:prstGeom>
          <a:noFill/>
          <a:ln w="9525" algn="ctr">
            <a:solidFill>
              <a:schemeClr val="accent2"/>
            </a:solidFill>
            <a:round/>
            <a:headEnd/>
            <a:tailEnd/>
          </a:ln>
        </p:spPr>
      </p:cxnSp>
      <p:cxnSp>
        <p:nvCxnSpPr>
          <p:cNvPr id="21511" name="Straight Connector 15"/>
          <p:cNvCxnSpPr>
            <a:cxnSpLocks noChangeShapeType="1"/>
          </p:cNvCxnSpPr>
          <p:nvPr/>
        </p:nvCxnSpPr>
        <p:spPr bwMode="auto">
          <a:xfrm rot="16200000" flipV="1">
            <a:off x="5405438" y="3424237"/>
            <a:ext cx="6858000" cy="9525"/>
          </a:xfrm>
          <a:prstGeom prst="line">
            <a:avLst/>
          </a:prstGeom>
          <a:noFill/>
          <a:ln w="9525" algn="ctr">
            <a:solidFill>
              <a:schemeClr val="accent2"/>
            </a:solidFill>
            <a:round/>
            <a:headEnd/>
            <a:tailEnd/>
          </a:ln>
        </p:spPr>
      </p:cxnSp>
      <p:cxnSp>
        <p:nvCxnSpPr>
          <p:cNvPr id="21512" name="Straight Connector 16"/>
          <p:cNvCxnSpPr>
            <a:cxnSpLocks noChangeShapeType="1"/>
          </p:cNvCxnSpPr>
          <p:nvPr/>
        </p:nvCxnSpPr>
        <p:spPr bwMode="auto">
          <a:xfrm rot="16200000" flipV="1">
            <a:off x="5872163" y="3424237"/>
            <a:ext cx="6858000" cy="9525"/>
          </a:xfrm>
          <a:prstGeom prst="line">
            <a:avLst/>
          </a:prstGeom>
          <a:noFill/>
          <a:ln w="9525" algn="ctr">
            <a:solidFill>
              <a:schemeClr val="accent2"/>
            </a:solidFill>
            <a:round/>
            <a:headEnd/>
            <a:tailEnd/>
          </a:ln>
        </p:spPr>
      </p:cxnSp>
      <p:sp>
        <p:nvSpPr>
          <p:cNvPr id="21513" name="TextBox 17"/>
          <p:cNvSpPr txBox="1">
            <a:spLocks noChangeArrowheads="1"/>
          </p:cNvSpPr>
          <p:nvPr/>
        </p:nvSpPr>
        <p:spPr bwMode="auto">
          <a:xfrm>
            <a:off x="7105650" y="6248400"/>
            <a:ext cx="1743075" cy="276225"/>
          </a:xfrm>
          <a:prstGeom prst="rect">
            <a:avLst/>
          </a:prstGeom>
          <a:noFill/>
          <a:ln w="9525">
            <a:noFill/>
            <a:miter lim="800000"/>
            <a:headEnd/>
            <a:tailEnd/>
          </a:ln>
        </p:spPr>
        <p:txBody>
          <a:bodyPr>
            <a:spAutoFit/>
          </a:bodyPr>
          <a:lstStyle/>
          <a:p>
            <a:r>
              <a:rPr lang="en-GB" sz="1200">
                <a:solidFill>
                  <a:schemeClr val="accent2"/>
                </a:solidFill>
              </a:rPr>
              <a:t>Decontaminations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350" y="238125"/>
            <a:ext cx="4389438" cy="839788"/>
          </a:xfrm>
        </p:spPr>
        <p:txBody>
          <a:bodyPr/>
          <a:lstStyle/>
          <a:p>
            <a:r>
              <a:rPr lang="en-GB" dirty="0" smtClean="0"/>
              <a:t>Transmittance through lossless dielectric layer</a:t>
            </a:r>
            <a:endParaRPr lang="en-GB" dirty="0"/>
          </a:p>
        </p:txBody>
      </p:sp>
      <p:graphicFrame>
        <p:nvGraphicFramePr>
          <p:cNvPr id="5" name="Content Placeholder 4"/>
          <p:cNvGraphicFramePr>
            <a:graphicFrameLocks noGrp="1"/>
          </p:cNvGraphicFramePr>
          <p:nvPr>
            <p:ph sz="half" idx="2"/>
          </p:nvPr>
        </p:nvGraphicFramePr>
        <p:xfrm>
          <a:off x="4972050" y="1239839"/>
          <a:ext cx="4933950" cy="3055936"/>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p:cNvGrpSpPr/>
          <p:nvPr/>
        </p:nvGrpSpPr>
        <p:grpSpPr>
          <a:xfrm>
            <a:off x="342900" y="0"/>
            <a:ext cx="4833938" cy="6858000"/>
            <a:chOff x="342900" y="0"/>
            <a:chExt cx="4833938" cy="6858000"/>
          </a:xfrm>
        </p:grpSpPr>
        <p:pic>
          <p:nvPicPr>
            <p:cNvPr id="47108" name="Picture 4"/>
            <p:cNvPicPr>
              <a:picLocks noChangeAspect="1" noChangeArrowheads="1"/>
            </p:cNvPicPr>
            <p:nvPr/>
          </p:nvPicPr>
          <p:blipFill>
            <a:blip r:embed="rId3" cstate="print"/>
            <a:srcRect/>
            <a:stretch>
              <a:fillRect/>
            </a:stretch>
          </p:blipFill>
          <p:spPr bwMode="auto">
            <a:xfrm>
              <a:off x="366713" y="5067300"/>
              <a:ext cx="4810125" cy="1790700"/>
            </a:xfrm>
            <a:prstGeom prst="rect">
              <a:avLst/>
            </a:prstGeom>
            <a:noFill/>
            <a:ln w="9525">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409575" y="1871663"/>
              <a:ext cx="4724400" cy="3267075"/>
            </a:xfrm>
            <a:prstGeom prst="rect">
              <a:avLst/>
            </a:prstGeom>
            <a:noFill/>
            <a:ln w="9525">
              <a:noFill/>
              <a:miter lim="800000"/>
              <a:headEnd/>
              <a:tailEnd/>
            </a:ln>
          </p:spPr>
        </p:pic>
        <p:pic>
          <p:nvPicPr>
            <p:cNvPr id="47110" name="Picture 6"/>
            <p:cNvPicPr>
              <a:picLocks noChangeAspect="1" noChangeArrowheads="1"/>
            </p:cNvPicPr>
            <p:nvPr/>
          </p:nvPicPr>
          <p:blipFill>
            <a:blip r:embed="rId5" cstate="print"/>
            <a:srcRect/>
            <a:stretch>
              <a:fillRect/>
            </a:stretch>
          </p:blipFill>
          <p:spPr bwMode="auto">
            <a:xfrm>
              <a:off x="342900" y="3424238"/>
              <a:ext cx="4772025" cy="752475"/>
            </a:xfrm>
            <a:prstGeom prst="rect">
              <a:avLst/>
            </a:prstGeom>
            <a:noFill/>
            <a:ln w="9525">
              <a:noFill/>
              <a:miter lim="800000"/>
              <a:headEnd/>
              <a:tailEnd/>
            </a:ln>
          </p:spPr>
        </p:pic>
        <p:pic>
          <p:nvPicPr>
            <p:cNvPr id="47111" name="Picture 7"/>
            <p:cNvPicPr>
              <a:picLocks noChangeAspect="1" noChangeArrowheads="1"/>
            </p:cNvPicPr>
            <p:nvPr/>
          </p:nvPicPr>
          <p:blipFill>
            <a:blip r:embed="rId6" cstate="print"/>
            <a:srcRect/>
            <a:stretch>
              <a:fillRect/>
            </a:stretch>
          </p:blipFill>
          <p:spPr bwMode="auto">
            <a:xfrm>
              <a:off x="409575" y="0"/>
              <a:ext cx="4686300" cy="3486150"/>
            </a:xfrm>
            <a:prstGeom prst="rect">
              <a:avLst/>
            </a:prstGeom>
            <a:noFill/>
            <a:ln w="9525">
              <a:noFill/>
              <a:miter lim="800000"/>
              <a:headEnd/>
              <a:tailEnd/>
            </a:ln>
          </p:spPr>
        </p:pic>
      </p:grpSp>
      <p:sp>
        <p:nvSpPr>
          <p:cNvPr id="17" name="TextBox 16"/>
          <p:cNvSpPr txBox="1"/>
          <p:nvPr/>
        </p:nvSpPr>
        <p:spPr>
          <a:xfrm>
            <a:off x="5657850" y="4229100"/>
            <a:ext cx="3486150" cy="369332"/>
          </a:xfrm>
          <a:prstGeom prst="rect">
            <a:avLst/>
          </a:prstGeom>
          <a:noFill/>
        </p:spPr>
        <p:txBody>
          <a:bodyPr wrap="square" rtlCol="0">
            <a:spAutoFit/>
          </a:bodyPr>
          <a:lstStyle/>
          <a:p>
            <a:r>
              <a:rPr lang="en-GB" sz="1800" dirty="0" smtClean="0">
                <a:solidFill>
                  <a:schemeClr val="tx1"/>
                </a:solidFill>
              </a:rPr>
              <a:t>Calculated assuming </a:t>
            </a:r>
            <a:r>
              <a:rPr lang="en-GB" sz="1800" i="1" dirty="0" err="1" smtClean="0">
                <a:solidFill>
                  <a:schemeClr val="tx1"/>
                </a:solidFill>
              </a:rPr>
              <a:t>n</a:t>
            </a:r>
            <a:r>
              <a:rPr lang="en-GB" sz="1800" i="1" baseline="-25000" dirty="0" err="1" smtClean="0">
                <a:solidFill>
                  <a:schemeClr val="tx1"/>
                </a:solidFill>
              </a:rPr>
              <a:t>b</a:t>
            </a:r>
            <a:r>
              <a:rPr lang="en-GB" sz="1800" dirty="0" smtClean="0">
                <a:solidFill>
                  <a:schemeClr val="tx1"/>
                </a:solidFill>
              </a:rPr>
              <a:t>=1.8</a:t>
            </a:r>
            <a:endParaRPr lang="en-GB" sz="700" dirty="0">
              <a:solidFill>
                <a:schemeClr val="tx1"/>
              </a:solidFill>
            </a:endParaRPr>
          </a:p>
        </p:txBody>
      </p:sp>
      <p:sp>
        <p:nvSpPr>
          <p:cNvPr id="47112" name="Rectangle 8"/>
          <p:cNvSpPr>
            <a:spLocks noChangeArrowheads="1"/>
          </p:cNvSpPr>
          <p:nvPr/>
        </p:nvSpPr>
        <p:spPr bwMode="auto">
          <a:xfrm rot="10800000" flipV="1">
            <a:off x="5467350" y="4781341"/>
            <a:ext cx="4143375"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Tahoma"/>
                <a:ea typeface="Calibri" pitchFamily="34" charset="0"/>
                <a:cs typeface="Segoe UI" pitchFamily="34" charset="0"/>
              </a:rPr>
              <a:t>“</a:t>
            </a:r>
            <a:r>
              <a:rPr kumimoji="0" lang="en-GB" sz="1000" b="1" i="0" u="none" strike="noStrike" cap="none" normalizeH="0" baseline="0" dirty="0" smtClean="0">
                <a:ln>
                  <a:noFill/>
                </a:ln>
                <a:solidFill>
                  <a:schemeClr val="tx1"/>
                </a:solidFill>
                <a:effectLst/>
                <a:latin typeface="Times-Roman"/>
                <a:ea typeface="Calibri" pitchFamily="34" charset="0"/>
                <a:cs typeface="Times New Roman" pitchFamily="18" charset="0"/>
              </a:rPr>
              <a:t>Furthermore, it is not known exactly where in the instrument optics the ice is likely to condense, although in SEVIRI, the first surfaces to trap contaminants are the optical bandpass filters inside the cold IR optical bench [6]. The effect of contamination is difficult to assess because it depends on the optical surfaces that receive contaminants and their coatings</a:t>
            </a:r>
            <a:r>
              <a:rPr kumimoji="0" lang="en-GB" sz="1000" b="1" i="0" u="none" strike="noStrike" cap="none" normalizeH="0" baseline="0" dirty="0" smtClean="0">
                <a:ln>
                  <a:noFill/>
                </a:ln>
                <a:solidFill>
                  <a:schemeClr val="tx1"/>
                </a:solidFill>
                <a:effectLst/>
                <a:latin typeface="Tahoma"/>
                <a:ea typeface="Calibri" pitchFamily="34" charset="0"/>
                <a:cs typeface="Times New Roman" pitchFamily="18" charset="0"/>
              </a:rPr>
              <a:t>’ </a:t>
            </a:r>
            <a:r>
              <a:rPr kumimoji="0" lang="en-GB" sz="1000" b="1" i="0" u="none" strike="noStrike" cap="none" normalizeH="0" baseline="0" dirty="0" smtClean="0">
                <a:ln>
                  <a:noFill/>
                </a:ln>
                <a:solidFill>
                  <a:schemeClr val="tx1"/>
                </a:solidFill>
                <a:effectLst/>
                <a:latin typeface="Times-Roman"/>
                <a:ea typeface="Calibri" pitchFamily="34" charset="0"/>
                <a:cs typeface="Times New Roman" pitchFamily="18" charset="0"/>
              </a:rPr>
              <a:t>characteristics are not known.</a:t>
            </a:r>
            <a:r>
              <a:rPr kumimoji="0" lang="en-GB" sz="1000" b="1" i="0" u="none" strike="noStrike" cap="none" normalizeH="0" baseline="0" dirty="0" smtClean="0">
                <a:ln>
                  <a:noFill/>
                </a:ln>
                <a:solidFill>
                  <a:schemeClr val="tx1"/>
                </a:solidFill>
                <a:effectLst/>
                <a:latin typeface="Tahoma"/>
                <a:ea typeface="Calibri" pitchFamily="34" charset="0"/>
                <a:cs typeface="Times New Roman" pitchFamily="18" charset="0"/>
              </a:rPr>
              <a:t>”</a:t>
            </a:r>
            <a:endParaRPr kumimoji="0" lang="en-GB" sz="900" b="1" i="0" u="none" strike="noStrike" cap="none" normalizeH="0" baseline="0" dirty="0" smtClean="0">
              <a:ln>
                <a:noFill/>
              </a:ln>
              <a:solidFill>
                <a:schemeClr val="tx1"/>
              </a:solidFill>
              <a:effectLst/>
              <a:latin typeface="Tahoma" pitchFamily="34" charset="0"/>
            </a:endParaRPr>
          </a:p>
        </p:txBody>
      </p:sp>
      <p:sp>
        <p:nvSpPr>
          <p:cNvPr id="47113" name="Rectangle 9"/>
          <p:cNvSpPr>
            <a:spLocks noChangeArrowheads="1"/>
          </p:cNvSpPr>
          <p:nvPr/>
        </p:nvSpPr>
        <p:spPr bwMode="auto">
          <a:xfrm>
            <a:off x="381000" y="965253"/>
            <a:ext cx="1428596" cy="9079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eaLnBrk="0" hangingPunct="0"/>
            <a:r>
              <a:rPr lang="en-GB" i="1" dirty="0">
                <a:solidFill>
                  <a:srgbClr val="00008B"/>
                </a:solidFill>
              </a:rPr>
              <a:t>Electromagnetic </a:t>
            </a:r>
            <a:br>
              <a:rPr lang="en-GB" i="1" dirty="0">
                <a:solidFill>
                  <a:srgbClr val="00008B"/>
                </a:solidFill>
              </a:rPr>
            </a:br>
            <a:r>
              <a:rPr lang="en-GB" i="1" dirty="0">
                <a:solidFill>
                  <a:srgbClr val="00008B"/>
                </a:solidFill>
              </a:rPr>
              <a:t>Waves and Antennas </a:t>
            </a:r>
            <a:endParaRPr lang="en-GB" dirty="0">
              <a:solidFill>
                <a:srgbClr val="00008B"/>
              </a:solidFill>
            </a:endParaRPr>
          </a:p>
          <a:p>
            <a:pPr lvl="0" eaLnBrk="0" hangingPunct="0"/>
            <a:r>
              <a:rPr lang="en-GB" sz="200" dirty="0">
                <a:solidFill>
                  <a:srgbClr val="00008B"/>
                </a:solidFill>
              </a:rPr>
              <a:t>  </a:t>
            </a:r>
            <a:r>
              <a:rPr lang="en-GB" sz="100" dirty="0">
                <a:solidFill>
                  <a:srgbClr val="00008B"/>
                </a:solidFill>
              </a:rPr>
              <a:t> </a:t>
            </a:r>
            <a:r>
              <a:rPr lang="en-GB" sz="800" dirty="0">
                <a:solidFill>
                  <a:srgbClr val="00008B"/>
                </a:solidFill>
              </a:rPr>
              <a:t/>
            </a:r>
            <a:br>
              <a:rPr lang="en-GB" sz="800" dirty="0">
                <a:solidFill>
                  <a:srgbClr val="00008B"/>
                </a:solidFill>
              </a:rPr>
            </a:br>
            <a:endParaRPr lang="en-GB" sz="800" dirty="0">
              <a:solidFill>
                <a:srgbClr val="00008B"/>
              </a:solidFill>
            </a:endParaRPr>
          </a:p>
          <a:p>
            <a:pPr lvl="0" eaLnBrk="0" hangingPunct="0"/>
            <a:r>
              <a:rPr lang="en-GB" sz="800" dirty="0">
                <a:solidFill>
                  <a:srgbClr val="00008B"/>
                </a:solidFill>
              </a:rPr>
              <a:t>Sophocles J. </a:t>
            </a:r>
            <a:r>
              <a:rPr lang="en-GB" sz="800" dirty="0" err="1">
                <a:solidFill>
                  <a:srgbClr val="00008B"/>
                </a:solidFill>
              </a:rPr>
              <a:t>Orfanidis</a:t>
            </a:r>
            <a:r>
              <a:rPr lang="en-GB" sz="800" dirty="0">
                <a:solidFill>
                  <a:srgbClr val="00008B"/>
                </a:solidFill>
              </a:rPr>
              <a:t> </a:t>
            </a:r>
          </a:p>
          <a:p>
            <a:pPr lvl="0" eaLnBrk="0" hangingPunct="0"/>
            <a:endParaRPr lang="en-GB" sz="800" dirty="0">
              <a:solidFill>
                <a:srgbClr val="00008B"/>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1" i="0" u="none" strike="noStrike" cap="none" normalizeH="0" baseline="0" dirty="0" smtClean="0">
              <a:ln>
                <a:noFill/>
              </a:ln>
              <a:solidFill>
                <a:srgbClr val="00008B"/>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eumetsat.int/extranet/SIR-GSICS-Calib/msg3/2013/02/msg3-iasi_20130228_2130_bias_ts_ir13.4.gif"/>
          <p:cNvPicPr>
            <a:picLocks noChangeAspect="1" noChangeArrowheads="1"/>
          </p:cNvPicPr>
          <p:nvPr/>
        </p:nvPicPr>
        <p:blipFill>
          <a:blip r:embed="rId2" cstate="print"/>
          <a:srcRect/>
          <a:stretch>
            <a:fillRect/>
          </a:stretch>
        </p:blipFill>
        <p:spPr bwMode="auto">
          <a:xfrm>
            <a:off x="3810000" y="1120775"/>
            <a:ext cx="6096000" cy="4572000"/>
          </a:xfrm>
          <a:prstGeom prst="rect">
            <a:avLst/>
          </a:prstGeom>
          <a:noFill/>
        </p:spPr>
      </p:pic>
      <p:sp>
        <p:nvSpPr>
          <p:cNvPr id="21506" name="Title 3"/>
          <p:cNvSpPr>
            <a:spLocks noGrp="1"/>
          </p:cNvSpPr>
          <p:nvPr>
            <p:ph type="title"/>
          </p:nvPr>
        </p:nvSpPr>
        <p:spPr>
          <a:xfrm>
            <a:off x="325438" y="238125"/>
            <a:ext cx="9323387" cy="839788"/>
          </a:xfrm>
        </p:spPr>
        <p:txBody>
          <a:bodyPr/>
          <a:lstStyle/>
          <a:p>
            <a:r>
              <a:rPr lang="en-GB" dirty="0" smtClean="0"/>
              <a:t>Inter-calibration Bias Changes in Meteosat10/SEVIRI/IR13.4 - </a:t>
            </a:r>
            <a:r>
              <a:rPr lang="en-GB" dirty="0" err="1" smtClean="0"/>
              <a:t>MetopA</a:t>
            </a:r>
            <a:r>
              <a:rPr lang="en-GB" dirty="0" smtClean="0"/>
              <a:t>/IASI</a:t>
            </a:r>
          </a:p>
        </p:txBody>
      </p:sp>
      <p:sp>
        <p:nvSpPr>
          <p:cNvPr id="21507" name="Content Placeholder 4"/>
          <p:cNvSpPr>
            <a:spLocks noGrp="1"/>
          </p:cNvSpPr>
          <p:nvPr>
            <p:ph sz="half" idx="1"/>
          </p:nvPr>
        </p:nvSpPr>
        <p:spPr>
          <a:xfrm>
            <a:off x="322263" y="1401763"/>
            <a:ext cx="3335337" cy="4781550"/>
          </a:xfrm>
        </p:spPr>
        <p:txBody>
          <a:bodyPr/>
          <a:lstStyle/>
          <a:p>
            <a:pPr marL="0" indent="0">
              <a:buFontTx/>
              <a:buChar char="•"/>
            </a:pPr>
            <a:r>
              <a:rPr lang="en-US" sz="1600" dirty="0" smtClean="0"/>
              <a:t> During 2012-09-04/12-04</a:t>
            </a:r>
          </a:p>
          <a:p>
            <a:pPr marL="0" indent="0">
              <a:buFontTx/>
              <a:buChar char="•"/>
            </a:pPr>
            <a:r>
              <a:rPr lang="en-GB" sz="1600" dirty="0" smtClean="0"/>
              <a:t> IR13.4 Changed by -1.75K</a:t>
            </a:r>
          </a:p>
          <a:p>
            <a:pPr marL="0" indent="0">
              <a:buFontTx/>
              <a:buChar char="•"/>
            </a:pPr>
            <a:r>
              <a:rPr lang="en-GB" sz="1600" dirty="0" smtClean="0"/>
              <a:t> From ice absorption model,</a:t>
            </a:r>
            <a:br>
              <a:rPr lang="en-GB" sz="1600" dirty="0" smtClean="0"/>
            </a:br>
            <a:r>
              <a:rPr lang="en-GB" sz="1600" dirty="0" smtClean="0"/>
              <a:t>  theory says there was 2.5</a:t>
            </a:r>
            <a:r>
              <a:rPr lang="el-GR" sz="1600" dirty="0" smtClean="0"/>
              <a:t>μ</a:t>
            </a:r>
            <a:r>
              <a:rPr lang="en-GB" sz="1600" dirty="0" smtClean="0"/>
              <a:t>m ice</a:t>
            </a:r>
          </a:p>
          <a:p>
            <a:pPr marL="0" indent="0">
              <a:buFontTx/>
              <a:buChar char="•"/>
            </a:pPr>
            <a:r>
              <a:rPr lang="en-GB" sz="1600" dirty="0" smtClean="0"/>
              <a:t> Because 1</a:t>
            </a:r>
            <a:r>
              <a:rPr lang="el-GR" sz="1600" dirty="0" smtClean="0"/>
              <a:t>μ</a:t>
            </a:r>
            <a:r>
              <a:rPr lang="en-GB" sz="1600" dirty="0" smtClean="0"/>
              <a:t>m ice =&gt; -0.7K bias</a:t>
            </a:r>
          </a:p>
          <a:p>
            <a:pPr marL="0" indent="0">
              <a:buFontTx/>
              <a:buChar char="•"/>
            </a:pPr>
            <a:r>
              <a:rPr lang="en-GB" sz="1600" dirty="0" smtClean="0"/>
              <a:t> ~1 full reflectivity cycle for IR3.9</a:t>
            </a:r>
          </a:p>
          <a:p>
            <a:pPr marL="0" indent="0">
              <a:buFontTx/>
              <a:buChar char="•"/>
            </a:pPr>
            <a:endParaRPr lang="en-GB" sz="1600" dirty="0" smtClean="0"/>
          </a:p>
          <a:p>
            <a:pPr marL="0" indent="0">
              <a:buFontTx/>
              <a:buChar char="•"/>
            </a:pPr>
            <a:endParaRPr lang="en-GB" sz="1600" dirty="0" smtClean="0"/>
          </a:p>
          <a:p>
            <a:pPr marL="0" indent="0">
              <a:buFontTx/>
              <a:buChar char="•"/>
            </a:pPr>
            <a:r>
              <a:rPr lang="en-GB" sz="1600" dirty="0" smtClean="0"/>
              <a:t> Before 2012-09-04</a:t>
            </a:r>
          </a:p>
          <a:p>
            <a:pPr marL="0" indent="0">
              <a:buFontTx/>
              <a:buChar char="•"/>
            </a:pPr>
            <a:r>
              <a:rPr lang="en-GB" sz="1600" dirty="0" smtClean="0"/>
              <a:t> IR13.4 was 2.4K lower than just after decontaminations</a:t>
            </a:r>
          </a:p>
          <a:p>
            <a:pPr marL="0" indent="0">
              <a:buFontTx/>
              <a:buChar char="•"/>
            </a:pPr>
            <a:r>
              <a:rPr lang="en-GB" sz="1600" dirty="0" smtClean="0"/>
              <a:t> Theory suggests 3.5</a:t>
            </a:r>
            <a:r>
              <a:rPr lang="el-GR" sz="1600" dirty="0" smtClean="0"/>
              <a:t>μ</a:t>
            </a:r>
            <a:r>
              <a:rPr lang="en-GB" sz="1600" dirty="0" smtClean="0"/>
              <a:t>m ice</a:t>
            </a:r>
          </a:p>
        </p:txBody>
      </p:sp>
      <p:cxnSp>
        <p:nvCxnSpPr>
          <p:cNvPr id="21511" name="Straight Connector 15"/>
          <p:cNvCxnSpPr>
            <a:cxnSpLocks noChangeShapeType="1"/>
          </p:cNvCxnSpPr>
          <p:nvPr/>
        </p:nvCxnSpPr>
        <p:spPr bwMode="auto">
          <a:xfrm rot="16200000" flipV="1">
            <a:off x="2405063" y="3405187"/>
            <a:ext cx="6858000" cy="9525"/>
          </a:xfrm>
          <a:prstGeom prst="line">
            <a:avLst/>
          </a:prstGeom>
          <a:noFill/>
          <a:ln w="9525" algn="ctr">
            <a:solidFill>
              <a:schemeClr val="accent2"/>
            </a:solidFill>
            <a:round/>
            <a:headEnd/>
            <a:tailEnd/>
          </a:ln>
        </p:spPr>
      </p:cxnSp>
      <p:cxnSp>
        <p:nvCxnSpPr>
          <p:cNvPr id="21512" name="Straight Connector 16"/>
          <p:cNvCxnSpPr>
            <a:cxnSpLocks noChangeShapeType="1"/>
          </p:cNvCxnSpPr>
          <p:nvPr/>
        </p:nvCxnSpPr>
        <p:spPr bwMode="auto">
          <a:xfrm rot="16200000" flipV="1">
            <a:off x="4271964" y="3414712"/>
            <a:ext cx="6858000" cy="9525"/>
          </a:xfrm>
          <a:prstGeom prst="line">
            <a:avLst/>
          </a:prstGeom>
          <a:noFill/>
          <a:ln w="9525" algn="ctr">
            <a:solidFill>
              <a:schemeClr val="accent2"/>
            </a:solidFill>
            <a:round/>
            <a:headEnd/>
            <a:tailEnd/>
          </a:ln>
        </p:spPr>
      </p:cxnSp>
      <p:sp>
        <p:nvSpPr>
          <p:cNvPr id="21513" name="TextBox 17"/>
          <p:cNvSpPr txBox="1">
            <a:spLocks noChangeArrowheads="1"/>
          </p:cNvSpPr>
          <p:nvPr/>
        </p:nvSpPr>
        <p:spPr bwMode="auto">
          <a:xfrm>
            <a:off x="5953125" y="6010275"/>
            <a:ext cx="1743075" cy="276225"/>
          </a:xfrm>
          <a:prstGeom prst="rect">
            <a:avLst/>
          </a:prstGeom>
          <a:noFill/>
          <a:ln w="9525">
            <a:noFill/>
            <a:miter lim="800000"/>
            <a:headEnd/>
            <a:tailEnd/>
          </a:ln>
        </p:spPr>
        <p:txBody>
          <a:bodyPr>
            <a:spAutoFit/>
          </a:bodyPr>
          <a:lstStyle/>
          <a:p>
            <a:r>
              <a:rPr lang="en-GB" sz="1200" dirty="0">
                <a:solidFill>
                  <a:schemeClr val="accent2"/>
                </a:solidFill>
              </a:rPr>
              <a:t>Decontaminations</a:t>
            </a:r>
          </a:p>
        </p:txBody>
      </p:sp>
      <p:sp>
        <p:nvSpPr>
          <p:cNvPr id="11" name="Rectangle 10"/>
          <p:cNvSpPr/>
          <p:nvPr/>
        </p:nvSpPr>
        <p:spPr bwMode="auto">
          <a:xfrm>
            <a:off x="5857875" y="2562225"/>
            <a:ext cx="1743075" cy="1238250"/>
          </a:xfrm>
          <a:prstGeom prst="rect">
            <a:avLst/>
          </a:prstGeom>
          <a:noFill/>
          <a:ln w="9525"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eumetsat.int/extranet/SIR-GSICS-Calib/msg3/2013/02/msg3-iasi_20130228_2130_bias_ts_ir03.9.gif"/>
          <p:cNvPicPr>
            <a:picLocks noChangeAspect="1" noChangeArrowheads="1"/>
          </p:cNvPicPr>
          <p:nvPr/>
        </p:nvPicPr>
        <p:blipFill>
          <a:blip r:embed="rId2" cstate="print"/>
          <a:srcRect/>
          <a:stretch>
            <a:fillRect/>
          </a:stretch>
        </p:blipFill>
        <p:spPr bwMode="auto">
          <a:xfrm>
            <a:off x="3810000" y="1130300"/>
            <a:ext cx="6096000" cy="4572000"/>
          </a:xfrm>
          <a:prstGeom prst="rect">
            <a:avLst/>
          </a:prstGeom>
          <a:noFill/>
        </p:spPr>
      </p:pic>
      <p:sp>
        <p:nvSpPr>
          <p:cNvPr id="21506" name="Title 3"/>
          <p:cNvSpPr>
            <a:spLocks noGrp="1"/>
          </p:cNvSpPr>
          <p:nvPr>
            <p:ph type="title"/>
          </p:nvPr>
        </p:nvSpPr>
        <p:spPr>
          <a:xfrm>
            <a:off x="325438" y="238125"/>
            <a:ext cx="9323387" cy="839788"/>
          </a:xfrm>
        </p:spPr>
        <p:txBody>
          <a:bodyPr/>
          <a:lstStyle/>
          <a:p>
            <a:r>
              <a:rPr lang="en-GB" dirty="0" smtClean="0"/>
              <a:t>Inter-calibration Bias Changes in Meteosat10/SEVIRI/IR3.9 - </a:t>
            </a:r>
            <a:r>
              <a:rPr lang="en-GB" dirty="0" err="1" smtClean="0"/>
              <a:t>MetopA</a:t>
            </a:r>
            <a:r>
              <a:rPr lang="en-GB" dirty="0" smtClean="0"/>
              <a:t>/IASI</a:t>
            </a:r>
          </a:p>
        </p:txBody>
      </p:sp>
      <p:sp>
        <p:nvSpPr>
          <p:cNvPr id="21507" name="Content Placeholder 4"/>
          <p:cNvSpPr>
            <a:spLocks noGrp="1"/>
          </p:cNvSpPr>
          <p:nvPr>
            <p:ph sz="half" idx="1"/>
          </p:nvPr>
        </p:nvSpPr>
        <p:spPr>
          <a:xfrm>
            <a:off x="322263" y="1401763"/>
            <a:ext cx="3335337" cy="4781550"/>
          </a:xfrm>
        </p:spPr>
        <p:txBody>
          <a:bodyPr/>
          <a:lstStyle/>
          <a:p>
            <a:pPr marL="0" indent="0">
              <a:buFontTx/>
              <a:buChar char="•"/>
            </a:pPr>
            <a:r>
              <a:rPr lang="en-US" sz="1600" dirty="0" smtClean="0"/>
              <a:t> During 2012-09-04/12-04</a:t>
            </a:r>
          </a:p>
          <a:p>
            <a:pPr marL="0" indent="0">
              <a:buFontTx/>
              <a:buChar char="•"/>
            </a:pPr>
            <a:r>
              <a:rPr lang="en-GB" sz="1600" dirty="0" smtClean="0"/>
              <a:t> IR3.9 shows variable bias,</a:t>
            </a:r>
          </a:p>
          <a:p>
            <a:pPr marL="0" indent="0">
              <a:buFontTx/>
              <a:buChar char="•"/>
            </a:pPr>
            <a:r>
              <a:rPr lang="en-GB" sz="1600" dirty="0" smtClean="0"/>
              <a:t>  +0.15K +/- 0.3K sinusoid</a:t>
            </a:r>
          </a:p>
          <a:p>
            <a:pPr marL="0" indent="0">
              <a:buFontTx/>
              <a:buChar char="•"/>
            </a:pPr>
            <a:r>
              <a:rPr lang="en-GB" sz="1600" dirty="0" smtClean="0"/>
              <a:t> Sinusoidal </a:t>
            </a:r>
            <a:r>
              <a:rPr lang="en-GB" sz="1600" dirty="0" err="1" smtClean="0"/>
              <a:t>osc</a:t>
            </a:r>
            <a:r>
              <a:rPr lang="en-GB" sz="1600" dirty="0" smtClean="0"/>
              <a:t>. slowing down</a:t>
            </a:r>
          </a:p>
          <a:p>
            <a:pPr marL="0" indent="0">
              <a:buFontTx/>
              <a:buChar char="•"/>
            </a:pPr>
            <a:r>
              <a:rPr lang="en-GB" sz="1600" dirty="0" smtClean="0"/>
              <a:t> Reset after decontaminations</a:t>
            </a:r>
          </a:p>
          <a:p>
            <a:pPr marL="0" indent="0">
              <a:buFontTx/>
              <a:buChar char="•"/>
            </a:pPr>
            <a:r>
              <a:rPr lang="en-GB" sz="1600" dirty="0" smtClean="0"/>
              <a:t> Consistent with interference from 1.6</a:t>
            </a:r>
            <a:r>
              <a:rPr lang="el-GR" sz="1600" dirty="0" smtClean="0"/>
              <a:t>μ</a:t>
            </a:r>
            <a:r>
              <a:rPr lang="en-GB" sz="1600" dirty="0" smtClean="0"/>
              <a:t>m thin film of ice</a:t>
            </a:r>
          </a:p>
          <a:p>
            <a:pPr marL="0" indent="0">
              <a:buFontTx/>
              <a:buChar char="•"/>
            </a:pPr>
            <a:endParaRPr lang="en-GB" sz="1600" dirty="0" smtClean="0"/>
          </a:p>
          <a:p>
            <a:pPr marL="0" indent="0">
              <a:buFontTx/>
              <a:buChar char="•"/>
            </a:pPr>
            <a:r>
              <a:rPr lang="en-GB" sz="1600" dirty="0" smtClean="0"/>
              <a:t> Not a full cycle!</a:t>
            </a:r>
          </a:p>
          <a:p>
            <a:pPr marL="0" indent="0">
              <a:buFontTx/>
              <a:buChar char="•"/>
            </a:pPr>
            <a:r>
              <a:rPr lang="en-GB" sz="1600" dirty="0" smtClean="0"/>
              <a:t> Bias increases at first </a:t>
            </a:r>
          </a:p>
          <a:p>
            <a:pPr marL="0" indent="0"/>
            <a:endParaRPr lang="en-GB" sz="1600" dirty="0" smtClean="0"/>
          </a:p>
          <a:p>
            <a:pPr marL="0" indent="0">
              <a:buFontTx/>
              <a:buChar char="•"/>
            </a:pPr>
            <a:r>
              <a:rPr lang="en-GB" sz="1600" dirty="0" smtClean="0"/>
              <a:t> Magnitude of Bias much lower than expected for interference pattern from pure specular surfaces</a:t>
            </a:r>
          </a:p>
          <a:p>
            <a:pPr marL="0" indent="0">
              <a:buFont typeface="Symbol"/>
              <a:buChar char="Þ"/>
            </a:pPr>
            <a:r>
              <a:rPr lang="en-GB" sz="1600" dirty="0" smtClean="0"/>
              <a:t>More like lenses</a:t>
            </a:r>
          </a:p>
          <a:p>
            <a:pPr marL="0" indent="0">
              <a:buFont typeface="Symbol"/>
              <a:buChar char="Þ"/>
            </a:pPr>
            <a:r>
              <a:rPr lang="en-GB" sz="1600" dirty="0" smtClean="0"/>
              <a:t>Not crystalline structures</a:t>
            </a:r>
          </a:p>
          <a:p>
            <a:pPr marL="0" indent="0">
              <a:buFontTx/>
              <a:buChar char="•"/>
            </a:pPr>
            <a:endParaRPr lang="en-GB" sz="1600" dirty="0" smtClean="0"/>
          </a:p>
        </p:txBody>
      </p:sp>
      <p:cxnSp>
        <p:nvCxnSpPr>
          <p:cNvPr id="21511" name="Straight Connector 15"/>
          <p:cNvCxnSpPr>
            <a:cxnSpLocks noChangeShapeType="1"/>
          </p:cNvCxnSpPr>
          <p:nvPr/>
        </p:nvCxnSpPr>
        <p:spPr bwMode="auto">
          <a:xfrm rot="16200000" flipV="1">
            <a:off x="2405063" y="3405187"/>
            <a:ext cx="6858000" cy="9525"/>
          </a:xfrm>
          <a:prstGeom prst="line">
            <a:avLst/>
          </a:prstGeom>
          <a:noFill/>
          <a:ln w="9525" algn="ctr">
            <a:solidFill>
              <a:schemeClr val="accent2"/>
            </a:solidFill>
            <a:round/>
            <a:headEnd/>
            <a:tailEnd/>
          </a:ln>
        </p:spPr>
      </p:cxnSp>
      <p:cxnSp>
        <p:nvCxnSpPr>
          <p:cNvPr id="21512" name="Straight Connector 16"/>
          <p:cNvCxnSpPr>
            <a:cxnSpLocks noChangeShapeType="1"/>
          </p:cNvCxnSpPr>
          <p:nvPr/>
        </p:nvCxnSpPr>
        <p:spPr bwMode="auto">
          <a:xfrm rot="16200000" flipV="1">
            <a:off x="4271964" y="3414712"/>
            <a:ext cx="6858000" cy="9525"/>
          </a:xfrm>
          <a:prstGeom prst="line">
            <a:avLst/>
          </a:prstGeom>
          <a:noFill/>
          <a:ln w="9525" algn="ctr">
            <a:solidFill>
              <a:schemeClr val="accent2"/>
            </a:solidFill>
            <a:round/>
            <a:headEnd/>
            <a:tailEnd/>
          </a:ln>
        </p:spPr>
      </p:cxnSp>
      <p:sp>
        <p:nvSpPr>
          <p:cNvPr id="21513" name="TextBox 17"/>
          <p:cNvSpPr txBox="1">
            <a:spLocks noChangeArrowheads="1"/>
          </p:cNvSpPr>
          <p:nvPr/>
        </p:nvSpPr>
        <p:spPr bwMode="auto">
          <a:xfrm>
            <a:off x="5953125" y="6010275"/>
            <a:ext cx="1743075" cy="276225"/>
          </a:xfrm>
          <a:prstGeom prst="rect">
            <a:avLst/>
          </a:prstGeom>
          <a:noFill/>
          <a:ln w="9525">
            <a:noFill/>
            <a:miter lim="800000"/>
            <a:headEnd/>
            <a:tailEnd/>
          </a:ln>
        </p:spPr>
        <p:txBody>
          <a:bodyPr>
            <a:spAutoFit/>
          </a:bodyPr>
          <a:lstStyle/>
          <a:p>
            <a:r>
              <a:rPr lang="en-GB" sz="1200" dirty="0">
                <a:solidFill>
                  <a:schemeClr val="accent2"/>
                </a:solidFill>
              </a:rPr>
              <a:t>Decontaminations</a:t>
            </a:r>
          </a:p>
        </p:txBody>
      </p:sp>
      <p:sp>
        <p:nvSpPr>
          <p:cNvPr id="11" name="Rectangle 10"/>
          <p:cNvSpPr/>
          <p:nvPr/>
        </p:nvSpPr>
        <p:spPr bwMode="auto">
          <a:xfrm>
            <a:off x="5848350" y="2457450"/>
            <a:ext cx="1838325" cy="1276350"/>
          </a:xfrm>
          <a:prstGeom prst="rect">
            <a:avLst/>
          </a:prstGeom>
          <a:noFill/>
          <a:ln w="9525"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358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5589" y="1901825"/>
            <a:ext cx="4789486" cy="23082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eumetsat.int/extranet/SIR-GSICS-Calib/msg3/2013/02/msg3-iasi_20130228_2130_bias_ts_ir06.2.gif"/>
          <p:cNvPicPr>
            <a:picLocks noChangeAspect="1" noChangeArrowheads="1"/>
          </p:cNvPicPr>
          <p:nvPr/>
        </p:nvPicPr>
        <p:blipFill>
          <a:blip r:embed="rId2" cstate="print"/>
          <a:srcRect/>
          <a:stretch>
            <a:fillRect/>
          </a:stretch>
        </p:blipFill>
        <p:spPr bwMode="auto">
          <a:xfrm>
            <a:off x="3810000" y="1130300"/>
            <a:ext cx="6096000" cy="4572000"/>
          </a:xfrm>
          <a:prstGeom prst="rect">
            <a:avLst/>
          </a:prstGeom>
          <a:noFill/>
        </p:spPr>
      </p:pic>
      <p:sp>
        <p:nvSpPr>
          <p:cNvPr id="21506" name="Title 3"/>
          <p:cNvSpPr>
            <a:spLocks noGrp="1"/>
          </p:cNvSpPr>
          <p:nvPr>
            <p:ph type="title"/>
          </p:nvPr>
        </p:nvSpPr>
        <p:spPr>
          <a:xfrm>
            <a:off x="325438" y="238125"/>
            <a:ext cx="9323387" cy="839788"/>
          </a:xfrm>
        </p:spPr>
        <p:txBody>
          <a:bodyPr/>
          <a:lstStyle/>
          <a:p>
            <a:r>
              <a:rPr lang="en-GB" dirty="0" smtClean="0"/>
              <a:t>Inter-calibration Bias Changes in Meteosat10/SEVIRI/IR6.2 - </a:t>
            </a:r>
            <a:r>
              <a:rPr lang="en-GB" dirty="0" err="1" smtClean="0"/>
              <a:t>MetopA</a:t>
            </a:r>
            <a:r>
              <a:rPr lang="en-GB" dirty="0" smtClean="0"/>
              <a:t>/IASI</a:t>
            </a:r>
          </a:p>
        </p:txBody>
      </p:sp>
      <p:sp>
        <p:nvSpPr>
          <p:cNvPr id="21507" name="Content Placeholder 4"/>
          <p:cNvSpPr>
            <a:spLocks noGrp="1"/>
          </p:cNvSpPr>
          <p:nvPr>
            <p:ph sz="half" idx="1"/>
          </p:nvPr>
        </p:nvSpPr>
        <p:spPr>
          <a:xfrm>
            <a:off x="322263" y="1401763"/>
            <a:ext cx="3335337" cy="4781550"/>
          </a:xfrm>
        </p:spPr>
        <p:txBody>
          <a:bodyPr/>
          <a:lstStyle/>
          <a:p>
            <a:pPr marL="0" indent="0">
              <a:buFontTx/>
              <a:buChar char="•"/>
            </a:pPr>
            <a:r>
              <a:rPr lang="en-US" sz="1600" dirty="0" smtClean="0"/>
              <a:t> During 2012-09-04/12-04</a:t>
            </a:r>
          </a:p>
          <a:p>
            <a:pPr marL="0" indent="0">
              <a:buFontTx/>
              <a:buChar char="•"/>
            </a:pPr>
            <a:r>
              <a:rPr lang="en-GB" sz="1600" dirty="0" smtClean="0"/>
              <a:t> IR6.2 shows variable bias,</a:t>
            </a:r>
          </a:p>
          <a:p>
            <a:pPr marL="0" indent="0">
              <a:buFontTx/>
              <a:buChar char="•"/>
            </a:pPr>
            <a:r>
              <a:rPr lang="en-GB" sz="1600" dirty="0" smtClean="0"/>
              <a:t> Varies more slowly than IR3.9</a:t>
            </a:r>
            <a:endParaRPr lang="en-GB" sz="1200" dirty="0" smtClean="0"/>
          </a:p>
          <a:p>
            <a:pPr marL="0" indent="0">
              <a:buFontTx/>
              <a:buChar char="•"/>
            </a:pPr>
            <a:r>
              <a:rPr lang="en-GB" sz="1600" dirty="0" smtClean="0"/>
              <a:t> Reset to -0.2K after decontaminations</a:t>
            </a:r>
          </a:p>
          <a:p>
            <a:pPr marL="0" indent="0">
              <a:buFontTx/>
              <a:buChar char="•"/>
            </a:pPr>
            <a:endParaRPr lang="en-GB" sz="1600" dirty="0" smtClean="0"/>
          </a:p>
          <a:p>
            <a:pPr marL="0" indent="0">
              <a:buFontTx/>
              <a:buChar char="•"/>
            </a:pPr>
            <a:endParaRPr lang="en-GB" sz="1600" dirty="0" smtClean="0"/>
          </a:p>
          <a:p>
            <a:pPr marL="0" indent="0">
              <a:buFontTx/>
              <a:buChar char="•"/>
            </a:pPr>
            <a:endParaRPr lang="en-GB" sz="1600" dirty="0" smtClean="0"/>
          </a:p>
          <a:p>
            <a:pPr marL="0" indent="0">
              <a:buFontTx/>
              <a:buChar char="•"/>
            </a:pPr>
            <a:endParaRPr lang="en-GB" sz="1600" dirty="0" smtClean="0"/>
          </a:p>
          <a:p>
            <a:pPr marL="0" indent="0">
              <a:buFontTx/>
              <a:buChar char="•"/>
            </a:pPr>
            <a:endParaRPr lang="en-GB" sz="1600" dirty="0" smtClean="0"/>
          </a:p>
          <a:p>
            <a:pPr marL="0" indent="0">
              <a:buFontTx/>
              <a:buChar char="•"/>
            </a:pPr>
            <a:endParaRPr lang="en-GB" sz="1600" dirty="0" smtClean="0"/>
          </a:p>
          <a:p>
            <a:pPr marL="0" indent="0">
              <a:buFontTx/>
              <a:buChar char="•"/>
            </a:pPr>
            <a:r>
              <a:rPr lang="en-GB" sz="1600" dirty="0" smtClean="0"/>
              <a:t> Magnitude of Bias much lower than expected for interference pattern from pure specular surfaces</a:t>
            </a:r>
          </a:p>
          <a:p>
            <a:pPr marL="0" indent="0">
              <a:buFont typeface="Symbol"/>
              <a:buChar char="Þ"/>
            </a:pPr>
            <a:r>
              <a:rPr lang="en-GB" sz="1600" dirty="0" smtClean="0"/>
              <a:t>More like lenses</a:t>
            </a:r>
          </a:p>
          <a:p>
            <a:pPr marL="0" indent="0">
              <a:buFont typeface="Symbol"/>
              <a:buChar char="Þ"/>
            </a:pPr>
            <a:r>
              <a:rPr lang="en-GB" sz="1600" dirty="0" smtClean="0"/>
              <a:t>Not crystalline structures</a:t>
            </a:r>
          </a:p>
          <a:p>
            <a:pPr marL="0" indent="0">
              <a:buFontTx/>
              <a:buChar char="•"/>
            </a:pPr>
            <a:endParaRPr lang="en-GB" sz="1600" dirty="0" smtClean="0"/>
          </a:p>
        </p:txBody>
      </p:sp>
      <p:cxnSp>
        <p:nvCxnSpPr>
          <p:cNvPr id="21511" name="Straight Connector 15"/>
          <p:cNvCxnSpPr>
            <a:cxnSpLocks noChangeShapeType="1"/>
          </p:cNvCxnSpPr>
          <p:nvPr/>
        </p:nvCxnSpPr>
        <p:spPr bwMode="auto">
          <a:xfrm rot="16200000" flipV="1">
            <a:off x="2405063" y="3405187"/>
            <a:ext cx="6858000" cy="9525"/>
          </a:xfrm>
          <a:prstGeom prst="line">
            <a:avLst/>
          </a:prstGeom>
          <a:noFill/>
          <a:ln w="9525" algn="ctr">
            <a:solidFill>
              <a:schemeClr val="accent2"/>
            </a:solidFill>
            <a:round/>
            <a:headEnd/>
            <a:tailEnd/>
          </a:ln>
        </p:spPr>
      </p:cxnSp>
      <p:cxnSp>
        <p:nvCxnSpPr>
          <p:cNvPr id="21512" name="Straight Connector 16"/>
          <p:cNvCxnSpPr>
            <a:cxnSpLocks noChangeShapeType="1"/>
          </p:cNvCxnSpPr>
          <p:nvPr/>
        </p:nvCxnSpPr>
        <p:spPr bwMode="auto">
          <a:xfrm rot="16200000" flipV="1">
            <a:off x="4271964" y="3414712"/>
            <a:ext cx="6858000" cy="9525"/>
          </a:xfrm>
          <a:prstGeom prst="line">
            <a:avLst/>
          </a:prstGeom>
          <a:noFill/>
          <a:ln w="9525" algn="ctr">
            <a:solidFill>
              <a:schemeClr val="accent2"/>
            </a:solidFill>
            <a:round/>
            <a:headEnd/>
            <a:tailEnd/>
          </a:ln>
        </p:spPr>
      </p:cxnSp>
      <p:sp>
        <p:nvSpPr>
          <p:cNvPr id="21513" name="TextBox 17"/>
          <p:cNvSpPr txBox="1">
            <a:spLocks noChangeArrowheads="1"/>
          </p:cNvSpPr>
          <p:nvPr/>
        </p:nvSpPr>
        <p:spPr bwMode="auto">
          <a:xfrm>
            <a:off x="5953125" y="6010275"/>
            <a:ext cx="1743075" cy="276225"/>
          </a:xfrm>
          <a:prstGeom prst="rect">
            <a:avLst/>
          </a:prstGeom>
          <a:noFill/>
          <a:ln w="9525">
            <a:noFill/>
            <a:miter lim="800000"/>
            <a:headEnd/>
            <a:tailEnd/>
          </a:ln>
        </p:spPr>
        <p:txBody>
          <a:bodyPr>
            <a:spAutoFit/>
          </a:bodyPr>
          <a:lstStyle/>
          <a:p>
            <a:r>
              <a:rPr lang="en-GB" sz="1200" dirty="0">
                <a:solidFill>
                  <a:schemeClr val="accent2"/>
                </a:solidFill>
              </a:rPr>
              <a:t>Decontaminations</a:t>
            </a:r>
          </a:p>
        </p:txBody>
      </p:sp>
      <p:sp>
        <p:nvSpPr>
          <p:cNvPr id="11" name="Rectangle 10"/>
          <p:cNvSpPr/>
          <p:nvPr/>
        </p:nvSpPr>
        <p:spPr bwMode="auto">
          <a:xfrm>
            <a:off x="5848350" y="2457450"/>
            <a:ext cx="1838325" cy="1276350"/>
          </a:xfrm>
          <a:prstGeom prst="rect">
            <a:avLst/>
          </a:prstGeom>
          <a:noFill/>
          <a:ln w="9525"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12"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2575" y="3121025"/>
            <a:ext cx="4733925" cy="11080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a:xfrm>
            <a:off x="4962525" y="1268413"/>
            <a:ext cx="4943475" cy="558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2"/>
          <p:cNvSpPr>
            <a:spLocks noGrp="1" noChangeArrowheads="1"/>
          </p:cNvSpPr>
          <p:nvPr>
            <p:ph type="title"/>
          </p:nvPr>
        </p:nvSpPr>
        <p:spPr/>
        <p:txBody>
          <a:bodyPr/>
          <a:lstStyle/>
          <a:p>
            <a:pPr eaLnBrk="1" hangingPunct="1"/>
            <a:r>
              <a:rPr lang="en-GB" sz="3200" smtClean="0"/>
              <a:t>Global Space-based Inter-Calibration System</a:t>
            </a:r>
          </a:p>
        </p:txBody>
      </p:sp>
      <p:sp>
        <p:nvSpPr>
          <p:cNvPr id="11268" name="Rectangle 3"/>
          <p:cNvSpPr>
            <a:spLocks noGrp="1" noChangeArrowheads="1"/>
          </p:cNvSpPr>
          <p:nvPr>
            <p:ph sz="half" idx="1"/>
          </p:nvPr>
        </p:nvSpPr>
        <p:spPr>
          <a:xfrm>
            <a:off x="0" y="1266825"/>
            <a:ext cx="4953000" cy="5381625"/>
          </a:xfrm>
        </p:spPr>
        <p:txBody>
          <a:bodyPr/>
          <a:lstStyle/>
          <a:p>
            <a:pPr marL="0" indent="0" eaLnBrk="1" hangingPunct="1">
              <a:lnSpc>
                <a:spcPct val="80000"/>
              </a:lnSpc>
              <a:buFontTx/>
              <a:buChar char="•"/>
            </a:pPr>
            <a:r>
              <a:rPr lang="en-GB" sz="1800" smtClean="0"/>
              <a:t>What is GSICS?</a:t>
            </a:r>
          </a:p>
          <a:p>
            <a:pPr marL="457200" lvl="1" indent="0" eaLnBrk="1" hangingPunct="1">
              <a:lnSpc>
                <a:spcPct val="80000"/>
              </a:lnSpc>
              <a:buFontTx/>
              <a:buChar char="–"/>
            </a:pPr>
            <a:r>
              <a:rPr lang="en-GB" sz="1600" smtClean="0"/>
              <a:t>Global Space-based Inter-Calibration System</a:t>
            </a:r>
          </a:p>
          <a:p>
            <a:pPr marL="457200" lvl="1" indent="0" eaLnBrk="1" hangingPunct="1">
              <a:lnSpc>
                <a:spcPct val="80000"/>
              </a:lnSpc>
              <a:buFontTx/>
              <a:buChar char="–"/>
            </a:pPr>
            <a:r>
              <a:rPr lang="en-GB" sz="1600" smtClean="0"/>
              <a:t>Initiative of CGMS and WMO</a:t>
            </a:r>
          </a:p>
          <a:p>
            <a:pPr marL="457200" lvl="1" indent="0" eaLnBrk="1" hangingPunct="1">
              <a:lnSpc>
                <a:spcPct val="80000"/>
              </a:lnSpc>
              <a:buFontTx/>
              <a:buChar char="–"/>
            </a:pPr>
            <a:r>
              <a:rPr lang="en-GB" sz="1600" smtClean="0"/>
              <a:t>An effort to produce consistent, well-calibrated data from the international constellation of Earth Observing satellites </a:t>
            </a:r>
          </a:p>
          <a:p>
            <a:pPr marL="457200" lvl="1" indent="0" eaLnBrk="1" hangingPunct="1">
              <a:lnSpc>
                <a:spcPct val="80000"/>
              </a:lnSpc>
              <a:buFontTx/>
              <a:buChar char="–"/>
            </a:pPr>
            <a:endParaRPr lang="en-GB" sz="800" smtClean="0"/>
          </a:p>
          <a:p>
            <a:pPr marL="0" indent="0" eaLnBrk="1" hangingPunct="1">
              <a:lnSpc>
                <a:spcPct val="80000"/>
              </a:lnSpc>
              <a:buFontTx/>
              <a:buChar char="•"/>
            </a:pPr>
            <a:r>
              <a:rPr lang="en-GB" sz="1800" smtClean="0"/>
              <a:t>What are the basic strategies of GSICS?</a:t>
            </a:r>
          </a:p>
          <a:p>
            <a:pPr marL="457200" lvl="1" indent="0" eaLnBrk="1" hangingPunct="1">
              <a:lnSpc>
                <a:spcPct val="80000"/>
              </a:lnSpc>
              <a:buFontTx/>
              <a:buChar char="–"/>
            </a:pPr>
            <a:r>
              <a:rPr lang="en-GB" sz="1600" smtClean="0"/>
              <a:t>Improve on-orbit calibration by developing an integrated inter-calibration system</a:t>
            </a:r>
          </a:p>
          <a:p>
            <a:pPr marL="914400" lvl="2" indent="0" eaLnBrk="1" hangingPunct="1">
              <a:lnSpc>
                <a:spcPct val="80000"/>
              </a:lnSpc>
              <a:buFontTx/>
              <a:buChar char="•"/>
            </a:pPr>
            <a:r>
              <a:rPr lang="en-GB" sz="1600" smtClean="0"/>
              <a:t>Initially for GEO-LEO Inter-satellite calibration</a:t>
            </a:r>
          </a:p>
          <a:p>
            <a:pPr marL="914400" lvl="2" indent="0" eaLnBrk="1" hangingPunct="1">
              <a:lnSpc>
                <a:spcPct val="80000"/>
              </a:lnSpc>
              <a:buFontTx/>
              <a:buChar char="•"/>
            </a:pPr>
            <a:r>
              <a:rPr lang="en-GB" sz="1600" smtClean="0"/>
              <a:t>Being extended to LEO-LEO</a:t>
            </a:r>
          </a:p>
          <a:p>
            <a:pPr marL="914400" lvl="2" indent="0" eaLnBrk="1" hangingPunct="1">
              <a:lnSpc>
                <a:spcPct val="80000"/>
              </a:lnSpc>
              <a:buFontTx/>
              <a:buChar char="•"/>
            </a:pPr>
            <a:r>
              <a:rPr lang="en-GB" sz="1600" smtClean="0"/>
              <a:t>Using external references as necessary</a:t>
            </a:r>
          </a:p>
          <a:p>
            <a:pPr marL="457200" lvl="1" indent="0" eaLnBrk="1" hangingPunct="1">
              <a:lnSpc>
                <a:spcPct val="80000"/>
              </a:lnSpc>
              <a:buFontTx/>
              <a:buChar char="–"/>
            </a:pPr>
            <a:r>
              <a:rPr lang="en-GB" sz="1600" smtClean="0"/>
              <a:t>Best practices for prelaunch characterisation  (with CEOS WGCV)</a:t>
            </a:r>
          </a:p>
          <a:p>
            <a:pPr marL="457200" lvl="1" indent="0" eaLnBrk="1" hangingPunct="1">
              <a:lnSpc>
                <a:spcPct val="80000"/>
              </a:lnSpc>
              <a:buFontTx/>
              <a:buChar char="–"/>
            </a:pPr>
            <a:endParaRPr lang="en-GB" sz="900" smtClean="0"/>
          </a:p>
          <a:p>
            <a:pPr marL="0" indent="0" eaLnBrk="1" hangingPunct="1">
              <a:lnSpc>
                <a:spcPct val="80000"/>
              </a:lnSpc>
              <a:buFontTx/>
              <a:buChar char="•"/>
            </a:pPr>
            <a:r>
              <a:rPr lang="en-GB" sz="1800" smtClean="0"/>
              <a:t>This will allow us to:</a:t>
            </a:r>
          </a:p>
          <a:p>
            <a:pPr marL="457200" lvl="1" indent="0" eaLnBrk="1" hangingPunct="1">
              <a:lnSpc>
                <a:spcPct val="80000"/>
              </a:lnSpc>
              <a:buFontTx/>
              <a:buChar char="–"/>
            </a:pPr>
            <a:r>
              <a:rPr lang="en-GB" sz="1600" smtClean="0"/>
              <a:t>Improve consistency between instruments</a:t>
            </a:r>
          </a:p>
          <a:p>
            <a:pPr marL="457200" lvl="1" indent="0" eaLnBrk="1" hangingPunct="1">
              <a:lnSpc>
                <a:spcPct val="80000"/>
              </a:lnSpc>
              <a:buFontTx/>
              <a:buChar char="–"/>
            </a:pPr>
            <a:r>
              <a:rPr lang="en-GB" sz="1600" smtClean="0"/>
              <a:t>Reduce bias in Level 1 and 2 products</a:t>
            </a:r>
          </a:p>
          <a:p>
            <a:pPr marL="457200" lvl="1" indent="0" eaLnBrk="1" hangingPunct="1">
              <a:lnSpc>
                <a:spcPct val="80000"/>
              </a:lnSpc>
              <a:buFontTx/>
              <a:buChar char="–"/>
            </a:pPr>
            <a:r>
              <a:rPr lang="en-GB" sz="1600" smtClean="0"/>
              <a:t>Provide traceability of measurements</a:t>
            </a:r>
          </a:p>
          <a:p>
            <a:pPr marL="457200" lvl="1" indent="0" eaLnBrk="1" hangingPunct="1">
              <a:lnSpc>
                <a:spcPct val="80000"/>
              </a:lnSpc>
              <a:buFontTx/>
              <a:buChar char="–"/>
            </a:pPr>
            <a:r>
              <a:rPr lang="en-GB" sz="1600" smtClean="0"/>
              <a:t>Retrospectively re-calibrate archive data</a:t>
            </a:r>
          </a:p>
          <a:p>
            <a:pPr marL="457200" lvl="1" indent="0" eaLnBrk="1" hangingPunct="1">
              <a:lnSpc>
                <a:spcPct val="80000"/>
              </a:lnSpc>
              <a:buFontTx/>
              <a:buChar char="–"/>
            </a:pPr>
            <a:r>
              <a:rPr lang="en-GB" sz="1600" smtClean="0"/>
              <a:t>Better specify future instruments</a:t>
            </a:r>
          </a:p>
        </p:txBody>
      </p:sp>
      <p:pic>
        <p:nvPicPr>
          <p:cNvPr id="11269" name="Content Placeholder 5" descr="GSICS500px.png"/>
          <p:cNvPicPr>
            <a:picLocks noGrp="1" noChangeAspect="1"/>
          </p:cNvPicPr>
          <p:nvPr>
            <p:ph sz="half" idx="2"/>
          </p:nvPr>
        </p:nvPicPr>
        <p:blipFill>
          <a:blip r:embed="rId3" cstate="print"/>
          <a:srcRect/>
          <a:stretch>
            <a:fillRect/>
          </a:stretch>
        </p:blipFill>
        <p:spPr>
          <a:xfrm>
            <a:off x="5343525" y="1268413"/>
            <a:ext cx="3971925" cy="1612900"/>
          </a:xfrm>
        </p:spPr>
      </p:pic>
      <p:sp>
        <p:nvSpPr>
          <p:cNvPr id="11270" name="Rectangle 1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endParaRPr lang="en-US"/>
          </a:p>
        </p:txBody>
      </p:sp>
      <p:graphicFrame>
        <p:nvGraphicFramePr>
          <p:cNvPr id="20" name="Table 19"/>
          <p:cNvGraphicFramePr>
            <a:graphicFrameLocks noGrp="1"/>
          </p:cNvGraphicFramePr>
          <p:nvPr/>
        </p:nvGraphicFramePr>
        <p:xfrm>
          <a:off x="5705475" y="2952750"/>
          <a:ext cx="3749673" cy="3947160"/>
        </p:xfrm>
        <a:graphic>
          <a:graphicData uri="http://schemas.openxmlformats.org/drawingml/2006/table">
            <a:tbl>
              <a:tblPr>
                <a:tableStyleId>{5C22544A-7EE6-4342-B048-85BDC9FD1C3A}</a:tableStyleId>
              </a:tblPr>
              <a:tblGrid>
                <a:gridCol w="1266825"/>
                <a:gridCol w="1232957"/>
                <a:gridCol w="1249891"/>
              </a:tblGrid>
              <a:tr h="781050">
                <a:tc>
                  <a:txBody>
                    <a:bodyPr/>
                    <a:lstStyle/>
                    <a:p>
                      <a:pPr algn="ctr"/>
                      <a:r>
                        <a:rPr lang="en-GB" sz="1200" dirty="0" smtClean="0"/>
                        <a:t>EUMETSAT</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CNES</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JMA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r>
                        <a:rPr lang="en-GB" sz="1200" dirty="0" smtClean="0"/>
                        <a:t>NOAA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CMA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KMA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r>
                        <a:rPr lang="en-GB" sz="1200" dirty="0" smtClean="0"/>
                        <a:t>ISRO</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NASA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WMO</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r>
                        <a:rPr lang="en-GB" sz="1200" dirty="0" smtClean="0"/>
                        <a:t>USGS</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NIST</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JAXA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endParaRPr lang="en-GB" sz="1200" dirty="0" smtClean="0"/>
                    </a:p>
                    <a:p>
                      <a:pPr algn="ctr"/>
                      <a:endParaRPr lang="en-GB" sz="1200" dirty="0" smtClean="0"/>
                    </a:p>
                    <a:p>
                      <a:pPr algn="ctr"/>
                      <a:endParaRPr lang="en-GB" sz="1200" dirty="0" smtClean="0"/>
                    </a:p>
                    <a:p>
                      <a:pPr algn="ctr"/>
                      <a:r>
                        <a:rPr lang="en-GB" sz="1200" dirty="0" smtClean="0"/>
                        <a:t>ROSHYDROMET</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IMD</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ESA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287" name="Picture 13"/>
          <p:cNvPicPr>
            <a:picLocks noChangeAspect="1" noChangeArrowheads="1"/>
          </p:cNvPicPr>
          <p:nvPr/>
        </p:nvPicPr>
        <p:blipFill>
          <a:blip r:embed="rId4" cstate="print"/>
          <a:srcRect/>
          <a:stretch>
            <a:fillRect/>
          </a:stretch>
        </p:blipFill>
        <p:spPr bwMode="auto">
          <a:xfrm>
            <a:off x="6056313" y="2995613"/>
            <a:ext cx="481012" cy="433387"/>
          </a:xfrm>
          <a:prstGeom prst="rect">
            <a:avLst/>
          </a:prstGeom>
          <a:noFill/>
          <a:ln w="9525">
            <a:noFill/>
            <a:miter lim="800000"/>
            <a:headEnd/>
            <a:tailEnd/>
          </a:ln>
        </p:spPr>
      </p:pic>
      <p:pic>
        <p:nvPicPr>
          <p:cNvPr id="11288" name="Picture 14"/>
          <p:cNvPicPr>
            <a:picLocks noChangeAspect="1" noChangeArrowheads="1"/>
          </p:cNvPicPr>
          <p:nvPr/>
        </p:nvPicPr>
        <p:blipFill>
          <a:blip r:embed="rId5" cstate="print"/>
          <a:srcRect/>
          <a:stretch>
            <a:fillRect/>
          </a:stretch>
        </p:blipFill>
        <p:spPr bwMode="auto">
          <a:xfrm>
            <a:off x="7329488" y="2890838"/>
            <a:ext cx="457200" cy="609600"/>
          </a:xfrm>
          <a:prstGeom prst="rect">
            <a:avLst/>
          </a:prstGeom>
          <a:noFill/>
          <a:ln w="9525">
            <a:noFill/>
            <a:miter lim="800000"/>
            <a:headEnd/>
            <a:tailEnd/>
          </a:ln>
        </p:spPr>
      </p:pic>
      <p:pic>
        <p:nvPicPr>
          <p:cNvPr id="11289" name="Picture 15"/>
          <p:cNvPicPr>
            <a:picLocks noChangeAspect="1" noChangeArrowheads="1"/>
          </p:cNvPicPr>
          <p:nvPr/>
        </p:nvPicPr>
        <p:blipFill>
          <a:blip r:embed="rId6" cstate="print"/>
          <a:srcRect/>
          <a:stretch>
            <a:fillRect/>
          </a:stretch>
        </p:blipFill>
        <p:spPr bwMode="auto">
          <a:xfrm>
            <a:off x="7329488" y="4546600"/>
            <a:ext cx="542925" cy="466725"/>
          </a:xfrm>
          <a:prstGeom prst="rect">
            <a:avLst/>
          </a:prstGeom>
          <a:noFill/>
          <a:ln w="9525">
            <a:noFill/>
            <a:miter lim="800000"/>
            <a:headEnd/>
            <a:tailEnd/>
          </a:ln>
        </p:spPr>
      </p:pic>
      <p:pic>
        <p:nvPicPr>
          <p:cNvPr id="11290" name="Picture 16"/>
          <p:cNvPicPr>
            <a:picLocks noChangeAspect="1" noChangeArrowheads="1"/>
          </p:cNvPicPr>
          <p:nvPr/>
        </p:nvPicPr>
        <p:blipFill>
          <a:blip r:embed="rId7" cstate="print"/>
          <a:srcRect/>
          <a:stretch>
            <a:fillRect/>
          </a:stretch>
        </p:blipFill>
        <p:spPr bwMode="auto">
          <a:xfrm>
            <a:off x="6032500" y="3754438"/>
            <a:ext cx="485775" cy="466725"/>
          </a:xfrm>
          <a:prstGeom prst="rect">
            <a:avLst/>
          </a:prstGeom>
          <a:noFill/>
          <a:ln w="9525">
            <a:noFill/>
            <a:miter lim="800000"/>
            <a:headEnd/>
            <a:tailEnd/>
          </a:ln>
        </p:spPr>
      </p:pic>
      <p:pic>
        <p:nvPicPr>
          <p:cNvPr id="11291" name="Picture 18"/>
          <p:cNvPicPr>
            <a:picLocks noChangeAspect="1" noChangeArrowheads="1"/>
          </p:cNvPicPr>
          <p:nvPr/>
        </p:nvPicPr>
        <p:blipFill>
          <a:blip r:embed="rId8" cstate="print"/>
          <a:srcRect/>
          <a:stretch>
            <a:fillRect/>
          </a:stretch>
        </p:blipFill>
        <p:spPr bwMode="auto">
          <a:xfrm>
            <a:off x="8624888" y="3759200"/>
            <a:ext cx="400050" cy="390525"/>
          </a:xfrm>
          <a:prstGeom prst="rect">
            <a:avLst/>
          </a:prstGeom>
          <a:noFill/>
          <a:ln w="9525">
            <a:noFill/>
            <a:miter lim="800000"/>
            <a:headEnd/>
            <a:tailEnd/>
          </a:ln>
        </p:spPr>
      </p:pic>
      <p:pic>
        <p:nvPicPr>
          <p:cNvPr id="11292" name="Picture 20"/>
          <p:cNvPicPr>
            <a:picLocks noChangeAspect="1" noChangeArrowheads="1"/>
          </p:cNvPicPr>
          <p:nvPr/>
        </p:nvPicPr>
        <p:blipFill>
          <a:blip r:embed="rId9" cstate="print"/>
          <a:srcRect/>
          <a:stretch>
            <a:fillRect/>
          </a:stretch>
        </p:blipFill>
        <p:spPr bwMode="auto">
          <a:xfrm>
            <a:off x="8553450" y="2781300"/>
            <a:ext cx="685800" cy="714375"/>
          </a:xfrm>
          <a:prstGeom prst="rect">
            <a:avLst/>
          </a:prstGeom>
          <a:noFill/>
          <a:ln w="9525">
            <a:noFill/>
            <a:miter lim="800000"/>
            <a:headEnd/>
            <a:tailEnd/>
          </a:ln>
        </p:spPr>
      </p:pic>
      <p:pic>
        <p:nvPicPr>
          <p:cNvPr id="11293" name="Picture 21"/>
          <p:cNvPicPr>
            <a:picLocks noChangeAspect="1" noChangeArrowheads="1"/>
          </p:cNvPicPr>
          <p:nvPr/>
        </p:nvPicPr>
        <p:blipFill>
          <a:blip r:embed="rId10" cstate="print"/>
          <a:srcRect/>
          <a:stretch>
            <a:fillRect/>
          </a:stretch>
        </p:blipFill>
        <p:spPr bwMode="auto">
          <a:xfrm>
            <a:off x="8553450" y="4508500"/>
            <a:ext cx="517525" cy="541338"/>
          </a:xfrm>
          <a:prstGeom prst="rect">
            <a:avLst/>
          </a:prstGeom>
          <a:noFill/>
          <a:ln w="9525">
            <a:noFill/>
            <a:miter lim="800000"/>
            <a:headEnd/>
            <a:tailEnd/>
          </a:ln>
        </p:spPr>
      </p:pic>
      <p:pic>
        <p:nvPicPr>
          <p:cNvPr id="11294" name="Picture 22"/>
          <p:cNvPicPr>
            <a:picLocks noChangeAspect="1" noChangeArrowheads="1"/>
          </p:cNvPicPr>
          <p:nvPr/>
        </p:nvPicPr>
        <p:blipFill>
          <a:blip r:embed="rId11" cstate="print"/>
          <a:srcRect r="74075"/>
          <a:stretch>
            <a:fillRect/>
          </a:stretch>
        </p:blipFill>
        <p:spPr bwMode="auto">
          <a:xfrm>
            <a:off x="8453438" y="5373688"/>
            <a:ext cx="774700" cy="438150"/>
          </a:xfrm>
          <a:prstGeom prst="rect">
            <a:avLst/>
          </a:prstGeom>
          <a:noFill/>
          <a:ln w="9525">
            <a:noFill/>
            <a:miter lim="800000"/>
            <a:headEnd/>
            <a:tailEnd/>
          </a:ln>
        </p:spPr>
      </p:pic>
      <p:pic>
        <p:nvPicPr>
          <p:cNvPr id="11295" name="Picture 23"/>
          <p:cNvPicPr>
            <a:picLocks noChangeAspect="1" noChangeArrowheads="1"/>
          </p:cNvPicPr>
          <p:nvPr/>
        </p:nvPicPr>
        <p:blipFill>
          <a:blip r:embed="rId12" cstate="print"/>
          <a:srcRect/>
          <a:stretch>
            <a:fillRect/>
          </a:stretch>
        </p:blipFill>
        <p:spPr bwMode="auto">
          <a:xfrm>
            <a:off x="7185025" y="5470525"/>
            <a:ext cx="952500" cy="279400"/>
          </a:xfrm>
          <a:prstGeom prst="rect">
            <a:avLst/>
          </a:prstGeom>
          <a:noFill/>
          <a:ln w="9525">
            <a:noFill/>
            <a:miter lim="800000"/>
            <a:headEnd/>
            <a:tailEnd/>
          </a:ln>
        </p:spPr>
      </p:pic>
      <p:pic>
        <p:nvPicPr>
          <p:cNvPr id="11296" name="Picture 26"/>
          <p:cNvPicPr>
            <a:picLocks noChangeAspect="1" noChangeArrowheads="1"/>
          </p:cNvPicPr>
          <p:nvPr/>
        </p:nvPicPr>
        <p:blipFill>
          <a:blip r:embed="rId13" cstate="print"/>
          <a:srcRect/>
          <a:stretch>
            <a:fillRect/>
          </a:stretch>
        </p:blipFill>
        <p:spPr bwMode="auto">
          <a:xfrm>
            <a:off x="6032500" y="4543425"/>
            <a:ext cx="585788" cy="539750"/>
          </a:xfrm>
          <a:prstGeom prst="rect">
            <a:avLst/>
          </a:prstGeom>
          <a:noFill/>
          <a:ln w="9525">
            <a:noFill/>
            <a:miter lim="800000"/>
            <a:headEnd/>
            <a:tailEnd/>
          </a:ln>
        </p:spPr>
      </p:pic>
      <p:pic>
        <p:nvPicPr>
          <p:cNvPr id="11297" name="Picture 27"/>
          <p:cNvPicPr>
            <a:picLocks noChangeAspect="1" noChangeArrowheads="1"/>
          </p:cNvPicPr>
          <p:nvPr/>
        </p:nvPicPr>
        <p:blipFill>
          <a:blip r:embed="rId14" cstate="print"/>
          <a:srcRect/>
          <a:stretch>
            <a:fillRect/>
          </a:stretch>
        </p:blipFill>
        <p:spPr bwMode="auto">
          <a:xfrm>
            <a:off x="7294563" y="3754438"/>
            <a:ext cx="538162" cy="539750"/>
          </a:xfrm>
          <a:prstGeom prst="rect">
            <a:avLst/>
          </a:prstGeom>
          <a:noFill/>
          <a:ln w="9525">
            <a:noFill/>
            <a:miter lim="800000"/>
            <a:headEnd/>
            <a:tailEnd/>
          </a:ln>
        </p:spPr>
      </p:pic>
      <p:pic>
        <p:nvPicPr>
          <p:cNvPr id="11298" name="Picture 30"/>
          <p:cNvPicPr>
            <a:picLocks noChangeAspect="1" noChangeArrowheads="1"/>
          </p:cNvPicPr>
          <p:nvPr/>
        </p:nvPicPr>
        <p:blipFill>
          <a:blip r:embed="rId15" cstate="print"/>
          <a:srcRect r="75246" b="29263"/>
          <a:stretch>
            <a:fillRect/>
          </a:stretch>
        </p:blipFill>
        <p:spPr bwMode="auto">
          <a:xfrm>
            <a:off x="6075363" y="5326063"/>
            <a:ext cx="512762" cy="539750"/>
          </a:xfrm>
          <a:prstGeom prst="rect">
            <a:avLst/>
          </a:prstGeom>
          <a:noFill/>
          <a:ln w="9525">
            <a:noFill/>
            <a:miter lim="800000"/>
            <a:headEnd/>
            <a:tailEnd/>
          </a:ln>
        </p:spPr>
      </p:pic>
      <p:pic>
        <p:nvPicPr>
          <p:cNvPr id="11299" name="Picture 31"/>
          <p:cNvPicPr>
            <a:picLocks noChangeAspect="1" noChangeArrowheads="1"/>
          </p:cNvPicPr>
          <p:nvPr/>
        </p:nvPicPr>
        <p:blipFill>
          <a:blip r:embed="rId16" cstate="print"/>
          <a:srcRect/>
          <a:stretch>
            <a:fillRect/>
          </a:stretch>
        </p:blipFill>
        <p:spPr bwMode="auto">
          <a:xfrm>
            <a:off x="6056313" y="6088063"/>
            <a:ext cx="576262" cy="576262"/>
          </a:xfrm>
          <a:prstGeom prst="rect">
            <a:avLst/>
          </a:prstGeom>
          <a:noFill/>
          <a:ln w="9525">
            <a:noFill/>
            <a:miter lim="800000"/>
            <a:headEnd/>
            <a:tailEnd/>
          </a:ln>
        </p:spPr>
      </p:pic>
      <p:pic>
        <p:nvPicPr>
          <p:cNvPr id="11300" name="Picture 32"/>
          <p:cNvPicPr>
            <a:picLocks noChangeAspect="1" noChangeArrowheads="1"/>
          </p:cNvPicPr>
          <p:nvPr/>
        </p:nvPicPr>
        <p:blipFill>
          <a:blip r:embed="rId17" cstate="print"/>
          <a:srcRect/>
          <a:stretch>
            <a:fillRect/>
          </a:stretch>
        </p:blipFill>
        <p:spPr bwMode="auto">
          <a:xfrm>
            <a:off x="7351713" y="6088063"/>
            <a:ext cx="434975" cy="576262"/>
          </a:xfrm>
          <a:prstGeom prst="rect">
            <a:avLst/>
          </a:prstGeom>
          <a:noFill/>
          <a:ln w="9525">
            <a:noFill/>
            <a:miter lim="800000"/>
            <a:headEnd/>
            <a:tailEnd/>
          </a:ln>
        </p:spPr>
      </p:pic>
      <p:pic>
        <p:nvPicPr>
          <p:cNvPr id="11301" name="Picture 33"/>
          <p:cNvPicPr>
            <a:picLocks noChangeAspect="1" noChangeArrowheads="1"/>
          </p:cNvPicPr>
          <p:nvPr/>
        </p:nvPicPr>
        <p:blipFill>
          <a:blip r:embed="rId18" cstate="print"/>
          <a:srcRect/>
          <a:stretch>
            <a:fillRect/>
          </a:stretch>
        </p:blipFill>
        <p:spPr bwMode="auto">
          <a:xfrm>
            <a:off x="8553450" y="6126163"/>
            <a:ext cx="539750" cy="527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time series of Meteosat-9/SEVIRI Standard Bias</a:t>
            </a:r>
            <a:endParaRPr lang="en-GB" dirty="0"/>
          </a:p>
        </p:txBody>
      </p:sp>
      <p:pic>
        <p:nvPicPr>
          <p:cNvPr id="9" name="Content Placeholder 8" descr="m9-iasi_long-term_trend.png"/>
          <p:cNvPicPr>
            <a:picLocks noGrp="1" noChangeAspect="1"/>
          </p:cNvPicPr>
          <p:nvPr>
            <p:ph idx="1"/>
          </p:nvPr>
        </p:nvPicPr>
        <p:blipFill>
          <a:blip r:embed="rId2" cstate="print"/>
          <a:stretch>
            <a:fillRect/>
          </a:stretch>
        </p:blipFill>
        <p:spPr>
          <a:xfrm>
            <a:off x="3976803" y="1420813"/>
            <a:ext cx="5592532" cy="4781550"/>
          </a:xfrm>
        </p:spPr>
      </p:pic>
      <p:sp>
        <p:nvSpPr>
          <p:cNvPr id="47106" name="AutoShape 2" descr="data:image/png;base64,iVBORw0KGgoAAAANSUhEUgAAA14AAALNCAYAAAA/XbCrAAAgAElEQVR4nOzd93sc9bn+cf1jI5kaehI65Bs6GEMoERyCgeRQAqYHDiEhiGZqCIEUOECEA8GUQ1nJlr2yLbnJTbLXVrHaqu3e3x9WO/6stKP6PNLc+H5f116JpNXqpdVY7KOZ+UwNfuB98MEHC/q89vZ2Y4lfstonp32y2sfiBGT1isUqp32y+sRiZXECsobVuD56CtLgla5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WKoHr1wuh5qaGtTU1CCXy1W9Tzabje+TzWanfVyDV7piscppn6z2sTgBWb1iscppn6w+sVhZnICsYakevOrr6+OBq76+ftrHc7lc/P7ykDY1DV7pisUqp32y2sfiBGT1isUqp32y+sRiZXECsoaldvDKZrNoaGiI325oaJi2R6uxsRGNjY0z3keDV7piscppn6z2sTgBWb1iscppn6w+sVhZnICsYakdvKYOVVPfnut9NHilKxarnPbJah+LE5DVKxarnPbJ6hOLlcUJyBpGPXiVz+8q19DQMO0+a9euRWtr67xv69atW9DnLcdNVjkZbrIev05ZZZVT1uU2/NCsLM7j2Vot6sELKA1b5cU1qi3CoT1e6YrFKqd9strH4gRk9YrFKqd9svrEYmVxArKGpXbwmss5XmG5XK7i/uU0eKUrFquc9slqH4sTkNUrFquc9snqE4uVxQnIGpbawQs4tqphuHphtaYechimwStdsVjltE9W+1icgKxesVjltE9Wn1isLE5A1rBUD17VruNVfl8ul4sHrpmGMg1e6YrFKqd9strH4gRk9YrFKqd9svrEYmVxArKGpXrwskiDV7p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awVA9euVwONTU1qKmpQS6Xq3qfbDYb3yebzU77uAavdMVildM+We1jcQKyesVildM+WX1isbI4AVnDUj141dfXxwNXfX191fuEQ1lNzfRvR4NXumKxymmfrPaxOAFZvWKxymmfrD6xWFmcgKxhqR28stksGhoa4rcbGhqm7dHK5XIVA1m14UyDV7piscppn6z2sTgBWb1iscppn6w+sVhZnICsYakdvBobG9HY2Jj4drn6+no0NjYil8tVDGrlNHilKxarnPbJah+LE5DVKxarnPbJ6hOLlcUJyBpGP3iVzwNLOhRx7dq1aG1tnfdt3bp1C/q85bjJKifDTdbj1ymrrHLKutyGH5qVxXk8W6tFP3hls9l4+NIer/THYpXTPlntY3ECsnrFYpXTPll9YrGyOAFZw1I7eC30HK+pqx9q8EpXLFY57ZPVPhYnIKtXLFY57ZPVJxYrixOQNSy1gxdwbJCaOmCVK+/pmnr/MA1e6YrFKqd9strH4gRk9YrFKqd9svrEYmVxArKGpXrwqnYdr/L7ym83NjbG96l2KKIGr3TFYpXTPlntY3ECsnrFYpXTPll9YrGyOAFZw1I9eFmkwStd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WKoHr1wuh5qaGtTU1CCXy1W9T/njSffT4JWuWKxy2ierfSxOQFavWKxy2ierTyxWFicga1iqB6/6+vp4kKqvr5/28Ww2W/F2Q0PDtPto8EpXLFY57ZPVPhYnIKtXLFY57ZPVJxYrixOQNSy1g1c2m60YpBoaGqYNWlPT4JX+WKxy2ierfSxOQFavWKxy2ierTyxWFicga1hqB6/GxkY0NjYmvj21XC5X9eMavNIVi1VO+2S1j8UJyOoVi1VO+2T1icXK4gRkDfvBDF6NjY1VzwNbu3YtWltb531bt27dgj5vOW6yyslwk/X4dcoqq5yyLrfhh2ZlcR7P1mr9YAavaocZAtrjlbZYrHLaJ6t9LE5AVq9YrHLaJ6tPLFYWJyBrWGoHr/me46XBiyMWq5z2yWofixOQ1SsWq5z2yeoTi5XFCcgaltrBCzi2qmEul6u6qmG5bDabOJRp8EpXLFY57ZPVPhYnIKtXLFY57ZPVJxYrixOQNSzVg1e163iV3xeez5W0twvQ4JW2WKxy2ierfSxOQFavWKxy2ierTyxWFicga1iqBy+LNHilK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Uv14JXL5VBTU4OamhrkcrkZ71tfX4+amhpks9mK92vwSlcsVjntk9U+Ficgq1csVjntk9UnFiuLE5A1LNWDV319fTxw1dfXJ96vpqYGDQ0NVT+mwStdsVjltE9W+1icgKxesVjltE9Wn1isLE5A1rDUDl7ZbLZimGpoaJi2N6v8/sbGxsTH0eCVrlisctonq30sTkBWr1isctonq08sVhYnIGtYagevxsbGioFq6tvAsUMRGxoaEvd6rV27Fq2trfO+rVu3bkGftxw3WeVkuMl6/DpllVVOWZfb8EOzsjiPZ2u1qAevxsbGij1hOscr/bFY5bRPVvtYnICsXrFY5bRPVp9YrCxOQNYw+sErfF+1ww41eKUrFquc9slqH4sTkNUrFquc9snqE4uVxQnIGpbawWsu53hNvU+14UyDV7piscppn6z2sTgBWb1iscppn6w+sVhZnICsYakdvIBjqxrmcrnEVQ3DpebDVRDLafBKVyxWOe2T1T4WJyCrVyxWOe2T1ScWK4sTkDUs1YNXtet4ld9Xfjubzcb3qbbqoQavdMVildM+We1jcQKyesVildM+WX1isbI4AVnDUj14WaTBK12xWOW0T1b7WJyArF6xWOW0T1afWKwsTkDWMA1eCWkj8YnFKqd9strH4gRk9YrFKqd9svrEYmVxArKGafBKSBuJTyxWOe2T1T4WJyCrVyxWOe2T1ScWK4sTkDVMg1dC2kh8YrHKaZ+s9rE4AVm9YrHKaZ+sPrFYWZyArGEavBLSRuITi1VO+2S1j8UJyOoVi1VO+2T1icXK4gRkDdPglZA2Ep9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tYqgevXC6Hmpoa1NTUIJfLJd6vfJ+amunfjgavdMVildM+We1jcQKyesVildM+WX1isbI4AVnDUj141dfXxwNXfX191ftks9kZhzINXumKxSqnfbLax+IEZPWKxSqnfbL6xGJlcQKyhqV28Mpms2hoaIjfbmhoQDabnXa/+vp61NTUVP0YoMErbbFY5bRPVvtYnICsXrFY5bRPVp9YrCxOQNaw1A5ejY2NaGxsTHy7XC6Xiw9JrDZ8rV27Fq2trfO+rVu3bkGftxw3WeVkuMl6/DpllVVOWZfb8EOzsjiPZ2u16AevcrlcrurhiNrjla5YrHLaJ6t9LE5AVq9YrHLaJ6tPLFYWJyBr2A9m8AKqnwemwStdsVjltE9W+1icgKxesVjltE9Wn1isLE5A1rAFD16NjY0VqwnOdktaHCOpuZ7jFRbev5wGr3TFYpXTPlntY3ECsnrFYpXTPll9YrGyOAFZw1I7eAHHVjVMOowwLJvNVt0jpsErXbFY5bRPVvtYnICsXrFY5bRPVp9YrCxOQNawRQ1envcHql/Hq/y+XC6HbDYbf7za3i5Ag1faYrHKaZ+s9rE4AVm9YrHKaZ+sPrFYWZyArGGpPcfLKg1e6YrFKqd9strH4gRk9YrFKqd9svrEYmVxArKGue7xStoLtZRp8EpXLFY57ZPVPhYnIKtXLFY57ZPVJxYrixOQNWxRg9dMi12UDwNc7jR4pSsWq5z2yWofixOQ1SsWq5z2yeoTi5XFCcgatujFNWb6mAavpUlW++S0T1b7WJyArF6xWOW0T1afWKwsTkDWsEUNXtVWG6yvr69YzXC50+CVrlisctonq30sTkBWr1isctonq08sVhYnIGvYoiej8vW2whUIa2pqEpd3X+o0eKUrFquc9slqH4sTkNUrFquc9snqE4uVxQnIGmayS2rqNb3SlAavdMVildM+We1jcQKyesVildM+WX1isbI4AVnDzFY1bGhomLaKofZ4LU2y2ienfbLax+IEZPWKxSqnfbL6xGJlcQKyhi16cY3ZbsudBq90xWKV0z5Z7WNxArJ6xWKV0z5ZfWKxsjgBWcM0eCWkjcQnFquc9slqH4sTkNUrFquc9snqE4uVxQnIGuZ6AWUdarg0yWqfnPbJah+LE5DVKxarnPbJ6hOLlcUJyBq2/LuknNPgla5YrHLaJ6t9LE5AVq9YrHLaJ6tPLFYWJyBrmOser8Xc3yoNXumKxSqnfbLax+IEZPWKxSqnfbL6xGJlcQKyhrmf41W+Tb3Q8lKlwStdsVjltE9W+1icgKxesVjltE9Wn1isLE5A1jANXglpI/GJxSqnfbLax+IEZPWKxSqnfbL6xGJlcQKyhukc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Mxm8GhoaUFNTg2w2G///mpoaNDY2Lupxc7lc/Fi5XG7G+zY2Nlb9ehq80hWLVU77ZLWPxQnI6hWLVU77ZPWJxcriBGQNMxm8ykNROHSVb4upvr4+fuzZLsCcNOhp8EpXLFY57ZPVPhYnIKtXLFY57ZPVJxYrixOQNcx0j1f5Vh6Sstnsgh+zvPcs/BpJj9fQ0KA9XiSxWOW0T1b7WJyArF6xWOW0T1afWKwsTkDWMLM9XuWhqzwgLXaP19RBKmmwyuVyyGaziR9fu3YtWltb531bt27dgj5vOW6yyslwk/X4dcoqq5yyLrfhh2ZlcR7P1mq5Lq6xmHO85jp4lfeKaY8XRyxWOe2T1T4WJyCrVyxWOe2T1ScWK4sTkDXMbPCaem7XUuzxymaz8TlgGrw4YrHKaZ+s9rE4AVm9YrHKaZ+sPrFYWZyArGEmg1djY2PVoWu2BTFmai7neNXX10/7mlOHLw1e6YrFKqd9strH4gRk9YrFKqd9svrEYmVxArKGmS2uUa48+GSz2UUtrgEcW9Uwl8vNOsRpjxdHLFY57ZPVPhYnIKtXLFY57ZPVJxYrixOQNcxsj1f4/8sLXixmjxdQ/Tpe5fdNva6XBi+OWKxy2ierfSxOQFavWKxy2ierTyxWFicga5jJ4BVeOBmA2XW8LNLgla5YrHLaJ6t9LE5AVq9YrHLaJ6tPLFYWJyBrmNlkVD7fCkC8nHx4COJypcErXbFY5bRPVvtYnICsXrFY5bRPVp9YrCxOQNaw1C4nb5UGr3TFYpXTPlntY3ECsnrFYpXTPll9YrGyOAFZwxY8eJVXMgwPM7RcTt4qDV7pisUqp32y2sfiBGT1isUqp32y+sRiZXECsoZp8EpIG4lPLFY57ZPVPhYnIKtXLFY57ZPVJxYrixOQNcx8VcO5vH8p0+CVrlisctonq30sTkBWr1isctonq08sVhYnIGvY8u+Sck6DV7piscppn6z2sTgBWb1iscppn6w+sVhZnICsYYsavMqHG5avqxVed2ux1/CySoNXumKxymmfrPaxOAFZvWKxymmfrD6xWFmcgKxhCx68ykvGh4NWeUn58k3LyS9Nstonp32y2sfiBGT1isUqp32y+sRiZXECsoYtanGN8Byu8uBVLpfLpWKvlwavdMVildM+We1jcQKyesVildM+WX1isbI4AVnDFjV4hWWz2Wnv0+IaS5Os9slpn6z2sTgBWb1iscppn6w+sVhZnICsYWaDVy6XQzabnfE+y5EGr3TFYpXTPlntY3ECsnrFYpXTPll9YrGyOAFZwxZ9Ha/ZbsudBq90xWKV0z5Z7WNxArJ6xWKV0z5ZfWKxsjgBWcM0eCWkjcQnFquc9slqH4sTkNUrFquc9snqE4uVxQnIGmZ2qOFC7+OdBq90xWKV0z5Z7WNxArJ6xWKV0z5ZfWKxsjgBWcOWf5eUcxq80hWLVU77ZLWPxQnI6hWLVU77ZPWJxcriBGQN0+CVkDYSn1isctonq30sTkBWr1isctonq08sVhYnIGuYBq+EtJH4xGKV0z5Z7WNxArJ6xWKV0z5ZfWKxsjgBWcM0eCWkjcQnFquc9slqH4sTkNUrFquc9snqE4uVxQnIGqbBKyFtJD6xWOW0T1b7WJyArF6xWOW0T1afWKwsTkDWMA1eCWkj8YnFKqd9strH4gRk9YrFKqd9svrEYmVxArKGmQ1eDQ0NqKmpQTabLT2wwTW8crlcfD2wXC5X9T7h9cSq3UeDV7piscppn6z2sTgBWb1iscppn6w+sVhZnICsYSaDVzj8lAevXC6H+vr6RT1ufX19PExVe6xcLhdfK6yxsRENDQ3T7qPBK12xWOW0T1b7WJyArF6xWOW0T1afWKEkUykAACAASURBVKwsTkDWMLPBCygNQuXBqzyMLbRsNlsxSDU0NMSPnXT/ahds1uCVrlisctonq30sTkBWr1isctonq08sVhYnIGuYyeCVzWbjPV7hbTF7vBobGysGqalvV7t/tTR4pSsWq5z2yWofixOQ1SsWq5z2yeoTi5XFCcgaZnaO19Tha7GHGc518ArPA6v28bVr16K1tXXet3Xr1i3o85bjJqucDDdZj1+nrLLKKetyG35oVhbn8WytlsngVV5YI2kBjIW0kD1e1YY97fFKVyxWOe2T1T4WJyCrVyxWOe2T1ScWK4sTkDUstYPXfM/xAqovwKHBK12xWOW0T1b7WJyArF6xWOW0T1afWKwsTkDWMLNDDasNPTPtoZrrY+ZyuTmtkKjFNThiscppn6z2sTgBWb1iscppn6w+sVhZnICsYaZ7vKrdFlO163iV31deSr788WpLyQMavNIWi1VO+2S1j8UJyOoVi1VO+2T1icXK4gRkDUv14GWRBq90xWKV0z5Z7WNxArJ6xWKV0z5ZfWKxsjgBWcNMr+M11/cvZRq80hWLVU77ZLWPxQnI6hWLVU77ZPWJxcriBGQNc90lpcFraZLVPjntk9U+Ficgq1csVjntk9UnFiuLE5A1TIcaJqSNxCcWq5z2yWofixOQ1SsWq5z2yeoTi5XFCcgapsErIW0kPrFY5bRPVvtYnICsXrFY5bRPVp9YrCxOQNYwt3O8pl6Ha7nS4JWuWKxy2ierfSxOQFavWKxy2ierTyxWFicga5jrLint8VqaZLVPTvtktY/FCcjqFYtVTvtk9YnFyuIEZA3ToYYJaSPxicUqp32y2sfiBGT1isUqp32y+sRiZXECsoa5Dl5a1XBpktU+Oe2T1T4WJyCrVyxWOe2T1ScWK4sTkDXM9TpeaUiDV7piscppn6z2sTgBWb1iscppn6w+sVhZnICsYW7HAmazWWSzWa+Hn3MavNIVi1VO+2S1j8UJyOoVi1VO+2T1icXK4gRkDTM71LBa9fX1Fg+/qDR4pSsWq5z2yWofixOQ1SsWq5z2yeoTi5XFCcgatqjBq76+PnFRDS2usXTJap+c9slqH4sTkNUrFquc9snqE4uVxQnIGrboyaixsTFx6ErDuV8avNIVi1VO+2S1j8UJyOoVi1VO+2T1icXK4gRkDXM91DANafBKVyxWOe2T1T4WJyCrVyxWOe2T1ScWK4sTkDXM9VhA7fFammS1T077ZLWPxQnI6hWLVU77ZPWJxcriBGQNMxu8dI7X8iWrfXLaJ6t9LE5AVq9YrHLaJ6tPLFYWJyBrmNl1vKoNXVrVcGmS1T457ZPVPhYnIKtXLFY57ZPVJxYrixOQNcz8HK/y4YW6jtfSJat9ctonq30sTkBWr1isctonq08sVhYnIGuY2R6v8P/ncjlks1nt8VqiZLVPTvtktY/FCcjqFYtVTvtk9YnFyuIEZA0zGbyy2SwaGhric7p0jtfSJqt9ctonq30sTkBWr1isctonq08sVhYnIGuY2WRUvpgyUBrEampqUrHMvAavdMVildM+We1jcQKyesVildM+WX1isbI4AVnDzM7xqqmpQS6Xs3i4uFwuF+85S3rs8sCXtHdNg1e6YrHKaZ+s9rE4AVm9YrHKaZ+sPrFYWZyArGGpHrzq6+vjx6x2vlj5fLKyodp9NHilKxbrfJ1jR46gkM87aZJjeT4BWT1icQKyesVildM+WX1isbI4AVnDTA81nNpiLqBcPm+sXENDw4yrJJb3jk1Ng1e6YrHOxzne24vtd9yBo99/v+TDF8vzCcjqEYsTkNUrFquc9snqE4uVxQnIGma6x8vyAsqNjY3TVkucbZDT4JX+WKxzdRZHR7HniSeQiSJsPOss9H3zDSaGhpx1x2J5PgFZPWJxArJ6xWKV0z5ZfWKxsjgBWcN+MINXLper+vG1a9eitbV13rd169Yt6POW4ybr8jizmzej5ZVXkKmtRSaKkIkiNJ12Gja/9Ray33yD1mw2Fc603GQ9fp2yyiqnrMtt+KFZWZzHs7Va5tfxmsv75/qY8xm8kj6mPV7pisU6F+fQzp3YeM45yEQR9j71FLb+4hel4evkk3HgxRcx3tc356/X98UXKI6PH3tHsYiJwUGM9fZiaMcOFCcmFuxMS7Lax+IEZPWKxSqnfbL6xGJlcQKyhi3/hbYSms85Xo2NjYkf0+CVrlisszkn+vvRdvPNyEQRtq1ahfHeXuT37sWOX/0q3vu1deVKjPf0zPq1JgYG0HLOOTj63XcAgMLICLrefBNbrroKG370I2SiCNvvuAPjvb1zdhby+cRhbbli+dkDPFYWJyCrVyxWOe2T1ScWK4sTkDUstYMXcGxVw1wuV3XxDqD6nrEwDV7pisU6k7MwOop9f/oTMlGElrPOwuDkfYuFAkYPHkTu73+P94QdfPPNWb/WnkceKQ1Xd92Fo999h7Zbb42Ht/C2+cIL0fXnP+PQX/+K/mwWYz092LZ587EHmtxLlu/oQOfLL2PbDTcAhcKinwurrH72SzFQ/hC207Qlq08sVjntk9UnFiuLE5A1zGzwKp/nVd7ztJjzu8pVu45X+X25XK7quWVTl7TX4JWuWKyJzkIBfV9+iaYTTkCmrg6HP/wQxXC4KRYx1tODQ+++W9rrdd11M36dgU2b0FRXN23I2nD66eh6800MtrZiYNMmbL744sr71Nai9fLLsen++zHQ0oKx7m70rl+Pnffeiw2nnBLfb3jXLsNnZXFZ/OzHDh/G1pUrURwbMxAlR7+dpjBZfWKxymmfrD6xWFmcgKxhZud4lQef8uA1016qpUyDV7patLVQwFh3NyaOHp3b3fP5BS3xnuTM79uHlvPPRyaK0PHIIyiMjFS933h/P5pPOgmZ2lqMTfljQLFYxHhfH0ZzObRedllpRcRzzsGm887DpvPOQ9vNN2N4xw4Ui8Vjj9fXh91r1qD99tvRduutFcNVpq4OLT/9aeXgduqpyEQRDv/zn/P+3r1a7M9+YmgIW66+GpkoQs+//22kqh7LvykWJyCrVyxWOe2T1ScWK4sTkDXMdHGNXC4XD17lYWy5++CDDzCay2GovR3jvb0ojo0h97e/oTA8POPnpXUjKY6NYeTgwYr3pdVarcVYxw4fxparr0b2ssvQevnl6JrlML69zzyD9ttvR/vtt2PP448v2jne14ftd96JTBSh9YorMNbdPeNjbJ883yv37rsV7+9Ztw7bVq1C6+WXIxNF2HT++ZgYHsbYkSMzXoi5WCjEg+RIVxdy772HlptvRtNJJyETRWg+7TTsfvBB9P7f/6HztdeQiSLsevDBeX3fni1qO52YwPY77ogHy2033mgHqxLLvykWJyCrVyxWOe2T1ScWK4sTkDXMZDLKZrNVl5JPwx6vxj/9Cc3B3oGNP/lJ6XyZn/0sHr4K+TzGp+xBSetGsvfpp7HhzDMrDnFLq7Vai7Hm9+6t2KuTvfjiio+He4hQLKJ5cq9PJorQfOqpFfcd2LQp+XC1YhHtbW0V75ro70fX5DCz4Uc/Kn1++PWqdOTDD5GJIrTddFP8vqPffoumk0+u+D5616+fw3dfhVkoYNuGDRjevRuHP/wQ+X37MDE4iGKhgKG2ttJzdMklC3rsuTQxPDyv860W/LMvFtHx+OPxnrymk09GprYW+Y6OhT3eHGL5N8XiBGT1isUqp32y+sRiZXECsoaZ7ZKaOnylYegCgG9PO63qQgWZKELTCSeg9aqrsPGss9B2yy0VL8TNnvhCASMHDpg81MDGjRXnA+1+6CEUJybQ3taG4vh46laxq9ZintfhHTviPUQbzzqrdA7Tzp0AgKH2dux/7jkMt7VhYmgI+X374nOlmk44AZkoig8LLAwNoeXcc9FTZeApTkxgpLMTW9evR37fPox0dWH00CEcevddNK1YUVow4y9/qVz6PaGJ/n5kVqxA04oVyHd0oL+pKXZv/9WvcPjDD9H75ZcLfj6AY89nccoiGsWJiXhAqbYa4oKbXMDjaCaD7b/6FfY8+SSKCYdbJlnnW9frr5f+va5YgZ7PPkPH5GIke3/3u2OsQgGYZRCeTyz/kWBxArJ6xWKV0z5ZfWKxsjgBWcPcBq9wKfjlLLy47e4HHkDXm2/iwIsvVl817uKLcehvfyvt8TB44gc2bULrZZdh569/vejHmhgaQvaii0oLNqxahebJvSaH3nsP2TVrsPPee7Hz3ntx+P33F/21PFvM8zq4dSsyUYQt11yD3ZMvvjtffBEAsOOuu0ovzuvqsO2GG9D2y1/Gh6RtOvdcZKIIo4cOATi2iuCOu+6qePxioYCezz7DxnPOwYaf/Qw7770X+194AftfeCEeujoeewwTQ0NzNpeXnA+Xhm+76abSnqnx8UUPCzM9n9smryu22OGuMDKCiaEhTPT342hzM3asXl3xB4D2W2+d9bDL2azj/f2lvc5Tno/udevir3Xw7bcBlIbs8l7M8Z4e9K5fj86XX0bnK6+g9/PPF/W9zsWaplicgKxesVjltE9Wn1isLE5A1jDXQw3TMHz9e80abLnmGnS9/jrGgmsq5ffvx9CWLdh+553oePhhbL7wwviF5M577sG2L75Y1Ncd7ezExjPOKL34v+GG+X1yoYDx7m6M7NmDoV270Lt+fTxYZC+9FMXRUex+6KGqw+PGH/8YR7/9FoOtrancA7aYDXqgpSUepo5++23pXKvLLkN+zx5k6urQdMIJ8d6t8q3j4Yex5aqrkIkiDLW14WhzMzKTL+SbTzwRE4ODxx6/uRkbTj89cQ/p7ocemtOAEZZ7772Kx9hy9dWme6Bmej4PNDQgE0XY/9xzC378kX370PnKK+h8+WXsvOeeeABtOuEE7Lj77vj52nzppRia5WebZN1+551oPu00NJ92Glp//vP4/QMtLfFhmXufeqpiKNty7bXxENscHLq56dxzF/y9zsWatlicgKxesVjltE9Wn1isLE5A1jCTwauhoWHa9bMApOJwww8++KB0LaOkPQuTh2hNDA0h9/e/x6vBZerqsPeZZ2YdXkYPHcKRxsb48QsjI+h69VVsCga5zVPORZqt8l/0p93q6jA4uXhJz2efxecbbbz5ZnSuXYuWyfPXyreR/fvn9XWXosVs0Ee//770YvvWW1EcH49f9G+94YbSkPXooxjZuxcH33oLnS+/jINvvIGhbdvQPrn368jHH2Pz5F7D8oB2eHLVy/yePdg0uTJg2y9/ic0NDdj3hz9gx+rVaP35z7F7zRqMHjo07ZC+2Ro7cgRtv/gFOl98EUczGUwMDCz4+6/WTM9n39dfJw7+hZGR0iIes+xxKz934eG5O++7D4PZLAr5PIa2bkX20ktL2+KZZ6L3889Lq04GA+1M1qHJvZjhbaitDUNtbdh49tmlPZOrV0+7Hln5/Ln4fL/LL0dTXR2a6urmdBjobC1qEZhDh5ZsGX/9x8wnWe2T0z5ZfWKxsjgBWcPMBq+p188Cpl/MeDma73LyI/v3o2PNGmQm/7K/4fTTcfj99zHe14fi2BgOvPBCfK7QUFsbWiYPY2u98kp0vfZaxfCzeXLZ8eZTTpmX4chHH8UvcptPOw2bL7kEO+66C0c++ii+z/jRozjyyScYyeXQvmULAODgG2+g9fLL4+FxoKVlXl93KVrMBl0eJLbfcQcAYNcDDxx78b1iBUbLqz0WixXn/Oy67754D1f5HLGD77wT7z0rjI5iy5VXxnukRg8exLZMBqNdXcjv3Yv83r0YO3x4wYcFFkZGSoOIwx7IGQ/fO3oUmdpaNJ10EgojIygWCigWCuh68814tceZ9ob1b9gQL2ix89570fHooxjMZqcdajl6+HB8SGVTXR2aTzsNG04/HUc++AADmzfHw2Y1a3nlx45HHkHb5KGRG045pbQUfxRh28qVVVd5LIyO4tDkgN316qsYOXAgPqQ0v2/fnH9WxbExTPT1YbyvD4ObN8d7xRe6nfasW1e6Btvrry/o8+eb/mPmk6z2yWmfrD6xWFmcgKxhZocaVhuyykvLA8s3hC30Ol5b/vrXivNYWs4+Oz5vqPnUU7H5kkviQ5ymHt6W/dnPsPHsszG8c2e8omK1PQDlBltb0fPppxjN5dD98cdov/XW0iFizz+P8b4+jPf3z3gtqnAjKeTz8WGJ3tc6WkiL2aB7/vOf0h6Qu+8GAPR9+WX8nO+6//7Ez9v79NMVew37J/c8NZ94IjJ1ddh5//3xYZr5PXsqncXinPYMLVezPZ/lvVH7nnsOna+8gn3PPlt5DbAoQu5vf6v6uVuvu670uc8+i/G+vtI2nPA8FEZG0PHYY1X31LbffntV6/COHcjU1qL5pJMwduQIOl95peLzNl144YyHdhYLhdKiMpN7w7ZN7vncsXo19jc0zGnPV/e6ddh84YXYunIlMrW12PTTn+LgG2+gLfjdNdcK+Xz8733PY4/N+/MXkv5j5pOs9slpn6w+sVhZnICsYWZ7vKqd4zX1thwt5gLKvevXo/OVV+KL3Fa7daxZg/GeHrTfdhtaL78cPZ99VnqxPjoKANh88cWl88buvx+H//GPyi9SLOLgX/6CppNOQtOKFWi94oqKx+776qs5W8PKg0bXG2+k7jyvxWzQ3Z98Uhqy7rsPQGmvx4ZTT0Wmrm7GpcULIyMY7exEfvdujAZ7Znfcffex57u2Ft3BoMryS2I2Z8fDD1fdbrNXXIG9zzxT+kPCSSdhqLW14vN6168v7X0666xZr3lXrlgoYGTvXgy1tWHLlVdi03nnxX+U6HrllWlL9Jf/QFBenbA4NoaRAwcwvHMneiZXlZxP5T2b5dvO++5DcfLfYVLhoZThH1qazzoLu+67b/bDdYNBtLux8diwuUSHWbNsp4CsXrFY5bRPVp9YrCxOQNYwDV4JVTzxxSLab70Vzaecgr6vv8ZoLoeuN96o3KNUKEw7DwWofDHYVFeH/uZmjPX0YKKnp/KFf7iHoL4ee554AuPBYiBztgLoeuONeKGBbTfcgOEUbfCL2aAPf/ABMlGE3WvWxO/b+ZvflM4BWkC9X3wRP+e716ypeBHN8ktiNufRb77B9jvuQPvtt5cWknn0Uex5/HEcbW4GAOxes6a0rVxwAcb6+kqfVCgg+/OfIxNFOPjWWwtyFcbGMNbdXbEXa9M99wCTe6H6v/8embo6NJ94IsaqHKa8kPqbmnDgT3/C3qefji8qvfPeexPPqxs7fLh0XtiKFeh86SWM7NuH3N//jpbJc/3K560dfPNNdDz6aHyIMVAaEod37sTh99/H4JYt2PvMM2idXMQlE0XYdN558aUOPGPZTgFZvWKxymmfrD6xWFmcgKxhJtNQ0mGE4fvZDjWc+sTnd+/G0e+/X9Bj9W/YgK2Tq7CVB7Dy4V5NJ5+MQ++8g33PPlv6S/vJJ5f2MMzj0Lap1vAv75kowtaVK1NzqNxiNujc3/5WOozriSfi9/V8+imGtm1b0OMVx8aw4fTTkb30UoxPORSU5ZfEXJwTkxcInxgamna9t+LoKFqvvjo+zwoAuifPMWw591wkXmR6Hh38y1/ilSTb77gDg62t8cIoi1lxsWqThx/2ffllPHy13Xwz8h0dmBgcLC2Ln8+jMDKCAy+/HJ8zGH6fQ+3taDr55Gl7oLdedx12/uY36Fm3Dj2fformU0/FxrPPxsYzzzz2b/vEE+NLWGw44wzb761KLNspIKtXLFY57ZPVJxYrixOQNcxk8MrlcqnayxVmNXgttqGtW9F2yy3IXnpp/IIw+/OfY3Dr1vg++/74R7Tfdtu8H3uqdbyvDz1ffIEj//oXWn78Y2SiKDXX91rM83rw7bdLh6b9z//E75vvKoNT2/PEE+ivsggJyy8JC+fwzp2lwaiuDoPbtmHzBReYbzM9//53vN2XD+nbsXq16x8Eetavjwe8lvPPx5EPPsDRTAbDu3Yhv3dvfBhwtWt/bfvmGxTyeex75hlsvf76+NIQ5Vv5QthTbztWr8bOu+8ufY+1tSaD60yxbKeArF6xWOW0T1afWKwsTkDWMPdDDZe7tAxeAErnfk2ucJfftw+FKhfiHe3qmvfDzmQt7/3aeOaZGD18eNnP+VrM89r1+uvme0mSXhiz/JKwcpYvSF0eVLI/+9mih9qpbXn//Xhg2bpyZcWhe14NbtmC7NRzNGtr0TLp2HjmmVUX4Zh6qPHYwYNovfpqbL/zzoqFWsqD5JGPPsL+559H7+T1/8p/8LA6jDIplu0UkNUrFquc9snqE4uVxQnIGua6nHwaStXg5dRs1m033lh6MX3ppdh5zz048MILiS+qixMTJtdBSmoxz+uBl15CJopw4KWXDEXVY/n5WznHenux4Uc/ioeK3vXrTR43rL29HcO7dqHt5psrLmbu3fjhw+h4/HFsu+EGtJx/fsUqpOFhq1OtSZUXBdn5m9/gyD//iUPvvDPtPq2TlyeY7aLSi41lOwVk9YrFKqd9svrEYmVxArKGmR1qWO0cLsbreJX7IW0k+d27py153z+5uAKAeBXG3s8/x57HHkPHo4+i6403lsUKACgUMDE4WFpKv6cHY93dKE5MYP9zz5VWyFuCaySx/PwtneU9iluuucbsMcOW8zmdGBjASGdn6bpsHR3o37gRRxobE/dIzWQd7epC00knzXjOZ3m1xKPffbdo+0yxbKeArF6xWOW0T1afWKwsTkDWMJ3jldAPbSPJ79mD7k8/jf9av+fxxwGUrj20+5FHsPPee+PDr8qHYw3v2rX01mIRh959F7sfeABbr7sOm847D5vOOw9br7kGHY8+Wlpp7+23zV3zdqYkS2dxbAybL764cig3LBXP6eThvuP9/TNeW2826+EPPqi6imm5XZPXhuv+178WTJ1LqXhO55isPrFY5bRPVp9YrCxOQNYwneOV0A91IxneubO02MDZZ6NYKCC/d2/l9Z0uvRRtN99cWmJ9hosSe1kPT65cWO22YXKBg6QL/i6lMy1ZO2e9btUiYnlOgcVby6uUeu+dPZ6e06VMVvvktE9Wn1isLE5A1jCd45XQD3kjyV5ySXy44UBLCzJRhM0XXoiuV1/FUFsbRjo7kVmxApkVKzB68OCSWQe3bEHTySeXLpL84IM4/OGH6N+wAXueeKJiADu8wJ+plTNNsTiB48t6+B//mHbNOY+Op+d0KZPVPjntk9UnFiuLE5A1TOd4JfRD3kgOvPBCfLhhz6eflpbBvvvuivuUL/y858knLamJ1sLwMDZNLu+989e/RiGfj5canxgYwJFPPsHhDz9E7xdfYOzIEVPTfJxpi8UJHF/W/uZmZKII2264wUhUvePpOV3KZLVPTvtk9YnFyuIEZA3ToYYJ/ZA3kvLhhhvPOgtdb71VdcAa3rEDmdpaNJ98MsaPHj32gUJhUUtkJ1n3/O53pUMdL7kEEwMD0+9QLJZWYlyiC0Gz/PxZnMDxZR07fDhert6z4+k5XcpktU9O+2T1icXK4gRkDdPgldAPfSMpH264+aKLkIkidL788rT7tN16a+ljr74av6/n3/9Gx6OPLtjaVmXhhvGeHjRPHmLotbDDfGP5+bM4gePPuvHss5GJIvSsW2cgqt7x9pwuVbLaJ6d9svrEYmVxArKGmUxGSYcULvZQw3C1xJnOIWtoaEj8Whq8qlc+3LB8y/3jH9Pu0/f118hEETZddFFpT1OhgOxll2HDaaehMDy8IOumu+6attdq3+9/Xzos65ZbFvSYHrH8/FmcwPFnLS8p7/kHhePtOV2qZLVPTvtk9YnFyuIEZA1b/l1SM1RfXx8PXPX19VXv09jYiJqaGg1e82yksxMHnn8e+559FgdefBH5PXum3adYKGDTeeeVXjg2NeHIxx/HLyQPvfvuvL/meF8fMitWxMvUF8fGMNLZieZTT0UmijCwadO8H9Mrlp8/ixM4/qy5995D689/jkwUYfvttxuopne8PadLlaz2yWmfrD6xWFmcgKxhqR28stksGhoa4rcbGhqQzWar3rexsVGD10Kaw3lT+yf3jO246y5snlz8IhNFaL3iinl/udy775aW2H71VYx0duLod9/F1xVr+8UvFvY9OMXy82dxAsendfTgQWSiCM2nnlr6tzaPhnfsQO/69dhx553o+/rrqvdpb28HCgUMEzy3x+PPfyliscppn6w+sVhZnICsYWaDV/k8r/JwtNjzu6YOUzMNVxq8/KyjBw+iqa4uHrg2nXceNpx5Zmkv2ObN83qsLddeW3qM88/HpgsuqDjUMS3ndpVj+fmzOIHj17r5wguRiSIMhv9e5rBITPl6epkoQuuVV6I4Pg4AmOjvR2FkJHbu/Z//wdZVq+LPG+/tNbNbdrz+/L1jscppn6w+sVhZnICsYWbneJXPxSoPXrlcLvHwwLk+psXgtXbtWrS2ts77tm7dugV93nLcvK3N1113bPD64x/R8t//XbqgcX39nB8j+5//IFNbW3lR5FNOQfOqVWh57rllfw5Zf/4szuPZumH1amSiCE3nnYfNf/4zNv/zn9j4yCOzfl7zueeWPu+kk0p7zS66CBufeAJNZ56J5quvRmtLC9Y/+WTp31VtLTavW4fWbBYtTz217M+ffv6yyimrrHIe79ZqmS6ukcvl4sGrPIwt5jG1x2tueVt7/vOfeKn34vg48nv2IFNXN32p+Rk68OKLpReRZ56JXQ8+iCMff4zhjg6MHjkS/yU/TbH8/FmcwPFr7f3ii/iPDRt+9CO0/PjHaDn33MS9Xl1vvYV9f/wjmk44AZnaWgxs3IiWn/yk8o8WUYT2O+5AZnI10PLbI52daP/lL83slh2vP3/vWKxy2ierTyxWFicga5jJ4JXNZqsuJb+YPV46x2vueVuL4+NoOeccHPn44/h92yYPgzr4xhtzeoxNk8vWt777Lsa6uzERXCA5jbH8/FmcwPFrLYyOoveLL7DlqqsqEdvfogAAIABJREFUBqeBlpZp9x3t6qq4T8s55wAARvbvR6auDpm6OrTfdlvlAHbrrdh4+unIRBE61qwpXTsshf+2jtefv3csVjntk9UnFiuLE5A1bMGDV3h4ITB9+FrM0FWuvKrhbIctavDytx756KP4xdzA0AS6//3v0nXALr541hd5g62tpReRP/kJ2tva3K0Wsfz8WZyArAf//OfSXt/JcyY7Hn542n26P/mktGdscqXPrddeG39s2803Y+9TT2G0qwtNJ5yAtl/+Eq2vvILi+Di63nijYhgbOXDA3L/Yjvefv1csVjntk9UnFiuLE5A1bFGD10zX1rKo2nW8yu8rvx0OgNWGLw1etvUPTeCrTX0oTkyg5cc/RiaK0PfttzN+TsdjjyETRdj71FM0z6uc9h3v1pEDB3CgoQEDLS2lAam2Frt/+1vs/u1v4z9e7Lr/fmSiCAcaGrDhtNOw89e/jj+/v6kJhXweADDW04Pi+HjsLI6NYdP558eDV8+nn5r7F9vx/vP3isUqp32y+sRiZXECsoYtavCyuI93Grxsy+4cxJ8/OQgA2P/cc6VrFK1enXj/4tgYNkweBjXU3k7zvMppn6zH6nztNTStWBEPSke/+QaF4WE0nXgimurqMLJ/P3Y/9BD2/f73c3Z2vfpq/Hj7n3vO1b+QPJ/TkQMHTM8V1bZqn5z2yeoTi5XFCcgaZnKo4Uy35U6Dl20ffHUYj77eAQAYO3QITStWoOmEEzDW3V31/j2ffVY6t+vyywHwPK9y2idrZf1NTWiZXLmw7Re/wPb/+i9koghbrr669PFMBof+8pc5Owc2bjx23lcKF9jwfE5zf/87Rg2PwNC2ap+c9snqE4uVxQnIGqbBKyFtJNV75p19uOnxbfHb2++4A5koQucLL1S9f/vki8lDb79depvkeZXTPlmnN97djaYTT6w4P2vPY4+VPlgoYDBhOdpyobMwMhI/1oYzzogPXxzevRujnZ1u38Nc83xOd9x9Nwa3bjV7PG2r9slpn6w+sVhZnICsYTrUMCFtJNW77el2/PRXx1Zj6/3qq9LCGeeei2KhUHpnsYjxvj4M7dpVOpxqxYr4oq4sz6uc9slavd0PPRQvqNFyzjk4/P77c/7cqc6t119fscDGeF8ftlxxBbbdeCNQ/ve5TC3kOS2MjGD/889j3zPPoPvjjzHe1zftPsVCARtOPx29X35pwQSgbdUjOe2T1ScWK4sTkDUs1YtrWKTBy7YL79qMuuszGBk7NmRtvvBCZKIIvZ9/DgDo/fxzHHj+ebTdckvpHLBf/WpZrItJTvtkrd5QezsyUYSu119HcXwcheHhOX/uVOe+3/8ezaecUlrM5skn0fLTn8aDWOdrr1nT59V8n9PRQ4fQeuWVFXsDDzz//LT7DWazyEQRcn//uxVV26pDctonq08sVhYnIGuY2XLyaU2Dl10jYwXUXZ9BtDKDnfuPvTjsXLs2Pq+kkM8jU1tb8WKpd/36JbcuNjntkzW5nb/5Tbxi4Xya6uz9/HN0PPxwxb+/Teedh0xtLZpOOAHDu3ZZkefdfJ7ToW3b4otGbzr//Hi1x+YTT8Su++/H2JEj8X07X3mlNJS9+OKyWJc7Fquc9snqE4uVxQnIGpbuqckgDV6GX2fvEKKVpcHrs6ae+P3jvb1oPukkNNXV4chHH5UOmzrzTOx79lnk3nsPxbGxJbcuNjntkzW58N/IfJrqnBgaQu+XX8ZDV8djj6EwPIxdDzxQWrjj2msxUeVwvaVoPs9p+dzRratWYWzSu+vBB0sXkY4i7G9oiO+77YYbSt/ro48ui3W5Y7HKaZ+sPrFYWZyArGEavBLSRjK9T77tjgevVz+sPFl/13//d/zX6fIqbeN9fdOWeGZ5XuW0T1b7qjnHjx7FgZdewsG33jp20fPytcOiCNlLLsFIlcU2ihMTKE5MLKk1qfK5aoPZbMX7ez79NL4G2o677sLhf/wjHsbCQ5qX0rrcsVjltE9Wn1isLE5A1jANXglpI5lewz8OxIPXg6/srvjYwJYt2HDaacf+0v7II1Ufg+V5ldM+We2bq7NYKGDL1Vcje+mlyEQRNv74x9h5770YbG8HikUc/uc/sW3VKmxbtQrdTosizec5zf7sZ8hEEfJ79lR+oFDAnt/9Dk0nnFBxOGUmirDlmmvmjikUMDEwYGJd7lisctonq08sVhYnIGuYBq+EtJFM7+7ndsaD16pHpi/dPLBxIzZPvrDrXLu26mOwPK9y2pdma360csW/NFvD5usc7+9H2003xcPKxjPOQPvtt1cMME0nnojRrq5ltW48+2xkogjjPT1VP57fvx8bzjoLmSjCjjvvjFdWnWv9zc04+Oc/m1iXOxarnPbJ6hOLlcUJyBqmwSshbSTT+/m9rfHgdfZ/tUz7eGFkBPldu7DrvvvQ/cknVR+D5XmV0760Wr9rPYrXPqocNNJqndpCnMWxMRx655141dFMFCFTV4fOl1/GlquvRiaK0PfVV+bLz8/VOjE4WLoMRW3tjIc+dr3xBjoeegiF0dHS4iErVszZ3PHYY8heckl8KOZCrWmIxSqnfbL6xGJlcQKyhmnwSkgbSWUThSJOvLEJdddncOKNTYhWZjCYn/6iqFgooJDPTzu3qxzL8yqnfWm09g9O4OJ7NmHlI9sq3p9Ga7UW4yxOTGDP736H9ttvR+dLLwEA9j79NDJRhJ333osdq1dbMQHM0VosxocZbjjttBnvWhgdjQetjZN7v8YS9pBVfInxcWw84wxkogj9Gzagf8MGDG/fPn9rSmKxymmfrD6xWFmcgKxhJoNXQ0MDampqkM1m4/9fU1OjCygvUUth3Xswj2hlBuev3oTL7ivt+draMTTvx2F5XuW0L23W3oFx/PfzpcNn667PoKf/2B8L0mZNytqZe++9Y4cc1tVhYnCw6kWLF9JcrONHjx5bBv+CC+b82K2XX45MFGFoDl+j7//+L/4aux98EDvvvht7n3563ta0xGKV0z5ZfWKxsjgBWcNMBq/yhZTDoSst1/jS4GXT+g29iFZmcNvT7Vj9h+2IVmbwyXfd834cludVTvvSZB0eKeCOZ7bHh85GKzP436+OXRsqTdaZsnYObNqEjZPXz8pEEfY//zy2XHVVae/SIpuLNd/RcWyxjKuvnvtj19eXDpH8+utZ77v7wQfjr9F88sloWrECG888E4yXvQB4rHLaJ6tPLFYWJyBrmOker/Ktvr4eAJCdshTwcqTBy6bXPupCtDKDZ97Zhz++tx/Rygxeev/AvB+H5XmV0740WZ/6815EKzM49eYN8V6v1X/cEX88TdaZ8nAWx8ex/w9/qFhwo2PNmkU/7lys/Rs2lK7fde21mM+1zcrDVPbSS2fc63Xw7bdLF3ivrcXWlSsrvsfO116blzUtsVjltE9Wn1isLE5A1jCzPV7loauhoQHZbFZ7vJawpbA+8OIuRCsz+ODLw/jfr44gWpnBvS/snPfjsDyvctqXFuu23YM44YYm1F6fwb+/78ah7lHUXp/ByTc1Y3SsdM5QWqyz5eUczeWmDSbdH320qMeci7V8na6d99wzr8fe/9xzsfPwP/5R9T75jo7S0BVF2HrddSiOjWHfM89g++23l95fV4eBzZvnbE1LLFY57ZPVJxYrixOQNWz5JyPnNHjZdM1DWxCtzGDzjgG0bB9AtDKDax+avqT8bLE8r3LalwZrsQhc/8hWRCsz+PWfdsSL4F3529L2/Z+mHuw7mMf/frpleaFzzPM5LU5MYP/zzyP7//5ffFje1uuvX/BFludiPfTuu8hEEfY8+eS8Hjv33nvYfNFFyERR4jLxRz78sLTs/E9+gkN//WvFxzoefRSZKMKBF16YszUtsVjltE9Wn1isLE5A1jANXglpIylVLAJ9A+M45eZmRCsz6B+aQM/RMUQrMzj91g3zfjyW51VO+9Jg/fvnuXjbPdh97LylF/9Zujj4yTeVtvPa6zM4Olh9Zc40tSTPaaGAXfffP+sepdmai/VAQ0PpsL+XX5638cCLL5Y+d3KFxqnt/d3vkIkidL3++rSP9X7xBTJRhLZbbpmzNS2xWOW0T1afWKwsTkDWMK1qmJA2EmAoP4G9B/N4/8vSoYXn3H7s2l0/umUDopUZ9PbP78Upy/Mqp33Lbe3tH8fZt21EtDKDtxoPVnysbc9QxUIb0coMvm09ukzSubdUz2khn8fWa68tXXT5nHPQetVVaL3qKuz7/e9x5MMPsfu3v8X2225D50svob+5ecHWjsceQyaKkFvAcHfwzTeRiSLse/bZqh/ftmoVMlGEo99/P+1jY0eOlJawP/10oFhclm316OA4JgrVrys2U8v972quyWmfrD6xWFmcgKxhWtUwoeN1IxkeKWBweAKHekbx7Dv7cNqtG+IXojc9cexaR9c8eOzQw+WyeianfcttXbN2N6KVGVz5QCvGpxwtVywCjd8dQXbXAB5/cw+ilRn86vc7kB+1vYiwdUv6nBaL2HLNNRXnfVW91dZizxNPoDAyMm/rjtWrkYki9H7++bx5ub/9rXSY4uOPx++bGBhA12uvofOVV9B84onI1NZi/Gj1gbplcjXHfc88g62ffTbvr7/YsjsH0dGVn/fnLfe/q7kmp32y+sRiZXECsoZpVcOEjseN5KtNfXjto4N4+YMDuPy+bDxwXXjXZjz2+h5sC67b9d8NpcU2Pvr6yAyP6Gf1Tk77ltO6Zdcg6lY1oW5VEza2z/zHgi829qJ25feIVmbwyGt7lki4sJb6OZ0YGMDep57CnscfR89//oNdDzyATeedF68ouOv++0sDThRh2403YmLo2O+MuVi3Xn89MlEUL3Ixn7r/9S9kogi7HngAQOmaYK1XXFExFG6+8MLEz99+xx3Hlpm/6KLEi8B71fhtNz5rmv0C0FNj+R0gp32y+sRiZXECsoZpVcOEjseN5Lo1WysOtfrpr1rw4VeHsfdgvuJ8GAB46f3SOTHP/33/sli9k9O+5bIWisB1D5W27Yde2T2nz/nnv7dgxaomrFjVhMN9pWXNx8aLuO3p7dgzuVeiUCiiOP8jw0xLw89/ZP9+HPzLXzCwaRMAoO+bb44tQ//oo/H92rfMvmBJeYGMkf3z+70CAL3r1yMTRdixejXG+/riiypvvuAC7HrgAex9/HHs+8MfEj9/rLsb+59/Pr6OWfn7Wape/qATL73fOe/PS8M2MJfktE9Wn1isLE5A1rDln4wWWTj0lQ95DNPgNfcu/U128hCr7XjyzT3o6MwjP1pAITjvYGJiAuPj4/jk29IiBff8accMj+hn9U5O+5bLuqcrHy+oMddzEtvb23HPn0rX91r7v50YGing6bf3IVqZwRm/3IhPMz1obuvHk28t7x6xtP78t914IzIrViBTW4v+piYAwMYbbkBheDj5k4pFNJ1yCjJRVLGnbK4d/f770oWXr702Xolx80UXYazKfxdmas8TTyATRdj90EPzNiymB1/Zjd88r0t0LHcsTkBWr1isLE5A1jD6wau+vj4euMqHOIZp8Jp759xeWnhg1/5hDAxVngRTLBYxOjqKkZER5PN5bGrvxY9uzmDlmizy+Tzy+TxGRkYwPsvhOSzPa9lZLBYxPj4+621sbCx+HiYWuNz2YpwMWVuH8hM42D066+qD//qmG9HKDO54Zu5fv729HR9+fWTaghvl29W/bcWzfy0NYr9/Z2/F577xcVd8PTDv0vzz73zppdLwc8klOPrdd6U9YA8/jKGtpctQFMfHMdjaivFcDv1NTdgxeahf8ymnLOjrDWazFYcVbrrwQozOc+gCgN7PPz927bJPPlmQZSHd+Ng2XHZf67w/L83bQJic9snqE4uVxQnIGmY2eIUrGwJYksMMy6sohoap55WlZfAqFKa/ECu/qM/n8xgYGMDRo0fR39+PgYEBDA4OYmBgIL719fXF/3v06NH4NjAwgC1btlTcd+ptaGgoHgrKX6va7dw7vsePb/se3d298eOXv15/fz+Gh4cxNlY67GpgaCJefrt8uFWxWEQ+n49dAwMDGB4eRj6fx/DwcIV1eHg4doWG/v7+ad9j+HgDAwPx91F+zPJt6udM/byZbuXnvfz/s9ls/NyVh6t8Po+xsbFZh7ChoaFp30P55zf1a039uc90Cx+j/HZra2vF8xzehoeHpz1HU7eH8s8hvO/g4GD8dtLjTn3Mqc97aC1/Xridlr/m1Mcpb/dTH2+qYee+Xlz74GZc89sWXPfQZnz4VVfV7314eBh/eGcnzq7/Dq//756Kx+7t7UVfXx/6+/vj7bv8M9y+fXu8p6x8O/3WDXj23X340c2lBWdOvLEp/tidz+7AR/93GE++2YFoZQZPv70n/iNEteG92u+D+VYsFrFt2zaMjo7O+AeB8O3iEh4bWRwfR8tPfxqvFhifP3XKKRjasQMt55wzbWGO5pNPXtDCGgAwvGtXxQIfAy0ts39SQtk//KHkPuMMjPXM/7yrahUKhfhnMjg4GP8Rq/wzOu/OFpxwQxPGJ+b3M0rDC5ry78eZblu3bq36e7z8/Y+Ojsb/P5/PY3R0dEm313JpeD7n2lys4XMb/n4sP8cWv4vKR8KMj4/Hv0+n/m7fsmXLtP+elH9Hh693yp/f39+P0dHR2b94QuH3O/X1VPm/A1O3x/LztG3btln/iLycFQqF+N/UcvwbWUhL+e9qrtv0+Pg4BgYG0NvbW/H+uVoLhULFf3/Lv9PLOylGpiwwVc5kOmpsbIwP9ysPPrlcruoeKMsaGxsrlqyf+jYAfPzxxxWDQz6fr/ilEL5IDF+sl194T31hWX5R3dfXV/UXRrXPKb/QnPrCdHBw0OQ/LtU2kvAX4fj4+Kx7YfIjBUQrMzj15upLQVfr7Mk9ZLnesUVZ51L4vSxFLP/xZXECtta/rDtUMRTd27ALwyPVf9muenTrnJaHn5iYqBgSe3v78Os/bsHtT2WxvaMbR/tL/64//HI/zrz1e5xz2/c465cZnPXLJpx60/c4u/57nH5L6f0//a8MuvsG42FyZGQEY2Nj8bBZ7Y8D4ZAZDqVDQ0PTfp+U325tbcXIyAhGR0dje/hvpfz+8gv+8DH6+/tn/CNFtRcrs/3RYurvv13vvIPvLrgA351/Pr6/5ho03XQTvvv/7J33e9PW28bff0wJuxRKCy0t/ZaWbpzBCGGPsmfYmxL2puwNYc8CkWfsDGfvxIkzHduxLd3vD8eStyPbki1R3dflqyVeHx/J8nnO85z7mTkTpb/9hg8//QT9779D++23+Pi//6F8717Yq6pCJkLB48B9Pm48gsekr68PPU1N0M+ZA+PSpWi6ejVi4j80NIQ3ug502R3+63jkApHD4SDjajbDvGYNSr//HuUbN2LAbo85YeP+Hfz34LELnuRyP8wRizUuDyYVlOKzeTQq6uwhE1RucSR4DILHxWw2o7+/Hw6HI2QRJdrCRrRjxf2eBY9r8H0DAwP8fdznCn9tblEu/HOFf//DFx4YhuErJYaHh0POY+69ghfouN/c8N/w8GPCLR7F+k6FBwDB3wNugYibF4QvHoaPYfD7hJ8X0RZKoy1Wxfo7d1xjLXhxC2/cfCLafCU4uOXmGtz8IHzhM5gnfKGPuy94gY77W/D8KtZcI9HrP8Mw/PEO5uT4gsc92jhx55WQha7whYOKioqQ70P4dZv77Ny5yP0/xxTtOHJjGut6yx2reAvPwZ/R7XajsrISbrebH3vudYLP0ViLp9Gu79x55HA4+O9+8HkXvqge/j0Jf13ufOHGNPwc5li4MQx/7fDvWfhcPfiaHXwOhn9nw1+Hu3k8HrAsy/82cvdXVFTw4xDOMzAwEPIZh4eH+WPHBV/ctSzWfFW0wAsgwRYXeHHBmJQSEnidPn0aFosl4duTJ0+Sel4mbtFYjSYLPmrN0BnMIz7fbLbg5Tuzv1eXTvD7/ryGNJu9/sj0yY2ryilv1j83knOvYAfJPk1eoMX6vw04c7MMpjILzP7HlZWZMXYOCc4+akf+LghhNZst+HY5yXYt2KHHy3dm/rtAaWiMzSf//ed+maLGVIqbmaahnTIFxp078fTxY5jOnQtkt377Deb372HYvx/a779HuTn0+OiNwo/XSDdTmQWnb5gwKpfGjBU6aA0WnLxuQsnL6MfoyZMnML96BXrcONAUBeOhQ9Iex9cBF9nTN4RfT5VwDqicKqvK+t/m/C+zRpMokVGwi2E0W3mpJCTwkkupoZQKZnW5GVibhvDzOgtmrTXj53Vm0BUDMZ/LskBDuxN335L9LInsMdh4gljK33rVlRSrnKVyii+xWJ1uBqPzaGTnatHR4wkp+fu8QI8rTzv5Ngd1rU5QGhrfrkzMnnwk1juvu0BpaDx8T97n37I+UBoahXusOHKjBZSGxpHriTvzJSolHH/WX57MsVYvWYKW4mKAW4VmWbiamiKeJ0YDa6+PxZVnnfhqiTEkQ7rycC0W7q3Con3Rx49jbfc3ZW7cvj1lFk5dfR509oSWUL019fFsx263JvR6SjgHAJVTCqms0kgprErhBFTWYImWkgoPvqQOurj3VMoeLynFsR650YKf11kwbakpZJKxOI6pQHefJ+Sx+dsrYz42XGcftIPS0Dh4tTlhVrlL5RRfYrG+0veC0tDQbCUmDecfdqDobAOmLw897w3WQTzwG2SsOpKYW9xIrG4Pgy8XG9E36OX/PWOlCT0DXnyw9BO+LRXJfUAROeWidvswKiqryD8E1t/v/0f4dSWWim+18ufD6DwtcrZVYMJ8Xch5UloeuTDFjeuAVguaolCRk5MyC6fXhl7M2V6JILNYbDlVHxQUqk6xmZRSOAGVVSophVUpnIDKGixJawHDs09SiHM1jLWn7L8UeBXutfI/3tk5NK6/6MToPNI0NrwPF6fKxiG/UYAO05ebsO1sg+D3fa7tIW5xB6oTZpW7VE7xJRbr1jPEwOLU/UDPoyGXD48/2LF4fzV+21AOSkNj0T4rdl9sAqWhce5hu+is70x9If/u9vf7GnL5MCaffO/+NaeetYknpRz/sppB3HoSv48XywKdPR4wDIvWLjeWJnBdiaYWmxtj8nXIzqFx5amNd5qsaHBgcqGev1ZOLNBj7bE6bDxZh3b/dZIbV9/gIOisLOjGjQMrggkBQPp1URoaJ/09u14bepGdEwgEf1htHuEVQqWUc0DlFF8qqzRSCqtSOAGVNViiN1AOv0kttY9XgPWPTWTCefVZJ8rrBwEAq46QXkRHbkQve+JKXOburErIJAMAqpud/omC8DIupYyryim+xGBlWeCrxcTUxdoU2evJ4fShucONcXPJhPubZSQLFq/cVgrWv/w9wCYvNODRe3vCTnVCpZTjT1cMYO0REzzeyHEoqxnE1KVGPvi49cqGe2+7sWBPap+tcE9VzKbZ1c1OTFtiDAl4SJsAEhwGj6vp229BUxRcjeL0bFt5pAaUhsaoXC1e6HoxudDAX6O5hbJE2hEo5RxQOcWXyiqNlMKqFE5AZQ2WKJERZyWficBrJP2XAq/vVpaB0tBo6wpYWOoqB4hpxmJjyOTPx7AYGPLh0mPiDrf1jPBMFyfXMIOsHGKrHdxkWQir3KVyii8xWCvqHaA0NKYuMSCeGeg2f1aM0tDIyqExMJRYb7VUWetanZjh/z5SGhr/lpHsWLPNjbfG3hGeLVzpOP7vyvrijrWg1zD14atFWtx7242Fe61oaHfx952+3xYS/ExbasSmk/UJlT0DQHv3MNYeq0Nbtxtn75My6M8XxG6a3dkzjM6eYXy09GPTqXq+BLG1y41TNwNZp5ply0BTFLofPkzuw4fpuxVlIecmpaExb1cVGBb4aa05ZFFByLgr5RqgcoovlVUaKYVVKZyAyhos0QKv8L1VctF/KfCaOJ+UzzicgUkmywL/+4v80N940YnuPg9svcN4Z+rDkWvNyPdbbSe6oZvT1/6MQmtX9H4FsVjlLpVTfKXKyrLArouNghYKmjvdyM4lphszViVmrAGIM64vdD34Zb2Fz7oYqwcxfq4OExfo0RMjGEhUYh1/l5tBTYsTNc1OviE1w7DYcKJekBX/SOLKkrly6MmFBjjdDJYcqMZX/rYUJe/t+GqxkW9r8WeCe+SaOlx8mTUX2Fx7IbyB8ga/WdCCPVZMnK/lj1H1+eugKQo1K1cmxBNNDqcPWTk0xs7RYcqigOFHWzcpcVx9lGRKH723w1g9iMcf7CO+plKuAfE4vT4W3f1e2Ho9UbOi6ZRSxhNQWaWSUliVwgmorMESrdQw2n6udOzxGkn/lcDL62ORlUPKV8JXSS897iA213O1+HWDBT+ttYSsMJOgTPgEJVjzdlYlNDFTyriqnOIrFVYWwL23XfykmssgxdPSA6Ska83RuoTfT6xxbexwISuHxoR5eizeH9iD+dfftfwEM5Vsklicm081hLABwL5/mvi/LdhTldLrP3zfHXHNWXKgOuTfLTY3H3hQGho/rxfusAoEHCy5268bLIIz8UAgOORuFx51wONlsfFwOWiKgmHy5OQPFsvCa7fj7c0PoDQ0/thkwfXnnRELA1z2b21xHaYvN2H98ZHPXaVcA+JxPim18+N+/lFi+zHFllLGE1BZpZJSWJXCCaiswVJLDWNISSfJpXsWHPW7d325yBBx/8CQL2R1ldLQ+Gy+HssP1qDobAP2Xm5CTYszqfcuOksmbNeedwp6vNVqTblsKR1SyvGXGyfLkkxJtGPMsSa6os2ywEtdD8bOIaVguy4K22tTVkPKEi+WdCT0fsGsYihve0WI6c3oPJKJ+3WjBQ6nD/qqxPaficn5+EMPDl9rRnauli97m7bUiFuvungnwHFzdMjKoVHXmtw1AgD/euG37BwaD/7thqXeAZYFrj4LNMZO1GSiym8U9MVCA3ZfakJ5vSOh57vcDP72twKgNDS+W2HCa0Mvxs7LRZ/TAAAgAElEQVTR4cM33ye9z8vT0wPrggXQjRmDXVNX8RlbhmHx4xoLtp8LZG/Dg8cvFhowUuwot2tALMXjPHEnUG6aiFmTFFLKeAIqq1RSCqtSOAGVNVhq4BVDSjhJ+ga9aLW5MCo38EP945rokxWX2wdj1QDuvenCjRc2NHa4YO/3oG/QC/dw8m5dXDZtz6XIPjzRpDdZ0dzpQod9GD0DHjhcvhEnFpmQEo4/IC9OhiX9rF7qe0FXDISUvAJAmbkK+qoBrP67Dva+6KV2TrcPfYPekOBMW9GPif79N6uO1GDYI/yEmb21AtrKxAMbMceV6/FFaWhsOdOAV/o+jJtLgq8rTzsTascgJmeLzc0HgZSGxrKD1fhsvj5k4n/1qQ27LoSWdw4O+WCuc8BS58CgwL1zV54GAqqsHBr/W1WGiQV6rAizTrc2DfGPm77clNDnMdeRQJtrM5CsvvSXPlIaGuPmkvPuzJJiss/r/v0Rn+8bHETt2rVw1tai9cQJGKdM4ZtGL5pxkIzrM7JQVVrej6elPSHP/zZoDxiloWGqHoz7fnK6BsRTPM61xXX8551YoM/ob4JSxhNQWaWSUliVwgmorMESJTKKVVKolhpKJ1vPMJYeqMGKw6Sc6reN5Vh3rBbnHsQu02BZYNjDwJ2AY9ZIemMkk8qFMRqRBothSDnkFwuNmL2lAuuO1eHozRa8MfbKLviS+/HnJCfOK0HZCkoTaKzt8bKoaBjCwl0GjPLvu1pdHNlXq8Xmxq1XXbjytBN333RhcMiHykYnPxEu2G2Fw5WYScYLXY/g4CBYYo9rY4cTda1O/rvHZYonLdDjp7XJ749NhXP9cbJ/a9w8Hb+vaNPJej7TddjfALrF5ka230Tn2nMbjt0KZIWuPBWW6T7n7/mXv6MS/zyJ/RyGYTHFf7yjZe/jyVg9SN4jQVOOcK08XIMJ87WYWBAIQueteAWaotAQo5Ey4/HwZYjN+/bxgdaRLxbgxajPUT57Nuq3bcPMWddBaWgYg4Kp8AzwTn+gy7l3TltqxO6Ljfj7RguWH67GqiM1uPKsE063D0MuH2hDamWg6VK8c/VXfwsI7voQzbE0XZLDNVVoVYgcWIVKZRVfSuEEVNZgSZaSMpvNsjDcSEfgxW1GT6fWFtdhlL88aNwc0qfLl4HopbHdJdjAwOH0RS03ojQ0GjtcIz4/ncr0RUJIOZ5rmEGZObVJpljq7vPgc/9EdeoSUta69XQDmtpd2Hqmni8TzPbvQ8zKidynFVzmRWlo/POkg3eA+3NLOXoGEmt3ACS/JUfq488FCdytvTu0z969t93Ycb4Rphrxsx3NnW78usGC7FwtRufRqGwcwvRlRgwM+eByMyjYXRWRZVnuX+AJvy0/VI3GDteI5+uJO6QU+sSdtriPAwB7P2nqPnG+PqHPRVcM+AP01AKR84/asWiPEfqqQT4jOCqHxotRn8M8a1bE4xt37gRNUdBNmIDed++gHT2aBF6jx+CbnOfYsf01wLIwPzUge/ZHjNKURmSDg/VK34vfNpXzjrSxbl8UGjA2X4eVB4wpfd50Kda52tThQnauFmPytXz7E6EBvRTK9LUfQEhgHk9yYBUqlVV8KYUTUFmDJVqpYTRFa2icbkkZeDlcPiw7WINxc3R881SAZKPCy0fElKV+iN+PQWloFJ1M3LVNLHm8LEblkt4zI02+bD3D/n0LRtx4YcOha8285fbjjyO7d6VTmb5IvNT14rk29BxiQYIt1zCDVpsb+y43Yv4OAwaG0h/4h2v136RUqHCvFc9oslF+ykIDpi838efp7I0GfLD04fD1ZrKHZmUZOnvccLoZDHsYrPRP7rkAjpv0/rTWgg67MNdMsST18WdZ4Nsgu/nrYeY2C/YQI468oviBdTKcR28GAtwd58mepfDAL1wG62DcIOCH1WaUfLDHDHQPXyPvKcQ4weNlQWlIhi0RcSWdi/entkdIXzWA0zeJsceTjz28ocvBqUvx76jxcPYGSld9Dgf0EybwGS46Oxs0RaF25Uo8ftnMlyseutqCb5eTBYnF3+2HzxF7/5nD6UNdqxMMC5hrHbwJyfTlJny3sgyHrzVj2tLAnt0/N0VmBjOxCDeSop2rF0vaMX4e+b4X7rHi7huyF5AzeMmEMn3tB0jWU4jkwCpUKqv4UgonoLIGK6XAq7CwMOberk9tj1dzpxvbzzWElMQ9/hhwYlpxuAYeLwtLnQNfLjLgp7WJOXIlIs3WwGb9rxYZUGbObKnJdyvJ5LqxPX7Wqr6NZMdmrjHD4SR7eQ5dI5OTVPa5SKFMXyR2nm/A1MVGDLkCZaE3X9pw8Gozdl1oxJSFgX0oC/ZUJdynSkx9MPeTzOtcHVpsbvT4Mxbc7ZtlJrzU98JYRs7TYQ/LtziYv6sKF0ra8ULXy/eh2xrUg2v6chPqW9NfdpSO41/sN8ShNDT+3FyOonMNqGl24ujNVn5v0bcr4u9zSpSTYVhMW0q+rw/+7U6odHP+rirsvtjE79Mak6/FpAV6PlDmjme07PWeS02CMxksC2TlkPdIJH54begFpaGx7GDNyA+OI5ebgTaofO+MvyfYBM2/yNKUYsOuUv6+zmvXQFMUqvLzYf7f/0jma9w4DNts+H1jpHvsWM2/eD56EgbLhC+WNbaTjNC9t91g/ZFtS6cL5x4Sri8X6kIe39ThwrYk+jJKreBz1eNl8Erfy5u6zNtZhepmJ5o73WTRZpExYyZMmb729zu8I37vOWWaNRGprOJLKZyAyhqslCOjkpKSmEHXp7LH685rG8bkk4lQsLPXysO1IT+q+680Y5y/pIrS0Ek7BcbTC22vfzWYvM/tV10ZP6EX7Scrsm+M8S2+Lf7N78H9ed6ayCr1vJ3y2qeQ6THlApPdfgc/bcVASH8iSkPjj83l+Hx+oAHrsIh79zixLIu+QS/s/R4MDHkjJsLDHgbfryKsJ24HysiefOzBlaeduPK0E1WNJHAKHtPS8sjPw03ouTK8KQsNMNcl7/iXitJx/Bv9fafi3cbka+MGH4lyvjf384sfiWrYw6C62Yk/N1egrHYQpppB+Hwshlw+7DzfyAdgm0/VRzx3m39P2+3XXYLeiytNTWQ/6jO6R7RsSfC4hjsNUppStHcPo2HbNugnTwZNUeh9/Rr9paWgKQotR49C6y8THD838Huw6VQ9KjZsAU1RaD1+PCGevZeb4HKHjgXDsBiTr0WWppQfp8cf7Rg/j7hQmmsTc3WUWtyY7r7YFJKx23OpKSTI4nq5Zar8PNPXfmP1ILJy6Kh7Uwcc3pC/Z5o1Eams4kspnIDKGixJSw3loJECr1h9XriBt/d7Qn48uR91W88wsnO1GDtHx9el81ko/x6XBbvFt07nVlEvPe5A4R4rGDbzJ/Tey2Q1+1IU226PNzBZKC3v51fFOXX1efjysnSvcDIsC1vvMOxBZaIeL4OKBgfefKxEp33Y7/zo4VeapVJnz3DI/3PnUnYODWPNIF+yV7jXiqKzDbj1qgt9g17ceVrOZ78OXW0RneudqQ+L9lmxaJ8V64/V4q2xF32DXvh8ZDy4rM33q8pCSk05I5fg4x9+nv5b1o/9/zQjt6gSs9aaMWutGQW7rfB4WUxaYMAHc98nv+r955aKkGsHV0K860ITJi0ggcy9t7GDlUQ5//qbXKsuPErcYh/wtwuIcUy4oC6aucX646QU9dF7YSXFn/s/eyLGKI8/kAqEdQJ6X42k4HFlWZJtfnv5JX796RIoDY27u67y5YWmr78Gy5DzvGn3bjBOJwr9paIn77Ri/i7y/8bqQXT+8w95XlYWum7dEswT63dq5mozKA2N47db8eeWipDFjD83V8jKtMhqtaK7z8M3Nqc0NHK2VUaURXK93IQG6VJwZlI3X9pAaWgYrKH7vErL+/FFIflePHzfDSDzrIlIZRVfSuEEVNZgSVoLKPeMl49hMX25CRuO16HdHpj4nn/YgZPXSakgV18fHHytPFyLlUdq/IFYDd94MzuHxun7bbD3ezDJf4FMtjFxNHErr58V6OH2MHyZUKZP6OvPyQ/F9nOhdemvDb3YcqaBN0V4qSfZuuWHQkuBvvT3GGvtSt8+nkGnD2fut2HaUhOmLzfhjbEX9n4vNvgniKNySZnX3B1V2HiyDm8MvZLyBJsO3H9Hms1yExQuuzlrnQUDQ14MuXz8RMxqtfIlVp8V6DCUoOtfPL0390XYi5PJUgVuv7bBXDuIsflkdf2DeeQG2uHnqc/Hot/hRVevBx32YXTYh8H4I62aFud/wlL6ytNOzNlRCUpDY8YqE3oHvLyhxu+byvkxbwgq462od/BjE4/T2uTEa30v7r/rhtPNoN/hxZh8LUblamHvT9yoZCS128mCwdTFRoQfOu56+UInbO8rl/VIhJP73kTLuCWqaOPKuFxY8cMBUBoaO6b+hY9Z2fh46CKcdaGBnsvN8NnKfocXxupBTJing9fHgmUYNB86REoSx4+Hsz411mUHybh+7c8gZefQmLoksK9y/bE62ez3slqtfFuBqYuNqGoaivodv+ZvLL3xRH26EQFk/veUK+flWg5ceNSO14Y+/neA0tA4cIWU5meaNRGprOJLKZyAyhosUQIvm80m2z1eq/e+iNlIUxvkGvXrBhJodfV5MGGeHlm5Wmw8QayVJxUa8ErfG1JGyN1e6Hrg9jB4Y+jFR0tg8vnUX/Yyfq4ObV3DaO50RQQWHd3DaO10o2/Qy9/irfAfvEr2Q20Nq9/P9An90UJWuucGZbJYFvhlPVmNnb2lAtbGIdz0N1HdcCJ0orJoHwluw80kpFJdqyvE9IGbsEz3b34flasN6Y1GaYiDWLCBitj6fVM5egaISQaXHThxp5XPZo3O06KyIXKvE3fsZ/szJ2fjtBNIRB8t/XzQtWgfmTCtLa7lS8CCA8JVR4Ttqcn0eZqI0sXaM+Dl3fjCGz2ffdCOH1aX8ZkTTr9ssODac1tMTqebwYErzSHn78zVZn6v0tIU90DFElf6xp2vi/ZVo7qZnLOL/eXI4U6WsfSt//s5kulHsLgmzcENiZNVrON/YusdkuH9/R5mzn+F3zaG7uVlQez3KU3o/rzwY1u9fDloioJx2jTUrVsH1pPctYUzLeFuN17aYO/34IW2l+8VV5FgI2mpZLVa+QzvkzjmUzUtZIFx+rLE+riJpUxepxo7XJi3s4r/ndeGOVvO9u/vnrezMuOsiUplFV9K4QRU1mB98g2UszSlmFigj3Dc63d4+ZIGbqLg9jBYd6wu5EJHaciGcIZh0TPgxb033Tj/sAP7LjfjGR0/UFjjf/0pC43IyqF55z+WBY7fbg0puZhYoMcPq80oOlePzp5hVNYPwRlU088wLKYuIZPwcIvpTJ/QbV1kojFtKfmhHHL5eGc77jZtqQkL95KSm3DHJq5c7e8b4pfKhYthA+VdP64x487rLuw438gfi29XmPCurBev3lfig7kP15534o/N5XymTorSN5ebwahcLXSVA2DZwGp/bYsT9/8lq/hcT6Vwccf+jaHPv5JsGNFdsrzegccfu1HywY7qKP1yPpYHgq6lB6ox4CBZtn6HD5UNDuz7p4kPCCfM16OrV9jkONPnaSJKJyvDAt8sM6FvMNKd8oN/UWPqEiP2Xm7C6ftt/PXC3u+B1WpFfasL7fZhMAwLU80An/mhNDR+XmcO2U9DaWi8ljB7u+xgDSYXBrKk2Tk09lxqxJf+c1onsJk1V0I3kmFPsLhMya6Lwhzh4inW8bfZXfh67ruQ8SwtH8CtV12Yv7sKv2yw8M58uUGOlOHXDcblQvns2Xy5YmNRUVKcwcc6O1cb8pux0d+TbW1xrWB7cin15mMlsnLIYqRrOPbePYYFPi8gizodduGBt1jK1HWqrGYQo/MCC1o/rjFjrj8IozQ0Zm8uR0+/x29kROYr6jVVGimFVSmcgMoaLNECLzn07IqmLwvfg9LQIfbuQy4f3x9oTL4WXy8jq6t3XnchO4fGuDk67L9QhhWHanD6flvM+vqRZOv1YGJBaJasrMaBwj1k9Tcrh8aEeaGlXFk5ARvt4BpvLqv0/aqyiB/xTJ/Q/CbvHBo9A17M2V7Jm0PsudiEP7eUh3zGw9dCgwiuBLFwj/Sfg5ucfbnICFvvMFiWhY9h8Urfi02n6tHeTbKSVqsVDEOCImuTk189fvyhW3QmfdUAX1rClZN+GeTqdfBqM7y++HsRWRb4cS2ZrN58Gb+8deYac0jA32oLZGKDg65lB2vgckeWLjrdPrR1D+NCSTvuvxM+Hpk+TxNRulk/WKKXarIsMGudOeT6wP3/3bddoPWV+HqJEWPn6PDrBguf3aI0NOburIKPAaqbh/jJ3JIDqVmtC5HT7cOkBQZ8ucgQYaBirhOWfeE+S3WzcIOiS487QGlo7P8ndYfUeMe/qdOFpQer+e/RqKAFNC7YJJng+CYfvoEBVObnQztqFDHcOHkSwx2J7b2z93tw/JoF5x62oyRs/9zVoIbm2blabDxVj3tvxb9+CdWWE+Q3YX1YxUM0LTtIfiMfJHB9EUuZuE75GBb/W10Wch4FKgu0mLXWggf/krHgqhte6XvVa6pEUgqrUjgBlTVYopUaRtvPJYc9Xuv2P+d/DP/YXI4d5xv4jEdWDo1777qx60IjKA2NyYUGf6lKo2gD/29ZH4pvtSCviLznuHlkAvTZfD0evbdj0OlDv8OLFpsb64/Xh1xwn5QGfki5TfGn7rZGvIccTugf/ZOQ5YcCjVanLjZi2MPC3u9B8c1WzPIHBqfvhTZR5faGTFkY2Y9GDDmcPlibhlBa3o+Jfue1kg+hkxSWZUOCm/AxPX2vjc88dPSIuwrL2UJvP9fI74FYe0yYQUAw5/23ZPX7+5VlcfdHTVlEznOutPKPTeXwMiyeltoDQdehGrjjrEoDiBkMCmGVu+TE2mJzY/6uyogJWf72SsxaE7kHj7u9D9p3d6mk07/wk57Mx4k7rahpcaLobEMIkzVKhjWauJYZFoGBGhD4Hh2JkR1OREKOP1ciSjL6Rqw/Vof87YHjtPti08hvxLLouHCBz3w17d4tGmtDuwtbTtdjkb/SgFtoEdKcXWzVtjgxdo5W8DHlr4PFqRulJKpMfPeflJIKkc/m6bHpZD0uPOpA/vZKjM7TYumBarjcDH/czj8i5/nGE/Wyuk6NJJVVfCmFE1BZg5V04BXPRl5OpYa3bt9DblHkpGV0nhbNnWSln3Pj4m4vdeKvJHHOf1wJQUN75Epuz4AXz7U9WFNMgqxLj8nqp6l6EGPn6JCdE730Qg4nNLfJO/h25Wkg8+J0+9De7cb95+VRJ1+TFpBgoFPkoAYA3yuMuy0QkFmLMIJggN83kszdnO2VUTNByYobu9lbKng3tLtxnOxicfoYFt/4y8qe0dHd4xgWGOXvndPV68HXfgdOzdYKvtxyxeEaSazp5XCeCpXcWBkWmLWeZIHC+0NNXWzAzgtNWLwvMMHOztWG9OhiWHINSpe4bC3X1Ji7CbUI5wxH9FXC2wmcuksWR47djlycSlRCjj/DsFi0rxo/rDbzn8vrY7HhBClXP3Nf+H7LurVriUPitGkJ7/cSwvrwfTe+X0UWvh69t+PYrVZRxkmI3B6Gzw4KdZzk9slNWmBIuuIkWWXiu88tUITvBbTUO0BXhH4HuF5nnxfoUV4hrzYs8SS3a2o8KYVVKZyAyhqsTz7w4lwNH723h6xG/rQ2UBrp9bEoOtuAzxcYkJVDo2/QK/rAc85/q4trMTTCpP3cA7Kite9yE5o7XfjSv59m/fH6qI+XwwkdHtxMX26KmhGxWqOXOhXsJpPGN0bx959wZStTFhrw3coytHWNHNxFG9P6Nhe/f6XobD1vqZ6quP1SxNSDBD/tAvc2hHNeekzOnd82lUd9/MCQzz+h0QMgBjNcwJWVQ2Pv5Sb4JOrFLIfzVKjkyNrY7sLnBXrUtTrxz5NOHLjSjOX7jXwGwdo0xH//ft8Y/finW8MeBhPm6XgzG6F7dgr9WZqPMUowo4nbKxqeUU9GiRz/aPs+zzxoS6gMFyyLshkzQFMUGoqK4O0X/rmFsnLmKtweUkpDQ5dAYJusNp8ilRxfL9VF9CKLJ64/4JOPwloQiKVMfPe5ihGhGd6f/Ysw10vk8T0XIjleU2NJKaxK4QRU1mClFHiJ8RipFWwnb20a4vdIRGuyybLgszFiD7yuckCwtfwDv6HCD6vL+L1Sv28qj1n6JYcT+vbrLr58bfnhGlyP8VljsR65Tty59lwSb1W+vduN9+Z+3mrZUucI6SsVT7E4X+l7+ODo2rPOlM02uJXd4NuMVcLdvMI5XcMMXzIbvlIa/H7fryrj/3boWjPGzdXh1isbb+cuheRwngqVXFmbwjJG4RlPrlR03z/py26NpKM3W/hrWu9ApIFINHHGR48FTrrb7cPYcZ6UjJ97mLqzpxjHP1Ebd0d5ObSjR4OmKJh/+EHw84Sytna5I/bcidFsOp4evicldGPydXj6NrHsDLdH7bMCHdrS2Gok3d/93gEvMR3xtxwQohN3yCLDqoPGlN7b42XR1ecJMWWRSnK9pkaTUliVwgmorMESJSVVUlIS1Vwj2GY+Uwrv47X6aC1mrDThnSm+rXEmTxKu0TB3+2aZCbY4JXhyOKH1VSRz8sbYi/o254hmEOEy1zpI+cQCfcplbqWWPpR8sGPGysBm5VF+R0mhisXJAjh9j6wcj52jw8dy4SvT0fTIPzFZuM8KXdUAdFUD6OoTXm4ZjZNb+c/bXhkylr0DXrzw95zTbK3g/+5j2JgtF8SUHM5ToVIKazjnwr1VfLm0XMQwLN8UXOgEj8ugCy3Xe6Xv5VsdXH6SXHPoYGXq+PMNlikKTbt2YUCvH/E5ibAuPxxaEj46T4suidpkNNvcmODf03zlaWfCY8qygTLsFYelaYEQTek+9tzWgvm7hAemnOX+5EJdSqWYt17Z+AqVtm5pg1ulXFMB5bAqhRNQWYMlWuBVWFgYEWRxNvPc/2dC4YHX4JBPUGPWTJ4kPf0enLrXhoNXm3HwahNqmuNvSJfDCW3r9eDg1eYRV3njsf7iL59IqEQnTKfutYY4v02cr8OstWYsPZDYD3c8Th/DYk0x2ccxdYkRLQL3rUQTZ+yS7Cp9NM5+hxfj/ROexfur0dLpRkObK6R9weL90rvbCWGVq5TCGs557kE7snKEZ5bSqa+XCJ8k3nhBJoTbzgrryXX5SQd/bl9/nnrT+owdf5ZF3fr1fPBl/vnnEZ+SCGvvgBevDL24+aITq47UilaaGS6GYfk2HFzQlMyY2vs9GJ2nxeg8aZp+R1O6jz1X+vlSn9hiCbewmIgBTbAM1YP83mo++Opyo8M+LEnbFKVcUwHlsCqFE1BZgyVa4BW8r4sLsgoLC1FYWAgAGbObDw+8hCrTJwkLsvdMyD6iTLMCZHVSSJlEPFauAerszcnVrRffbOX3Ks3eUoHcogo8+WhPqoxipDEdHPLxZht/bC7H4FByG6N+3UBeI7h1QCKKxXn/XRfG+1sVfFFo4PfYjMnXYWKBDtvPpd7rKFHJ4TwVKqWwhnOa6xwh+1flpETKorj+ZQW7hWUBdl8MmBfdfi3MmCaeMnn8h202dFy6BO3o0dBmZ4NxxrfUT5aVMz75aa0FA0lev6Kpp9+DWn9G5vMFBjicvpQ4uSwdtzjlcPoielmKqXQe+54Br3+BUJ9wsLPJv3dupPYhwWIYFs9oO17qevF5QcARlXP7/Xa5CT+vs2D137WiZ0KVck0FlMOqFE5AZQ2WaH28ov07OPBKZr9XcKmizRb74lJcXBzz9ZUaeCWiT4XV6Wbwmf8HoLJBmO00APhYYPt54gqVnUOcoVzDTEq2yULGtLnDha/8roAbYhifxBPXOHl0njZuQ9F4isdZXu/AbL8tN3d7nGQgKoY+lfNUTgrn9PpYHLqWeh8rKXTpvvAFlaYOFygNje9Wlo38YACL91fz5b9iNIiWw/Gv8DdY7n3zJu7jkmV1exiMn0sy42I5XrIsMUqa6s/izNkRCJyT5XxnIgHitKVGlNcP4vC1FmFW/Ukqnceec+LMC2q2LVRclnfHeeGLaFxAHH4rLe/nK06425+by3H6Xur7JTnJ4TslVEphVQonoLIGS9aBV2FhIR9wca8TLi7bpgZeytBIrFzpXW5RJZ7TPbD3e9A36I1ZHjrsYbDkQDW/j+v68860cHL6aOnnm9PeEbDSHlxqpascSNmBbiTOITeD92V9eFfWB711MOEN/2LqUzpP5aJonN0S7dlJVUaz8D0sHi+L7BzynRZyznKucJWN4uxVlMPxby0u5ksOy3/9FbXr1qH15MmIx6XC+uiDHVk5NMbN1aFvMLnyVK+PRc+AF8Mehnfk5W5bzwRKRZPlZBgW0/wGSVzZ4f/+EhaQJ6N0HXtr0xBG55EKjWhGSCNJ6//9yNlWEXHfrVe2qBk0bk8XpaExd2clJszX8aY3jz/YowZlXFubVCWH75RQKYVVKZyAyhosSUoNuX1d3L4vIPE9XmazOeQ5xcXFMcsVS0pK1MBLIRqJtb7NFbJHi7tNmBd9f8hCv+30+Hl6vBDRUEDomLIscNY/2Zi7M/7E8q2pDw//7UZpeT9qW5x8b7ddF5Mv+/uUjr2cpBRWpXACibN+vYyUx8ZytOP2sbEseGMNsbK5chhXV309H3jxt+xsDHeEToRTZV3o7/+26VR9UiXTOy80IjtXix9Wl2F0HtlHymW8zj0IZExS4eQMg4Jv7d3i93wE0nfsOefOneeTy971DZIyxfFztXhv6eN/HzkjmxWHq+H2kL+xLFDX6uT33e37pwlON4MTd1sxcb6ef73sHBoLdldh54VGrD9eh6wc0hPwjSG+GZkQyeE7JVRKYZUzJ1dizEnOrOFSROAFBIw0uLLA4P1e8TJSsRQeTMULrm2/eLEAACAASURBVOLdd/r0aVgsloRvT548Sep5mbh9aqw3S0xYsd+AaYu1IT+0d5+WwVQWeNzjV2Rz8fg5WtwsMWVsTF++IxyTF2hjPsZosmD83MiAktLQOHk9efZP7djL5aYUVqVwJsP66zoSTF1/VBb1/jnb9MjdosPtJyN//xQ7rlot6Oxs0BTFW80b1q4VlfXWYzN/LTp+1YSPWjNuPjHj0cuRn3vmpjFioSxnsw7vaTNmrdHh7C2TKJwv3pVh3BwaZ26YMGM5+V1YuFuP1+8jH2s0KePYf72EfI5HL6Of30Juk+Z/4Md9TpEehy+aMKcosHdr1hodXr8vw5ZiA8bOIX8bk0fj4QvynnqDBTmbdfzrzSvSg9aZ+X8XnfRnGvO1WLrHkJZxNZulH3u5nAOfKmdZmRnnbofOa+TKKvW4RpOkPu+p9PESK/BSM17yklBWhgEcLh/6Br1Y9XctbxLx3Yoy/FtGVt8OXyO9v7acqs8YJwAwLDDOv+LucEVfMeb2KXxRaMCPa8yYXKjHxPk6fF6gR4steRvfT/HYy0FKYVUKJ5A466aTxDzg7pvoJbzf+DNinFtncIuEVCWncTX/8gvorCzYS0r4AGxAp+PvF4N1tf8am7+9Ar/6TYOyc+i4phsuN8P3jTt5tw0fy/vxb1k/7z7o9jAh7pqpcnIGRHWtTv56O26uFn2DXni8LDxeFtef2/DlIiOO3mpFRZItMqQ+9j6GxWtDL7JyyJ5Eob27omn7qbKoi3lcWWbwfykNjfk7q1DbEmrW0hqUUY7W4Hrj8Xr+e5ZKllHIuLIssPpoTUr7s8WQnL7/8SRXzhabG6fvh7qlypU1mmSb8eLKC7mSwPBSw1T7d6mBl3B96qxXnnaG/KBcedoJhgWm+uv+jdXiO1wlyvnzOrIxOdaP/Qb/JPLYzRb0DHhh7/fA3u9J+QfmUz/2mZJSWJXCCSTOeuIOMR44erMl4r5evxtccEPgdcfqxEKV1bg2bNsGa0EBAKBp/36S9Zo8Ge4WMi5isLZFaa5MaWi8McYu336p6wWlofHHJmEBr5hjGrxXadxcLaYsJItywdm3aUuMuPq8A9XN8V0hpeQMF8sCXy0OWLivPJJaf7KqKisW7rXi9msb8rZXYt7OKmw704D9/zTDXOfAOL95ytfLTLj3tiupHpk+hsXKI8RZ8vyj9hF7oMaSkHG9/Zoc16vPxNlXlqzk9P2PJ7lyvjH2hezvBOTLGk3/mcAreJ8Y15BZ3eMlTJ86q2uYQW2LE7svEeONQ9eaQVcM+F3PTLLoOcLV6z96b4+4z+NleeveVLJb0fSpH/tMSSmsSuEEEmd98G93zICKMwLI316JonMNMQO0ZCWnce26fRs9z56RfzAMqhcvBk1RqMjLAyAeq6lmEHlFlVh6sBpbTzfEdDt8oevBo/fdyN1GHFMvlQibJIs9prsuNEUEipSGtBL5aW2gfHJ0Ho12e2pN6VOVx8ti/z/NeKEnweqE+XrsutiEfkdq/fasVitvPMUCYMJ+DItvtmDfP03oG0zNcOe5tgeUhsaMlWUYO0eXFPdI49rd68EXC0lQ+tVioyS/60Ilp+9/PMmV8/yj9oiG4HJljSbZBl7BipeJSkWcq6HNZovpasi9jxp4KUOpsHKTrTXFtdhwgmSQjt8Rv/knkDjnsdtk83fxzdaI+7h+Ob+sj17vm4r+K8c+3VIKq1I4gcRZjdWDZM9QWAkhywI/rTPzZYhtXW6MytXi7tvU+3clyyqlhtvbwXoCE2efwwHtqFHQjh4NZmhIElZzrQOUhsb3q8pw/XknZq4242JJO7r7PPhtYzlfvjZpgSFmeXW4pODsc3hhrB5Edg7Jfk6Yp4fBOoh+hxeXSjr4XoszVpmx51ITzAKaDYvN2e/wYfkhkjHiMnLrj4uTnU3XeTo45MOo3EDJYjJ91OKx2no9+N9foWWTrTFMddIhOX3/40munJtO1Ue0ApErazQpIvDiMl7xem0lo2h9vLi/cf8Oz5SFSw285KVUWA1WMhH7aokR4+ZqkZUj3cU5UU4uKPzr79qI+7hGl6fvi9cThdN/5dinW0phVQonkDirze/O9uXi0MbLr/xZg6+XGflS3Q0n6qCrStySWyzWdKv8999J1mv2bFSkuMAZTQzD8tmH4PK9yYWGkMnxmQSuaVKO6caT9cgrqkBPvyckU9JhH8akIOZlB6vTytnePRw1K/dSJAfedJ6neUWBnpC3kmhSHo91+7lGvnR4xiqyd/M5LZ5LcaKS+/efk1w5Z2+piGgFIlfWaPpPB15iSA285KVUWFts7pAfr9wkmk4KVaKclY1DxEVqXSCr5WNYdPd5MGkB+eFv7hQ/SPyvHPt0SymsSuEEEmdlWGBMPllgCd70/9tGsp/yWlDPvrpWJ2w94tmLy31c7Y8ewTBpEmiKgjFONUgqOnK9hb/WLthj5culufK9yQsNGBKY7QKkHVNbrwf333VHva+h3YU5OypBaYiZxUgtB8Tk5MplR+dpsfNCI3ZcaMTMNWUx+1ImqnSep+cetvNmKrPWWfDB0p/Q82OxdvZ6MCZfh+xcLZ5re/nWAbPWWTJmsiH37z8nOXKyLPjzJNiMRY6ssaSIwAuI3uA41VJDMaQGXvJSKqweL4vrL2w4c78d5x52oKJhSESyUCXK6XQzvEsVw7AY9jA4c78dP6wm5RM/r4u+PzHdnJmUyiq+lMIJJMc6czUpKaxrJQYJljoHnwVLxihAqJQwrv3v3xOjjT//lOT1u/o8uPLMhivPbOh3eHH4WjMoDY3P5uuhtw7g2rPEmtVnckwfvQ80B374PnqAxkkMzpf6Xqw4XMOXz10M2gen1AUCe78Hz+ieQDC+uyqhwCgWa9FZku1a9XctWJb0f5q+nGS99lxKrsdZqlLC9x+QJyfXR47S0NBVBqoQ5MgaS4oIvKRwNRRLauAlLymFNRnOaUtNfG36hhN1QeU5epR8jDTdEENKGU9AZZVCSuEEkmNd5G/u+8ZInNSO+/dS7r4o7YRMCePqrKkBTVHQf/99Wt6vxUacD49cT87EJJNjOjjkw75/iBnHbxvj77UVg3Pv5VDjj2T2RAlRusd0YMiHmy+7eAfMVEtNO3oC2a6GNhf/d1P1IEblapGdQ+Ntki6KqUgJ339AHpxMWPr2g6WfP++D993KgVWo1MArRamBl7ykFNZkOAt2V/ErqmPydcjOIT9MXb2pOUrFk1LGE1BZpZBSOIHkWHdeIKvh/zwl2ZW5O8l3TOrJmBLG1dPVBZqioPvii7S958ojNejpT+56lukx9XhZTFk0cgsSMTg5l1tuj5xQA5JElakxzfeXbv6+qRxXn3Xi9L22uNmvnn4vyisiWbedaeCzXeE6cYcsskyYp8cHc2Jljakq0+eqUMmBs7Q80Luvvs2Fxfur+XP/2O2A2ZgcWIVKEYGXVK6GYkgNvOQlpbAmw7nrIpkkcmUSBXusEatBYksp4wmorFJIKZxAcqwXHnWA0tAYk6/DT+ssyM4hE9lUbbhHkhLGlfV4QFMU6FGjkC7vbYcz+QBCDmPKZUxXH42c6HNKhdPpZsCyQF5RJT/5nBHm7iamMjWmPf2eENMVSkPjQoy2Ak43g9yiChy4EFpu32Ef5rNd9a2RvdYYFlh/vM7//dcm1BIgVcnhXBUiOXA+eNfNZz7n76oKOSeWHgiY2ciBVagUEXjJWWrgJS8phTUZzmvPQxs9vyuTvkRCKeMJqKxSSCmcQHKsL3Q9Id8pSkNj5mpp9ksGSynjqv/sM9AUBZ9jZJv0TEsOY8rtP5k4Xw+vL3qwKpSzqmkoxPQFADadqkPB7ipM9jtCjs7TYuXh1Jokx1Mmx3TBnirkFlWicA8pB55YENnfi2GAVX+T7N/kBVq4hgPjte1MY8xsV/DzuSBWLCdIIZLDuSpEcuC88KgD364woXfAyxvwnLzbBkpD44uFBn5NSA6sQiXrwCvYyp3rt8X9O17frXRKDbzkJaWwJsNZWh6obf5uhUk056p4Usp4AiqrFFIKJ5Acq49h0TvgwY9riMnGrouNaUnuKGVcy777DjRFwdXYmGmUESWXMZ3pNzwy10YPVkfi7LAPY+nBamTn0Lj8uANuD4OBIR+2na3n9z5xt4V7rTghUa9JIaxSy+Nl4WNYfi9m0dkGcF9PhmGx93JjyHicvkvGoqMnONvliv0GCLhrnrwr3TiGK9PjKlRy4DzkN935aS1xm53qb/8xfq4OlCbgSCsHVqGSbeBlNptD9nIVFhaisLAw5G/FxcVisiYlNfCSl5TCmgxnsJvP+Ufi9+yKJqWMJ6CySiGlcAKpsTqcPqw/Xse7G0otpYxrzYoVoCkKtps3M40youQypkVnG/ggvncgsmR1JM4jNwI2+6PztBiVqw0pu5swX4dRuVpMLNDjUkkHXuqly9TIZUwbO1wYlUv6cP19vRU+FjhwlUzIs3O12HqG9LKctECPQacXO877s11HRs4Gco6U8cpDxZZcxnUkyYGT61Ma3iuP6wPYN0i+Y3JgFSrZBl4lJSUhe7i4wIuTzWaTRdZLDbzkJaWwJsPJssD4eTqMm6PDwJA0m6nDpZTxBFRWKaQUTkBllUJdd++CpihYfv01bfu8kpVcxvT26y5+krj5dAM6e4ZBVxDb68rGIZy5WY4hd/TrN8MC3ywjBh2/rLeETDi/WGjAO1Mfhlw+2Ps9OHKjBeZaB1q7xO/fyEkuYwoAx2+18gHorHUW3ljk1L02sCzw02qSAdlzuYk3n6pvi5/tAoDqZicoDY0f10hfYsxJTuMaT3LgDDbTWH6oBmV+B89vlpG97p3+9glyYBUqWQdewTKbzRF/U8010iOVVXwly/nrhnJsOlknMk1sKWU8AZVVCimFE1BZpRDr8UA3dSpoioL98eNM48SVXMa0scOF+busyM4hGZqJBXpMW2pCv8OHmf6S1rFztdh7uSkklj3/qB1/bC4HpaHxv7/KwLJAQ6sTA0NePNf1oK07MsDyeFlJ42G5jCmnxx/sGJ2nDSkt5D7+jccWPgNGaWj8uFZYIOXxshiVSzKLUvbuC5bcxjWW5MD5p/87MSpXG7LI8IO/B2NTBwmu5cAqVIoJvGw2G8xmc9zHZEJq4CUvKYU1Wc61xXWwNqWnHApQzngCKqsUUgonoLJKJcuRI6ApCuYffwQYBt6eHv4+T9D/Z1pyG9OzD9pDMlbj/HtSxs3R8nu1lh+q4ctbZ60z81mcxxL1ZUxUchtTANh3mZQYFuyuAhMUJ1mtVszZURmSbRSqP7dUgNLQePQ+PeMux3GNJjlwci7Olx6Hulr+uoEE2tXN5PsjB1ahknXgFat3l9rHK71SWcVXspyl5Wq/kVhSWcWXUjgBlVUqWcvLYfjiC9AUhUGTCboJE9BQVITGXbugGz8evqGhTCMCkOeY7jjfiJVHavhMF6WhcfVhOb8HidLQmLerCo0dLmTn0BidR8MUpwdYuiXHMXW5GfyxuTyif6XVaoWpehCz1prx8zoLntHCFwXuve32N78uFxs3qoLH9VXYHj2GYSXdt5eI5HD8x80JNdHglLOVBMvmOmJiIwdWoVIDrxSlBl7yklJYVU7xpbKKL6VwAiqrVLJarahevBg0RaH5wAHS2yvo5ihPz2R1JMlxTDnnWa+PRX2bEy02N6xWK4zVg5i52owx+Tq/KQQxCsgrqswscJjkOKYA4Ili1c+xdvV6YO/zRNwf9/W8LL5YRI6BwSp94Bs8rgW7q9DQTsrlWBbYdLIOE+bpIgKNTCjTx9/lZkBpaIyfq4u4b56/p5eukuyfzDRrIpJ14CXGY6SWGnjJS0phVTnFl8oqvpTCCaisUslqtaLt1CnQFAX9hAmgKQqGKVOgnzgRNEWh686dTCMCUM6YBnNeeRrozTixQJc2V02hUsqYAqmzHr1Jml/vvtgkElF09Qx4Q1inLTFi5/kGsCywPSgTev9dNwaHfPClo29MDGX6+Pf0e0BpaHzpt5APFme68a+/n2mmWRORbAMvpUgNvOQlpbCqnOJLZRVfSuEEVFapZLVa4RsYgNFfbkhTFJp27+aDMZqi0HnjRqYxFTOmwZxci5Cx+bq0ZFoSlVLGFEidla4YAKWhkbOtQiSiSHl9LGasKsONx+VgWdLGgsvocJb43G3JgWrkFVXG7AeXDmX6+Ld2uUnf0pVlEfetOkIaZ7/QkZLSTLMmIjXwSlFq4CUvKYVV5RRfKqv4UgonoLJKJY7V/uQJH2i1nz+P3pcv+X9rx42Dz5G5CWIwp9wVzjljpQnPtfLY0xMupYwpkDrrwFAgCJLKKfLOm0CrgWlLjdhzqSkk2Aq2yuedG++lr7FzuDJ9/GtbnPyYhGvDiboQQ5RMsyYiNfBKUWrgJS8phVXlFF8qq/hSCiegskqlYFZurxdnLc/6fKjIzSXB2OnTGG5PT2P3aFLKmIZz1rbIq7wwWEoZU0Ac1kkL9CFNecWUj2ExY2VZRKAVfjt6syWkYfacHVWiswhVpo+/uc4BSkNDszUyC8k1Kr/9ugtA5lkTkRp4pSg18JKXlMKqcoovlVV8KYUTUFmlUjDrsM0G/cSJGDQG9lzYbt7kM1/mH34AALgaGzPKKWcphRP477Fy2SbOolxMPfzX7u/RZoa5vIoPHCgNjb/+rsVvG8v50rnpy00YN0eHUblaZOXQ2HqmHg5n9KbbUirTx19bSco/5++KDD73Xm7ie955vKzorLdfd2HZwWrcfGkT9XUBNfBKWWrgJS8phVXlFF8qq/hSCiegskqlcNbOa9dCMlssw6B66VJox40DTVHoffkShkmT0u52qJQxVQon8N9jLdxrBaWh8cYgbuknwwI//EWyXQ/edcNqtaJv0IurTztx7bkNjR0uvuywtsWJJQeq8dbYi/OPOviebwW7qvDgXTdeG3rR2TMc8fpSKJ3Hf8gVGVi+MfaB0tBYeqA64r4j11v4wFVbOSCI1d7vQe+AsGwmt4dsUqFB9MbawawMw8IbxaUzFamBVwz91y5o6ZJSWFVO8aWyii+lcAIqq1SKYGUYsEzkRISzmjd99x3vgNhP02miVM6YKoUT+O+xbjlNDC6+KDRg9pYK5BVV4tarrpRf92lpDzGJWFEGHxM9O/PwfTeyc2i4PQy6guzwa1qGMGG+PqQc8djtVv7+focX783S9PdM5/Hn3AmD9aSUZAnXFNdG3Hf+UaBB+YpDNdh33ozjt1qx/ngtXup7YagaxLCHARMUlZZ8sKOyUVjfwfztgWbcFx51jPyEBBQ8ruX1DrR3D8d5dOJSA68Y+q9d0NIlpbCqnOJLZRVfSuEEVFapJJTVWV0d0eNLN2YMrIWFkMytIEhKGVOlcAL/PdZiv6V88O2rRQZUCZysRxPLAj+vIw20uSAuGmtDuwvfLjdFfY2DV5sxuVCPL/29xsbm6/D7RuKMeP25DWfuS7O3Mp3H/9C15oi/3fWbkWw93RBx37CHwZ9byqPukxudp+UD6G+Xm2D0NyXfcro+omF1LP2wOtD0/LN5esGZMiEKHtezD9r5JtBiSQ28Yui/dkFLl5TCqnKKL5VVfCmFE1BZpVIirLXr1vFBl+WXXwL//9tvaD50SEJK5YypUjiB/x7r4JAP9W1OVDcP4a2xF9+tIOWBXy81ot+R3MS7upk4801ZZIDHy8ZkZVhS3haLy+lmUFrejykLDXxA0NjugmZrBdYdqwMA0TMn6Tz+f26OLE3m+tztuRS9t1p3nwezN5cjK4fGF4U6rDpSg88XGCICsfOPSGD6zTITrjztFMQzsYBkGX/bQPb9HY4SGCar4HGdv6sKLwUGg0Il68DLZrPh//7v//B///d/sNmib6ArLCzkHxNNauAlLymFVeUUXyqr+FIKJ6CySqVEWFmfD22nTkE3diyGOzrQfPAgH3zpP/9cQkrljKlSOAGVtbS8H7+sJxPvhXvjv36spC5XErflVCBrE4v1ubZnRKbeAS+WHCDNgwv2kD1pP6+3YGDIh00n60d8fiJK1/HvG/Ri7Bxi4//wfTeWHLDi8pNOzN1RBUpD48iNlpjPZVkWlx534NYT4nz4+GM3KA2Nzwv0OHWvjTcv4faLRcushavGb2M/Jl+L6y9sfADX0OYS5fNarVYwLOD2MBg7R4frL8Q18JB14FVYWMgHXIWFhRH3l5SU8PcXFxdHfYwaeMlLSmFVOcWXyiq+lMIJqKxSKRlWztWQ9XgwVFkJ3fjxoClK0l5fShlTpXACKisA2HqGMdmfZSotj76X6uF7O07ebUNpReT983aR4OEZHQiqYrEKNXG4/647xHJ+TL4WljoHRuVq0drlFvQaQpSu42+uJbbxd4P6nAXfTt0duZdZMGtXrwedvR7Ut7lItnGxEV8uMsbcLxYs1zCDUbmkVPHrZSZ02Ifx4xozb+3vFsFow2q14u7bLpSW94PS0Ci+1TrykxKQbAMvs9mM4uJi/t/FxcUwm80xH89lx8KlBl7yklJYVU7xpbKKL6VwAiqrVBKD1fzjj3zjZamklDFVCiegsnI6+4BkrTaeqI+4j2GBMflkoj52rhb/lgWCL5ebwZh8LbJztSGlimKw1rQ4sfpoLb+f6dRdkt3ZdjZyP1SykmJMXcORgcuDf7tDAq1VR2rx52ayf2vmmjJB5YGxWMN7p+UWVYbc72NYVDcNoavPA4+XxUK/s+XnC/TYcIKUcFY2DmHCfB1pfL3EGNUIJBFZrVbMWmdBoT9jufWMeMcMkHHgVVJSgpKSkpj/jqZogdfp06dhsVgSvj158iSp52XiprKqnEq4qaz/XU6VVd6seo0GNEVBm50N0+XLGeE063Qwl5Z+EuOpsqaX9fErMnmfVKBFWZk55L53H80hE/ux+TSuPDDBYrHg4l0TKA2Nn1ZrJWOds40EBF8vIQHYqFwabz6YRXltscfUaLLg+FVTxN+3HDPy4/fLWh30BgvMZgu2HTegVGeB2VKeNOuhi8aQ4/PlQi1KXpZh0W49lu7V44dVWv6+7ScDj51XpA95nSOXA/f9vl6H96XJj/Gtu09DMpY5m3VJv1bUWCW18Eg6JRp42Wy2qPerGS95SSmsKqf4UlnFl1I4AZVVKonB2rBtG7/Xy/Tdd/yGGNYnXlPYeJwOsxmm6dNh+uYb2B8/Fu09k9F/7dinS1Kzfr+KBF8vdaFGCBX1pEzu140WrC2uA6WhMWGeHm8MPdhwgtjTn7gTWkomJuszuieiNG/P5ehmFIlK7DF9Y+yLul9r9VHSM2vcHB0sSTr8xWN9oe3FtrMNyM6hMSpXi9mbY7khBv6/+GboMfMxLAzVg8j2lyGmsi/r3B1LyPv+tlHcnoefTOAV6z418JKXlMKqcoovlVV8KYUTUFmlkhisbSdPwvTttzB+8w1oikL10qWoKihA2cyZolnNx+Ns2LqVD/y048ZhqLIy5mOl1n/t2KdLUrNyDnv5O0LPnZe6XlAaGssP1cDLAMsOVUdM6M21ocGEmKweLxvidMgFMGLYn4s9pptO1fPle8H6bSMJhEy1ye8BFcL69VJjxLFZU1yH1X/Xhozd5lN1MNUMRn2N7ecaogZmiWjlAVNoy4LFRpSW94uyfwyQUeBVUlLCuxOWlJQktMeLe3w0qYGXvKQUVpVTfKms4kspnIDKKpXEYO2+fx+269fRee1aRK+vhi1b4G5pARgGtuvXxeFkGPgcDr7Rs37KFNAUhcr8fNAUBePXX8Njt6f6sVLnlLlU1oCGXD58No9YjFubAn29Tt4hvb92XyRZJo+XwaK9Vr/FuQGzN5eHNPGVgvXwtRZQGhrZuVr8soEEMX/HcQIUKjE5vT4WkwsNmLerKuTvFx51YEw+KZccHEo+Ay6E9crTTuQVVYDS0FiyvxoTC3RwuHx4Z+rzl2lqR2ywfPt17N5iQuR0M5jo3y+WlUMjO4cct983luPwdXEs62UTeEUT52pos9miOhYC0TNjwVIDL3lJKawqp/hSWcWXUjgBlVUqicHqrKsDMzwM1udDx4UL6Lh4EdWLF/PBV/OBA+i6fx/6zz4D407OlS2Ys2r+fJhnzULDtm3oe/uW2NlPnAjG7Ub5H3+ApihU5OaC9XhS/mypcMpdKmuo9lxqAqWhMWOlCZ09w/B4WUxbQrIob4wBwwUfw8Le50HfoDci6JKCtcXmRlYOjcPXm2GuI6WPEwv0UY0sEpGYnJyD3//+KgNAmP/YXBHYe7XIkNLrC2V1exj8vrkcbV1ufLT0838z1w2ipnnkRtlv/UHaon3Cx+bO6y443QzOPmjHbH/T54nz9Zi5xozvgsw/RufRaOpI3bJe1oFXtD5e3N9sNhuKi4v5+2P1+1IDL3lJKawqp/hSWcWXUjgBlVUqScXqbm1F065dJPjKyoJu3DjQFIWue/fQ++YN7CUlYL3Cy6U4zkGTKSKrxmW7AGDYZoPxq69AUxR6nj2T5LMJ4VSCVNZQtdjcyPabIpx90I4bL0j54Y9rzAlVzErBeux2K7w+AqHZSgKae2+7U3pNMTmLzpISvfFzdfB4Wb68cHSeFsdvtUbsnUtUibA6XMln1qoah3gTk6oRsmOcvlhowMQCXUh54TO6B9vPNWLdsboIR8dUJevASwypgZe8pBRWlVN8qaziSymcgMoqlSRlZRhU5OXxQRdNUdCOGgU6Kws0RcH8449w1UXuCYmmytev0fP8OSw//0z2kS1eDGthIUzffAPT9OloPXaMf2zT/v2S29vHknrspVG6WK89I8HW9BUmfL6A7K16Ujpy4+NgSc364B2xZ5+9tSKl1xGL0+H0YfzcQOCxZH8NKA2Nb5aZYKkXp7dfuo5/d5+H/xxzdoy8V5RlwVv+Z+fQWF1ci/svKsCyQGuXm987yJWxTpini5olTURq4BVD6gVNGimFVeUUXyqr+FIKJ6CySqV0sPrsdtgfPULV3LnQZmdDO2oUIWRYWgAAIABJREFUDP59WeV//AHW54tbFsg4ndBNnx5wTvzmGwx3doLxeOAbGIBvKHRl2nb9OmiKQuPOnVJ/tAipx14apYvVx7CYsihg0lCwu2rkJ4VJalbXMIOJBWQiX93sTPp1xOK8/LgzwtRiVC4d08AiGaXr+DMMi7MP2pCdQxpXe7zxgySnmwGlIY/l9t0FszIMC23FIOjKAXy7nJhuNLSnVm6oBl4xpF7QpJFSWFVO8aWyii+lcAIqq1RKKyvLwt3WhkGLBR67HSa/C2Jlfj4qZs/GUEX0FfzaNWtI0JWdjbp16+AdwTij7907PiuWbqnHXhqlk/XknTZ/zy4dWrsS35OYDta9l5uSDgw5icHJsMB3K0lAMX6evwnxUiPKRAy6gPSfqzPXmAXZynfYh0mftWUm/m+xWNcUE3fFcw/bUmJTA68YUi9o0kgprCqn+FJZxZdSOAGVVSplknXQYIA2OzvECr477DfXdusWuW/sWDhMJt7JMJ6cdXWklHHmTKnQY0o99tIonaxDLh8mFepx5l57Us9PB2vfoJffV6StHEjqNcTg5Mwopq8wYcOJOuRtr0R3r/imNuk+V3ddaOSt4H1xSgPfGMnn/3l9oNlxLFZurMbP1aEtiYCekxp4xZB6QZNGSmFVOcWXyiq+lMIJqKxSKdOsLYcPQz9hAqwFBbwRh7uV9NBx1tRAO3YsCaKOHhX8mozLBZqioBs3TrQ+YkKV6fFMRCprbL3S9/JmFokqXaxn75PM3B+byiNO8/7BkY1rxOBcsMcKSkPjwqMOVDQMxQ1SUlEmztUfVhNHwlf62MYgR64Tq//87YH9YLFYWRZYtI+M16WSjqS51MArhtQLmjRSCqvKKb5UVvGlFE5AZZVKmWZlfT64mprA+nyoXrIENEWh49IlME4nzD/8AJqiULtmTcKc3B6ydPfzyvR4JiKVVRqli9U1zODLxcQA5IU2YABy9GYrJszT4ykd30lwJM6BIV/cPU4N7S5k5dAYN1eHgRR6dAlRJo7/Vb/RytID1TEfw1nmLzsYeEw81md0DygNjYV7k/88auAVQ+pFQhophVXlFF8qq/hSCiegskolObHaS0pAUxSsBQX8vq6y//0PjNOZMGfFn3+Cpij0l5ZKRBtdchrPkaSySqN0st54aQOlofHDajMYhsW9t91BBhdavDXGDr5G4tx0sg6/bLBAV9WPykYHKhsdaOxw8sHYzvOkHK/obKOonykZVilk6yUOh5/N1+Pu266I+y897uDHetPJev7v8Vi5PWFfLjYmzaUGXjGkXiSkkVJYVU7xpbKKL6VwAiqrVJITq8du563muVLBoWqykpwoZ8uRI6SRck6OFKgxJafxHEkqqzRKJ6vXx2KGv0lvwW4rHwh8t8LE///649FbNsTjrGt1IjtXG+FWSGlovNT3oqefWMhn5dCoa03eWVGoMnX8Z/iNQ7JyQjNfDe0ujMkPjM/ey038fSOxTlpAHCm7+5LbC6cGXjGkXiSkkVJYVU7xpbKKL6VwAiqrVJIbq+X33/nAq+vmTf7viXL6BgehnzQJNEWh+/59sTFjSm7jGU8qqzRKN+uJO60hgdFn8/Xod3ix4nA1KA2NmWvMCXMuO0h6cU1dYsI3y8ht4nxi5jF5oYEPHubvSt5VMRFl6vi/1PVi9dFafmzvvumCpc6By086Qsb8+O1Wwaw520h5orE6OedHNfCKIfUiIY2Uwqpyii+VVXwphRNQWaWS3FhZloXHbsdwV2hpTzKcnVev8jb0zYcOgQnr9+V/w2RRo0pu4xlPKqs0SjdrfZsLc3ZUIbeoEoeuNfN25R4vizH5WmTn0HC4IvdgxeKsbnYiK4e47/X0e+D1sfD6WNx4YQsJNmasKkNNi/TZrnis6RDDsPjr75qo2b8x+VqMztPi8pOAWcZIrKuOkEDuGZ1YY25OauAVQ+pFQhophVXlFF8qq/hSCiegskolpbAmw8n6fGjat4+3rDdOnYqWv/+GbzCw0uysrUXdunWoXbkSjTt3wtWY2n4VpYwnoLJKpUywMiwQrdNC/vZKUBoap+6F9o5iAdBGK0rLB/CxvB/P6F48+diDmy9sWO0PMraeaQh5jsE6yAccF0s64B4eubWDWMr08a9sHMKGE3X4Zb0F360o48fhUkkH9v3ThHtvu/nHjsS6+yLpwXblaWfU+209w3GfrwZeMZTpkyQRqaziS+UUXyqr+FIKJ6CySiWlsKbC2ffuHYzTpvEljIYpU/hmzfbHj/m/c46KAMB6ktt/oZTxBFRWqSQnVm3lACgNjXHzdHjwrx3vzf1wDzPYeLIO05fpomZxuFt4RqZnwAtKQ2Pb2YakrfaTlZzGlGFY7LpIjEWaO91otw/jtSFgYjIS69kH7aA0NA5fa4l6/5Hr0f/OSQ28YkhOJ8lIUlnFl8opvlRW8aUUTkBllUpKYU2V01Vfj/qtW2H028wbpkyBq6kJLUePhgReFfn5GLJa0bh9e0Y40ymVVRrJjXX5weqQgOrbIOONcXO1mLXWDM3WCuQWVWLRPiuW7K/GzgsN6HdE9gJ7Upre9gyc5DamA0M+fL3UCMbftyzYTn8k1gfviPPk0oORNvW9A158vcwU9/lq4BVDcjtJ4kllFV8qp/hSWcWXUjgBlVUqKYVVLE7W7UbV3LmkKfOPP6JyzhzioDhhAh98maZPhzY7G86amoxxpkMqqzSSG2trlxvLDlYjZ1sFsnNIwDV+nh5ztxlx66UNrmEGwx4GHi/L7+eSm+Q2pgCgqxyI+veRWG29HozO02JUrhadYWWFd153ISuHhtsTu4xTDbxiSI4nSSyprOJL5RRfKqv4UgonoLJKJaWwisnpczhgmjEjJNNlu3Ej5N80RaFyzpyEzTeUMp6AyiqV5MrKssC5h+0YlavFG2MfqqrkyRlNch3TaBLCuqaYGGzsON8YEugu3GflXRJjBcBq4BVDn9pJIhcphVXlFF8qq/hSCiegskolpbCKzTlktUL32WewzJqFij//BOvzwfzTT2goKkJlbi70/gxYolb0ShlPQGWVSnJnNdcRcxm5cwbrU2O1Ng1hVC7pD0ZpaDx83w2H08f3Bhudp0VeUWXU56qBVwx9aieJXKQUVpVTfKms4kspnIDKKpWUwioFJ+sLtdj29vXx/999797/t3fuf3JUZf7vf6wJl4CCoIu4iLgCC0pAubbcdhcB73txuUj8ytoLGsRFhEUxCthGRNmXETMzufUkJCEBEkKSTkKY3Cdz+Xx/mJzO6TPn1KX7eabryXzer1e/kumuqvOuU09Vn09XdfXcd8EuvRTTR48WXqaV/gToqoUVVyuewNnpetf3z3z37tGf78Sfxg7Nu8FJDAavBGdjkVQBK670lIeu8ljxBOiqhRXXBfecnUX72msxUq9j05e+1HML+iyq1p9huPSpmmsWdJXHiidwdrq++Mczv4v2d3evx9UPtHtC16WNtdH5GLwSnI1FUgWsuNJTHrrKY8UToKsWVlyH4fn+E090v++16frrcWpf/Hd3fIbhOTUxgS23345jmzb1PD8zOYktt92G6dgPR8POtgfoqoEVT+DscD22ZUvP37v3n8QFt4x1Lzf0H194qI3f/t/+6HIYvBKcDUVSRay40lMeuspjxROgqxZWXIfheXhkBGNLl2L9FVd073x4tN3OnGcYnu9+73sYqdcxumQJtt13H3b/5CcAgI9Wr567SchXvoJjmzbh0Ouv94QzK9seoKsGVjyBs8N187Jl2Puzn2FidBQAMLlnD376yh6MbD6Me5Zvw2PP7cS3f/IO6stG8NhzO5PLZ/BKcDYUSRWx4kpPeegqjxVPgK5aWHEdhufM5CQ+/MMfMLl3L7becQdG6nWsv/xynPrww+Q8Gp7TR48CM/NvL33q4EHs+PrXMbJkSe8dGc85B+8/8QTevv/+M8+ddx5GzzsPI0uWYM/PftZ1nT11KvNyxKpgpU4BO65WPAH7rifeeae7L44tXYqP/vY37PrBD3Dw9T91p5mdmsL29XPB65evd5LLZ/BKYL1IqooVV3rKQ1d5rHgCdNXCiuuwPWenp7H55pvnwtdll2Hvc8/h6ObN86YbxPPAyy/jgx//eN7zH6xYgR3f+hYO/fnP+OCZZ3Bw1aq5s1wucC1Zgk1f+tLcJZHXXTfvtvgbPvOZec998PTT2Lp1Kw6PjuKjv/ylb+eFYtjbvwxWXK14AvZddz7+eM/+t+7v/g7tf/gHtD/3OcxOT+Ojv/0NW7/6Vbx57vk4Z9karPr+C8nlVzp4dTod1Go11Go1dDrx9NhqtTKnYfCqFlZc6SkPXeWx4gnQVQsrrlXwPNXpoP25z3UHTzu+8Y150/TreeLddzG2dOncch98EHt/9jPsefppdF56CRuD3xzzz2y99eUvY2L1asycOIHtDzyA2akpHPjd77Dl1lvx1i23oPPii5jctw9b77wTm2+6CftXrsTo6cC24eGH8f4TT2DHQw/NSczOYnZmpvRvly0EVdj+RbHiasUTsO06c/Ik1n7sYxip17HxqqvmnaHe9MUvYt0ll3T/vvSGP+DPf3c1ZqamosuvdPBqNBrdMNVoNOa93ul00Gq1AMwFsGazOW8aBq9qYcWVnvLQVR4rngBdtbDiWhXP6WPHsP1rX+vecCOkH8/ZU6ewedmyeLg6/Rg97zysu/TSuU/LL7sMG//+77HjwQd7l5NzyeDs6csV97/8cjd8rb3kEowtXYp9zz2HdZdcgg1XXIH2dddh3/PP48Crr2LX//t/pddHg6ps/yJYcbXiCdh1PTw2ho1XXjl3vLjhBsxMTmJ3sxndxzdedRW2P/QQbrp6xdwHMN/+dnT5lQ1e7Xa7J0g1m020M74U2263uyHMh8GrWlhxpac8dJXHiidAVy2suFbJc/rIke73pnYtX44tt92GEzvnvgxf2nN2Fju+8Y25SxivuAJHNmzA9ocewvavfQ1bbr117oYZd92F/b/5DQ6PjmKkXsfBVasGXocPnnqqd+AXfk/MO6t26M9/Hri9QanS9s/DimtVPKcmJnKnqYprEbquMzN4+957z1zeu2IFAODk++9ja6OBjZ/9LDZ4Z7M7L72EI+vX4+FP/Uv3uRiVDV6tVqsnSIV/x6aPsWLFCoyPj5d+rFq1qq/5hvGgKz0tPOi6eD3pSteqeY5+8pO9AeXii7H27rvxh5de6k6zqd3GpnY7cznrH3tsbv6lS9EO13HDBmx8+eUzf7fbGPvCFzC+fv3g6zA6ijUXXtizDmPXXYeNv/sd1j36KNbedBNGP/7x7rq1V6/m9j/LXKviuf4//9OMa9F+3Xj6B9jd3UbX3X9/z/7d3rgR4+vXoz02htELLsDoZz6D8Q0bML5+PV659nasXbYMa7/whWguMR+8/O+B8YxX9bHiSk956CqPFU+ArlpYca2a5/tPPIHdP/oR3nvkEbSvuebMIOvjH8fR07ds379yJfavXAlg7g6JJ3buxMSbb2LjVVdh93/9F3Y/+WR3vv0vvVSo3ck9e8TWYfy//xvvfPe76Lz4Inb98Ic4deBAz+szU1PdG4psvfPOoX73q2rbPwsrrlXwnJmcxIYrrsidrgquKSa9+0PMnjqF9XfcgfbVV3f37fbnP585/7a77sLh07eYB+buYjpz6hRmTpyITm8+ePmvx74HxuBVLay40lMeuspjxROgqxZWXKvsearTwYFXX8Xmm27q/t7XtnvuwbpPfALrL7sMu598Emsvvjh+Kd+SJdj3/PNDCTVF+nRy716Mnb4xwN5nn10AqzhV3v4hVlyr4Hlk/XqM1OtnPlCYmcHhsbG5n1DwqIJrivcefhgzk5OYmZzEpn/8x3n7+Pbgu5ghJ3ftKtVeZYKXf3fCVqtV+jteQPwGHAxe1cKKKz3loas8VjwBumphxdWC5+zUFNY3GskbZKw9feey0XPPnfvC/Tnn4MBvfzs036J9euDVV+cC5fnn49jbbytbxbGw/R1WXKvgueenP8VIvY59//u/eO+RR/De976Hd77zHez8z//sma4Krik233QTdi1f3nPL+D1PP429P//53P+feUa0vcoErxjuroadTicaqnx4cw0bWHGlpzx0lceKJ0BXLay4WvHctmULtp/+4eKxpUux4dOfRvvzn8dH7pbv99/fvRRx2JTp0+0PPDB32dQXvoDZU6cUreJY2f6AHdcqeG67556eDyc233QT1n/qUxhdsgTHPL8quKbYcMUVvXcn/I//AADMnDiB0fPPx8Rf/yraXqWDV+x3vNxz7lby7vXYreQBBq+qYcWVnvLQVR4rngBdtbDiasnz0J//PHeXsl/9CtOHD3dv4141yvTp9NGj3QHmvhdemAtf09O5t7D3mfroI0z87W89z83OzmLGC3JH2218tHr1QK7Dxorr0D1nZrpngWN313zvdIABKuCaYHZ6GqPnntt1fufb38ZW74OVt265BacOHhRts9LBSwIGr2phxZWe8tBVHiueAF21sOJqyXP62DFsu+eeSv4QsU/ZPj3w8svdwfHmG2/EljvuwKbrr8euxx7LXNepiQkceOUVbLv3Xqy7+GIcfPll7H32WXz0l79g2333Yd1ll2Hn449j1/LlGD33XLz38MMDuw4TK67D9pyamMj87brNN97YnXbYrikmO52euxdOHzvW47r/178Wb5PBK0FViyQGXeWhpzx0lceKJ0BXLay4WvNM3ZGsSpTt05kTJ7Dt3nt7PuF3j3f/7d/w4euv48PXX8e+X/wCJ3fvxsHXXsM73/kONnz605kD7PCx5Y47BnYdJlZch+05uW/f3A+CX3opdj/5JDZdf33vzxtccAFw+mzxsF1THG23u5cVb7rhBgC9rjOTk+JtMnglqGqRxKCrPPSUh67yWPEE6KqFFVd6ytOX68wMTn7wAfavXIl9L76IfS+8gLELLpgfoIJwtu5Tn8LmZcuw9Y47sOmGG7D+ssuw9qKL8O73voeDq1Zhyx13YN1ll839kPTll8u4DgkrrsP2PPHuuz23W59Yswbrg+9LzRw/DmD4rik+fO21uTsX3n8/Tr7/PgB9VwavBFUtkhh0lYee8tBVHiueAF21sOJKT3mkXD9avbobvka97+hsuPJK7Hr8cRz6y196v+cyO4vJTgdThw71PDc7OYmxpUsxcs45mD52TMV1IbDiOmzPY5s3Y6Rex6YvfrH73P6VK7HuE5/Auk98AiP1erdGhu2awt25cOdjj3WfY/AaEAavamHFlZ7y0FUeK54AXbWw4kpPeSRdP1q9GusuuQQTb76JTTfeiO3339/X5Zbjp38H6djmzT3Pm+rXTZtwdHx87kexK/w9v2H36eG1azFSr+OtW27pPjc7PY2djz3WvZHL5L59AIbvGuNou41dp28hv/d//qf7PIPXgDB4VQsrrvSUh67yWPEE6KqFFVd6yiPteurAAQDAILeb3/7gg3NnEB5/HMc2b8b0sWOYOXHCTL/ufe45jF13HcbOPx+j556LbffeixPvvovZqSkc/P3vh63Xw7D79KPVqzFSr2Pb3Xf3PD8zOYmNn/scRup1nNi5E8DwXUNmZ2aw4fLLMX7NNRip13u2LYPXgDB4VQsrrvSUh67yWPEE6KqFFVd6ylNF191PPXXmB6c//nFsufNO7HjoIWz6xS+GrZbLqY8+wtiFF877vtv6yy7D1rvuwpbbbhu2Yg/D3v7d70c98MC818avuw4j9TqOb9sGYPiuIS40useRdeu6rzF4DQiDV7Ww4kpPeegqjxVPgK5aWHGlpzxVdD30xhvYeNVV2HjllT0D29FPf7rSl+0BwDvf/OZcYLzuOky8+Sb2r1yJTTfe2F0HdxOJqjDs7X/gt7+d++2r73xn3mubly3DSL2Oo+PjAIbvGvL2fff11Ke7sQbA4DUwDF7VwoorPeWhqzxWPAG6amHFlZ7yVNV15sQJTB04gEOvvYZ9zz+P9ZdfjpF6HRORH1auCh+9+SZGzjkHY+efj81/+lP3+ePbt2PknHPmAtnFFw/RcD7D3v77/vd/534oOfK7bVtuvRUj9ToOj40BGL6rz87T3+tyj7duvhmzU1Pd1xm8BoTBq1pYcaWnPHSVx4onQFctrLjSUx4TrjMz2PP00xip17H1rruGbYPZmRlMHz2KqSNHMHv6N6amjx/vnqHb/eST8/p1+9e/jtHzzpu7PbrC7zr1y7C3/55nnsFIvY73f/jDea9tveuuubD917/O/V2RWj22dWs3cL19//3Y/uCDOOXfnRMMXgPD4FUtrLjSUx66ymPFE6CrFlZc6SmPFdepiYm54LJkCU5+8IF+g8EljbMzMzh14AAm9+7FxJo12PPTn+L9J57AkXYbk++/j3e++12M1OsY//znMXvq1Px+nZnBhs98Zu5mEe++W5lLJhd8+8/O4tAf/4iP/vIXHH/3XWxtNDBSr+ODFSvmTfr2P/8zRup1HDp99lDL9dTBg5jxzlaFHB4dxdSHHwKYC11b7rwTI/U6dnzjG8l5GLwGhMGrWlhxpac8dJXHiidAVy2suNJTHkuu6+++u3u3w9nJScycPKnWlvt+luPt++5D+9prse5Tn+r93tm552Ktu5nGkiU4fPoGC7F+dd9ZGj3vPGy++Wac3L1bzb8oC739j6xfP/+Htut1TPztb/Om3fH1r/fcLVDadc8zz2DdJZdg9LzzsPZjH8PJXbu6rx347W+x5c478dZXvjL3O2M33IAPnn4aW0+HrpF6HfszsgGD14AweFULK670lIeu8ljxBOiqhRVXespjyXXz736HkXod6y65BO/8679i5+OPq7X17r//O8aWLsX7P/oRPnjqqe53tEbqday/9NK5OxTecQdGTv9Y9MYrr8Sen/60O3+sX9/+p3/qBrSReh2bb765e6nisFjo7f/ev/87Rup1jF10Ubc/xy66KPrzA+4sogs4g7jOTE7i2ObNc2cbAUx9+CE2nP7eoP/Ycvvt2P3UU9gQ3Nil53HOOXj/Rz/q/nRCDAavAWHwqhZWXOkpD13lseIJ0FULK670lMea6/j11/ecbQp/ZFmEmRmsv+yyeQPuzTfeiMNr1mByzx5M7t+Pyf37caTdxsTICE4dONATomL9uvPRR7H/pZdw4oMPsPbii+cG+rfdhqmJCfl1KMhCbv+Dv/9993LRo+Pj2Hj11dj95JN4+5/+KTr9ew8/jJF6HZ0XXxzYdeLNN+dq5vzzsf6yyzC6dOncXSavvhoH//jHdMiq17HpH/8Ru//7v7Htnnvw1s03471/+7fc9hi8BoTBq1pYcaWnPHSVx4onQFctrLjSUx5rrgd+85ueQfH4ddeJnzU6sm5d97e3tj/0ELbcdhtGlizBB888M/+7WbOzQKT9WL/6l0YeWbsWay+5ZO77TT/+8dzrx4+LrkcRFmr7H9mwoXum751vfQsAMH30KADgxHvvRefZtXw5Rup17P35zwd23fPTn0ZD1YFXXgEw9x0+v7Y2L1uGnY8+ir3PPov9L71Uuj0GrwFh8KoWVlzpKQ9d5bHiCdBVCyuu9JTHmuvs1NTcWaaxMWy44gqM1OvY8/TTYm3MnDiBtacvg9v5+OOYmZzEzIkTOLp1KyY7nVKueex94YXurdRnT53Ce9/7XnS6g61W4XbLorn9p48dw64f/hDbv/a17mV9b33lK5g+cqTQ/Lubze5dIvtxnT11Cu898gi23XsvNvz933eD+o6vfx0ndu3C/l//GrPT02dmmJnB1MGDmDp4sFQ7MRi8BoTBq1pYcaWnPHSVx4onQFctrLjSUx7Lrof+7//mviO0dGnPjREG4cCrr3bPehzZsKHv5RTp1w9few0j9Tq2f+1r+PAPf8DYhRdi5uRJTB85glOn76KH2Vmsu/TSzO8TDYLW9p85eRJv3Xxzz9mltRdf3P2OVRFc/2z+4hdzXaePHev5e39wZtR9ty51dk0aBq8BYfCqFlZc6SkPXeWx4gnQVQsrrvSUx7rrjgcfnDuTcsstIrdo33L77XPfK/rVrwZaTpF+dZc0brzqqu7d8/b/5jfY9KUvdS9vO/Xhh3OX5333uwP5DOJZlpnjx7H5ppvmboTyqU9h73PP4dAbb5S+i+PMyZMYW7oUI0uW4Pjbb2e6vvOd73TD1/Ht27H+k5+c69vPfhadX/4S49dei33PPz/QepWBwWtAGLyqhRVXespDV3mseAJ01cKKKz3lse46degQ1l566Vxo+dWvMDs1NfddqT6+9zW5Zw9GlizB6AUXdL9/JOkacuK995I3dNj+wAMAgKObNs3dFGLJEuz5n//BgVZL9GYcGtt/5yOPdEPX8R07BlrWW7fc0r2T4Mb/+I/ub3r5zJw4gbELL8TeZ5/F7KlTePtf/qX7PS1XB7G7JmrC4DUgDF7VwoorPeWhqzxWPAG6amHFlZ7ynA2uB155pXsp264f/AAbr7qq+9tPZXj/iSfmfhj3oYcGVS3Ur9OHDyeD1+h552HbV7+Kvb/4xfy77N14o9iNOKS3/7G33sLokiVid5x028R/fLR6NTA93b1s8dAbb8xdcnrBBVh3OoSPLlmCyX37Bm6/Xxi8BoTBq1pYcaWnPHSVx4onQFctrLjSU56zxXXrV7/aMzjfeNVV0e8ThXdAnD5yBB+tXo0d3/pW97e6Jv76V1XXMzKzGD3//LnL6ep1HPrTnzAzOYmNn/1sz29GubDVvvrq7o81b7n1VsxOTqp6dn79a8xE2pjctw8Tb76Jw+vWYfrw4e7zpw4exOYbb8RIvY5djz02sBsAHB4bw4FXXsEHP/kJ1l5zzVxfXHcd3vryl9H+3OeAmZkzv4/mfhfs/POx99lnRdrvl0UdvDqdDmq1Gmq1Gjo5d6RptVpoRe4ew+BVLay40lMeuspjxROgqxZWXOkpz9nienLvXrz15S/PBbDTty1f98lP4vD69XNNkCggAAAgAElEQVRh6/T3v/Y9/zxOvPsuZk6exNavfhUbPvOZnkH7+ssvF7k9fdF+3XDFFTg8MoKNV12FmRMnAMwFmGNbtuCtW2/teu39+c8xOzWFY1u2dG9Dv+X22we+A1/K8+jmzRip17Hhiiuw6wc/wHsPP9x9jF97bddrx4MP4tTBg9j56KPdUDhy3nkqv022ZcOGbkh1j6133DEXti68EFsaDex8/HFM7tkj3nZZFnXwajQa3cDVaDQyp63VagxeBrDiSk956CqPFU+ArlpYcaWnPGeT68zJk5g+dgx7fvaz7h311l50Ebbcfju23HorTuzYgc1f/CK23X039j777Jm77X3iE9jxrW/h8NiY2OVpRfv1/f/6LwCIhoXZqSnseOghjNTr+PC117rPHx0fx9qPf3wuXF56afe3qKQ8T+zahS2NRuaPCo8uXTr3Y8jnnNP9MeKReh2jF1yAbXff3bdPnuuu738f49dei02nz6y5x54VK1Ta7JdFG7za7TaazWb372aziXa7HZ222WzyjJcRrLjSUx66ymPFE6CrFlZc6SnP2eo6c+IEtp++46H/vSl36d7ouefO/UbUj3+scoakqGvuTTxmZ/HBT36Co5s29Tx9/L33uncOHF2yBJ0XXxzIc3Z6GofHxvD2P/9zt29GzjsPu5tNvPfww9jdbHYfOx99FIdefx07H3+827dv3XorDq9Zg1MHDuCowHe7slwxO4vZmRkcHhvD+z/6EXY/+eTAN0ORZtEGrzBIpYJVp9NBu91m8DKCFVd6ykNXeax4AnTVwoorPeU5q11nZ7HvhRfQefFFvP3gg91LELs3qbjhBh1RLFC/Tk9j91NPzYXJJUuw99lnMX38OGZK3MFv65YtONhqdUOcC3Jb77oLx956K3PeqYkJbLvnHhweHR10TYq5ns21WhLzwcudFUu9vmLFCoyPj5d+rFq1qq/5hvGgKz0tPOi6eD3pSld60nWQ+Tf+8pcYu+YabPjxj9H+05/QXru2sq5lHusefXQufJ1zDkYuuggjH/sY1t56K9Y98AA2vvoq1jebaP/ud9F5V99ww5nAdeGFWHfffdjQag19Ww+7T6vkGsN08Gq3293vgPGMlw2suNJTHrrKY8UToKsWVlzpKc+idBW4eUYeC92v+154Yd4ZvZ6bUNx1F2ZOnsTx7dtx4NVXceiNN3Bk/XqMXHABRs45Bx889RROHTiwoM5lWZS1mqAywavVanXvYNhqtQp9x6vRaHTn8ef1YfCqFlZc6SkPXeWx4gnQVQsrrvSUh646DMN16uBBnNy9G/t//Wvs/P73z5wFO/39ttHgjoDuMX7ttQvu2g/c/meoTPCK4e5q2Ol0cu9qyDNeNrDiSk956CqPFU+ArlpYcaWnPHTVoQque55+GkfWrcPGK6/shqx1l16KzcuWYdP116P9D/+Atddcg86vfjVs1UJUoU+LsqiDV+x3vNxz4e96MXjZwIorPeWhqzxWPAG6amHFlZ7y0FWHKrnuWr4cOx95BEe3bMHMyZOYnZrCzMmTmDl+HFsT3yGqIlXq0zwWdfCSgMGrW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pUOnh1Oh3UajXUajV0Op3kdG6aWm3+6jB4VQsrrvSUh67yWPEE6KqFFVd6ykNXHay4WvEE6OpT6eDVaDS6gavRaESnabfbmaGMwataWHGlpzx0lceKJ0BXLay40lMeuupgxdWKJ0BXn8oGr3a7jWaz2f272Wyi3W7Pm67RaKBWq0VfAxi8qoYVV3rKQ1d5rHgCdNXCiis95aGrDlZcrXgCdPWpbPBqtVpotVrJvx2dTqd7SWIsfDF4VQsrrvSUh67yWPEE6KqFFVd6ykNXHay4WvEE6OpjPng5Op1O9HLEFStWYHx8vPRj1apVfc03jAdd6WnhQdfF60lXutKTrsN2ONtcrXguZtcYZ03wAuLfA+MZr2phxZWe8tBVHiueAF21sOJKT3noqoMVVyueAF19KhO8Wq1W986ErVar8He8fPzpHQxe1cKKKz3loas8VjwBumphxZWe8tBVByuuVjwBuvpUJnjFcHc1TF1G6NNut6NnxBi8qoUVV3rKQ1d5rHgCdNXCiis95aGrDlZcrXgCdPWpdPCK/Y6Xe67T6aDdbndfj53tAhi8qoYVV3rKQ1d5rHgCdNXCiis95aGrDlZcrXgCdPWpdPCSgMGrW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pUOnh1Oh3UajXUajV0Op3MaRuNBmq1Gtrtds/zDF7VwoorPeWhqzxWPAG6amHFlZ7y0FUHK65WPAG6+lQ6eDUajW7gajQayelqtRqazWb0NQavamHFlZ7y0FUeK54AXbWw4kpPeeiqgxVXK54AXX0qG7za7XZPmGo2m/POZrnnW61WcjkMXtXCiis95aGrPFY8AbpqYcWVnvLQVQcrrlY8Abr6VDZ4tVqtnkAV/g2cuRSx2Wwmz3oxeFULK670lIeu8ljxBOiqhRVXespDVx2suFrxBOjqYzp4tVqtnjNhse94rVixAuPj46Ufq1at6mu+YTzoSk8LD7ouXk+60pWedB22w9nmasVzMbvGMB+8/Odilx3yjFe1sOJKT3noKo8VT4CuWlhxpac8dNXBiqsVT4CuPpUJXq1Wq3sHw1arVeg7XuE0sXDG4FUtrLjSUx66ymPFE6CrFlZc6SkPXXWw4mrFE6CrT2WCVwx3V8NOp5O8q6F/q3n/LogOBq9qYcWVnvLQVR4rngBdtbDiSk956KqDFVcrngBdfSodvGK/4+Wec3+32+3uNLG7HjJ4VQsrrvSUh67yWPEE6KqFFVd6ykNXHay4WvEE6OpT6eAlAYNXtb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WpdPDqdDqo1Wqo1WrodDrRadzrqekYvKqFFVd6ykNXeax4AnTVwoorPeWhqw5WXK14AnT1qXTwajQa3SDVaDTmvd5ut3v+bjab86Zh8KoWVlzpKQ9d5bHiCdBVCyuu9JSHrjpYcbXiCdDVp7LBq91u9wSpZrM5L2iFMHhVHyuu9JSHrvJY8QToqoUVV3rKQ1cdrLha8QTo6lPZ4NVqtdBqtZJ/h3Q6nejrK1aswPj4eOnHqlWr+ppvGA+60tPCg66L15OudKUnXYftcLa5WvFczK4xzprg1Wq1ot8D4xmvamHFlZ7y0FUeK54AXbWw4kpPeeiqgxVXK54AXX3OmuAVu8wQYPCqGlZc6SkPXeWx4gnQVQsrrvSUh646WHG14gnQ1acywavVanXvTNhqtUp/x4vBywZWXOkpD13lseIJ0FULK670lIeuOlhxteIJ0NWnMsErhrurYafTid7V0NFut5OhjMGrWlhxpac8dJXHiidAVy2suNJTHrrqYMXViidAV59KB6/Y73i55/zvc6XOdgEMXlXDiis95aGrPFY8AbpqYcWVnvLQVQcrrlY8Abr6VDp4ScDgVS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Kh28Op0OarUaarUaOp1OdJp2u92dpt1uz3udwataWHGlpzx0lceKJ0BXLay40lMeuupgxdWKJ0BXn0oHr0aj0Q1cjUYjOo0fymq1+avD4FUtrLjSUx66ymPFE6CrFlZc6SkPXXWw4mrFE6CrT2WDV7vdRrPZ7P7dbDbnndHqdDo9gSwWzhi8qoUVV3rKQ1d5rHgCdNXCiis95aGrDlZcrXgCdPWpbPBqtVpotVrJvx2NRgOtVgudTqcnqDlWrFiB8fHx0o9Vq1b1Nd8wHnSlp4UHXRevJ13pSk+6DtvhbHO14rmYXWOYD17ue2CpSxF5xqtaWHGlpzx0lceKJ0BXLay40lMeuupgxdWKJ0BXH/PBq91ud8NX7IwXg1e1sOJKT3noKo8VT4CuWlhxpac8dNXBiqsVT4CuPpUJXq1Wq3t3wlar1fd3vMK7HzJ4VQsrrvSUh67yWPEE6KqFFVd6ykNXHay4WvEE6OpTmeAVwwWpMGA53JmucHofBq9qYcWVnvLQVR4rngBdtbDiSk956KqDFVcrngBdfSodvGK/4+Wec3+HZ8pCGLyqhRVXespDV3mseAJ01cKKKz3loasOVlyteAJ09al08JKAwata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lQ6eHU6HdRqNdRqNXQ6neg07Xa7O0273Z73OoNXtbDiSk956CqPFU+ArlpYcaWnPHTVwYqrFU+Arj6VDl6NRqMbuBqNxrzXO51O93kX0kIYvKqFFVd6ykNXeax4AnTVwoorPeWhqw5WXK14AnT1qWzwarfbaDab3b+bzea8M1qtVgutVitzGgavamHFlZ7y0FUeK54AXbWw4kpPeeiqgxVXK54AXX0qG7zCUBX+XXSaFStWYHx8vPRj1apVfc03jAdd6WnhQdfF60lXutKTrsN2ONtcrXguZtcYpoOX+36Xo9lszpuGZ7yqhRVXespDV3mseAJ01cKKKz3loasOVlyteAJ09TEdvIC5sOVurhG7CQeDV7Ww4kpPeegqjxVPgK5aWHGlpzx01cGKqxVPgK4+lQlerVarG55arVah73j5dDqdnukdDF7VwoorPeWhqzxWPAG6amHFlZ7y0FUHK65WPAG6+lQmeMVwdzX0714YI7zk0IfBq1pYcaWnPHSVx4onQFctrLjSUx666mDF1YonQFefSgev2O94uec6nU43cGWFMgavamHFlZ7y0FUeK54AXbWw4kpPeeiqgxVXK54AXX0qHbwkYPCqF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5nRfBqNptotVrR1xi8qoUVV3rKQ1d5rHgCdNXCiis95aGrDlZcrXgCdPUxH7xarRZqtRqDlxGsuNJTHrrKY8UToKsWVlzpKQ9ddbDiasUToKuP+eAFzIUvBi8bWHGlpzx0lceKJ0BXLay40lMeuupgxdWKJ0BXn7M+eD366KN4+OGHSz+++c1v9jXfMB50paeFB10Xrydd6UpPug7b4WxzteK5mF1jnPXBixBCCCGEEEKGDYMXIYQQQgghhChjKni5G2mEN9Ng8CKEEEIIIYRUGVPBKwWDFyGEEEIIIaTKmA9eqbNghBBCCCGEEFIVzAevPPxgVqtlr26tVkOn05n3fKfT6c7vv95ut7vPt9vtgTz9ZUmESE3nMn06TE+3DEmq0q+s1WJI1ioQ//dV5PsAABvKSURBVLH2lH8ZNGoV0PGVqFMtNx/pOgX0nBeiTrOeL8pC1mnW80XRrFUJP8dC1WrW80VZiFptNBoDL38ha1XCV7NWJfwcC1Wrks4pFqKW/TbcNjvrgxcwVyjNZjNzmmazmSzmRqPRfb7RaHSf7+lIgR3Op0hBt1qt5M6n7VykT4sQ8+x0Oj3/79ez2Wyi2WwOHDR8NH0BnVqV9FuoWl3oPi1C6sfaU/taGTRqVdN30DrVdPOX7zNonWo7a9dp6vkyLGSdSvgCerUq5beQtbqQfVqEmI+/Xs1ms/LHVClfQKdWJf0WqlYlnfPQrOVOp9P9u9Vqddth8PLw30BT87od2R8Yunn7wQ0qw3ZTz/s0m83o69rOsTYkluE8w+/s9XvwdPNJ7FQL4RtrI0WZWpXyW8haHUafFiH0SvmXRbpWHVq+g9SptptGnWo7x5Y1CKnvPQ/6feiFqtO858ugUatSfgtZq1LOwMLUKjD4B68LWavAwn1I2E+tDuo3jFod1LkIC1XLblwDLMLg5Z9SDD85iBVz2JH+341Go5vM+91wsU8QHH56dq5u2qzLsLSdXftufv9Sm/DsmvOMhbyUZ5Z/UTqdTrdfYv3ru4WfUri/w4OJpq9Do1al/BayVrX6tN9azfMdxFOjVjV9gcHqVNtNo061nV37WnUq4beQdSrh69CoVSm/haxVKWfXvnat+sspyzBqdRBfh2atDuo3jFod1LkIC1XLPTUm5F5pwkTrb8TwMpEywcttpEFP3abmdyHJbzM8e1V2sCXhDPT2aRjsnFutVus5iBTt2/Da7H6uSfenDz+FDt1cn7Tb7e5rRd6wJH0dGrUq5beQtarVp/3Wap5v6u8iaNSqpi8wWJ1qu2nUqbYzoFunEn4LWacSvg6NWpXyW8halXIGFqZWgd5LtcowjFodxNehWauD+g2jVgd1LoJ2Lfthzr3G4DVA8HJF5W+UsrRa6U8RXDGnTtP2E7wknN1ywvldcTmnVD8X8fQ/Nckq9BT+FzNj6xr2ud92anto+jq0alXCb6FrVatPgfK1WsQ39ncRNGpV0xeofvCSrlNtZ0C3TiX8FrJOJXwdVQ9eC1WrUs7AwtSqe60fhlGrg/g6tIOXtVp1r2mykLXsgiuDV04xl/m+VD8DwyLXzaa+N5BqU9s5bMM/O+EvM69Yi3w/op9LIv3LDFLt93Pg1fLNakOiVqX8FrJWpZzDNvqtVUd4YB30Oz5atarlm1qOxABhIb/jVbZOtZ3DZUnXad7zeSx0nQ7q61Pl4LWQtSrlDCxcrfa7/w+rVvvd9x3atTqI37BqddA+zWMhatmfFzjLg1ezeeauNn5n+J3oki2Q7lD3vB9cXLGF0/RD7JME/7Sk+yTBnz6vTS3nWJ/6O1vZYo15OsLLzYpS5M0mPICkPt1YCF9At1Yl/BwLVasSztK16tYnrK8s/zw0a1XDV6pONdzCZUvXqZbzQtVp1vN5DKNOB/EF9Gt1UD9/GQtVq4M6L1Sths+V8R1GrQ7iC+jX6qB+/nwLVatSzikW8rgLLKKba7giCd8M/UuYXCempgXSv9Pi5vELb1BX94h9YhM6uPWIfSKg5Rzrp9C90Wh03dx3c8r0bZEvMaZw/eTP67fR/cTB8431aaptaV+HZq1K+MVcNWtVq08HqdXUvpPa1/LQrlVpX3+Zg9aphltWGxJ1quW8UHXa77F/WHWq8V7l+wxaq1V+/1/IPpWu1fAS8zL71TBqdRDfcLkatSrhl2pDq1alnbPWQ7OW/ed6zmSKrgkhRqjVWPrEBqxVYgHWKbECa5UME1YfWZTwwEuswFolFmCdEiuwVskwYfWRRUfscgRCqghrlViAdUqswFolw4bBixBCCCGEEEKUYfAihBBCCCGEEGUYvAghhBBCCCFEGQYvQgghhBBCCFGGwYsQQgghhBBClGHwIoQQQgghhBBlGLwIIYQQQgghRBkGL0IIIYQQQghRhsGLEEIIIYQQQpRh8CKEEEIIIYQQZRi8CCGEEEIIIUQZBi9CCCGEEEIIUYbBixBCCCGEEEKUYfAihBBCCCGEEGUYvAghhBBCCCFEGQYvQgghhBBCCFGGwYsQQgghhBBClGHwIoQQkkmj0UCtVos+FpJ2u91tt9lszvNqtVoA0P270Wig2Wwm3ZvNZs/yw2nb7TY6nQ7a7XbPa64dQgghpAwMXoQQQnJptVrdMAMAnU6nJ6AUpd1ul5o+nLdWq6HT6XSfc+ErDEPu72aziU6n0+Pr/vaDV2xdXNhyz7llMHgRQgjpBwYvQgghuYTBy3+uzJmvskHNJxa8XDhKBS9HGLx8UuHNtcngRQghRAIGL0IIIbnEglfsrJcfxvyQ408bXubnX8aXFco0gldWIAth8CKEEDIIDF6EEEJyiQUv4Mwleq1WqxtM3OV9/vT+96Ril/O571JlnT3TCF5lztoxeBFCCBkEBi9CCCG5FAlePu7yPX/6WPCKfW8sddaLwYsQQohlGLwIIYTkUvRSQxeO3L9ZwSu8/DDvroEawcu/UyIvNSSEEKIJgxchhJBcYsHLDy0AMi81BNLBKzyLlkLr5hpZgS/2fTAGL0IIIf3A4EUIISSXWPBKne1qNpu5Z7zczTXCOwpm3W4+FrzC8Odcw2VkBa/UWa92ux09w8fgRQghpB8YvAghhGRS5geU/bsWhmeSYiHJnye822FILHgB8++kGAtGoXfsssJwPUMXBi9CCCGDwOBFCCHEBKngtVAweBFCCBkEBi9CCCEmYPAihBBiGQYvQgghJvAvVcy6JFGD2KWThBBCSBkYvAghhBBCCCFEGQYvQgghhBBCCFGGwYsQQgghhBBClGHwIoQQQgghhBBlGLwIIYQQQgghRBkGL0IIIYQQQghRhsGLEEIIIYQQQpQpHbz2r1yJkXodI/U6ju/YMe9199r+lSsBAFOHDnWfG6nXu8vwmVizJnMa//WpQ4d65t21fDmO79iR2Y7/fDiN/7eb3rW3a/nynvXdv3Ildi1fHl2W8wqnHxTJZWmQVQt5uH7Oem3X8uWZyyhbj2UIaypWf3lMrFmTXIewlmL7RWzerFrPqz/Xpj9dbL/w3ZyDey7cL/L6PaudcN/3H265RY4hsf7KW7Zz8+fx+ydvXy+yrcL+GKnXMbFmDaYOHSrkEFtGP/taUYr4pI7Hx3fsiDqmnveXE66rO66n5g19J9asKTxvWNcxyq7LMOcvU0Nl23D9mtdG2ffJsu0Psu6pes2qP2DuuJOqkSwXvy3/2OUfN/Pe1wghZy99nfFyB6zwYOUORv7BMvamFxschfO4afwDXOyA5QZiee3sWr685+9YMAzXMTVv7G9//vD1fnFvYO7fKuK2n1Twyur3vOUUqce85YTz+st0b5pl1tXVRmyw7tY9tZ6pecvWerjMrD721ze2HH/eMv2easeFkHA93MC5yPr6bfj9VWTZYWDK659wX0+1HfZF7JhX1CE1nxZZPlnHY+fmpsl63v3fH5yG2zhrme612LYoMm/esaXMulRh/qI1lNeG+zDALaNMG2XfJ8u079eI2w/8/bxsvebVX8w/r++cSyzg+eR9SEMIObsZKHjFBs3+gCt1QAtDT+wg5H+C7wjbdAfpvHaA7INobEBT5g3FDcjdwVYqeEktRxP3xiMxGJxYs6bwNgvnK1KPZdrOGtRlDZh8pg4din4iD8wfYITrmZp30FrPGyyF0xYJXkX6vci2jB0Liqyvmy7V16llO9cyg8lwX89rO1UvZcKfP8+wg1dqH0kNZFPPh8dc//9u38gaHKfqqci8WfP3sy5VmL9s8CriEn6oMmjw8vedsu37gcZN79rup16z6s9/PVVjWdshHAsweBFCfPoOXrFP/1MDLnfAix2AwoN7Fu6SBn9+t8ysdtzru5Yvx9ShQ9FBsO9xfMeOnoFVkU/yigx8/f4Jz2I597xLxsLnyizTfzNx/ZUaSPvrH/NwfqmzQP48/v+dYzho9/926+A8swbUbt6i9ZjVL67t2FkKh+s3N8Bz08Wmd+2mXvNrt8y8RWs9RmqwFNsvigSvMseBVDuOvD7Pq4GsZUgFr3Bfz2o7dtY05Z7lkLWvZe3j/n7jLyP0ix0Higzi/eNxamCcNWD22/bbc/Ol5g0vPS0zr79OeR/ElVkXf3nDmD9rm/n9HB5/U/0TO+ZLnPEqEqRi7fe77j7h+CFVf/4ys97HUy7uNXe8i83P4EXI4qXv4BUOKvw3xNRAN3yTL3NGAsC8A1n4d6odN23W4M0PAXmXHPjLCkNKbPpYO/7BN3yTTH2qm5qu7DL9NwY3vf/J3f6VK3sGBOFy/E/eU8HLv9ws/NTW4eb12w8DrJsvb6BUtB5j6xO2nTVg9tfXX8fY2Qj/U1e3nr5H1hnSrHmde1atlwleqf2iSPAq0+954SkVjvLW1/fK6q9+g1fWvp7VdtEPlrIcsva1vOOB22/C+f0+8bdhkUu3fPwa7ics+AEq3O9dQM9bpvu/3ydZ8/ptLJbg5deQmzevf8I6KlIXZd4ny7Yfez8pG7zC8UKq/rKuRMhzd6+FfRfOz+BFyOKl7+AF9A7is4KXwz8Q+wf/2GDbD0IA5g3aXXAo0o57LusTd39QkzcA9ZcVG1jlBS9/+vDT29SbcdZ0/S7T9RMQvzY9tRx/2qzLn/x+cp92+n0bGwimzhz6riFF67FoHxY94xUOaPLacn0U1m5YL1nzpnxitZ6aPjZYKnrGK/wEvEi/57XjyApeWetbpL8GCV5Z+3pW21l1VNQhta/l1bK/37j/+/ubv6xwHy4ykA2Px2XDgvu/7+XWq98AUmTecLumtkfZ4DPs+fO2mavd2CVxKZeybZR5n+yn/djNK4p4AfHxQ6z+/OkGCV7+/hl+WMPgRcjiJhq8Upe5OcKDjDugxwafqYOpP314EMob8LmDo/9dsax2Usv0D4j+J/dFzniFg5mi3x9IhaTUJ3Rh8IpN1+8yY8Er9uYULqdo8PL7xl3ikjrjFVuPssGrSD0W7UNX/7HpYoPXcNlZ31fwazdcz7x5+611v628Aagf4MI+8Oct2u957fjrGZsmb33zvpuSWrZzLzqYjO3reW2n6sitR55DXvBK1bJ28Iodj8PBaNbzYRtuXfx9I2ve2MC3yLz+OqX2kbLrUoX5i9ZxeBYsz8U/ZvcbvID5+04/7TvCS+r7qddU/YVnrGL7WN52CPfXsM4YvAhZ3Ax0xsv/VMf/O2ug6w5G/rLyBmmxT7r8gFSkndhZhdigKTZIynpDic1XJniF82d94paart9l+gPr8FNJ929sOf5ALRbYHFmDO9eGZPDKq8cyfegH8dA3HDy4QZ8/KI698cdqN1zPvHn7qXWfvMGSv1+E2zY8G1ym34vuf7HglbW+ef2VtWy3DmUGk+F65rXt+jBsOzwGphyy9rWsWs4LXmFgCZ2z+iR15iHc1/11DZ+PhScXnPy6iM0bO3MW269SPrHtGlJmXWLLW+j587ZZ7DgdW1Z4LCoTcMq+T5ZtP7aMIl6xek3Vn4/vEr5/ZW2H2P4fbgsGL0IWLwP9jhdw5iDnD77cgNUd4MJPkULcwcs9skKX3647uOW1E84fDhj8tsIAE579cwHA9/T9/ddjX8KPte3Pn3Vzjdh0ZZbpT+svP/x03e+72HJ8P7e+qe+xhG9usb4Iw5W7JDHLNbZ93DJS9Zi1PrH1CJeR6mM3r1uP0NV3dG/mbjnhds6bN6/W885W+4OSIvtFanll+r1IO6n9v+i+neqvrGUD2YO2vH29SNupOirq4C83rNG8fTzr/+H8WQND3yd1PA6XF54VjD0fO1b6+0bRZfrbK2/evG0xyLr4fbbQ8+fVUHj8TS0rdlwu0kbZ90n/jFCR9v2z6iH91mvWe7V7PRW8Yu6xgOe34dpm8CJkcdPXGS9CyMLd3luS2GU4i5kilyktBocq+5B8FmKbVbUuquqVgsGLkMUNgxchfWI1eKU+4V1s+GeSHAvdP1VwqLIPyWchtllV66KqXilivoSQxQWDFyF9El5uRwghhBBCSAoGL0IIIYQQQghRhsGLEEIIIYQQQpRh8CKEEEIIIYQQZRi8CCGEEEIIIUQZBi9CCCGEEEIIUYbBixBCCCGEEEKUYfAihBBCCCGEEGUYvAghhBBCCCFEmdLBa+Ub+1FfNoL6shHs2H183uvutZVv7AcAHDo81X2uvmykuwyfNZsmMqfxXz90eKpn3uXP78KO3ccz2/GfD6fx/3bTu/aWP7+rZ31XvrEfy5/fFV2W8wqnHxTJZWmQVQt5uH7Oem3587syl1G2HssQ1lSs/vJYs2kiuQ5hLcX2i9i8WbWeV3+uTX+62H7huzkH91y4X+T1e1Y74b7vP9xyixxDYv2Vt2zn5s/j90/evl5kW4X9UV82gjWbJnDo8FQhh9gy+tnXilLEJ3U83rH7eNQx9by/nHBd3XE9NW/ou2bTROF5w7qOUXZdhjl/mRoq24br17w2yr5PFumLcNvG6k6qXv36SbWf13fhse7Q4ameY5d/3Mx7XyOEnL30dcbLHcjCg7o7GPkHqtibXmxwFM7jpvEPcLEDlhuI5bWz/PldPX/HgmG4jql5Y3/784ev94t7A3P/VhG3/aSCV1a/5y2nSD3mLSec11+me9Mss66uNmKDdbfuqfVMzVu21sNlZvWxv76x5fjzlun3VDsuhITr4QbORdbXb8PvryLLDgNTXv+E+3qq7bAvYse8og6p+bTI8sk6Hjs3N03W8+7//uA03MZZy3SvxbZFkXnzji1l1qUK8xetobw23IcBbhll2ij7Pllm22bVXT/1mrWesfaL9J1zCY8D4XbI+5CGEHJ2M1Dwig2a/QFX7A0VmB96Ygch/xN8R+xgvPKN/bntANlvtLEBTZk3FDcgdwdbqeAltRxN3BuPxGBwzaaJwtssnK9IPZZpO2tQl/WG7HPo8FTyU9PwjT9cz9S8g9Z63mApnLZI8CrS70W2ZexYUGR93XRZn1CnjjNlB5Phvp7XdqpeyoQ/f55hB6/UPpIKUqnnw2Ou/3+3b2SFs1Q9FZk3a/5+1qUK85cNXkVcwg9VBg1e/r5TdttmHZv7qdes9cw7VuVth3AswOBFCPHpO3jFPv1PDbjcAS92AAoPelm4Sxr8+d0ys9pxry9/fhcOHZ6KDoJ9jx27j/cMrIp8klfkwO33T3gWy7nnXTIWPldmmf7le66/UgNpf/1jHs4vdRbIn8f/v3MMB+3+324dnGfWgNrNW7Qes/rFtR07S+Fw/eYGeG662PSu3dRrfu2WmbdorcdIDZZi+0WR4FXmOJBqx5HX53k1kLUMqeAV7utZbcfOmqbcsxyy9rWsfdzfb/xlhH6x40CRQbx/PPYHnG4w6mo89rzvHrbn5kvNG156WmZef53yPogrsy7+8oYxf9Y28/s5PP6m+id2zJc445VXL1nb1hEbB5St19R6Fmk/bzu419zxLjY/gxchi5e+g1c4qPAPmqmBbvgmX+aMBIB5B7Lw71Q7btqswZsfAsIQEXsD8duJfe8sdWCNDTbCN8nUJ3+p6cou039jcNP7n9ytfGN/z4AgXI7/yXsqePmXm4Wf2jrcvH77YYB18+UNlIrWY2x9wrazBsz++vrrGDsb4X/q6tbT98g6Q5o1r3PPqvUywSu1XxQJXmX6PS88pQY6eevre2X1V7/BK2tfz2q76AdLWQ5Z+1re8cDtN+H8fp/429C/RLPIQNav4X7Cgj/IDfd7F9Dzlun+7/dJ1rx+G4slePk15ObN65+wjorURZn3yX62bazuinil5outZ5H2iwSvsO/C+Rm8CFm89B28gN5BfFbwcvgHYv/AFhts+0EIwLxBuwsORdpxz2V94u4PavIGoP6yYgOrvODlTx9+wpZ6M86art9lun4C4temp5bjT5t1+ZPfT+7TTr9vYwPB1JlD3zWkaD0W7cOiZ7zCAU1eW66PwtoN6yVr3pRPrNZT08cGS0XPeIWfNBfp97x2HFnBK2t9i/TXIMEra1/Pajurjoo6pPa1vFr29xv3f39/85cV7sNFBrLh8bhsWHD/973cevUbQIrMG27X1PYoG3yGPX/eNnO1G7skLuVSto0y75P99lFYd0W8UvPF1rNIvxQJXv7+GYY9Bi9CFjfR4JW6zM0RHmTcAT02+EwdzP3pw4NQ3oDPHUT9ywOy2kkt0z8g+p/cFznjFQ5min5/IBWSUp/QhcErNl2/y4wFrzDc5r3xZAUvv2/cJS6pM16x9SgbvIrUY9E+dPUfmy42eA2XnfV9Cb92w/XMm7ffWvfbyhuA+gEu7AN/3qL9nteOv56xafLWN++7KallO/eig8nYvp7XdqqO3HrkOeQFr1Qtawev2PE4HIxmPR+24dbF3zey5o0NfIvM669Tah/p5ztWw56/aB2HZ8HyXPxjdr/BC5i/75Tdto6w7op4peaLrWeR4JW3HcL9NawzBi9CFjcDnfHyP9Xx/84a6LqDkb+svEGaHwTdQc0PSEXaiZ1ViA2aYoOkrDeU2Hxlglc4v//JXFY7/nT9LtMfWIefSrp/Y8vxB2qxwObIGty5NiSDV149lulDP4iHvuHgwQ36/EFx7I0/VrvheubN20+t++QNlvz9Ity24dngMv1edP+LBa+s9c3rr6xlu3UoM5gM1zOvbdeHYdvhMTDlkLWvZdVyXvAKA0vonNUnseOxa9ff1/11DZ+PDXBdcPLrIjZv7MxZbL9K+cS2a0iZdYktb6Hnz9tmseN0bFnhschf5iDBy7WXty6pbQuk666fek2tZ6r98P0razvE9v9wWzB4EbJ4Geh3vIAzBzl/8OUGrG5g4g4+qWDjDl7ukRW6/HbdwS2vnXD+8MDttxUGmPDsnwsAvqfv778e+xJ+rG1//qyba8SmK7NMf1p/+eGn637fxZbj+7n1TX2PJRxcxfoiDFfuksQs19j2cctI1WPW+sTWI1xGqo/dvG49Qlff0b3hxwYTsfUM582r9byz1f6gpMh+kVpemX4v0k5q/y+6b6f6K2vZQPagLW9fL9J2qo6KOvjLDWs0bx/P+n84f9bA0PdJHY/D5YVnBWPPx46V/r5RdJn+9sqbN29bDLIufp8t9Px5NRQef1PLih2Xi7RR9n3SDzNFtm1W3fVTr1nrGWs/DF4x91TAi7XN4EXI4qWvM16EkIW7vbcksctwFjNFLlNaDA5V9iH5LMQ2q2pdVNUrBYMXIYsbBi9C+sRq8EqdDVts+GeSHAvdP1VwqLIPyWchtllV66KqXilivoSQxQWDFyF9El5uRwghhBBCSAoGL0IIIYQQQghRhsGLEEIIIYQQQpRh8CKEEEIIIYQQZRi8CCGEEEIIIUQZBi9CCCGEEEIIUYbBixBCCCGEEEKUYfAihBBCCCGEEGUYvAghhBBCCCFEGQYvQgghhBBCCFGGwYsQQgghhBBClGHwIoQQQgghhBBlGLwIIYQQQgghRBkGL0IIIYQQQghRhsGLEEIIIYQQQpT5/7d0ifglfo/+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08" name="AutoShape 4" descr="data:image/png;base64,iVBORw0KGgoAAAANSUhEUgAAA14AAALNCAYAAAA/XbCrAAAgAElEQVR4nOzd93sc9bn+cf1jI5kaehI65Bs6GEMoERyCgeRQAqYHDiEhiGZqCIEUOECEA8GUQ1nJlr2yLbnJTbLXVrHaqu3e3x9WO/6stKP6PNLc+H5f116JpNXqpdVY7KOZ+UwNfuB98MEHC/q89vZ2Y4lfstonp32y2sfiBGT1isUqp32y+sRiZXECsobVuD56CtLgla5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WKoHr1wuh5qaGtTU1CCXy1W9Tzabje+TzWanfVyDV7piscppn6z2sTgBWb1iscppn6w+sVhZnICsYakevOrr6+OBq76+ftrHc7lc/P7ykDY1DV7pisUqp32y2sfiBGT1isUqp32y+sRiZXECsoaldvDKZrNoaGiI325oaJi2R6uxsRGNjY0z3keDV7piscppn6z2sTgBWb1iscppn6w+sVhZnICsYakdvKYOVVPfnut9NHilKxarnPbJah+LE5DVKxarnPbJ6hOLlcUJyBpGPXiVz+8q19DQMO0+a9euRWtr67xv69atW9DnLcdNVjkZbrIev05ZZZVT1uU2/NCsLM7j2Vot6sELKA1b5cU1qi3CoT1e6YrFKqd9strH4gRk9YrFKqd9svrEYmVxArKGpXbwmss5XmG5XK7i/uU0eKUrFquc9slqH4sTkNUrFquc9snqE4uVxQnIGpbawQs4tqphuHphtaYechimwStdsVjltE9W+1icgKxesVjltE9Wn1isLE5A1rBUD17VruNVfl8ul4sHrpmGMg1e6YrFKqd9strH4gRk9YrFKqd9svrEYmVxArKGpXrwskiDV7p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awVA9euVwONTU1qKmpQS6Xq3qfbDYb3yebzU77uAavdMVildM+We1jcQKyesVildM+WX1isbI4AVnDUj141dfXxwNXfX191fuEQ1lNzfRvR4NXumKxymmfrPaxOAFZvWKxymmfrD6xWFmcgKxhqR28stksGhoa4rcbGhqm7dHK5XIVA1m14UyDV7piscppn6z2sTgBWb1iscppn6w+sVhZnICsYakdvBobG9HY2Jj4drn6+no0NjYil8tVDGrlNHilKxarnPbJah+LE5DVKxarnPbJ6hOLlcUJyBpGP3iVzwNLOhRx7dq1aG1tnfdt3bp1C/q85bjJKifDTdbj1ymrrHLKutyGH5qVxXk8W6tFP3hls9l4+NIer/THYpXTPlntY3ECsnrFYpXTPll9YrGyOAFZw1I7eC30HK+pqx9q8EpXLFY57ZPVPhYnIKtXLFY57ZPVJxYrixOQNSy1gxdwbJCaOmCVK+/pmnr/MA1e6YrFKqd9strH4gRk9YrFKqd9svrEYmVxArKGpXrwqnYdr/L7ym83NjbG96l2KKIGr3TFYpXTPlntY3ECsnrFYpXTPll9YrGyOAFZw1I9eFmkwStd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WKoHr1wuh5qaGtTU1CCXy1W9T/njSffT4JWuWKxy2ierfSxOQFavWKxy2ierTyxWFicga1iqB6/6+vp4kKqvr5/28Ww2W/F2Q0PDtPto8EpXLFY57ZPVPhYnIKtXLFY57ZPVJxYrixOQNSy1g1c2m60YpBoaGqYNWlPT4JX+WKxy2ierfSxOQFavWKxy2ierTyxWFicga1hqB6/GxkY0NjYmvj21XC5X9eMavNIVi1VO+2S1j8UJyOoVi1VO+2T1icXK4gRkDfvBDF6NjY1VzwNbu3YtWltb531bt27dgj5vOW6yyslwk/X4dcoqq5yyLrfhh2ZlcR7P1mr9YAavaocZAtrjlbZYrHLaJ6t9LE5AVq9YrHLaJ6tPLFYWJyBrWGoHr/me46XBiyMWq5z2yWofixOQ1SsWq5z2yeoTi5XFCcgaltrBCzi2qmEul6u6qmG5bDabOJRp8EpXLFY57ZPVPhYnIKtXLFY57ZPVJxYrixOQNSzVg1e163iV3xeez5W0twvQ4JW2WKxy2ierfSxOQFavWKxy2ierTyxWFicga1iqBy+LNHilK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Uv14JXL5VBTU4OamhrkcrkZ71tfX4+amhpks9mK92vwSlcsVjntk9U+Ficgq1csVjntk9UnFiuLE5A1LNWDV319fTxw1dfXJ96vpqYGDQ0NVT+mwStdsVjltE9W+1icgKxesVjltE9Wn1isLE5A1rDUDl7ZbLZimGpoaJi2N6v8/sbGxsTH0eCVrlisctonq30sTkBWr1isctonq08sVhYnIGtYagevxsbGioFq6tvAsUMRGxoaEvd6rV27Fq2trfO+rVu3bkGftxw3WeVkuMl6/DpllVVOWZfb8EOzsjiPZ2u1qAevxsbGij1hOscr/bFY5bRPVvtYnICsXrFY5bRPVp9YrCxOQNYw+sErfF+1ww41eKUrFquc9slqH4sTkNUrFquc9snqE4uVxQnIGpbawWsu53hNvU+14UyDV7piscppn6z2sTgBWb1iscppn6w+sVhZnICsYakdvIBjqxrmcrnEVQ3DpebDVRDLafBKVyxWOe2T1T4WJyCrVyxWOe2T1ScWK4sTkDUs1YNXtet4ld9Xfjubzcb3qbbqoQavdMVildM+We1jcQKyesVildM+WX1isbI4AVnDUj14WaTBK12xWOW0T1b7WJyArF6xWOW0T1afWKwsTkDWMA1eCWkj8YnFKqd9strH4gRk9YrFKqd9svrEYmVxArKGafBKSBuJTyxWOe2T1T4WJyCrVyxWOe2T1ScWK4sTkDVMg1dC2kh8YrHKaZ+s9rE4AVm9YrHKaZ+sPrFYWZyArGEavBLSRuITi1VO+2S1j8UJyOoVi1VO+2T1icXK4gRkDdPglZA2Ep9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tYqgevXC6Hmpoa1NTUIJfLJd6vfJ+amunfjgavdMVildM+We1jcQKyesVildM+WX1isbI4AVnDUj141dfXxwNXfX191ftks9kZhzINXumKxSqnfbLax+IEZPWKxSqnfbL6xGJlcQKyhqV28Mpms2hoaIjfbmhoQDabnXa/+vp61NTUVP0YoMErbbFY5bRPVvtYnICsXrFY5bRPVp9YrCxOQNaw1A5ejY2NaGxsTHy7XC6Xiw9JrDZ8rV27Fq2trfO+rVu3bkGftxw3WeVkuMl6/DpllVVOWZfb8EOzsjiPZ2u16AevcrlcrurhiNrjla5YrHLaJ6t9LE5AVq9YrHLaJ6tPLFYWJyBr2A9m8AKqnwemwStdsVjltE9W+1icgKxesVjltE9Wn1isLE5A1rAFD16NjY0VqwnOdktaHCOpuZ7jFRbev5wGr3TFYpXTPlntY3ECsnrFYpXTPll9YrGyOAFZw1I7eAHHVjVMOowwLJvNVt0jpsErXbFY5bRPVvtYnICsXrFY5bRPVp9YrCxOQNawRQ1envcHql/Hq/y+XC6HbDYbf7za3i5Ag1faYrHKaZ+s9rE4AVm9YrHKaZ+sPrFYWZyArGGpPcfLKg1e6YrFKqd9strH4gRk9YrFKqd9svrEYmVxArKGue7xStoLtZRp8EpXLFY57ZPVPhYnIKtXLFY57ZPVJxYrixOQNWxRg9dMi12UDwNc7jR4pSsWq5z2yWofixOQ1SsWq5z2yeoTi5XFCcgatujFNWb6mAavpUlW++S0T1b7WJyArF6xWOW0T1afWKwsTkDWsEUNXtVWG6yvr69YzXC50+CVrlisctonq30sTkBWr1isctonq08sVhYnIGvYoiej8vW2whUIa2pqEpd3X+o0eKUrFquc9slqH4sTkNUrFquc9snqE4uVxQnIGmayS2rqNb3SlAavdMVildM+We1jcQKyesVildM+WX1isbI4AVnDzFY1bGhomLaKofZ4LU2y2ienfbLax+IEZPWKxSqnfbL6xGJlcQKyhi16cY3ZbsudBq90xWKV0z5Z7WNxArJ6xWKV0z5ZfWKxsjgBWcM0eCWkjcQnFquc9slqH4sTkNUrFquc9snqE4uVxQnIGuZ6AWUdarg0yWqfnPbJah+LE5DVKxarnPbJ6hOLlcUJyBq2/LuknNPgla5YrHLaJ6t9LE5AVq9YrHLaJ6tPLFYWJyBrmOser8Xc3yoNXumKxSqnfbLax+IEZPWKxSqnfbL6xGJlcQKyhrmf41W+Tb3Q8lKlwStdsVjltE9W+1icgKxesVjltE9Wn1isLE5A1jANXglpI/GJxSqnfbLax+IEZPWKxSqnfbL6xGJlcQKyhukc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Mxm8GhoaUFNTg2w2G///mpoaNDY2Lupxc7lc/Fi5XG7G+zY2Nlb9ehq80hWLVU77ZLWPxQnI6hWLVU77ZPWJxcriBGQNMxm8ykNROHSVb4upvr4+fuzZLsCcNOhp8EpXLFY57ZPVPhYnIKtXLFY57ZPVJxYrixOQNcx0j1f5Vh6Sstnsgh+zvPcs/BpJj9fQ0KA9XiSxWOW0T1b7WJyArF6xWOW0T1afWKwsTkDWMLM9XuWhqzwgLXaP19RBKmmwyuVyyGaziR9fu3YtWltb531bt27dgj5vOW6yyslwk/X4dcoqq5yyLrfhh2ZlcR7P1mq5Lq6xmHO85jp4lfeKaY8XRyxWOe2T1T4WJyCrVyxWOe2T1ScWK4sTkDXMbPCaem7XUuzxymaz8TlgGrw4YrHKaZ+s9rE4AVm9YrHKaZ+sPrFYWZyArGEmg1djY2PVoWu2BTFmai7neNXX10/7mlOHLw1e6YrFKqd9strH4gRk9YrFKqd9svrEYmVxArKGmS2uUa48+GSz2UUtrgEcW9Uwl8vNOsRpjxdHLFY57ZPVPhYnIKtXLFY57ZPVJxYrixOQNcxsj1f4/8sLXixmjxdQ/Tpe5fdNva6XBi+OWKxy2ierfSxOQFavWKxy2ierTyxWFicga5jJ4BVeOBmA2XW8LNLgla5YrHLaJ6t9LE5AVq9YrHLaJ6tPLFYWJyBrmNlkVD7fCkC8nHx4COJypcErXbFY5bRPVvtYnICsXrFY5bRPVp9YrCxOQNaw1C4nb5UGr3TFYpXTPlntY3ECsnrFYpXTPll9YrGyOAFZwxY8eJVXMgwPM7RcTt4qDV7pisUqp32y2sfiBGT1isUqp32y+sRiZXECsoZp8EpIG4lPLFY57ZPVPhYnIKtXLFY57ZPVJxYrixOQNcx8VcO5vH8p0+CVrlisctonq30sTkBWr1isctonq08sVhYnIGvY8u+Sck6DV7piscppn6z2sTgBWb1iscppn6w+sVhZnICsYYsavMqHG5avqxVed2ux1/CySoNXumKxymmfrPaxOAFZvWKxymmfrD6xWFmcgKxhCx68ykvGh4NWeUn58k3LyS9Nstonp32y2sfiBGT1isUqp32y+sRiZXECsoYtanGN8Byu8uBVLpfLpWKvlwavdMVildM+We1jcQKyesVildM+WX1isbI4AVnDFjV4hWWz2Wnv0+IaS5Os9slpn6z2sTgBWb1iscppn6w+sVhZnICsYWaDVy6XQzabnfE+y5EGr3TFYpXTPlntY3ECsnrFYpXTPll9YrGyOAFZwxZ9Ha/ZbsudBq90xWKV0z5Z7WNxArJ6xWKV0z5ZfWKxsjgBWcM0eCWkjcQnFquc9slqH4sTkNUrFquc9snqE4uVxQnIGmZ2qOFC7+OdBq90xWKV0z5Z7WNxArJ6xWKV0z5ZfWKxsjgBWcOWf5eUcxq80hWLVU77ZLWPxQnI6hWLVU77ZPWJxcriBGQN0+CVkDYSn1isctonq30sTkBWr1isctonq08sVhYnIGuYBq+EtJH4xGKV0z5Z7WNxArJ6xWKV0z5ZfWKxsjgBWcM0eCWkjcQnFquc9slqH4sTkNUrFquc9snqE4uVxQnIGqbBKyFtJD6xWOW0T1b7WJyArF6xWOW0T1afWKwsTkDWMA1eCWkj8YnFKqd9strH4gRk9YrFKqd9svrEYmVxArKGmQ1eDQ0NqKmpQTabLT2wwTW8crlcfD2wXC5X9T7h9cSq3UeDV7piscppn6z2sTgBWb1iscppn6w+sVhZnICsYSaDVzj8lAevXC6H+vr6RT1ufX19PExVe6xcLhdfK6yxsRENDQ3T7qPBK12xWOW0T1b7WJyArF6xWOW0T1afWKEkUykAACAASURBVKwsTkDWMLPBCygNQuXBqzyMLbRsNlsxSDU0NMSPnXT/ahds1uCVrlisctonq30sTkBWr1isctonq08sVhYnIGuYyeCVzWbjPV7hbTF7vBobGysGqalvV7t/tTR4pSsWq5z2yWofixOQ1SsWq5z2yeoTi5XFCcgaZnaO19Tha7GHGc518ArPA6v28bVr16K1tXXet3Xr1i3o85bjJqucDDdZj1+nrLLKKetyG35oVhbn8WytlsngVV5YI2kBjIW0kD1e1YY97fFKVyxWOe2T1T4WJyCrVyxWOe2T1ScWK4sTkDUstYPXfM/xAqovwKHBK12xWOW0T1b7WJyArF6xWOW0T1afWKwsTkDWMLNDDasNPTPtoZrrY+ZyuTmtkKjFNThiscppn6z2sTgBWb1iscppn6w+sVhZnICsYaZ7vKrdFlO163iV31deSr788WpLyQMavNIWi1VO+2S1j8UJyOoVi1VO+2T1icXK4gRkDUv14GWRBq90xWKV0z5Z7WNxArJ6xWKV0z5ZfWKxsjgBWcNMr+M11/cvZRq80hWLVU77ZLWPxQnI6hWLVU77ZPWJxcriBGQNc90lpcFraZLVPjntk9U+Ficgq1csVjntk9UnFiuLE5A1TIcaJqSNxCcWq5z2yWofixOQ1SsWq5z2yeoTi5XFCcgapsErIW0kPrFY5bRPVvtYnICsXrFY5bRPVp9YrCxOQNYwt3O8pl6Ha7nS4JWuWKxy2ierfSxOQFavWKxy2ierTyxWFicga5jrLint8VqaZLVPTvtktY/FCcjqFYtVTvtk9YnFyuIEZA3ToYYJaSPxicUqp32y2sfiBGT1isUqp32y+sRiZXECsoa5Dl5a1XBpktU+Oe2T1T4WJyCrVyxWOe2T1ScWK4sTkDXM9TpeaUiDV7piscppn6z2sTgBWb1iscppn6w+sVhZnICsYW7HAmazWWSzWa+Hn3MavNIVi1VO+2S1j8UJyOoVi1VO+2T1icXK4gRkDTM71LBa9fX1Fg+/qDR4pSsWq5z2yWofixOQ1SsWq5z2yeoTi5XFCcgatqjBq76+PnFRDS2usXTJap+c9slqH4sTkNUrFquc9snqE4uVxQnIGrboyaixsTFx6ErDuV8avNIVi1VO+2S1j8UJyOoVi1VO+2T1icXK4gRkDXM91DANafBKVyxWOe2T1T4WJyCrVyxWOe2T1ScWK4sTkDXM9VhA7fFammS1T077ZLWPxQnI6hWLVU77ZPWJxcriBGQNMxu8dI7X8iWrfXLaJ6t9LE5AVq9YrHLaJ6tPLFYWJyBrmNl1vKoNXVrVcGmS1T457ZPVPhYnIKtXLFY57ZPVJxYrixOQNcz8HK/y4YW6jtfSJat9ctonq30sTkBWr1isctonq08sVhYnIGuY2R6v8P/ncjlks1nt8VqiZLVPTvtktY/FCcjqFYtVTvtk9YnFyuIEZA0zGbyy2SwaGhric7p0jtfSJqt9ctonq30sTkBWr1isctonq08sVhYnIGuY2WRUvpgyUBrEampqUrHMvAavdMVildM+We1jcQKyesVildM+WX1isbI4AVnDzM7xqqmpQS6Xs3i4uFwuF+85S3rs8sCXtHdNg1e6YrHKaZ+s9rE4AVm9YrHKaZ+sPrFYWZyArGGpHrzq6+vjx6x2vlj5fLKyodp9NHilKxbrfJ1jR46gkM87aZJjeT4BWT1icQKyesVildM+WX1isbI4AVnDTA81nNpiLqBcPm+sXENDw4yrJJb3jk1Ng1e6YrHOxzne24vtd9yBo99/v+TDF8vzCcjqEYsTkNUrFquc9snqE4uVxQnIGma6x8vyAsqNjY3TVkucbZDT4JX+WKxzdRZHR7HniSeQiSJsPOss9H3zDSaGhpx1x2J5PgFZPWJxArJ6xWKV0z5ZfWKxsjgBWcN+MINXLper+vG1a9eitbV13rd169Yt6POW4ybr8jizmzej5ZVXkKmtRSaKkIkiNJ12Gja/9Ray33yD1mw2Fc603GQ9fp2yyiqnrMtt+KFZWZzHs7Va5tfxmsv75/qY8xm8kj6mPV7pisU6F+fQzp3YeM45yEQR9j71FLb+4hel4evkk3HgxRcx3tc356/X98UXKI6PH3tHsYiJwUGM9fZiaMcOFCcmFuxMS7Lax+IEZPWKxSqnfbL6xGJlcQKyhi3/hbYSms85Xo2NjYkf0+CVrlisszkn+vvRdvPNyEQRtq1ahfHeXuT37sWOX/0q3vu1deVKjPf0zPq1JgYG0HLOOTj63XcAgMLICLrefBNbrroKG370I2SiCNvvuAPjvb1zdhby+cRhbbli+dkDPFYWJyCrVyxWOe2T1ScWK4sTkDUstYMXcGxVw1wuV3XxDqD6nrEwDV7pisU6k7MwOop9f/oTMlGElrPOwuDkfYuFAkYPHkTu73+P94QdfPPNWb/WnkceKQ1Xd92Fo999h7Zbb42Ht/C2+cIL0fXnP+PQX/+K/mwWYz092LZ587EHmtxLlu/oQOfLL2PbDTcAhcKinwurrH72SzFQ/hC207Qlq08sVjntk9UnFiuLE5A1zGzwKp/nVd7ztJjzu8pVu45X+X25XK7quWVTl7TX4JWuWKyJzkIBfV9+iaYTTkCmrg6HP/wQxXC4KRYx1tODQ+++W9rrdd11M36dgU2b0FRXN23I2nD66eh6800MtrZiYNMmbL744sr71Nai9fLLsen++zHQ0oKx7m70rl+Pnffeiw2nnBLfb3jXLsNnZXFZ/OzHDh/G1pUrURwbMxAlR7+dpjBZfWKxymmfrD6xWFmcgKxhZud4lQef8uA1016qpUyDV7patLVQwFh3NyaOHp3b3fP5BS3xnuTM79uHlvPPRyaK0PHIIyiMjFS933h/P5pPOgmZ2lqMTfljQLFYxHhfH0ZzObRedllpRcRzzsGm887DpvPOQ9vNN2N4xw4Ui8Vjj9fXh91r1qD99tvRduutFcNVpq4OLT/9aeXgduqpyEQRDv/zn/P+3r1a7M9+YmgIW66+GpkoQs+//22kqh7LvykWJyCrVyxWOe2T1ScWK4sTkDXMdHGNXC4XD17lYWy5++CDDzCay2GovR3jvb0ojo0h97e/oTA8POPnpXUjKY6NYeTgwYr3pdVarcVYxw4fxparr0b2ssvQevnl6JrlML69zzyD9ttvR/vtt2PP448v2jne14ftd96JTBSh9YorMNbdPeNjbJ883yv37rsV7+9Ztw7bVq1C6+WXIxNF2HT++ZgYHsbYkSMzXoi5WCjEg+RIVxdy772HlptvRtNJJyETRWg+7TTsfvBB9P7f/6HztdeQiSLsevDBeX3fni1qO52YwPY77ogHy2033mgHqxLLvykWJyCrVyxWOe2T1ScWK4sTkDXMZDLKZrNVl5JPwx6vxj/9Cc3B3oGNP/lJ6XyZn/0sHr4K+TzGp+xBSetGsvfpp7HhzDMrDnFLq7Vai7Hm9+6t2KuTvfjiio+He4hQLKJ5cq9PJorQfOqpFfcd2LQp+XC1YhHtbW0V75ro70fX5DCz4Uc/Kn1++PWqdOTDD5GJIrTddFP8vqPffoumk0+u+D5616+fw3dfhVkoYNuGDRjevRuHP/wQ+X37MDE4iGKhgKG2ttJzdMklC3rsuTQxPDyv860W/LMvFtHx+OPxnrymk09GprYW+Y6OhT3eHGL5N8XiBGT1isUqp32y+sRiZXECsoaZ7ZKaOnylYegCgG9PO63qQgWZKELTCSeg9aqrsPGss9B2yy0VL8TNnvhCASMHDpg81MDGjRXnA+1+6CEUJybQ3taG4vh46laxq9ZintfhHTviPUQbzzqrdA7Tzp0AgKH2dux/7jkMt7VhYmgI+X374nOlmk44AZkoig8LLAwNoeXcc9FTZeApTkxgpLMTW9evR37fPox0dWH00CEcevddNK1YUVow4y9/qVz6PaGJ/n5kVqxA04oVyHd0oL+pKXZv/9WvcPjDD9H75ZcLfj6AY89nccoiGsWJiXhAqbYa4oKbXMDjaCaD7b/6FfY8+SSKCYdbJlnnW9frr5f+va5YgZ7PPkPH5GIke3/3u2OsQgGYZRCeTyz/kWBxArJ6xWKV0z5ZfWKxsjgBWcPcBq9wKfjlLLy47e4HHkDXm2/iwIsvVl817uKLcehvfyvt8TB44gc2bULrZZdh569/vejHmhgaQvaii0oLNqxahebJvSaH3nsP2TVrsPPee7Hz3ntx+P33F/21PFvM8zq4dSsyUYQt11yD3ZMvvjtffBEAsOOuu0ovzuvqsO2GG9D2y1/Gh6RtOvdcZKIIo4cOATi2iuCOu+6qePxioYCezz7DxnPOwYaf/Qw7770X+194AftfeCEeujoeewwTQ0NzNpeXnA+Xhm+76abSnqnx8UUPCzM9n9smryu22OGuMDKCiaEhTPT342hzM3asXl3xB4D2W2+d9bDL2azj/f2lvc5Tno/udevir3Xw7bcBlIbs8l7M8Z4e9K5fj86XX0bnK6+g9/PPF/W9zsWaplicgKxesVjltE9Wn1isLE5A1jDXQw3TMHz9e80abLnmGnS9/jrGgmsq5ffvx9CWLdh+553oePhhbL7wwviF5M577sG2L75Y1Ncd7ezExjPOKL34v+GG+X1yoYDx7m6M7NmDoV270Lt+fTxYZC+9FMXRUex+6KGqw+PGH/8YR7/9FoOtrancA7aYDXqgpSUepo5++23pXKvLLkN+zx5k6urQdMIJ8d6t8q3j4Yex5aqrkIkiDLW14WhzMzKTL+SbTzwRE4ODxx6/uRkbTj89cQ/p7ocemtOAEZZ7772Kx9hy9dWme6Bmej4PNDQgE0XY/9xzC378kX370PnKK+h8+WXsvOeeeABtOuEE7Lj77vj52nzppRia5WebZN1+551oPu00NJ92Glp//vP4/QMtLfFhmXufeqpiKNty7bXxENscHLq56dxzF/y9zsWatlicgKxesVjltE9Wn1isLE5A1jCTwauhoWHa9bMApOJwww8++KB0LaOkPQuTh2hNDA0h9/e/x6vBZerqsPeZZ2YdXkYPHcKRxsb48QsjI+h69VVsCga5zVPORZqt8l/0p93q6jA4uXhJz2efxecbbbz5ZnSuXYuWyfPXyreR/fvn9XWXosVs0Ee//770YvvWW1EcH49f9G+94YbSkPXooxjZuxcH33oLnS+/jINvvIGhbdvQPrn368jHH2Pz5F7D8oB2eHLVy/yePdg0uTJg2y9/ic0NDdj3hz9gx+rVaP35z7F7zRqMHjo07ZC+2Ro7cgRtv/gFOl98EUczGUwMDCz4+6/WTM9n39dfJw7+hZGR0iIes+xxKz934eG5O++7D4PZLAr5PIa2bkX20ktL2+KZZ6L3889Lq04GA+1M1qHJvZjhbaitDUNtbdh49tmlPZOrV0+7Hln5/Ln4fL/LL0dTXR2a6urmdBjobC1qEZhDh5ZsGX/9x8wnWe2T0z5ZfWKxsjgBWcPMBq+p188Cpl/MeDma73LyI/v3o2PNGmQm/7K/4fTTcfj99zHe14fi2BgOvPBCfK7QUFsbWiYPY2u98kp0vfZaxfCzeXLZ8eZTTpmX4chHH8UvcptPOw2bL7kEO+66C0c++ii+z/jRozjyyScYyeXQvmULAODgG2+g9fLL4+FxoKVlXl93KVrMBl0eJLbfcQcAYNcDDxx78b1iBUbLqz0WixXn/Oy67754D1f5HLGD77wT7z0rjI5iy5VXxnukRg8exLZMBqNdXcjv3Yv83r0YO3x4wYcFFkZGSoOIwx7IGQ/fO3oUmdpaNJ10EgojIygWCigWCuh68814tceZ9ob1b9gQL2ix89570fHooxjMZqcdajl6+HB8SGVTXR2aTzsNG04/HUc++AADmzfHw2Y1a3nlx45HHkHb5KGRG045pbQUfxRh28qVVVd5LIyO4tDkgN316qsYOXAgPqQ0v2/fnH9WxbExTPT1YbyvD4ObN8d7xRe6nfasW1e6Btvrry/o8+eb/mPmk6z2yWmfrD6xWFmcgKxhZocaVhuyykvLA8s3hC30Ol5b/vrXivNYWs4+Oz5vqPnUU7H5kkviQ5ymHt6W/dnPsPHsszG8c2e8omK1PQDlBltb0fPppxjN5dD98cdov/XW0iFizz+P8b4+jPf3z3gtqnAjKeTz8WGJ3tc6WkiL2aB7/vOf0h6Qu+8GAPR9+WX8nO+6//7Ez9v79NMVew37J/c8NZ94IjJ1ddh5//3xYZr5PXsqncXinPYMLVezPZ/lvVH7nnsOna+8gn3PPlt5DbAoQu5vf6v6uVuvu670uc8+i/G+vtI2nPA8FEZG0PHYY1X31LbffntV6/COHcjU1qL5pJMwduQIOl95peLzNl144YyHdhYLhdKiMpN7w7ZN7vncsXo19jc0zGnPV/e6ddh84YXYunIlMrW12PTTn+LgG2+gLfjdNdcK+Xz8733PY4/N+/MXkv5j5pOs9slpn6w+sVhZnICsYWZ7vKqd4zX1thwt5gLKvevXo/OVV+KL3Fa7daxZg/GeHrTfdhtaL78cPZ99VnqxPjoKANh88cWl88buvx+H//GPyi9SLOLgX/6CppNOQtOKFWi94oqKx+776qs5W8PKg0bXG2+k7jyvxWzQ3Z98Uhqy7rsPQGmvx4ZTT0Wmrm7GpcULIyMY7exEfvdujAZ7Znfcffex57u2Ft3BoMryS2I2Z8fDD1fdbrNXXIG9zzxT+kPCSSdhqLW14vN6168v7X0666xZr3lXrlgoYGTvXgy1tWHLlVdi03nnxX+U6HrllWlL9Jf/QFBenbA4NoaRAwcwvHMneiZXlZxP5T2b5dvO++5DcfLfYVLhoZThH1qazzoLu+67b/bDdYNBtLux8diwuUSHWbNsp4CsXrFY5bRPVp9YrCxOQNYwDV4JVTzxxSLab70Vzaecgr6vv8ZoLoeuN96o3KNUKEw7DwWofDHYVFeH/uZmjPX0YKKnp/KFf7iHoL4ee554AuPBYiBztgLoeuONeKGBbTfcgOEUbfCL2aAPf/ABMlGE3WvWxO/b+ZvflM4BWkC9X3wRP+e716ypeBHN8ktiNufRb77B9jvuQPvtt5cWknn0Uex5/HEcbW4GAOxes6a0rVxwAcb6+kqfVCgg+/OfIxNFOPjWWwtyFcbGMNbdXbEXa9M99wCTe6H6v/8embo6NJ94IsaqHKa8kPqbmnDgT3/C3qefji8qvfPeexPPqxs7fLh0XtiKFeh86SWM7NuH3N//jpbJc/3K560dfPNNdDz6aHyIMVAaEod37sTh99/H4JYt2PvMM2idXMQlE0XYdN558aUOPGPZTgFZvWKxymmfrD6xWFmcgKxhJtNQ0mGE4fvZDjWc+sTnd+/G0e+/X9Bj9W/YgK2Tq7CVB7Dy4V5NJ5+MQ++8g33PPlv6S/vJJ5f2MMzj0Lap1vAv75kowtaVK1NzqNxiNujc3/5WOozriSfi9/V8+imGtm1b0OMVx8aw4fTTkb30UoxPORSU5ZfEXJwTkxcInxgamna9t+LoKFqvvjo+zwoAuifPMWw591wkXmR6Hh38y1/ilSTb77gDg62t8cIoi1lxsWqThx/2ffllPHy13Xwz8h0dmBgcLC2Ln8+jMDKCAy+/HJ8zGH6fQ+3taDr55Gl7oLdedx12/uY36Fm3Dj2fformU0/FxrPPxsYzzzz2b/vEE+NLWGw44wzb761KLNspIKtXLFY57ZPVJxYrixOQNcxk8MrlcqnayxVmNXgttqGtW9F2yy3IXnpp/IIw+/OfY3Dr1vg++/74R7Tfdtu8H3uqdbyvDz1ffIEj//oXWn78Y2SiKDXX91rM83rw7bdLh6b9z//E75vvKoNT2/PEE+ivsggJyy8JC+fwzp2lwaiuDoPbtmHzBReYbzM9//53vN2XD+nbsXq16x8Eetavjwe8lvPPx5EPPsDRTAbDu3Yhv3dvfBhwtWt/bfvmGxTyeex75hlsvf76+NIQ5Vv5QthTbztWr8bOu+8ufY+1tSaD60yxbKeArF6xWOW0T1afWKwsTkDWMPdDDZe7tAxeAErnfk2ucJfftw+FKhfiHe3qmvfDzmQt7/3aeOaZGD18eNnP+VrM89r1+uvme0mSXhiz/JKwcpYvSF0eVLI/+9mih9qpbXn//Xhg2bpyZcWhe14NbtmC7NRzNGtr0TLp2HjmmVUX4Zh6qPHYwYNovfpqbL/zzoqFWsqD5JGPPsL+559H7+T1/8p/8LA6jDIplu0UkNUrFquc9snqE4uVxQnIGua6nHwaStXg5dRs1m033lh6MX3ppdh5zz048MILiS+qixMTJtdBSmoxz+uBl15CJopw4KWXDEXVY/n5WznHenux4Uc/ioeK3vXrTR43rL29HcO7dqHt5psrLmbu3fjhw+h4/HFsu+EGtJx/fsUqpOFhq1OtSZUXBdn5m9/gyD//iUPvvDPtPq2TlyeY7aLSi41lOwVk9YrFKqd9svrEYmVxArKGmR1qWO0cLsbreJX7IW0k+d27py153z+5uAKAeBXG3s8/x57HHkPHo4+i6403lsUKACgUMDE4WFpKv6cHY93dKE5MYP9zz5VWyFuCaySx/PwtneU9iluuucbsMcOW8zmdGBjASGdn6bpsHR3o37gRRxobE/dIzWQd7epC00knzXjOZ3m1xKPffbdo+0yxbKeArF6xWOW0T1afWKwsTkDWMJ3jldAPbSPJ79mD7k8/jf9av+fxxwGUrj20+5FHsPPee+PDr8qHYw3v2rX01mIRh959F7sfeABbr7sOm847D5vOOw9br7kGHY8+Wlpp7+23zV3zdqYkS2dxbAybL764cig3LBXP6eThvuP9/TNeW2826+EPPqi6imm5XZPXhuv+178WTJ1LqXhO55isPrFY5bRPVp9YrCxOQNYwneOV0A91IxneubO02MDZZ6NYKCC/d2/l9Z0uvRRtN99cWmJ9hosSe1kPT65cWO22YXKBg6QL/i6lMy1ZO2e9btUiYnlOgcVby6uUeu+dPZ6e06VMVvvktE9Wn1isLE5A1jCd45XQD3kjyV5ySXy44UBLCzJRhM0XXoiuV1/FUFsbRjo7kVmxApkVKzB68OCSWQe3bEHTySeXLpL84IM4/OGH6N+wAXueeKJiADu8wJ+plTNNsTiB48t6+B//mHbNOY+Op+d0KZPVPjntk9UnFiuLE5A1TOd4JfRD3kgOvPBCfLhhz6eflpbBvvvuivuUL/y858knLamJ1sLwMDZNLu+989e/RiGfj5canxgYwJFPPsHhDz9E7xdfYOzIEVPTfJxpi8UJHF/W/uZmZKII2264wUhUvePpOV3KZLVPTvtk9YnFyuIEZA3ToYYJ/ZA3kvLhhhvPOgtdb71VdcAa3rEDmdpaNJ98MsaPHj32gUJhUUtkJ1n3/O53pUMdL7kEEwMD0+9QLJZWYlyiC0Gz/PxZnMDxZR07fDhert6z4+k5XcpktU9O+2T1icXK4gRkDdPgldAPfSMpH264+aKLkIkidL788rT7tN16a+ljr74av6/n3/9Gx6OPLtjaVmXhhvGeHjRPHmLotbDDfGP5+bM4gePPuvHss5GJIvSsW2cgqt7x9pwuVbLaJ6d9svrEYmVxArKGmUxGSYcULvZQw3C1xJnOIWtoaEj8Whq8qlc+3LB8y/3jH9Pu0/f118hEETZddFFpT1OhgOxll2HDaaehMDy8IOumu+6attdq3+9/Xzos65ZbFvSYHrH8/FmcwPFnLS8p7/kHhePtOV2qZLVPTvtk9YnFyuIEZA1b/l1SM1RfXx8PXPX19VXv09jYiJqaGg1e82yksxMHnn8e+559FgdefBH5PXum3adYKGDTeeeVXjg2NeHIxx/HLyQPvfvuvL/meF8fMitWxMvUF8fGMNLZieZTT0UmijCwadO8H9Mrlp8/ixM4/qy5995D689/jkwUYfvttxuopne8PadLlaz2yWmfrD6xWFmcgKxhqR28stksGhoa4rcbGhqQzWar3rexsVGD10Kaw3lT+yf3jO246y5snlz8IhNFaL3iinl/udy775aW2H71VYx0duLod9/F1xVr+8UvFvY9OMXy82dxAsendfTgQWSiCM2nnlr6tzaPhnfsQO/69dhx553o+/rrqvdpb28HCgUMEzy3x+PPfyliscppn6w+sVhZnICsYWaDV/k8r/JwtNjzu6YOUzMNVxq8/KyjBw+iqa4uHrg2nXceNpx5Zmkv2ObN83qsLddeW3qM88/HpgsuqDjUMS3ndpVj+fmzOIHj17r5wguRiSIMhv9e5rBITPl6epkoQuuVV6I4Pg4AmOjvR2FkJHbu/Z//wdZVq+LPG+/tNbNbdrz+/L1jscppn6w+sVhZnICsYWbneJXPxSoPXrlcLvHwwLk+psXgtXbtWrS2ts77tm7dugV93nLcvK3N1113bPD64x/R8t//XbqgcX39nB8j+5//IFNbW3lR5FNOQfOqVWh57rllfw5Zf/4szuPZumH1amSiCE3nnYfNf/4zNv/zn9j4yCOzfl7zueeWPu+kk0p7zS66CBufeAJNZ56J5quvRmtLC9Y/+WTp31VtLTavW4fWbBYtTz217M+ffv6yyimrrHIe79ZqmS6ukcvl4sGrPIwt5jG1x2tueVt7/vOfeKn34vg48nv2IFNXN32p+Rk68OKLpReRZ56JXQ8+iCMff4zhjg6MHjkS/yU/TbH8/FmcwPFr7f3ii/iPDRt+9CO0/PjHaDn33MS9Xl1vvYV9f/wjmk44AZnaWgxs3IiWn/yk8o8WUYT2O+5AZnI10PLbI52daP/lL83slh2vP3/vWKxy2ierTyxWFicga5jJ4JXNZqsuJb+YPV46x2vueVuL4+NoOeccHPn44/h92yYPgzr4xhtzeoxNk8vWt777Lsa6uzERXCA5jbH8/FmcwPFrLYyOoveLL7DlqqsqEdvfogAAIABJREFUBqeBlpZp9x3t6qq4T8s55wAARvbvR6auDpm6OrTfdlvlAHbrrdh4+unIRBE61qwpXTsshf+2jtefv3csVjntk9UnFiuLE5A1bMGDV3h4ITB9+FrM0FWuvKrhbIctavDytx756KP4xdzA0AS6//3v0nXALr541hd5g62tpReRP/kJ2tva3K0Wsfz8WZyArAf//OfSXt/JcyY7Hn542n26P/mktGdscqXPrddeG39s2803Y+9TT2G0qwtNJ5yAtl/+Eq2vvILi+Di63nijYhgbOXDA3L/Yjvefv1csVjntk9UnFiuLE5A1bFGD10zX1rKo2nW8yu8rvx0OgNWGLw1etvUPTeCrTX0oTkyg5cc/RiaK0PfttzN+TsdjjyETRdj71FM0z6uc9h3v1pEDB3CgoQEDLS2lAam2Frt/+1vs/u1v4z9e7Lr/fmSiCAcaGrDhtNOw89e/jj+/v6kJhXweADDW04Pi+HjsLI6NYdP558eDV8+nn5r7F9vx/vP3isUqp32y+sRiZXECsoYtavCyuI93Grxsy+4cxJ8/OQgA2P/cc6VrFK1enXj/4tgYNkweBjXU3k7zvMppn6zH6nztNTStWBEPSke/+QaF4WE0nXgimurqMLJ/P3Y/9BD2/f73c3Z2vfpq/Hj7n3vO1b+QPJ/TkQMHTM8V1bZqn5z2yeoTi5XFCcgaZnKo4Uy35U6Dl20ffHUYj77eAQAYO3QITStWoOmEEzDW3V31/j2ffVY6t+vyywHwPK9y2idrZf1NTWiZXLmw7Re/wPb/+i9koghbrr669PFMBof+8pc5Owc2bjx23lcKF9jwfE5zf/87Rg2PwNC2ap+c9snqE4uVxQnIGqbBKyFtJNV75p19uOnxbfHb2++4A5koQucLL1S9f/vki8lDb79depvkeZXTPlmnN97djaYTT6w4P2vPY4+VPlgoYDBhOdpyobMwMhI/1oYzzogPXxzevRujnZ1u38Nc83xOd9x9Nwa3bjV7PG2r9slpn6w+sVhZnICsYTrUMCFtJNW77el2/PRXx1Zj6/3qq9LCGeeei2KhUHpnsYjxvj4M7dpVOpxqxYr4oq4sz6uc9slavd0PPRQvqNFyzjk4/P77c/7cqc6t119fscDGeF8ftlxxBbbdeCNQ/ve5TC3kOS2MjGD/889j3zPPoPvjjzHe1zftPsVCARtOPx29X35pwQSgbdUjOe2T1ScWK4sTkDUs1YtrWKTBy7YL79qMuuszGBk7NmRtvvBCZKIIvZ9/DgDo/fxzHHj+ebTdckvpHLBf/WpZrItJTvtkrd5QezsyUYSu119HcXwcheHhOX/uVOe+3/8ezaecUlrM5skn0fLTn8aDWOdrr1nT59V8n9PRQ4fQeuWVFXsDDzz//LT7DWazyEQRcn//uxVV26pDctonq08sVhYnIGuY2XLyaU2Dl10jYwXUXZ9BtDKDnfuPvTjsXLs2Pq+kkM8jU1tb8WKpd/36JbcuNjntkzW5nb/5Tbxi4Xya6uz9/HN0PPxwxb+/Teedh0xtLZpOOAHDu3ZZkefdfJ7ToW3b4otGbzr//Hi1x+YTT8Su++/H2JEj8X07X3mlNJS9+OKyWJc7Fquc9snqE4uVxQnIGpbuqckgDV6GX2fvEKKVpcHrs6ae+P3jvb1oPukkNNXV4chHH5UOmzrzTOx79lnk3nsPxbGxJbcuNjntkzW58N/IfJrqnBgaQu+XX8ZDV8djj6EwPIxdDzxQWrjj2msxUeVwvaVoPs9p+dzRratWYWzSu+vBB0sXkY4i7G9oiO+77YYbSt/ro48ui3W5Y7HKaZ+sPrFYWZyArGEavBLSRjK9T77tjgevVz+sPFl/13//d/zX6fIqbeN9fdOWeGZ5XuW0T1b7qjnHjx7FgZdewsG33jp20fPytcOiCNlLLsFIlcU2ihMTKE5MLKk1qfK5aoPZbMX7ez79NL4G2o677sLhf/wjHsbCQ5qX0rrcsVjltE9Wn1isLE5A1jANXglpI5lewz8OxIPXg6/srvjYwJYt2HDaacf+0v7II1Ufg+V5ldM+We2bq7NYKGDL1Vcje+mlyEQRNv74x9h5770YbG8HikUc/uc/sW3VKmxbtQrdTosizec5zf7sZ8hEEfJ79lR+oFDAnt/9Dk0nnFBxOGUmirDlmmvmjikUMDEwYGJd7lisctonq08sVhYnIGuYBq+EtJFM7+7ndsaD16pHpi/dPLBxIzZPvrDrXLu26mOwPK9y2pdma360csW/NFvD5usc7+9H2003xcPKxjPOQPvtt1cMME0nnojRrq5ltW48+2xkogjjPT1VP57fvx8bzjoLmSjCjjvvjFdWnWv9zc04+Oc/m1iXOxarnPbJ6hOLlcUJyBqmwSshbSTT+/m9rfHgdfZ/tUz7eGFkBPldu7DrvvvQ/cknVR+D5XmV0760Wr9rPYrXPqocNNJqndpCnMWxMRx655141dFMFCFTV4fOl1/GlquvRiaK0PfVV+bLz8/VOjE4WLoMRW3tjIc+dr3xBjoeegiF0dHS4iErVszZ3PHYY8heckl8KOZCrWmIxSqnfbL6xGJlcQKyhmnwSkgbSWUThSJOvLEJdddncOKNTYhWZjCYn/6iqFgooJDPTzu3qxzL8yqnfWm09g9O4OJ7NmHlI9sq3p9Ga7UW4yxOTGDP736H9ttvR+dLLwEA9j79NDJRhJ333osdq1dbMQHM0VosxocZbjjttBnvWhgdjQetjZN7v8YS9pBVfInxcWw84wxkogj9Gzagf8MGDG/fPn9rSmKxymmfrD6xWFmcgKxhJoNXQ0MDampqkM1m4/9fU1OjCygvUUth3Xswj2hlBuev3oTL7ivt+draMTTvx2F5XuW0L23W3oFx/PfzpcNn667PoKf/2B8L0mZNytqZe++9Y4cc1tVhYnCw6kWLF9JcrONHjx5bBv+CC+b82K2XX45MFGFoDl+j7//+L/4aux98EDvvvht7n3563ta0xGKV0z5ZfWKxsjgBWcNMBq/yhZTDoSst1/jS4GXT+g29iFZmcNvT7Vj9h+2IVmbwyXfd834cludVTvvSZB0eKeCOZ7bHh85GKzP436+OXRsqTdaZsnYObNqEjZPXz8pEEfY//zy2XHVVae/SIpuLNd/RcWyxjKuvnvtj19eXDpH8+utZ77v7wQfjr9F88sloWrECG888E4yXvQB4rHLaJ6tPLFYWJyBrmOker/Ktvr4eAJCdshTwcqTBy6bXPupCtDKDZ97Zhz++tx/Rygxeev/AvB+H5XmV0740WZ/6815EKzM49eYN8V6v1X/cEX88TdaZ8nAWx8ex/w9/qFhwo2PNmkU/7lys/Rs2lK7fde21mM+1zcrDVPbSS2fc63Xw7bdLF3ivrcXWlSsrvsfO116blzUtsVjltE9Wn1isLE5A1jCzPV7loauhoQHZbFZ7vJawpbA+8OIuRCsz+ODLw/jfr44gWpnBvS/snPfjsDyvctqXFuu23YM44YYm1F6fwb+/78ah7lHUXp/ByTc1Y3SsdM5QWqyz5eUczeWmDSbdH320qMeci7V8na6d99wzr8fe/9xzsfPwP/5R9T75jo7S0BVF2HrddSiOjWHfM89g++23l95fV4eBzZvnbE1LLFY57ZPVJxYrixOQNWz5JyPnNHjZdM1DWxCtzGDzjgG0bB9AtDKDax+avqT8bLE8r3LalwZrsQhc/8hWRCsz+PWfdsSL4F3529L2/Z+mHuw7mMf/frpleaFzzPM5LU5MYP/zzyP7//5ffFje1uuvX/BFludiPfTuu8hEEfY8+eS8Hjv33nvYfNFFyERR4jLxRz78sLTs/E9+gkN//WvFxzoefRSZKMKBF16YszUtsVjltE9Wn1isLE5A1jANXglpIylVLAJ9A+M45eZmRCsz6B+aQM/RMUQrMzj91g3zfjyW51VO+9Jg/fvnuXjbPdh97LylF/9Zujj4yTeVtvPa6zM4Olh9Zc40tSTPaaGAXfffP+sepdmai/VAQ0PpsL+XX5638cCLL5Y+d3KFxqnt/d3vkIkidL3++rSP9X7xBTJRhLZbbpmzNS2xWOW0T1afWKwsTkDWMK1qmJA2EmAoP4G9B/N4/8vSoYXn3H7s2l0/umUDopUZ9PbP78Upy/Mqp33Lbe3tH8fZt21EtDKDtxoPVnysbc9QxUIb0coMvm09ukzSubdUz2khn8fWa68tXXT5nHPQetVVaL3qKuz7/e9x5MMPsfu3v8X2225D50svob+5ecHWjsceQyaKkFvAcHfwzTeRiSLse/bZqh/ftmoVMlGEo99/P+1jY0eOlJawP/10oFhclm316OA4JgrVrys2U8v972quyWmfrD6xWFmcgKxhWtUwoeN1IxkeKWBweAKHekbx7Dv7cNqtG+IXojc9cexaR9c8eOzQw+WyeianfcttXbN2N6KVGVz5QCvGpxwtVywCjd8dQXbXAB5/cw+ilRn86vc7kB+1vYiwdUv6nBaL2HLNNRXnfVW91dZizxNPoDAyMm/rjtWrkYki9H7++bx5ub/9rXSY4uOPx++bGBhA12uvofOVV9B84onI1NZi/Gj1gbplcjXHfc88g62ffTbvr7/YsjsH0dGVn/fnLfe/q7kmp32y+sRiZXECsoZpVcOEjseN5KtNfXjto4N4+YMDuPy+bDxwXXjXZjz2+h5sC67b9d8NpcU2Pvr6yAyP6Gf1Tk77ltO6Zdcg6lY1oW5VEza2z/zHgi829qJ25feIVmbwyGt7lki4sJb6OZ0YGMDep57CnscfR89//oNdDzyATeedF68ouOv++0sDThRh2403YmLo2O+MuVi3Xn89MlEUL3Ixn7r/9S9kogi7HngAQOmaYK1XXFExFG6+8MLEz99+xx3Hlpm/6KLEi8B71fhtNz5rmv0C0FNj+R0gp32y+sRiZXECsoZpVcOEjseN5Lo1WysOtfrpr1rw4VeHsfdgvuJ8GAB46f3SOTHP/33/sli9k9O+5bIWisB1D5W27Yde2T2nz/nnv7dgxaomrFjVhMN9pWXNx8aLuO3p7dgzuVeiUCiiOP8jw0xLw89/ZP9+HPzLXzCwaRMAoO+bb44tQ//oo/H92rfMvmBJeYGMkf3z+70CAL3r1yMTRdixejXG+/riiypvvuAC7HrgAex9/HHs+8MfEj9/rLsb+59/Pr6OWfn7Wape/qATL73fOe/PS8M2MJfktE9Wn1isLE5A1rDln4wWWTj0lQ95DNPgNfcu/U128hCr7XjyzT3o6MwjP1pAITjvYGJiAuPj4/jk29IiBff8accMj+hn9U5O+5bLuqcrHy+oMddzEtvb23HPn0rX91r7v50YGing6bf3IVqZwRm/3IhPMz1obuvHk28t7x6xtP78t914IzIrViBTW4v+piYAwMYbbkBheDj5k4pFNJ1yCjJRVLGnbK4d/f770oWXr702Xolx80UXYazKfxdmas8TTyATRdj90EPzNiymB1/Zjd88r0t0LHcsTkBWr1isLE5A1jD6wau+vj4euMqHOIZp8Jp759xeWnhg1/5hDAxVngRTLBYxOjqKkZER5PN5bGrvxY9uzmDlmizy+Tzy+TxGRkYwPsvhOSzPa9lZLBYxPj4+621sbCx+HiYWuNz2YpwMWVuH8hM42D066+qD//qmG9HKDO54Zu5fv729HR9+fWTaghvl29W/bcWzfy0NYr9/Z2/F577xcVd8PTDv0vzz73zppdLwc8klOPrdd6U9YA8/jKGtpctQFMfHMdjaivFcDv1NTdgxeahf8ymnLOjrDWazFYcVbrrwQozOc+gCgN7PPz927bJPPlmQZSHd+Ng2XHZf67w/L83bQJic9snqE4uVxQnIGmY2eIUrGwJYksMMy6sohoap55WlZfAqFKa/ECu/qM/n8xgYGMDRo0fR39+PgYEBDA4OYmBgIL719fXF/3v06NH4NjAwgC1btlTcd+ptaGgoHgrKX6va7dw7vsePb/se3d298eOXv15/fz+Gh4cxNlY67GpgaCJefrt8uFWxWEQ+n49dAwMDGB4eRj6fx/DwcIV1eHg4doWG/v7+ad9j+HgDAwPx91F+zPJt6udM/byZbuXnvfz/s9ls/NyVh6t8Po+xsbFZh7ChoaFp30P55zf1a039uc90Cx+j/HZra2vF8xzehoeHpz1HU7eH8s8hvO/g4GD8dtLjTn3Mqc97aC1/Xridlr/m1Mcpb/dTH2+qYee+Xlz74GZc89sWXPfQZnz4VVfV7314eBh/eGcnzq7/Dq//756Kx+7t7UVfXx/6+/vj7bv8M9y+fXu8p6x8O/3WDXj23X340c2lBWdOvLEp/tidz+7AR/93GE++2YFoZQZPv70n/iNEteG92u+D+VYsFrFt2zaMjo7O+AeB8O3iEh4bWRwfR8tPfxqvFhifP3XKKRjasQMt55wzbWGO5pNPXtDCGgAwvGtXxQIfAy0ts39SQtk//KHkPuMMjPXM/7yrahUKhfhnMjg4GP8Rq/wzOu/OFpxwQxPGJ+b3M0rDC5ry78eZblu3bq36e7z8/Y+Ojsb/P5/PY3R0dEm313JpeD7n2lys4XMb/n4sP8cWv4vKR8KMj4/Hv0+n/m7fsmXLtP+elH9Hh693yp/f39+P0dHR2b94QuH3O/X1VPm/A1O3x/LztG3btln/iLycFQqF+N/UcvwbWUhL+e9qrtv0+Pg4BgYG0NvbW/H+uVoLhULFf3/Lv9PLOylGpiwwVc5kOmpsbIwP9ysPPrlcruoeKMsaGxsrlqyf+jYAfPzxxxWDQz6fr/ilEL5IDF+sl194T31hWX5R3dfXV/UXRrXPKb/QnPrCdHBw0OQ/LtU2kvAX4fj4+Kx7YfIjBUQrMzj15upLQVfr7Mk9ZLnesUVZ51L4vSxFLP/xZXECtta/rDtUMRTd27ALwyPVf9muenTrnJaHn5iYqBgSe3v78Os/bsHtT2WxvaMbR/tL/64//HI/zrz1e5xz2/c465cZnPXLJpx60/c4u/57nH5L6f0//a8MuvsG42FyZGQEY2Nj8bBZ7Y8D4ZAZDqVDQ0PTfp+U325tbcXIyAhGR0dje/hvpfz+8gv+8DH6+/tn/CNFtRcrs/3RYurvv13vvIPvLrgA351/Pr6/5ho03XQTvvv/7J33e9PW28bff0wJuxRKCy0t/ZaWbpzBCGGPsmfYmxL2puwNYc8CkWfsDGfvxIkzHduxLd3vD8eStyPbki1R3dflqyVeHx/J8nnO85z7mTkTpb/9hg8//QT9779D++23+Pi//6F8717Yq6pCJkLB48B9Pm48gsekr68PPU1N0M+ZA+PSpWi6ejVi4j80NIQ3ug502R3+63jkApHD4SDjajbDvGYNSr//HuUbN2LAbo85YeP+Hfz34LELnuRyP8wRizUuDyYVlOKzeTQq6uwhE1RucSR4DILHxWw2o7+/Hw6HI2QRJdrCRrRjxf2eBY9r8H0DAwP8fdznCn9tblEu/HOFf//DFx4YhuErJYaHh0POY+69ghfouN/c8N/w8GPCLR7F+k6FBwDB3wNugYibF4QvHoaPYfD7hJ8X0RZKoy1Wxfo7d1xjLXhxC2/cfCLafCU4uOXmGtz8IHzhM5gnfKGPuy94gY77W/D8KtZcI9HrP8Mw/PEO5uT4gsc92jhx55WQha7whYOKioqQ70P4dZv77Ny5yP0/xxTtOHJjGut6yx2reAvPwZ/R7XajsrISbrebH3vudYLP0ViLp9Gu79x55HA4+O9+8HkXvqge/j0Jf13ufOHGNPwc5li4MQx/7fDvWfhcPfiaHXwOhn9nw1+Hu3k8HrAsy/82cvdXVFTw4xDOMzAwEPIZh4eH+WPHBV/ctSzWfFW0wAsgwRYXeHHBmJQSEnidPn0aFosl4duTJ0+Sel4mbtFYjSYLPmrN0BnMIz7fbLbg5Tuzv1eXTvD7/ryGNJu9/sj0yY2ryilv1j83knOvYAfJPk1eoMX6vw04c7MMpjILzP7HlZWZMXYOCc4+akf+LghhNZst+HY5yXYt2KHHy3dm/rtAaWiMzSf//ed+maLGVIqbmaahnTIFxp078fTxY5jOnQtkt377Deb372HYvx/a779HuTn0+OiNwo/XSDdTmQWnb5gwKpfGjBU6aA0WnLxuQsnL6MfoyZMnML96BXrcONAUBeOhQ9Iex9cBF9nTN4RfT5VwDqicKqvK+t/m/C+zRpMokVGwi2E0W3mpJCTwkkupoZQKZnW5GVibhvDzOgtmrTXj53Vm0BUDMZ/LskBDuxN335L9LInsMdh4gljK33rVlRSrnKVyii+xWJ1uBqPzaGTnatHR4wkp+fu8QI8rTzv5Ngd1rU5QGhrfrkzMnnwk1juvu0BpaDx8T97n37I+UBoahXusOHKjBZSGxpHriTvzJSolHH/WX57MsVYvWYKW4mKAW4VmWbiamiKeJ0YDa6+PxZVnnfhqiTEkQ7rycC0W7q3Con3Rx49jbfc3ZW7cvj1lFk5dfR509oSWUL019fFsx263JvR6SjgHAJVTCqms0kgprErhBFTWYImWkgoPvqQOurj3VMoeLynFsR650YKf11kwbakpZJKxOI6pQHefJ+Sx+dsrYz42XGcftIPS0Dh4tTlhVrlL5RRfYrG+0veC0tDQbCUmDecfdqDobAOmLw897w3WQTzwG2SsOpKYW9xIrG4Pgy8XG9E36OX/PWOlCT0DXnyw9BO+LRXJfUAROeWidvswKiqryD8E1t/v/0f4dSWWim+18ufD6DwtcrZVYMJ8Xch5UloeuTDFjeuAVguaolCRk5MyC6fXhl7M2V6JILNYbDlVHxQUqk6xmZRSOAGVVSophVUpnIDKGixJawHDs09SiHM1jLWn7L8UeBXutfI/3tk5NK6/6MToPNI0NrwPF6fKxiG/UYAO05ebsO1sg+D3fa7tIW5xB6oTZpW7VE7xJRbr1jPEwOLU/UDPoyGXD48/2LF4fzV+21AOSkNj0T4rdl9sAqWhce5hu+is70x9If/u9vf7GnL5MCaffO/+NaeetYknpRz/sppB3HoSv48XywKdPR4wDIvWLjeWJnBdiaYWmxtj8nXIzqFx5amNd5qsaHBgcqGev1ZOLNBj7bE6bDxZh3b/dZIbV9/gIOisLOjGjQMrggkBQPp1URoaJ/09u14bepGdEwgEf1htHuEVQqWUc0DlFF8qqzRSCqtSOAGVNViiN1AOv0kttY9XgPWPTWTCefVZJ8rrBwEAq46QXkRHbkQve+JKXOburErIJAMAqpud/omC8DIupYyryim+xGBlWeCrxcTUxdoU2evJ4fShucONcXPJhPubZSQLFq/cVgrWv/w9wCYvNODRe3vCTnVCpZTjT1cMYO0REzzeyHEoqxnE1KVGPvi49cqGe2+7sWBPap+tcE9VzKbZ1c1OTFtiDAl4SJsAEhwGj6vp229BUxRcjeL0bFt5pAaUhsaoXC1e6HoxudDAX6O5hbJE2hEo5RxQOcWXyiqNlMKqFE5AZQ2WKJERZyWficBrJP2XAq/vVpaB0tBo6wpYWOoqB4hpxmJjyOTPx7AYGPLh0mPiDrf1jPBMFyfXMIOsHGKrHdxkWQir3KVyii8xWCvqHaA0NKYuMSCeGeg2f1aM0tDIyqExMJRYb7VUWetanZjh/z5SGhr/lpHsWLPNjbfG3hGeLVzpOP7vyvrijrWg1zD14atFWtx7242Fe61oaHfx952+3xYS/ExbasSmk/UJlT0DQHv3MNYeq0Nbtxtn75My6M8XxG6a3dkzjM6eYXy09GPTqXq+BLG1y41TNwNZp5ply0BTFLofPkzuw4fpuxVlIecmpaExb1cVGBb4aa05ZFFByLgr5RqgcoovlVUaKYVVKZyAyhos0QKv8L1VctF/KfCaOJ+UzzicgUkmywL/+4v80N940YnuPg9svcN4Z+rDkWvNyPdbbSe6oZvT1/6MQmtX9H4FsVjlLpVTfKXKyrLArouNghYKmjvdyM4lphszViVmrAGIM64vdD34Zb2Fz7oYqwcxfq4OExfo0RMjGEhUYh1/l5tBTYsTNc1OviE1w7DYcKJekBX/SOLKkrly6MmFBjjdDJYcqMZX/rYUJe/t+GqxkW9r8WeCe+SaOlx8mTUX2Fx7IbyB8ga/WdCCPVZMnK/lj1H1+eugKQo1K1cmxBNNDqcPWTk0xs7RYcqigOFHWzcpcVx9lGRKH723w1g9iMcf7CO+plKuAfE4vT4W3f1e2Ho9UbOi6ZRSxhNQWaWSUliVwgmorMESrdQw2n6udOzxGkn/lcDL62ORlUPKV8JXSS897iA213O1+HWDBT+ttYSsMJOgTPgEJVjzdlYlNDFTyriqnOIrFVYWwL23XfykmssgxdPSA6Ska83RuoTfT6xxbexwISuHxoR5eizeH9iD+dfftfwEM5Vsklicm081hLABwL5/mvi/LdhTldLrP3zfHXHNWXKgOuTfLTY3H3hQGho/rxfusAoEHCy5268bLIIz8UAgOORuFx51wONlsfFwOWiKgmHy5OQPFsvCa7fj7c0PoDQ0/thkwfXnnRELA1z2b21xHaYvN2H98ZHPXaVcA+JxPim18+N+/lFi+zHFllLGE1BZpZJSWJXCCaiswVJLDWNISSfJpXsWHPW7d325yBBx/8CQL2R1ldLQ+Gy+HssP1qDobAP2Xm5CTYszqfcuOksmbNeedwp6vNVqTblsKR1SyvGXGyfLkkxJtGPMsSa6os2ywEtdD8bOIaVguy4K22tTVkPKEi+WdCT0fsGsYihve0WI6c3oPJKJ+3WjBQ6nD/qqxPaficn5+EMPDl9rRnauli97m7bUiFuvungnwHFzdMjKoVHXmtw1AgD/euG37BwaD/7thqXeAZYFrj4LNMZO1GSiym8U9MVCA3ZfakJ5vSOh57vcDP72twKgNDS+W2HCa0Mvxs7LRZ/TAAAgAElEQVTR4cM33ye9z8vT0wPrggXQjRmDXVNX8RlbhmHx4xoLtp8LZG/Dg8cvFhowUuwot2tALMXjPHEnUG6aiFmTFFLKeAIqq1RSCqtSOAGVNVhq4BVDSjhJ+ga9aLW5MCo38EP945rokxWX2wdj1QDuvenCjRc2NHa4YO/3oG/QC/dw8m5dXDZtz6XIPjzRpDdZ0dzpQod9GD0DHjhcvhEnFpmQEo4/IC9OhiX9rF7qe0FXDISUvAJAmbkK+qoBrP67Dva+6KV2TrcPfYPekOBMW9GPif79N6uO1GDYI/yEmb21AtrKxAMbMceV6/FFaWhsOdOAV/o+jJtLgq8rTzsTascgJmeLzc0HgZSGxrKD1fhsvj5k4n/1qQ27LoSWdw4O+WCuc8BS58CgwL1zV54GAqqsHBr/W1WGiQV6rAizTrc2DfGPm77clNDnMdeRQJtrM5CsvvSXPlIaGuPmkvPuzJJiss/r/v0Rn+8bHETt2rVw1tai9cQJGKdM4ZtGL5pxkIzrM7JQVVrej6elPSHP/zZoDxiloWGqHoz7fnK6BsRTPM61xXX8551YoM/ob4JSxhNQWaWSUliVwgmorMESJTKKVVKolhpKJ1vPMJYeqMGKw6Sc6reN5Vh3rBbnHsQu02BZYNjDwJ2AY9ZIemMkk8qFMRqRBothSDnkFwuNmL2lAuuO1eHozRa8MfbKLviS+/HnJCfOK0HZCkoTaKzt8bKoaBjCwl0GjPLvu1pdHNlXq8Xmxq1XXbjytBN333RhcMiHykYnPxEu2G2Fw5WYScYLXY/g4CBYYo9rY4cTda1O/rvHZYonLdDjp7XJ749NhXP9cbJ/a9w8Hb+vaNPJej7TddjfALrF5ka230Tn2nMbjt0KZIWuPBWW6T7n7/mXv6MS/zyJ/RyGYTHFf7yjZe/jyVg9SN4jQVOOcK08XIMJ87WYWBAIQueteAWaotAQo5Ey4/HwZYjN+/bxgdaRLxbgxajPUT57Nuq3bcPMWddBaWgYg4Kp8AzwTn+gy7l3TltqxO6Ljfj7RguWH67GqiM1uPKsE063D0MuH2hDamWg6VK8c/VXfwsI7voQzbE0XZLDNVVoVYgcWIVKZRVfSuEEVNZgSZaSMpvNsjDcSEfgxW1GT6fWFtdhlL88aNwc0qfLl4HopbHdJdjAwOH0RS03ojQ0GjtcIz4/ncr0RUJIOZ5rmEGZObVJpljq7vPgc/9EdeoSUta69XQDmtpd2Hqmni8TzPbvQ8zKidynFVzmRWlo/POkg3eA+3NLOXoGEmt3ACS/JUfq488FCdytvTu0z969t93Ycb4Rphrxsx3NnW78usGC7FwtRufRqGwcwvRlRgwM+eByMyjYXRWRZVnuX+AJvy0/VI3GDteI5+uJO6QU+sSdtriPAwB7P2nqPnG+PqHPRVcM+AP01AKR84/asWiPEfqqQT4jOCqHxotRn8M8a1bE4xt37gRNUdBNmIDed++gHT2aBF6jx+CbnOfYsf01wLIwPzUge/ZHjNKURmSDg/VK34vfNpXzjrSxbl8UGjA2X4eVB4wpfd50Kda52tThQnauFmPytXz7E6EBvRTK9LUfQEhgHk9yYBUqlVV8KYUTUFmDJVqpYTRFa2icbkkZeDlcPiw7WINxc3R881SAZKPCy0fElKV+iN+PQWloFJ1M3LVNLHm8LEblkt4zI02+bD3D/n0LRtx4YcOha8285fbjjyO7d6VTmb5IvNT14rk29BxiQYIt1zCDVpsb+y43Yv4OAwaG0h/4h2v136RUqHCvFc9oslF+ykIDpi838efp7I0GfLD04fD1ZrKHZmUZOnvccLoZDHsYrPRP7rkAjpv0/rTWgg67MNdMsST18WdZ4Nsgu/nrYeY2C/YQI468oviBdTKcR28GAtwd58mepfDAL1wG62DcIOCH1WaUfLDHDHQPXyPvKcQ4weNlQWlIhi0RcSWdi/entkdIXzWA0zeJsceTjz28ocvBqUvx76jxcPYGSld9Dgf0EybwGS46Oxs0RaF25Uo8ftnMlyseutqCb5eTBYnF3+2HzxF7/5nD6UNdqxMMC5hrHbwJyfTlJny3sgyHrzVj2tLAnt0/N0VmBjOxCDeSop2rF0vaMX4e+b4X7rHi7huyF5AzeMmEMn3tB0jWU4jkwCpUKqv4UgonoLIGK6XAq7CwMOberk9tj1dzpxvbzzWElMQ9/hhwYlpxuAYeLwtLnQNfLjLgp7WJOXIlIs3WwGb9rxYZUGbObKnJdyvJ5LqxPX7Wqr6NZMdmrjHD4SR7eQ5dI5OTVPa5SKFMXyR2nm/A1MVGDLkCZaE3X9pw8Gozdl1oxJSFgX0oC/ZUJdynSkx9MPeTzOtcHVpsbvT4Mxbc7ZtlJrzU98JYRs7TYQ/LtziYv6sKF0ra8ULXy/eh2xrUg2v6chPqW9NfdpSO41/sN8ShNDT+3FyOonMNqGl24ujNVn5v0bcr4u9zSpSTYVhMW0q+rw/+7U6odHP+rirsvtjE79Mak6/FpAV6PlDmjme07PWeS02CMxksC2TlkPdIJH54begFpaGx7GDNyA+OI5ebgTaofO+MvyfYBM2/yNKUYsOuUv6+zmvXQFMUqvLzYf7f/0jma9w4DNts+H1jpHvsWM2/eD56EgbLhC+WNbaTjNC9t91g/ZFtS6cL5x4Sri8X6kIe39ThwrYk+jJKreBz1eNl8Erfy5u6zNtZhepmJ5o73WTRZpExYyZMmb729zu8I37vOWWaNRGprOJLKZyAyhqslCOjkpKSmEHXp7LH685rG8bkk4lQsLPXysO1IT+q+680Y5y/pIrS0Ek7BcbTC22vfzWYvM/tV10ZP6EX7Scrsm+M8S2+Lf7N78H9ed6ayCr1vJ3y2qeQ6THlApPdfgc/bcVASH8iSkPjj83l+Hx+oAHrsIh79zixLIu+QS/s/R4MDHkjJsLDHgbfryKsJ24HysiefOzBlaeduPK0E1WNJHAKHtPS8sjPw03ouTK8KQsNMNcl7/iXitJx/Bv9fafi3cbka+MGH4lyvjf384sfiWrYw6C62Yk/N1egrHYQpppB+Hwshlw+7DzfyAdgm0/VRzx3m39P2+3XXYLeiytNTWQ/6jO6R7RsSfC4hjsNUppStHcPo2HbNugnTwZNUeh9/Rr9paWgKQotR49C6y8THD838Huw6VQ9KjZsAU1RaD1+PCGevZeb4HKHjgXDsBiTr0WWppQfp8cf7Rg/j7hQmmsTc3WUWtyY7r7YFJKx23OpKSTI4nq5Zar8PNPXfmP1ILJy6Kh7Uwcc3pC/Z5o1Eams4kspnIDKGixJSw3loJECr1h9XriBt/d7Qn48uR91W88wsnO1GDtHx9el81ko/x6XBbvFt07nVlEvPe5A4R4rGDbzJ/Tey2Q1+1IU226PNzBZKC3v51fFOXX1efjysnSvcDIsC1vvMOxBZaIeL4OKBgfefKxEp33Y7/zo4VeapVJnz3DI/3PnUnYODWPNIF+yV7jXiqKzDbj1qgt9g17ceVrOZ78OXW0RneudqQ+L9lmxaJ8V64/V4q2xF32DXvh8ZDy4rM33q8pCSk05I5fg4x9+nv5b1o/9/zQjt6gSs9aaMWutGQW7rfB4WUxaYMAHc98nv+r955aKkGsHV0K860ITJi0ggcy9t7GDlUQ5//qbXKsuPErcYh/wtwuIcUy4oC6aucX646QU9dF7YSXFn/s/eyLGKI8/kAqEdQJ6X42k4HFlWZJtfnv5JX796RIoDY27u67y5YWmr78Gy5DzvGn3bjBOJwr9paIn77Ri/i7y/8bqQXT+8w95XlYWum7dEswT63dq5mozKA2N47db8eeWipDFjD83V8jKtMhqtaK7z8M3Nqc0NHK2VUaURXK93IQG6VJwZlI3X9pAaWgYrKH7vErL+/FFIflePHzfDSDzrIlIZRVfSuEEVNZgSVoLKPeMl49hMX25CRuO16HdHpj4nn/YgZPXSakgV18fHHytPFyLlUdq/IFYDd94MzuHxun7bbD3ezDJf4FMtjFxNHErr58V6OH2MHyZUKZP6OvPyQ/F9nOhdemvDb3YcqaBN0V4qSfZuuWHQkuBvvT3GGvtSt8+nkGnD2fut2HaUhOmLzfhjbEX9n4vNvgniKNySZnX3B1V2HiyDm8MvZLyBJsO3H9Hms1yExQuuzlrnQUDQ14MuXz8RMxqtfIlVp8V6DCUoOtfPL0390XYi5PJUgVuv7bBXDuIsflkdf2DeeQG2uHnqc/Hot/hRVevBx32YXTYh8H4I62aFud/wlL6ytNOzNlRCUpDY8YqE3oHvLyhxu+byvkxbwgq462od/BjE4/T2uTEa30v7r/rhtPNoN/hxZh8LUblamHvT9yoZCS128mCwdTFRoQfOu56+UInbO8rl/VIhJP73kTLuCWqaOPKuFxY8cMBUBoaO6b+hY9Z2fh46CKcdaGBnsvN8NnKfocXxupBTJing9fHgmUYNB86REoSx4+Hsz411mUHybh+7c8gZefQmLoksK9y/bE62ez3slqtfFuBqYuNqGoaivodv+ZvLL3xRH26EQFk/veUK+flWg5ceNSO14Y+/neA0tA4cIWU5meaNRGprOJLKZyAyhosUQIvm80m2z1eq/e+iNlIUxvkGvXrBhJodfV5MGGeHlm5Wmw8QayVJxUa8ErfG1JGyN1e6Hrg9jB4Y+jFR0tg8vnUX/Yyfq4ObV3DaO50RQQWHd3DaO10o2/Qy9/irfAfvEr2Q20Nq9/P9An90UJWuucGZbJYFvhlPVmNnb2lAtbGIdz0N1HdcCJ0orJoHwluw80kpFJdqyvE9IGbsEz3b34flasN6Y1GaYiDWLCBitj6fVM5egaISQaXHThxp5XPZo3O06KyIXKvE3fsZ/szJ2fjtBNIRB8t/XzQtWgfmTCtLa7lS8CCA8JVR4Ttqcn0eZqI0sXaM+Dl3fjCGz2ffdCOH1aX8ZkTTr9ssODac1tMTqebwYErzSHn78zVZn6v0tIU90DFElf6xp2vi/ZVo7qZnLOL/eXI4U6WsfSt//s5kulHsLgmzcENiZNVrON/YusdkuH9/R5mzn+F3zaG7uVlQez3KU3o/rzwY1u9fDloioJx2jTUrVsH1pPctYUzLeFuN17aYO/34IW2l+8VV5FgI2mpZLVa+QzvkzjmUzUtZIFx+rLE+riJpUxepxo7XJi3s4r/ndeGOVvO9u/vnrezMuOsiUplFV9K4QRU1mB98g2UszSlmFigj3Dc63d4+ZIGbqLg9jBYd6wu5EJHaciGcIZh0TPgxb033Tj/sAP7LjfjGR0/UFjjf/0pC43IyqF55z+WBY7fbg0puZhYoMcPq80oOlePzp5hVNYPwRlU088wLKYuIZPwcIvpTJ/QbV1kojFtKfmhHHL5eGc77jZtqQkL95KSm3DHJq5c7e8b4pfKhYthA+VdP64x487rLuw438gfi29XmPCurBev3lfig7kP15534o/N5XymTorSN5ebwahcLXSVA2DZwGp/bYsT9/8lq/hcT6Vwccf+jaHPv5JsGNFdsrzegccfu1HywY7qKP1yPpYHgq6lB6ox4CBZtn6HD5UNDuz7p4kPCCfM16OrV9jkONPnaSJKJyvDAt8sM6FvMNKd8oN/UWPqEiP2Xm7C6ftt/PXC3u+B1WpFfasL7fZhMAwLU80An/mhNDR+XmcO2U9DaWi8ljB7u+xgDSYXBrKk2Tk09lxqxJf+c1onsJk1V0I3kmFPsLhMya6Lwhzh4inW8bfZXfh67ruQ8SwtH8CtV12Yv7sKv2yw8M58uUGOlOHXDcblQvns2Xy5YmNRUVKcwcc6O1cb8pux0d+TbW1xrWB7cin15mMlsnLIYqRrOPbePYYFPi8gizodduGBt1jK1HWqrGYQo/MCC1o/rjFjrj8IozQ0Zm8uR0+/x29kROYr6jVVGimFVSmcgMoaLNECLzn07IqmLwvfg9LQIfbuQy4f3x9oTL4WXy8jq6t3XnchO4fGuDk67L9QhhWHanD6flvM+vqRZOv1YGJBaJasrMaBwj1k9Tcrh8aEeaGlXFk5ARvt4BpvLqv0/aqyiB/xTJ/Q/CbvHBo9A17M2V7Jm0PsudiEP7eUh3zGw9dCgwiuBLFwj/Sfg5ucfbnICFvvMFiWhY9h8Urfi02n6tHeTbKSVqsVDEOCImuTk189fvyhW3QmfdUAX1rClZN+GeTqdfBqM7y++HsRWRb4cS2ZrN58Gb+8deYac0jA32oLZGKDg65lB2vgckeWLjrdPrR1D+NCSTvuvxM+Hpk+TxNRulk/WKKXarIsMGudOeT6wP3/3bddoPWV+HqJEWPn6PDrBguf3aI0NOburIKPAaqbh/jJ3JIDqVmtC5HT7cOkBQZ8ucgQYaBirhOWfeE+S3WzcIOiS487QGlo7P8ndYfUeMe/qdOFpQer+e/RqKAFNC7YJJng+CYfvoEBVObnQztqFDHcOHkSwx2J7b2z93tw/JoF5x62oyRs/9zVoIbm2blabDxVj3tvxb9+CdWWE+Q3YX1YxUM0LTtIfiMfJHB9EUuZuE75GBb/W10Wch4FKgu0mLXWggf/krHgqhte6XvVa6pEUgqrUjgBlTVYopUaRtvPJYc9Xuv2P+d/DP/YXI4d5xv4jEdWDo1777qx60IjKA2NyYUGf6lKo2gD/29ZH4pvtSCviLznuHlkAvTZfD0evbdj0OlDv8OLFpsb64/Xh1xwn5QGfki5TfGn7rZGvIccTugf/ZOQ5YcCjVanLjZi2MPC3u9B8c1WzPIHBqfvhTZR5faGTFkY2Y9GDDmcPlibhlBa3o+Jfue1kg+hkxSWZUOCm/AxPX2vjc88dPSIuwrL2UJvP9fI74FYe0yYQUAw5/23ZPX7+5VlcfdHTVlEznOutPKPTeXwMiyeltoDQdehGrjjrEoDiBkMCmGVu+TE2mJzY/6uyogJWf72SsxaE7kHj7u9D9p3d6mk07/wk57Mx4k7rahpcaLobEMIkzVKhjWauJYZFoGBGhD4Hh2JkR1OREKOP1ciSjL6Rqw/Vof87YHjtPti08hvxLLouHCBz3w17d4tGmtDuwtbTtdjkb/SgFtoEdKcXWzVtjgxdo5W8DHlr4PFqRulJKpMfPeflJIKkc/m6bHpZD0uPOpA/vZKjM7TYumBarjcDH/czj8i5/nGE/Wyuk6NJJVVfCmFE1BZg5V04BXPRl5OpYa3bt9DblHkpGV0nhbNnWSln3Pj4m4vdeKvJHHOf1wJQUN75Epuz4AXz7U9WFNMgqxLj8nqp6l6EGPn6JCdE730Qg4nNLfJO/h25Wkg8+J0+9De7cb95+VRJ1+TFpBgoFPkoAYA3yuMuy0QkFmLMIJggN83kszdnO2VUTNByYobu9lbKng3tLtxnOxicfoYFt/4y8qe0dHd4xgWGOXvndPV68HXfgdOzdYKvtxyxeEaSazp5XCeCpXcWBkWmLWeZIHC+0NNXWzAzgtNWLwvMMHOztWG9OhiWHINSpe4bC3X1Ji7CbUI5wxH9FXC2wmcuksWR47djlycSlRCjj/DsFi0rxo/rDbzn8vrY7HhBClXP3Nf+H7LurVriUPitGkJ7/cSwvrwfTe+X0UWvh69t+PYrVZRxkmI3B6Gzw4KdZzk9slNWmBIuuIkWWXiu88tUITvBbTUO0BXhH4HuF5nnxfoUV4hrzYs8SS3a2o8KYVVKZyAyhqsTz7w4lwNH723h6xG/rQ2UBrp9bEoOtuAzxcYkJVDo2/QK/rAc85/q4trMTTCpP3cA7Kite9yE5o7XfjSv59m/fH6qI+XwwkdHtxMX26KmhGxWqOXOhXsJpPGN0bx959wZStTFhrw3coytHWNHNxFG9P6Nhe/f6XobD1vqZ6quP1SxNSDBD/tAvc2hHNeekzOnd82lUd9/MCQzz+h0QMgBjNcwJWVQ2Pv5Sb4JOrFLIfzVKjkyNrY7sLnBXrUtTrxz5NOHLjSjOX7jXwGwdo0xH//ft8Y/finW8MeBhPm6XgzG6F7dgr9WZqPMUowo4nbKxqeUU9GiRz/aPs+zzxoS6gMFyyLshkzQFMUGoqK4O0X/rmFsnLmKtweUkpDQ5dAYJusNp8ilRxfL9VF9CKLJ64/4JOPwloQiKVMfPe5ihGhGd6f/Ysw10vk8T0XIjleU2NJKaxK4QRU1mClFHiJ8RipFWwnb20a4vdIRGuyybLgszFiD7yuckCwtfwDv6HCD6vL+L1Sv28qj1n6JYcT+vbrLr58bfnhGlyP8VljsR65Tty59lwSb1W+vduN9+Z+3mrZUucI6SsVT7E4X+l7+ODo2rPOlM02uJXd4NuMVcLdvMI5XcMMXzIbvlIa/H7fryrj/3boWjPGzdXh1isbb+cuheRwngqVXFmbwjJG4RlPrlR03z/py26NpKM3W/hrWu9ApIFINHHGR48FTrrb7cPYcZ6UjJ97mLqzpxjHP1Ebd0d5ObSjR4OmKJh/+EHw84Sytna5I/bcidFsOp4evicldGPydXj6NrHsDLdH7bMCHdrS2Gok3d/93gEvMR3xtxwQohN3yCLDqoPGlN7b42XR1ecJMWWRSnK9pkaTUliVwgmorMESJSVVUlIS1Vwj2GY+Uwrv47X6aC1mrDThnSm+rXEmTxKu0TB3+2aZCbY4JXhyOKH1VSRz8sbYi/o254hmEOEy1zpI+cQCfcplbqWWPpR8sGPGysBm5VF+R0mhisXJAjh9j6wcj52jw8dy4SvT0fTIPzFZuM8KXdUAdFUD6OoTXm4ZjZNb+c/bXhkylr0DXrzw95zTbK3g/+5j2JgtF8SUHM5ToVIKazjnwr1VfLm0XMQwLN8UXOgEj8ugCy3Xe6Xv5VsdXH6SXHPoYGXq+PMNlikKTbt2YUCvH/E5ibAuPxxaEj46T4suidpkNNvcmODf03zlaWfCY8qygTLsFYelaYEQTek+9tzWgvm7hAemnOX+5EJdSqWYt17Z+AqVtm5pg1ulXFMB5bAqhRNQWYMlWuBVWFgYEWRxNvPc/2dC4YHX4JBPUGPWTJ4kPf0enLrXhoNXm3HwahNqmuNvSJfDCW3r9eDg1eYRV3njsf7iL59IqEQnTKfutYY4v02cr8OstWYsPZDYD3c8Th/DYk0x2ccxdYkRLQL3rUQTZ+yS7Cp9NM5+hxfj/ROexfur0dLpRkObK6R9weL90rvbCWGVq5TCGs557kE7snKEZ5bSqa+XCJ8k3nhBJoTbzgrryXX5SQd/bl9/nnrT+owdf5ZF3fr1fPBl/vnnEZ+SCGvvgBevDL24+aITq47UilaaGS6GYfk2HFzQlMyY2vs9GJ2nxeg8aZp+R1O6jz1X+vlSn9hiCbewmIgBTbAM1YP83mo++Opyo8M+LEnbFKVcUwHlsCqFE1BZgyVa4BW8r4sLsgoLC1FYWAgAGbObDw+8hCrTJwkLsvdMyD6iTLMCZHVSSJlEPFauAerszcnVrRffbOX3Ks3eUoHcogo8+WhPqoxipDEdHPLxZht/bC7H4FByG6N+3UBeI7h1QCKKxXn/XRfG+1sVfFFo4PfYjMnXYWKBDtvPpd7rKFHJ4TwVKqWwhnOa6xwh+1flpETKorj+ZQW7hWUBdl8MmBfdfi3MmCaeMnn8h202dFy6BO3o0dBmZ4NxxrfUT5aVMz75aa0FA0lev6Kpp9+DWn9G5vMFBjicvpQ4uSwdtzjlcPoielmKqXQe+54Br3+BUJ9wsLPJv3dupPYhwWIYFs9oO17qevF5QcARlXP7/Xa5CT+vs2D137WiZ0KVck0FlMOqFE5AZQ2WaH28ov07OPBKZr9XcKmizRb74lJcXBzz9ZUaeCWiT4XV6Wbwmf8HoLJBmO00APhYYPt54gqVnUOcoVzDTEq2yULGtLnDha/8roAbYhifxBPXOHl0njZuQ9F4isdZXu/AbL8tN3d7nGQgKoY+lfNUTgrn9PpYHLqWeh8rKXTpvvAFlaYOFygNje9Wlo38YACL91fz5b9iNIiWw/Gv8DdY7n3zJu7jkmV1exiMn0sy42I5XrIsMUqa6s/izNkRCJyT5XxnIgHitKVGlNcP4vC1FmFW/Ukqnceec+LMC2q2LVRclnfHeeGLaFxAHH4rLe/nK06425+by3H6Xur7JTnJ4TslVEphVQonoLIGS9aBV2FhIR9wca8TLi7bpgZeytBIrFzpXW5RJZ7TPbD3e9A36I1ZHjrsYbDkQDW/j+v68860cHL6aOnnm9PeEbDSHlxqpascSNmBbiTOITeD92V9eFfWB711MOEN/2LqUzpP5aJonN0S7dlJVUaz8D0sHi+L7BzynRZyznKucJWN4uxVlMPxby0u5ksOy3/9FbXr1qH15MmIx6XC+uiDHVk5NMbN1aFvMLnyVK+PRc+AF8Mehnfk5W5bzwRKRZPlZBgW0/wGSVzZ4f/+EhaQJ6N0HXtr0xBG55EKjWhGSCNJ6//9yNlWEXHfrVe2qBk0bk8XpaExd2clJszX8aY3jz/YowZlXFubVCWH75RQKYVVKZyAyhosSUoNuX1d3L4vIPE9XmazOeQ5xcXFMcsVS0pK1MBLIRqJtb7NFbJHi7tNmBd9f8hCv+30+Hl6vBDRUEDomLIscNY/2Zi7M/7E8q2pDw//7UZpeT9qW5x8b7ddF5Mv+/uUjr2cpBRWpXACibN+vYyUx8ZytOP2sbEseGMNsbK5chhXV309H3jxt+xsDHeEToRTZV3o7/+26VR9UiXTOy80IjtXix9Wl2F0HtlHymW8zj0IZExS4eQMg4Jv7d3i93wE0nfsOefOneeTy971DZIyxfFztXhv6eN/HzkjmxWHq+H2kL+xLFDX6uT33e37pwlON4MTd1sxcb6ef73sHBoLdldh54VGrD9eh6wc0hPwjSG+GZkQyeE7JVRKYZUzJ1dizEnOrOFSROAFBIw0uLLA4P1e8TJSsRQeTMULrm2/eLEAACAASURBVOLdd/r0aVgsloRvT548Sep5mbh9aqw3S0xYsd+AaYu1IT+0d5+WwVQWeNzjV2Rz8fg5WtwsMWVsTF++IxyTF2hjPsZosmD83MiAktLQOHk9efZP7djL5aYUVqVwJsP66zoSTF1/VBb1/jnb9MjdosPtJyN//xQ7rlot6Oxs0BTFW80b1q4VlfXWYzN/LTp+1YSPWjNuPjHj0cuRn3vmpjFioSxnsw7vaTNmrdHh7C2TKJwv3pVh3BwaZ26YMGM5+V1YuFuP1+8jH2s0KePYf72EfI5HL6Of30Juk+Z/4Md9TpEehy+aMKcosHdr1hodXr8vw5ZiA8bOIX8bk0fj4QvynnqDBTmbdfzrzSvSg9aZ+X8XnfRnGvO1WLrHkJZxNZulH3u5nAOfKmdZmRnnbofOa+TKKvW4RpOkPu+p9PESK/BSM17yklBWhgEcLh/6Br1Y9XctbxLx3Yoy/FtGVt8OXyO9v7acqs8YJwAwLDDOv+LucEVfMeb2KXxRaMCPa8yYXKjHxPk6fF6gR4steRvfT/HYy0FKYVUKJ5A466aTxDzg7pvoJbzf+DNinFtncIuEVCWncTX/8gvorCzYS0r4AGxAp+PvF4N1tf8am7+9Ar/6TYOyc+i4phsuN8P3jTt5tw0fy/vxb1k/7z7o9jAh7pqpcnIGRHWtTv56O26uFn2DXni8LDxeFtef2/DlIiOO3mpFRZItMqQ+9j6GxWtDL7JyyJ5Eob27omn7qbKoi3lcWWbwfykNjfk7q1DbEmrW0hqUUY7W4Hrj8Xr+e5ZKllHIuLIssPpoTUr7s8WQnL7/8SRXzhabG6fvh7qlypU1mmSb8eLKC7mSwPBSw1T7d6mBl3B96qxXnnaG/KBcedoJhgWm+uv+jdXiO1wlyvnzOrIxOdaP/Qb/JPLYzRb0DHhh7/fA3u9J+QfmUz/2mZJSWJXCCSTOeuIOMR44erMl4r5evxtccEPgdcfqxEKV1bg2bNsGa0EBAKBp/36S9Zo8Ge4WMi5isLZFaa5MaWi8McYu336p6wWlofHHJmEBr5hjGrxXadxcLaYsJItywdm3aUuMuPq8A9XN8V0hpeQMF8sCXy0OWLivPJJaf7KqKisW7rXi9msb8rZXYt7OKmw704D9/zTDXOfAOL95ytfLTLj3tiupHpk+hsXKI8RZ8vyj9hF7oMaSkHG9/Zoc16vPxNlXlqzk9P2PJ7lyvjH2hezvBOTLGk3/mcAreJ8Y15BZ3eMlTJ86q2uYQW2LE7svEeONQ9eaQVcM+F3PTLLoOcLV6z96b4+4z+NleeveVLJb0fSpH/tMSSmsSuEEEmd98G93zICKMwLI316JonMNMQO0ZCWnce26fRs9z56RfzAMqhcvBk1RqMjLAyAeq6lmEHlFlVh6sBpbTzfEdDt8oevBo/fdyN1GHFMvlQibJIs9prsuNEUEipSGtBL5aW2gfHJ0Ho12e2pN6VOVx8ti/z/NeKEnweqE+XrsutiEfkdq/fasVitvPMUCYMJ+DItvtmDfP03oG0zNcOe5tgeUhsaMlWUYO0eXFPdI49rd68EXC0lQ+tVioyS/60Ilp+9/PMmV8/yj9oiG4HJljSbZBl7BipeJSkWcq6HNZovpasi9jxp4KUOpsHKTrTXFtdhwgmSQjt8Rv/knkDjnsdtk83fxzdaI+7h+Ob+sj17vm4r+K8c+3VIKq1I4gcRZjdWDZM9QWAkhywI/rTPzZYhtXW6MytXi7tvU+3clyyqlhtvbwXoCE2efwwHtqFHQjh4NZmhIElZzrQOUhsb3q8pw/XknZq4242JJO7r7PPhtYzlfvjZpgSFmeXW4pODsc3hhrB5Edg7Jfk6Yp4fBOoh+hxeXSjr4XoszVpmx51ITzAKaDYvN2e/wYfkhkjHiMnLrj4uTnU3XeTo45MOo3EDJYjJ91OKx2no9+N9foWWTrTFMddIhOX3/40munJtO1Ue0ApErazQpIvDiMl7xem0lo2h9vLi/cf8Oz5SFSw285KVUWA1WMhH7aokR4+ZqkZUj3cU5UU4uKPzr79qI+7hGl6fvi9cThdN/5dinW0phVQonkDirze/O9uXi0MbLr/xZg6+XGflS3Q0n6qCrStySWyzWdKv8999J1mv2bFSkuMAZTQzD8tmH4PK9yYWGkMnxmQSuaVKO6caT9cgrqkBPvyckU9JhH8akIOZlB6vTytnePRw1K/dSJAfedJ6neUWBnpC3kmhSHo91+7lGvnR4xiqyd/M5LZ5LcaKS+/efk1w5Z2+piGgFIlfWaPpPB15iSA285KVUWFts7pAfr9wkmk4KVaKclY1DxEVqXSCr5WNYdPd5MGkB+eFv7hQ/SPyvHPt0SymsSuEEEmdlWGBMPllgCd70/9tGsp/yWlDPvrpWJ2w94tmLy31c7Y8ewTBpEmiKgjFONUgqOnK9hb/WLthj5culufK9yQsNGBKY7QKkHVNbrwf333VHva+h3YU5OypBaYiZxUgtB8Tk5MplR+dpsfNCI3ZcaMTMNWUx+1ImqnSep+cetvNmKrPWWfDB0p/Q82OxdvZ6MCZfh+xcLZ5re/nWAbPWWTJmsiH37z8nOXKyLPjzJNiMRY6ssaSIwAuI3uA41VJDMaQGXvJSKqweL4vrL2w4c78d5x52oKJhSESyUCXK6XQzvEsVw7AY9jA4c78dP6wm5RM/r4u+PzHdnJmUyiq+lMIJJMc6czUpKaxrJQYJljoHnwVLxihAqJQwrv3v3xOjjT//lOT1u/o8uPLMhivPbOh3eHH4WjMoDY3P5uuhtw7g2rPEmtVnckwfvQ80B374PnqAxkkMzpf6Xqw4XMOXz10M2gen1AUCe78Hz+ieQDC+uyqhwCgWa9FZku1a9XctWJb0f5q+nGS99lxKrsdZqlLC9x+QJyfXR47S0NBVBqoQ5MgaS4oIvKRwNRRLauAlLymFNRnOaUtNfG36hhN1QeU5epR8jDTdEENKGU9AZZVCSuEEkmNd5G/u+8ZInNSO+/dS7r4o7YRMCePqrKkBTVHQf/99Wt6vxUacD49cT87EJJNjOjjkw75/iBnHbxvj77UVg3Pv5VDjj2T2RAlRusd0YMiHmy+7eAfMVEtNO3oC2a6GNhf/d1P1IEblapGdQ+Ntki6KqUgJ339AHpxMWPr2g6WfP++D993KgVWo1MArRamBl7ykFNZkOAt2V/ErqmPydcjOIT9MXb2pOUrFk1LGE1BZpZBSOIHkWHdeIKvh/zwl2ZW5O8l3TOrJmBLG1dPVBZqioPvii7S958ojNejpT+56lukx9XhZTFk0cgsSMTg5l1tuj5xQA5JElakxzfeXbv6+qRxXn3Xi9L22uNmvnn4vyisiWbedaeCzXeE6cYcsskyYp8cHc2Jljakq0+eqUMmBs7Q80Luvvs2Fxfur+XP/2O2A2ZgcWIVKEYGXVK6GYkgNvOQlpbAmw7nrIpkkcmUSBXusEatBYksp4wmorFJIKZxAcqwXHnWA0tAYk6/DT+ssyM4hE9lUbbhHkhLGlfV4QFMU6FGjkC7vbYcz+QBCDmPKZUxXH42c6HNKhdPpZsCyQF5RJT/5nBHm7iamMjWmPf2eENMVSkPjQoy2Ak43g9yiChy4EFpu32Ef5rNd9a2RvdYYFlh/vM7//dcm1BIgVcnhXBUiOXA+eNfNZz7n76oKOSeWHgiY2ciBVagUEXjJWWrgJS8phTUZzmvPQxs9vyuTvkRCKeMJqKxSSCmcQHKsL3Q9Id8pSkNj5mpp9ksGSynjqv/sM9AUBZ9jZJv0TEsOY8rtP5k4Xw+vL3qwKpSzqmkoxPQFADadqkPB7ipM9jtCjs7TYuXh1Jokx1Mmx3TBnirkFlWicA8pB55YENnfi2GAVX+T7N/kBVq4hgPjte1MY8xsV/DzuSBWLCdIIZLDuSpEcuC88KgD364woXfAyxvwnLzbBkpD44uFBn5NSA6sQiXrwCvYyp3rt8X9O17frXRKDbzkJaWwJsNZWh6obf5uhUk056p4Usp4AiqrFFIKJ5Acq49h0TvgwY9riMnGrouNaUnuKGVcy777DjRFwdXYmGmUESWXMZ3pNzwy10YPVkfi7LAPY+nBamTn0Lj8uANuD4OBIR+2na3n9z5xt4V7rTghUa9JIaxSy+Nl4WNYfi9m0dkGcF9PhmGx93JjyHicvkvGoqMnONvliv0GCLhrnrwr3TiGK9PjKlRy4DzkN935aS1xm53qb/8xfq4OlCbgSCsHVqGSbeBlNptD9nIVFhaisLAw5G/FxcVisiYlNfCSl5TCmgxnsJvP+Ufi9+yKJqWMJ6CySiGlcAKpsTqcPqw/Xse7G0otpYxrzYoVoCkKtps3M40youQypkVnG/ggvncgsmR1JM4jNwI2+6PztBiVqw0pu5swX4dRuVpMLNDjUkkHXuqly9TIZUwbO1wYlUv6cP19vRU+FjhwlUzIs3O12HqG9LKctECPQacXO877s11HRs4Gco6U8cpDxZZcxnUkyYGT61Ma3iuP6wPYN0i+Y3JgFSrZBl4lJSUhe7i4wIuTzWaTRdZLDbzkJaWwJsPJssD4eTqMm6PDwJA0m6nDpZTxBFRWKaQUTkBllUJdd++CpihYfv01bfu8kpVcxvT26y5+krj5dAM6e4ZBVxDb68rGIZy5WY4hd/TrN8MC3ywjBh2/rLeETDi/WGjAO1Mfhlw+2Ps9OHKjBeZaB1q7xO/fyEkuYwoAx2+18gHorHUW3ljk1L02sCzw02qSAdlzuYk3n6pvi5/tAoDqZicoDY0f10hfYsxJTuMaT3LgDDbTWH6oBmV+B89vlpG97p3+9glyYBUqWQdewTKbzRF/U8010iOVVXwly/nrhnJsOlknMk1sKWU8AZVVCimFE1BZpRDr8UA3dSpoioL98eNM48SVXMa0scOF+busyM4hGZqJBXpMW2pCv8OHmf6S1rFztdh7uSkklj3/qB1/bC4HpaHxv7/KwLJAQ6sTA0NePNf1oK07MsDyeFlJ42G5jCmnxx/sGJ2nDSkt5D7+jccWPgNGaWj8uFZYIOXxshiVSzKLUvbuC5bcxjWW5MD5p/87MSpXG7LI8IO/B2NTBwmu5cAqVIoJvGw2G8xmc9zHZEJq4CUvKYU1Wc61xXWwNqWnHApQzngCKqsUUgonoLJKJcuRI6ApCuYffwQYBt6eHv4+T9D/Z1pyG9OzD9pDMlbj/HtSxs3R8nu1lh+q4ctbZ60z81mcxxL1ZUxUchtTANh3mZQYFuyuAhMUJ1mtVszZURmSbRSqP7dUgNLQePQ+PeMux3GNJjlwci7Olx6Hulr+uoEE2tXN5PsjB1ahknXgFat3l9rHK71SWcVXspyl5Wq/kVhSWcWXUjgBlVUqWcvLYfjiC9AUhUGTCboJE9BQVITGXbugGz8evqGhTCMCkOeY7jjfiJVHavhMF6WhcfVhOb8HidLQmLerCo0dLmTn0BidR8MUpwdYuiXHMXW5GfyxuTyif6XVaoWpehCz1prx8zoLntHCFwXuve32N78uFxs3qoLH9VXYHj2GYSXdt5eI5HD8x80JNdHglLOVBMvmOmJiIwdWoVIDrxSlBl7yklJYVU7xpbKKL6VwAiqrVLJarahevBg0RaH5wAHS2yvo5ihPz2R1JMlxTDnnWa+PRX2bEy02N6xWK4zVg5i52owx+Tq/KQQxCsgrqswscJjkOKYA4Ili1c+xdvV6YO/zRNwf9/W8LL5YRI6BwSp94Bs8rgW7q9DQTsrlWBbYdLIOE+bpIgKNTCjTx9/lZkBpaIyfq4u4b56/p5eukuyfzDRrIpJ14CXGY6SWGnjJS0phVTnFl8oqvpTCCaisUslqtaLt1CnQFAX9hAmgKQqGKVOgnzgRNEWh686dTCMCUM6YBnNeeRrozTixQJc2V02hUsqYAqmzHr1Jml/vvtgkElF09Qx4Q1inLTFi5/kGsCywPSgTev9dNwaHfPClo29MDGX6+Pf0e0BpaHzpt5APFme68a+/n2mmWRORbAMvpUgNvOQlpbCqnOJLZRVfSuEEVFapZLVa4RsYgNFfbkhTFJp27+aDMZqi0HnjRqYxFTOmwZxci5Cx+bq0ZFoSlVLGFEidla4YAKWhkbOtQiSiSHl9LGasKsONx+VgWdLGgsvocJb43G3JgWrkFVXG7AeXDmX6+Ld2uUnf0pVlEfetOkIaZ7/QkZLSTLMmIjXwSlFq4CUvKYVV5RRfKqv4UgonoLJKJY7V/uQJH2i1nz+P3pcv+X9rx42Dz5G5CWIwp9wVzjljpQnPtfLY0xMupYwpkDrrwFAgCJLKKfLOm0CrgWlLjdhzqSkk2Aq2yuedG++lr7FzuDJ9/GtbnPyYhGvDiboQQ5RMsyYiNfBKUWrgJS8phVXlFF8qq/hSCiegskqlYFZurxdnLc/6fKjIzSXB2OnTGG5PT2P3aFLKmIZz1rbIq7wwWEoZU0Ac1kkL9CFNecWUj2ExY2VZRKAVfjt6syWkYfacHVWiswhVpo+/uc4BSkNDszUyC8k1Kr/9ugtA5lkTkRp4pSg18JKXlMKqcoovlVV8KYUTUFmlUjDrsM0G/cSJGDQG9lzYbt7kM1/mH34AALgaGzPKKWcphRP477Fy2SbOolxMPfzX7u/RZoa5vIoPHCgNjb/+rsVvG8v50rnpy00YN0eHUblaZOXQ2HqmHg5n9KbbUirTx19bSco/5++KDD73Xm7ie955vKzorLdfd2HZwWrcfGkT9XUBNfBKWWrgJS8phVXlFF8qq/hSCiegskqlcNbOa9dCMlssw6B66VJox40DTVHoffkShkmT0u52qJQxVQon8N9jLdxrBaWh8cYgbuknwwI//EWyXQ/edcNqtaJv0IurTztx7bkNjR0uvuywtsWJJQeq8dbYi/OPOviebwW7qvDgXTdeG3rR2TMc8fpSKJ3Hf8gVGVi+MfaB0tBYeqA64r4j11v4wFVbOSCI1d7vQe+AsGwmt4dsUqFB9MbawawMw8IbxaUzFamBVwz91y5o6ZJSWFVO8aWyii+lcAIqq1SKYGUYsEzkRISzmjd99x3vgNhP02miVM6YKoUT+O+xbjlNDC6+KDRg9pYK5BVV4tarrpRf92lpDzGJWFEGHxM9O/PwfTeyc2i4PQy6guzwa1qGMGG+PqQc8djtVv7+focX783S9PdM5/Hn3AmD9aSUZAnXFNdG3Hf+UaBB+YpDNdh33ozjt1qx/ngtXup7YagaxLCHARMUlZZ8sKOyUVjfwfztgWbcFx51jPyEBBQ8ruX1DrR3D8d5dOJSA68Y+q9d0NIlpbCqnOJLZRVfSuEEVFapJJTVWV0d0eNLN2YMrIWFkMytIEhKGVOlcAL/PdZiv6V88O2rRQZUCZysRxPLAj+vIw20uSAuGmtDuwvfLjdFfY2DV5sxuVCPL/29xsbm6/D7RuKMeP25DWfuS7O3Mp3H/9C15oi/3fWbkWw93RBx37CHwZ9byqPukxudp+UD6G+Xm2D0NyXfcro+omF1LP2wOtD0/LN5esGZMiEKHtezD9r5JtBiSQ28Yui/dkFLl5TCqnKKL5VVfCmFE1BZpVIirLXr1vFBl+WXXwL//9tvaD50SEJK5YypUjiB/x7r4JAP9W1OVDcP4a2xF9+tIOWBXy81ot+R3MS7upk4801ZZIDHy8ZkZVhS3haLy+lmUFrejykLDXxA0NjugmZrBdYdqwMA0TMn6Tz+f26OLE3m+tztuRS9t1p3nwezN5cjK4fGF4U6rDpSg88XGCICsfOPSGD6zTITrjztFMQzsYBkGX/bQPb9HY4SGCar4HGdv6sKLwUGg0Il68DLZrPh//7v//B///d/sNmib6ArLCzkHxNNauAlLymFVeUUXyqr+FIKJ6CySqVEWFmfD22nTkE3diyGOzrQfPAgH3zpP/9cQkrljKlSOAGVtbS8H7+sJxPvhXvjv36spC5XErflVCBrE4v1ubZnRKbeAS+WHCDNgwv2kD1pP6+3YGDIh00n60d8fiJK1/HvG/Ri7Bxi4//wfTeWHLDi8pNOzN1RBUpD48iNlpjPZVkWlx534NYT4nz4+GM3KA2Nzwv0OHWvjTcv4faLRcushavGb2M/Jl+L6y9sfADX0OYS5fNarVYwLOD2MBg7R4frL8Q18JB14FVYWMgHXIWFhRH3l5SU8PcXFxdHfYwaeMlLSmFVOcWXyiq+lMIJqKxSKRlWztWQ9XgwVFkJ3fjxoClK0l5fShlTpXACKisA2HqGMdmfZSotj76X6uF7O07ebUNpReT983aR4OEZHQiqYrEKNXG4/647xHJ+TL4WljoHRuVq0drlFvQaQpSu42+uJbbxd4P6nAXfTt0duZdZMGtXrwedvR7Ut7lItnGxEV8uMsbcLxYs1zCDUbmkVPHrZSZ02Ifx4xozb+3vFsFow2q14u7bLpSW94PS0Ci+1TrykxKQbAMvs9mM4uJi/t/FxcUwm80xH89lx8KlBl7yklJYVU7xpbKKL6VwAiqrVBKD1fzjj3zjZamklDFVCiegsnI6+4BkrTaeqI+4j2GBMflkoj52rhb/lgWCL5ebwZh8LbJztSGlimKw1rQ4sfpoLb+f6dRdkt3ZdjZyP1SykmJMXcORgcuDf7tDAq1VR2rx52ayf2vmmjJB5YGxWMN7p+UWVYbc72NYVDcNoavPA4+XxUK/s+XnC/TYcIKUcFY2DmHCfB1pfL3EGNUIJBFZrVbMWmdBoT9jufWMeMcMkHHgVVJSgpKSkpj/jqZogdfp06dhsVgSvj158iSp52XiprKqnEq4qaz/XU6VVd6seo0GNEVBm50N0+XLGeE063Qwl5Z+EuOpsqaX9fErMnmfVKBFWZk55L53H80hE/ux+TSuPDDBYrHg4l0TKA2Nn1ZrJWOds40EBF8vIQHYqFwabz6YRXltscfUaLLg+FVTxN+3HDPy4/fLWh30BgvMZgu2HTegVGeB2VKeNOuhi8aQ4/PlQi1KXpZh0W49lu7V44dVWv6+7ScDj51XpA95nSOXA/f9vl6H96XJj/Gtu09DMpY5m3VJv1bUWCW18Eg6JRp42Wy2qPerGS95SSmsKqf4UlnFl1I4AZVVKonB2rBtG7/Xy/Tdd/yGGNYnXlPYeJwOsxmm6dNh+uYb2B8/Fu09k9F/7dinS1Kzfr+KBF8vdaFGCBX1pEzu140WrC2uA6WhMWGeHm8MPdhwgtjTn7gTWkomJuszuieiNG/P5ehmFIlK7DF9Y+yLul9r9VHSM2vcHB0sSTr8xWN9oe3FtrMNyM6hMSpXi9mbY7khBv6/+GboMfMxLAzVg8j2lyGmsi/r3B1LyPv+tlHcnoefTOAV6z418JKXlMKqcoovlVV8KYUTUFmlkhisbSdPwvTttzB+8w1oikL10qWoKihA2cyZolnNx+Ns2LqVD/y048ZhqLIy5mOl1n/t2KdLUrNyDnv5O0LPnZe6XlAaGssP1cDLAMsOVUdM6M21ocGEmKweLxvidMgFMGLYn4s9pptO1fPle8H6bSMJhEy1ye8BFcL69VJjxLFZU1yH1X/Xhozd5lN1MNUMRn2N7ecaogZmiWjlAVNoy4LFRpSW94uyfwyQUeBVUlLCuxOWlJQktMeLe3w0qYGXvKQUVpVTfKms4kspnIDKKpXEYO2+fx+269fRee1aRK+vhi1b4G5pARgGtuvXxeFkGPgcDr7Rs37KFNAUhcr8fNAUBePXX8Njt6f6sVLnlLlU1oCGXD58No9YjFubAn29Tt4hvb92XyRZJo+XwaK9Vr/FuQGzN5eHNPGVgvXwtRZQGhrZuVr8soEEMX/HcQIUKjE5vT4WkwsNmLerKuTvFx51YEw+KZccHEo+Ay6E9crTTuQVVYDS0FiyvxoTC3RwuHx4Z+rzl2lqR2ywfPt17N5iQuR0M5jo3y+WlUMjO4cct983luPwdXEs62UTeEUT52pos9miOhYC0TNjwVIDL3lJKawqp/hSWcWXUjgBlVUqicHqrKsDMzwM1udDx4UL6Lh4EdWLF/PBV/OBA+i6fx/6zz4D407OlS2Ys2r+fJhnzULDtm3oe/uW2NlPnAjG7Ub5H3+ApihU5OaC9XhS/mypcMpdKmuo9lxqAqWhMWOlCZ09w/B4WUxbQrIob4wBwwUfw8Le50HfoDci6JKCtcXmRlYOjcPXm2GuI6WPEwv0UY0sEpGYnJyD3//+KgNAmP/YXBHYe7XIkNLrC2V1exj8vrkcbV1ufLT0838z1w2ipnnkRtlv/UHaon3Cx+bO6y443QzOPmjHbH/T54nz9Zi5xozvgsw/RufRaOpI3bJe1oFXtD5e3N9sNhuKi4v5+2P1+1IDL3lJKawqp/hSWcWXUjgBlVUqScXqbm1F065dJPjKyoJu3DjQFIWue/fQ++YN7CUlYL3Cy6U4zkGTKSKrxmW7AGDYZoPxq69AUxR6nj2T5LMJ4VSCVNZQtdjcyPabIpx90I4bL0j54Y9rzAlVzErBeux2K7w+AqHZSgKae2+7U3pNMTmLzpISvfFzdfB4Wb68cHSeFsdvtUbsnUtUibA6XMln1qoah3gTk6oRsmOcvlhowMQCXUh54TO6B9vPNWLdsboIR8dUJevASwypgZe8pBRWlVN8qaziSymcgMoqlSRlZRhU5OXxQRdNUdCOGgU6Kws0RcH8449w1UXuCYmmytev0fP8OSw//0z2kS1eDGthIUzffAPT9OloPXaMf2zT/v2S29vHknrspVG6WK89I8HW9BUmfL6A7K16Ujpy4+NgSc364B2xZ5+9tSKl1xGL0+H0YfzcQOCxZH8NKA2Nb5aZYKkXp7dfuo5/d5+H/xxzdoy8V5RlwVv+Z+fQWF1ci/svKsCyQGuXm987yJWxTpini5olTURq4BVD6gVNGimFVeUUXyqr+FIKJ6CySqV0sPrsdtgfPULV3LnQZmdDO2oUIWRYWgAAIABJREFUDP59WeV//AHW54tbFsg4ndBNnx5wTvzmGwx3doLxeOAbGIBvKHRl2nb9OmiKQuPOnVJ/tAipx14apYvVx7CYsihg0lCwu2rkJ4VJalbXMIOJBWQiX93sTPp1xOK8/LgzwtRiVC4d08AiGaXr+DMMi7MP2pCdQxpXe7zxgySnmwGlIY/l9t0FszIMC23FIOjKAXy7nJhuNLSnVm6oBl4xpF7QpJFSWFVO8aWyii+lcAIqq1RKKyvLwt3WhkGLBR67HSa/C2Jlfj4qZs/GUEX0FfzaNWtI0JWdjbp16+AdwTij7907PiuWbqnHXhqlk/XknTZ/zy4dWrsS35OYDta9l5uSDgw5icHJsMB3K0lAMX6evwnxUiPKRAy6gPSfqzPXmAXZynfYh0mftWUm/m+xWNcUE3fFcw/bUmJTA68YUi9o0kgprCqn+FJZxZdSOAGVVSplknXQYIA2OzvECr477DfXdusWuW/sWDhMJt7JMJ6cdXWklHHmTKnQY0o99tIonaxDLh8mFepx5l57Us9PB2vfoJffV6StHEjqNcTg5Mwopq8wYcOJOuRtr0R3r/imNuk+V3ddaOSt4H1xSgPfGMnn/3l9oNlxLFZurMbP1aEtiYCekxp4xZB6QZNGSmFVOcWXyiq+lMIJqKxSKdOsLYcPQz9hAqwFBbwRh7uV9NBx1tRAO3YsCaKOHhX8mozLBZqioBs3TrQ+YkKV6fFMRCprbL3S9/JmFokqXaxn75PM3B+byiNO8/7BkY1rxOBcsMcKSkPjwqMOVDQMxQ1SUlEmztUfVhNHwlf62MYgR64Tq//87YH9YLFYWRZYtI+M16WSjqS51MArhtQLmjRSCqvKKb5UVvGlFE5AZZVKmWZlfT64mprA+nyoXrIENEWh49IlME4nzD/8AJqiULtmTcKc3B6ydPfzyvR4JiKVVRqli9U1zODLxcQA5IU2YABy9GYrJszT4ykd30lwJM6BIV/cPU4N7S5k5dAYN1eHgRR6dAlRJo7/Vb/RytID1TEfw1nmLzsYeEw81md0DygNjYV7k/88auAVQ+pFQhophVXlFF8qq/hSCiegskolObHaS0pAUxSsBQX8vq6y//0PjNOZMGfFn3+Cpij0l5ZKRBtdchrPkaSySqN0st54aQOlofHDajMYhsW9t91BBhdavDXGDr5G4tx0sg6/bLBAV9WPykYHKhsdaOxw8sHYzvOkHK/obKOonykZVilk6yUOh5/N1+Pu266I+y897uDHetPJev7v8Vi5PWFfLjYmzaUGXjGkXiSkkVJYVU7xpbKKL6VwAiqrVJITq8du563muVLBoWqykpwoZ8uRI6SRck6OFKgxJafxHEkqqzRKJ6vXx2KGv0lvwW4rHwh8t8LE///649FbNsTjrGt1IjtXG+FWSGlovNT3oqefWMhn5dCoa03eWVGoMnX8Z/iNQ7JyQjNfDe0ujMkPjM/ey038fSOxTlpAHCm7+5LbC6cGXjGkXiSkkVJYVU7xpbKKL6VwAiqrVJIbq+X33/nAq+vmTf7viXL6BgehnzQJNEWh+/59sTFjSm7jGU8qqzRKN+uJO60hgdFn8/Xod3ix4nA1KA2NmWvMCXMuO0h6cU1dYsI3y8ht4nxi5jF5oYEPHubvSt5VMRFl6vi/1PVi9dFafmzvvumCpc6By086Qsb8+O1Wwaw520h5orE6OedHNfCKIfUiIY2Uwqpyii+VVXwphRNQWaWS3FhZloXHbsdwV2hpTzKcnVev8jb0zYcOgQnr9+V/w2RRo0pu4xlPKqs0SjdrfZsLc3ZUIbeoEoeuNfN25R4vizH5WmTn0HC4IvdgxeKsbnYiK4e47/X0e+D1sfD6WNx4YQsJNmasKkNNi/TZrnis6RDDsPjr75qo2b8x+VqMztPi8pOAWcZIrKuOkEDuGZ1YY25OauAVQ+pFQhophVXlFF8qq/hSCiegskolpbAmw8n6fGjat4+3rDdOnYqWv/+GbzCw0uysrUXdunWoXbkSjTt3wtWY2n4VpYwnoLJKpUywMiwQrdNC/vZKUBoap+6F9o5iAdBGK0rLB/CxvB/P6F48+diDmy9sWO0PMraeaQh5jsE6yAccF0s64B4eubWDWMr08a9sHMKGE3X4Zb0F360o48fhUkkH9v3ThHtvu/nHjsS6+yLpwXblaWfU+209w3GfrwZeMZTpkyQRqaziS+UUXyqr+FIKJ6CySiWlsKbC2ffuHYzTpvEljIYpU/hmzfbHj/m/c46KAMB6ktt/oZTxBFRWqSQnVm3lACgNjXHzdHjwrx3vzf1wDzPYeLIO05fpomZxuFt4RqZnwAtKQ2Pb2YakrfaTlZzGlGFY7LpIjEWaO91otw/jtSFgYjIS69kH7aA0NA5fa4l6/5Hr0f/OSQ28YkhOJ8lIUlnFl8opvlRW8aUUTkBllUpKYU2V01Vfj/qtW2H028wbpkyBq6kJLUePhgReFfn5GLJa0bh9e0Y40ymVVRrJjXX5weqQgOrbIOONcXO1mLXWDM3WCuQWVWLRPiuW7K/GzgsN6HdE9gJ7Upre9gyc5DamA0M+fL3UCMbftyzYTn8k1gfviPPk0oORNvW9A158vcwU9/lq4BVDcjtJ4kllFV8qp/hSWcWXUjgBlVUqKYVVLE7W7UbV3LmkKfOPP6JyzhzioDhhAh98maZPhzY7G86amoxxpkMqqzSSG2trlxvLDlYjZ1sFsnNIwDV+nh5ztxlx66UNrmEGwx4GHi/L7+eSm+Q2pgCgqxyI+veRWG29HozO02JUrhadYWWFd153ISuHhtsTu4xTDbxiSI4nSSyprOJL5RRfKqv4UgonoLJKJaWwisnpczhgmjEjJNNlu3Ej5N80RaFyzpyEzTeUMp6AyiqV5MrKssC5h+0YlavFG2MfqqrkyRlNch3TaBLCuqaYGGzsON8YEugu3GflXRJjBcBq4BVDn9pJIhcphVXlFF8qq/hSCiegskolpbCKzTlktUL32WewzJqFij//BOvzwfzTT2goKkJlbi70/gxYolb0ShlPQGWVSnJnNdcRcxm5cwbrU2O1Ng1hVC7pD0ZpaDx83w2H08f3Bhudp0VeUWXU56qBVwx9aieJXKQUVpVTfKms4kspnIDKKpWUwioFJ+sLtdj29vXx/999797/t3fuf3JUZf7vf6wJl4CCoIu4iLgCC0pAubbcdhcB73txuUj8ytoLGsRFhEUxCthGRNmXETMzufUkJCEBEkKSTkKY3Cdz+Xx/mJzO6TPn1KX7eabryXzer1e/kumuqvOuU09Vn09XdfXcd8EuvRTTR48WXqaV/gToqoUVVyuewNnpetf3z3z37tGf78Sfxg7Nu8FJDAavBGdjkVQBK670lIeu8ljxBOiqhRXXBfecnUX72msxUq9j05e+1HML+iyq1p9huPSpmmsWdJXHiidwdrq++Mczv4v2d3evx9UPtHtC16WNtdH5GLwSnI1FUgWsuNJTHrrKY8UToKsWVlyH4fn+E090v++16frrcWpf/Hd3fIbhOTUxgS23345jmzb1PD8zOYktt92G6dgPR8POtgfoqoEVT+DscD22ZUvP37v3n8QFt4x1Lzf0H194qI3f/t/+6HIYvBKcDUVSRay40lMeuspjxROgqxZWXIfheXhkBGNLl2L9FVd073x4tN3OnGcYnu9+73sYqdcxumQJtt13H3b/5CcAgI9Wr567SchXvoJjmzbh0Ouv94QzK9seoKsGVjyBs8N187Jl2Puzn2FidBQAMLlnD376yh6MbD6Me5Zvw2PP7cS3f/IO6stG8NhzO5PLZ/BKcDYUSRWx4kpPeegqjxVPgK5aWHEdhufM5CQ+/MMfMLl3L7becQdG6nWsv/xynPrww+Q8Gp7TR48CM/NvL33q4EHs+PrXMbJkSe8dGc85B+8/8QTevv/+M8+ddx5GzzsPI0uWYM/PftZ1nT11KvNyxKpgpU4BO65WPAH7rifeeae7L44tXYqP/vY37PrBD3Dw9T91p5mdmsL29XPB65evd5LLZ/BKYL1IqooVV3rKQ1d5rHgCdNXCiuuwPWenp7H55pvnwtdll2Hvc8/h6ObN86YbxPPAyy/jgx//eN7zH6xYgR3f+hYO/fnP+OCZZ3Bw1aq5s1wucC1Zgk1f+tLcJZHXXTfvtvgbPvOZec998PTT2Lp1Kw6PjuKjv/ylb+eFYtjbvwxWXK14AvZddz7+eM/+t+7v/g7tf/gHtD/3OcxOT+Ojv/0NW7/6Vbx57vk4Z9karPr+C8nlVzp4dTod1Go11Go1dDrx9NhqtTKnYfCqFlZc6SkPXeWx4gnQVQsrrlXwPNXpoP25z3UHTzu+8Y150/TreeLddzG2dOncch98EHt/9jPsefppdF56CRuD3xzzz2y99eUvY2L1asycOIHtDzyA2akpHPjd77Dl1lvx1i23oPPii5jctw9b77wTm2+6CftXrsTo6cC24eGH8f4TT2DHQw/NSczOYnZmpvRvly0EVdj+RbHiasUTsO06c/Ik1n7sYxip17HxqqvmnaHe9MUvYt0ll3T/vvSGP+DPf3c1ZqamosuvdPBqNBrdMNVoNOa93ul00Gq1AMwFsGazOW8aBq9qYcWVnvLQVR4rngBdtbDiWhXP6WPHsP1rX+vecCOkH8/ZU6ewedmyeLg6/Rg97zysu/TSuU/LL7sMG//+77HjwQd7l5NzyeDs6csV97/8cjd8rb3kEowtXYp9zz2HdZdcgg1XXIH2dddh3/PP48Crr2LX//t/pddHg6ps/yJYcbXiCdh1PTw2ho1XXjl3vLjhBsxMTmJ3sxndxzdedRW2P/QQbrp6xdwHMN/+dnT5lQ1e7Xa7J0g1m020M74U2263uyHMh8GrWlhxpac8dJXHiidAVy2suFbJc/rIke73pnYtX44tt92GEzvnvgxf2nN2Fju+8Y25SxivuAJHNmzA9ocewvavfQ1bbr117oYZd92F/b/5DQ6PjmKkXsfBVasGXocPnnqqd+AXfk/MO6t26M9/Hri9QanS9s/DimtVPKcmJnKnqYprEbquMzN4+957z1zeu2IFAODk++9ja6OBjZ/9LDZ4Z7M7L72EI+vX4+FP/Uv3uRiVDV6tVqsnSIV/x6aPsWLFCoyPj5d+rFq1qq/5hvGgKz0tPOi6eD3pSteqeY5+8pO9AeXii7H27rvxh5de6k6zqd3GpnY7cznrH3tsbv6lS9EO13HDBmx8+eUzf7fbGPvCFzC+fv3g6zA6ijUXXtizDmPXXYeNv/sd1j36KNbedBNGP/7x7rq1V6/m9j/LXKviuf4//9OMa9F+3Xj6B9jd3UbX3X9/z/7d3rgR4+vXoz02htELLsDoZz6D8Q0bML5+PV659nasXbYMa7/whWguMR+8/O+B8YxX9bHiSk956CqPFU+ArlpYca2a5/tPPIHdP/oR3nvkEbSvuebMIOvjH8fR07ds379yJfavXAlg7g6JJ3buxMSbb2LjVVdh93/9F3Y/+WR3vv0vvVSo3ck9e8TWYfy//xvvfPe76Lz4Inb98Ic4deBAz+szU1PdG4psvfPOoX73q2rbPwsrrlXwnJmcxIYrrsidrgquKSa9+0PMnjqF9XfcgfbVV3f37fbnP585/7a77sLh07eYB+buYjpz6hRmTpyITm8+ePmvx74HxuBVLay40lMeuspjxROgqxZWXKvsearTwYFXX8Xmm27q/t7XtnvuwbpPfALrL7sMu598Emsvvjh+Kd+SJdj3/PNDCTVF+nRy716Mnb4xwN5nn10AqzhV3v4hVlyr4Hlk/XqM1OtnPlCYmcHhsbG5n1DwqIJrivcefhgzk5OYmZzEpn/8x3n7+Pbgu5ghJ3ftKtVeZYKXf3fCVqtV+jteQPwGHAxe1cKKKz3loas8VjwBumphxdWC5+zUFNY3GskbZKw9feey0XPPnfvC/Tnn4MBvfzs036J9euDVV+cC5fnn49jbbytbxbGw/R1WXKvgueenP8VIvY59//u/eO+RR/De976Hd77zHez8z//sma4Krik233QTdi1f3nPL+D1PP429P//53P+feUa0vcoErxjuroadTicaqnx4cw0bWHGlpzx0lceKJ0BXLay4WvHctmULtp/+4eKxpUux4dOfRvvzn8dH7pbv99/fvRRx2JTp0+0PPDB32dQXvoDZU6cUreJY2f6AHdcqeG67556eDyc233QT1n/qUxhdsgTHPL8quKbYcMUVvXcn/I//AADMnDiB0fPPx8Rf/yraXqWDV+x3vNxz7lby7vXYreQBBq+qYcWVnvLQVR4rngBdtbDiasnz0J//PHeXsl/9CtOHD3dv4141yvTp9NGj3QHmvhdemAtf09O5t7D3mfroI0z87W89z83OzmLGC3JH2218tHr1QK7Dxorr0D1nZrpngWN313zvdIABKuCaYHZ6GqPnntt1fufb38ZW74OVt265BacOHhRts9LBSwIGr2phxZWe8tBVHiueAF21sOJqyXP62DFsu+eeSv4QsU/ZPj3w8svdwfHmG2/EljvuwKbrr8euxx7LXNepiQkceOUVbLv3Xqy7+GIcfPll7H32WXz0l79g2333Yd1ll2Hn449j1/LlGD33XLz38MMDuw4TK67D9pyamMj87brNN97YnXbYrikmO52euxdOHzvW47r/178Wb5PBK0FViyQGXeWhpzx0lceKJ0BXLay4WvNM3ZGsSpTt05kTJ7Dt3nt7PuF3j3f/7d/w4euv48PXX8e+X/wCJ3fvxsHXXsM73/kONnz605kD7PCx5Y47BnYdJlZch+05uW/f3A+CX3opdj/5JDZdf33vzxtccAFw+mzxsF1THG23u5cVb7rhBgC9rjOTk+JtMnglqGqRxKCrPPSUh67yWPEE6KqFFVd6ytOX68wMTn7wAfavXIl9L76IfS+8gLELLpgfoIJwtu5Tn8LmZcuw9Y47sOmGG7D+ssuw9qKL8O73voeDq1Zhyx13YN1ll839kPTll8u4DgkrrsP2PPHuuz23W59Yswbrg+9LzRw/DmD4rik+fO21uTsX3n8/Tr7/PgB9VwavBFUtkhh0lYee8tBVHiueAF21sOJKT3mkXD9avbobvka97+hsuPJK7Hr8cRz6y196v+cyO4vJTgdThw71PDc7OYmxpUsxcs45mD52TMV1IbDiOmzPY5s3Y6Rex6YvfrH73P6VK7HuE5/Auk98AiP1erdGhu2awt25cOdjj3WfY/AaEAavamHFlZ7y0FUeK54AXbWw4kpPeSRdP1q9GusuuQQTb76JTTfeiO3339/X5Zbjp38H6djmzT3Pm+rXTZtwdHx87kexK/w9v2H36eG1azFSr+OtW27pPjc7PY2djz3WvZHL5L59AIbvGuNou41dp28hv/d//qf7PIPXgDB4VQsrrvSUh67yWPEE6KqFFVd6yiPteurAAQDAILeb3/7gg3NnEB5/HMc2b8b0sWOYOXHCTL/ufe45jF13HcbOPx+j556LbffeixPvvovZqSkc/P3vh63Xw7D79KPVqzFSr2Pb3Xf3PD8zOYmNn/scRup1nNi5E8DwXUNmZ2aw4fLLMX7NNRip13u2LYPXgDB4VQsrrvSUh67yWPEE6KqFFVd6ylNF191PPXXmB6c//nFsufNO7HjoIWz6xS+GrZbLqY8+wtiFF877vtv6yy7D1rvuwpbbbhu2Yg/D3v7d70c98MC818avuw4j9TqOb9sGYPiuIS40useRdeu6rzF4DQiDV7Ww4kpPeegqjxVPgK5aWHGlpzxVdD30xhvYeNVV2HjllT0D29FPf7rSl+0BwDvf/OZcYLzuOky8+Sb2r1yJTTfe2F0HdxOJqjDs7X/gt7+d++2r73xn3mubly3DSL2Oo+PjAIbvGvL2fff11Ke7sQbA4DUwDF7VwoorPeWhqzxWPAG6amHFlZ7yVNV15sQJTB04gEOvvYZ9zz+P9ZdfjpF6HRORH1auCh+9+SZGzjkHY+efj81/+lP3+ePbt2PknHPmAtnFFw/RcD7D3v77/vd/534oOfK7bVtuvRUj9ToOj40BGL6rz87T3+tyj7duvhmzU1Pd1xm8BoTBq1pYcaWnPHSVx4onQFctrLjSUx4TrjMz2PP00xip17H1rruGbYPZmRlMHz2KqSNHMHv6N6amjx/vnqHb/eST8/p1+9e/jtHzzpu7PbrC7zr1y7C3/55nnsFIvY73f/jDea9tveuuubD917/O/V2RWj22dWs3cL19//3Y/uCDOOXfnRMMXgPD4FUtrLjSUx66ymPFE6CrFlZc6SmPFdepiYm54LJkCU5+8IF+g8EljbMzMzh14AAm9+7FxJo12PPTn+L9J57AkXYbk++/j3e++12M1OsY//znMXvq1Px+nZnBhs98Zu5mEe++W5lLJhd8+8/O4tAf/4iP/vIXHH/3XWxtNDBSr+ODFSvmTfr2P/8zRup1HDp99lDL9dTBg5jxzlaFHB4dxdSHHwKYC11b7rwTI/U6dnzjG8l5GLwGhMGrWlhxpac8dJXHiidAVy2suNJTHkuu6+++u3u3w9nJScycPKnWlvt+luPt++5D+9prse5Tn+r93tm552Ktu5nGkiU4fPoGC7F+dd9ZGj3vPGy++Wac3L1bzb8oC739j6xfP/+Htut1TPztb/Om3fH1r/fcLVDadc8zz2DdJZdg9LzzsPZjH8PJXbu6rx347W+x5c478dZXvjL3O2M33IAPnn4aW0+HrpF6HfszsgGD14AweFULK670lIeu8ljxBOiqhRVXespjyXXz736HkXod6y65BO/8679i5+OPq7X17r//O8aWLsX7P/oRPnjqqe53tEbqday/9NK5OxTecQdGTv9Y9MYrr8Sen/60O3+sX9/+p3/qBrSReh2bb765e6nisFjo7f/ev/87Rup1jF10Ubc/xy66KPrzA+4sogs4g7jOTE7i2ObNc2cbAUx9+CE2nP7eoP/Ycvvt2P3UU9gQ3Nil53HOOXj/Rz/q/nRCDAavAWHwqhZWXOkpD13lseIJ0FULK670lMea6/j11/ecbQp/ZFmEmRmsv+yyeQPuzTfeiMNr1mByzx5M7t+Pyf37caTdxsTICE4dONATomL9uvPRR7H/pZdw4oMPsPbii+cG+rfdhqmJCfl1KMhCbv+Dv/9993LRo+Pj2Hj11dj95JN4+5/+KTr9ew8/jJF6HZ0XXxzYdeLNN+dq5vzzsf6yyzC6dOncXSavvhoH//jHdMiq17HpH/8Ru//7v7Htnnvw1s03471/+7fc9hi8BoTBq1pYcaWnPHSVx4onQFctrLjSUx5rrgd+85ueQfH4ddeJnzU6sm5d97e3tj/0ELbcdhtGlizBB888M/+7WbOzQKT9WL/6l0YeWbsWay+5ZO77TT/+8dzrx4+LrkcRFmr7H9mwoXum751vfQsAMH30KADgxHvvRefZtXw5Rup17P35zwd23fPTn0ZD1YFXXgEw9x0+v7Y2L1uGnY8+ir3PPov9L71Uuj0GrwFh8KoWVlzpKQ9d5bHiCdBVCyuu9JTHmuvs1NTcWaaxMWy44gqM1OvY8/TTYm3MnDiBtacvg9v5+OOYmZzEzIkTOLp1KyY7nVKueex94YXurdRnT53Ce9/7XnS6g61W4XbLorn9p48dw64f/hDbv/a17mV9b33lK5g+cqTQ/Lubze5dIvtxnT11Cu898gi23XsvNvz933eD+o6vfx0ndu3C/l//GrPT02dmmJnB1MGDmDp4sFQ7MRi8BoTBq1pYcaWnPHSVx4onQFctrLjSUx7Lrof+7//mviO0dGnPjREG4cCrr3bPehzZsKHv5RTp1w9few0j9Tq2f+1r+PAPf8DYhRdi5uRJTB85glOn76KH2Vmsu/TSzO8TDYLW9p85eRJv3Xxzz9mltRdf3P2OVRFc/2z+4hdzXaePHev5e39wZtR9ty51dk0aBq8BYfCqFlZc6SkPXeWx4gnQVQsrrvSUx7rrjgcfnDuTcsstIrdo33L77XPfK/rVrwZaTpF+dZc0brzqqu7d8/b/5jfY9KUvdS9vO/Xhh3OX5333uwP5DOJZlpnjx7H5ppvmboTyqU9h73PP4dAbb5S+i+PMyZMYW7oUI0uW4Pjbb2e6vvOd73TD1/Ht27H+k5+c69vPfhadX/4S49dei33PPz/QepWBwWtAGLyqhRVXespDV3mseAJ01cKKKz3lse46degQ1l566Vxo+dWvMDs1NfddqT6+9zW5Zw9GlizB6AUXdL9/JOkacuK995I3dNj+wAMAgKObNs3dFGLJEuz5n//BgVZL9GYcGtt/5yOPdEPX8R07BlrWW7fc0r2T4Mb/+I/ub3r5zJw4gbELL8TeZ5/F7KlTePtf/qX7PS1XB7G7JmrC4DUgDF7VwoorPeWhqzxWPAG6amHFlZ7ynA2uB155pXsp264f/AAbr7qq+9tPZXj/iSfmfhj3oYcGVS3Ur9OHDyeD1+h552HbV7+Kvb/4xfy77N14o9iNOKS3/7G33sLokiVid5x028R/fLR6NTA93b1s8dAbb8xdcnrBBVh3OoSPLlmCyX37Bm6/Xxi8BoTBq1pYcaWnPHSVx4onQFctrLjSU56zxXXrV7/aMzjfeNVV0e8ThXdAnD5yBB+tXo0d3/pW97e6Jv76V1XXMzKzGD3//LnL6ep1HPrTnzAzOYmNn/1sz29GubDVvvrq7o81b7n1VsxOTqp6dn79a8xE2pjctw8Tb76Jw+vWYfrw4e7zpw4exOYbb8RIvY5djz02sBsAHB4bw4FXXsEHP/kJ1l5zzVxfXHcd3vryl9H+3OeAmZkzv4/mfhfs/POx99lnRdrvl0UdvDqdDmq1Gmq1Gjo5d6RptVpoRe4ew+BVLay40lMeuspjxROgqxZWXOkpz9nienLvXrz15S/PBbDTty1f98lP4vD69XNNkCggAAAgAElEQVRh6/T3v/Y9/zxOvPsuZk6exNavfhUbPvOZnkH7+ssvF7k9fdF+3XDFFTg8MoKNV12FmRMnAMwFmGNbtuCtW2/teu39+c8xOzWFY1u2dG9Dv+X22we+A1/K8+jmzRip17Hhiiuw6wc/wHsPP9x9jF97bddrx4MP4tTBg9j56KPdUDhy3nkqv022ZcOGbkh1j6133DEXti68EFsaDex8/HFM7tkj3nZZFnXwajQa3cDVaDQyp63VagxeBrDiSk956CqPFU+ArlpYcaWnPGeT68zJk5g+dgx7fvaz7h311l50Ebbcfju23HorTuzYgc1f/CK23X039j777Jm77X3iE9jxrW/h8NiY2OVpRfv1/f/6LwCIhoXZqSnseOghjNTr+PC117rPHx0fx9qPf3wuXF56afe3qKQ8T+zahS2NRuaPCo8uXTr3Y8jnnNP9MeKReh2jF1yAbXff3bdPnuuu738f49dei02nz6y5x54VK1Ta7JdFG7za7TaazWb372aziXa7HZ222WzyjJcRrLjSUx66ymPFE6CrFlZc6SnP2eo6c+IEtp++46H/vSl36d7ouefO/UbUj3+scoakqGvuTTxmZ/HBT36Co5s29Tx9/L33uncOHF2yBJ0XXxzIc3Z6GofHxvD2P/9zt29GzjsPu5tNvPfww9jdbHYfOx99FIdefx07H3+827dv3XorDq9Zg1MHDuCowHe7slwxO4vZmRkcHhvD+z/6EXY/+eTAN0ORZtEGrzBIpYJVp9NBu91m8DKCFVd6ykNXeax4AnTVwoorPeU5q11nZ7HvhRfQefFFvP3gg91LELs3qbjhBh1RLFC/Tk9j91NPzYXJJUuw99lnMX38OGZK3MFv65YtONhqdUOcC3Jb77oLx956K3PeqYkJbLvnHhweHR10TYq5ns21WhLzwcudFUu9vmLFCoyPj5d+rFq1qq/5hvGgKz0tPOi6eD3pSld60nWQ+Tf+8pcYu+YabPjxj9H+05/QXru2sq5lHusefXQufJ1zDkYuuggjH/sY1t56K9Y98AA2vvoq1jebaP/ud9F5V99ww5nAdeGFWHfffdjQag19Ww+7T6vkGsN08Gq3293vgPGMlw2suNJTHrrKY8UToKsWVlzpKc+idBW4eUYeC92v+154Yd4ZvZ6bUNx1F2ZOnsTx7dtx4NVXceiNN3Bk/XqMXHABRs45Bx889RROHTiwoM5lWZS1mqAywavVanXvYNhqtQp9x6vRaHTn8ef1YfCqFlZc6SkPXeWx4gnQVQsrrvSUh646DMN16uBBnNy9G/t//Wvs/P73z5wFO/39ttHgjoDuMX7ttQvu2g/c/meoTPCK4e5q2Ol0cu9qyDNeNrDiSk956CqPFU+ArlpYcaWnPHTVoQque55+GkfWrcPGK6/shqx1l16KzcuWYdP116P9D/+Atddcg86vfjVs1UJUoU+LsqiDV+x3vNxz4e96MXjZwIorPeWhqzxWPAG6amHFlZ7y0FWHKrnuWr4cOx95BEe3bMHMyZOYnZrCzMmTmDl+HFsT3yGqIlXq0zwWdfCSgMGrW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pUOnh1Oh3UajXUajV0Op3kdG6aWm3+6jB4VQsrrvSUh67yWPEE6KqFFVd6ykNXHay4WvEE6OpT6eDVaDS6gavRaESnabfbmaGMwataWHGlpzx0lceKJ0BXLay40lMeuupgxdWKJ0BXn8oGr3a7jWaz2f272Wyi3W7Pm67RaKBWq0VfAxi8qoYVV3rKQ1d5rHgCdNXCiis95aGrDlZcrXgCdPWpbPBqtVpotVrJvx2dTqd7SWIsfDF4VQsrrvSUh67yWPEE6KqFFVd6ykNXHay4WvEE6OpjPng5Op1O9HLEFStWYHx8vPRj1apVfc03jAdd6WnhQdfF60lXutKTrsN2ONtcrXguZtcYZ03wAuLfA+MZr2phxZWe8tBVHiueAF21sOJKT3noqoMVVyueAF19KhO8Wq1W986ErVar8He8fPzpHQxe1cKKKz3loas8VjwBumphxZWe8tBVByuuVjwBuvpUJnjFcHc1TF1G6NNut6NnxBi8qoUVV3rKQ1d5rHgCdNXCiis95aGrDlZcrXgCdPWpdPCK/Y6Xe67T6aDdbndfj53tAhi8qoYVV3rKQ1d5rHgCdNXCiis95aGrDlZcrXgCdPWpdPCSgMGrW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pUOnh1Oh3UajXUajV0Op3MaRuNBmq1Gtrtds/zDF7VwoorPeWhqzxWPAG6amHFlZ7y0FUHK65WPAG6+lQ6eDUajW7gajQayelqtRqazWb0NQavamHFlZ7y0FUeK54AXbWw4kpPeeiqgxVXK54AXX0qG7za7XZPmGo2m/POZrnnW61WcjkMXtXCiis95aGrPFY8AbpqYcWVnvLQVQcrrlY8Abr6VDZ4tVqtnkAV/g2cuRSx2Wwmz3oxeFULK670lIeu8ljxBOiqhRVXespDVx2suFrxBOjqYzp4tVqtnjNhse94rVixAuPj46Ufq1at6mu+YTzoSk8LD7ouXk+60pWedB22w9nmasVzMbvGMB+8/Odilx3yjFe1sOJKT3noKo8VT4CuWlhxpac8dNXBiqsVT4CuPpUJXq1Wq3sHw1arVeg7XuE0sXDG4FUtrLjSUx66ymPFE6CrFlZc6SkPXXWw4mrFE6CrT2WCVwx3V8NOp5O8q6F/q3n/LogOBq9qYcWVnvLQVR4rngBdtbDiSk956KqDFVcrngBdfSodvGK/4+Wec3+32+3uNLG7HjJ4VQsrrvSUh67yWPEE6KqFFVd6ykNXHay4WvEE6OpT6eAlAYNXtb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WpdPDqdDqo1Wqo1WrodDrRadzrqekYvKqFFVd6ykNXeax4AnTVwoorPeWhqw5WXK14AnT1qXTwajQa3SDVaDTmvd5ut3v+bjab86Zh8KoWVlzpKQ9d5bHiCdBVCyuu9JSHrjpYcbXiCdDVp7LBq91u9wSpZrM5L2iFMHhVHyuu9JSHrvJY8QToqoUVV3rKQ1cdrLha8QTo6lPZ4NVqtdBqtZJ/h3Q6nejrK1aswPj4eOnHqlWr+ppvGA+60tPCg66L15OudKUnXYftcLa5WvFczK4xzprg1Wq1ot8D4xmvamHFlZ7y0FUeK54AXbWw4kpPeeiqgxVXK54AXX3OmuAVu8wQYPCqGlZc6SkPXeWx4gnQVQsrrvSUh646WHG14gnQ1acywavVanXvTNhqtUp/x4vBywZWXOkpD13lseIJ0FULK670lIeuOlhxteIJ0NWnMsErhrurYafTid7V0NFut5OhjMGrWlhxpac8dJXHiidAVy2suNJTHrrqYMXViidAV59KB6/Y73i55/zvc6XOdgEMXlXDiis95aGrPFY8AbpqYcWVnvLQVQcrrlY8Abr6VDp4ScDgVS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Kh28Op0OarUaarUaOp1OdJp2u92dpt1uz3udwataWHGlpzx0lceKJ0BXLay40lMeuupgxdWKJ0BXn0oHr0aj0Q1cjUYjOo0fymq1+avD4FUtrLjSUx66ymPFE6CrFlZc6SkPXXWw4mrFE6CrT2WDV7vdRrPZ7P7dbDbnndHqdDo9gSwWzhi8qoUVV3rKQ1d5rHgCdNXCiis95aGrDlZcrXgCdPWpbPBqtVpotVrJvx2NRgOtVgudTqcnqDlWrFiB8fHx0o9Vq1b1Nd8wHnSlp4UHXRevJ13pSk+6DtvhbHO14rmYXWOYD17ue2CpSxF5xqtaWHGlpzx0lceKJ0BXLay40lMeuupgxdWKJ0BXH/PBq91ud8NX7IwXg1e1sOJKT3noKo8VT4CuWlhxpac8dNXBiqsVT4CuPpUJXq1Wq3t3wlar1fd3vMK7HzJ4VQsrrvSUh67yWPEE6KqFFVd6ykNXHay4WvEE6OpTmeAVwwWpMGA53JmucHofBq9qYcWVnvLQVR4rngBdtbDiSk956KqDFVcrngBdfSodvGK/4+Wec3+HZ8pCGLyqhRVXespDV3mseAJ01cKKKz3loasOVlyteAJ09al08JKAwata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lQ6eHU6HdRqNdRqNXQ6neg07Xa7O0273Z73OoNXtbDiSk956CqPFU+ArlpYcaWnPHTVwYqrFU+Arj6VDl6NRqMbuBqNxrzXO51O93kX0kIYvKqFFVd6ykNXeax4AnTVwoorPeWhqw5WXK14AnT1qWzwarfbaDab3b+bzea8M1qtVgutVitzGgavamHFlZ7y0FUeK54AXbWw4kpPeeiqgxVXK54AXX0qG7zCUBX+XXSaFStWYHx8vPRj1apVfc03jAdd6WnhQdfF60lXutKTrsN2ONtcrXguZtcYpoOX+36Xo9lszpuGZ7yqhRVXespDV3mseAJ01cKKKz3loasOVlyteAJ09TEdvIC5sOVurhG7CQeDV7Ww4kpPeegqjxVPgK5aWHGlpzx01cGKqxVPgK4+lQlerVarG55arVah73j5dDqdnukdDF7VwoorPeWhqzxWPAG6amHFlZ7y0FUHK65WPAG6+lQmeMVwdzX0714YI7zk0IfBq1pYcaWnPHSVx4onQFctrLjSUx666mDF1YonQFefSgev2O94uec6nU43cGWFMgavamHFlZ7y0FUeK54AXbWw4kpPeeiqgxVXK54AXX0qHbwkYPCqF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5nRfBqNptotVrR1xi8qoUVV3rKQ1d5rHgCdNXCiis95aGrDlZcrXgCdPUxH7xarRZqtRqDlxGsuNJTHrrKY8UToKsWVlzpKQ9ddbDiasUToKuP+eAFzIUvBi8bWHGlpzx0lceKJ0BXLay40lMeuupgxdWKJ0BXn7M+eD366KN4+OGHSz+++c1v9jXfMB50paeFB10Xrydd6UpPug7b4WxzteK5mF1jnPXBixBCCCGEEEKGDYMXIYQQQgghhChjKni5G2mEN9Ng8CKEEEIIIYRUGVPBKwWDFyGEEEIIIaTKmA9eqbNghBBCCCGEEFIVzAevPPxgVqtlr26tVkOn05n3fKfT6c7vv95ut7vPt9vtgTz9ZUmESE3nMn06TE+3DEmq0q+s1WJI1ioQ//dV5PsAABvKSURBVLH2lH8ZNGoV0PGVqFMtNx/pOgX0nBeiTrOeL8pC1mnW80XRrFUJP8dC1WrW80VZiFptNBoDL38ha1XCV7NWJfwcC1Wrks4pFqKW/TbcNjvrgxcwVyjNZjNzmmazmSzmRqPRfb7RaHSf7+lIgR3Op0hBt1qt5M6n7VykT4sQ8+x0Oj3/79ez2Wyi2WwOHDR8NH0BnVqV9FuoWl3oPi1C6sfaU/taGTRqVdN30DrVdPOX7zNonWo7a9dp6vkyLGSdSvgCerUq5beQtbqQfVqEmI+/Xs1ms/LHVClfQKdWJf0WqlYlnfPQrOVOp9P9u9Vqddth8PLw30BT87od2R8Yunn7wQ0qw3ZTz/s0m83o69rOsTYkluE8w+/s9XvwdPNJ7FQL4RtrI0WZWpXyW8haHUafFiH0SvmXRbpWHVq+g9SptptGnWo7x5Y1CKnvPQ/6feiFqtO858ugUatSfgtZq1LOwMLUKjD4B68LWavAwn1I2E+tDuo3jFod1LkIC1XLblwDLMLg5Z9SDD85iBVz2JH+341Go5vM+91wsU8QHH56dq5u2qzLsLSdXftufv9Sm/DsmvOMhbyUZ5Z/UTqdTrdfYv3ru4WfUri/w4OJpq9Do1al/BayVrX6tN9azfMdxFOjVjV9gcHqVNtNo061nV37WnUq4beQdSrh69CoVSm/haxVKWfXvnat+sspyzBqdRBfh2atDuo3jFod1LkIC1XLPTUm5F5pwkTrb8TwMpEywcttpEFP3abmdyHJbzM8e1V2sCXhDPT2aRjsnFutVus5iBTt2/Da7H6uSfenDz+FDt1cn7Tb7e5rRd6wJH0dGrUq5beQtarVp/3Wap5v6u8iaNSqpi8wWJ1qu2nUqbYzoFunEn4LWacSvg6NWpXyW8halXIGFqZWgd5LtcowjFodxNehWauD+g2jVgd1LoJ2Lfthzr3G4DVA8HJF5W+UsrRa6U8RXDGnTtP2E7wknN1ywvldcTmnVD8X8fQ/Nckq9BT+FzNj6xr2ud92anto+jq0alXCb6FrVatPgfK1WsQ39ncRNGpV0xeofvCSrlNtZ0C3TiX8FrJOJXwdVQ9eC1WrUs7AwtSqe60fhlGrg/g6tIOXtVp1r2mykLXsgiuDV04xl/m+VD8DwyLXzaa+N5BqU9s5bMM/O+EvM69Yi3w/op9LIv3LDFLt93Pg1fLNakOiVqX8FrJWpZzDNvqtVUd4YB30Oz5atarlm1qOxABhIb/jVbZOtZ3DZUnXad7zeSx0nQ7q61Pl4LWQtSrlDCxcrfa7/w+rVvvd9x3atTqI37BqddA+zWMhatmfFzjLg1ezeeauNn5n+J3oki2Q7lD3vB9cXLGF0/RD7JME/7Sk+yTBnz6vTS3nWJ/6O1vZYo15OsLLzYpS5M0mPICkPt1YCF9At1Yl/BwLVasSztK16tYnrK8s/zw0a1XDV6pONdzCZUvXqZbzQtVp1vN5DKNOB/EF9Gt1UD9/GQtVq4M6L1Sths+V8R1GrQ7iC+jX6qB+/nwLVatSzikW8rgLLKKba7giCd8M/UuYXCempgXSv9Pi5vELb1BX94h9YhM6uPWIfSKg5Rzrp9C90Wh03dx3c8r0bZEvMaZw/eTP67fR/cTB8431aaptaV+HZq1K+MVcNWtVq08HqdXUvpPa1/LQrlVpX3+Zg9aphltWGxJ1quW8UHXa77F/WHWq8V7l+wxaq1V+/1/IPpWu1fAS8zL71TBqdRDfcLkatSrhl2pDq1alnbPWQ7OW/ed6zmSKrgkhRqjVWPrEBqxVYgHWKbECa5UME1YfWZTwwEuswFolFmCdEiuwVskwYfWRRUfscgRCqghrlViAdUqswFolw4bBixBCCCGEEEKUYfAihBBCCCGEEGUYvAghhBBCCCFEGQYvQgghhBBCCFGGwYsQQgghhBBClGHwIoQQQgghhBBlGLwIIYQQQgghRBkGL0IIIYQQQghRhsGLEEIIIYQQQpRh8CKEEEIIIYQQZRi8CCGEEEIIIUQZBi9CCCGEEEIIUYbBixBCCCGEEEKUYfAihBBCCCGEEGUYvAghhBBCCCFEGQYvQgghhBBCCFGGwYsQQgghhBBClGHwIoQQkkmj0UCtVos+FpJ2u91tt9lszvNqtVoA0P270Wig2Wwm3ZvNZs/yw2nb7TY6nQ7a7XbPa64dQgghpAwMXoQQQnJptVrdMAMAnU6nJ6AUpd1ul5o+nLdWq6HT6XSfc+ErDEPu72aziU6n0+Pr/vaDV2xdXNhyz7llMHgRQgjpBwYvQgghuYTBy3+uzJmvskHNJxa8XDhKBS9HGLx8UuHNtcngRQghRAIGL0IIIbnEglfsrJcfxvyQ408bXubnX8aXFco0gldWIAth8CKEEDIIDF6EEEJyiQUv4Mwleq1WqxtM3OV9/vT+96Ril/O571JlnT3TCF5lztoxeBFCCBkEBi9CCCG5FAlePu7yPX/6WPCKfW8sddaLwYsQQohlGLwIIYTkUvRSQxeO3L9ZwSu8/DDvroEawcu/UyIvNSSEEKIJgxchhJBcYsHLDy0AMi81BNLBKzyLlkLr5hpZgS/2fTAGL0IIIf3A4EUIISSXWPBKne1qNpu5Z7zczTXCOwpm3W4+FrzC8Odcw2VkBa/UWa92ux09w8fgRQghpB8YvAghhGRS5geU/bsWhmeSYiHJnye822FILHgB8++kGAtGoXfsssJwPUMXBi9CCCGDwOBFCCHEBKngtVAweBFCCBkEBi9CCCEmYPAihBBiGQYvQgghJvAvVcy6JFGD2KWThBBCSBkYvAghhBBCCCFEGQYvQgghhBBCCFGGwYsQQgghhBBClGHwIoQQQgghhBBlGLwIIYQQQgghRBkGL0IIIYQQQghRhsGLEEIIIYQQQpQpHbz2r1yJkXodI/U6ju/YMe9199r+lSsBAFOHDnWfG6nXu8vwmVizJnMa//WpQ4d65t21fDmO79iR2Y7/fDiN/7eb3rW3a/nynvXdv3Ildi1fHl2W8wqnHxTJZWmQVQt5uH7Oem3X8uWZyyhbj2UIaypWf3lMrFmTXIewlmL7RWzerFrPqz/Xpj9dbL/w3ZyDey7cL/L6PaudcN/3H265RY4hsf7KW7Zz8+fx+ydvXy+yrcL+GKnXMbFmDaYOHSrkEFtGP/taUYr4pI7Hx3fsiDqmnveXE66rO66n5g19J9asKTxvWNcxyq7LMOcvU0Nl23D9mtdG2ffJsu0Psu6pes2qP2DuuJOqkSwXvy3/2OUfN/Pe1wghZy99nfFyB6zwYOUORv7BMvamFxschfO4afwDXOyA5QZiee3sWr685+9YMAzXMTVv7G9//vD1fnFvYO7fKuK2n1Twyur3vOUUqce85YTz+st0b5pl1tXVRmyw7tY9tZ6pecvWerjMrD721ze2HH/eMv2easeFkHA93MC5yPr6bfj9VWTZYWDK659wX0+1HfZF7JhX1CE1nxZZPlnHY+fmpsl63v3fH5yG2zhrme612LYoMm/esaXMulRh/qI1lNeG+zDALaNMG2XfJ8u079eI2w/8/bxsvebVX8w/r++cSyzg+eR9SEMIObsZKHjFBs3+gCt1QAtDT+wg5H+C7wjbdAfpvHaA7INobEBT5g3FDcjdwVYqeEktRxP3xiMxGJxYs6bwNgvnK1KPZdrOGtRlDZh8pg4din4iD8wfYITrmZp30FrPGyyF0xYJXkX6vci2jB0Liqyvmy7V16llO9cyg8lwX89rO1UvZcKfP8+wg1dqH0kNZFPPh8dc//9u38gaHKfqqci8WfP3sy5VmL9s8CriEn6oMmjw8vedsu37gcZN79rup16z6s9/PVVjWdshHAsweBFCfPoOXrFP/1MDLnfAix2AwoN7Fu6SBn9+t8ysdtzru5Yvx9ShQ9FBsO9xfMeOnoFVkU/yigx8/f4Jz2I597xLxsLnyizTfzNx/ZUaSPvrH/NwfqmzQP48/v+dYzho9/926+A8swbUbt6i9ZjVL67t2FkKh+s3N8Bz08Wmd+2mXvNrt8y8RWs9RmqwFNsvigSvMseBVDuOvD7Pq4GsZUgFr3Bfz2o7dtY05Z7lkLWvZe3j/n7jLyP0ix0Higzi/eNxamCcNWD22/bbc/Ol5g0vPS0zr79OeR/ElVkXf3nDmD9rm/n9HB5/U/0TO+ZLnPEqEqRi7fe77j7h+CFVf/4ys97HUy7uNXe8i83P4EXI4qXv4BUOKvw3xNRAN3yTL3NGAsC8A1n4d6odN23W4M0PAXmXHPjLCkNKbPpYO/7BN3yTTH2qm5qu7DL9NwY3vf/J3f6VK3sGBOFy/E/eU8HLv9ws/NTW4eb12w8DrJsvb6BUtB5j6xO2nTVg9tfXX8fY2Qj/U1e3nr5H1hnSrHmde1atlwleqf2iSPAq0+954SkVjvLW1/fK6q9+g1fWvp7VdtEPlrIcsva1vOOB22/C+f0+8bdhkUu3fPwa7ics+AEq3O9dQM9bpvu/3ydZ8/ptLJbg5deQmzevf8I6KlIXZd4ny7Yfez8pG7zC8UKq/rKuRMhzd6+FfRfOz+BFyOKl7+AF9A7is4KXwz8Q+wf/2GDbD0IA5g3aXXAo0o57LusTd39QkzcA9ZcVG1jlBS9/+vDT29SbcdZ0/S7T9RMQvzY9tRx/2qzLn/x+cp92+n0bGwimzhz6riFF67FoHxY94xUOaPLacn0U1m5YL1nzpnxitZ6aPjZYKnrGK/wEvEi/57XjyApeWetbpL8GCV5Z+3pW21l1VNQhta/l1bK/37j/+/ubv6xwHy4ykA2Px2XDgvu/7+XWq98AUmTecLumtkfZ4DPs+fO2mavd2CVxKZeybZR5n+yn/djNK4p4AfHxQ6z+/OkGCV7+/hl+WMPgRcjiJhq8Upe5OcKDjDugxwafqYOpP314EMob8LmDo/9dsax2Usv0D4j+J/dFzniFg5mi3x9IhaTUJ3Rh8IpN1+8yY8Er9uYULqdo8PL7xl3ikjrjFVuPssGrSD0W7UNX/7HpYoPXcNlZ31fwazdcz7x5+611v628Aagf4MI+8Oct2u957fjrGZsmb33zvpuSWrZzLzqYjO3reW2n6sitR55DXvBK1bJ28Iodj8PBaNbzYRtuXfx9I2ve2MC3yLz+OqX2kbLrUoX5i9ZxeBYsz8U/ZvcbvID5+04/7TvCS+r7qddU/YVnrGL7WN52CPfXsM4YvAhZ3Ax0xsv/VMf/O2ug6w5G/rLyBmmxT7r8gFSkndhZhdigKTZIynpDic1XJniF82d94paart9l+gPr8FNJ929sOf5ALRbYHFmDO9eGZPDKq8cyfegH8dA3HDy4QZ8/KI698cdqN1zPvHn7qXWfvMGSv1+E2zY8G1ym34vuf7HglbW+ef2VtWy3DmUGk+F65rXt+jBsOzwGphyy9rWsWs4LXmFgCZ2z+iR15iHc1/11DZ+PhScXnPy6iM0bO3MW269SPrHtGlJmXWLLW+j587ZZ7DgdW1Z4LCoTcMq+T5ZtP7aMIl6xek3Vn4/vEr5/ZW2H2P4fbgsGL0IWLwP9jhdw5iDnD77cgNUd4MJPkULcwcs9skKX3647uOW1E84fDhj8tsIAE579cwHA9/T9/ddjX8KPte3Pn3Vzjdh0ZZbpT+svP/x03e+72HJ8P7e+qe+xhG9usb4Iw5W7JDHLNbZ93DJS9Zi1PrH1CJeR6mM3r1uP0NV3dG/mbjnhds6bN6/W885W+4OSIvtFanll+r1IO6n9v+i+neqvrGUD2YO2vH29SNupOirq4C83rNG8fTzr/+H8WQND3yd1PA6XF54VjD0fO1b6+0bRZfrbK2/evG0xyLr4fbbQ8+fVUHj8TS0rdlwu0kbZ90n/jFCR9v2z6iH91mvWe7V7PRW8Yu6xgOe34dpm8CJkcdPXGS9CyMLd3luS2GU4i5kilyktBocq+5B8FmKbVbUuquqVgsGLkMUNgxchfWI1eKU+4V1s+GeSHAvdP1VwqLIPyWchtllV66KqXilivoSQxQWDFyF9El5uRwghhBBCSAoGL0IIIYQQQghRhsGLEEIIIYQQQpRh8CKEEEIIIYQQZRi8CCGEEEIIIUQZBi9CCCGEEEIIUYbBixBCCCGEEEKUYfAihBBCCCGEEGUYvAghhBBCCCFEmdLBa+Ub+1FfNoL6shHs2H183uvutZVv7AcAHDo81X2uvmykuwyfNZsmMqfxXz90eKpn3uXP78KO3ccz2/GfD6fx/3bTu/aWP7+rZ31XvrEfy5/fFV2W8wqnHxTJZWmQVQt5uH7Oem3587syl1G2HssQ1lSs/vJYs2kiuQ5hLcX2i9i8WbWeV3+uTX+62H7huzkH91y4X+T1e1Y74b7vP9xyixxDYv2Vt2zn5s/j90/evl5kW4X9UV82gjWbJnDo8FQhh9gy+tnXilLEJ3U83rH7eNQx9by/nHBd3XE9NW/ou2bTROF5w7qOUXZdhjl/mRoq24br17w2yr5PFumLcNvG6k6qXv36SbWf13fhse7Q4ameY5d/3Mx7XyOEnL30dcbLHcjCg7o7GPkHqtibXmxwFM7jpvEPcLEDlhuI5bWz/PldPX/HgmG4jql5Y3/784ev94t7A3P/VhG3/aSCV1a/5y2nSD3mLSec11+me9Mss66uNmKDdbfuqfVMzVu21sNlZvWxv76x5fjzlun3VDsuhITr4QbORdbXb8PvryLLDgNTXv+E+3qq7bAvYse8og6p+bTI8sk6Hjs3N03W8+7//uA03MZZy3SvxbZFkXnzji1l1qUK8xetobw23IcBbhll2ij7Pllm22bVXT/1mrWesfaL9J1zCY8D4XbI+5CGEHJ2M1Dwig2a/QFX7A0VmB96Ygch/xN8R+xgvPKN/bntANlvtLEBTZk3FDcgdwdbqeAltRxN3BuPxGBwzaaJwtssnK9IPZZpO2tQl/WG7HPo8FTyU9PwjT9cz9S8g9Z63mApnLZI8CrS70W2ZexYUGR93XRZn1CnjjNlB5Phvp7XdqpeyoQ/f55hB6/UPpIKUqnnw2Ou/3+3b2SFs1Q9FZk3a/5+1qUK85cNXkVcwg9VBg1e/r5TdttmHZv7qdes9cw7VuVth3AswOBFCPHpO3jFPv1PDbjcAS92AAoPelm4Sxr8+d0ys9pxry9/fhcOHZ6KDoJ9jx27j/cMrIp8klfkwO33T3gWy7nnXTIWPldmmf7le66/UgNpf/1jHs4vdRbIn8f/v3MMB+3+324dnGfWgNrNW7Qes/rFtR07S+Fw/eYGeG662PSu3dRrfu2WmbdorcdIDZZi+0WR4FXmOJBqx5HX53k1kLUMqeAV7utZbcfOmqbcsxyy9rWsfdzfb/xlhH6x40CRQbx/PPYHnG4w6mo89rzvHrbn5kvNG156WmZef53yPogrsy7+8oYxf9Y28/s5PP6m+id2zJc445VXL1nb1hEbB5St19R6Fmk/bzu419zxLjY/gxchi5e+g1c4qPAPmqmBbvgmX+aMBIB5B7Lw71Q7btqswZsfAsIQEXsD8duJfe8sdWCNDTbCN8nUJ3+p6cou039jcNP7n9ytfGN/z4AgXI7/yXsqePmXm4Wf2jrcvH77YYB18+UNlIrWY2x9wrazBsz++vrrGDsb4X/q6tbT98g6Q5o1r3PPqvUywSu1XxQJXmX6PS88pQY6eevre2X1V7/BK2tfz2q76AdLWQ5Z+1re8cDtN+H8fp/429C/RLPIQNav4X7Cgj/IDfd7F9Dzlun+7/dJ1rx+G4slePk15ObN65+wjorURZn3yX62bazuinil5outZ5H2iwSvsO/C+Rm8CFm89B28gN5BfFbwcvgHYv/AFhts+0EIwLxBuwsORdpxz2V94u4PavIGoP6yYgOrvODlTx9+wpZ6M86art9lun4C4temp5bjT5t1+ZPfT+7TTr9vYwPB1JlD3zWkaD0W7cOiZ7zCAU1eW66PwtoN6yVr3pRPrNZT08cGS0XPeIWfNBfp97x2HFnBK2t9i/TXIMEra1/Pajurjoo6pPa1vFr29xv3f39/85cV7sNFBrLh8bhsWHD/973cevUbQIrMG27X1PYoG3yGPX/eNnO1G7skLuVSto0y75P99lFYd0W8UvPF1rNIvxQJXv7+GYY9Bi9CFjfR4JW6zM0RHmTcAT02+EwdzP3pw4NQ3oDPHUT9ywOy2kkt0z8g+p/cFznjFQ5min5/IBWSUp/QhcErNl2/y4wFrzDc5r3xZAUvv2/cJS6pM16x9SgbvIrUY9E+dPUfmy42eA2XnfV9Cb92w/XMm7ffWvfbyhuA+gEu7AN/3qL9nteOv56xafLWN++7KallO/eig8nYvp7XdqqO3HrkOeQFr1Qtawev2PE4HIxmPR+24dbF3zey5o0NfIvM669Tah/p5ztWw56/aB2HZ8HyXPxjdr/BC5i/75Tdto6w7op4peaLrWeR4JW3HcL9NawzBi9CFjcDnfHyP9Xx/84a6LqDkb+svEGaHwTdQc0PSEXaiZ1ViA2aYoOkrDeU2Hxlglc4v//JXFY7/nT9LtMfWIefSrp/Y8vxB2qxwObIGty5NiSDV149lulDP4iHvuHgwQ36/EFx7I0/VrvheubN20+t++QNlvz9Ity24dngMv1edP+LBa+s9c3rr6xlu3UoM5gM1zOvbdeHYdvhMTDlkLWvZdVyXvAKA0vonNUnseOxa9ff1/11DZ+PDXBdcPLrIjZv7MxZbL9K+cS2a0iZdYktb6Hnz9tmseN0bFnhschf5iDBy7WXty6pbQuk666fek2tZ6r98P0razvE9v9wWzB4EbJ4Geh3vIAzBzl/8OUGrG5g4g4+qWDjDl7ukRW6/HbdwS2vnXD+8MDttxUGmPDsnwsAvqfv778e+xJ+rG1//qyba8SmK7NMf1p/+eGn637fxZbj+7n1TX2PJRxcxfoiDFfuksQs19j2cctI1WPW+sTWI1xGqo/dvG49Qlff0b3hxwYTsfUM582r9byz1f6gpMh+kVpemX4v0k5q/y+6b6f6K2vZQPagLW9fL9J2qo6KOvjLDWs0bx/P+n84f9bA0PdJHY/D5YVnBWPPx46V/r5RdJn+9sqbN29bDLIufp8t9Px5NRQef1PLih2Xi7RR9n3SDzNFtm1W3fVTr1nrGWs/DF4x91TAi7XN4EXI4qWvM16EkIW7vbcksctwFjNFLlNaDA5V9iH5LMQ2q2pdVNUrBYMXIYsbBi9C+sRq8EqdDVts+GeSHAvdP1VwqLIPyWchtllV66KqXilivoSQxQWDFyF9El5uRwghhBBCSAoGL0IIIYQQQghRhsGLEEIIIYQQQpRh8CKEEEIIIYQQZRi8CCGEEEIIIUQZBi9CCCGEEEIIUYbBixBCCCGEEEKUYfAihBBCCCGEEGUYvAghhBBCCCFEGQYvQgghhBBCCFGGwYsQQgghhBBClGHwIoQQQgghhBBlGLwIIYQQQgghRBkGL0IIIYQQQghRhsGLEEIIIYQQQpT5/7d0ifglfo/+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0" name="AutoShape 6" descr="data:image/png;base64,iVBORw0KGgoAAAANSUhEUgAAA14AAALNCAYAAAA/XbCrAAAgAElEQVR4nOzd93sc9bn+cf1jI5kaehI65Bs6GEMoERyCgeRQAqYHDiEhiGZqCIEUOECEA8GUQ1nJlr2yLbnJTbLXVrHaqu3e3x9WO/6stKP6PNLc+H5f116JpNXqpdVY7KOZ+UwNfuB98MEHC/q89vZ2Y4lfstonp32y2sfiBGT1isUqp32y+sRiZXECsobVuD56CtLgla5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WKoHr1wuh5qaGtTU1CCXy1W9Tzabje+TzWanfVyDV7piscppn6z2sTgBWb1iscppn6w+sVhZnICsYakevOrr6+OBq76+ftrHc7lc/P7ykDY1DV7pisUqp32y2sfiBGT1isUqp32y+sRiZXECsoaldvDKZrNoaGiI325oaJi2R6uxsRGNjY0z3keDV7piscppn6z2sTgBWb1iscppn6w+sVhZnICsYakdvKYOVVPfnut9NHilKxarnPbJah+LE5DVKxarnPbJ6hOLlcUJyBpGPXiVz+8q19DQMO0+a9euRWtr67xv69atW9DnLcdNVjkZbrIev05ZZZVT1uU2/NCsLM7j2Vot6sELKA1b5cU1qi3CoT1e6YrFKqd9strH4gRk9YrFKqd9svrEYmVxArKGpXbwmss5XmG5XK7i/uU0eKUrFquc9slqH4sTkNUrFquc9snqE4uVxQnIGpbawQs4tqphuHphtaYechimwStdsVjltE9W+1icgKxesVjltE9Wn1isLE5A1rBUD17VruNVfl8ul4sHrpmGMg1e6YrFKqd9strH4gRk9YrFKqd9svrEYmVxArKGpXrwskiDV7p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awVA9euVwONTU1qKmpQS6Xq3qfbDYb3yebzU77uAavdMVildM+We1jcQKyesVildM+WX1isbI4AVnDUj141dfXxwNXfX191fuEQ1lNzfRvR4NXumKxymmfrPaxOAFZvWKxymmfrD6xWFmcgKxhqR28stksGhoa4rcbGhqm7dHK5XIVA1m14UyDV7piscppn6z2sTgBWb1iscppn6w+sVhZnICsYakdvBobG9HY2Jj4drn6+no0NjYil8tVDGrlNHilKxarnPbJah+LE5DVKxarnPbJ6hOLlcUJyBpGP3iVzwNLOhRx7dq1aG1tnfdt3bp1C/q85bjJKifDTdbj1ymrrHLKutyGH5qVxXk8W6tFP3hls9l4+NIer/THYpXTPlntY3ECsnrFYpXTPll9YrGyOAFZw1I7eC30HK+pqx9q8EpXLFY57ZPVPhYnIKtXLFY57ZPVJxYrixOQNSy1gxdwbJCaOmCVK+/pmnr/MA1e6YrFKqd9strH4gRk9YrFKqd9svrEYmVxArKGpXrwqnYdr/L7ym83NjbG96l2KKIGr3TFYpXTPlntY3ECsnrFYpXTPll9YrGyOAFZw1I9eFmkwStd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dPglZA2Ep9YrHLaJ6t9LE5AVq9YrHLaJ6tPLFYWJyBrWKoHr1wuh5qaGtTU1CCXy1W9T/njSffT4JWuWKxy2ierfSxOQFavWKxy2ierTyxWFicga1iqB6/6+vp4kKqvr5/28Ww2W/F2Q0PDtPto8EpXLFY57ZPVPhYnIKtXLFY57ZPVJxYrixOQNSy1g1c2m60YpBoaGqYNWlPT4JX+WKxy2ierfSxOQFavWKxy2ierTyxWFicga1hqB6/GxkY0NjYmvj21XC5X9eMavNIVi1VO+2S1j8UJyOoVi1VO+2T1icXK4gRkDfvBDF6NjY1VzwNbu3YtWltb531bt27dgj5vOW6yyslwk/X4dcoqq5yyLrfhh2ZlcR7P1mr9YAavaocZAtrjlbZYrHLaJ6t9LE5AVq9YrHLaJ6tPLFYWJyBrWGoHr/me46XBiyMWq5z2yWofixOQ1SsWq5z2yeoTi5XFCcgaltrBCzi2qmEul6u6qmG5bDabOJRp8EpXLFY57ZPVPhYnIKtXLFY57ZPVJxYrixOQNSzVg1e163iV3xeez5W0twvQ4JW2WKxy2ierfSxOQFavWKxy2ierTyxWFicga1iqBy+LNHilK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uYBq+EtJH4xGKV0z5Z7WNxArJ6xWKV0z5ZfWKxsjgBWcM0eCWkjcQnFquc9slqH4sTkNUrFquc9snqE4uVxQnIGqbBKyFtJD6xWOW0T1b7WJyArF6xWOW0T1afWKwsTkDWMA1eCWkj8YnFKqd9strH4gRk9YrFKqd9svrEYmVxArKGafBKSBuJTyxWOe2T1T4WJyCrVyxWOe2T1ScWK4sTkDVMg1dC2kh8YrHKaZ+s9rE4AVm9YrHKaZ+sPrFYWZyArGEavBLSRuITi1VO+2S1j8UJyOoVi1VO+2T1icXK4gRkDUv14JXL5VBTU4OamhrkcrkZ71tfX4+amhpks9mK92vwSlcsVjntk9U+Ficgq1csVjntk9UnFiuLE5A1LNWDV319fTxw1dfXJ96vpqYGDQ0NVT+mwStdsVjltE9W+1icgKxesVjltE9Wn1isLE5A1rDUDl7ZbLZimGpoaJi2N6v8/sbGxsTH0eCVrlisctonq30sTkBWr1isctonq08sVhYnIGtYagevxsbGioFq6tvAsUMRGxoaEvd6rV27Fq2trfO+rVu3bkGftxw3WeVkuMl6/DpllVVOWZfb8EOzsjiPZ2u1qAevxsbGij1hOscr/bFY5bRPVvtYnICsXrFY5bRPVp9YrCxOQNYw+sErfF+1ww41eKUrFquc9slqH4sTkNUrFquc9snqE4uVxQnIGpbawWsu53hNvU+14UyDV7piscppn6z2sTgBWb1iscppn6w+sVhZnICsYakdvIBjqxrmcrnEVQ3DpebDVRDLafBKVyxWOe2T1T4WJyCrVyxWOe2T1ScWK4sTkDUs1YNXtet4ld9Xfjubzcb3qbbqoQavdMVildM+We1jcQKyesVildM+WX1isbI4AVnDUj14WaTBK12xWOW0T1b7WJyArF6xWOW0T1afWKwsTkDWMA1eCWkj8YnFKqd9strH4gRk9YrFKqd9svrEYmVxArKGafBKSBuJTyxWOe2T1T4WJyCrVyxWOe2T1ScWK4sTkDVMg1dC2kh8YrHKaZ+s9rE4AVm9YrHKaZ+sPrFYWZyArGEavBLSRuITi1VO+2S1j8UJyOoVi1VO+2T1icXK4gRkDdPglZA2Ep9YrHLaJ6t9LE5AVq9YrHLaJ6tPLFYWJyBrmAavhLSR+MRildM+We1jcQKyesVildM+WX1isbI4AVnDNHglpI3EJxarnPbJah+LE5DVKxarnPbJ6hOLlcUJyBqmwSshbSQ+sVjltE9W+1icgKxesVjltE9Wn1isLE5A1jANXglpI/GJxSqnfbLax+IEZPWKxSqnfbL6xGJlcQKyhmnwSkgbiU8sVjntk9U+Ficgq1csVjntk9UnFiuLE5A1TINXQtpIfGKxymmfrPaxOAFZvWKxymmfrD6xWFmcgKxhGrwS0kbiE4tVTvtktY/FCcjqFYtVTvtk9YnFyuIEZA3T4JWQNhKfWKxy2ierfSxOQFavWKxy2ierTyxWFicga5gG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0+CVkDYSn1isctonq30sTkBWr1isctonq08sVhYnIGtYqgevXC6Hmpoa1NTUIJfLJd6vfJ+amunfjgavdMVildM+We1jcQKyesVildM+WX1isbI4AVnDUj141dfXxwNXfX191ftks9kZhzINXumKxSqnfbLax+IEZPWKxSqnfbL6xGJlcQKyhqV28Mpms2hoaIjfbmhoQDabnXa/+vp61NTUVP0YoMErbbFY5bRPVvtYnICsXrFY5bRPVp9YrCxOQNaw1A5ejY2NaGxsTHy7XC6Xiw9JrDZ8rV27Fq2trfO+rVu3bkGftxw3WeVkuMl6/DpllVVOWZfb8EOzsjiPZ2u16AevcrlcrurhiNrjla5YrHLaJ6t9LE5AVq9YrHLaJ6tPLFYWJyBr2A9m8AKqnwemwStdsVjltE9W+1icgKxesVjltE9Wn1isLE5A1rAFD16NjY0VqwnOdktaHCOpuZ7jFRbev5wGr3TFYpXTPlntY3ECsnrFYpXTPll9YrGyOAFZw1I7eAHHVjVMOowwLJvNVt0jpsErXbFY5bRPVvtYnICsXrFY5bRPVp9YrCxOQNawRQ1envcHql/Hq/y+XC6HbDYbf7za3i5Ag1faYrHKaZ+s9rE4AVm9YrHKaZ+sPrFYWZyArGGpPcfLKg1e6YrFKqd9strH4gRk9YrFKqd9svrEYmVxArKGue7xStoLtZRp8EpXLFY57ZPVPhYnIKtXLFY57ZPVJxYrixOQNWxRg9dMi12UDwNc7jR4pSsWq5z2yWofixOQ1SsWq5z2yeoTi5XFCcgatujFNWb6mAavpUlW++S0T1b7WJyArF6xWOW0T1afWKwsTkDWsEUNXtVWG6yvr69YzXC50+CVrlisctonq30sTkBWr1isctonq08sVhYnIGvYoiej8vW2whUIa2pqEpd3X+o0eKUrFquc9slqH4sTkNUrFquc9snqE4uVxQnIGmayS2rqNb3SlAavdMVildM+We1jcQKyesVildM+WX1isbI4AVnDzFY1bGhomLaKofZ4LU2y2ienfbLax+IEZPWKxSqnfbL6xGJlcQKyhi16cY3ZbsudBq90xWKV0z5Z7WNxArJ6xWKV0z5ZfWKxsjgBWcM0eCWkjcQnFquc9slqH4sTkNUrFquc9snqE4uVxQnIGuZ6AWUdarg0yWqfnPbJah+LE5DVKxarnPbJ6hOLlcUJyBq2/LuknNPgla5YrHLaJ6t9LE5AVq9YrHLaJ6tPLFYWJyBrmOser8Xc3yoNXumKxSqnfbLax+IEZPWKxSqnfbL6xGJlcQKyhrmf41W+Tb3Q8lKlwStdsVjltE9W+1icgKxesVjltE9Wn1isLE5A1jANXglpI/GJxSqnfbLax+IEZPWKxSqnfbL6xGJlcQKyhukcr4S0kfjEYpXTPlntY3ECsnrFYpXTPll9YrGyOAFZwzR4JaSNxCcWq5z2yWofixOQ1SsWq5z2yeoTi5XFCcgapsErIW0kPrFY5bRPVvtYnICsXrFY5bRPVp9YrCxOQNYwDV4JaSPxicUqp32y2sfiBGT1isUqp32y+sRiZXECsoZp8EpIG4lPLFY57ZPVPhYnIKtXLFY57ZPVJxYrixOQNUyDV0LaSHxiscppn6z2sTgBWb1iscppn6w+sVhZnICsYRq8EtJG4hOLVU77ZLWPxQnI6hWLVU77ZPWJxcriBGQNMxm8GhoaUFNTg2w2G///mpoaNDY2Lupxc7lc/Fi5XG7G+zY2Nlb9ehq80hWLVU77ZLWPxQnI6hWLVU77ZPWJxcriBGQNMxm8ykNROHSVb4upvr4+fuzZLsCcNOhp8EpXLFY57ZPVPhYnIKtXLFY57ZPVJxYrixOQNcx0j1f5Vh6Sstnsgh+zvPcs/BpJj9fQ0KA9XiSxWOW0T1b7WJyArF6xWOW0T1afWKwsTkDWMLM9XuWhqzwgLXaP19RBKmmwyuVyyGaziR9fu3YtWltb531bt27dgj5vOW6yyslwk/X4dcoqq5yyLrfhh2ZlcR7P1mq5Lq6xmHO85jp4lfeKaY8XRyxWOe2T1T4WJyCrVyxWOe2T1ScWK4sTkDXMbPCaem7XUuzxymaz8TlgGrw4YrHKaZ+s9rE4AVm9YrHKaZ+sPrFYWZyArGEmg1djY2PVoWu2BTFmai7neNXX10/7mlOHLw1e6YrFKqd9strH4gRk9YrFKqd9svrEYmVxArKGmS2uUa48+GSz2UUtrgEcW9Uwl8vNOsRpjxdHLFY57ZPVPhYnIKtXLFY57ZPVJxYrixOQNcxsj1f4/8sLXixmjxdQ/Tpe5fdNva6XBi+OWKxy2ierfSxOQFavWKxy2ierTyxWFicga5jJ4BVeOBmA2XW8LNLgla5YrHLaJ6t9LE5AVq9YrHLaJ6tPLFYWJyBrmNlkVD7fCkC8nHx4COJypcErXbFY5bRPVvtYnICsXrFY5bRPVp9YrCxOQNaw1C4nb5UGr3TFYpXTPlntY3ECsnrFYpXTPll9YrGyOAFZwxY8eJVXMgwPM7RcTt4qDV7pisUqp32y2sfiBGT1isUqp32y+sRiZXECsoZp8EpIG4lPLFY57ZPVPhYnIKtXLFY57ZPVJxYrixOQNcx8VcO5vH8p0+CVrlisctonq30sTkBWr1isctonq08sVhYnIGvY8u+Sck6DV7piscppn6z2sTgBWb1iscppn6w+sVhZnICsYYsavMqHG5avqxVed2ux1/CySoNXumKxymmfrPaxOAFZvWKxymmfrD6xWFmcgKxhCx68ykvGh4NWeUn58k3LyS9Nstonp32y2sfiBGT1isUqp32y+sRiZXECsoYtanGN8Byu8uBVLpfLpWKvlwavdMVildM+We1jcQKyesVildM+WX1isbI4AVnDFjV4hWWz2Wnv0+IaS5Os9slpn6z2sTgBWb1iscppn6w+sVhZnICsYWaDVy6XQzabnfE+y5EGr3TFYpXTPlntY3ECsnrFYpXTPll9YrGyOAFZwxZ9Ha/ZbsudBq90xWKV0z5Z7WNxArJ6xWKV0z5ZfWKxsjgBWcM0eCWkjcQnFquc9slqH4sTkNUrFquc9snqE4uVxQnIGmZ2qOFC7+OdBq90xWKV0z5Z7WNxArJ6xWKV0z5ZfWKxsjgBWcOWf5eUcxq80hWLVU77ZLWPxQnI6hWLVU77ZPWJxcriBGQN0+CVkDYSn1isctonq30sTkBWr1isctonq08sVhYnIGuYBq+EtJH4xGKV0z5Z7WNxArJ6xWKV0z5ZfWKxsjgBWcM0eCWkjcQnFquc9slqH4sTkNUrFquc9snqE4uVxQnIGqbBKyFtJD6xWOW0T1b7WJyArF6xWOW0T1afWKwsTkDWMA1eCWkj8YnFKqd9strH4gRk9YrFKqd9svrEYmVxArKGmQ1eDQ0NqKmpQTabLT2wwTW8crlcfD2wXC5X9T7h9cSq3UeDV7piscppn6z2sTgBWb1iscppn6w+sVhZnICsYSaDVzj8lAevXC6H+vr6RT1ufX19PExVe6xcLhdfK6yxsRENDQ3T7qPBK12xWOW0T1b7WJyArF6xWOW0T1afWKEkUykAACAASURBVKwsTkDWMLPBCygNQuXBqzyMLbRsNlsxSDU0NMSPnXT/ahds1uCVrlisctonq30sTkBWr1isctonq08sVhYnIGuYyeCVzWbjPV7hbTF7vBobGysGqalvV7t/tTR4pSsWq5z2yWofixOQ1SsWq5z2yeoTi5XFCcgaZnaO19Tha7GHGc518ArPA6v28bVr16K1tXXet3Xr1i3o85bjJqucDDdZj1+nrLLKKetyG35oVhbn8WytlsngVV5YI2kBjIW0kD1e1YY97fFKVyxWOe2T1T4WJyCrVyxWOe2T1ScWK4sTkDUstYPXfM/xAqovwKHBK12xWOW0T1b7WJyArF6xWOW0T1afWKwsTkDWMLNDDasNPTPtoZrrY+ZyuTmtkKjFNThiscppn6z2sTgBWb1iscppn6w+sVhZnICsYaZ7vKrdFlO163iV31deSr788WpLyQMavNIWi1VO+2S1j8UJyOoVi1VO+2T1icXK4gRkDUv14GWRBq90xWKV0z5Z7WNxArJ6xWKV0z5ZfWKxsjgBWcNMr+M11/cvZRq80hWLVU77ZLWPxQnI6hWLVU77ZPWJxcriBGQNc90lpcFraZLVPjntk9U+Ficgq1csVjntk9UnFiuLE5A1TIcaJqSNxCcWq5z2yWofixOQ1SsWq5z2yeoTi5XFCcgapsErIW0kPrFY5bRPVvtYnICsXrFY5bRPVp9YrCxOQNYwt3O8pl6Ha7nS4JWuWKxy2ierfSxOQFavWKxy2ierTyxWFicga5jrLint8VqaZLVPTvtktY/FCcjqFYtVTvtk9YnFyuIEZA3ToYYJaSPxicUqp32y2sfiBGT1isUqp32y+sRiZXECsoa5Dl5a1XBpktU+Oe2T1T4WJyCrVyxWOe2T1ScWK4sTkDXM9TpeaUiDV7piscppn6z2sTgBWb1iscppn6w+sVhZnICsYW7HAmazWWSzWa+Hn3MavNIVi1VO+2S1j8UJyOoVi1VO+2T1icXK4gRkDTM71LBa9fX1Fg+/qDR4pSsWq5z2yWofixOQ1SsWq5z2yeoTi5XFCcgatqjBq76+PnFRDS2usXTJap+c9slqH4sTkNUrFquc9snqE4uVxQnIGrboyaixsTFx6ErDuV8avNIVi1VO+2S1j8UJyOoVi1VO+2T1icXK4gRkDXM91DANafBKVyxWOe2T1T4WJyCrVyxWOe2T1ScWK4sTkDXM9VhA7fFammS1T077ZLWPxQnI6hWLVU77ZPWJxcriBGQNMxu8dI7X8iWrfXLaJ6t9LE5AVq9YrHLaJ6tPLFYWJyBrmNl1vKoNXVrVcGmS1T457ZPVPhYnIKtXLFY57ZPVJxYrixOQNcz8HK/y4YW6jtfSJat9ctonq30sTkBWr1isctonq08sVhYnIGuY2R6v8P/ncjlks1nt8VqiZLVPTvtktY/FCcjqFYtVTvtk9YnFyuIEZA0zGbyy2SwaGhric7p0jtfSJqt9ctonq30sTkBWr1isctonq08sVhYnIGuY2WRUvpgyUBrEampqUrHMvAavdMVildM+We1jcQKyesVildM+WX1isbI4AVnDzM7xqqmpQS6Xs3i4uFwuF+85S3rs8sCXtHdNg1e6YrHKaZ+s9rE4AVm9YrHKaZ+sPrFYWZyArGGpHrzq6+vjx6x2vlj5fLKyodp9NHilKxbrfJ1jR46gkM87aZJjeT4BWT1icQKyesVildM+WX1isbI4AVnDTA81nNpiLqBcPm+sXENDw4yrJJb3jk1Ng1e6YrHOxzne24vtd9yBo99/v+TDF8vzCcjqEYsTkNUrFquc9snqE4uVxQnIGma6x8vyAsqNjY3TVkucbZDT4JX+WKxzdRZHR7HniSeQiSJsPOss9H3zDSaGhpx1x2J5PgFZPWJxArJ6xWKV0z5ZfWKxsjgBWcN+MINXLper+vG1a9eitbV13rd169Yt6POW4ybr8jizmzej5ZVXkKmtRSaKkIkiNJ12Gja/9Ray33yD1mw2Fc603GQ9fp2yyiqnrMtt+KFZWZzHs7Va5tfxmsv75/qY8xm8kj6mPV7pisU6F+fQzp3YeM45yEQR9j71FLb+4hel4evkk3HgxRcx3tc356/X98UXKI6PH3tHsYiJwUGM9fZiaMcOFCcmFuxMS7Lax+IEZPWKxSqnfbL6xGJlcQKyhi3/hbYSms85Xo2NjYkf0+CVrlisszkn+vvRdvPNyEQRtq1ahfHeXuT37sWOX/0q3vu1deVKjPf0zPq1JgYG0HLOOTj63XcAgMLICLrefBNbrroKG370I2SiCNvvuAPjvb1zdhby+cRhbbli+dkDPFYWJyCrVyxWOe2T1ScWK4sTkDUstYMXcGxVw1wuV3XxDqD6nrEwDV7pisU6k7MwOop9f/oTMlGElrPOwuDkfYuFAkYPHkTu73+P94QdfPPNWb/WnkceKQ1Xd92Fo999h7Zbb42Ht/C2+cIL0fXnP+PQX/+K/mwWYz092LZ587EHmtxLlu/oQOfLL2PbDTcAhcKinwurrH72SzFQ/hC207Qlq08sVjntk9UnFiuLE5A1zGzwKp/nVd7ztJjzu8pVu45X+X25XK7quWVTl7TX4JWuWKyJzkIBfV9+iaYTTkCmrg6HP/wQxXC4KRYx1tODQ+++W9rrdd11M36dgU2b0FRXN23I2nD66eh6800MtrZiYNMmbL744sr71Nai9fLLsen++zHQ0oKx7m70rl+Pnffeiw2nnBLfb3jXLsNnZXFZ/OzHDh/G1pUrURwbMxAlR7+dpjBZfWKxymmfrD6xWFmcgKxhZud4lQef8uA1016qpUyDV7patLVQwFh3NyaOHp3b3fP5BS3xnuTM79uHlvPPRyaK0PHIIyiMjFS933h/P5pPOgmZ2lqMTfljQLFYxHhfH0ZzObRedllpRcRzzsGm887DpvPOQ9vNN2N4xw4Ui8Vjj9fXh91r1qD99tvRduutFcNVpq4OLT/9aeXgduqpyEQRDv/zn/P+3r1a7M9+YmgIW66+GpkoQs+//22kqh7LvykWJyCrVyxWOe2T1ScWK4sTkDXMdHGNXC4XD17lYWy5++CDDzCay2GovR3jvb0ojo0h97e/oTA8POPnpXUjKY6NYeTgwYr3pdVarcVYxw4fxparr0b2ssvQevnl6JrlML69zzyD9ttvR/vtt2PP448v2jne14ftd96JTBSh9YorMNbdPeNjbJ883yv37rsV7+9Ztw7bVq1C6+WXIxNF2HT++ZgYHsbYkSMzXoi5WCjEg+RIVxdy772HlptvRtNJJyETRWg+7TTsfvBB9P7f/6HztdeQiSLsevDBeX3fni1qO52YwPY77ogHy2033mgHqxLLvykWJyCrVyxWOe2T1ScWK4sTkDXMZDLKZrNVl5JPwx6vxj/9Cc3B3oGNP/lJ6XyZn/0sHr4K+TzGp+xBSetGsvfpp7HhzDMrDnFLq7Vai7Hm9+6t2KuTvfjiio+He4hQLKJ5cq9PJorQfOqpFfcd2LQp+XC1YhHtbW0V75ro70fX5DCz4Uc/Kn1++PWqdOTDD5GJIrTddFP8vqPffoumk0+u+D5616+fw3dfhVkoYNuGDRjevRuHP/wQ+X37MDE4iGKhgKG2ttJzdMklC3rsuTQxPDyv860W/LMvFtHx+OPxnrymk09GprYW+Y6OhT3eHGL5N8XiBGT1isUqp32y+sRiZXECsoaZ7ZKaOnylYegCgG9PO63qQgWZKELTCSeg9aqrsPGss9B2yy0VL8TNnvhCASMHDpg81MDGjRXnA+1+6CEUJybQ3taG4vh46laxq9ZintfhHTviPUQbzzqrdA7Tzp0AgKH2dux/7jkMt7VhYmgI+X374nOlmk44AZkoig8LLAwNoeXcc9FTZeApTkxgpLMTW9evR37fPox0dWH00CEcevddNK1YUVow4y9/qVz6PaGJ/n5kVqxA04oVyHd0oL+pKXZv/9WvcPjDD9H75ZcLfj6AY89nccoiGsWJiXhAqbYa4oKbXMDjaCaD7b/6FfY8+SSKCYdbJlnnW9frr5f+va5YgZ7PPkPH5GIke3/3u2OsQgGYZRCeTyz/kWBxArJ6xWKV0z5ZfWKxsjgBWcPcBq9wKfjlLLy47e4HHkDXm2/iwIsvVl817uKLcehvfyvt8TB44gc2bULrZZdh569/vejHmhgaQvaii0oLNqxahebJvSaH3nsP2TVrsPPee7Hz3ntx+P33F/21PFvM8zq4dSsyUYQt11yD3ZMvvjtffBEAsOOuu0ovzuvqsO2GG9D2y1/Gh6RtOvdcZKIIo4cOATi2iuCOu+6qePxioYCezz7DxnPOwYaf/Qw7770X+194AftfeCEeujoeewwTQ0NzNpeXnA+Xhm+76abSnqnx8UUPCzM9n9smryu22OGuMDKCiaEhTPT342hzM3asXl3xB4D2W2+d9bDL2azj/f2lvc5Tno/udevir3Xw7bcBlIbs8l7M8Z4e9K5fj86XX0bnK6+g9/PPF/W9zsWaplicgKxesVjltE9Wn1isLE5A1jDXQw3TMHz9e80abLnmGnS9/jrGgmsq5ffvx9CWLdh+553oePhhbL7wwviF5M577sG2L75Y1Ncd7ezExjPOKL34v+GG+X1yoYDx7m6M7NmDoV270Lt+fTxYZC+9FMXRUex+6KGqw+PGH/8YR7/9FoOtrancA7aYDXqgpSUepo5++23pXKvLLkN+zx5k6urQdMIJ8d6t8q3j4Yex5aqrkIkiDLW14WhzMzKTL+SbTzwRE4ODxx6/uRkbTj89cQ/p7ocemtOAEZZ7772Kx9hy9dWme6Bmej4PNDQgE0XY/9xzC378kX370PnKK+h8+WXsvOeeeABtOuEE7Lj77vj52nzppRia5WebZN1+551oPu00NJ92Glp//vP4/QMtLfFhmXufeqpiKNty7bXxENscHLq56dxzF/y9zsWatlicgKxesVjltE9Wn1isLE5A1jCTwauhoWHa9bMApOJwww8++KB0LaOkPQuTh2hNDA0h9/e/x6vBZerqsPeZZ2YdXkYPHcKRxsb48QsjI+h69VVsCga5zVPORZqt8l/0p93q6jA4uXhJz2efxecbbbz5ZnSuXYuWyfPXyreR/fvn9XWXosVs0Ee//770YvvWW1EcH49f9G+94YbSkPXooxjZuxcH33oLnS+/jINvvIGhbdvQPrn368jHH2Pz5F7D8oB2eHLVy/yePdg0uTJg2y9/ic0NDdj3hz9gx+rVaP35z7F7zRqMHjo07ZC+2Ro7cgRtv/gFOl98EUczGUwMDCz4+6/WTM9n39dfJw7+hZGR0iIes+xxKz934eG5O++7D4PZLAr5PIa2bkX20ktL2+KZZ6L3889Lq04GA+1M1qHJvZjhbaitDUNtbdh49tmlPZOrV0+7Hln5/Ln4fL/LL0dTXR2a6urmdBjobC1qEZhDh5ZsGX/9x8wnWe2T0z5ZfWKxsjgBWcPMBq+p188Cpl/MeDma73LyI/v3o2PNGmQm/7K/4fTTcfj99zHe14fi2BgOvPBCfK7QUFsbWiYPY2u98kp0vfZaxfCzeXLZ8eZTTpmX4chHH8UvcptPOw2bL7kEO+66C0c++ii+z/jRozjyyScYyeXQvmULAODgG2+g9fLL4+FxoKVlXl93KVrMBl0eJLbfcQcAYNcDDxx78b1iBUbLqz0WixXn/Oy67754D1f5HLGD77wT7z0rjI5iy5VXxnukRg8exLZMBqNdXcjv3Yv83r0YO3x4wYcFFkZGSoOIwx7IGQ/fO3oUmdpaNJ10EgojIygWCigWCuh68814tceZ9ob1b9gQL2ix89570fHooxjMZqcdajl6+HB8SGVTXR2aTzsNG04/HUc++AADmzfHw2Y1a3nlx45HHkHb5KGRG045pbQUfxRh28qVVVd5LIyO4tDkgN316qsYOXAgPqQ0v2/fnH9WxbExTPT1YbyvD4ObN8d7xRe6nfasW1e6Btvrry/o8+eb/mPmk6z2yWmfrD6xWFmcgKxhZocaVhuyykvLA8s3hC30Ol5b/vrXivNYWs4+Oz5vqPnUU7H5kkviQ5ymHt6W/dnPsPHsszG8c2e8omK1PQDlBltb0fPppxjN5dD98cdov/XW0iFizz+P8b4+jPf3z3gtqnAjKeTz8WGJ3tc6WkiL2aB7/vOf0h6Qu+8GAPR9+WX8nO+6//7Ez9v79NMVew37J/c8NZ94IjJ1ddh5//3xYZr5PXsqncXinPYMLVezPZ/lvVH7nnsOna+8gn3PPlt5DbAoQu5vf6v6uVuvu670uc8+i/G+vtI2nPA8FEZG0PHYY1X31LbffntV6/COHcjU1qL5pJMwduQIOl95peLzNl144YyHdhYLhdKiMpN7w7ZN7vncsXo19jc0zGnPV/e6ddh84YXYunIlMrW12PTTn+LgG2+gLfjdNdcK+Xz8733PY4/N+/MXkv5j5pOs9slpn6w+sVhZnICsYWZ7vKqd4zX1thwt5gLKvevXo/OVV+KL3Fa7daxZg/GeHrTfdhtaL78cPZ99VnqxPjoKANh88cWl88buvx+H//GPyi9SLOLgX/6CppNOQtOKFWi94oqKx+776qs5W8PKg0bXG2+k7jyvxWzQ3Z98Uhqy7rsPQGmvx4ZTT0Wmrm7GpcULIyMY7exEfvdujAZ7Znfcffex57u2Ft3BoMryS2I2Z8fDD1fdbrNXXIG9zzxT+kPCSSdhqLW14vN6168v7X0666xZr3lXrlgoYGTvXgy1tWHLlVdi03nnxX+U6HrllWlL9Jf/QFBenbA4NoaRAwcwvHMneiZXlZxP5T2b5dvO++5DcfLfYVLhoZThH1qazzoLu+67b/bDdYNBtLux8diwuUSHWbNsp4CsXrFY5bRPVp9YrCxOQNYwDV4JVTzxxSLab70Vzaecgr6vv8ZoLoeuN96o3KNUKEw7DwWofDHYVFeH/uZmjPX0YKKnp/KFf7iHoL4ee554AuPBYiBztgLoeuONeKGBbTfcgOEUbfCL2aAPf/ABMlGE3WvWxO/b+ZvflM4BWkC9X3wRP+e716ypeBHN8ktiNufRb77B9jvuQPvtt5cWknn0Uex5/HEcbW4GAOxes6a0rVxwAcb6+kqfVCgg+/OfIxNFOPjWWwtyFcbGMNbdXbEXa9M99wCTe6H6v/8embo6NJ94IsaqHKa8kPqbmnDgT3/C3qefji8qvfPeexPPqxs7fLh0XtiKFeh86SWM7NuH3N//jpbJc/3K560dfPNNdDz6aHyIMVAaEod37sTh99/H4JYt2PvMM2idXMQlE0XYdN558aUOPGPZTgFZvWKxymmfrD6xWFmcgKxhJtNQ0mGE4fvZDjWc+sTnd+/G0e+/X9Bj9W/YgK2Tq7CVB7Dy4V5NJ5+MQ++8g33PPlv6S/vJJ5f2MMzj0Lap1vAv75kowtaVK1NzqNxiNujc3/5WOozriSfi9/V8+imGtm1b0OMVx8aw4fTTkb30UoxPORSU5ZfEXJwTkxcInxgamna9t+LoKFqvvjo+zwoAuifPMWw591wkXmR6Hh38y1/ilSTb77gDg62t8cIoi1lxsWqThx/2ffllPHy13Xwz8h0dmBgcLC2Ln8+jMDKCAy+/HJ8zGH6fQ+3taDr55Gl7oLdedx12/uY36Fm3Dj2fformU0/FxrPPxsYzzzz2b/vEE+NLWGw44wzb761KLNspIKtXLFY57ZPVJxYrixOQNcxk8MrlcqnayxVmNXgttqGtW9F2yy3IXnpp/IIw+/OfY3Dr1vg++/74R7Tfdtu8H3uqdbyvDz1ffIEj//oXWn78Y2SiKDXX91rM83rw7bdLh6b9z//E75vvKoNT2/PEE+ivsggJyy8JC+fwzp2lwaiuDoPbtmHzBReYbzM9//53vN2XD+nbsXq16x8Eetavjwe8lvPPx5EPPsDRTAbDu3Yhv3dvfBhwtWt/bfvmGxTyeex75hlsvf76+NIQ5Vv5QthTbztWr8bOu+8ufY+1tSaD60yxbKeArF6xWOW0T1afWKwsTkDWMPdDDZe7tAxeAErnfk2ucJfftw+FKhfiHe3qmvfDzmQt7/3aeOaZGD18eNnP+VrM89r1+uvme0mSXhiz/JKwcpYvSF0eVLI/+9mih9qpbXn//Xhg2bpyZcWhe14NbtmC7NRzNGtr0TLp2HjmmVUX4Zh6qPHYwYNovfpqbL/zzoqFWsqD5JGPPsL+559H7+T1/8p/8LA6jDIplu0UkNUrFquc9snqE4uVxQnIGua6nHwaStXg5dRs1m033lh6MX3ppdh5zz048MILiS+qixMTJtdBSmoxz+uBl15CJopw4KWXDEXVY/n5WznHenux4Uc/ioeK3vXrTR43rL29HcO7dqHt5psrLmbu3fjhw+h4/HFsu+EGtJx/fsUqpOFhq1OtSZUXBdn5m9/gyD//iUPvvDPtPq2TlyeY7aLSi41lOwVk9YrFKqd9svrEYmVxArKGmR1qWO0cLsbreJX7IW0k+d27py153z+5uAKAeBXG3s8/x57HHkPHo4+i6403lsUKACgUMDE4WFpKv6cHY93dKE5MYP9zz5VWyFuCaySx/PwtneU9iluuucbsMcOW8zmdGBjASGdn6bpsHR3o37gRRxobE/dIzWQd7epC00knzXjOZ3m1xKPffbdo+0yxbKeArF6xWOW0T1afWKwsTkDWMJ3jldAPbSPJ79mD7k8/jf9av+fxxwGUrj20+5FHsPPee+PDr8qHYw3v2rX01mIRh959F7sfeABbr7sOm847D5vOOw9br7kGHY8+Wlpp7+23zV3zdqYkS2dxbAybL764cig3LBXP6eThvuP9/TNeW2826+EPPqi6imm5XZPXhuv+178WTJ1LqXhO55isPrFY5bRPVp9YrCxOQNYwneOV0A91IxneubO02MDZZ6NYKCC/d2/l9Z0uvRRtN99cWmJ9hosSe1kPT65cWO22YXKBg6QL/i6lMy1ZO2e9btUiYnlOgcVby6uUeu+dPZ6e06VMVvvktE9Wn1isLE5A1jCd45XQD3kjyV5ySXy44UBLCzJRhM0XXoiuV1/FUFsbRjo7kVmxApkVKzB68OCSWQe3bEHTySeXLpL84IM4/OGH6N+wAXueeKJiADu8wJ+plTNNsTiB48t6+B//mHbNOY+Op+d0KZPVPjntk9UnFiuLE5A1TOd4JfRD3kgOvPBCfLhhz6eflpbBvvvuivuUL/y858knLamJ1sLwMDZNLu+989e/RiGfj5canxgYwJFPPsHhDz9E7xdfYOzIEVPTfJxpi8UJHF/W/uZmZKII2264wUhUvePpOV3KZLVPTvtk9YnFyuIEZA3ToYYJ/ZA3kvLhhhvPOgtdb71VdcAa3rEDmdpaNJ98MsaPHj32gUJhUUtkJ1n3/O53pUMdL7kEEwMD0+9QLJZWYlyiC0Gz/PxZnMDxZR07fDhert6z4+k5XcpktU9O+2T1icXK4gRkDdPgldAPfSMpH264+aKLkIkidL788rT7tN16a+ljr74av6/n3/9Gx6OPLtjaVmXhhvGeHjRPHmLotbDDfGP5+bM4gePPuvHss5GJIvSsW2cgqt7x9pwuVbLaJ6d9svrEYmVxArKGmUxGSYcULvZQw3C1xJnOIWtoaEj8Whq8qlc+3LB8y/3jH9Pu0/f118hEETZddFFpT1OhgOxll2HDaaehMDy8IOumu+6attdq3+9/Xzos65ZbFvSYHrH8/FmcwPFnLS8p7/kHhePtOV2qZLVPTvtk9YnFyuIEZA1b/l1SM1RfXx8PXPX19VXv09jYiJqaGg1e82yksxMHnn8e+559FgdefBH5PXum3adYKGDTeeeVXjg2NeHIxx/HLyQPvfvuvL/meF8fMitWxMvUF8fGMNLZieZTT0UmijCwadO8H9Mrlp8/ixM4/qy5995D689/jkwUYfvttxuopne8PadLlaz2yWmfrD6xWFmcgKxhqR28stksGhoa4rcbGhqQzWar3rexsVGD10Kaw3lT+yf3jO246y5snlz8IhNFaL3iinl/udy775aW2H71VYx0duLod9/F1xVr+8UvFvY9OMXy82dxAsendfTgQWSiCM2nnlr6tzaPhnfsQO/69dhx553o+/rrqvdpb28HCgUMEzy3x+PPfyliscppn6w+sVhZnICsYWaDV/k8r/JwtNjzu6YOUzMNVxq8/KyjBw+iqa4uHrg2nXceNpx5Zmkv2ObN83qsLddeW3qM88/HpgsuqDjUMS3ndpVj+fmzOIHj17r5wguRiSIMhv9e5rBITPl6epkoQuuVV6I4Pg4AmOjvR2FkJHbu/Z//wdZVq+LPG+/tNbNbdrz+/L1jscppn6w+sVhZnICsYWbneJXPxSoPXrlcLvHwwLk+psXgtXbtWrS2ts77tm7dugV93nLcvK3N1113bPD64x/R8t//XbqgcX39nB8j+5//IFNbW3lR5FNOQfOqVWh57rllfw5Zf/4szuPZumH1amSiCE3nnYfNf/4zNv/zn9j4yCOzfl7zueeWPu+kk0p7zS66CBufeAJNZ56J5quvRmtLC9Y/+WTp31VtLTavW4fWbBYtTz217M+ffv6yyimrrHIe79ZqmS6ukcvl4sGrPIwt5jG1x2tueVt7/vOfeKn34vg48nv2IFNXN32p+Rk68OKLpReRZ56JXQ8+iCMff4zhjg6MHjkS/yU/TbH8/FmcwPFr7f3ii/iPDRt+9CO0/PjHaDn33MS9Xl1vvYV9f/wjmk44AZnaWgxs3IiWn/yk8o8WUYT2O+5AZnI10PLbI52daP/lL83slh2vP3/vWKxy2ierTyxWFicga5jJ4JXNZqsuJb+YPV46x2vueVuL4+NoOeccHPn44/h92yYPgzr4xhtzeoxNk8vWt777Lsa6uzERXCA5jbH8/FmcwPFrLYyOoveLL7DlqqsqEdvfogAAIABJREFUBqeBlpZp9x3t6qq4T8s55wAARvbvR6auDpm6OrTfdlvlAHbrrdh4+unIRBE61qwpXTsshf+2jtefv3csVjntk9UnFiuLE5A1bMGDV3h4ITB9+FrM0FWuvKrhbIctavDytx756KP4xdzA0AS6//3v0nXALr541hd5g62tpReRP/kJ2tva3K0Wsfz8WZyArAf//OfSXt/JcyY7Hn542n26P/mktGdscqXPrddeG39s2803Y+9TT2G0qwtNJ5yAtl/+Eq2vvILi+Di63nijYhgbOXDA3L/Yjvefv1csVjntk9UnFiuLE5A1bFGD10zX1rKo2nW8yu8rvx0OgNWGLw1etvUPTeCrTX0oTkyg5cc/RiaK0PfttzN+TsdjjyETRdj71FM0z6uc9h3v1pEDB3CgoQEDLS2lAam2Frt/+1vs/u1v4z9e7Lr/fmSiCAcaGrDhtNOw89e/jj+/v6kJhXweADDW04Pi+HjsLI6NYdP558eDV8+nn5r7F9vx/vP3isUqp32y+sRiZXECsoYtavCyuI93Grxsy+4cxJ8/OQgA2P/cc6VrFK1enXj/4tgYNkweBjXU3k7zvMppn6zH6nztNTStWBEPSke/+QaF4WE0nXgimurqMLJ/P3Y/9BD2/f73c3Z2vfpq/Hj7n3vO1b+QPJ/TkQMHTM8V1bZqn5z2yeoTi5XFCcgaZnKo4Uy35U6Dl20ffHUYj77eAQAYO3QITStWoOmEEzDW3V31/j2ffVY6t+vyywHwPK9y2idrZf1NTWiZXLmw7Re/wPb/+i9koghbrr669PFMBof+8pc5Owc2bjx23lcKF9jwfE5zf/87Rg2PwNC2ap+c9snqE4uVxQnIGqbBKyFtJNV75p19uOnxbfHb2++4A5koQucLL1S9f/vki8lDb79depvkeZXTPlmnN97djaYTT6w4P2vPY4+VPlgoYDBhOdpyobMwMhI/1oYzzogPXxzevRujnZ1u38Nc83xOd9x9Nwa3bjV7PG2r9slpn6w+sVhZnICsYTrUMCFtJNW77el2/PRXx1Zj6/3qq9LCGeeei2KhUHpnsYjxvj4M7dpVOpxqxYr4oq4sz6uc9slavd0PPRQvqNFyzjk4/P77c/7cqc6t119fscDGeF8ftlxxBbbdeCNQ/ve5TC3kOS2MjGD/889j3zPPoPvjjzHe1zftPsVCARtOPx29X35pwQSgbdUjOe2T1ScWK4sTkDUs1YtrWKTBy7YL79qMuuszGBk7NmRtvvBCZKIIvZ9/DgDo/fxzHHj+ebTdckvpHLBf/WpZrItJTvtkrd5QezsyUYSu119HcXwcheHhOX/uVOe+3/8ezaecUlrM5skn0fLTn8aDWOdrr1nT59V8n9PRQ4fQeuWVFXsDDzz//LT7DWazyEQRcn//uxVV26pDctonq08sVhYnIGuY2XLyaU2Dl10jYwXUXZ9BtDKDnfuPvTjsXLs2Pq+kkM8jU1tb8WKpd/36JbcuNjntkzW5nb/5Tbxi4Xya6uz9/HN0PPxwxb+/Teedh0xtLZpOOAHDu3ZZkefdfJ7ToW3b4otGbzr//Hi1x+YTT8Su++/H2JEj8X07X3mlNJS9+OKyWJc7Fquc9snqE4uVxQnIGpbuqckgDV6GX2fvEKKVpcHrs6ae+P3jvb1oPukkNNXV4chHH5UOmzrzTOx79lnk3nsPxbGxJbcuNjntkzW58N/IfJrqnBgaQu+XX8ZDV8djj6EwPIxdDzxQWrjj2msxUeVwvaVoPs9p+dzRratWYWzSu+vBB0sXkY4i7G9oiO+77YYbSt/ro48ui3W5Y7HKaZ+sPrFYWZyArGEavBLSRjK9T77tjgevVz+sPFl/13//d/zX6fIqbeN9fdOWeGZ5XuW0T1b7qjnHjx7FgZdewsG33jp20fPytcOiCNlLLsFIlcU2ihMTKE5MLKk1qfK5aoPZbMX7ez79NL4G2o677sLhf/wjHsbCQ5qX0rrcsVjltE9Wn1isLE5A1jANXglpI5lewz8OxIPXg6/srvjYwJYt2HDaacf+0v7II1Ufg+V5ldM+We2bq7NYKGDL1Vcje+mlyEQRNv74x9h5770YbG8HikUc/uc/sW3VKmxbtQrdTosizec5zf7sZ8hEEfJ79lR+oFDAnt/9Dk0nnFBxOGUmirDlmmvmjikUMDEwYGJd7lisctonq08sVhYnIGuYBq+EtJFM7+7ndsaD16pHpi/dPLBxIzZPvrDrXLu26mOwPK9y2pdma360csW/NFvD5usc7+9H2003xcPKxjPOQPvtt1cMME0nnojRrq5ltW48+2xkogjjPT1VP57fvx8bzjoLmSjCjjvvjFdWnWv9zc04+Oc/m1iXOxarnPbJ6hOLlcUJyBqmwSshbSTT+/m9rfHgdfZ/tUz7eGFkBPldu7DrvvvQ/cknVR+D5XmV0760Wr9rPYrXPqocNNJqndpCnMWxMRx655141dFMFCFTV4fOl1/GlquvRiaK0PfVV+bLz8/VOjE4WLoMRW3tjIc+dr3xBjoeegiF0dHS4iErVszZ3PHYY8heckl8KOZCrWmIxSqnfbL6xGJlcQKyhmnwSkgbSWUThSJOvLEJdddncOKNTYhWZjCYn/6iqFgooJDPTzu3qxzL8yqnfWm09g9O4OJ7NmHlI9sq3p9Ga7UW4yxOTGDP736H9ttvR+dLLwEA9j79NDJRhJ333osdq1dbMQHM0VosxocZbjjttBnvWhgdjQetjZN7v8YS9pBVfInxcWw84wxkogj9Gzagf8MGDG/fPn9rSmKxymmfrD6xWFmcgKxhJoNXQ0MDampqkM1m4/9fU1OjCygvUUth3Xswj2hlBuev3oTL7ivt+draMTTvx2F5XuW0L23W3oFx/PfzpcNn667PoKf/2B8L0mZNytqZe++9Y4cc1tVhYnCw6kWLF9JcrONHjx5bBv+CC+b82K2XX45MFGFoDl+j7//+L/4aux98EDvvvht7n3563ta0xGKV0z5ZfWKxsjgBWcNMBq/yhZTDoSst1/jS4GXT+g29iFZmcNvT7Vj9h+2IVmbwyXfd834cludVTvvSZB0eKeCOZ7bHh85GKzP436+OXRsqTdaZsnYObNqEjZPXz8pEEfY//zy2XHVVae/SIpuLNd/RcWyxjKuvnvtj19eXDpH8+utZ77v7wQfjr9F88sloWrECG888E4yXvQB4rHLaJ6tPLFYWJyBrmOker/Ktvr4eAJCdshTwcqTBy6bXPupCtDKDZ97Zhz++tx/Rygxeev/AvB+H5XmV0740WZ/6815EKzM49eYN8V6v1X/cEX88TdaZ8nAWx8ex/w9/qFhwo2PNmkU/7lys/Rs2lK7fde21mM+1zcrDVPbSS2fc63Xw7bdLF3ivrcXWlSsrvsfO116blzUtsVjltE9Wn1isLE5A1jCzPV7loauhoQHZbFZ7vJawpbA+8OIuRCsz+ODLw/jfr44gWpnBvS/snPfjsDyvctqXFuu23YM44YYm1F6fwb+/78ah7lHUXp/ByTc1Y3SsdM5QWqyz5eUczeWmDSbdH320qMeci7V8na6d99wzr8fe/9xzsfPwP/5R9T75jo7S0BVF2HrddSiOjWHfM89g++23l95fV4eBzZvnbE1LLFY57ZPVJxYrixOQNWz5JyPnNHjZdM1DWxCtzGDzjgG0bB9AtDKDax+avqT8bLE8r3LalwZrsQhc/8hWRCsz+PWfdsSL4F3529L2/Z+mHuw7mMf/frpleaFzzPM5LU5MYP/zzyP7//5ffFje1uuvX/BFludiPfTuu8hEEfY8+eS8Hjv33nvYfNFFyERR4jLxRz78sLTs/E9+gkN//WvFxzoefRSZKMKBF16YszUtsVjltE9Wn1isLE5A1jANXglpIylVLAJ9A+M45eZmRCsz6B+aQM/RMUQrMzj91g3zfjyW51VO+9Jg/fvnuXjbPdh97LylF/9Zujj4yTeVtvPa6zM4Olh9Zc40tSTPaaGAXfffP+sepdmai/VAQ0PpsL+XX5638cCLL5Y+d3KFxqnt/d3vkIkidL3++rSP9X7xBTJRhLZbbpmzNS2xWOW0T1afWKwsTkDWMK1qmJA2EmAoP4G9B/N4/8vSoYXn3H7s2l0/umUDopUZ9PbP78Upy/Mqp33Lbe3tH8fZt21EtDKDtxoPVnysbc9QxUIb0coMvm09ukzSubdUz2khn8fWa68tXXT5nHPQetVVaL3qKuz7/e9x5MMPsfu3v8X2225D50svob+5ecHWjsceQyaKkFvAcHfwzTeRiSLse/bZqh/ftmoVMlGEo99/P+1jY0eOlJawP/10oFhclm316OA4JgrVrys2U8v972quyWmfrD6xWFmcgKxhWtUwoeN1IxkeKWBweAKHekbx7Dv7cNqtG+IXojc9cexaR9c8eOzQw+WyeianfcttXbN2N6KVGVz5QCvGpxwtVywCjd8dQXbXAB5/cw+ilRn86vc7kB+1vYiwdUv6nBaL2HLNNRXnfVW91dZizxNPoDAyMm/rjtWrkYki9H7++bx5ub/9rXSY4uOPx++bGBhA12uvofOVV9B84onI1NZi/Gj1gbplcjXHfc88g62ffTbvr7/YsjsH0dGVn/fnLfe/q7kmp32y+sRiZXECsoZpVcOEjseN5KtNfXjto4N4+YMDuPy+bDxwXXjXZjz2+h5sC67b9d8NpcU2Pvr6yAyP6Gf1Tk77ltO6Zdcg6lY1oW5VEza2z/zHgi829qJ25feIVmbwyGt7lki4sJb6OZ0YGMDep57CnscfR89//oNdDzyATeedF68ouOv++0sDThRh2403YmLo2O+MuVi3Xn89MlEUL3Ixn7r/9S9kogi7HngAQOmaYK1XXFExFG6+8MLEz99+xx3Hlpm/6KLEi8B71fhtNz5rmv0C0FNj+R0gp32y+sRiZXECsoZpVcOEjseN5Lo1WysOtfrpr1rw4VeHsfdgvuJ8GAB46f3SOTHP/33/sli9k9O+5bIWisB1D5W27Yde2T2nz/nnv7dgxaomrFjVhMN9pWXNx8aLuO3p7dgzuVeiUCiiOP8jw0xLw89/ZP9+HPzLXzCwaRMAoO+bb44tQ//oo/H92rfMvmBJeYGMkf3z+70CAL3r1yMTRdixejXG+/riiypvvuAC7HrgAex9/HHs+8MfEj9/rLsb+59/Pr6OWfn7Wape/qATL73fOe/PS8M2MJfktE9Wn1isLE5A1rDln4wWWTj0lQ95DNPgNfcu/U128hCr7XjyzT3o6MwjP1pAITjvYGJiAuPj4/jk29IiBff8accMj+hn9U5O+5bLuqcrHy+oMddzEtvb23HPn0rX91r7v50YGing6bf3IVqZwRm/3IhPMz1obuvHk28t7x6xtP78t914IzIrViBTW4v+piYAwMYbbkBheDj5k4pFNJ1yCjJRVLGnbK4d/f770oWXr702Xolx80UXYazKfxdmas8TTyATRdj90EPzNiymB1/Zjd88r0t0LHcsTkBWr1isLE5A1jD6wau+vj4euMqHOIZp8Jp759xeWnhg1/5hDAxVngRTLBYxOjqKkZER5PN5bGrvxY9uzmDlmizy+Tzy+TxGRkYwPsvhOSzPa9lZLBYxPj4+621sbCx+HiYWuNz2YpwMWVuH8hM42D066+qD//qmG9HKDO54Zu5fv729HR9+fWTaghvl29W/bcWzfy0NYr9/Z2/F577xcVd8PTDv0vzz73zppdLwc8klOPrdd6U9YA8/jKGtpctQFMfHMdjaivFcDv1NTdgxeahf8ymnLOjrDWazFYcVbrrwQozOc+gCgN7PPz927bJPPlmQZSHd+Ng2XHZf67w/L83bQJic9snqE4uVxQnIGmY2eIUrGwJYksMMy6sohoap55WlZfAqFKa/ECu/qM/n8xgYGMDRo0fR39+PgYEBDA4OYmBgIL719fXF/3v06NH4NjAwgC1btlTcd+ptaGgoHgrKX6va7dw7vsePb/se3d298eOXv15/fz+Gh4cxNlY67GpgaCJefrt8uFWxWEQ+n49dAwMDGB4eRj6fx/DwcIV1eHg4doWG/v7+ad9j+HgDAwPx91F+zPJt6udM/byZbuXnvfz/s9ls/NyVh6t8Po+xsbFZh7ChoaFp30P55zf1a039uc90Cx+j/HZra2vF8xzehoeHpz1HU7eH8s8hvO/g4GD8dtLjTn3Mqc97aC1/Xridlr/m1Mcpb/dTH2+qYee+Xlz74GZc89sWXPfQZnz4VVfV7314eBh/eGcnzq7/Dq//756Kx+7t7UVfXx/6+/vj7bv8M9y+fXu8p6x8O/3WDXj23X340c2lBWdOvLEp/tidz+7AR/93GE++2YFoZQZPv70n/iNEteG92u+D+VYsFrFt2zaMjo7O+AeB8O3iEh4bWRwfR8tPfxqvFhifP3XKKRjasQMt55wzbWGO5pNPXtDCGgAwvGtXxQIfAy0ts39SQtk//KHkPuMMjPXM/7yrahUKhfhnMjg4GP8Rq/wzOu/OFpxwQxPGJ+b3M0rDC5ry78eZblu3bq36e7z8/Y+Ojsb/P5/PY3R0dEm313JpeD7n2lys4XMb/n4sP8cWv4vKR8KMj4/Hv0+n/m7fsmXLtP+elH9Hh693yp/f39+P0dHR2b94QuH3O/X1VPm/A1O3x/LztG3btln/iLycFQqF+N/UcvwbWUhL+e9qrtv0+Pg4BgYG0NvbW/H+uVoLhULFf3/Lv9PLOylGpiwwVc5kOmpsbIwP9ysPPrlcruoeKMsaGxsrlqyf+jYAfPzxxxWDQz6fr/ilEL5IDF+sl194T31hWX5R3dfXV/UXRrXPKb/QnPrCdHBw0OQ/LtU2kvAX4fj4+Kx7YfIjBUQrMzj15upLQVfr7Mk9ZLnesUVZ51L4vSxFLP/xZXECtta/rDtUMRTd27ALwyPVf9muenTrnJaHn5iYqBgSe3v78Os/bsHtT2WxvaMbR/tL/64//HI/zrz1e5xz2/c465cZnPXLJpx60/c4u/57nH5L6f0//a8MuvsG42FyZGQEY2Nj8bBZ7Y8D4ZAZDqVDQ0PTfp+U325tbcXIyAhGR0dje/hvpfz+8gv+8DH6+/tn/CNFtRcrs/3RYurvv13vvIPvLrgA351/Pr6/5ho03XQTvvv/7J33e9PW28bff0wJuxRKCy0t/ZaWbpzBCGGPsmfYmxL2puwNYc8CkWfsDGfvxIkzHduxLd3vD8eStyPbki1R3dflqyVeHx/J8nnO85z7mTkTpb/9hg8//QT9779D++23+Pi//6F8717Yq6pCJkLB48B9Pm48gsekr68PPU1N0M+ZA+PSpWi6ejVi4j80NIQ3ug502R3+63jkApHD4SDjajbDvGYNSr//HuUbN2LAbo85YeP+Hfz34LELnuRyP8wRizUuDyYVlOKzeTQq6uwhE1RucSR4DILHxWw2o7+/Hw6HI2QRJdrCRrRjxf2eBY9r8H0DAwP8fdznCn9tblEu/HOFf//DFx4YhuErJYaHh0POY+69ghfouN/c8N/w8GPCLR7F+k6FBwDB3wNugYibF4QvHoaPYfD7hJ8X0RZKoy1Wxfo7d1xjLXhxC2/cfCLafCU4uOXmGtz8IHzhM5gnfKGPuy94gY77W/D8KtZcI9HrP8Mw/PEO5uT4gsc92jhx55WQha7whYOKioqQ70P4dZv77Ny5yP0/xxTtOHJjGut6yx2reAvPwZ/R7XajsrISbrebH3vudYLP0ViLp9Gu79x55HA4+O9+8HkXvqge/j0Jf13ufOHGNPwc5li4MQx/7fDvWfhcPfiaHXwOhn9nw1+Hu3k8HrAsy/82cvdXVFTw4xDOMzAwEPIZh4eH+WPHBV/ctSzWfFW0wAsgwRYXeHHBmJQSEnidPn0aFosl4duTJ0+Sel4mbtFYjSYLPmrN0BnMIz7fbLbg5Tuzv1eXTvD7/ryGNJu9/sj0yY2ryilv1j83knOvYAfJPk1eoMX6vw04c7MMpjILzP7HlZWZMXYOCc4+akf+LghhNZst+HY5yXYt2KHHy3dm/rtAaWiMzSf//ed+maLGVIqbmaahnTIFxp078fTxY5jOnQtkt377Deb372HYvx/a779HuTn0+OiNwo/XSDdTmQWnb5gwKpfGjBU6aA0WnLxuQsnL6MfoyZMnML96BXrcONAUBeOhQ9Iex9cBF9nTN4RfT5VwDqicKqvK+t/m/C+zRpMokVGwi2E0W3mpJCTwkkupoZQKZnW5GVibhvDzOgtmrTXj53Vm0BUDMZ/LskBDuxN335L9LInsMdh4gljK33rVlRSrnKVyii+xWJ1uBqPzaGTnatHR4wkp+fu8QI8rTzv5Ngd1rU5QGhrfrkzMnnwk1juvu0BpaDx8T97n37I+UBoahXusOHKjBZSGxpHriTvzJSolHH/WX57MsVYvWYKW4mKAW4VmWbiamiKeJ0YDa6+PxZVnnfhqiTEkQ7rycC0W7q3Con3Rx49jbfc3ZW7cvj1lFk5dfR509oSWUL019fFsx263JvR6SjgHAJVTCqms0kgprErhBFTWYImWkgoPvqQOurj3VMoeLynFsR650YKf11kwbakpZJKxOI6pQHefJ+Sx+dsrYz42XGcftIPS0Dh4tTlhVrlL5RRfYrG+0veC0tDQbCUmDecfdqDobAOmLw897w3WQTzwG2SsOpKYW9xIrG4Pgy8XG9E36OX/PWOlCT0DXnyw9BO+LRXJfUAROeWidvswKiqryD8E1t/v/0f4dSWWim+18ufD6DwtcrZVYMJ8Xch5UloeuTDFjeuAVguaolCRk5MyC6fXhl7M2V6JILNYbDlVHxQUqk6xmZRSOAGVVSophVUpnIDKGixJawHDs09SiHM1jLWn7L8UeBXutfI/3tk5NK6/6MToPNI0NrwPF6fKxiG/UYAO05ebsO1sg+D3fa7tIW5xB6oTZpW7VE7xJRbr1jPEwOLU/UDPoyGXD48/2LF4fzV+21AOSkNj0T4rdl9sAqWhce5hu+is70x9If/u9vf7GnL5MCaffO/+NaeetYknpRz/sppB3HoSv48XywKdPR4wDIvWLjeWJnBdiaYWmxtj8nXIzqFx5amNd5qsaHBgcqGev1ZOLNBj7bE6bDxZh3b/dZIbV9/gIOisLOjGjQMrggkBQPp1URoaJ/09u14bepGdEwgEf1htHuEVQqWUc0DlFF8qqzRSCqtSOAGVNViiN1AOv0kttY9XgPWPTWTCefVZJ8rrBwEAq46QXkRHbkQve+JKXOburErIJAMAqpud/omC8DIupYyryim+xGBlWeCrxcTUxdoU2evJ4fShucONcXPJhPubZSQLFq/cVgrWv/w9wCYvNODRe3vCTnVCpZTjT1cMYO0REzzeyHEoqxnE1KVGPvi49cqGe2+7sWBPap+tcE9VzKbZ1c1OTFtiDAl4SJsAEhwGj6vp229BUxRcjeL0bFt5pAaUhsaoXC1e6HoxudDAX6O5hbJE2hEo5RxQOcWXyiqNlMKqFE5AZQ2WKJERZyWficBrJP2XAq/vVpaB0tBo6wpYWOoqB4hpxmJjyOTPx7AYGPLh0mPiDrf1jPBMFyfXMIOsHGKrHdxkWQir3KVyii8xWCvqHaA0NKYuMSCeGeg2f1aM0tDIyqExMJRYb7VUWetanZjh/z5SGhr/lpHsWLPNjbfG3hGeLVzpOP7vyvrijrWg1zD14atFWtx7242Fe61oaHfx952+3xYS/ExbasSmk/UJlT0DQHv3MNYeq0Nbtxtn75My6M8XxG6a3dkzjM6eYXy09GPTqXq+BLG1y41TNwNZp5ply0BTFLofPkzuw4fpuxVlIecmpaExb1cVGBb4aa05ZFFByLgr5RqgcoovlVUaKYVVKZyAyhos0QKv8L1VctF/KfCaOJ+UzzicgUkmywL/+4v80N940YnuPg9svcN4Z+rDkWvNyPdbbSe6oZvT1/6MQmtX9H4FsVjlLpVTfKXKyrLArouNghYKmjvdyM4lphszViVmrAGIM64vdD34Zb2Fz7oYqwcxfq4OExfo0RMjGEhUYh1/l5tBTYsTNc1OviE1w7DYcKJekBX/SOLKkrly6MmFBjjdDJYcqMZX/rYUJe/t+GqxkW9r8WeCe+SaOlx8mTUX2Fx7IbyB8ga/WdCCPVZMnK/lj1H1+eugKQo1K1cmxBNNDqcPWTk0xs7RYcqigOFHWzcpcVx9lGRKH723w1g9iMcf7CO+plKuAfE4vT4W3f1e2Ho9UbOi6ZRSxhNQWaWSUliVwgmorMESrdQw2n6udOzxGkn/lcDL62ORlUPKV8JXSS897iA213O1+HWDBT+ttYSsMJOgTPgEJVjzdlYlNDFTyriqnOIrFVYWwL23XfykmssgxdPSA6Ska83RuoTfT6xxbexwISuHxoR5eizeH9iD+dfftfwEM5Vsklicm081hLABwL5/mvi/LdhTldLrP3zfHXHNWXKgOuTfLTY3H3hQGho/rxfusAoEHCy5268bLIIz8UAgOORuFx51wONlsfFwOWiKgmHy5OQPFsvCa7fj7c0PoDQ0/thkwfXnnRELA1z2b21xHaYvN2H98ZHPXaVcA+JxPim18+N+/lFi+zHFllLGE1BZpZJSWJXCCaiswVJLDWNISSfJpXsWHPW7d325yBBx/8CQL2R1ldLQ+Gy+HssP1qDobAP2Xm5CTYszqfcuOksmbNeedwp6vNVqTblsKR1SyvGXGyfLkkxJtGPMsSa6os2ywEtdD8bOIaVguy4K22tTVkPKEi+WdCT0fsGsYihve0WI6c3oPJKJ+3WjBQ6nD/qqxPaficn5+EMPDl9rRnauli97m7bUiFuvungnwHFzdMjKoVHXmtw1AgD/euG37BwaD/7thqXeAZYFrj4LNMZO1GSiym8U9MVCA3ZfakJ5vSOh57vcDP72twKgNDS+W2HCa0Mvxs7LRZ/TAAAgAElEQVTR4cM33ye9z8vT0wPrggXQjRmDXVNX8RlbhmHx4xoLtp8LZG/Dg8cvFhowUuwot2tALMXjPHEnUG6aiFmTFFLKeAIqq1RSCqtSOAGVNVhq4BVDSjhJ+ga9aLW5MCo38EP945rokxWX2wdj1QDuvenCjRc2NHa4YO/3oG/QC/dw8m5dXDZtz6XIPjzRpDdZ0dzpQod9GD0DHjhcvhEnFpmQEo4/IC9OhiX9rF7qe0FXDISUvAJAmbkK+qoBrP67Dva+6KV2TrcPfYPekOBMW9GPif79N6uO1GDYI/yEmb21AtrKxAMbMceV6/FFaWhsOdOAV/o+jJtLgq8rTzsTascgJmeLzc0HgZSGxrKD1fhsvj5k4n/1qQ27LoSWdw4O+WCuc8BS58CgwL1zV54GAqqsHBr/W1WGiQV6rAizTrc2DfGPm77clNDnMdeRQJtrM5CsvvSXPlIaGuPmkvPuzJJiss/r/v0Rn+8bHETt2rVw1tai9cQJGKdM4ZtGL5pxkIzrM7JQVVrej6elPSHP/zZoDxiloWGqHoz7fnK6BsRTPM61xXX8551YoM/ob4JSxhNQWaWSUliVwgmorMESJTKKVVKolhpKJ1vPMJYeqMGKw6Sc6reN5Vh3rBbnHsQu02BZYNjDwJ2AY9ZIemMkk8qFMRqRBothSDnkFwuNmL2lAuuO1eHozRa8MfbKLviS+/HnJCfOK0HZCkoTaKzt8bKoaBjCwl0GjPLvu1pdHNlXq8Xmxq1XXbjytBN333RhcMiHykYnPxEu2G2Fw5WYScYLXY/g4CBYYo9rY4cTda1O/rvHZYonLdDjp7XJ749NhXP9cbJ/a9w8Hb+vaNPJej7TddjfALrF5ka230Tn2nMbjt0KZIWuPBWW6T7n7/mXv6MS/zyJ/RyGYTHFf7yjZe/jyVg9SN4jQVOOcK08XIMJ87WYWBAIQueteAWaotAQo5Ey4/HwZYjN+/bxgdaRLxbgxajPUT57Nuq3bcPMWddBaWgYg4Kp8AzwTn+gy7l3TltqxO6Ljfj7RguWH67GqiM1uPKsE063D0MuH2hDamWg6VK8c/VXfwsI7voQzbE0XZLDNVVoVYgcWIVKZRVfSuEEVNZgSZaSMpvNsjDcSEfgxW1GT6fWFtdhlL88aNwc0qfLl4HopbHdJdjAwOH0RS03ojQ0GjtcIz4/ncr0RUJIOZ5rmEGZObVJpljq7vPgc/9EdeoSUta69XQDmtpd2Hqmni8TzPbvQ8zKidynFVzmRWlo/POkg3eA+3NLOXoGEmt3ACS/JUfq488FCdytvTu0z969t93Ycb4Rphrxsx3NnW78usGC7FwtRufRqGwcwvRlRgwM+eByMyjYXRWRZVnuX+AJvy0/VI3GDteI5+uJO6QU+sSdtriPAwB7P2nqPnG+PqHPRVcM+AP01AKR84/asWiPEfqqQT4jOCqHxotRn8M8a1bE4xt37gRNUdBNmIDed++gHT2aBF6jx+CbnOfYsf01wLIwPzUge/ZHjNKURmSDg/VK34vfNpXzjrSxbl8UGjA2X4eVB4wpfd50Kda52tThQnauFmPytXz7E6EBvRTK9LUfQEhgHk9yYBUqlVV8KYUTUFmDJVqpYTRFa2icbkkZeDlcPiw7WINxc3R881SAZKPCy0fElKV+iN+PQWloFJ1M3LVNLHm8LEblkt4zI02+bD3D/n0LRtx4YcOha8285fbjjyO7d6VTmb5IvNT14rk29BxiQYIt1zCDVpsb+y43Yv4OAwaG0h/4h2v136RUqHCvFc9oslF+ykIDpi838efp7I0GfLD04fD1ZrKHZmUZOnvccLoZDHsYrPRP7rkAjpv0/rTWgg67MNdMsST18WdZ4Nsgu/nrYeY2C/YQI468oviBdTKcR28GAtwd58mepfDAL1wG62DcIOCH1WaUfLDHDHQPXyPvKcQ4weNlQWlIhi0RcSWdi/entkdIXzWA0zeJsceTjz28ocvBqUvx76jxcPYGSld9Dgf0EybwGS46Oxs0RaF25Uo8ftnMlyseutqCb5eTBYnF3+2HzxF7/5nD6UNdqxMMC5hrHbwJyfTlJny3sgyHrzVj2tLAnt0/N0VmBjOxCDeSop2rF0vaMX4e+b4X7rHi7huyF5AzeMmEMn3tB0jWU4jkwCpUKqv4UgonoLIGK6XAq7CwMOberk9tj1dzpxvbzzWElMQ9/hhwYlpxuAYeLwtLnQNfLjLgp7WJOXIlIs3WwGb9rxYZUGbObKnJdyvJ5LqxPX7Wqr6NZMdmrjHD4SR7eQ5dI5OTVPa5SKFMXyR2nm/A1MVGDLkCZaE3X9pw8Gozdl1oxJSFgX0oC/ZUJdynSkx9MPeTzOtcHVpsbvT4Mxbc7ZtlJrzU98JYRs7TYQ/LtziYv6sKF0ra8ULXy/eh2xrUg2v6chPqW9NfdpSO41/sN8ShNDT+3FyOonMNqGl24ujNVn5v0bcr4u9zSpSTYVhMW0q+rw/+7U6odHP+rirsvtjE79Mak6/FpAV6PlDmjme07PWeS02CMxksC2TlkPdIJH54begFpaGx7GDNyA+OI5ebgTaofO+MvyfYBM2/yNKUYsOuUv6+zmvXQFMUqvLzYf7f/0jma9w4DNts+H1jpHvsWM2/eD56EgbLhC+WNbaTjNC9t91g/ZFtS6cL5x4Sri8X6kIe39ThwrYk+jJKreBz1eNl8Erfy5u6zNtZhepmJ5o73WTRZpExYyZMmb729zu8I37vOWWaNRGprOJLKZyAyhqslCOjkpKSmEHXp7LH685rG8bkk4lQsLPXysO1IT+q+680Y5y/pIrS0Ek7BcbTC22vfzWYvM/tV10ZP6EX7Scrsm+M8S2+Lf7N78H9ed6ayCr1vJ3y2qeQ6THlApPdfgc/bcVASH8iSkPjj83l+Hx+oAHrsIh79zixLIu+QS/s/R4MDHkjJsLDHgbfryKsJ24HysiefOzBlaeduPK0E1WNJHAKHtPS8sjPw03ouTK8KQsNMNcl7/iXitJx/Bv9fafi3cbka+MGH4lyvjf384sfiWrYw6C62Yk/N1egrHYQpppB+Hwshlw+7DzfyAdgm0/VRzx3m39P2+3XXYLeiytNTWQ/6jO6R7RsSfC4hjsNUppStHcPo2HbNugnTwZNUeh9/Rr9paWgKQotR49C6y8THD838Huw6VQ9KjZsAU1RaD1+PCGevZeb4HKHjgXDsBiTr0WWppQfp8cf7Rg/j7hQmmsTc3WUWtyY7r7YFJKx23OpKSTI4nq5Zar8PNPXfmP1ILJy6Kh7Uwcc3pC/Z5o1Eams4kspnIDKGixJSw3loJECr1h9XriBt/d7Qn48uR91W88wsnO1GDtHx9el81ko/x6XBbvFt07nVlEvPe5A4R4rGDbzJ/Tey2Q1+1IU226PNzBZKC3v51fFOXX1efjysnSvcDIsC1vvMOxBZaIeL4OKBgfefKxEp33Y7/zo4VeapVJnz3DI/3PnUnYODWPNIF+yV7jXiqKzDbj1qgt9g17ceVrOZ78OXW0RneudqQ+L9lmxaJ8V64/V4q2xF32DXvh8ZDy4rM33q8pCSk05I5fg4x9+nv5b1o/9/zQjt6gSs9aaMWutGQW7rfB4WUxaYMAHc98nv+r955aKkGsHV0K860ITJi0ggcy9t7GDlUQ5//qbXKsuPErcYh/wtwuIcUy4oC6aucX646QU9dF7YSXFn/s/eyLGKI8/kAqEdQJ6X42k4HFlWZJtfnv5JX796RIoDY27u67y5YWmr78Gy5DzvGn3bjBOJwr9paIn77Ri/i7y/8bqQXT+8w95XlYWum7dEswT63dq5mozKA2N47db8eeWipDFjD83V8jKtMhqtaK7z8M3Nqc0NHK2VUaURXK93IQG6VJwZlI3X9pAaWgYrKH7vErL+/FFIflePHzfDSDzrIlIZRVfSuEEVNZgSVoLKPeMl49hMX25CRuO16HdHpj4nn/YgZPXSakgV18fHHytPFyLlUdq/IFYDd94MzuHxun7bbD3ezDJf4FMtjFxNHErr58V6OH2MHyZUKZP6OvPyQ/F9nOhdemvDb3YcqaBN0V4qSfZuuWHQkuBvvT3GGvtSt8+nkGnD2fut2HaUhOmLzfhjbEX9n4vNvgniKNySZnX3B1V2HiyDm8MvZLyBJsO3H9Hms1yExQuuzlrnQUDQ14MuXz8RMxqtfIlVp8V6DCUoOtfPL0390XYi5PJUgVuv7bBXDuIsflkdf2DeeQG2uHnqc/Hot/hRVevBx32YXTYh8H4I62aFud/wlL6ytNOzNlRCUpDY8YqE3oHvLyhxu+byvkxbwgq462od/BjE4/T2uTEa30v7r/rhtPNoN/hxZh8LUblamHvT9yoZCS128mCwdTFRoQfOu56+UInbO8rl/VIhJP73kTLuCWqaOPKuFxY8cMBUBoaO6b+hY9Z2fh46CKcdaGBnsvN8NnKfocXxupBTJing9fHgmUYNB86REoSx4+Hsz411mUHybh+7c8gZefQmLoksK9y/bE62ez3slqtfFuBqYuNqGoaivodv+ZvLL3xRH26EQFk/veUK+flWg5ceNSO14Y+/neA0tA4cIWU5meaNRGprOJLKZyAyhosUQIvm80m2z1eq/e+iNlIUxvkGvXrBhJodfV5MGGeHlm5Wmw8QayVJxUa8ErfG1JGyN1e6Hrg9jB4Y+jFR0tg8vnUX/Yyfq4ObV3DaO50RQQWHd3DaO10o2/Qy9/irfAfvEr2Q20Nq9/P9An90UJWuucGZbJYFvhlPVmNnb2lAtbGIdz0N1HdcCJ0orJoHwluw80kpFJdqyvE9IGbsEz3b34flasN6Y1GaYiDWLCBitj6fVM5egaISQaXHThxp5XPZo3O06KyIXKvE3fsZ/szJ2fjtBNIRB8t/XzQtWgfmTCtLa7lS8CCA8JVR4Ttqcn0eZqI0sXaM+Dl3fjCGz2ffdCOH1aX8ZkTTr9ssODac1tMTqebwYErzSHn78zVZn6v0tIU90DFElf6xp2vi/ZVo7qZnLOL/eXI4U6WsfSt//s5kulHsLgmzcENiZNVrON/YusdkuH9/R5mzn+F3zaG7uVlQez3KU3o/rzwY1u9fDloioJx2jTUrVsH1pPctYUzLeFuN17aYO/34IW2l+8VV5FgI2mpZLVa+QzvkzjmUzUtZIFx+rLE+riJpUxepxo7XJi3s4r/ndeGOVvO9u/vnrezMuOsiUplFV9K4QRU1mB98g2UszSlmFigj3Dc63d4+ZIGbqLg9jBYd6wu5EJHaciGcIZh0TPgxb033Tj/sAP7LjfjGR0/UFjjf/0pC43IyqF55z+WBY7fbg0puZhYoMcPq80oOlePzp5hVNYPwRlU088wLKYuIZPwcIvpTJ/QbV1kojFtKfmhHHL5eGc77jZtqQkL95KSm3DHJq5c7e8b4pfKhYthA+VdP64x487rLuw438gfi29XmPCurBev3lfig7kP15534o/N5XymTorSN5ebwahcLXSVA2DZwGp/bYsT9/8lq/hcT6Vwccf+jaHPv5JsGNFdsrzegccfu1HywY7qKP1yPpYHgq6lB6ox4CBZtn6HD5UNDuz7p4kPCCfM16OrV9jkONPnaSJKJyvDAt8sM6FvMNKd8oN/UWPqEiP2Xm7C6ftt/PXC3u+B1WpFfasL7fZhMAwLU80An/mhNDR+XmcO2U9DaWi8ljB7u+xgDSYXBrKk2Tk09lxqxJf+c1onsJk1V0I3kmFPsLhMya6Lwhzh4inW8bfZXfh67ruQ8SwtH8CtV12Yv7sKv2yw8M58uUGOlOHXDcblQvns2Xy5YmNRUVKcwcc6O1cb8pux0d+TbW1xrWB7cin15mMlsnLIYqRrOPbePYYFPi8gizodduGBt1jK1HWqrGYQo/MCC1o/rjFjrj8IozQ0Zm8uR0+/x29kROYr6jVVGimFVSmcgMoaLNECLzn07IqmLwvfg9LQIfbuQy4f3x9oTL4WXy8jq6t3XnchO4fGuDk67L9QhhWHanD6flvM+vqRZOv1YGJBaJasrMaBwj1k9Tcrh8aEeaGlXFk5ARvt4BpvLqv0/aqyiB/xTJ/Q/CbvHBo9A17M2V7Jm0PsudiEP7eUh3zGw9dCgwiuBLFwj/Sfg5ucfbnICFvvMFiWhY9h8Urfi02n6tHeTbKSVqsVDEOCImuTk189fvyhW3QmfdUAX1rClZN+GeTqdfBqM7y++HsRWRb4cS2ZrN58Gb+8deYac0jA32oLZGKDg65lB2vgckeWLjrdPrR1D+NCSTvuvxM+Hpk+TxNRulk/WKKXarIsMGudOeT6wP3/3bddoPWV+HqJEWPn6PDrBguf3aI0NOburIKPAaqbh/jJ3JIDqVmtC5HT7cOkBQZ8ucgQYaBirhOWfeE+S3WzcIOiS487QGlo7P8ndYfUeMe/qdOFpQer+e/RqKAFNC7YJJng+CYfvoEBVObnQztqFDHcOHkSwx2J7b2z93tw/JoF5x62oyRs/9zVoIbm2blabDxVj3tvxb9+CdWWE+Q3YX1YxUM0LTtIfiMfJHB9EUuZuE75GBb/W10Wch4FKgu0mLXWggf/krHgqhte6XvVa6pEUgqrUjgBlTVYopUaRtvPJYc9Xuv2P+d/DP/YXI4d5xv4jEdWDo1777qx60IjKA2NyYUGf6lKo2gD/29ZH4pvtSCviLznuHlkAvTZfD0evbdj0OlDv8OLFpsb64/Xh1xwn5QGfki5TfGn7rZGvIccTugf/ZOQ5YcCjVanLjZi2MPC3u9B8c1WzPIHBqfvhTZR5faGTFkY2Y9GDDmcPlibhlBa3o+Jfue1kg+hkxSWZUOCm/AxPX2vjc88dPSIuwrL2UJvP9fI74FYe0yYQUAw5/23ZPX7+5VlcfdHTVlEznOutPKPTeXwMiyeltoDQdehGrjjrEoDiBkMCmGVu+TE2mJzY/6uyogJWf72SsxaE7kHj7u9D9p3d6mk07/wk57Mx4k7rahpcaLobEMIkzVKhjWauJYZFoGBGhD4Hh2JkR1OREKOP1ciSjL6Rqw/Vof87YHjtPti08hvxLLouHCBz3w17d4tGmtDuwtbTtdjkb/SgFtoEdKcXWzVtjgxdo5W8DHlr4PFqRulJKpMfPeflJIKkc/m6bHpZD0uPOpA/vZKjM7TYumBarjcDH/czj8i5/nGE/Wyuk6NJJVVfCmFE1BZg5V04BXPRl5OpYa3bt9DblHkpGV0nhbNnWSln3Pj4m4vdeKvJHHOf1wJQUN75Epuz4AXz7U9WFNMgqxLj8nqp6l6EGPn6JCdE730Qg4nNLfJO/h25Wkg8+J0+9De7cb95+VRJ1+TFpBgoFPkoAYA3yuMuy0QkFmLMIJggN83kszdnO2VUTNByYobu9lbKng3tLtxnOxicfoYFt/4y8qe0dHd4xgWGOXvndPV68HXfgdOzdYKvtxyxeEaSazp5XCeCpXcWBkWmLWeZIHC+0NNXWzAzgtNWLwvMMHOztWG9OhiWHINSpe4bC3X1Ji7CbUI5wxH9FXC2wmcuksWR47djlycSlRCjj/DsFi0rxo/rDbzn8vrY7HhBClXP3Nf+H7LurVriUPitGkJ7/cSwvrwfTe+X0UWvh69t+PYrVZRxkmI3B6Gzw4KdZzk9slNWmBIuuIkWWXiu88tUITvBbTUO0BXhH4HuF5nnxfoUV4hrzYs8SS3a2o8KYVVKZyAyhqsTz7w4lwNH723h6xG/rQ2UBrp9bEoOtuAzxcYkJVDo2/QK/rAc85/q4trMTTCpP3cA7Kite9yE5o7XfjSv59m/fH6qI+XwwkdHtxMX26KmhGxWqOXOhXsJpPGN0bx959wZStTFhrw3coytHWNHNxFG9P6Nhe/f6XobD1vqZ6quP1SxNSDBD/tAvc2hHNeekzOnd82lUd9/MCQzz+h0QMgBjNcwJWVQ2Pv5Sb4JOrFLIfzVKjkyNrY7sLnBXrUtTrxz5NOHLjSjOX7jXwGwdo0xH//ft8Y/finW8MeBhPm6XgzG6F7dgr9WZqPMUowo4nbKxqeUU9GiRz/aPs+zzxoS6gMFyyLshkzQFMUGoqK4O0X/rmFsnLmKtweUkpDQ5dAYJusNp8ilRxfL9VF9CKLJ64/4JOPwloQiKVMfPe5ihGhGd6f/Ysw10vk8T0XIjleU2NJKaxK4QRU1mClFHiJ8RipFWwnb20a4vdIRGuyybLgszFiD7yuckCwtfwDv6HCD6vL+L1Sv28qj1n6JYcT+vbrLr58bfnhGlyP8VljsR65Tty59lwSb1W+vduN9+Z+3mrZUucI6SsVT7E4X+l7+ODo2rPOlM02uJXd4NuMVcLdvMI5XcMMXzIbvlIa/H7fryrj/3boWjPGzdXh1isbb+cuheRwngqVXFmbwjJG4RlPrlR03z/py26NpKM3W/hrWu9ApIFINHHGR48FTrrb7cPYcZ6UjJ97mLqzpxjHP1Ebd0d5ObSjR4OmKJh/+EHw84Sytna5I/bcidFsOp4evicldGPydXj6NrHsDLdH7bMCHdrS2Gok3d/93gEvMR3xtxwQohN3yCLDqoPGlN7b42XR1ecJMWWRSnK9pkaTUliVwgmorMESJSVVUlIS1Vwj2GY+Uwrv47X6aC1mrDThnSm+rXEmTxKu0TB3+2aZCbY4JXhyOKH1VSRz8sbYi/o254hmEOEy1zpI+cQCfcplbqWWPpR8sGPGysBm5VF+R0mhisXJAjh9j6wcj52jw8dy4SvT0fTIPzFZuM8KXdUAdFUD6OoTXm4ZjZNb+c/bXhkylr0DXrzw95zTbK3g/+5j2JgtF8SUHM5ToVIKazjnwr1VfLm0XMQwLN8UXOgEj8ugCy3Xe6Xv5VsdXH6SXHPoYGXq+PMNlikKTbt2YUCvH/E5ibAuPxxaEj46T4suidpkNNvcmODf03zlaWfCY8qygTLsFYelaYEQTek+9tzWgvm7hAemnOX+5EJdSqWYt17Z+AqVtm5pg1ulXFMB5bAqhRNQWYMlWuBVWFgYEWRxNvPc/2dC4YHX4JBPUGPWTJ4kPf0enLrXhoNXm3HwahNqmuNvSJfDCW3r9eDg1eYRV3njsf7iL59IqEQnTKfutYY4v02cr8OstWYsPZDYD3c8Th/DYk0x2ccxdYkRLQL3rUQTZ+yS7Cp9NM5+hxfj/ROexfur0dLpRkObK6R9weL90rvbCWGVq5TCGs557kE7snKEZ5bSqa+XCJ8k3nhBJoTbzgrryXX5SQd/bl9/nnrT+owdf5ZF3fr1fPBl/vnnEZ+SCGvvgBevDL24+aITq47UilaaGS6GYfk2HFzQlMyY2vs9GJ2nxeg8aZp+R1O6jz1X+vlSn9hiCbewmIgBTbAM1YP83mo++Opyo8M+LEnbFKVcUwHlsCqFE1BZgyVa4BW8r4sLsgoLC1FYWAgAGbObDw+8hCrTJwkLsvdMyD6iTLMCZHVSSJlEPFauAerszcnVrRffbOX3Ks3eUoHcogo8+WhPqoxipDEdHPLxZht/bC7H4FByG6N+3UBeI7h1QCKKxXn/XRfG+1sVfFFo4PfYjMnXYWKBDtvPpd7rKFHJ4TwVKqWwhnOa6xwh+1flpETKorj+ZQW7hWUBdl8MmBfdfi3MmCaeMnn8h202dFy6BO3o0dBmZ4NxxrfUT5aVMz75aa0FA0lev6Kpp9+DWn9G5vMFBjicvpQ4uSwdtzjlcPoielmKqXQe+54Br3+BUJ9wsLPJv3dupPYhwWIYFs9oO17qevF5QcARlXP7/Xa5CT+vs2D137WiZ0KVck0FlMOqFE5AZQ2WaH28ov07OPBKZr9XcKmizRb74lJcXBzz9ZUaeCWiT4XV6Wbwmf8HoLJBmO00APhYYPt54gqVnUOcoVzDTEq2yULGtLnDha/8roAbYhifxBPXOHl0njZuQ9F4isdZXu/AbL8tN3d7nGQgKoY+lfNUTgrn9PpYHLqWeh8rKXTpvvAFlaYOFygNje9Wlo38YACL91fz5b9iNIiWw/Gv8DdY7n3zJu7jkmV1exiMn0sy42I5XrIsMUqa6s/izNkRCJyT5XxnIgHitKVGlNcP4vC1FmFW/Ukqnceec+LMC2q2LVRclnfHeeGLaFxAHH4rLe/nK06425+by3H6Xur7JTnJ4TslVEphVQonoLIGS9aBV2FhIR9wca8TLi7bpgZeytBIrFzpXW5RJZ7TPbD3e9A36I1ZHjrsYbDkQDW/j+v68860cHL6aOnnm9PeEbDSHlxqpascSNmBbiTOITeD92V9eFfWB711MOEN/2LqUzpP5aJonN0S7dlJVUaz8D0sHi+L7BzynRZyznKucJWN4uxVlMPxby0u5ksOy3/9FbXr1qH15MmIx6XC+uiDHVk5NMbN1aFvMLnyVK+PRc+AF8Mehnfk5W5bzwRKRZPlZBgW0/wGSVzZ4f/+EhaQJ6N0HXtr0xBG55EKjWhGSCNJ6//9yNlWEXHfrVe2qBk0bk8XpaExd2clJszX8aY3jz/YowZlXFubVCWH75RQKYVVKZyAyhosSUoNuX1d3L4vIPE9XmazOeQ5xcXFMcsVS0pK1MBLIRqJtb7NFbJHi7tNmBd9f8hCv+30+Hl6vBDRUEDomLIscNY/2Zi7M/7E8q2pDw//7UZpeT9qW5x8b7ddF5Mv+/uUjr2cpBRWpXACibN+vYyUx8ZytOP2sbEseGMNsbK5chhXV309H3jxt+xsDHeEToRTZV3o7/+26VR9UiXTOy80IjtXix9Wl2F0HtlHymW8zj0IZExS4eQMg4Jv7d3i93wE0nfsOefOneeTy971DZIyxfFztXhv6eN/HzkjmxWHq+H2kL+xLFDX6uT33e37pwlON4MTd1sxcb6ef73sHBoLdldh54VGrD9eh6wc0hPwjSG+GZkQyeE7JVRKYZUzJ1dizEnOrOFSROAFBIw0uLLA4P1e8TJSsRQeTMULrm2/eLEAACAASURBVOLdd/r0aVgsloRvT548Sep5mbh9aqw3S0xYsd+AaYu1IT+0d5+WwVQWeNzjV2Rz8fg5WtwsMWVsTF++IxyTF2hjPsZosmD83MiAktLQOHk9efZP7djL5aYUVqVwJsP66zoSTF1/VBb1/jnb9MjdosPtJyN//xQ7rlot6Oxs0BTFW80b1q4VlfXWYzN/LTp+1YSPWjNuPjHj0cuRn3vmpjFioSxnsw7vaTNmrdHh7C2TKJwv3pVh3BwaZ26YMGM5+V1YuFuP1+8jH2s0KePYf72EfI5HL6Of30Juk+Z/4Md9TpEehy+aMKcosHdr1hodXr8vw5ZiA8bOIX8bk0fj4QvynnqDBTmbdfzrzSvSg9aZ+X8XnfRnGvO1WLrHkJZxNZulH3u5nAOfKmdZmRnnbofOa+TKKvW4RpOkPu+p9PESK/BSM17yklBWhgEcLh/6Br1Y9XctbxLx3Yoy/FtGVt8OXyO9v7acqs8YJwAwLDDOv+LucEVfMeb2KXxRaMCPa8yYXKjHxPk6fF6gR4steRvfT/HYy0FKYVUKJ5A466aTxDzg7pvoJbzf+DNinFtncIuEVCWncTX/8gvorCzYS0r4AGxAp+PvF4N1tf8am7+9Ar/6TYOyc+i4phsuN8P3jTt5tw0fy/vxb1k/7z7o9jAh7pqpcnIGRHWtTv56O26uFn2DXni8LDxeFtef2/DlIiOO3mpFRZItMqQ+9j6GxWtDL7JyyJ5Eob27omn7qbKoi3lcWWbwfykNjfk7q1DbEmrW0hqUUY7W4Hrj8Xr+e5ZKllHIuLIssPpoTUr7s8WQnL7/8SRXzhabG6fvh7qlypU1mmSb8eLKC7mSwPBSw1T7d6mBl3B96qxXnnaG/KBcedoJhgWm+uv+jdXiO1wlyvnzOrIxOdaP/Qb/JPLYzRb0DHhh7/fA3u9J+QfmUz/2mZJSWJXCCSTOeuIOMR44erMl4r5evxtccEPgdcfqxEKV1bg2bNsGa0EBAKBp/36S9Zo8Ge4WMi5isLZFaa5MaWi8McYu336p6wWlofHHJmEBr5hjGrxXadxcLaYsJItywdm3aUuMuPq8A9XN8V0hpeQMF8sCXy0OWLivPJJaf7KqKisW7rXi9msb8rZXYt7OKmw704D9/zTDXOfAOL95ytfLTLj3tiupHpk+hsXKI8RZ8vyj9hF7oMaSkHG9/Zoc16vPxNlXlqzk9P2PJ7lyvjH2hezvBOTLGk3/mcAreJ8Y15BZ3eMlTJ86q2uYQW2LE7svEeONQ9eaQVcM+F3PTLLoOcLV6z96b4+4z+NleeveVLJb0fSpH/tMSSmsSuEEEmd98G93zICKMwLI316JonMNMQO0ZCWnce26fRs9z56RfzAMqhcvBk1RqMjLAyAeq6lmEHlFlVh6sBpbTzfEdDt8oevBo/fdyN1GHFMvlQibJIs9prsuNEUEipSGtBL5aW2gfHJ0Ho12e2pN6VOVx8ti/z/NeKEnweqE+XrsutiEfkdq/fasVitvPMUCYMJ+DItvtmDfP03oG0zNcOe5tgeUhsaMlWUYO0eXFPdI49rd68EXC0lQ+tVioyS/60Ilp+9/PMmV8/yj9oiG4HJljSbZBl7BipeJSkWcq6HNZovpasi9jxp4KUOpsHKTrTXFtdhwgmSQjt8Rv/knkDjnsdtk83fxzdaI+7h+Ob+sj17vm4r+K8c+3VIKq1I4gcRZjdWDZM9QWAkhywI/rTPzZYhtXW6MytXi7tvU+3clyyqlhtvbwXoCE2efwwHtqFHQjh4NZmhIElZzrQOUhsb3q8pw/XknZq4242JJO7r7PPhtYzlfvjZpgSFmeXW4pODsc3hhrB5Edg7Jfk6Yp4fBOoh+hxeXSjr4XoszVpmx51ITzAKaDYvN2e/wYfkhkjHiMnLrj4uTnU3XeTo45MOo3EDJYjJ91OKx2no9+N9foWWTrTFMddIhOX3/40munJtO1Ue0ApErazQpIvDiMl7xem0lo2h9vLi/cf8Oz5SFSw285KVUWA1WMhH7aokR4+ZqkZUj3cU5UU4uKPzr79qI+7hGl6fvi9cThdN/5dinW0phVQonkDirze/O9uXi0MbLr/xZg6+XGflS3Q0n6qCrStySWyzWdKv8999J1mv2bFSkuMAZTQzD8tmH4PK9yYWGkMnxmQSuaVKO6caT9cgrqkBPvyckU9JhH8akIOZlB6vTytnePRw1K/dSJAfedJ6neUWBnpC3kmhSHo91+7lGvnR4xiqyd/M5LZ5LcaKS+/efk1w5Z2+piGgFIlfWaPpPB15iSA285KVUWFts7pAfr9wkmk4KVaKclY1DxEVqXSCr5WNYdPd5MGkB+eFv7hQ/SPyvHPt0SymsSuEEEmdlWGBMPllgCd70/9tGsp/yWlDPvrpWJ2w94tmLy31c7Y8ewTBpEmiKgjFONUgqOnK9hb/WLthj5culufK9yQsNGBKY7QKkHVNbrwf333VHva+h3YU5OypBaYiZxUgtB8Tk5MplR+dpsfNCI3ZcaMTMNWUx+1ImqnSep+cetvNmKrPWWfDB0p/Q82OxdvZ6MCZfh+xcLZ5re/nWAbPWWTJmsiH37z8nOXKyLPjzJNiMRY6ssaSIwAuI3uA41VJDMaQGXvJSKqweL4vrL2w4c78d5x52oKJhSESyUCXK6XQzvEsVw7AY9jA4c78dP6wm5RM/r4u+PzHdnJmUyiq+lMIJJMc6czUpKaxrJQYJljoHnwVLxihAqJQwrv3v3xOjjT//lOT1u/o8uPLMhivPbOh3eHH4WjMoDY3P5uuhtw7g2rPEmtVnckwfvQ80B374PnqAxkkMzpf6Xqw4XMOXz10M2gen1AUCe78Hz+ieQDC+uyqhwCgWa9FZku1a9XctWJb0f5q+nGS99lxKrsdZqlLC9x+QJyfXR47S0NBVBqoQ5MgaS4oIvKRwNRRLauAlLymFNRnOaUtNfG36hhN1QeU5epR8jDTdEENKGU9AZZVCSuEEkmNd5G/u+8ZInNSO+/dS7r4o7YRMCePqrKkBTVHQf/99Wt6vxUacD49cT87EJJNjOjjkw75/iBnHbxvj77UVg3Pv5VDjj2T2RAlRusd0YMiHmy+7eAfMVEtNO3oC2a6GNhf/d1P1IEblapGdQ+Ntki6KqUgJ339AHpxMWPr2g6WfP++D993KgVWo1MArRamBl7ykFNZkOAt2V/ErqmPydcjOIT9MXb2pOUrFk1LGE1BZpZBSOIHkWHdeIKvh/zwl2ZW5O8l3TOrJmBLG1dPVBZqioPvii7S958ojNejpT+56lukx9XhZTFk0cgsSMTg5l1tuj5xQA5JElakxzfeXbv6+qRxXn3Xi9L22uNmvnn4vyisiWbedaeCzXeE6cYcsskyYp8cHc2Jljakq0+eqUMmBs7Q80Luvvs2Fxfur+XP/2O2A2ZgcWIVKEYGXVK6GYkgNvOQlpbAmw7nrIpkkcmUSBXusEatBYksp4wmorFJIKZxAcqwXHnWA0tAYk6/DT+ssyM4hE9lUbbhHkhLGlfV4QFMU6FGjkC7vbYcz+QBCDmPKZUxXH42c6HNKhdPpZsCyQF5RJT/5nBHm7iamMjWmPf2eENMVSkPjQoy2Ak43g9yiChy4EFpu32Ef5rNd9a2RvdYYFlh/vM7//dcm1BIgVcnhXBUiOXA+eNfNZz7n76oKOSeWHgiY2ciBVagUEXjJWWrgJS8phTUZzmvPQxs9vyuTvkRCKeMJqKxSSCmcQHKsL3Q9Id8pSkNj5mpp9ksGSynjqv/sM9AUBZ9jZJv0TEsOY8rtP5k4Xw+vL3qwKpSzqmkoxPQFADadqkPB7ipM9jtCjs7TYuXh1Jokx1Mmx3TBnirkFlWicA8pB55YENnfi2GAVX+T7N/kBVq4hgPjte1MY8xsV/DzuSBWLCdIIZLDuSpEcuC88KgD364woXfAyxvwnLzbBkpD44uFBn5NSA6sQiXrwCvYyp3rt8X9O17frXRKDbzkJaWwJsNZWh6obf5uhUk056p4Usp4AiqrFFIKJ5Acq49h0TvgwY9riMnGrouNaUnuKGVcy777DjRFwdXYmGmUESWXMZ3pNzwy10YPVkfi7LAPY+nBamTn0Lj8uANuD4OBIR+2na3n9z5xt4V7rTghUa9JIaxSy+Nl4WNYfi9m0dkGcF9PhmGx93JjyHicvkvGoqMnONvliv0GCLhrnrwr3TiGK9PjKlRy4DzkN935aS1xm53qb/8xfq4OlCbgSCsHVqGSbeBlNptD9nIVFhaisLAw5G/FxcVisiYlNfCSl5TCmgxnsJvP+Ufi9+yKJqWMJ6CySiGlcAKpsTqcPqw/Xse7G0otpYxrzYoVoCkKtps3M40youQypkVnG/ggvncgsmR1JM4jNwI2+6PztBiVqw0pu5swX4dRuVpMLNDjUkkHXuqly9TIZUwbO1wYlUv6cP19vRU+FjhwlUzIs3O12HqG9LKctECPQacXO877s11HRs4Gco6U8cpDxZZcxnUkyYGT61Ma3iuP6wPYN0i+Y3JgFSrZBl4lJSUhe7i4wIuTzWaTRdZLDbzkJaWwJsPJssD4eTqMm6PDwJA0m6nDpZTxBFRWKaQUTkBllUJdd++CpihYfv01bfu8kpVcxvT26y5+krj5dAM6e4ZBVxDb68rGIZy5WY4hd/TrN8MC3ywjBh2/rLeETDi/WGjAO1Mfhlw+2Ps9OHKjBeZaB1q7xO/fyEkuYwoAx2+18gHorHUW3ljk1L02sCzw02qSAdlzuYk3n6pvi5/tAoDqZicoDY0f10hfYsxJTuMaT3LgDDbTWH6oBmV+B89vlpG97p3+9glyYBUqWQdewTKbzRF/U8010iOVVXwly/nrhnJsOlknMk1sKWU8AZVVCimFE1BZpRDr8UA3dSpoioL98eNM48SVXMa0scOF+busyM4hGZqJBXpMW2pCv8OHmf6S1rFztdh7uSkklj3/qB1/bC4HpaHxv7/KwLJAQ6sTA0NePNf1oK07MsDyeFlJ42G5jCmnxx/sGJ2nDSkt5D7+jccWPgNGaWj8uFZYIOXxshiVSzKLUvbuC5bcxjWW5MD5p/87MSpXG7LI8IO/B2NTBwmu5cAqVIoJvGw2G8xmc9zHZEJq4CUvKYU1Wc61xXWwNqWnHApQzngCKqsUUgonoLJKJcuRI6ApCuYffwQYBt6eHv4+T9D/Z1pyG9OzD9pDMlbj/HtSxs3R8nu1lh+q4ctbZ60z81mcxxL1ZUxUchtTANh3mZQYFuyuAhMUJ1mtVszZURmSbRSqP7dUgNLQePQ+PeMux3GNJjlwci7Olx6Hulr+uoEE2tXN5PsjB1ahknXgFat3l9rHK71SWcVXspyl5Wq/kVhSWcWXUjgBlVUqWcvLYfjiC9AUhUGTCboJE9BQVITGXbugGz8evqGhTCMCkOeY7jjfiJVHavhMF6WhcfVhOb8HidLQmLerCo0dLmTn0BidR8MUpwdYuiXHMXW5GfyxuTyif6XVaoWpehCz1prx8zoLntHCFwXuve32N78uFxs3qoLH9VXYHj2GYSXdt5eI5HD8x80JNdHglLOVBMvmOmJiIwdWoVIDrxSlBl7yklJYVU7xpbKKL6VwAiqrVLJarahevBg0RaH5wAHS2yvo5ihPz2R1JMlxTDnnWa+PRX2bEy02N6xWK4zVg5i52owx+Tq/KQQxCsgrqswscJjkOKYA4Ili1c+xdvV6YO/zRNwf9/W8LL5YRI6BwSp94Bs8rgW7q9DQTsrlWBbYdLIOE+bpIgKNTCjTx9/lZkBpaIyfq4u4b56/p5eukuyfzDRrIpJ14CXGY6SWGnjJS0phVTnFl8oqvpTCCaisUslqtaLt1CnQFAX9hAmgKQqGKVOgnzgRNEWh686dTCMCUM6YBnNeeRrozTixQJc2V02hUsqYAqmzHr1Jml/vvtgkElF09Qx4Q1inLTFi5/kGsCywPSgTev9dNwaHfPClo29MDGX6+Pf0e0BpaHzpt5APFme68a+/n2mmWRORbAMvpUgNvOQlpbCqnOJLZRVfSuEEVFapZLVa4RsYgNFfbkhTFJp27+aDMZqi0HnjRqYxFTOmwZxci5Cx+bq0ZFoSlVLGFEidla4YAKWhkbOtQiSiSHl9LGasKsONx+VgWdLGgsvocJb43G3JgWrkFVXG7AeXDmX6+Ld2uUnf0pVlEfetOkIaZ7/QkZLSTLMmIjXwSlFq4CUvKYVV5RRfKqv4UgonoLJKJY7V/uQJH2i1nz+P3pcv+X9rx42Dz5G5CWIwp9wVzjljpQnPtfLY0xMupYwpkDrrwFAgCJLKKfLOm0CrgWlLjdhzqSkk2Aq2yuedG++lr7FzuDJ9/GtbnPyYhGvDiboQQ5RMsyYiNfBKUWrgJS8phVXlFF8qq/hSCiegskqlYFZurxdnLc/6fKjIzSXB2OnTGG5PT2P3aFLKmIZz1rbIq7wwWEoZU0Ac1kkL9CFNecWUj2ExY2VZRKAVfjt6syWkYfacHVWiswhVpo+/uc4BSkNDszUyC8k1Kr/9ugtA5lkTkRp4pSg18JKXlMKqcoovlVV8KYUTUFmlUjDrsM0G/cSJGDQG9lzYbt7kM1/mH34AALgaGzPKKWcphRP477Fy2SbOolxMPfzX7u/RZoa5vIoPHCgNjb/+rsVvG8v50rnpy00YN0eHUblaZOXQ2HqmHg5n9KbbUirTx19bSco/5++KDD73Xm7ie955vKzorLdfd2HZwWrcfGkT9XUBNfBKWWrgJS8phVXlFF8qq/hSCiegskqlcNbOa9dCMlssw6B66VJox40DTVHoffkShkmT0u52qJQxVQon8N9jLdxrBaWh8cYgbuknwwI//EWyXQ/edcNqtaJv0IurTztx7bkNjR0uvuywtsWJJQeq8dbYi/OPOviebwW7qvDgXTdeG3rR2TMc8fpSKJ3Hf8gVGVi+MfaB0tBYeqA64r4j11v4wFVbOSCI1d7vQe+AsGwmt4dsUqFB9MbawawMw8IbxaUzFamBVwz91y5o6ZJSWFVO8aWyii+lcAIqq1SKYGUYsEzkRISzmjd99x3vgNhP02miVM6YKoUT+O+xbjlNDC6+KDRg9pYK5BVV4tarrpRf92lpDzGJWFEGHxM9O/PwfTeyc2i4PQy6guzwa1qGMGG+PqQc8djtVv7+focX783S9PdM5/Hn3AmD9aSUZAnXFNdG3Hf+UaBB+YpDNdh33ozjt1qx/ngtXup7YagaxLCHARMUlZZ8sKOyUVjfwfztgWbcFx51jPyEBBQ8ruX1DrR3D8d5dOJSA68Y+q9d0NIlpbCqnOJLZRVfSuEEVFapJJTVWV0d0eNLN2YMrIWFkMytIEhKGVOlcAL/PdZiv6V88O2rRQZUCZysRxPLAj+vIw20uSAuGmtDuwvfLjdFfY2DV5sxuVCPL/29xsbm6/D7RuKMeP25DWfuS7O3Mp3H/9C15oi/3fWbkWw93RBx37CHwZ9byqPukxudp+UD6G+Xm2D0NyXfcro+omF1LP2wOtD0/LN5esGZMiEKHtezD9r5JtBiSQ28Yui/dkFLl5TCqnKKL5VVfCmFE1BZpVIirLXr1vFBl+WXXwL//9tvaD50SEJK5YypUjiB/x7r4JAP9W1OVDcP4a2xF9+tIOWBXy81ot+R3MS7upk4801ZZIDHy8ZkZVhS3haLy+lmUFrejykLDXxA0NjugmZrBdYdqwMA0TMn6Tz+f26OLE3m+tztuRS9t1p3nwezN5cjK4fGF4U6rDpSg88XGCICsfOPSGD6zTITrjztFMQzsYBkGX/bQPb9HY4SGCar4HGdv6sKLwUGg0Il68DLZrPh//7v//B///d/sNmib6ArLCzkHxNNauAlLymFVeUUXyqr+FIKJ6CySqVEWFmfD22nTkE3diyGOzrQfPAgH3zpP/9cQkrljKlSOAGVtbS8H7+sJxPvhXvjv36spC5XErflVCBrE4v1ubZnRKbeAS+WHCDNgwv2kD1pP6+3YGDIh00n60d8fiJK1/HvG/Ri7Bxi4//wfTeWHLDi8pNOzN1RBUpD48iNlpjPZVkWlx534NYT4nz4+GM3KA2Nzwv0OHWvjTcv4faLRcushavGb2M/Jl+L6y9sfADX0OYS5fNarVYwLOD2MBg7R4frL8Q18JB14FVYWMgHXIWFhRH3l5SU8PcXFxdHfYwaeMlLSmFVOcWXyiq+lMIJqKxSKRlWztWQ9XgwVFkJ3fjxoClK0l5fShlTpXACKisA2HqGMdmfZSotj76X6uF7O07ebUNpReT983aR4OEZHQiqYrEKNXG4/647xHJ+TL4WljoHRuVq0drlFvQaQpSu42+uJbbxd4P6nAXfTt0duZdZMGtXrwedvR7Ut7lItnGxEV8uMsbcLxYs1zCDUbmkVPHrZSZ02Ifx4xozb+3vFsFow2q14u7bLpSW94PS0Ci+1TrykxKQbAMvs9mM4uJi/t/FxcUwm80xH89lx8KlBl7yklJYVU7xpbKKL6VwAiqrVBKD1fzjj3zjZamklDFVCiegsnI6+4BkrTaeqI+4j2GBMflkoj52rhb/lgWCL5ebwZh8LbJztSGlimKw1rQ4sfpoLb+f6dRdkt3ZdjZyP1SykmJMXcORgcuDf7tDAq1VR2rx52ayf2vmmjJB5YGxWMN7p+UWVYbc72NYVDcNoavPA4+XxUK/s+XnC/TYcIKUcFY2DmHCfB1pfL3EGNUIJBFZrVbMWmdBoT9jufWMeMcMkHHgVVJSgpKSkpj/jqZogdfp06dhsVgSvj158iSp52XiprKqnEq4qaz/XU6VVd6seo0GNEVBm50N0+XLGeE063Qwl5Z+EuOpsqaX9fErMnmfVKBFWZk55L53H80hE/ux+TSuPDDBYrHg4l0TKA2Nn1ZrJWOds40EBF8vIQHYqFwabz6YRXltscfUaLLg+FVTxN+3HDPy4/fLWh30BgvMZgu2HTegVGeB2VKeNOuhi8aQ4/PlQi1KXpZh0W49lu7V44dVWv6+7ScDj51XpA95nSOXA/f9vl6H96XJj/Gtu09DMpY5m3VJv1bUWCW18Eg6JRp42Wy2qPerGS95SSmsKqf4UlnFl1I4AZVVKonB2rBtG7/Xy/Tdd/yGGNYnXlPYeJwOsxmm6dNh+uYb2B8/Fu09k9F/7dinS1Kzfr+KBF8vdaFGCBX1pEzu140WrC2uA6WhMWGeHm8MPdhwgtjTn7gTWkomJuszuieiNG/P5ehmFIlK7DF9Y+yLul9r9VHSM2vcHB0sSTr8xWN9oe3FtrMNyM6hMSpXi9mbY7khBv6/+GboMfMxLAzVg8j2lyGmsi/r3B1LyPv+tlHcnoefTOAV6z418JKXlMKqcoovlVV8KYUTUFmlkhisbSdPwvTttzB+8w1oikL10qWoKihA2cyZolnNx+Ns2LqVD/y048ZhqLIy5mOl1n/t2KdLUrNyDnv5O0LPnZe6XlAaGssP1cDLAMsOVUdM6M21ocGEmKweLxvidMgFMGLYn4s9pptO1fPle8H6bSMJhEy1ye8BFcL69VJjxLFZU1yH1X/Xhozd5lN1MNUMRn2N7ecaogZmiWjlAVNoy4LFRpSW94uyfwyQUeBVUlLCuxOWlJQktMeLe3w0qYGXvKQUVpVTfKms4kspnIDKKpXEYO2+fx+269fRee1aRK+vhi1b4G5pARgGtuvXxeFkGPgcDr7Rs37KFNAUhcr8fNAUBePXX8Njt6f6sVLnlLlU1oCGXD58No9YjFubAn29Tt4hvb92XyRZJo+XwaK9Vr/FuQGzN5eHNPGVgvXwtRZQGhrZuVr8soEEMX/HcQIUKjE5vT4WkwsNmLerKuTvFx51YEw+KZccHEo+Ay6E9crTTuQVVYDS0FiyvxoTC3RwuHx4Z+rzl2lqR2ywfPt17N5iQuR0M5jo3y+WlUMjO4cct983luPwdXEs62UTeEUT52pos9miOhYC0TNjwVIDL3lJKawqp/hSWcWXUjgBlVUqicHqrKsDMzwM1udDx4UL6Lh4EdWLF/PBV/OBA+i6fx/6zz4D407OlS2Ys2r+fJhnzULDtm3oe/uW2NlPnAjG7Ub5H3+ApihU5OaC9XhS/mypcMpdKmuo9lxqAqWhMWOlCZ09w/B4WUxbQrIob4wBwwUfw8Le50HfoDci6JKCtcXmRlYOjcPXm2GuI6WPEwv0UY0sEpGYnJyD3//+KgNAmP/YXBHYe7XIkNLrC2V1exj8vrkcbV1ufLT0838z1w2ipnnkRtlv/UHaon3Cx+bO6y443QzOPmjHbH/T54nz9Zi5xozvgsw/RufRaOpI3bJe1oFXtD5e3N9sNhuKi4v5+2P1+1IDL3lJKawqp/hSWcWXUjgBlVUqScXqbm1F065dJPjKyoJu3DjQFIWue/fQ++YN7CUlYL3Cy6U4zkGTKSKrxmW7AGDYZoPxq69AUxR6nj2T5LMJ4VSCVNZQtdjcyPabIpx90I4bL0j54Y9rzAlVzErBeux2K7w+AqHZSgKae2+7U3pNMTmLzpISvfFzdfB4Wb68cHSeFsdvtUbsnUtUibA6XMln1qoah3gTk6oRsmOcvlhowMQCXUh54TO6B9vPNWLdsboIR8dUJevASwypgZe8pBRWlVN8qaziSymcgMoqlSRlZRhU5OXxQRdNUdCOGgU6Kws0RcH8449w1UXuCYmmytev0fP8OSw//0z2kS1eDGthIUzffAPT9OloPXaMf2zT/v2S29vHknrspVG6WK89I8HW9BUmfL6A7K16Ujpy4+NgSc364B2xZ5+9tSKl1xGL0+H0YfzcQOCxZH8NKA2Nb5aZYKkXp7dfuo5/d5+H/xxzdoy8V5RlwVv+Z+fQWF1ci/svKsCyQGuXm987yJWxTpini5olTURq4BVD6gVNGimFVeUUXyqr+FIKJ6CySqV0sPrsdtgfPULV3LnQZmdDO2oUIWRYWgAAIABJREFUDP59WeV//AHW54tbFsg4ndBNnx5wTvzmGwx3doLxeOAbGIBvKHRl2nb9OmiKQuPOnVJ/tAipx14apYvVx7CYsihg0lCwu2rkJ4VJalbXMIOJBWQiX93sTPp1xOK8/LgzwtRiVC4d08AiGaXr+DMMi7MP2pCdQxpXe7zxgySnmwGlIY/l9t0FszIMC23FIOjKAXy7nJhuNLSnVm6oBl4xpF7QpJFSWFVO8aWyii+lcAIqq1RKKyvLwt3WhkGLBR67HSa/C2Jlfj4qZs/GUEX0FfzaNWtI0JWdjbp16+AdwTij7907PiuWbqnHXhqlk/XknTZ/zy4dWrsS35OYDta9l5uSDgw5icHJsMB3K0lAMX6evwnxUiPKRAy6gPSfqzPXmAXZynfYh0mftWUm/m+xWNcUE3fFcw/bUmJTA68YUi9o0kgprCqn+FJZxZdSOAGVVSplknXQYIA2OzvECr477DfXdusWuW/sWDhMJt7JMJ6cdXWklHHmTKnQY0o99tIonaxDLh8mFepx5l57Us9PB2vfoJffV6StHEjqNcTg5Mwopq8wYcOJOuRtr0R3r/imNuk+V3ddaOSt4H1xSgPfGMnn/3l9oNlxLFZurMbP1aEtiYCekxp4xZB6QZNGSmFVOcWXyiq+lMIJqKxSKdOsLYcPQz9hAqwFBbwRh7uV9NBx1tRAO3YsCaKOHhX8mozLBZqioBs3TrQ+YkKV6fFMRCprbL3S9/JmFokqXaxn75PM3B+byiNO8/7BkY1rxOBcsMcKSkPjwqMOVDQMxQ1SUlEmztUfVhNHwlf62MYgR64Tq//87YH9YLFYWRZYtI+M16WSjqS51MArhtQLmjRSCqvKKb5UVvGlFE5AZZVKmWZlfT64mprA+nyoXrIENEWh49IlME4nzD/8AJqiULtmTcKc3B6ydPfzyvR4JiKVVRqli9U1zODLxcQA5IU2YABy9GYrJszT4ykd30lwJM6BIV/cPU4N7S5k5dAYN1eHgRR6dAlRJo7/Vb/RytID1TEfw1nmLzsYeEw81md0DygNjYV7k/88auAVQ+pFQhophVXlFF8qq/hSCiegskolObHaS0pAUxSsBQX8vq6y//0PjNOZMGfFn3+Cpij0l5ZKRBtdchrPkaSySqN0st54aQOlofHDajMYhsW9t91BBhdavDXGDr5G4tx0sg6/bLBAV9WPykYHKhsdaOxw8sHYzvOkHK/obKOonykZVilk6yUOh5/N1+Pu266I+y897uDHetPJev7v8Vi5PWFfLjYmzaUGXjGkXiSkkVJYVU7xpbKKL6VwAiqrVJITq8du563muVLBoWqykpwoZ8uRI6SRck6OFKgxJafxHEkqqzRKJ6vXx2KGv0lvwW4rHwh8t8LE///649FbNsTjrGt1IjtXG+FWSGlovNT3oqefWMhn5dCoa03eWVGoMnX8Z/iNQ7JyQjNfDe0ujMkPjM/ey038fSOxTlpAHCm7+5LbC6cGXjGkXiSkkVJYVU7xpbKKL6VwAiqrVJIbq+X33/nAq+vmTf7viXL6BgehnzQJNEWh+/59sTFjSm7jGU8qqzRKN+uJO60hgdFn8/Xod3ix4nA1KA2NmWvMCXMuO0h6cU1dYsI3y8ht4nxi5jF5oYEPHubvSt5VMRFl6vi/1PVi9dFafmzvvumCpc6By086Qsb8+O1Wwaw520h5orE6OedHNfCKIfUiIY2Uwqpyii+VVXwphRNQWaWS3FhZloXHbsdwV2hpTzKcnVev8jb0zYcOgQnr9+V/w2RRo0pu4xlPKqs0SjdrfZsLc3ZUIbeoEoeuNfN25R4vizH5WmTn0HC4IvdgxeKsbnYiK4e47/X0e+D1sfD6WNx4YQsJNmasKkNNi/TZrnis6RDDsPjr75qo2b8x+VqMztPi8pOAWcZIrKuOkEDuGZ1YY25OauAVQ+pFQhophVXlFF8qq/hSCiegskolpbAmw8n6fGjat4+3rDdOnYqWv/+GbzCw0uysrUXdunWoXbkSjTt3wtWY2n4VpYwnoLJKpUywMiwQrdNC/vZKUBoap+6F9o5iAdBGK0rLB/CxvB/P6F48+diDmy9sWO0PMraeaQh5jsE6yAccF0s64B4eubWDWMr08a9sHMKGE3X4Zb0F360o48fhUkkH9v3ThHtvu/nHjsS6+yLpwXblaWfU+209w3GfrwZeMZTpkyQRqaziS+UUXyqr+FIKJ6CySiWlsKbC2ffuHYzTpvEljIYpU/hmzfbHj/m/c46KAMB6ktt/oZTxBFRWqSQnVm3lACgNjXHzdHjwrx3vzf1wDzPYeLIO05fpomZxuFt4RqZnwAtKQ2Pb2YakrfaTlZzGlGFY7LpIjEWaO91otw/jtSFgYjIS69kH7aA0NA5fa4l6/5Hr0f/OSQ28YkhOJ8lIUlnFl8opvlRW8aUUTkBllUpKYU2V01Vfj/qtW2H028wbpkyBq6kJLUePhgReFfn5GLJa0bh9e0Y40ymVVRrJjXX5weqQgOrbIOONcXO1mLXWDM3WCuQWVWLRPiuW7K/GzgsN6HdE9gJ7Upre9gyc5DamA0M+fL3UCMbftyzYTn8k1gfviPPk0oORNvW9A158vcwU9/lq4BVDcjtJ4kllFV8qp/hSWcWXUjgBlVUqKYVVLE7W7UbV3LmkKfOPP6JyzhzioDhhAh98maZPhzY7G86amoxxpkMqqzSSG2trlxvLDlYjZ1sFsnNIwDV+nh5ztxlx66UNrmEGwx4GHi/L7+eSm+Q2pgCgqxyI+veRWG29HozO02JUrhadYWWFd153ISuHhtsTu4xTDbxiSI4nSSyprOJL5RRfKqv4UgonoLJKJaWwisnpczhgmjEjJNNlu3Ej5N80RaFyzpyEzTeUMp6AyiqV5MrKssC5h+0YlavFG2MfqqrkyRlNch3TaBLCuqaYGGzsON8YEugu3GflXRJjBcBq4BVDn9pJIhcphVXlFF8qq/hSCiegskolpbCKzTlktUL32WewzJqFij//BOvzwfzTT2goKkJlbi70/gxYolb0ShlPQGWVSnJnNdcRcxm5cwbrU2O1Ng1hVC7pD0ZpaDx83w2H08f3Bhudp0VeUWXU56qBVwx9aieJXKQUVpVTfKms4kspnIDKKpWUwioFJ+sLtdj29vXx/999797/t3fuf3JUZf7vf6wJl4CCoIu4iLgCC0pAubbcdhcB73txuUj8ytoLGsRFhEUxCthGRNmXETMzufUkJCEBEkKSTkKY3Cdz+Xx/mJzO6TPn1KX7eabryXzer1e/kumuqvOuU09Vn09XdfXcd8EuvRTTR48WXqaV/gToqoUVVyuewNnpetf3z3z37tGf78Sfxg7Nu8FJDAavBGdjkVQBK670lIeu8ljxBOiqhRXXBfecnUX72msxUq9j05e+1HML+iyq1p9huPSpmmsWdJXHiidwdrq++Mczv4v2d3evx9UPtHtC16WNtdH5GLwSnI1FUgWsuNJTHrrKY8UToKsWVlyH4fn+E090v++16frrcWpf/Hd3fIbhOTUxgS23345jmzb1PD8zOYktt92G6dgPR8POtgfoqoEVT+DscD22ZUvP37v3n8QFt4x1Lzf0H194qI3f/t/+6HIYvBKcDUVSRay40lMeuspjxROgqxZWXIfheXhkBGNLl2L9FVd073x4tN3OnGcYnu9+73sYqdcxumQJtt13H3b/5CcAgI9Wr567SchXvoJjmzbh0Ouv94QzK9seoKsGVjyBs8N187Jl2Puzn2FidBQAMLlnD376yh6MbD6Me5Zvw2PP7cS3f/IO6stG8NhzO5PLZ/BKcDYUSRWx4kpPeegqjxVPgK5aWHEdhufM5CQ+/MMfMLl3L7becQdG6nWsv/xynPrww+Q8Gp7TR48CM/NvL33q4EHs+PrXMbJkSe8dGc85B+8/8QTevv/+M8+ddx5GzzsPI0uWYM/PftZ1nT11KvNyxKpgpU4BO65WPAH7rifeeae7L44tXYqP/vY37PrBD3Dw9T91p5mdmsL29XPB65evd5LLZ/BKYL1IqooVV3rKQ1d5rHgCdNXCiuuwPWenp7H55pvnwtdll2Hvc8/h6ObN86YbxPPAyy/jgx//eN7zH6xYgR3f+hYO/fnP+OCZZ3Bw1aq5s1wucC1Zgk1f+tLcJZHXXTfvtvgbPvOZec998PTT2Lp1Kw6PjuKjv/ylb+eFYtjbvwxWXK14AvZddz7+eM/+t+7v/g7tf/gHtD/3OcxOT+Ojv/0NW7/6Vbx57vk4Z9karPr+C8nlVzp4dTod1Go11Go1dDrx9NhqtTKnYfCqFlZc6SkPXeWx4gnQVQsrrlXwPNXpoP25z3UHTzu+8Y150/TreeLddzG2dOncch98EHt/9jPsefppdF56CRuD3xzzz2y99eUvY2L1asycOIHtDzyA2akpHPjd77Dl1lvx1i23oPPii5jctw9b77wTm2+6CftXrsTo6cC24eGH8f4TT2DHQw/NSczOYnZmpvRvly0EVdj+RbHiasUTsO06c/Ik1n7sYxip17HxqqvmnaHe9MUvYt0ll3T/vvSGP+DPf3c1ZqamosuvdPBqNBrdMNVoNOa93ul00Gq1AMwFsGazOW8aBq9qYcWVnvLQVR4rngBdtbDiWhXP6WPHsP1rX+vecCOkH8/ZU6ewedmyeLg6/Rg97zysu/TSuU/LL7sMG//+77HjwQd7l5NzyeDs6csV97/8cjd8rb3kEowtXYp9zz2HdZdcgg1XXIH2dddh3/PP48Crr2LX//t/pddHg6ps/yJYcbXiCdh1PTw2ho1XXjl3vLjhBsxMTmJ3sxndxzdedRW2P/QQbrp6xdwHMN/+dnT5lQ1e7Xa7J0g1m020M74U2263uyHMh8GrWlhxpac8dJXHiidAVy2suFbJc/rIke73pnYtX44tt92GEzvnvgxf2nN2Fju+8Y25SxivuAJHNmzA9ocewvavfQ1bbr117oYZd92F/b/5DQ6PjmKkXsfBVasGXocPnnqqd+AXfk/MO6t26M9/Hri9QanS9s/DimtVPKcmJnKnqYprEbquMzN4+957z1zeu2IFAODk++9ja6OBjZ/9LDZ4Z7M7L72EI+vX4+FP/Uv3uRiVDV6tVqsnSIV/x6aPsWLFCoyPj5d+rFq1qq/5hvGgKz0tPOi6eD3pSteqeY5+8pO9AeXii7H27rvxh5de6k6zqd3GpnY7cznrH3tsbv6lS9EO13HDBmx8+eUzf7fbGPvCFzC+fv3g6zA6ijUXXtizDmPXXYeNv/sd1j36KNbedBNGP/7x7rq1V6/m9j/LXKviuf4//9OMa9F+3Xj6B9jd3UbX3X9/z/7d3rgR4+vXoz02htELLsDoZz6D8Q0bML5+PV659nasXbYMa7/whWguMR+8/O+B8YxX9bHiSk956CqPFU+ArlpYca2a5/tPPIHdP/oR3nvkEbSvuebMIOvjH8fR07ds379yJfavXAlg7g6JJ3buxMSbb2LjVVdh93/9F3Y/+WR3vv0vvVSo3ck9e8TWYfy//xvvfPe76Lz4Inb98Ic4deBAz+szU1PdG4psvfPOoX73q2rbPwsrrlXwnJmcxIYrrsidrgquKSa9+0PMnjqF9XfcgfbVV3f37fbnP585/7a77sLh07eYB+buYjpz6hRmTpyITm8+ePmvx74HxuBVLay40lMeuspjxROgqxZWXKvsearTwYFXX8Xmm27q/t7XtnvuwbpPfALrL7sMu598Emsvvjh+Kd+SJdj3/PNDCTVF+nRy716Mnb4xwN5nn10AqzhV3v4hVlyr4Hlk/XqM1OtnPlCYmcHhsbG5n1DwqIJrivcefhgzk5OYmZzEpn/8x3n7+Pbgu5ghJ3ftKtVeZYKXf3fCVqtV+jteQPwGHAxe1cKKKz3loas8VjwBumphxdWC5+zUFNY3GskbZKw9feey0XPPnfvC/Tnn4MBvfzs036J9euDVV+cC5fnn49jbbytbxbGw/R1WXKvgueenP8VIvY59//u/eO+RR/De976Hd77zHez8z//sma4Krik233QTdi1f3nPL+D1PP429P//53P+feUa0vcoErxjuroadTicaqnx4cw0bWHGlpzx0lceKJ0BXLay4WvHctmULtp/+4eKxpUux4dOfRvvzn8dH7pbv99/fvRRx2JTp0+0PPDB32dQXvoDZU6cUreJY2f6AHdcqeG67556eDyc233QT1n/qUxhdsgTHPL8quKbYcMUVvXcn/I//AADMnDiB0fPPx8Rf/yraXqWDV+x3vNxz7lby7vXYreQBBq+qYcWVnvLQVR4rngBdtbDiasnz0J//PHeXsl/9CtOHD3dv4141yvTp9NGj3QHmvhdemAtf09O5t7D3mfroI0z87W89z83OzmLGC3JH2218tHr1QK7Dxorr0D1nZrpngWN313zvdIABKuCaYHZ6GqPnntt1fufb38ZW74OVt265BacOHhRts9LBSwIGr2phxZWe8tBVHiueAF21sOJqyXP62DFsu+eeSv4QsU/ZPj3w8svdwfHmG2/EljvuwKbrr8euxx7LXNepiQkceOUVbLv3Xqy7+GIcfPll7H32WXz0l79g2333Yd1ll2Hn449j1/LlGD33XLz38MMDuw4TK67D9pyamMj87brNN97YnXbYrikmO52euxdOHzvW47r/178Wb5PBK0FViyQGXeWhpzx0lceKJ0BXLay4WvNM3ZGsSpTt05kTJ7Dt3nt7PuF3j3f/7d/w4euv48PXX8e+X/wCJ3fvxsHXXsM73/kONnz605kD7PCx5Y47BnYdJlZch+05uW/f3A+CX3opdj/5JDZdf33vzxtccAFw+mzxsF1THG23u5cVb7rhBgC9rjOTk+JtMnglqGqRxKCrPPSUh67yWPEE6KqFFVd6ytOX68wMTn7wAfavXIl9L76IfS+8gLELLpgfoIJwtu5Tn8LmZcuw9Y47sOmGG7D+ssuw9qKL8O73voeDq1Zhyx13YN1ll839kPTll8u4DgkrrsP2PPHuuz23W59Yswbrg+9LzRw/DmD4rik+fO21uTsX3n8/Tr7/PgB9VwavBFUtkhh0lYee8tBVHiueAF21sOJKT3mkXD9avbobvka97+hsuPJK7Hr8cRz6y196v+cyO4vJTgdThw71PDc7OYmxpUsxcs45mD52TMV1IbDiOmzPY5s3Y6Rex6YvfrH73P6VK7HuE5/Auk98AiP1erdGhu2awt25cOdjj3WfY/AaEAavamHFlZ7y0FUeK54AXbWw4kpPeSRdP1q9GusuuQQTb76JTTfeiO3339/X5Zbjp38H6djmzT3Pm+rXTZtwdHx87kexK/w9v2H36eG1azFSr+OtW27pPjc7PY2djz3WvZHL5L59AIbvGuNou41dp28hv/d//qf7PIPXgDB4VQsrrvSUh67yWPEE6KqFFVd6yiPteurAAQDAILeb3/7gg3NnEB5/HMc2b8b0sWOYOXHCTL/ufe45jF13HcbOPx+j556LbffeixPvvovZqSkc/P3vh63Xw7D79KPVqzFSr2Pb3Xf3PD8zOYmNn/scRup1nNi5E8DwXUNmZ2aw4fLLMX7NNRip13u2LYPXgDB4VQsrrvSUh67yWPEE6KqFFVd6ylNF191PPXXmB6c//nFsufNO7HjoIWz6xS+GrZbLqY8+wtiFF877vtv6yy7D1rvuwpbbbhu2Yg/D3v7d70c98MC818avuw4j9TqOb9sGYPiuIS40useRdeu6rzF4DQiDV7Ww4kpPeegqjxVPgK5aWHGlpzxVdD30xhvYeNVV2HjllT0D29FPf7rSl+0BwDvf/OZcYLzuOky8+Sb2r1yJTTfe2F0HdxOJqjDs7X/gt7+d++2r73xn3mubly3DSL2Oo+PjAIbvGvL2fff11Ke7sQbA4DUwDF7VwoorPeWhqzxWPAG6amHFlZ7yVNV15sQJTB04gEOvvYZ9zz+P9ZdfjpF6HRORH1auCh+9+SZGzjkHY+efj81/+lP3+ePbt2PknHPmAtnFFw/RcD7D3v77/vd/534oOfK7bVtuvRUj9ToOj40BGL6rz87T3+tyj7duvhmzU1Pd1xm8BoTBq1pYcaWnPHSVx4onQFctrLjSUx4TrjMz2PP00xip17H1rruGbYPZmRlMHz2KqSNHMHv6N6amjx/vnqHb/eST8/p1+9e/jtHzzpu7PbrC7zr1y7C3/55nnsFIvY73f/jDea9tveuuubD917/O/V2RWj22dWs3cL19//3Y/uCDOOXfnRMMXgPD4FUtrLjSUx66ymPFE6CrFlZc6SmPFdepiYm54LJkCU5+8IF+g8EljbMzMzh14AAm9+7FxJo12PPTn+L9J57AkXYbk++/j3e++12M1OsY//znMXvq1Px+nZnBhs98Zu5mEe++W5lLJhd8+8/O4tAf/4iP/vIXHH/3XWxtNDBSr+ODFSvmTfr2P/8zRup1HDp99lDL9dTBg5jxzlaFHB4dxdSHHwKYC11b7rwTI/U6dnzjG8l5GLwGhMGrWlhxpac8dJXHiidAVy2suNJTHkuu6+++u3u3w9nJScycPKnWlvt+luPt++5D+9prse5Tn+r93tm552Ktu5nGkiU4fPoGC7F+dd9ZGj3vPGy++Wac3L1bzb8oC739j6xfP/+Htut1TPztb/Om3fH1r/fcLVDadc8zz2DdJZdg9LzzsPZjH8PJXbu6rx347W+x5c478dZXvjL3O2M33IAPnn4aW0+HrpF6HfszsgGD14AweFULK670lIeu8ljxBOiqhRVXespjyXXz736HkXod6y65BO/8679i5+OPq7X17r//O8aWLsX7P/oRPnjqqe53tEbqday/9NK5OxTecQdGTv9Y9MYrr8Sen/60O3+sX9/+p3/qBrSReh2bb765e6nisFjo7f/ev/87Rup1jF10Ubc/xy66KPrzA+4sogs4g7jOTE7i2ObNc2cbAUx9+CE2nP7eoP/Ycvvt2P3UU9gQ3Nil53HOOXj/Rz/q/nRCDAavAWHwqhZWXOkpD13lseIJ0FULK670lMea6/j11/ecbQp/ZFmEmRmsv+yyeQPuzTfeiMNr1mByzx5M7t+Pyf37caTdxsTICE4dONATomL9uvPRR7H/pZdw4oMPsPbii+cG+rfdhqmJCfl1KMhCbv+Dv/9993LRo+Pj2Hj11dj95JN4+5/+KTr9ew8/jJF6HZ0XXxzYdeLNN+dq5vzzsf6yyzC6dOncXSavvhoH//jHdMiq17HpH/8Ru//7v7Htnnvw1s03471/+7fc9hi8BoTBq1pYcaWnPHSVx4onQFctrLjSUx5rrgd+85ueQfH4ddeJnzU6sm5d97e3tj/0ELbcdhtGlizBB888M/+7WbOzQKT9WL/6l0YeWbsWay+5ZO77TT/+8dzrx4+LrkcRFmr7H9mwoXum751vfQsAMH30KADgxHvvRefZtXw5Rup17P35zwd23fPTn0ZD1YFXXgEw9x0+v7Y2L1uGnY8+ir3PPov9L71Uuj0GrwFh8KoWVlzpKQ9d5bHiCdBVCyuu9JTHmuvs1NTcWaaxMWy44gqM1OvY8/TTYm3MnDiBtacvg9v5+OOYmZzEzIkTOLp1KyY7nVKueex94YXurdRnT53Ce9/7XnS6g61W4XbLorn9p48dw64f/hDbv/a17mV9b33lK5g+cqTQ/Lubze5dIvtxnT11Cu898gi23XsvNvz933eD+o6vfx0ndu3C/l//GrPT02dmmJnB1MGDmDp4sFQ7MRi8BoTBq1pYcaWnPHSVx4onQFctrLjSUx7Lrof+7//mviO0dGnPjREG4cCrr3bPehzZsKHv5RTp1w9few0j9Tq2f+1r+PAPf8DYhRdi5uRJTB85glOn76KH2Vmsu/TSzO8TDYLW9p85eRJv3Xxzz9mltRdf3P2OVRFc/2z+4hdzXaePHev5e39wZtR9ty51dk0aBq8BYfCqFlZc6SkPXeWx4gnQVQsrrvSUx7rrjgcfnDuTcsstIrdo33L77XPfK/rVrwZaTpF+dZc0brzqqu7d8/b/5jfY9KUvdS9vO/Xhh3OX5333uwP5DOJZlpnjx7H5ppvmboTyqU9h73PP4dAbb5S+i+PMyZMYW7oUI0uW4Pjbb2e6vvOd73TD1/Ht27H+k5+c69vPfhadX/4S49dei33PPz/QepWBwWtAGLyqhRVXespDV3mseAJ01cKKKz3lse46degQ1l566Vxo+dWvMDs1NfddqT6+9zW5Zw9GlizB6AUXdL9/JOkacuK995I3dNj+wAMAgKObNs3dFGLJEuz5n//BgVZL9GYcGtt/5yOPdEPX8R07BlrWW7fc0r2T4Mb/+I/ub3r5zJw4gbELL8TeZ5/F7KlTePtf/qX7PS1XB7G7JmrC4DUgDF7VwoorPeWhqzxWPAG6amHFlZ7ynA2uB155pXsp264f/AAbr7qq+9tPZXj/iSfmfhj3oYcGVS3Ur9OHDyeD1+h552HbV7+Kvb/4xfy77N14o9iNOKS3/7G33sLokiVid5x028R/fLR6NTA93b1s8dAbb8xdcnrBBVh3OoSPLlmCyX37Bm6/Xxi8BoTBq1pYcaWnPHSVx4onQFctrLjSU56zxXXrV7/aMzjfeNVV0e8ThXdAnD5yBB+tXo0d3/pW97e6Jv76V1XXMzKzGD3//LnL6ep1HPrTnzAzOYmNn/1sz29GubDVvvrq7o81b7n1VsxOTqp6dn79a8xE2pjctw8Tb76Jw+vWYfrw4e7zpw4exOYbb8RIvY5djz02sBsAHB4bw4FXXsEHP/kJ1l5zzVxfXHcd3vryl9H+3OeAmZkzv4/mfhfs/POx99lnRdrvl0UdvDqdDmq1Gmq1Gjo5d6RptVpoRe4ew+BVLay40lMeuspjxROgqxZWXOkpz9nienLvXrz15S/PBbDTty1f98lP4vD69XNNkCggAAAgAElEQVRh6/T3v/Y9/zxOvPsuZk6exNavfhUbPvOZnkH7+ssvF7k9fdF+3XDFFTg8MoKNV12FmRMnAMwFmGNbtuCtW2/teu39+c8xOzWFY1u2dG9Dv+X22we+A1/K8+jmzRip17Hhiiuw6wc/wHsPP9x9jF97bddrx4MP4tTBg9j56KPdUDhy3nkqv022ZcOGbkh1j6133DEXti68EFsaDex8/HFM7tkj3nZZFnXwajQa3cDVaDQyp63VagxeBrDiSk956CqPFU+ArlpYcaWnPGeT68zJk5g+dgx7fvaz7h311l50Ebbcfju23HorTuzYgc1f/CK23X039j777Jm77X3iE9jxrW/h8NiY2OVpRfv1/f/6LwCIhoXZqSnseOghjNTr+PC117rPHx0fx9qPf3wuXF56afe3qKQ8T+zahS2NRuaPCo8uXTr3Y8jnnNP9MeKReh2jF1yAbXff3bdPnuuu738f49dei02nz6y5x54VK1Ta7JdFG7za7TaazWb372aziXa7HZ222WzyjJcRrLjSUx66ymPFE6CrFlZc6SnP2eo6c+IEtp++46H/vSl36d7ouefO/UbUj3+scoakqGvuTTxmZ/HBT36Co5s29Tx9/L33uncOHF2yBJ0XXxzIc3Z6GofHxvD2P/9zt29GzjsPu5tNvPfww9jdbHYfOx99FIdefx07H3+827dv3XorDq9Zg1MHDuCowHe7slwxO4vZmRkcHhvD+z/6EXY/+eTAN0ORZtEGrzBIpYJVp9NBu91m8DKCFVd6ykNXeax4AnTVwoorPeU5q11nZ7HvhRfQefFFvP3gg91LELs3qbjhBh1RLFC/Tk9j91NPzYXJJUuw99lnMX38OGZK3MFv65YtONhqdUOcC3Jb77oLx956K3PeqYkJbLvnHhweHR10TYq5ns21WhLzwcudFUu9vmLFCoyPj5d+rFq1qq/5hvGgKz0tPOi6eD3pSld60nWQ+Tf+8pcYu+YabPjxj9H+05/QXru2sq5lHusefXQufJ1zDkYuuggjH/sY1t56K9Y98AA2vvoq1jebaP/ud9F5V99ww5nAdeGFWHfffdjQag19Ww+7T6vkGsN08Gq3293vgPGMlw2suNJTHrrKY8UToKsWVlzpKc+idBW4eUYeC92v+154Yd4ZvZ6bUNx1F2ZOnsTx7dtx4NVXceiNN3Bk/XqMXHABRs45Bx889RROHTiwoM5lWZS1mqAywavVanXvYNhqtQp9x6vRaHTn8ef1YfCqFlZc6SkPXeWx4gnQVQsrrvSUh646DMN16uBBnNy9G/t//Wvs/P73z5wFO/39ttHgjoDuMX7ttQvu2g/c/meoTPCK4e5q2Ol0cu9qyDNeNrDiSk956CqPFU+ArlpYcaWnPHTVoQque55+GkfWrcPGK6/shqx1l16KzcuWYdP116P9D/+Atddcg86vfjVs1UJUoU+LsqiDV+x3vNxz4e96MXjZwIorPeWhqzxWPAG6amHFlZ7y0FWHKrnuWr4cOx95BEe3bMHMyZOYnZrCzMmTmDl+HFsT3yGqIlXq0zwWdfCSgMGrW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pUOnh1Oh3UajXUajV0Op3kdG6aWm3+6jB4VQsrrvSUh67yWPEE6KqFFVd6ykNXHay4WvEE6OpT6eDVaDS6gavRaESnabfbmaGMwataWHGlpzx0lceKJ0BXLay40lMeuupgxdWKJ0BXn8oGr3a7jWaz2f272Wyi3W7Pm67RaKBWq0VfAxi8qoYVV3rKQ1d5rHgCdNXCiis95aGrDlZcrXgCdPWpbPBqtVpotVrJvx2dTqd7SWIsfDF4VQsrrvSUh67yWPEE6KqFFVd6ykNXHay4WvEE6OpjPng5Op1O9HLEFStWYHx8vPRj1apVfc03jAdd6WnhQdfF60lXutKTrsN2ONtcrXguZtcYZ03wAuLfA+MZr2phxZWe8tBVHiueAF21sOJKT3noqoMVVyueAF19KhO8Wq1W986ErVar8He8fPzpHQxe1cKKKz3loas8VjwBumphxZWe8tBVByuuVjwBuvpUJnjFcHc1TF1G6NNut6NnxBi8qoUVV3rKQ1d5rHgCdNXCiis95aGrDlZcrXgCdPWpdPCK/Y6Xe67T6aDdbndfj53tAhi8qoYVV3rKQ1d5rHgCdNXCiis95aGrDlZcrXgCdPWpdPCSgMGrW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pUOnh1Oh3UajXUajV0Op3MaRuNBmq1Gtrtds/zDF7VwoorPeWhqzxWPAG6amHFlZ7y0FUHK65WPAG6+lQ6eDUajW7gajQayelqtRqazWb0NQavamHFlZ7y0FUeK54AXbWw4kpPeeiqgxVXK54AXX0qG7za7XZPmGo2m/POZrnnW61WcjkMXtXCiis95aGrPFY8AbpqYcWVnvLQVQcrrlY8Abr6VDZ4tVqtnkAV/g2cuRSx2Wwmz3oxeFULK670lIeu8ljxBOiqhRVXespDVx2suFrxBOjqYzp4tVqtnjNhse94rVixAuPj46Ufq1at6mu+YTzoSk8LD7ouXk+60pWedB22w9nmasVzMbvGMB+8/Odilx3yjFe1sOJKT3noKo8VT4CuWlhxpac8dNXBiqsVT4CuPpUJXq1Wq3sHw1arVeg7XuE0sXDG4FUtrLjSUx66ymPFE6CrFlZc6SkPXXWw4mrFE6CrT2WCVwx3V8NOp5O8q6F/q3n/LogOBq9qYcWVnvLQVR4rngBdtbDiSk956KqDFVcrngBdfSodvGK/4+Wec3+32+3uNLG7HjJ4VQsrrvSUh67yWPEE6KqFFVd6ykNXHay4WvEE6OpT6eAlAYNXtb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WpdPDqdDqo1Wqo1WrodDrRadzrqekYvKqFFVd6ykNXeax4AnTVwoorPeWhqw5WXK14AnT1qXTwajQa3SDVaDTmvd5ut3v+bjab86Zh8KoWVlzpKQ9d5bHiCdBVCyuu9JSHrjpYcbXiCdDVp7LBq91u9wSpZrM5L2iFMHhVHyuu9JSHrvJY8QToqoUVV3rKQ1cdrLha8QTo6lPZ4NVqtdBqtZJ/h3Q6nejrK1aswPj4eOnHqlWr+ppvGA+60tPCg66L15OudKUnXYftcLa5WvFczK4xzprg1Wq1ot8D4xmvamHFlZ7y0FUeK54AXbWw4kpPeeiqgxVXK54AXX3OmuAVu8wQYPCqGlZc6SkPXeWx4gnQVQsrrvSUh646WHG14gnQ1acywavVanXvTNhqtUp/x4vBywZWXOkpD13lseIJ0FULK670lIeuOlhxteIJ0NWnMsErhrurYafTid7V0NFut5OhjMGrWlhxpac8dJXHiidAVy2suNJTHrrqYMXViidAV59KB6/Y73i55/zvc6XOdgEMXlXDiis95aGrPFY8AbpqYcWVnvLQVQcrrlY8Abr6VDp4ScDgVS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Kh28Op0OarUaarUaOp1OdJp2u92dpt1uz3udwataWHGlpzx0lceKJ0BXLay40lMeuupgxdWKJ0BXn0oHr0aj0Q1cjUYjOo0fymq1+avD4FUtrLjSUx66ymPFE6CrFlZc6SkPXXWw4mrFE6CrT2WDV7vdRrPZ7P7dbDbnndHqdDo9gSwWzhi8qoUVV3rKQ1d5rHgCdNXCiis95aGrDlZcrXgCdPWpbPBqtVpotVrJvx2NRgOtVgudTqcnqDlWrFiB8fHx0o9Vq1b1Nd8wHnSlp4UHXRevJ13pSk+6DtvhbHO14rmYXWOYD17ue2CpSxF5xqtaWHGlpzx0lceKJ0BXLay40lMeuupgxdWKJ0BXH/PBq91ud8NX7IwXg1e1sOJKT3noKo8VT4CuWlhxpac8dNXBiqsVT4CuPpUJXq1Wq3t3wlar1fd3vMK7HzJ4VQsrrvSUh67yWPEE6KqFFVd6ykNXHay4WvEE6OpTmeAVwwWpMGA53JmucHofBq9qYcWVnvLQVR4rngBdtbDiSk956KqDFVcrngBdfSodvGK/4+Wec3+HZ8pCGLyqhRVXespDV3mseAJ01cKKKz3loasOVlyteAJ09al08JKAwata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4MXglYJDpYcaWnPHSVx4onQFctrLjSUx666mDF1YonQFcfBq8ELBIdrLjSUx66ymPFE6CrFlZc6SkPXXWw4mrFE6CrD4NXAhaJDlZc6SkPXeWx4gnQVQsrrvSUh646WHG14gnQ1YfBKwGLRAcrrvSUh67yWPEE6KqFFVd6ykNXHay4WvEE6OrD4JWARaKDFVd6ykNXeax4AnTVwoorPeWhqw5WXK14AnT1YfBKwCLRwYorPeWhqzxWPAG6amHFlZ7y0FUHK65WPAG6+lQ6eHU6HdRqNdRqNXQ6neg07Xa7O0273Z73OoNXtbDiSk956CqPFU+ArlpYcaWnPHTVwYqrFU+Arj6VDl6NRqMbuBqNxrzXO51O93kX0kIYvKqFFVd6ykNXeax4AnTVwoorPeWhqw5WXK14AnT1qWzwarfbaDab3b+bzea8M1qtVgutVitzGgavamHFlZ7y0FUeK54AXbWw4kpPeeiqgxVXK54AXX0qG7zCUBX+XXSaFStWYHx8vPRj1apVfc03jAdd6WnhQdfF60lXutKTrsN2ONtcrXguZtcYpoOX+36Xo9lszpuGZ7yqhRVXespDV3mseAJ01cKKKz3loasOVlyteAJ09TEdvIC5sOVurhG7CQeDV7Ww4kpPeegqjxVPgK5aWHGlpzx01cGKqxVPgK4+lQlerVarG55arVah73j5dDqdnukdDF7VwoorPeWhqzxWPAG6amHFlZ7y0FUHK65WPAG6+lQmeMVwdzX0714YI7zk0IfBq1pYcaWnPHSVx4onQFctrLjSUx666mDF1YonQFefSgev2O94uec6nU43cGWFMgavamHFlZ7y0FUeK54AXbWw4kpPeeiqgxVXK54AXX0qHbwkYPCqFlZc6SkPXeWx4gnQVQsrrvSUh646WHG14gnQ1YfBKwGLRAcrrvSUh67yWPEE6KqFFVd6ykNXHay4WvEE6OrD4JWARaKDFVd6ykNXeax4AnTVwoorPeWhqw5WXK14AnT1YfBKwCLRwYorPeWhqzxWPAG6amHFlZ7y0FUHK65WPAG6+jB4JWCR6GDFlZ7y0FUeK54AXbWw4kpPeeiqgxVXK54AXX0YvBKwSHSw4kpPeegqjxVPgK5aWHGlpzx01cGKqxVPgK4+DF4JWCQ6WHGlpzx0lceKJ0BXLay40lMeuupgxdWKJ0BXHwavBCwSHay40lMeuspjxROgqxZWXOkpD111sOJqxROgqw+DVwIWiQ5WXOkpD13lseIJ0FULK670lIeuOlhxteIJ0NWHwSsBi0QHK670lIeu8ljxBOiqhRVXespDVx2suFrxBOjqw+CVgEWigxVXespDV3mseAJ01cKKKz3loasOVlyteAJ09WHwSsAi0cGKKz3loas8VjwBumphxZWe8tBVByuuVjwBuvoweCVgkehgxZWe8tBVHiueAF21sOJKT3noqoMVVyueAF19GLwSsEh0sOJKT3noKo8VT4CuWlhxpac8dNXBiqsVT4CuPgxeCVgkOlhxpac8dJXHiidAVy2suNJTHrrqYMXViidAVx8GrwQsEh2suNJTHrrKY8UToKsWVlzpKQ9ddbDiasUToKsPg1cCFokOVlzpKQ9d5bHiCdBVCyuu9JSHrjpYcbXiCdDVh8ErAYtEByuu9JSHrvJY8QToqoUVV3rKQ1cdrLha8QTo6sPglYBFooMVV3rKQ1d5rHgCdNXCiis95aGrDlZcrXgCdPVh8ErAItHBiis95aGrPFY8AbpqYcWVnvLQVQcrrlY8Abr6MHglYJHoYMWVnvLQVR4rngBdtbDiSk956KqDFVcrngBdfRi8ErBIdLDiSk956CqPFU+ArlpYcaWnPHTVwYqrFU+Arj5nRfBqNptotVrR1xi8qoUVV3rKQ1d5rHgCdNXCiis95aGrDlZcrXgCdPUxH7xarRZqtRqDlxGsuNJTHrrKY8UToKsWVlzpKQ9ddbDiasUToKuP+eAFzIUvBi8bWHGlpzx0lceKJ0BXLay40lMeuupgxdWKJ0BXn7M+eD366KN4+OGHSz+++c1v9jXfMB50paeFB10Xrydd6UpPug7b4WxzteK5mF1jnPXBixBCCCGEEEKGDYMXIYQQQgghhChjKni5G2mEN9Ng8CKEEEIIIYRUGVPBKwWDFyGEEEIIIaTKmA9eqbNghBBCCCGEEFIVzAevPPxgVqtlr26tVkOn05n3fKfT6c7vv95ut7vPt9vtgTz9ZUmESE3nMn06TE+3DEmq0q+s1WJI1ioQ//dV5PsAABvKSURBVLH2lH8ZNGoV0PGVqFMtNx/pOgX0nBeiTrOeL8pC1mnW80XRrFUJP8dC1WrW80VZiFptNBoDL38ha1XCV7NWJfwcC1Wrks4pFqKW/TbcNjvrgxcwVyjNZjNzmmazmSzmRqPRfb7RaHSf7+lIgR3Op0hBt1qt5M6n7VykT4sQ8+x0Oj3/79ez2Wyi2WwOHDR8NH0BnVqV9FuoWl3oPi1C6sfaU/taGTRqVdN30DrVdPOX7zNonWo7a9dp6vkyLGSdSvgCerUq5beQtbqQfVqEmI+/Xs1ms/LHVClfQKdWJf0WqlYlnfPQrOVOp9P9u9Vqddth8PLw30BT87od2R8Yunn7wQ0qw3ZTz/s0m83o69rOsTYkluE8w+/s9XvwdPNJ7FQL4RtrI0WZWpXyW8haHUafFiH0SvmXRbpWHVq+g9SptptGnWo7x5Y1CKnvPQ/6feiFqtO858ugUatSfgtZq1LOwMLUKjD4B68LWavAwn1I2E+tDuo3jFod1LkIC1XLblwDLMLg5Z9SDD85iBVz2JH+341Go5vM+91wsU8QHH56dq5u2qzLsLSdXftufv9Sm/DsmvOMhbyUZ5Z/UTqdTrdfYv3ru4WfUri/w4OJpq9Do1al/BayVrX6tN9azfMdxFOjVjV9gcHqVNtNo061nV37WnUq4beQdSrh69CoVSm/haxVKWfXvnat+sspyzBqdRBfh2atDuo3jFod1LkIC1XLPTUm5F5pwkTrb8TwMpEywcttpEFP3abmdyHJbzM8e1V2sCXhDPT2aRjsnFutVus5iBTt2/Da7H6uSfenDz+FDt1cn7Tb7e5rRd6wJH0dGrUq5beQtarVp/3Wap5v6u8iaNSqpi8wWJ1qu2nUqbYzoFunEn4LWacSvg6NWpXyW8halXIGFqZWgd5LtcowjFodxNehWauD+g2jVgd1LoJ2Lfthzr3G4DVA8HJF5W+UsrRa6U8RXDGnTtP2E7wknN1ywvldcTmnVD8X8fQ/Nckq9BT+FzNj6xr2ud92anto+jq0alXCb6FrVatPgfK1WsQ39ncRNGpV0xeofvCSrlNtZ0C3TiX8FrJOJXwdVQ9eC1WrUs7AwtSqe60fhlGrg/g6tIOXtVp1r2mykLXsgiuDV04xl/m+VD8DwyLXzaa+N5BqU9s5bMM/O+EvM69Yi3w/op9LIv3LDFLt93Pg1fLNakOiVqX8FrJWpZzDNvqtVUd4YB30Oz5atarlm1qOxABhIb/jVbZOtZ3DZUnXad7zeSx0nQ7q61Pl4LWQtSrlDCxcrfa7/w+rVvvd9x3atTqI37BqddA+zWMhatmfFzjLg1ezeeauNn5n+J3oki2Q7lD3vB9cXLGF0/RD7JME/7Sk+yTBnz6vTS3nWJ/6O1vZYo15OsLLzYpS5M0mPICkPt1YCF9At1Yl/BwLVasSztK16tYnrK8s/zw0a1XDV6pONdzCZUvXqZbzQtVp1vN5DKNOB/EF9Gt1UD9/GQtVq4M6L1Sths+V8R1GrQ7iC+jX6qB+/nwLVatSzikW8rgLLKKba7giCd8M/UuYXCempgXSv9Pi5vELb1BX94h9YhM6uPWIfSKg5Rzrp9C90Wh03dx3c8r0bZEvMaZw/eTP67fR/cTB8431aaptaV+HZq1K+MVcNWtVq08HqdXUvpPa1/LQrlVpX3+Zg9aphltWGxJ1quW8UHXa77F/WHWq8V7l+wxaq1V+/1/IPpWu1fAS8zL71TBqdRDfcLkatSrhl2pDq1alnbPWQ7OW/ed6zmSKrgkhRqjVWPrEBqxVYgHWKbECa5UME1YfWZTwwEuswFolFmCdEiuwVskwYfWRRUfscgRCqghrlViAdUqswFolw4bBixBCCCGEEEKUYfAihBBCCCGEEGUYvAghhBBCCCFEGQYvQgghhBBCCFGGwYsQQgghhBBClGHwIoQQQgghhBBlGLwIIYQQQgghRBkGL0IIIYQQQghRhsGLEEIIIYQQQpRh8CKEEEIIIYQQZRi8CCGEEEIIIUQZBi9CCCGEEEIIUYbBixBCCCGEEEKUYfAihBBCCCGEEGUYvAghhBBCCCFEGQYvQgghhBBCCFGGwYsQQgghhBBClGHwIoQQkkmj0UCtVos+FpJ2u91tt9lszvNqtVoA0P270Wig2Wwm3ZvNZs/yw2nb7TY6nQ7a7XbPa64dQgghpAwMXoQQQnJptVrdMAMAnU6nJ6AUpd1ul5o+nLdWq6HT6XSfc+ErDEPu72aziU6n0+Pr/vaDV2xdXNhyz7llMHgRQgjpBwYvQgghuYTBy3+uzJmvskHNJxa8XDhKBS9HGLx8UuHNtcngRQghRAIGL0IIIbnEglfsrJcfxvyQ408bXubnX8aXFco0gldWIAth8CKEEDIIDF6EEEJyiQUv4Mwleq1WqxtM3OV9/vT+96Ril/O571JlnT3TCF5lztoxeBFCCBkEBi9CCCG5FAlePu7yPX/6WPCKfW8sddaLwYsQQohlGLwIIYTkUvRSQxeO3L9ZwSu8/DDvroEawcu/UyIvNSSEEKIJgxchhJBcYsHLDy0AMi81BNLBKzyLlkLr5hpZgS/2fTAGL0IIIf3A4EUIISSXWPBKne1qNpu5Z7zczTXCOwpm3W4+FrzC8Odcw2VkBa/UWa92ux09w8fgRQghpB8YvAghhGRS5geU/bsWhmeSYiHJnye822FILHgB8++kGAtGoXfsssJwPUMXBi9CCCGDwOBFCCHEBKngtVAweBFCCBkEBi9CCCEmYPAihBBiGQYvQgghJvAvVcy6JFGD2KWThBBCSBkYvAghhBBCCCFEGQYvQgghhBBCCFGGwYsQQgghhBBClGHwIoQQQgghhBBlGLwIIYQQQgghRBkGL0IIIYQQQghRhsGLEEIIIYQQQpQpHbz2r1yJkXodI/U6ju/YMe9199r+lSsBAFOHDnWfG6nXu8vwmVizJnMa//WpQ4d65t21fDmO79iR2Y7/fDiN/7eb3rW3a/nynvXdv3Ildi1fHl2W8wqnHxTJZWmQVQt5uH7Oem3X8uWZyyhbj2UIaypWf3lMrFmTXIewlmL7RWzerFrPqz/Xpj9dbL/w3ZyDey7cL/L6PaudcN/3H265RY4hsf7KW7Zz8+fx+ydvXy+yrcL+GKnXMbFmDaYOHSrkEFtGP/taUYr4pI7Hx3fsiDqmnveXE66rO66n5g19J9asKTxvWNcxyq7LMOcvU0Nl23D9mtdG2ffJsu0Psu6pes2qP2DuuJOqkSwXvy3/2OUfN/Pe1wghZy99nfFyB6zwYOUORv7BMvamFxschfO4afwDXOyA5QZiee3sWr685+9YMAzXMTVv7G9//vD1fnFvYO7fKuK2n1Twyur3vOUUqce85YTz+st0b5pl1tXVRmyw7tY9tZ6pecvWerjMrD721ze2HH/eMv2easeFkHA93MC5yPr6bfj9VWTZYWDK659wX0+1HfZF7JhX1CE1nxZZPlnHY+fmpsl63v3fH5yG2zhrme612LYoMm/esaXMulRh/qI1lNeG+zDALaNMG2XfJ8u079eI2w/8/bxsvebVX8w/r++cSyzg+eR9SEMIObsZKHjFBs3+gCt1QAtDT+wg5H+C7wjbdAfpvHaA7INobEBT5g3FDcjdwVYqeEktRxP3xiMxGJxYs6bwNgvnK1KPZdrOGtRlDZh8pg4din4iD8wfYITrmZp30FrPGyyF0xYJXkX6vci2jB0Liqyvmy7V16llO9cyg8lwX89rO1UvZcKfP8+wg1dqH0kNZFPPh8dc//9u38gaHKfqqci8WfP3sy5VmL9s8CriEn6oMmjw8vedsu37gcZN79rup16z6s9/PVVjWdshHAsweBFCfPoOXrFP/1MDLnfAix2AwoN7Fu6SBn9+t8ysdtzru5Yvx9ShQ9FBsO9xfMeOnoFVkU/yigx8/f4Jz2I597xLxsLnyizTfzNx/ZUaSPvrH/NwfqmzQP48/v+dYzho9/926+A8swbUbt6i9ZjVL67t2FkKh+s3N8Bz08Wmd+2mXvNrt8y8RWs9RmqwFNsvigSvMseBVDuOvD7Pq4GsZUgFr3Bfz2o7dtY05Z7lkLWvZe3j/n7jLyP0ix0Higzi/eNxamCcNWD22/bbc/Ol5g0vPS0zr79OeR/ElVkXf3nDmD9rm/n9HB5/U/0TO+ZLnPEqEqRi7fe77j7h+CFVf/4ys97HUy7uNXe8i83P4EXI4qXv4BUOKvw3xNRAN3yTL3NGAsC8A1n4d6odN23W4M0PAXmXHPjLCkNKbPpYO/7BN3yTTH2qm5qu7DL9NwY3vf/J3f6VK3sGBOFy/E/eU8HLv9ws/NTW4eb12w8DrJsvb6BUtB5j6xO2nTVg9tfXX8fY2Qj/U1e3nr5H1hnSrHmde1atlwleqf2iSPAq0+954SkVjvLW1/fK6q9+g1fWvp7VdtEPlrIcsva1vOOB22/C+f0+8bdhkUu3fPwa7ics+AEq3O9dQM9bpvu/3ydZ8/ptLJbg5deQmzevf8I6KlIXZd4ny7Yfez8pG7zC8UKq/rKuRMhzd6+FfRfOz+BFyOKl7+AF9A7is4KXwz8Q+wf/2GDbD0IA5g3aXXAo0o57LusTd39QkzcA9ZcVG1jlBS9/+vDT29SbcdZ0/S7T9RMQvzY9tRx/2qzLn/x+cp92+n0bGwimzhz6riFF67FoHxY94xUOaPLacn0U1m5YL1nzpnxitZ6aPjZYKnrGK/wEvEi/57XjyApeWetbpL8GCV5Z+3pW21l1VNQhta/l1bK/37j/+/ubv6xwHy4ykA2Px2XDgvu/7+XWq98AUmTecLumtkfZ4DPs+fO2mavd2CVxKZeybZR5n+yn/djNK4p4AfHxQ6z+/OkGCV7+/hl+WMPgRcjiJhq8Upe5OcKDjDugxwafqYOpP314EMob8LmDo/9dsax2Usv0D4j+J/dFzniFg5mi3x9IhaTUJ3Rh8IpN1+8yY8Er9uYULqdo8PL7xl3ikjrjFVuPssGrSD0W7UNX/7HpYoPXcNlZ31fwazdcz7x5+611v628Aagf4MI+8Oct2u957fjrGZsmb33zvpuSWrZzLzqYjO3reW2n6sitR55DXvBK1bJ28Iodj8PBaNbzYRtuXfx9I2ve2MC3yLz+OqX2kbLrUoX5i9ZxeBYsz8U/ZvcbvID5+04/7TvCS+r7qddU/YVnrGL7WN52CPfXsM4YvAhZ3Ax0xsv/VMf/O2ug6w5G/rLyBmmxT7r8gFSkndhZhdigKTZIynpDic1XJniF82d94paart9l+gPr8FNJ929sOf5ALRbYHFmDO9eGZPDKq8cyfegH8dA3HDy4QZ8/KI698cdqN1zPvHn7qXWfvMGSv1+E2zY8G1ym34vuf7HglbW+ef2VtWy3DmUGk+F65rXt+jBsOzwGphyy9rWsWs4LXmFgCZ2z+iR15iHc1/11DZ+PhScXnPy6iM0bO3MW269SPrHtGlJmXWLLW+j587ZZ7DgdW1Z4LCoTcMq+T5ZtP7aMIl6xek3Vn4/vEr5/ZW2H2P4fbgsGL0IWLwP9jhdw5iDnD77cgNUd4MJPkULcwcs9skKX3647uOW1E84fDhj8tsIAE579cwHA9/T9/ddjX8KPte3Pn3Vzjdh0ZZbpT+svP/x03e+72HJ8P7e+qe+xhG9usb4Iw5W7JDHLNbZ93DJS9Zi1PrH1CJeR6mM3r1uP0NV3dG/mbjnhds6bN6/W885W+4OSIvtFanll+r1IO6n9v+i+neqvrGUD2YO2vH29SNupOirq4C83rNG8fTzr/+H8WQND3yd1PA6XF54VjD0fO1b6+0bRZfrbK2/evG0xyLr4fbbQ8+fVUHj8TS0rdlwu0kbZ90n/jFCR9v2z6iH91mvWe7V7PRW8Yu6xgOe34dpm8CJkcdPXGS9CyMLd3luS2GU4i5kilyktBocq+5B8FmKbVbUuquqVgsGLkMUNgxchfWI1eKU+4V1s+GeSHAvdP1VwqLIPyWchtllV66KqXilivoSQxQWDFyF9El5uRwghhBBCSAoGL0IIIYQQQghRhsGLEEIIIYQQQpRh8CKEEEIIIYQQZRi8CCGEEEIIIUQZBi9CCCGEEEIIUYbBixBCCCGEEEKUYfAihBBCCCGEEGUYvAghhBBCCCFEmdLBa+Ub+1FfNoL6shHs2H183uvutZVv7AcAHDo81X2uvmykuwyfNZsmMqfxXz90eKpn3uXP78KO3ccz2/GfD6fx/3bTu/aWP7+rZ31XvrEfy5/fFV2W8wqnHxTJZWmQVQt5uH7Oem3587syl1G2HssQ1lSs/vJYs2kiuQ5hLcX2i9i8WbWeV3+uTX+62H7huzkH91y4X+T1e1Y74b7vP9xyixxDYv2Vt2zn5s/j90/evl5kW4X9UV82gjWbJnDo8FQhh9gy+tnXilLEJ3U83rH7eNQx9by/nHBd3XE9NW/ou2bTROF5w7qOUXZdhjl/mRoq24br17w2yr5PFumLcNvG6k6qXv36SbWf13fhse7Q4ameY5d/3Mx7XyOEnL30dcbLHcjCg7o7GPkHqtibXmxwFM7jpvEPcLEDlhuI5bWz/PldPX/HgmG4jql5Y3/784ev94t7A3P/VhG3/aSCV1a/5y2nSD3mLSec11+me9Mss66uNmKDdbfuqfVMzVu21sNlZvWxv76x5fjzlun3VDsuhITr4QbORdbXb8PvryLLDgNTXv+E+3qq7bAvYse8og6p+bTI8sk6Hjs3N03W8+7//uA03MZZy3SvxbZFkXnzji1l1qUK8xetobw23IcBbhll2ij7Pllm22bVXT/1mrWesfaL9J1zCY8D4XbI+5CGEHJ2M1Dwig2a/QFX7A0VmB96Ygch/xN8R+xgvPKN/bntANlvtLEBTZk3FDcgdwdbqeAltRxN3BuPxGBwzaaJwtssnK9IPZZpO2tQl/WG7HPo8FTyU9PwjT9cz9S8g9Z63mApnLZI8CrS70W2ZexYUGR93XRZn1CnjjNlB5Phvp7XdqpeyoQ/f55hB6/UPpIKUqnnw2Ou/3+3b2SFs1Q9FZk3a/5+1qUK85cNXkVcwg9VBg1e/r5TdttmHZv7qdes9cw7VuVth3AswOBFCPHpO3jFPv1PDbjcAS92AAoPelm4Sxr8+d0ys9pxry9/fhcOHZ6KDoJ9jx27j/cMrIp8klfkwO33T3gWy7nnXTIWPldmmf7le66/UgNpf/1jHs4vdRbIn8f/v3MMB+3+324dnGfWgNrNW7Qes/rFtR07S+Fw/eYGeG662PSu3dRrfu2WmbdorcdIDZZi+0WR4FXmOJBqx5HX53k1kLUMqeAV7utZbcfOmqbcsxyy9rWsfdzfb/xlhH6x40CRQbx/PPYHnG4w6mo89rzvHrbn5kvNG156WmZef53yPogrsy7+8oYxf9Y28/s5PP6m+id2zJc445VXL1nb1hEbB5St19R6Fmk/bzu419zxLjY/gxchi5e+g1c4qPAPmqmBbvgmX+aMBIB5B7Lw71Q7btqswZsfAsIQEXsD8duJfe8sdWCNDTbCN8nUJ3+p6cou039jcNP7n9ytfGN/z4AgXI7/yXsqePmXm4Wf2jrcvH77YYB18+UNlIrWY2x9wrazBsz++vrrGDsb4X/q6tbT98g6Q5o1r3PPqvUywSu1XxQJXmX6PS88pQY6eevre2X1V7/BK2tfz2q76AdLWQ5Z+1re8cDtN+H8fp/429C/RLPIQNav4X7Cgj/IDfd7F9Dzlun+7/dJ1rx+G4slePk15ObN65+wjorURZn3yX62bazuinil5outZ5H2iwSvsO/C+Rm8CFm89B28gN5BfFbwcvgHYv/AFhts+0EIwLxBuwsORdpxz2V94u4PavIGoP6yYgOrvODlTx9+wpZ6M86art9lun4C4temp5bjT5t1+ZPfT+7TTr9vYwPB1JlD3zWkaD0W7cOiZ7zCAU1eW66PwtoN6yVr3pRPrNZT08cGS0XPeIWfNBfp97x2HFnBK2t9i/TXIMEra1/Pajurjoo6pPa1vFr29xv3f39/85cV7sNFBrLh8bhsWHD/973cevUbQIrMG27X1PYoG3yGPX/eNnO1G7skLuVSto0y75P99lFYd0W8UvPF1rNIvxQJXv7+GYY9Bi9CFjfR4JW6zM0RHmTcAT02+EwdzP3pw4NQ3oDPHUT9ywOy2kkt0z8g+p/cFznjFQ5min5/IBWSUp/QhcErNl2/y4wFrzDc5r3xZAUvv2/cJS6pM16x9SgbvIrUY9E+dPUfmy42eA2XnfV9Cb92w/XMm7ffWvfbyhuA+gEu7AN/3qL9nteOv56xafLWN++7KallO/eig8nYvp7XdqqO3HrkOeQFr1Qtawev2PE4HIxmPR+24dbF3zey5o0NfIvM669Tah/p5ztWw56/aB2HZ8HyXPxjdr/BC5i/75Tdto6w7op4peaLrWeR4JW3HcL9NawzBi9CFjcDnfHyP9Xx/84a6LqDkb+svEGaHwTdQc0PSEXaiZ1ViA2aYoOkrDeU2Hxlglc4v//JXFY7/nT9LtMfWIefSrp/Y8vxB2qxwObIGty5NiSDV149lulDP4iHvuHgwQ36/EFx7I0/VrvheubN20+t++QNlvz9Ity24dngMv1edP+LBa+s9c3rr6xlu3UoM5gM1zOvbdeHYdvhMTDlkLWvZdVyXvAKA0vonNUnseOxa9ff1/11DZ+PDXBdcPLrIjZv7MxZbL9K+cS2a0iZdYktb6Hnz9tmseN0bFnhschf5iDBy7WXty6pbQuk666fek2tZ6r98P0razvE9v9wWzB4EbJ4Geh3vIAzBzl/8OUGrG5g4g4+qWDjDl7ukRW6/HbdwS2vnXD+8MDttxUGmPDsnwsAvqfv778e+xJ+rG1//qyba8SmK7NMf1p/+eGn637fxZbj+7n1TX2PJRxcxfoiDFfuksQs19j2cctI1WPW+sTWI1xGqo/dvG49Qlff0b3hxwYTsfUM582r9byz1f6gpMh+kVpemX4v0k5q/y+6b6f6K2vZQPagLW9fL9J2qo6KOvjLDWs0bx/P+n84f9bA0PdJHY/D5YVnBWPPx46V/r5RdJn+9sqbN29bDLIufp8t9Px5NRQef1PLih2Xi7RR9n3SDzNFtm1W3fVTr1nrGWs/DF4x91TAi7XN4EXI4qWvM16EkIW7vbcksctwFjNFLlNaDA5V9iH5LMQ2q2pdVNUrBYMXIYsbBi9C+sRq8EqdDVts+GeSHAvdP1VwqLIPyWchtllV66KqXilivoSQxQWDFyF9El5uRwghhBBCSAoGL0IIIYQQQghRhsGLEEIIIYQQQpRh8CKEEEIIIYQQZRi8CCGEEEIIIUQZBi9CCCGEEEIIUYbBixBCCCGEEEKUYfAihBBCCCGEEGUYvAghhBBCCCFEGQYvQgghhBBCCFGGwYsQQgghhBBClGHwIoQQQgghhBBlGLwIIYQQQgghRBkGL0IIIYQQQghRhsGLEEIIIYQQQpT5/7d0ifglfo/+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Content Placeholder 4"/>
          <p:cNvSpPr txBox="1">
            <a:spLocks/>
          </p:cNvSpPr>
          <p:nvPr/>
        </p:nvSpPr>
        <p:spPr bwMode="auto">
          <a:xfrm>
            <a:off x="322263" y="1401763"/>
            <a:ext cx="3335337"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tx2"/>
                </a:solidFill>
                <a:effectLst/>
                <a:uLnTx/>
                <a:uFillTx/>
                <a:latin typeface="+mn-lt"/>
                <a:ea typeface="+mn-ea"/>
                <a:cs typeface="+mn-cs"/>
              </a:rPr>
              <a:t> During 2008-12/2013-01</a:t>
            </a:r>
          </a:p>
          <a:p>
            <a:pPr lvl="0" eaLnBrk="0" hangingPunct="0">
              <a:spcBef>
                <a:spcPct val="20000"/>
              </a:spcBef>
              <a:buFontTx/>
              <a:buChar char="•"/>
            </a:pPr>
            <a:r>
              <a:rPr lang="en-GB" sz="1600" b="0" kern="0" dirty="0" smtClean="0">
                <a:solidFill>
                  <a:srgbClr val="00B050"/>
                </a:solidFill>
                <a:latin typeface="+mn-lt"/>
              </a:rPr>
              <a:t> IR13.4 Changed by -1.75K</a:t>
            </a:r>
            <a:br>
              <a:rPr lang="en-GB" sz="1600" b="0" kern="0" dirty="0" smtClean="0">
                <a:solidFill>
                  <a:srgbClr val="00B050"/>
                </a:solidFill>
                <a:latin typeface="+mn-lt"/>
              </a:rPr>
            </a:br>
            <a:r>
              <a:rPr lang="en-GB" sz="1600" b="0" kern="0" dirty="0" smtClean="0">
                <a:solidFill>
                  <a:srgbClr val="00B050"/>
                </a:solidFill>
                <a:latin typeface="+mn-lt"/>
              </a:rPr>
              <a:t>(same as MSG-3 in 3 months!)</a:t>
            </a:r>
          </a:p>
          <a:p>
            <a:pPr lvl="0" eaLnBrk="0" hangingPunct="0">
              <a:spcBef>
                <a:spcPct val="20000"/>
              </a:spcBef>
              <a:buFontTx/>
              <a:buChar char="•"/>
            </a:pPr>
            <a:r>
              <a:rPr lang="en-GB" sz="1600" b="0" kern="0" dirty="0" smtClean="0">
                <a:solidFill>
                  <a:srgbClr val="00B050"/>
                </a:solidFill>
                <a:latin typeface="+mn-lt"/>
              </a:rPr>
              <a:t> From ice absorption model,</a:t>
            </a:r>
            <a:br>
              <a:rPr lang="en-GB" sz="1600" b="0" kern="0" dirty="0" smtClean="0">
                <a:solidFill>
                  <a:srgbClr val="00B050"/>
                </a:solidFill>
                <a:latin typeface="+mn-lt"/>
              </a:rPr>
            </a:br>
            <a:r>
              <a:rPr lang="en-GB" sz="1600" b="0" kern="0" dirty="0" smtClean="0">
                <a:solidFill>
                  <a:srgbClr val="00B050"/>
                </a:solidFill>
                <a:latin typeface="+mn-lt"/>
              </a:rPr>
              <a:t>  theory says there was 2.5μm ice</a:t>
            </a:r>
          </a:p>
          <a:p>
            <a:pPr lvl="0" eaLnBrk="0" hangingPunct="0">
              <a:spcBef>
                <a:spcPct val="20000"/>
              </a:spcBef>
              <a:buFontTx/>
              <a:buChar char="•"/>
            </a:pPr>
            <a:r>
              <a:rPr lang="en-GB" sz="1600" b="0" kern="0" dirty="0" smtClean="0">
                <a:solidFill>
                  <a:srgbClr val="00B050"/>
                </a:solidFill>
                <a:latin typeface="+mn-lt"/>
              </a:rPr>
              <a:t> Because 1μm ice =&gt; -0.7K bias</a:t>
            </a:r>
          </a:p>
          <a:p>
            <a:pPr lvl="0" eaLnBrk="0" hangingPunct="0">
              <a:spcBef>
                <a:spcPct val="20000"/>
              </a:spcBef>
              <a:buFontTx/>
              <a:buChar char="•"/>
            </a:pPr>
            <a:r>
              <a:rPr lang="en-GB" sz="1600" b="0" kern="0" dirty="0" smtClean="0">
                <a:solidFill>
                  <a:srgbClr val="00B050"/>
                </a:solidFill>
                <a:latin typeface="+mn-lt"/>
              </a:rPr>
              <a:t> ~1 full reflectivity cycle for IR3.9</a:t>
            </a: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GB" sz="1600" b="0" i="0" u="none" strike="noStrike" kern="0" cap="none" spc="0" normalizeH="0" baseline="0" noProof="0" dirty="0" smtClean="0">
              <a:ln>
                <a:noFill/>
              </a:ln>
              <a:solidFill>
                <a:schemeClr val="tx2"/>
              </a:solidFill>
              <a:effectLst/>
              <a:uLnTx/>
              <a:uFillTx/>
              <a:latin typeface="+mn-lt"/>
              <a:ea typeface="+mn-ea"/>
              <a:cs typeface="+mn-cs"/>
            </a:endParaRPr>
          </a:p>
          <a:p>
            <a:pPr lvl="0" eaLnBrk="0" hangingPunct="0">
              <a:spcBef>
                <a:spcPct val="20000"/>
              </a:spcBef>
              <a:buFontTx/>
              <a:buChar char="•"/>
            </a:pPr>
            <a:r>
              <a:rPr lang="en-GB" sz="1600" b="0" kern="0" dirty="0" smtClean="0">
                <a:solidFill>
                  <a:schemeClr val="accent2"/>
                </a:solidFill>
                <a:latin typeface="+mn-lt"/>
              </a:rPr>
              <a:t> IR3.9 bias varies slowly,</a:t>
            </a:r>
          </a:p>
          <a:p>
            <a:pPr eaLnBrk="0" hangingPunct="0">
              <a:spcBef>
                <a:spcPct val="20000"/>
              </a:spcBef>
              <a:buFontTx/>
              <a:buChar char="•"/>
            </a:pPr>
            <a:r>
              <a:rPr lang="en-GB" sz="1600" b="0" kern="0" dirty="0" smtClean="0">
                <a:solidFill>
                  <a:schemeClr val="accent2"/>
                </a:solidFill>
              </a:rPr>
              <a:t> +0.1K +/- 0.3K sinusoid</a:t>
            </a:r>
          </a:p>
          <a:p>
            <a:pPr lvl="0" eaLnBrk="0" hangingPunct="0">
              <a:spcBef>
                <a:spcPct val="20000"/>
              </a:spcBef>
              <a:buFontTx/>
              <a:buChar char="•"/>
            </a:pPr>
            <a:r>
              <a:rPr lang="en-GB" sz="1600" b="0" kern="0" dirty="0" smtClean="0">
                <a:solidFill>
                  <a:schemeClr val="accent2"/>
                </a:solidFill>
                <a:latin typeface="+mn-lt"/>
              </a:rPr>
              <a:t> Consistent with interference from 1.6</a:t>
            </a:r>
            <a:r>
              <a:rPr lang="el-GR" sz="1600" b="0" kern="0" dirty="0" smtClean="0">
                <a:solidFill>
                  <a:schemeClr val="accent2"/>
                </a:solidFill>
                <a:latin typeface="+mn-lt"/>
              </a:rPr>
              <a:t>μ</a:t>
            </a:r>
            <a:r>
              <a:rPr lang="en-GB" sz="1600" b="0" kern="0" dirty="0" smtClean="0">
                <a:solidFill>
                  <a:schemeClr val="accent2"/>
                </a:solidFill>
                <a:latin typeface="+mn-lt"/>
              </a:rPr>
              <a:t>m thin film of ice</a:t>
            </a:r>
          </a:p>
          <a:p>
            <a:pPr lvl="0" eaLnBrk="0" hangingPunct="0">
              <a:spcBef>
                <a:spcPct val="20000"/>
              </a:spcBef>
              <a:buFontTx/>
              <a:buChar char="•"/>
            </a:pPr>
            <a:endParaRPr kumimoji="0" lang="en-GB" sz="1600" b="0" i="0" u="none" strike="noStrike" kern="0" cap="none" spc="0" normalizeH="0" baseline="0" noProof="0" dirty="0" smtClean="0">
              <a:ln>
                <a:noFill/>
              </a:ln>
              <a:solidFill>
                <a:schemeClr val="bg2"/>
              </a:solidFill>
              <a:effectLst/>
              <a:uLnTx/>
              <a:uFillTx/>
              <a:latin typeface="+mn-lt"/>
              <a:ea typeface="+mn-ea"/>
              <a:cs typeface="+mn-cs"/>
            </a:endParaRPr>
          </a:p>
          <a:p>
            <a:pPr lvl="0" eaLnBrk="0" hangingPunct="0">
              <a:spcBef>
                <a:spcPct val="20000"/>
              </a:spcBef>
              <a:buFontTx/>
              <a:buChar char="•"/>
            </a:pPr>
            <a:r>
              <a:rPr lang="en-GB" sz="1600" b="0" kern="0" dirty="0" smtClean="0">
                <a:solidFill>
                  <a:schemeClr val="bg2"/>
                </a:solidFill>
              </a:rPr>
              <a:t> IR6.2 bias varies very slowly,</a:t>
            </a:r>
          </a:p>
          <a:p>
            <a:pPr eaLnBrk="0" hangingPunct="0">
              <a:spcBef>
                <a:spcPct val="20000"/>
              </a:spcBef>
              <a:buFontTx/>
              <a:buChar char="•"/>
            </a:pPr>
            <a:r>
              <a:rPr lang="en-GB" sz="1600" b="0" kern="0" dirty="0" smtClean="0">
                <a:solidFill>
                  <a:schemeClr val="bg2"/>
                </a:solidFill>
              </a:rPr>
              <a:t> -0.15K +/- 0.15K sinusoid?</a:t>
            </a:r>
          </a:p>
          <a:p>
            <a:pPr lvl="0" eaLnBrk="0" hangingPunct="0">
              <a:spcBef>
                <a:spcPct val="20000"/>
              </a:spcBef>
              <a:buFontTx/>
              <a:buChar char="•"/>
            </a:pPr>
            <a:r>
              <a:rPr lang="en-GB" sz="1600" b="0" kern="0" dirty="0" smtClean="0">
                <a:solidFill>
                  <a:schemeClr val="bg2"/>
                </a:solidFill>
              </a:rPr>
              <a:t> Similar to interference from 1.2</a:t>
            </a:r>
            <a:r>
              <a:rPr lang="el-GR" sz="1600" b="0" kern="0" dirty="0" smtClean="0">
                <a:solidFill>
                  <a:schemeClr val="bg2"/>
                </a:solidFill>
              </a:rPr>
              <a:t>μ</a:t>
            </a:r>
            <a:r>
              <a:rPr lang="en-GB" sz="1600" b="0" kern="0" dirty="0" smtClean="0">
                <a:solidFill>
                  <a:schemeClr val="bg2"/>
                </a:solidFill>
              </a:rPr>
              <a:t>m thin film of ice?</a:t>
            </a:r>
          </a:p>
          <a:p>
            <a:pPr lvl="0" eaLnBrk="0" hangingPunct="0">
              <a:spcBef>
                <a:spcPct val="20000"/>
              </a:spcBef>
              <a:buFontTx/>
              <a:buChar char="•"/>
            </a:pPr>
            <a:endParaRPr kumimoji="0" lang="en-GB" sz="1600" b="0" i="0" u="none" strike="noStrike" kern="0" cap="none" spc="0" normalizeH="0" baseline="0" noProof="0" dirty="0" smtClean="0">
              <a:ln>
                <a:noFill/>
              </a:ln>
              <a:solidFill>
                <a:schemeClr val="tx2"/>
              </a:solidFill>
              <a:effectLst/>
              <a:uLnTx/>
              <a:uFillTx/>
              <a:latin typeface="+mn-lt"/>
              <a:ea typeface="+mn-ea"/>
              <a:cs typeface="+mn-cs"/>
            </a:endParaRPr>
          </a:p>
        </p:txBody>
      </p:sp>
      <p:cxnSp>
        <p:nvCxnSpPr>
          <p:cNvPr id="11" name="Straight Connector 15"/>
          <p:cNvCxnSpPr>
            <a:cxnSpLocks noChangeShapeType="1"/>
          </p:cNvCxnSpPr>
          <p:nvPr/>
        </p:nvCxnSpPr>
        <p:spPr bwMode="auto">
          <a:xfrm rot="16200000" flipV="1">
            <a:off x="1490663" y="3424237"/>
            <a:ext cx="6858000" cy="9525"/>
          </a:xfrm>
          <a:prstGeom prst="line">
            <a:avLst/>
          </a:prstGeom>
          <a:noFill/>
          <a:ln w="9525" algn="ctr">
            <a:solidFill>
              <a:schemeClr val="accent2"/>
            </a:solidFill>
            <a:round/>
            <a:headEnd/>
            <a:tailEnd/>
          </a:ln>
        </p:spPr>
      </p:cxnSp>
      <p:cxnSp>
        <p:nvCxnSpPr>
          <p:cNvPr id="12" name="Straight Connector 16"/>
          <p:cNvCxnSpPr>
            <a:cxnSpLocks noChangeShapeType="1"/>
          </p:cNvCxnSpPr>
          <p:nvPr/>
        </p:nvCxnSpPr>
        <p:spPr bwMode="auto">
          <a:xfrm rot="16200000" flipV="1">
            <a:off x="6110289" y="3424238"/>
            <a:ext cx="6858000" cy="9525"/>
          </a:xfrm>
          <a:prstGeom prst="line">
            <a:avLst/>
          </a:prstGeom>
          <a:noFill/>
          <a:ln w="9525" algn="ctr">
            <a:solidFill>
              <a:schemeClr val="accent2"/>
            </a:solidFill>
            <a:round/>
            <a:headEnd/>
            <a:tailEnd/>
          </a:ln>
        </p:spPr>
      </p:cxnSp>
      <p:sp>
        <p:nvSpPr>
          <p:cNvPr id="13" name="TextBox 17"/>
          <p:cNvSpPr txBox="1">
            <a:spLocks noChangeArrowheads="1"/>
          </p:cNvSpPr>
          <p:nvPr/>
        </p:nvSpPr>
        <p:spPr bwMode="auto">
          <a:xfrm>
            <a:off x="5762625" y="6134100"/>
            <a:ext cx="1743075" cy="276225"/>
          </a:xfrm>
          <a:prstGeom prst="rect">
            <a:avLst/>
          </a:prstGeom>
          <a:noFill/>
          <a:ln w="9525">
            <a:noFill/>
            <a:miter lim="800000"/>
            <a:headEnd/>
            <a:tailEnd/>
          </a:ln>
        </p:spPr>
        <p:txBody>
          <a:bodyPr>
            <a:spAutoFit/>
          </a:bodyPr>
          <a:lstStyle/>
          <a:p>
            <a:r>
              <a:rPr lang="en-GB" sz="1200" dirty="0">
                <a:solidFill>
                  <a:schemeClr val="accent2"/>
                </a:solidFill>
              </a:rPr>
              <a:t>Decontaminations</a:t>
            </a:r>
          </a:p>
        </p:txBody>
      </p:sp>
      <p:cxnSp>
        <p:nvCxnSpPr>
          <p:cNvPr id="15" name="Straight Connector 14"/>
          <p:cNvCxnSpPr/>
          <p:nvPr/>
        </p:nvCxnSpPr>
        <p:spPr bwMode="auto">
          <a:xfrm>
            <a:off x="4324350" y="3143250"/>
            <a:ext cx="561975" cy="161925"/>
          </a:xfrm>
          <a:prstGeom prst="line">
            <a:avLst/>
          </a:prstGeom>
          <a:solidFill>
            <a:schemeClr val="bg2"/>
          </a:solidFill>
          <a:ln w="38100" cap="flat" cmpd="sng" algn="ctr">
            <a:solidFill>
              <a:srgbClr val="00B050"/>
            </a:solidFill>
            <a:prstDash val="solid"/>
            <a:round/>
            <a:headEnd type="none" w="med" len="med"/>
            <a:tailEnd type="none" w="med" len="med"/>
          </a:ln>
          <a:effectLst/>
        </p:spPr>
      </p:cxnSp>
      <p:cxnSp>
        <p:nvCxnSpPr>
          <p:cNvPr id="17" name="Straight Connector 16"/>
          <p:cNvCxnSpPr/>
          <p:nvPr/>
        </p:nvCxnSpPr>
        <p:spPr bwMode="auto">
          <a:xfrm>
            <a:off x="4933950" y="2667000"/>
            <a:ext cx="4629150" cy="2390775"/>
          </a:xfrm>
          <a:prstGeom prst="line">
            <a:avLst/>
          </a:prstGeom>
          <a:solidFill>
            <a:schemeClr val="bg2"/>
          </a:solidFill>
          <a:ln w="38100" cap="flat" cmpd="sng" algn="ctr">
            <a:solidFill>
              <a:srgbClr val="00B050"/>
            </a:solidFill>
            <a:prstDash val="solid"/>
            <a:round/>
            <a:headEnd type="none" w="med" len="med"/>
            <a:tailEnd type="none" w="med" len="med"/>
          </a:ln>
          <a:effectLst/>
        </p:spPr>
      </p:cxnSp>
      <p:pic>
        <p:nvPicPr>
          <p:cNvPr id="2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33875" y="1492249"/>
            <a:ext cx="9906448" cy="1470025"/>
          </a:xfrm>
          <a:prstGeom prst="rect">
            <a:avLst/>
          </a:prstGeom>
          <a:noFill/>
          <a:ln w="9525">
            <a:noFill/>
            <a:miter lim="800000"/>
            <a:headEnd/>
            <a:tailEnd/>
          </a:ln>
          <a:effectLst/>
        </p:spPr>
      </p:pic>
      <p:pic>
        <p:nvPicPr>
          <p:cNvPr id="4711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62" y="1711325"/>
            <a:ext cx="13282613" cy="13462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half" idx="1"/>
          </p:nvPr>
        </p:nvSpPr>
        <p:spPr/>
        <p:txBody>
          <a:bodyPr/>
          <a:lstStyle/>
          <a:p>
            <a:pPr>
              <a:buFont typeface="Arial" pitchFamily="34" charset="0"/>
              <a:buChar char="•"/>
            </a:pPr>
            <a:r>
              <a:rPr lang="en-GB" dirty="0" smtClean="0"/>
              <a:t>It’s ice!</a:t>
            </a:r>
          </a:p>
          <a:p>
            <a:pPr>
              <a:buFont typeface="Arial" pitchFamily="34" charset="0"/>
              <a:buChar char="•"/>
            </a:pPr>
            <a:r>
              <a:rPr lang="en-GB" dirty="0" smtClean="0"/>
              <a:t>It was thick!</a:t>
            </a:r>
          </a:p>
          <a:p>
            <a:pPr>
              <a:buFont typeface="Arial" pitchFamily="34" charset="0"/>
              <a:buChar char="•"/>
            </a:pPr>
            <a:r>
              <a:rPr lang="en-GB" dirty="0" smtClean="0"/>
              <a:t>Difficult to model </a:t>
            </a:r>
            <a:r>
              <a:rPr lang="en-GB" dirty="0" err="1" smtClean="0"/>
              <a:t>quantatively</a:t>
            </a:r>
            <a:r>
              <a:rPr lang="en-GB" dirty="0" smtClean="0"/>
              <a:t> because of:</a:t>
            </a:r>
          </a:p>
          <a:p>
            <a:pPr lvl="1">
              <a:buFont typeface="Arial" pitchFamily="34" charset="0"/>
              <a:buChar char="•"/>
            </a:pPr>
            <a:r>
              <a:rPr lang="en-GB" dirty="0" smtClean="0"/>
              <a:t>Unknown substrate properties</a:t>
            </a:r>
          </a:p>
          <a:p>
            <a:pPr lvl="1">
              <a:buFont typeface="Arial" pitchFamily="34" charset="0"/>
              <a:buChar char="•"/>
            </a:pPr>
            <a:r>
              <a:rPr lang="en-GB" dirty="0" smtClean="0"/>
              <a:t>Non-laminar ice build-up</a:t>
            </a:r>
          </a:p>
          <a:p>
            <a:pPr>
              <a:buFont typeface="Arial" pitchFamily="34" charset="0"/>
              <a:buChar char="•"/>
            </a:pPr>
            <a:r>
              <a:rPr lang="en-GB" dirty="0" smtClean="0"/>
              <a:t>Could be applicable to other instruments</a:t>
            </a:r>
            <a:endParaRPr lang="en-GB" dirty="0"/>
          </a:p>
        </p:txBody>
      </p:sp>
      <p:sp>
        <p:nvSpPr>
          <p:cNvPr id="4" name="Content Placeholder 3"/>
          <p:cNvSpPr>
            <a:spLocks noGrp="1"/>
          </p:cNvSpPr>
          <p:nvPr>
            <p:ph sz="half" idx="2"/>
          </p:nvPr>
        </p:nvSpPr>
        <p:spPr/>
        <p:txBody>
          <a:bodyPr/>
          <a:lstStyle/>
          <a:p>
            <a:endParaRPr lang="en-GB"/>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03225" y="1187450"/>
            <a:ext cx="8991600" cy="4886325"/>
          </a:xfrm>
        </p:spPr>
        <p:txBody>
          <a:bodyPr rtlCol="0">
            <a:normAutofit fontScale="92500" lnSpcReduction="10000"/>
          </a:bodyPr>
          <a:lstStyle/>
          <a:p>
            <a:pPr eaLnBrk="1" fontAlgn="auto" hangingPunct="1">
              <a:lnSpc>
                <a:spcPct val="110000"/>
              </a:lnSpc>
              <a:spcBef>
                <a:spcPts val="1200"/>
              </a:spcBef>
              <a:spcAft>
                <a:spcPts val="0"/>
              </a:spcAft>
              <a:defRPr/>
            </a:pPr>
            <a:r>
              <a:rPr lang="en-GB" sz="2200" b="1" dirty="0" smtClean="0"/>
              <a:t>GSICS Bias Monitoring</a:t>
            </a:r>
          </a:p>
          <a:p>
            <a:pPr marL="357188" lvl="1" indent="-265113" eaLnBrk="1" fontAlgn="auto" hangingPunct="1">
              <a:lnSpc>
                <a:spcPct val="110000"/>
              </a:lnSpc>
              <a:spcBef>
                <a:spcPts val="300"/>
              </a:spcBef>
              <a:spcAft>
                <a:spcPts val="0"/>
              </a:spcAft>
              <a:buFont typeface="Arial" pitchFamily="34" charset="0"/>
              <a:buChar char="•"/>
              <a:defRPr/>
            </a:pPr>
            <a:r>
              <a:rPr lang="en-GB" sz="1800" dirty="0" smtClean="0"/>
              <a:t>Routine comparisons of satellite radiances against reference</a:t>
            </a:r>
          </a:p>
          <a:p>
            <a:pPr eaLnBrk="1" fontAlgn="auto" hangingPunct="1">
              <a:lnSpc>
                <a:spcPct val="110000"/>
              </a:lnSpc>
              <a:spcBef>
                <a:spcPts val="1200"/>
              </a:spcBef>
              <a:spcAft>
                <a:spcPts val="0"/>
              </a:spcAft>
              <a:defRPr/>
            </a:pPr>
            <a:r>
              <a:rPr lang="en-GB" sz="2200" b="1" dirty="0" smtClean="0"/>
              <a:t>GSICS Correction</a:t>
            </a:r>
          </a:p>
          <a:p>
            <a:pPr marL="357188" lvl="1" indent="-265113" eaLnBrk="1" fontAlgn="auto" hangingPunct="1">
              <a:lnSpc>
                <a:spcPct val="110000"/>
              </a:lnSpc>
              <a:spcBef>
                <a:spcPts val="300"/>
              </a:spcBef>
              <a:spcAft>
                <a:spcPts val="0"/>
              </a:spcAft>
              <a:buFont typeface="Arial" pitchFamily="34" charset="0"/>
              <a:buChar char="•"/>
              <a:defRPr/>
            </a:pPr>
            <a:r>
              <a:rPr lang="en-GB" sz="1800" dirty="0" smtClean="0"/>
              <a:t>Function to correct issued radiances</a:t>
            </a:r>
          </a:p>
          <a:p>
            <a:pPr marL="357188" lvl="1" indent="-265113" eaLnBrk="1" fontAlgn="auto" hangingPunct="1">
              <a:lnSpc>
                <a:spcPct val="110000"/>
              </a:lnSpc>
              <a:spcBef>
                <a:spcPts val="300"/>
              </a:spcBef>
              <a:spcAft>
                <a:spcPts val="0"/>
              </a:spcAft>
              <a:buFont typeface="Arial" pitchFamily="34" charset="0"/>
              <a:buChar char="•"/>
              <a:defRPr/>
            </a:pPr>
            <a:r>
              <a:rPr lang="en-GB" sz="1800" dirty="0" smtClean="0"/>
              <a:t>For consistent calibration with reference</a:t>
            </a:r>
          </a:p>
          <a:p>
            <a:pPr eaLnBrk="1" fontAlgn="auto" hangingPunct="1">
              <a:lnSpc>
                <a:spcPct val="110000"/>
              </a:lnSpc>
              <a:spcBef>
                <a:spcPts val="1200"/>
              </a:spcBef>
              <a:spcAft>
                <a:spcPts val="0"/>
              </a:spcAft>
              <a:defRPr/>
            </a:pPr>
            <a:r>
              <a:rPr lang="en-GB" sz="2200" b="1" dirty="0" smtClean="0"/>
              <a:t>GSICS Reports &amp; Guidelines</a:t>
            </a:r>
          </a:p>
          <a:p>
            <a:pPr marL="357188" lvl="1" indent="-265113" eaLnBrk="1" fontAlgn="auto" hangingPunct="1">
              <a:lnSpc>
                <a:spcPct val="110000"/>
              </a:lnSpc>
              <a:spcBef>
                <a:spcPts val="300"/>
              </a:spcBef>
              <a:spcAft>
                <a:spcPts val="0"/>
              </a:spcAft>
              <a:buFont typeface="Arial" pitchFamily="34" charset="0"/>
              <a:buChar char="•"/>
              <a:defRPr/>
            </a:pPr>
            <a:r>
              <a:rPr lang="en-GB" sz="1800" dirty="0" smtClean="0"/>
              <a:t>Recommendations to modify practices</a:t>
            </a:r>
          </a:p>
          <a:p>
            <a:pPr marL="357188" lvl="1" indent="-265113" eaLnBrk="1" fontAlgn="auto" hangingPunct="1">
              <a:lnSpc>
                <a:spcPct val="110000"/>
              </a:lnSpc>
              <a:spcBef>
                <a:spcPts val="300"/>
              </a:spcBef>
              <a:spcAft>
                <a:spcPts val="0"/>
              </a:spcAft>
              <a:buFont typeface="Arial" pitchFamily="34" charset="0"/>
              <a:buChar char="•"/>
              <a:defRPr/>
            </a:pPr>
            <a:r>
              <a:rPr lang="en-GB" sz="1800" dirty="0" smtClean="0"/>
              <a:t>Design and Operation of future satellite instruments</a:t>
            </a:r>
          </a:p>
          <a:p>
            <a:pPr eaLnBrk="1" fontAlgn="auto" hangingPunct="1">
              <a:lnSpc>
                <a:spcPct val="110000"/>
              </a:lnSpc>
              <a:spcBef>
                <a:spcPts val="1200"/>
              </a:spcBef>
              <a:spcAft>
                <a:spcPts val="0"/>
              </a:spcAft>
              <a:defRPr/>
            </a:pPr>
            <a:r>
              <a:rPr lang="en-GB" sz="2200" b="1" dirty="0" smtClean="0"/>
              <a:t>For Operational Environmental Satellites</a:t>
            </a:r>
          </a:p>
          <a:p>
            <a:pPr marL="357188" lvl="1" indent="-265113" eaLnBrk="1" fontAlgn="auto" hangingPunct="1">
              <a:lnSpc>
                <a:spcPct val="110000"/>
              </a:lnSpc>
              <a:spcBef>
                <a:spcPts val="300"/>
              </a:spcBef>
              <a:spcAft>
                <a:spcPts val="0"/>
              </a:spcAft>
              <a:defRPr/>
            </a:pPr>
            <a:r>
              <a:rPr lang="en-GB" sz="1800" b="1" dirty="0" smtClean="0">
                <a:solidFill>
                  <a:srgbClr val="00B050"/>
                </a:solidFill>
                <a:sym typeface="Wingdings"/>
              </a:rPr>
              <a:t> </a:t>
            </a:r>
            <a:r>
              <a:rPr lang="en-GB" sz="1800" dirty="0" smtClean="0"/>
              <a:t>Infra-red recalibration (GEO and LEO)		</a:t>
            </a:r>
            <a:r>
              <a:rPr lang="en-GB" sz="1800" b="1" dirty="0" smtClean="0">
                <a:solidFill>
                  <a:srgbClr val="00B050"/>
                </a:solidFill>
                <a:sym typeface="Wingdings"/>
              </a:rPr>
              <a:t> </a:t>
            </a:r>
            <a:r>
              <a:rPr lang="en-GB" sz="1800" dirty="0" smtClean="0"/>
              <a:t>Demonstration status</a:t>
            </a:r>
          </a:p>
          <a:p>
            <a:pPr marL="357188" lvl="1" indent="-265113" eaLnBrk="1" fontAlgn="auto" hangingPunct="1">
              <a:lnSpc>
                <a:spcPct val="110000"/>
              </a:lnSpc>
              <a:spcBef>
                <a:spcPts val="300"/>
              </a:spcBef>
              <a:spcAft>
                <a:spcPts val="0"/>
              </a:spcAft>
              <a:defRPr/>
            </a:pPr>
            <a:r>
              <a:rPr lang="en-GB" sz="1800" b="1" dirty="0" smtClean="0">
                <a:solidFill>
                  <a:srgbClr val="00B050"/>
                </a:solidFill>
                <a:sym typeface="Wingdings"/>
              </a:rPr>
              <a:t>	</a:t>
            </a:r>
            <a:r>
              <a:rPr lang="en-GB" sz="1800" dirty="0" smtClean="0"/>
              <a:t>(current operational satellites)			</a:t>
            </a:r>
            <a:r>
              <a:rPr lang="en-GB" sz="1800" b="1" dirty="0" smtClean="0">
                <a:solidFill>
                  <a:srgbClr val="00B050"/>
                </a:solidFill>
                <a:sym typeface="Wingdings"/>
              </a:rPr>
              <a:t> </a:t>
            </a:r>
            <a:r>
              <a:rPr lang="en-GB" sz="1800" dirty="0" smtClean="0"/>
              <a:t>Near real-time and re-analysis</a:t>
            </a:r>
          </a:p>
          <a:p>
            <a:pPr marL="357188" lvl="1" indent="-265113" eaLnBrk="1" fontAlgn="auto" hangingPunct="1">
              <a:lnSpc>
                <a:spcPct val="110000"/>
              </a:lnSpc>
              <a:spcBef>
                <a:spcPts val="300"/>
              </a:spcBef>
              <a:spcAft>
                <a:spcPts val="0"/>
              </a:spcAft>
              <a:defRPr/>
            </a:pPr>
            <a:r>
              <a:rPr lang="en-GB" sz="1800" b="1" dirty="0" smtClean="0">
                <a:solidFill>
                  <a:schemeClr val="bg1">
                    <a:lumMod val="75000"/>
                  </a:schemeClr>
                </a:solidFill>
                <a:sym typeface="Wingdings"/>
              </a:rPr>
              <a:t></a:t>
            </a:r>
            <a:r>
              <a:rPr lang="en-GB" sz="1800" dirty="0" smtClean="0">
                <a:solidFill>
                  <a:schemeClr val="bg1">
                    <a:lumMod val="75000"/>
                  </a:schemeClr>
                </a:solidFill>
              </a:rPr>
              <a:t> Visible and near-infrared recalibration (GEO and LEO)	</a:t>
            </a:r>
            <a:r>
              <a:rPr lang="en-GB" sz="1800" b="1" dirty="0" smtClean="0">
                <a:solidFill>
                  <a:schemeClr val="bg1">
                    <a:lumMod val="75000"/>
                  </a:schemeClr>
                </a:solidFill>
                <a:sym typeface="Wingdings"/>
              </a:rPr>
              <a:t></a:t>
            </a:r>
            <a:r>
              <a:rPr lang="en-GB" sz="1800" dirty="0" smtClean="0">
                <a:solidFill>
                  <a:schemeClr val="bg1">
                    <a:lumMod val="75000"/>
                  </a:schemeClr>
                </a:solidFill>
              </a:rPr>
              <a:t> In development within GSICS</a:t>
            </a:r>
          </a:p>
          <a:p>
            <a:pPr marL="357188" lvl="1" indent="-265113" eaLnBrk="1" fontAlgn="auto" hangingPunct="1">
              <a:lnSpc>
                <a:spcPct val="110000"/>
              </a:lnSpc>
              <a:spcBef>
                <a:spcPts val="300"/>
              </a:spcBef>
              <a:spcAft>
                <a:spcPts val="0"/>
              </a:spcAft>
              <a:defRPr/>
            </a:pPr>
            <a:r>
              <a:rPr lang="en-GB" sz="1800" b="1" dirty="0" smtClean="0">
                <a:solidFill>
                  <a:schemeClr val="bg1">
                    <a:lumMod val="75000"/>
                  </a:schemeClr>
                </a:solidFill>
                <a:sym typeface="Wingdings"/>
              </a:rPr>
              <a:t> </a:t>
            </a:r>
            <a:r>
              <a:rPr lang="en-GB" sz="1800" dirty="0" smtClean="0">
                <a:solidFill>
                  <a:schemeClr val="bg1">
                    <a:lumMod val="75000"/>
                  </a:schemeClr>
                </a:solidFill>
              </a:rPr>
              <a:t>Microwave – Conical &amp; Cross-track Scanners (LEO)	</a:t>
            </a:r>
            <a:r>
              <a:rPr lang="en-GB" sz="1800" b="1" dirty="0" smtClean="0">
                <a:solidFill>
                  <a:schemeClr val="bg1">
                    <a:lumMod val="75000"/>
                  </a:schemeClr>
                </a:solidFill>
                <a:sym typeface="Wingdings"/>
              </a:rPr>
              <a:t> </a:t>
            </a:r>
            <a:r>
              <a:rPr lang="en-GB" sz="1800" dirty="0" smtClean="0">
                <a:solidFill>
                  <a:schemeClr val="bg1">
                    <a:lumMod val="75000"/>
                  </a:schemeClr>
                </a:solidFill>
              </a:rPr>
              <a:t>In development with GPM XCAL</a:t>
            </a:r>
          </a:p>
          <a:p>
            <a:pPr marL="357188" lvl="1" indent="-265113" eaLnBrk="1" fontAlgn="auto" hangingPunct="1">
              <a:lnSpc>
                <a:spcPct val="110000"/>
              </a:lnSpc>
              <a:spcBef>
                <a:spcPts val="300"/>
              </a:spcBef>
              <a:spcAft>
                <a:spcPts val="0"/>
              </a:spcAft>
              <a:defRPr/>
            </a:pPr>
            <a:r>
              <a:rPr lang="en-GB" sz="1800" b="1" dirty="0" smtClean="0">
                <a:solidFill>
                  <a:schemeClr val="bg1">
                    <a:lumMod val="75000"/>
                  </a:schemeClr>
                </a:solidFill>
                <a:sym typeface="Wingdings"/>
              </a:rPr>
              <a:t> </a:t>
            </a:r>
            <a:r>
              <a:rPr lang="en-GB" sz="1800" dirty="0" smtClean="0">
                <a:solidFill>
                  <a:schemeClr val="bg1">
                    <a:lumMod val="75000"/>
                  </a:schemeClr>
                </a:solidFill>
              </a:rPr>
              <a:t>Historic Instruments				</a:t>
            </a:r>
            <a:r>
              <a:rPr lang="en-GB" sz="1800" b="1" dirty="0" smtClean="0">
                <a:solidFill>
                  <a:schemeClr val="bg1">
                    <a:lumMod val="75000"/>
                  </a:schemeClr>
                </a:solidFill>
                <a:sym typeface="Wingdings"/>
              </a:rPr>
              <a:t> </a:t>
            </a:r>
            <a:r>
              <a:rPr lang="en-GB" sz="1800" dirty="0" smtClean="0">
                <a:solidFill>
                  <a:schemeClr val="bg1">
                    <a:lumMod val="75000"/>
                  </a:schemeClr>
                </a:solidFill>
              </a:rPr>
              <a:t>In development at EUMETSAT…</a:t>
            </a:r>
          </a:p>
          <a:p>
            <a:pPr marL="357188" lvl="1" indent="-265113" eaLnBrk="1" fontAlgn="auto" hangingPunct="1">
              <a:lnSpc>
                <a:spcPct val="110000"/>
              </a:lnSpc>
              <a:spcBef>
                <a:spcPts val="300"/>
              </a:spcBef>
              <a:spcAft>
                <a:spcPts val="0"/>
              </a:spcAft>
              <a:defRPr/>
            </a:pPr>
            <a:endParaRPr lang="en-GB" sz="1800" dirty="0" smtClean="0"/>
          </a:p>
          <a:p>
            <a:pPr marL="357188" lvl="1" indent="-265113" eaLnBrk="1" fontAlgn="auto" hangingPunct="1">
              <a:lnSpc>
                <a:spcPct val="110000"/>
              </a:lnSpc>
              <a:spcBef>
                <a:spcPts val="300"/>
              </a:spcBef>
              <a:spcAft>
                <a:spcPts val="0"/>
              </a:spcAft>
              <a:defRPr/>
            </a:pPr>
            <a:endParaRPr lang="en-GB" sz="1800" dirty="0" smtClean="0"/>
          </a:p>
          <a:p>
            <a:pPr marL="357188" lvl="1" indent="-265113" eaLnBrk="1" fontAlgn="auto" hangingPunct="1">
              <a:lnSpc>
                <a:spcPct val="110000"/>
              </a:lnSpc>
              <a:spcBef>
                <a:spcPts val="300"/>
              </a:spcBef>
              <a:spcAft>
                <a:spcPts val="0"/>
              </a:spcAft>
              <a:defRPr/>
            </a:pPr>
            <a:endParaRPr lang="en-GB" sz="1800" dirty="0" smtClean="0"/>
          </a:p>
        </p:txBody>
      </p:sp>
      <p:sp>
        <p:nvSpPr>
          <p:cNvPr id="12291" name="Title 1"/>
          <p:cNvSpPr>
            <a:spLocks noGrp="1"/>
          </p:cNvSpPr>
          <p:nvPr>
            <p:ph type="title"/>
          </p:nvPr>
        </p:nvSpPr>
        <p:spPr/>
        <p:txBody>
          <a:bodyPr/>
          <a:lstStyle/>
          <a:p>
            <a:r>
              <a:rPr lang="en-GB" sz="3200" smtClean="0"/>
              <a:t>GSICS Products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Comparison of Collocated Radiances</a:t>
            </a:r>
          </a:p>
        </p:txBody>
      </p:sp>
      <p:sp>
        <p:nvSpPr>
          <p:cNvPr id="13315" name="Rectangle 3"/>
          <p:cNvSpPr>
            <a:spLocks noChangeArrowheads="1"/>
          </p:cNvSpPr>
          <p:nvPr/>
        </p:nvSpPr>
        <p:spPr bwMode="auto">
          <a:xfrm>
            <a:off x="552450" y="1360488"/>
            <a:ext cx="4845050" cy="5059362"/>
          </a:xfrm>
          <a:prstGeom prst="rect">
            <a:avLst/>
          </a:prstGeom>
          <a:noFill/>
          <a:ln w="9525">
            <a:noFill/>
            <a:miter lim="800000"/>
            <a:headEnd/>
            <a:tailEnd/>
          </a:ln>
        </p:spPr>
        <p:txBody>
          <a:bodyPr/>
          <a:lstStyle/>
          <a:p>
            <a:pPr>
              <a:lnSpc>
                <a:spcPct val="80000"/>
              </a:lnSpc>
              <a:spcBef>
                <a:spcPct val="20000"/>
              </a:spcBef>
            </a:pPr>
            <a:r>
              <a:rPr lang="en-GB" sz="2400" b="0">
                <a:solidFill>
                  <a:srgbClr val="2B3461"/>
                </a:solidFill>
                <a:cs typeface="Arial" charset="0"/>
              </a:rPr>
              <a:t>Simultaneous near-Nadir Overpass</a:t>
            </a:r>
          </a:p>
          <a:p>
            <a:pPr>
              <a:lnSpc>
                <a:spcPct val="80000"/>
              </a:lnSpc>
              <a:spcBef>
                <a:spcPct val="20000"/>
              </a:spcBef>
            </a:pPr>
            <a:r>
              <a:rPr lang="en-GB" sz="2400" b="0">
                <a:solidFill>
                  <a:srgbClr val="2B3461"/>
                </a:solidFill>
                <a:cs typeface="Arial" charset="0"/>
              </a:rPr>
              <a:t>of GEO imager and LEO sounder</a:t>
            </a:r>
          </a:p>
          <a:p>
            <a:pPr>
              <a:lnSpc>
                <a:spcPct val="80000"/>
              </a:lnSpc>
              <a:spcBef>
                <a:spcPct val="20000"/>
              </a:spcBef>
            </a:pPr>
            <a:endParaRPr lang="en-GB" sz="2400" b="0">
              <a:solidFill>
                <a:srgbClr val="2B3461"/>
              </a:solidFill>
              <a:cs typeface="Arial" charset="0"/>
            </a:endParaRPr>
          </a:p>
          <a:p>
            <a:pPr>
              <a:lnSpc>
                <a:spcPct val="80000"/>
              </a:lnSpc>
              <a:spcBef>
                <a:spcPct val="20000"/>
              </a:spcBef>
              <a:buFontTx/>
              <a:buChar char="•"/>
            </a:pPr>
            <a:r>
              <a:rPr lang="en-GB" sz="2400" b="0">
                <a:solidFill>
                  <a:srgbClr val="2B3461"/>
                </a:solidFill>
                <a:cs typeface="Arial" charset="0"/>
              </a:rPr>
              <a:t> Collocation Criteria:</a:t>
            </a:r>
          </a:p>
          <a:p>
            <a:pPr>
              <a:lnSpc>
                <a:spcPct val="80000"/>
              </a:lnSpc>
              <a:spcBef>
                <a:spcPct val="20000"/>
              </a:spcBef>
              <a:buFontTx/>
              <a:buChar char="•"/>
            </a:pPr>
            <a:r>
              <a:rPr lang="en-GB" sz="2400" b="0">
                <a:solidFill>
                  <a:srgbClr val="2B3461"/>
                </a:solidFill>
                <a:cs typeface="Arial" charset="0"/>
              </a:rPr>
              <a:t> ΔLat&lt;35° ΔLon&lt;35°</a:t>
            </a:r>
          </a:p>
          <a:p>
            <a:pPr>
              <a:lnSpc>
                <a:spcPct val="80000"/>
              </a:lnSpc>
              <a:spcBef>
                <a:spcPct val="20000"/>
              </a:spcBef>
              <a:buFontTx/>
              <a:buChar char="•"/>
            </a:pPr>
            <a:r>
              <a:rPr lang="en-GB" sz="2400" b="0">
                <a:solidFill>
                  <a:srgbClr val="2B3461"/>
                </a:solidFill>
                <a:cs typeface="Arial" charset="0"/>
              </a:rPr>
              <a:t> Δ</a:t>
            </a:r>
            <a:r>
              <a:rPr lang="en-GB" sz="2400" b="0" i="1">
                <a:solidFill>
                  <a:srgbClr val="2B3461"/>
                </a:solidFill>
                <a:cs typeface="Arial" charset="0"/>
              </a:rPr>
              <a:t>t</a:t>
            </a:r>
            <a:r>
              <a:rPr lang="en-GB" sz="2400" b="0">
                <a:solidFill>
                  <a:srgbClr val="2B3461"/>
                </a:solidFill>
                <a:cs typeface="Arial" charset="0"/>
              </a:rPr>
              <a:t>  &lt; 5 min</a:t>
            </a:r>
          </a:p>
          <a:p>
            <a:pPr>
              <a:lnSpc>
                <a:spcPct val="80000"/>
              </a:lnSpc>
              <a:spcBef>
                <a:spcPct val="20000"/>
              </a:spcBef>
              <a:buFontTx/>
              <a:buChar char="•"/>
            </a:pPr>
            <a:r>
              <a:rPr lang="en-GB" sz="2400" b="0">
                <a:solidFill>
                  <a:srgbClr val="2B3461"/>
                </a:solidFill>
                <a:cs typeface="Arial" charset="0"/>
              </a:rPr>
              <a:t> Δsec</a:t>
            </a:r>
            <a:r>
              <a:rPr lang="en-GB" sz="2400" b="0" i="1">
                <a:solidFill>
                  <a:srgbClr val="2B3461"/>
                </a:solidFill>
                <a:cs typeface="Arial" charset="0"/>
              </a:rPr>
              <a:t>θ</a:t>
            </a:r>
            <a:r>
              <a:rPr lang="en-GB" sz="2400" b="0">
                <a:solidFill>
                  <a:srgbClr val="2B3461"/>
                </a:solidFill>
                <a:cs typeface="Arial" charset="0"/>
              </a:rPr>
              <a:t> &lt; 0.01 </a:t>
            </a:r>
            <a:br>
              <a:rPr lang="en-GB" sz="2400" b="0">
                <a:solidFill>
                  <a:srgbClr val="2B3461"/>
                </a:solidFill>
                <a:cs typeface="Arial" charset="0"/>
              </a:rPr>
            </a:br>
            <a:r>
              <a:rPr lang="en-GB" sz="2400" b="0">
                <a:solidFill>
                  <a:srgbClr val="2B3461"/>
                </a:solidFill>
                <a:cs typeface="Arial" charset="0"/>
              </a:rPr>
              <a:t>(Atmospheric path diff.)</a:t>
            </a:r>
          </a:p>
          <a:p>
            <a:pPr>
              <a:lnSpc>
                <a:spcPct val="80000"/>
              </a:lnSpc>
              <a:spcBef>
                <a:spcPct val="20000"/>
              </a:spcBef>
              <a:buFontTx/>
              <a:buChar char="•"/>
            </a:pPr>
            <a:endParaRPr lang="en-GB" sz="2400" b="0">
              <a:solidFill>
                <a:srgbClr val="2B3461"/>
              </a:solidFill>
              <a:cs typeface="Arial" charset="0"/>
            </a:endParaRPr>
          </a:p>
          <a:p>
            <a:pPr>
              <a:lnSpc>
                <a:spcPct val="80000"/>
              </a:lnSpc>
              <a:spcBef>
                <a:spcPct val="20000"/>
              </a:spcBef>
              <a:buFontTx/>
              <a:buChar char="•"/>
            </a:pPr>
            <a:r>
              <a:rPr lang="en-GB" sz="2400" b="0">
                <a:solidFill>
                  <a:srgbClr val="2B3461"/>
                </a:solidFill>
                <a:cs typeface="Arial" charset="0"/>
              </a:rPr>
              <a:t> Concentrated in tropics</a:t>
            </a:r>
          </a:p>
          <a:p>
            <a:pPr>
              <a:spcBef>
                <a:spcPct val="20000"/>
              </a:spcBef>
            </a:pPr>
            <a:r>
              <a:rPr lang="en-GB" sz="2400" b="0">
                <a:solidFill>
                  <a:srgbClr val="2B3461"/>
                </a:solidFill>
                <a:cs typeface="Arial" charset="0"/>
              </a:rPr>
              <a:t>~1000 collocations/orbit</a:t>
            </a:r>
          </a:p>
          <a:p>
            <a:pPr>
              <a:spcBef>
                <a:spcPct val="20000"/>
              </a:spcBef>
            </a:pPr>
            <a:r>
              <a:rPr lang="en-GB" sz="2400" b="0">
                <a:solidFill>
                  <a:srgbClr val="2B3461"/>
                </a:solidFill>
                <a:cs typeface="Arial" charset="0"/>
              </a:rPr>
              <a:t>~1-4 orbit/night</a:t>
            </a:r>
          </a:p>
          <a:p>
            <a:pPr>
              <a:lnSpc>
                <a:spcPct val="80000"/>
              </a:lnSpc>
              <a:spcBef>
                <a:spcPct val="20000"/>
              </a:spcBef>
            </a:pPr>
            <a:endParaRPr lang="en-GB" sz="2400" b="0">
              <a:solidFill>
                <a:srgbClr val="2B3461"/>
              </a:solidFill>
              <a:cs typeface="Arial" charset="0"/>
            </a:endParaRPr>
          </a:p>
          <a:p>
            <a:pPr>
              <a:lnSpc>
                <a:spcPct val="80000"/>
              </a:lnSpc>
              <a:spcBef>
                <a:spcPct val="20000"/>
              </a:spcBef>
            </a:pPr>
            <a:endParaRPr lang="en-GB" sz="2400" b="0">
              <a:solidFill>
                <a:srgbClr val="2B3461"/>
              </a:solidFill>
              <a:cs typeface="Arial" charset="0"/>
            </a:endParaRPr>
          </a:p>
        </p:txBody>
      </p:sp>
      <p:pic>
        <p:nvPicPr>
          <p:cNvPr id="13316" name="Picture 4" descr="H:\MY DOCUMENTS\plots\GEO-LEO collocations_V01_2012-02-02.jpg"/>
          <p:cNvPicPr>
            <a:picLocks noChangeAspect="1" noChangeArrowheads="1"/>
          </p:cNvPicPr>
          <p:nvPr/>
        </p:nvPicPr>
        <p:blipFill>
          <a:blip r:embed="rId3" cstate="print"/>
          <a:srcRect/>
          <a:stretch>
            <a:fillRect/>
          </a:stretch>
        </p:blipFill>
        <p:spPr bwMode="auto">
          <a:xfrm>
            <a:off x="5567363" y="1428750"/>
            <a:ext cx="4060825" cy="3867150"/>
          </a:xfrm>
          <a:prstGeom prst="rect">
            <a:avLst/>
          </a:prstGeom>
          <a:noFill/>
          <a:ln w="9525">
            <a:noFill/>
            <a:miter lim="800000"/>
            <a:headEnd/>
            <a:tailEnd/>
          </a:ln>
        </p:spPr>
      </p:pic>
      <p:sp>
        <p:nvSpPr>
          <p:cNvPr id="13317" name="TextBox 7"/>
          <p:cNvSpPr txBox="1">
            <a:spLocks noChangeArrowheads="1"/>
          </p:cNvSpPr>
          <p:nvPr/>
        </p:nvSpPr>
        <p:spPr bwMode="auto">
          <a:xfrm>
            <a:off x="5657850" y="5048250"/>
            <a:ext cx="4114800" cy="819150"/>
          </a:xfrm>
          <a:prstGeom prst="rect">
            <a:avLst/>
          </a:prstGeom>
          <a:noFill/>
          <a:ln w="9525">
            <a:noFill/>
            <a:miter lim="800000"/>
            <a:headEnd/>
            <a:tailEnd/>
          </a:ln>
        </p:spPr>
        <p:txBody>
          <a:bodyPr>
            <a:spAutoFit/>
          </a:bodyPr>
          <a:lstStyle/>
          <a:p>
            <a:pPr>
              <a:lnSpc>
                <a:spcPct val="150000"/>
              </a:lnSpc>
            </a:pPr>
            <a:r>
              <a:rPr lang="en-US" sz="1100">
                <a:solidFill>
                  <a:schemeClr val="tx1"/>
                </a:solidFill>
              </a:rPr>
              <a:t>Schematic illustration of the geostationary orbit (GEO) and polar low Earth orbit (LEO) satellites and distribution of their collocated observations.</a:t>
            </a:r>
            <a:endParaRPr lang="en-GB" sz="110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lnSpc>
                <a:spcPct val="80000"/>
              </a:lnSpc>
            </a:pPr>
            <a:r>
              <a:rPr lang="en-GB" sz="4000" smtClean="0"/>
              <a:t>Data Transformations </a:t>
            </a:r>
            <a:br>
              <a:rPr lang="en-GB" sz="4000" smtClean="0"/>
            </a:br>
            <a:r>
              <a:rPr lang="en-GB" sz="3200" smtClean="0"/>
              <a:t>(Spectral and Spatial)</a:t>
            </a:r>
            <a:endParaRPr lang="en-GB" sz="4000" smtClean="0"/>
          </a:p>
        </p:txBody>
      </p:sp>
      <p:sp>
        <p:nvSpPr>
          <p:cNvPr id="1028" name="Rectangle 4"/>
          <p:cNvSpPr>
            <a:spLocks noGrp="1" noChangeArrowheads="1"/>
          </p:cNvSpPr>
          <p:nvPr>
            <p:ph sz="half" idx="1"/>
          </p:nvPr>
        </p:nvSpPr>
        <p:spPr>
          <a:xfrm>
            <a:off x="536575" y="1600200"/>
            <a:ext cx="4746625" cy="4525963"/>
          </a:xfrm>
        </p:spPr>
        <p:txBody>
          <a:bodyPr/>
          <a:lstStyle/>
          <a:p>
            <a:pPr marL="0" indent="0" eaLnBrk="1" hangingPunct="1"/>
            <a:r>
              <a:rPr lang="en-GB" sz="2400" b="1" smtClean="0"/>
              <a:t>Spectral Convolution:</a:t>
            </a:r>
          </a:p>
          <a:p>
            <a:pPr marL="0" indent="0" eaLnBrk="1" hangingPunct="1">
              <a:buFontTx/>
              <a:buChar char="•"/>
            </a:pPr>
            <a:r>
              <a:rPr lang="en-GB" sz="1800" smtClean="0"/>
              <a:t> </a:t>
            </a:r>
            <a:r>
              <a:rPr lang="en-GB" sz="2000" smtClean="0">
                <a:solidFill>
                  <a:srgbClr val="4E0B55"/>
                </a:solidFill>
              </a:rPr>
              <a:t>Convolve LEO Radiance Spectra</a:t>
            </a:r>
            <a:br>
              <a:rPr lang="en-GB" sz="2000" smtClean="0">
                <a:solidFill>
                  <a:srgbClr val="4E0B55"/>
                </a:solidFill>
              </a:rPr>
            </a:br>
            <a:r>
              <a:rPr lang="en-GB" sz="2000" smtClean="0">
                <a:solidFill>
                  <a:srgbClr val="4E0B55"/>
                </a:solidFill>
              </a:rPr>
              <a:t>  with GEO Spectral Response Functions</a:t>
            </a:r>
          </a:p>
          <a:p>
            <a:pPr marL="0" indent="0" eaLnBrk="1" hangingPunct="1">
              <a:buFontTx/>
              <a:buChar char="•"/>
            </a:pPr>
            <a:r>
              <a:rPr lang="en-GB" sz="2000" smtClean="0"/>
              <a:t> to synthesise radiance in GEO channels</a:t>
            </a:r>
          </a:p>
          <a:p>
            <a:pPr marL="0" indent="0" eaLnBrk="1" hangingPunct="1"/>
            <a:endParaRPr lang="en-GB" sz="1800" smtClean="0"/>
          </a:p>
        </p:txBody>
      </p:sp>
      <p:sp>
        <p:nvSpPr>
          <p:cNvPr id="1029" name="Rectangle 2"/>
          <p:cNvSpPr>
            <a:spLocks noGrp="1" noChangeArrowheads="1"/>
          </p:cNvSpPr>
          <p:nvPr>
            <p:ph sz="half" idx="2"/>
          </p:nvPr>
        </p:nvSpPr>
        <p:spPr>
          <a:xfrm>
            <a:off x="5448300" y="1600200"/>
            <a:ext cx="4162425" cy="4525963"/>
          </a:xfrm>
        </p:spPr>
        <p:txBody>
          <a:bodyPr/>
          <a:lstStyle/>
          <a:p>
            <a:pPr marL="0" indent="0" eaLnBrk="1" hangingPunct="1"/>
            <a:r>
              <a:rPr lang="en-GB" sz="2400" b="1" smtClean="0"/>
              <a:t>Spatial Averaging:</a:t>
            </a:r>
          </a:p>
          <a:p>
            <a:pPr marL="0" indent="0" eaLnBrk="1" hangingPunct="1">
              <a:buFontTx/>
              <a:buChar char="•"/>
            </a:pPr>
            <a:r>
              <a:rPr lang="en-GB" sz="2000" smtClean="0"/>
              <a:t> Average GEO pixels in each LEO FoV</a:t>
            </a:r>
          </a:p>
          <a:p>
            <a:pPr marL="0" indent="0" eaLnBrk="1" hangingPunct="1">
              <a:buFontTx/>
              <a:buChar char="•"/>
            </a:pPr>
            <a:r>
              <a:rPr lang="en-GB" sz="2000" smtClean="0"/>
              <a:t> Estimate uncertainty </a:t>
            </a:r>
          </a:p>
          <a:p>
            <a:pPr marL="457200" lvl="1" indent="0" eaLnBrk="1" hangingPunct="1">
              <a:buFontTx/>
              <a:buChar char="–"/>
            </a:pPr>
            <a:r>
              <a:rPr lang="en-GB" sz="1600" smtClean="0"/>
              <a:t>due to spatial variability</a:t>
            </a:r>
          </a:p>
          <a:p>
            <a:pPr marL="457200" lvl="1" indent="0" eaLnBrk="1" hangingPunct="1">
              <a:buFontTx/>
              <a:buChar char="–"/>
            </a:pPr>
            <a:r>
              <a:rPr lang="en-GB" sz="1600" smtClean="0"/>
              <a:t>as Standard Deviation of GEO pixels</a:t>
            </a:r>
          </a:p>
          <a:p>
            <a:pPr marL="0" indent="0" eaLnBrk="1" hangingPunct="1">
              <a:buFontTx/>
              <a:buChar char="•"/>
            </a:pPr>
            <a:r>
              <a:rPr lang="en-GB" sz="2000" smtClean="0"/>
              <a:t> Use in weighted regression</a:t>
            </a:r>
            <a:endParaRPr lang="en-GB" sz="2400" smtClean="0"/>
          </a:p>
          <a:p>
            <a:pPr marL="0" indent="0" eaLnBrk="1" hangingPunct="1"/>
            <a:endParaRPr lang="en-GB" sz="1800" smtClean="0"/>
          </a:p>
        </p:txBody>
      </p:sp>
      <p:sp>
        <p:nvSpPr>
          <p:cNvPr id="1030" name="Text Box 18"/>
          <p:cNvSpPr txBox="1">
            <a:spLocks noChangeArrowheads="1"/>
          </p:cNvSpPr>
          <p:nvPr/>
        </p:nvSpPr>
        <p:spPr bwMode="auto">
          <a:xfrm>
            <a:off x="7065963" y="4354513"/>
            <a:ext cx="2339975" cy="350837"/>
          </a:xfrm>
          <a:prstGeom prst="rect">
            <a:avLst/>
          </a:prstGeom>
          <a:noFill/>
          <a:ln w="9525">
            <a:noFill/>
            <a:miter lim="800000"/>
            <a:headEnd/>
            <a:tailEnd/>
          </a:ln>
        </p:spPr>
        <p:txBody>
          <a:bodyPr>
            <a:spAutoFit/>
          </a:bodyPr>
          <a:lstStyle/>
          <a:p>
            <a:pPr>
              <a:spcBef>
                <a:spcPct val="50000"/>
              </a:spcBef>
            </a:pPr>
            <a:r>
              <a:rPr lang="en-GB" sz="1700">
                <a:solidFill>
                  <a:srgbClr val="0066FF"/>
                </a:solidFill>
              </a:rPr>
              <a:t>LEO FoV~12km</a:t>
            </a:r>
          </a:p>
        </p:txBody>
      </p:sp>
      <p:sp>
        <p:nvSpPr>
          <p:cNvPr id="1031" name="Text Box 19"/>
          <p:cNvSpPr txBox="1">
            <a:spLocks noChangeArrowheads="1"/>
          </p:cNvSpPr>
          <p:nvPr/>
        </p:nvSpPr>
        <p:spPr bwMode="auto">
          <a:xfrm>
            <a:off x="7134225" y="4803775"/>
            <a:ext cx="2138363" cy="354013"/>
          </a:xfrm>
          <a:prstGeom prst="rect">
            <a:avLst/>
          </a:prstGeom>
          <a:noFill/>
          <a:ln w="9525">
            <a:noFill/>
            <a:miter lim="800000"/>
            <a:headEnd/>
            <a:tailEnd/>
          </a:ln>
        </p:spPr>
        <p:txBody>
          <a:bodyPr>
            <a:spAutoFit/>
          </a:bodyPr>
          <a:lstStyle/>
          <a:p>
            <a:pPr>
              <a:spcBef>
                <a:spcPct val="50000"/>
              </a:spcBef>
            </a:pPr>
            <a:r>
              <a:rPr lang="en-GB" sz="1700">
                <a:solidFill>
                  <a:srgbClr val="FF0000"/>
                </a:solidFill>
              </a:rPr>
              <a:t>~ 5x5 GEO pixels</a:t>
            </a:r>
          </a:p>
        </p:txBody>
      </p:sp>
      <p:pic>
        <p:nvPicPr>
          <p:cNvPr id="1032" name="Picture 2" descr="plot_rad_srf_ieee"/>
          <p:cNvPicPr>
            <a:picLocks noChangeAspect="1" noChangeArrowheads="1"/>
          </p:cNvPicPr>
          <p:nvPr/>
        </p:nvPicPr>
        <p:blipFill>
          <a:blip r:embed="rId4" cstate="print"/>
          <a:srcRect l="1501" r="2409"/>
          <a:stretch>
            <a:fillRect/>
          </a:stretch>
        </p:blipFill>
        <p:spPr bwMode="auto">
          <a:xfrm>
            <a:off x="561975" y="3476625"/>
            <a:ext cx="4379913" cy="2490788"/>
          </a:xfrm>
          <a:prstGeom prst="rect">
            <a:avLst/>
          </a:prstGeom>
          <a:noFill/>
          <a:ln w="9525">
            <a:noFill/>
            <a:miter lim="800000"/>
            <a:headEnd/>
            <a:tailEnd/>
          </a:ln>
        </p:spPr>
      </p:pic>
      <p:sp>
        <p:nvSpPr>
          <p:cNvPr id="1033" name="TextBox 20"/>
          <p:cNvSpPr txBox="1">
            <a:spLocks noChangeArrowheads="1"/>
          </p:cNvSpPr>
          <p:nvPr/>
        </p:nvSpPr>
        <p:spPr bwMode="auto">
          <a:xfrm>
            <a:off x="600075" y="5829300"/>
            <a:ext cx="4562475" cy="784225"/>
          </a:xfrm>
          <a:prstGeom prst="rect">
            <a:avLst/>
          </a:prstGeom>
          <a:noFill/>
          <a:ln w="9525">
            <a:noFill/>
            <a:miter lim="800000"/>
            <a:headEnd/>
            <a:tailEnd/>
          </a:ln>
        </p:spPr>
        <p:txBody>
          <a:bodyPr>
            <a:spAutoFit/>
          </a:bodyPr>
          <a:lstStyle/>
          <a:p>
            <a:pPr algn="ctr"/>
            <a:r>
              <a:rPr lang="en-US">
                <a:solidFill>
                  <a:schemeClr val="tx1"/>
                </a:solidFill>
              </a:rPr>
              <a:t>Example radiance spectra measured by IASI (black) and modeled by LBLRTM (grey), convolved with the Spectral Response Functions of SEVIRI channels 3-11 from right to left (colored shaded areas). </a:t>
            </a:r>
            <a:br>
              <a:rPr lang="en-US">
                <a:solidFill>
                  <a:schemeClr val="tx1"/>
                </a:solidFill>
              </a:rPr>
            </a:br>
            <a:r>
              <a:rPr lang="en-US">
                <a:solidFill>
                  <a:schemeClr val="tx1"/>
                </a:solidFill>
              </a:rPr>
              <a:t>n.b. The IASI observations (645 – 2760 cm</a:t>
            </a:r>
            <a:r>
              <a:rPr lang="en-US" baseline="30000">
                <a:solidFill>
                  <a:schemeClr val="tx1"/>
                </a:solidFill>
              </a:rPr>
              <a:t>-1</a:t>
            </a:r>
            <a:r>
              <a:rPr lang="en-US">
                <a:solidFill>
                  <a:schemeClr val="tx1"/>
                </a:solidFill>
              </a:rPr>
              <a:t>) do not quite cover the full spectrum observed by SEVIRI.</a:t>
            </a:r>
            <a:endParaRPr lang="en-GB">
              <a:solidFill>
                <a:schemeClr val="tx1"/>
              </a:solidFill>
            </a:endParaRPr>
          </a:p>
        </p:txBody>
      </p:sp>
      <p:sp>
        <p:nvSpPr>
          <p:cNvPr id="1034" name="Rectangle 6"/>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5"/>
          <p:cNvGraphicFramePr>
            <a:graphicFrameLocks noChangeAspect="1"/>
          </p:cNvGraphicFramePr>
          <p:nvPr/>
        </p:nvGraphicFramePr>
        <p:xfrm>
          <a:off x="5362575" y="4086225"/>
          <a:ext cx="1924050" cy="1952625"/>
        </p:xfrm>
        <a:graphic>
          <a:graphicData uri="http://schemas.openxmlformats.org/presentationml/2006/ole">
            <p:oleObj spid="_x0000_s1026" name="Document" r:id="rId5" imgW="1911543" imgH="1947841" progId="Word.Document.12">
              <p:embed/>
            </p:oleObj>
          </a:graphicData>
        </a:graphic>
      </p:graphicFrame>
      <p:sp>
        <p:nvSpPr>
          <p:cNvPr id="1035" name="TextBox 25"/>
          <p:cNvSpPr txBox="1">
            <a:spLocks noChangeArrowheads="1"/>
          </p:cNvSpPr>
          <p:nvPr/>
        </p:nvSpPr>
        <p:spPr bwMode="auto">
          <a:xfrm>
            <a:off x="5657850" y="5705475"/>
            <a:ext cx="4048125" cy="646113"/>
          </a:xfrm>
          <a:prstGeom prst="rect">
            <a:avLst/>
          </a:prstGeom>
          <a:noFill/>
          <a:ln w="9525">
            <a:noFill/>
            <a:miter lim="800000"/>
            <a:headEnd/>
            <a:tailEnd/>
          </a:ln>
        </p:spPr>
        <p:txBody>
          <a:bodyPr>
            <a:spAutoFit/>
          </a:bodyPr>
          <a:lstStyle/>
          <a:p>
            <a:r>
              <a:rPr lang="en-US">
                <a:solidFill>
                  <a:schemeClr val="tx1"/>
                </a:solidFill>
              </a:rPr>
              <a:t>Illustration of spatial transformation. Small circles represent the GEO FoVs and the two large circles represent the LEO FoV for the extreme cases of FY2-IASI, where </a:t>
            </a:r>
            <a:r>
              <a:rPr lang="en-US" i="1">
                <a:solidFill>
                  <a:schemeClr val="tx1"/>
                </a:solidFill>
              </a:rPr>
              <a:t>n</a:t>
            </a:r>
            <a:r>
              <a:rPr lang="en-US">
                <a:solidFill>
                  <a:schemeClr val="tx1"/>
                </a:solidFill>
              </a:rPr>
              <a:t>x</a:t>
            </a:r>
            <a:r>
              <a:rPr lang="en-US" i="1">
                <a:solidFill>
                  <a:schemeClr val="tx1"/>
                </a:solidFill>
              </a:rPr>
              <a:t>m</a:t>
            </a:r>
            <a:r>
              <a:rPr lang="en-US">
                <a:solidFill>
                  <a:schemeClr val="tx1"/>
                </a:solidFill>
              </a:rPr>
              <a:t>=3x3 and SEVIRI-IASI, where </a:t>
            </a:r>
            <a:r>
              <a:rPr lang="en-US" i="1">
                <a:solidFill>
                  <a:schemeClr val="tx1"/>
                </a:solidFill>
              </a:rPr>
              <a:t>n</a:t>
            </a:r>
            <a:r>
              <a:rPr lang="en-US">
                <a:solidFill>
                  <a:schemeClr val="tx1"/>
                </a:solidFill>
              </a:rPr>
              <a:t>x</a:t>
            </a:r>
            <a:r>
              <a:rPr lang="en-US" i="1">
                <a:solidFill>
                  <a:schemeClr val="tx1"/>
                </a:solidFill>
              </a:rPr>
              <a:t>m</a:t>
            </a:r>
            <a:r>
              <a:rPr lang="en-US">
                <a:solidFill>
                  <a:schemeClr val="tx1"/>
                </a:solidFill>
              </a:rPr>
              <a:t>=5x5.</a:t>
            </a:r>
            <a:endParaRPr lang="en-GB">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Comparison by Regression</a:t>
            </a:r>
          </a:p>
        </p:txBody>
      </p:sp>
      <p:sp>
        <p:nvSpPr>
          <p:cNvPr id="14339" name="Content Placeholder 2"/>
          <p:cNvSpPr>
            <a:spLocks noGrp="1"/>
          </p:cNvSpPr>
          <p:nvPr>
            <p:ph sz="half" idx="1"/>
          </p:nvPr>
        </p:nvSpPr>
        <p:spPr/>
        <p:txBody>
          <a:bodyPr/>
          <a:lstStyle/>
          <a:p>
            <a:pPr marL="0" indent="0"/>
            <a:r>
              <a:rPr lang="en-GB" smtClean="0"/>
              <a:t>Compare collocated obs:</a:t>
            </a:r>
          </a:p>
          <a:p>
            <a:pPr marL="0" indent="0"/>
            <a:r>
              <a:rPr lang="en-GB" smtClean="0"/>
              <a:t>GEO radiance</a:t>
            </a:r>
          </a:p>
          <a:p>
            <a:pPr marL="457200" lvl="1" indent="0"/>
            <a:r>
              <a:rPr lang="en-GB" smtClean="0"/>
              <a:t>Spatially averaged</a:t>
            </a:r>
          </a:p>
          <a:p>
            <a:pPr marL="0" indent="0"/>
            <a:r>
              <a:rPr lang="en-GB" smtClean="0"/>
              <a:t>Regressed against</a:t>
            </a:r>
          </a:p>
          <a:p>
            <a:pPr marL="0" indent="0"/>
            <a:r>
              <a:rPr lang="en-GB" smtClean="0"/>
              <a:t>LEO radiance spectra,</a:t>
            </a:r>
          </a:p>
          <a:p>
            <a:pPr marL="457200" lvl="1" indent="0"/>
            <a:r>
              <a:rPr lang="en-GB" smtClean="0"/>
              <a:t>convolved with GEO SRF</a:t>
            </a:r>
          </a:p>
          <a:p>
            <a:pPr marL="0" indent="0"/>
            <a:r>
              <a:rPr lang="en-GB" smtClean="0"/>
              <a:t>Using Variance of GEO radiances + Noise </a:t>
            </a:r>
          </a:p>
          <a:p>
            <a:pPr marL="457200" lvl="1" indent="0"/>
            <a:r>
              <a:rPr lang="en-GB" smtClean="0"/>
              <a:t>to estimate uncertainty on each collocation</a:t>
            </a:r>
          </a:p>
        </p:txBody>
      </p:sp>
      <p:sp>
        <p:nvSpPr>
          <p:cNvPr id="14340" name="Content Placeholder 3"/>
          <p:cNvSpPr>
            <a:spLocks noGrp="1"/>
          </p:cNvSpPr>
          <p:nvPr>
            <p:ph sz="half" idx="2"/>
          </p:nvPr>
        </p:nvSpPr>
        <p:spPr/>
        <p:txBody>
          <a:bodyPr/>
          <a:lstStyle/>
          <a:p>
            <a:pPr marL="0" indent="0"/>
            <a:endParaRPr lang="en-GB" smtClean="0"/>
          </a:p>
          <a:p>
            <a:pPr marL="0" indent="0"/>
            <a:endParaRPr lang="en-GB" smtClean="0"/>
          </a:p>
          <a:p>
            <a:pPr marL="0" indent="0"/>
            <a:endParaRPr lang="en-GB" smtClean="0"/>
          </a:p>
          <a:p>
            <a:pPr marL="0" indent="0"/>
            <a:endParaRPr lang="en-GB" smtClean="0"/>
          </a:p>
          <a:p>
            <a:pPr marL="0" indent="0"/>
            <a:endParaRPr lang="en-GB" smtClean="0"/>
          </a:p>
          <a:p>
            <a:pPr marL="0" indent="0"/>
            <a:endParaRPr lang="en-GB" smtClean="0"/>
          </a:p>
          <a:p>
            <a:pPr marL="0" indent="0"/>
            <a:endParaRPr lang="en-GB" sz="2000" smtClean="0"/>
          </a:p>
          <a:p>
            <a:pPr marL="0" indent="0"/>
            <a:r>
              <a:rPr lang="en-GB" sz="2000" smtClean="0"/>
              <a:t>Weighted linear regression of </a:t>
            </a:r>
            <a:br>
              <a:rPr lang="en-GB" sz="2000" smtClean="0"/>
            </a:br>
            <a:r>
              <a:rPr lang="en-GB" sz="2000" i="1" smtClean="0"/>
              <a:t>L</a:t>
            </a:r>
            <a:r>
              <a:rPr lang="en-GB" sz="2000" i="1" baseline="-25000" smtClean="0"/>
              <a:t>GEO</a:t>
            </a:r>
            <a:r>
              <a:rPr lang="en-GB" sz="2000" baseline="-25000" smtClean="0"/>
              <a:t>|</a:t>
            </a:r>
            <a:r>
              <a:rPr lang="en-GB" sz="2000" i="1" baseline="-25000" smtClean="0"/>
              <a:t>REF</a:t>
            </a:r>
            <a:r>
              <a:rPr lang="en-GB" sz="2000" smtClean="0"/>
              <a:t> and &lt;</a:t>
            </a:r>
            <a:r>
              <a:rPr lang="en-GB" sz="2000" i="1" smtClean="0"/>
              <a:t>L</a:t>
            </a:r>
            <a:r>
              <a:rPr lang="en-GB" sz="2000" i="1" baseline="-25000" smtClean="0"/>
              <a:t>GEO</a:t>
            </a:r>
            <a:r>
              <a:rPr lang="en-GB" sz="2000" smtClean="0"/>
              <a:t>&gt; </a:t>
            </a:r>
            <a:br>
              <a:rPr lang="en-GB" sz="2000" smtClean="0"/>
            </a:br>
            <a:r>
              <a:rPr lang="en-GB" sz="2000" smtClean="0"/>
              <a:t>for Meteosat-9 13.4</a:t>
            </a:r>
            <a:r>
              <a:rPr lang="el-GR" sz="2000" smtClean="0"/>
              <a:t>μ</a:t>
            </a:r>
            <a:r>
              <a:rPr lang="en-GB" sz="2000" smtClean="0"/>
              <a:t>m channel based on single overpass of IASI</a:t>
            </a:r>
            <a:endParaRPr lang="en-GB" sz="2400" smtClean="0"/>
          </a:p>
        </p:txBody>
      </p:sp>
      <p:pic>
        <p:nvPicPr>
          <p:cNvPr id="14341" name="Picture 2" descr="D:\UserData\HewisonT\H-drive\GSICS\Journal\GEO-LEO IR\msg2-iasi_20111120_2215_scatter_ir13.4.gif"/>
          <p:cNvPicPr>
            <a:picLocks noChangeAspect="1" noChangeArrowheads="1"/>
          </p:cNvPicPr>
          <p:nvPr/>
        </p:nvPicPr>
        <p:blipFill>
          <a:blip r:embed="rId2" cstate="print"/>
          <a:srcRect/>
          <a:stretch>
            <a:fillRect/>
          </a:stretch>
        </p:blipFill>
        <p:spPr bwMode="auto">
          <a:xfrm>
            <a:off x="5353050" y="1600200"/>
            <a:ext cx="4084638" cy="3063875"/>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GB" smtClean="0"/>
              <a:t>Inter-calibration Bias Changes in Meteosat-9/SEVIRI</a:t>
            </a:r>
          </a:p>
        </p:txBody>
      </p:sp>
      <p:sp>
        <p:nvSpPr>
          <p:cNvPr id="15363" name="Content Placeholder 4"/>
          <p:cNvSpPr>
            <a:spLocks noGrp="1"/>
          </p:cNvSpPr>
          <p:nvPr>
            <p:ph sz="half" idx="1"/>
          </p:nvPr>
        </p:nvSpPr>
        <p:spPr>
          <a:xfrm>
            <a:off x="322263" y="1401763"/>
            <a:ext cx="4259262" cy="4781550"/>
          </a:xfrm>
        </p:spPr>
        <p:txBody>
          <a:bodyPr/>
          <a:lstStyle/>
          <a:p>
            <a:pPr marL="0" indent="0">
              <a:buFontTx/>
              <a:buChar char="•"/>
            </a:pPr>
            <a:r>
              <a:rPr lang="en-US" sz="1600" smtClean="0"/>
              <a:t> Most channels show small (&lt;0.4 K) and stable biases during this period. </a:t>
            </a:r>
          </a:p>
          <a:p>
            <a:pPr marL="0" indent="0">
              <a:buFontTx/>
              <a:buChar char="•"/>
            </a:pPr>
            <a:endParaRPr lang="en-US" sz="1600" smtClean="0"/>
          </a:p>
          <a:p>
            <a:pPr marL="0" indent="0">
              <a:buFontTx/>
              <a:buChar char="•"/>
            </a:pPr>
            <a:r>
              <a:rPr lang="en-US" sz="1600" smtClean="0"/>
              <a:t> 13.4 μm channel shows a negative bias,</a:t>
            </a:r>
          </a:p>
          <a:p>
            <a:pPr marL="457200" lvl="1" indent="0">
              <a:buFont typeface="Arial" charset="0"/>
              <a:buChar char="•"/>
            </a:pPr>
            <a:r>
              <a:rPr lang="en-US" sz="1600" smtClean="0"/>
              <a:t>grew larger until decontamination event in early December 2008,</a:t>
            </a:r>
          </a:p>
          <a:p>
            <a:pPr marL="457200" lvl="1" indent="0">
              <a:buFont typeface="Arial" charset="0"/>
              <a:buChar char="•"/>
            </a:pPr>
            <a:r>
              <a:rPr lang="en-US" sz="1600" smtClean="0"/>
              <a:t>when bias was reduced by about 0.7 K. </a:t>
            </a:r>
          </a:p>
          <a:p>
            <a:pPr marL="457200" lvl="1" indent="0">
              <a:buFont typeface="Arial" charset="0"/>
              <a:buChar char="•"/>
            </a:pPr>
            <a:endParaRPr lang="en-US" sz="1600" smtClean="0"/>
          </a:p>
          <a:p>
            <a:pPr marL="457200" lvl="1" indent="0">
              <a:buFont typeface="Arial" charset="0"/>
              <a:buChar char="•"/>
            </a:pPr>
            <a:r>
              <a:rPr lang="en-US" sz="1600" smtClean="0"/>
              <a:t>It continues to degrade thereafter. </a:t>
            </a:r>
          </a:p>
          <a:p>
            <a:pPr marL="457200" lvl="1" indent="0">
              <a:buFont typeface="Arial" charset="0"/>
              <a:buChar char="•"/>
            </a:pPr>
            <a:endParaRPr lang="en-US" sz="1600" smtClean="0"/>
          </a:p>
          <a:p>
            <a:pPr marL="457200" lvl="1" indent="0">
              <a:buFont typeface="Arial" charset="0"/>
              <a:buChar char="•"/>
            </a:pPr>
            <a:r>
              <a:rPr lang="en-US" sz="1600" smtClean="0"/>
              <a:t>The fact that the bias does not return to zero immediately after the decontamination suggests either some contaminants remain after the decontamination or an inaccurate representation of the nominal SRF.</a:t>
            </a:r>
            <a:endParaRPr lang="en-GB" sz="1600" smtClean="0"/>
          </a:p>
          <a:p>
            <a:pPr marL="0" indent="0">
              <a:buFontTx/>
              <a:buChar char="•"/>
            </a:pPr>
            <a:endParaRPr lang="en-GB" sz="1600" smtClean="0"/>
          </a:p>
        </p:txBody>
      </p:sp>
      <p:sp>
        <p:nvSpPr>
          <p:cNvPr id="15364" name="Content Placeholder 5"/>
          <p:cNvSpPr>
            <a:spLocks noGrp="1"/>
          </p:cNvSpPr>
          <p:nvPr>
            <p:ph sz="half" idx="2"/>
          </p:nvPr>
        </p:nvSpPr>
        <p:spPr>
          <a:xfrm>
            <a:off x="4972050" y="3952875"/>
            <a:ext cx="4498975" cy="2230438"/>
          </a:xfrm>
        </p:spPr>
        <p:txBody>
          <a:bodyPr/>
          <a:lstStyle/>
          <a:p>
            <a:pPr marL="0" indent="0" algn="ctr"/>
            <a:endParaRPr lang="en-GB" sz="1400" smtClean="0"/>
          </a:p>
          <a:p>
            <a:pPr marL="0" indent="0" algn="ctr"/>
            <a:r>
              <a:rPr lang="en-US" sz="1400" smtClean="0"/>
              <a:t>Time series plot showing relative bias of IR channels of Meteosat-9/SEVIRI (MSG2) wrt Metop-A/IASI, expressed as brightness temperature difference </a:t>
            </a:r>
            <a:br>
              <a:rPr lang="en-US" sz="1400" smtClean="0"/>
            </a:br>
            <a:r>
              <a:rPr lang="en-US" sz="1400" smtClean="0"/>
              <a:t>for standard radiance scenes </a:t>
            </a:r>
            <a:br>
              <a:rPr lang="en-US" sz="1400" smtClean="0"/>
            </a:br>
            <a:r>
              <a:rPr lang="en-US" sz="1400" smtClean="0"/>
              <a:t>(1976 US Standard Atmosphere with clear sky). </a:t>
            </a:r>
            <a:r>
              <a:rPr lang="en-US" sz="1200" smtClean="0"/>
              <a:t/>
            </a:r>
            <a:br>
              <a:rPr lang="en-US" sz="1200" smtClean="0"/>
            </a:br>
            <a:endParaRPr lang="en-GB" sz="1200" smtClean="0"/>
          </a:p>
          <a:p>
            <a:pPr marL="0" indent="0" algn="ctr"/>
            <a:endParaRPr lang="en-GB" sz="1200" smtClean="0"/>
          </a:p>
        </p:txBody>
      </p:sp>
      <p:pic>
        <p:nvPicPr>
          <p:cNvPr id="15365" name="Picture 2" descr="H:\MY DOCUMENTS\plots\plot_multi_ieee_met9.png"/>
          <p:cNvPicPr>
            <a:picLocks noChangeAspect="1" noChangeArrowheads="1"/>
          </p:cNvPicPr>
          <p:nvPr/>
        </p:nvPicPr>
        <p:blipFill>
          <a:blip r:embed="rId2" cstate="print"/>
          <a:srcRect/>
          <a:stretch>
            <a:fillRect/>
          </a:stretch>
        </p:blipFill>
        <p:spPr bwMode="auto">
          <a:xfrm>
            <a:off x="4581525" y="1219200"/>
            <a:ext cx="5324475" cy="2909888"/>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2400" smtClean="0"/>
              <a:t>Decontaminations Change Gains</a:t>
            </a:r>
          </a:p>
        </p:txBody>
      </p:sp>
      <p:sp>
        <p:nvSpPr>
          <p:cNvPr id="17411" name="Content Placeholder 2"/>
          <p:cNvSpPr>
            <a:spLocks noGrp="1"/>
          </p:cNvSpPr>
          <p:nvPr>
            <p:ph sz="half" idx="1"/>
          </p:nvPr>
        </p:nvSpPr>
        <p:spPr>
          <a:xfrm>
            <a:off x="322263" y="1401763"/>
            <a:ext cx="5430837" cy="4781550"/>
          </a:xfrm>
        </p:spPr>
        <p:txBody>
          <a:bodyPr/>
          <a:lstStyle/>
          <a:p>
            <a:pPr marL="0" indent="0">
              <a:buFontTx/>
              <a:buChar char="•"/>
              <a:defRPr/>
            </a:pPr>
            <a:r>
              <a:rPr lang="en-GB" sz="2400" dirty="0" smtClean="0"/>
              <a:t> Decontaminations also change gain</a:t>
            </a:r>
          </a:p>
          <a:p>
            <a:pPr marL="0" indent="0">
              <a:buFontTx/>
              <a:buChar char="•"/>
              <a:defRPr/>
            </a:pPr>
            <a:r>
              <a:rPr lang="en-GB" sz="2400" dirty="0" smtClean="0"/>
              <a:t> And reduce noise </a:t>
            </a:r>
          </a:p>
          <a:p>
            <a:pPr marL="457200" lvl="1" indent="0">
              <a:buFont typeface="Arial" charset="0"/>
              <a:buChar char="•"/>
              <a:defRPr/>
            </a:pPr>
            <a:r>
              <a:rPr lang="en-GB" sz="2000" dirty="0" smtClean="0"/>
              <a:t> By increasing loss in optics</a:t>
            </a:r>
          </a:p>
          <a:p>
            <a:pPr marL="457200" lvl="1" indent="0">
              <a:buFont typeface="Arial" charset="0"/>
              <a:buChar char="•"/>
              <a:defRPr/>
            </a:pPr>
            <a:r>
              <a:rPr lang="en-GB" sz="2000" dirty="0" smtClean="0"/>
              <a:t> For all IR channels</a:t>
            </a:r>
          </a:p>
          <a:p>
            <a:pPr marL="0" indent="0">
              <a:buFontTx/>
              <a:buChar char="•"/>
              <a:defRPr/>
            </a:pPr>
            <a:endParaRPr lang="en-GB" sz="2400" dirty="0" smtClean="0"/>
          </a:p>
          <a:p>
            <a:pPr marL="0" indent="0">
              <a:buFontTx/>
              <a:buChar char="•"/>
              <a:defRPr/>
            </a:pPr>
            <a:r>
              <a:rPr lang="en-GB" sz="2400" dirty="0" smtClean="0"/>
              <a:t> Largest Changes in early in life</a:t>
            </a:r>
          </a:p>
          <a:p>
            <a:pPr marL="457200" lvl="1" indent="0">
              <a:buFont typeface="Arial" charset="0"/>
              <a:buChar char="•"/>
              <a:defRPr/>
            </a:pPr>
            <a:r>
              <a:rPr lang="en-GB" sz="2000" dirty="0" smtClean="0"/>
              <a:t> Faster rate of </a:t>
            </a:r>
            <a:r>
              <a:rPr lang="en-GB" sz="2000" dirty="0" err="1" smtClean="0"/>
              <a:t>outgassing</a:t>
            </a:r>
            <a:endParaRPr lang="en-GB" sz="2000" dirty="0" smtClean="0"/>
          </a:p>
          <a:p>
            <a:pPr marL="0" indent="0">
              <a:buFontTx/>
              <a:buChar char="•"/>
              <a:defRPr/>
            </a:pPr>
            <a:endParaRPr lang="en-GB" sz="2400" dirty="0" smtClean="0"/>
          </a:p>
          <a:p>
            <a:pPr marL="0" indent="0">
              <a:buFontTx/>
              <a:buChar char="•"/>
              <a:defRPr/>
            </a:pPr>
            <a:r>
              <a:rPr lang="en-GB" sz="2400" dirty="0" smtClean="0"/>
              <a:t> Channels near 12</a:t>
            </a:r>
            <a:r>
              <a:rPr lang="el-GR" sz="2400" dirty="0" smtClean="0"/>
              <a:t>μ</a:t>
            </a:r>
            <a:r>
              <a:rPr lang="en-GB" sz="2400" dirty="0" smtClean="0"/>
              <a:t>m ice </a:t>
            </a:r>
            <a:r>
              <a:rPr lang="en-GB" sz="2400" dirty="0" err="1" smtClean="0"/>
              <a:t>libration</a:t>
            </a:r>
            <a:r>
              <a:rPr lang="en-GB" sz="2400" dirty="0" smtClean="0"/>
              <a:t> band most affected:</a:t>
            </a:r>
          </a:p>
          <a:p>
            <a:pPr marL="400050" lvl="1" indent="0">
              <a:defRPr/>
            </a:pPr>
            <a:r>
              <a:rPr lang="en-GB" sz="2000" dirty="0" smtClean="0"/>
              <a:t>+35% in 2008 Decontamination event</a:t>
            </a:r>
          </a:p>
        </p:txBody>
      </p:sp>
      <p:pic>
        <p:nvPicPr>
          <p:cNvPr id="16388" name="Picture 7"/>
          <p:cNvPicPr>
            <a:picLocks noChangeAspect="1" noChangeArrowheads="1"/>
          </p:cNvPicPr>
          <p:nvPr/>
        </p:nvPicPr>
        <p:blipFill>
          <a:blip r:embed="rId2" cstate="print"/>
          <a:srcRect l="3668" t="23143" r="61197" b="19620"/>
          <a:stretch>
            <a:fillRect/>
          </a:stretch>
        </p:blipFill>
        <p:spPr bwMode="auto">
          <a:xfrm>
            <a:off x="5838825" y="0"/>
            <a:ext cx="4067175" cy="671512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GB" smtClean="0"/>
              <a:t>Theory</a:t>
            </a:r>
          </a:p>
        </p:txBody>
      </p:sp>
      <p:sp>
        <p:nvSpPr>
          <p:cNvPr id="2052" name="Content Placeholder 2"/>
          <p:cNvSpPr>
            <a:spLocks noGrp="1"/>
          </p:cNvSpPr>
          <p:nvPr>
            <p:ph sz="half" idx="1"/>
          </p:nvPr>
        </p:nvSpPr>
        <p:spPr/>
        <p:txBody>
          <a:bodyPr/>
          <a:lstStyle/>
          <a:p>
            <a:pPr marL="0" indent="0"/>
            <a:r>
              <a:rPr lang="en-US" sz="1600" smtClean="0">
                <a:solidFill>
                  <a:srgbClr val="C00000"/>
                </a:solidFill>
              </a:rPr>
              <a:t>Hypothesis</a:t>
            </a:r>
            <a:r>
              <a:rPr lang="en-US" sz="1600" smtClean="0"/>
              <a:t>:</a:t>
            </a:r>
          </a:p>
          <a:p>
            <a:pPr marL="0" indent="0">
              <a:buFontTx/>
              <a:buChar char="•"/>
            </a:pPr>
            <a:r>
              <a:rPr lang="en-US" sz="1600" smtClean="0"/>
              <a:t> Change in bias due to a build-up of ice, </a:t>
            </a:r>
          </a:p>
          <a:p>
            <a:pPr marL="400050" lvl="1" indent="0">
              <a:buFont typeface="Arial" charset="0"/>
              <a:buChar char="•"/>
            </a:pPr>
            <a:r>
              <a:rPr lang="en-US" sz="1400" smtClean="0"/>
              <a:t>condensing on the surfaces of the cold optics</a:t>
            </a:r>
          </a:p>
          <a:p>
            <a:pPr marL="0" indent="0"/>
            <a:endParaRPr lang="en-US" sz="1600" smtClean="0">
              <a:solidFill>
                <a:schemeClr val="bg2"/>
              </a:solidFill>
            </a:endParaRPr>
          </a:p>
          <a:p>
            <a:pPr marL="0" indent="0">
              <a:buFontTx/>
              <a:buChar char="•"/>
            </a:pPr>
            <a:r>
              <a:rPr lang="en-US" sz="1600" smtClean="0"/>
              <a:t> Outgassing &amp; condensation rates unknown</a:t>
            </a:r>
          </a:p>
          <a:p>
            <a:pPr marL="0" indent="0">
              <a:buFontTx/>
              <a:buChar char="•"/>
            </a:pPr>
            <a:r>
              <a:rPr lang="en-US" sz="1600" smtClean="0"/>
              <a:t> Cannot predict ice thickness theoretically</a:t>
            </a:r>
          </a:p>
          <a:p>
            <a:pPr marL="0" indent="0">
              <a:buFontTx/>
              <a:buChar char="•"/>
            </a:pPr>
            <a:r>
              <a:rPr lang="en-US" sz="1600" smtClean="0"/>
              <a:t> Not known exactly where ice condenses</a:t>
            </a:r>
          </a:p>
          <a:p>
            <a:pPr marL="0" indent="0">
              <a:buFontTx/>
              <a:buChar char="•"/>
            </a:pPr>
            <a:r>
              <a:rPr lang="en-US" sz="1600" smtClean="0"/>
              <a:t> Unknown surface coatings’ characteristics </a:t>
            </a:r>
          </a:p>
          <a:p>
            <a:pPr marL="0" indent="0">
              <a:buFontTx/>
              <a:buChar char="•"/>
            </a:pPr>
            <a:endParaRPr lang="en-US" sz="1600" smtClean="0"/>
          </a:p>
          <a:p>
            <a:pPr marL="0" indent="0">
              <a:buFontTx/>
              <a:buChar char="•"/>
            </a:pPr>
            <a:r>
              <a:rPr lang="en-US" sz="1600" smtClean="0"/>
              <a:t> Contamination affects IR channels’ gain and Spectral Response Functions (SRFs),</a:t>
            </a:r>
          </a:p>
          <a:p>
            <a:pPr marL="400050" lvl="1" indent="0">
              <a:buFont typeface="Arial" charset="0"/>
              <a:buChar char="•"/>
            </a:pPr>
            <a:r>
              <a:rPr lang="en-US" sz="1400" smtClean="0"/>
              <a:t>which influences radiometric noise and bias of instrument’s final calibrated radiances</a:t>
            </a:r>
            <a:endParaRPr lang="en-GB" sz="1400" smtClean="0"/>
          </a:p>
          <a:p>
            <a:pPr marL="0" indent="0">
              <a:buFontTx/>
              <a:buChar char="•"/>
            </a:pPr>
            <a:r>
              <a:rPr lang="en-US" sz="1600" smtClean="0"/>
              <a:t> Differential absorption by ice modifies SRF </a:t>
            </a:r>
          </a:p>
          <a:p>
            <a:pPr marL="0" indent="0">
              <a:buFontTx/>
              <a:buChar char="•"/>
            </a:pPr>
            <a:r>
              <a:rPr lang="en-US" sz="1600" smtClean="0"/>
              <a:t> Mostly compensated by calibration processes, </a:t>
            </a:r>
          </a:p>
          <a:p>
            <a:pPr marL="400050" lvl="1" indent="0">
              <a:buFont typeface="Arial" charset="0"/>
              <a:buChar char="•"/>
            </a:pPr>
            <a:r>
              <a:rPr lang="en-US" sz="1400" smtClean="0"/>
              <a:t>viewing cold space and a hot black body,</a:t>
            </a:r>
          </a:p>
          <a:p>
            <a:pPr marL="0" indent="0">
              <a:buFontTx/>
              <a:buChar char="•"/>
            </a:pPr>
            <a:r>
              <a:rPr lang="en-US" sz="1600" smtClean="0"/>
              <a:t> Unidentified SRF changes bias radiances</a:t>
            </a:r>
            <a:endParaRPr lang="en-GB" sz="1600" smtClean="0"/>
          </a:p>
          <a:p>
            <a:pPr marL="0" indent="0">
              <a:buFontTx/>
              <a:buChar char="•"/>
            </a:pPr>
            <a:endParaRPr lang="en-GB" sz="1600" smtClean="0"/>
          </a:p>
        </p:txBody>
      </p:sp>
      <p:graphicFrame>
        <p:nvGraphicFramePr>
          <p:cNvPr id="2050" name="Object 2"/>
          <p:cNvGraphicFramePr>
            <a:graphicFrameLocks noChangeAspect="1"/>
          </p:cNvGraphicFramePr>
          <p:nvPr/>
        </p:nvGraphicFramePr>
        <p:xfrm>
          <a:off x="5067300" y="1238250"/>
          <a:ext cx="4695825" cy="5572125"/>
        </p:xfrm>
        <a:graphic>
          <a:graphicData uri="http://schemas.openxmlformats.org/presentationml/2006/ole">
            <p:oleObj spid="_x0000_s2050" name="Document" r:id="rId3" imgW="6355038" imgH="7974558" progId="Word.Document.12">
              <p:embed/>
            </p:oleObj>
          </a:graphicData>
        </a:graphic>
      </p:graphicFrame>
    </p:spTree>
  </p:cSld>
  <p:clrMapOvr>
    <a:masterClrMapping/>
  </p:clrMapOvr>
  <p:transition/>
</p:sld>
</file>

<file path=ppt/theme/theme1.xml><?xml version="1.0" encoding="utf-8"?>
<a:theme xmlns:a="http://schemas.openxmlformats.org/drawingml/2006/main" name="3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30233</TotalTime>
  <Words>1506</Words>
  <Application>Microsoft Office PowerPoint</Application>
  <PresentationFormat>A4 Paper (210x297 mm)</PresentationFormat>
  <Paragraphs>303</Paragraphs>
  <Slides>21</Slides>
  <Notes>4</Notes>
  <HiddenSlides>5</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3_EUM_template_v03</vt:lpstr>
      <vt:lpstr>2_EUM_template_v03</vt:lpstr>
      <vt:lpstr>Document</vt:lpstr>
      <vt:lpstr>On Thin Ice?  </vt:lpstr>
      <vt:lpstr>Global Space-based Inter-Calibration System</vt:lpstr>
      <vt:lpstr>GSICS Products</vt:lpstr>
      <vt:lpstr>Comparison of Collocated Radiances</vt:lpstr>
      <vt:lpstr>Data Transformations  (Spectral and Spatial)</vt:lpstr>
      <vt:lpstr>Comparison by Regression</vt:lpstr>
      <vt:lpstr>Inter-calibration Bias Changes in Meteosat-9/SEVIRI</vt:lpstr>
      <vt:lpstr>Decontaminations Change Gains</vt:lpstr>
      <vt:lpstr>Theory</vt:lpstr>
      <vt:lpstr>Ice Absorption Model</vt:lpstr>
      <vt:lpstr>Modelling apparent Bias due to ice absorption</vt:lpstr>
      <vt:lpstr>Modelled Bias due to Ice Modification of SRFs</vt:lpstr>
      <vt:lpstr>Summary of Ice Absorption Modelling</vt:lpstr>
      <vt:lpstr>Interference effect in thin dielectric films</vt:lpstr>
      <vt:lpstr>Inter-calibration Bias Changes  in Meteosat10/SEVIRI-MetopA/IASI</vt:lpstr>
      <vt:lpstr>Transmittance through lossless dielectric layer</vt:lpstr>
      <vt:lpstr>Inter-calibration Bias Changes in Meteosat10/SEVIRI/IR13.4 - MetopA/IASI</vt:lpstr>
      <vt:lpstr>Inter-calibration Bias Changes in Meteosat10/SEVIRI/IR3.9 - MetopA/IASI</vt:lpstr>
      <vt:lpstr>Inter-calibration Bias Changes in Meteosat10/SEVIRI/IR6.2 - MetopA/IASI</vt:lpstr>
      <vt:lpstr>Long time series of Meteosat-9/SEVIRI Standard Bias</vt:lpstr>
      <vt:lpstr>Conclusions</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Tim Hewison</cp:lastModifiedBy>
  <cp:revision>1196</cp:revision>
  <cp:lastPrinted>2006-03-06T14:11:17Z</cp:lastPrinted>
  <dcterms:created xsi:type="dcterms:W3CDTF">1997-07-23T08:21:02Z</dcterms:created>
  <dcterms:modified xsi:type="dcterms:W3CDTF">2013-03-01T08:39:19Z</dcterms:modified>
</cp:coreProperties>
</file>