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27"/>
  </p:notesMasterIdLst>
  <p:sldIdLst>
    <p:sldId id="267" r:id="rId2"/>
    <p:sldId id="259" r:id="rId3"/>
    <p:sldId id="281" r:id="rId4"/>
    <p:sldId id="273" r:id="rId5"/>
    <p:sldId id="274" r:id="rId6"/>
    <p:sldId id="260" r:id="rId7"/>
    <p:sldId id="275" r:id="rId8"/>
    <p:sldId id="262" r:id="rId9"/>
    <p:sldId id="263" r:id="rId10"/>
    <p:sldId id="270" r:id="rId11"/>
    <p:sldId id="271" r:id="rId12"/>
    <p:sldId id="272" r:id="rId13"/>
    <p:sldId id="264" r:id="rId14"/>
    <p:sldId id="266" r:id="rId15"/>
    <p:sldId id="265" r:id="rId16"/>
    <p:sldId id="268" r:id="rId17"/>
    <p:sldId id="269" r:id="rId18"/>
    <p:sldId id="261" r:id="rId19"/>
    <p:sldId id="257" r:id="rId20"/>
    <p:sldId id="258" r:id="rId21"/>
    <p:sldId id="278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892" autoAdjust="0"/>
  </p:normalViewPr>
  <p:slideViewPr>
    <p:cSldViewPr snapToGrid="0" snapToObjects="1">
      <p:cViewPr>
        <p:scale>
          <a:sx n="125" d="100"/>
          <a:sy n="125" d="100"/>
        </p:scale>
        <p:origin x="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7601-2106-1342-9F72-40FF05F3B7D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22B91-54E3-7146-9193-46EA57FAC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497B-2CF2-FE4E-BE5B-1B1E5BD01CE4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D4C2-E9E7-2849-9582-88E4E38BE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987" y="1083334"/>
            <a:ext cx="771987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 the Use of Infrared </a:t>
            </a:r>
            <a:r>
              <a:rPr lang="en-US" sz="2400" dirty="0"/>
              <a:t>Spectral Band Adjustment </a:t>
            </a:r>
            <a:r>
              <a:rPr lang="en-US" sz="2400" dirty="0" smtClean="0"/>
              <a:t>Factors</a:t>
            </a:r>
          </a:p>
          <a:p>
            <a:pPr algn="ctr"/>
            <a:r>
              <a:rPr lang="en-US" sz="2400" dirty="0" smtClean="0"/>
              <a:t>To Extend IASI to Archived Data</a:t>
            </a:r>
            <a:endParaRPr lang="en-US" sz="2400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dirty="0" smtClean="0"/>
              <a:t>Patrick Minnis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Ben Scarino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err="1" smtClean="0"/>
              <a:t>Arun</a:t>
            </a:r>
            <a:r>
              <a:rPr lang="en-US" sz="2000" dirty="0" smtClean="0"/>
              <a:t> </a:t>
            </a:r>
            <a:r>
              <a:rPr lang="en-US" sz="2000" dirty="0" smtClean="0"/>
              <a:t>Gopalan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Dave Doelling</a:t>
            </a:r>
            <a:r>
              <a:rPr lang="en-US" sz="2000" baseline="30000" dirty="0" smtClean="0"/>
              <a:t>1</a:t>
            </a:r>
            <a:endParaRPr lang="en-US" sz="2000" baseline="30000" dirty="0" smtClean="0"/>
          </a:p>
          <a:p>
            <a:pPr algn="ctr"/>
            <a:endParaRPr lang="en-US" dirty="0"/>
          </a:p>
          <a:p>
            <a:pPr algn="ctr"/>
            <a:r>
              <a:rPr lang="en-US" baseline="30000" dirty="0" smtClean="0"/>
              <a:t>1</a:t>
            </a:r>
            <a:r>
              <a:rPr lang="en-US" dirty="0" smtClean="0"/>
              <a:t>NASA Langley Research Center, Hampton, VA</a:t>
            </a:r>
          </a:p>
          <a:p>
            <a:pPr algn="ctr"/>
            <a:r>
              <a:rPr lang="en-US" baseline="30000" dirty="0" smtClean="0"/>
              <a:t>2</a:t>
            </a:r>
            <a:r>
              <a:rPr lang="en-US" dirty="0" smtClean="0"/>
              <a:t>SSAI, Hampton, VA USA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dirty="0" smtClean="0"/>
              <a:t>GSICS Annual Meeting, Williamsburg, VA USA</a:t>
            </a:r>
          </a:p>
          <a:p>
            <a:pPr algn="ctr"/>
            <a:r>
              <a:rPr lang="en-US" sz="2000" dirty="0" smtClean="0"/>
              <a:t>4-8 March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8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_aqua_goes11_no18_3p8um_L1C_rad_ocean_20070610-20070616.png"/>
          <p:cNvPicPr>
            <a:picLocks noChangeAspect="1"/>
          </p:cNvPicPr>
          <p:nvPr/>
        </p:nvPicPr>
        <p:blipFill rotWithShape="1">
          <a:blip r:embed="rId2"/>
          <a:srcRect l="25379" t="3089" r="24670" b="5505"/>
          <a:stretch/>
        </p:blipFill>
        <p:spPr>
          <a:xfrm>
            <a:off x="1371151" y="485140"/>
            <a:ext cx="6450146" cy="63118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31178"/>
            <a:ext cx="8659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Pseudo-radiances from IASI, 12-µm Channels, GOES-11/NOAA-18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59" y="5156200"/>
            <a:ext cx="340687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_aqua_goes11_no18_3p8um_L1C_rad_ocean_20070610-20070616.png"/>
          <p:cNvPicPr>
            <a:picLocks noChangeAspect="1"/>
          </p:cNvPicPr>
          <p:nvPr/>
        </p:nvPicPr>
        <p:blipFill rotWithShape="1">
          <a:blip r:embed="rId2"/>
          <a:srcRect l="26066" t="3675" r="24808" b="5506"/>
          <a:stretch/>
        </p:blipFill>
        <p:spPr>
          <a:xfrm>
            <a:off x="1371600" y="550372"/>
            <a:ext cx="6380221" cy="6307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737" y="131178"/>
            <a:ext cx="8676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Pseudo-temperatures from IASI, 12-µm Channels, GOES-11/MODIS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080" y="5290820"/>
            <a:ext cx="3157570" cy="5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4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_aqua_goes11_no18_3p8um_L1C_rad_ocean_20070610-20070616.png"/>
          <p:cNvPicPr>
            <a:picLocks noChangeAspect="1"/>
          </p:cNvPicPr>
          <p:nvPr/>
        </p:nvPicPr>
        <p:blipFill rotWithShape="1">
          <a:blip r:embed="rId2"/>
          <a:srcRect l="25104" t="2316" r="24395" b="5506"/>
          <a:stretch/>
        </p:blipFill>
        <p:spPr>
          <a:xfrm>
            <a:off x="1295400" y="439381"/>
            <a:ext cx="6575948" cy="6418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1178"/>
            <a:ext cx="904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Pseudo-temperatures from IASI, 12-µm Channels, GOES-11/NOAA-18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5288280"/>
            <a:ext cx="2985074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_aqua_goes11_no18_3p8um_L1C_rad_ocean_20070610-20070616.png"/>
          <p:cNvPicPr>
            <a:picLocks noChangeAspect="1"/>
          </p:cNvPicPr>
          <p:nvPr/>
        </p:nvPicPr>
        <p:blipFill rotWithShape="1">
          <a:blip r:embed="rId2"/>
          <a:srcRect l="9259" t="3108" r="5362" b="4603"/>
          <a:stretch/>
        </p:blipFill>
        <p:spPr>
          <a:xfrm>
            <a:off x="348639" y="984957"/>
            <a:ext cx="8653727" cy="4899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304" y="198966"/>
            <a:ext cx="8557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Spectral Response Functions on IASI Mean Footprint Radiance Spectrum</a:t>
            </a:r>
          </a:p>
          <a:p>
            <a:pPr algn="ctr"/>
            <a:r>
              <a:rPr lang="en-US" sz="2000" dirty="0" smtClean="0"/>
              <a:t>3.7 – 3.9 µ</a:t>
            </a:r>
            <a:r>
              <a:rPr lang="en-US" sz="2000" dirty="0" err="1" smtClean="0"/>
              <a:t>m</a:t>
            </a:r>
            <a:r>
              <a:rPr lang="en-US" sz="2000" dirty="0" smtClean="0"/>
              <a:t> Channels, Night, All Sky Tropical Ocean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03400" y="29972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AVHRR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0200" y="3354864"/>
            <a:ext cx="84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195" y="3724196"/>
            <a:ext cx="10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GOES-11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09800" y="4906972"/>
            <a:ext cx="660400" cy="977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5884872"/>
            <a:ext cx="305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model calculations for fill?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6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_aqua_goes11_no18_3p8um_L1C_rad_ocean_20070610-20070616.png"/>
          <p:cNvPicPr>
            <a:picLocks noChangeAspect="1"/>
          </p:cNvPicPr>
          <p:nvPr/>
        </p:nvPicPr>
        <p:blipFill rotWithShape="1">
          <a:blip r:embed="rId2"/>
          <a:srcRect l="25238" t="3889" r="22774" b="5506"/>
          <a:stretch/>
        </p:blipFill>
        <p:spPr>
          <a:xfrm>
            <a:off x="1143000" y="476864"/>
            <a:ext cx="6846711" cy="6381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45977"/>
            <a:ext cx="8430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Pseudo-radiances from IASI, 3.8-µm Channels, GOES-11/MODIS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559" y="5003800"/>
            <a:ext cx="309716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4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ct_aqua_goes11_no18_3p8um_L1C_rad_ocean_20070610-20070616.png"/>
          <p:cNvPicPr>
            <a:picLocks noChangeAspect="1"/>
          </p:cNvPicPr>
          <p:nvPr/>
        </p:nvPicPr>
        <p:blipFill rotWithShape="1">
          <a:blip r:embed="rId2"/>
          <a:srcRect l="25654" t="2830" r="24394" b="5506"/>
          <a:stretch/>
        </p:blipFill>
        <p:spPr>
          <a:xfrm>
            <a:off x="1320800" y="479657"/>
            <a:ext cx="6499748" cy="6378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00" y="131178"/>
            <a:ext cx="843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Pseudo-radiances from IASI, 3.8-µm Channels, GOES-11/NOAA-18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539" y="5176520"/>
            <a:ext cx="3277583" cy="5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_aqua_goes11_no18_3p8um_L1C_rad_ocean_20070610-20070616.png"/>
          <p:cNvPicPr>
            <a:picLocks noChangeAspect="1"/>
          </p:cNvPicPr>
          <p:nvPr/>
        </p:nvPicPr>
        <p:blipFill rotWithShape="1">
          <a:blip r:embed="rId2"/>
          <a:srcRect l="25929" t="2316" r="23982" b="5506"/>
          <a:stretch/>
        </p:blipFill>
        <p:spPr>
          <a:xfrm>
            <a:off x="1244599" y="306346"/>
            <a:ext cx="6657375" cy="65516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29578"/>
            <a:ext cx="843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Pseudo-temperatures from IASI, 3.8-µm Channels, GOES-11/MODIS</a:t>
            </a: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39" y="5146040"/>
            <a:ext cx="3419659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7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_aqua_goes11_no18_3p8um_L1C_rad_ocean_20070610-20070616.png"/>
          <p:cNvPicPr>
            <a:picLocks noChangeAspect="1"/>
          </p:cNvPicPr>
          <p:nvPr/>
        </p:nvPicPr>
        <p:blipFill rotWithShape="1">
          <a:blip r:embed="rId2"/>
          <a:srcRect l="25792" t="2572" r="24257" b="5507"/>
          <a:stretch/>
        </p:blipFill>
        <p:spPr>
          <a:xfrm>
            <a:off x="1333500" y="443375"/>
            <a:ext cx="6518424" cy="6414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131178"/>
            <a:ext cx="8430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Pseudo-temperatures from IASI, 3.8-µm Channels, GOES-11/NOAA-18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020" y="5229860"/>
            <a:ext cx="3140316" cy="5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668" y="233065"/>
            <a:ext cx="740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Testing Use of SBAFs &amp; Cross-Calibrations to Extend Record Into Archive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83143"/>
            <a:ext cx="825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Three or four way cross calibration, apply SBAF or use raw data only</a:t>
            </a:r>
          </a:p>
          <a:p>
            <a:endParaRPr lang="en-US" dirty="0"/>
          </a:p>
          <a:p>
            <a:r>
              <a:rPr lang="en-US" dirty="0" smtClean="0"/>
              <a:t>		1) </a:t>
            </a:r>
            <a:r>
              <a:rPr lang="en-US" dirty="0" err="1" smtClean="0"/>
              <a:t>intercalibrate</a:t>
            </a:r>
            <a:r>
              <a:rPr lang="en-US" dirty="0" smtClean="0"/>
              <a:t> satellites 1 and 2</a:t>
            </a:r>
          </a:p>
          <a:p>
            <a:r>
              <a:rPr lang="en-US" dirty="0"/>
              <a:t>	</a:t>
            </a:r>
            <a:r>
              <a:rPr lang="en-US" dirty="0" smtClean="0"/>
              <a:t>	2) </a:t>
            </a:r>
            <a:r>
              <a:rPr lang="en-US" dirty="0" err="1" smtClean="0"/>
              <a:t>intercalibrate</a:t>
            </a:r>
            <a:r>
              <a:rPr lang="en-US" dirty="0" smtClean="0"/>
              <a:t> satellites 2 and 3 after first step</a:t>
            </a:r>
          </a:p>
          <a:p>
            <a:r>
              <a:rPr lang="en-US" dirty="0"/>
              <a:t>	</a:t>
            </a:r>
            <a:r>
              <a:rPr lang="en-US" dirty="0" smtClean="0"/>
              <a:t>	3) </a:t>
            </a:r>
            <a:r>
              <a:rPr lang="en-US" dirty="0" err="1" smtClean="0"/>
              <a:t>intercalibrate</a:t>
            </a:r>
            <a:r>
              <a:rPr lang="en-US" dirty="0" smtClean="0"/>
              <a:t> </a:t>
            </a:r>
            <a:r>
              <a:rPr lang="en-US" dirty="0"/>
              <a:t>satellites 1 and </a:t>
            </a:r>
            <a:r>
              <a:rPr lang="en-US" dirty="0" smtClean="0"/>
              <a:t>3</a:t>
            </a:r>
          </a:p>
          <a:p>
            <a:r>
              <a:rPr lang="en-US" dirty="0"/>
              <a:t>	</a:t>
            </a:r>
            <a:r>
              <a:rPr lang="en-US" dirty="0" smtClean="0"/>
              <a:t>	4) compare results of steps 1 and 3, does SBAF improve agreement?</a:t>
            </a:r>
          </a:p>
          <a:p>
            <a:endParaRPr lang="en-US" dirty="0"/>
          </a:p>
          <a:p>
            <a:r>
              <a:rPr lang="en-US" dirty="0" smtClean="0"/>
              <a:t>• Start with modern satellites, then older imagers, MODIS as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1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899873"/>
              </p:ext>
            </p:extLst>
          </p:nvPr>
        </p:nvGraphicFramePr>
        <p:xfrm>
          <a:off x="0" y="3910864"/>
          <a:ext cx="9144002" cy="29471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7004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MODIS</a:t>
                      </a:r>
                      <a:r>
                        <a:rPr lang="en-US" baseline="0" dirty="0" smtClean="0"/>
                        <a:t> /</a:t>
                      </a:r>
                    </a:p>
                    <a:p>
                      <a:pPr algn="ctr"/>
                      <a:r>
                        <a:rPr lang="en-US" baseline="0" dirty="0" smtClean="0"/>
                        <a:t>GOES-11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GOES-11</a:t>
                      </a:r>
                      <a:r>
                        <a:rPr lang="en-US" baseline="0" dirty="0" smtClean="0"/>
                        <a:t> / NOAA-18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MODIS / NOAA-18 (approx.)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MODIS / </a:t>
                      </a:r>
                    </a:p>
                    <a:p>
                      <a:pPr algn="ctr"/>
                      <a:r>
                        <a:rPr lang="en-US" dirty="0" smtClean="0"/>
                        <a:t>NOAA-18</a:t>
                      </a:r>
                      <a:r>
                        <a:rPr lang="en-US" baseline="0" dirty="0" smtClean="0"/>
                        <a:t> (direct)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r>
                        <a:rPr lang="en-US" baseline="0" dirty="0" smtClean="0"/>
                        <a:t> (No SBAF)</a:t>
                      </a:r>
                      <a:endParaRPr lang="en-US" dirty="0"/>
                    </a:p>
                  </a:txBody>
                  <a:tcPr/>
                </a:tc>
              </a:tr>
              <a:tr h="677579">
                <a:tc>
                  <a:txBody>
                    <a:bodyPr/>
                    <a:lstStyle/>
                    <a:p>
                      <a:r>
                        <a:rPr lang="en-US" dirty="0" smtClean="0"/>
                        <a:t>12 </a:t>
                      </a:r>
                      <a:r>
                        <a:rPr lang="en-US" dirty="0" err="1" smtClean="0"/>
                        <a:t>μm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1.0005</a:t>
                      </a:r>
                    </a:p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1.0019*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0.9996</a:t>
                      </a:r>
                    </a:p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1.0020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0.07%</a:t>
                      </a:r>
                      <a:endParaRPr lang="en-US" dirty="0"/>
                    </a:p>
                  </a:txBody>
                  <a:tcPr/>
                </a:tc>
              </a:tr>
              <a:tr h="677579">
                <a:tc>
                  <a:txBody>
                    <a:bodyPr/>
                    <a:lstStyle/>
                    <a:p>
                      <a:r>
                        <a:rPr lang="en-US" dirty="0" smtClean="0"/>
                        <a:t>11 </a:t>
                      </a:r>
                      <a:r>
                        <a:rPr lang="en-US" dirty="0" err="1" smtClean="0"/>
                        <a:t>μm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1.0013</a:t>
                      </a:r>
                    </a:p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0.9989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1.0011</a:t>
                      </a:r>
                    </a:p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0.9991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0.18%</a:t>
                      </a:r>
                      <a:endParaRPr lang="en-US" dirty="0"/>
                    </a:p>
                  </a:txBody>
                  <a:tcPr/>
                </a:tc>
              </a:tr>
              <a:tr h="677579">
                <a:tc>
                  <a:txBody>
                    <a:bodyPr/>
                    <a:lstStyle/>
                    <a:p>
                      <a:r>
                        <a:rPr lang="en-US" dirty="0" smtClean="0"/>
                        <a:t>3.8 </a:t>
                      </a:r>
                      <a:r>
                        <a:rPr lang="en-US" dirty="0" err="1" smtClean="0"/>
                        <a:t>μm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0.99803</a:t>
                      </a:r>
                    </a:p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0.99810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1.0008</a:t>
                      </a:r>
                    </a:p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0.9991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ultiply 5"/>
          <p:cNvSpPr/>
          <p:nvPr/>
        </p:nvSpPr>
        <p:spPr>
          <a:xfrm>
            <a:off x="2492194" y="4258503"/>
            <a:ext cx="248264" cy="23870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 10"/>
          <p:cNvSpPr/>
          <p:nvPr/>
        </p:nvSpPr>
        <p:spPr>
          <a:xfrm>
            <a:off x="3790810" y="4277599"/>
            <a:ext cx="238715" cy="200512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g11_aqua_12_200806_n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" y="592900"/>
            <a:ext cx="3191520" cy="30360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35214" y="796985"/>
            <a:ext cx="147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MODIS / GOES-11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direct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5" name="Picture 14" descr="g11_aqua_12_200806_n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38" y="754511"/>
            <a:ext cx="2950217" cy="28453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06733" y="796985"/>
            <a:ext cx="1703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MODIS / NOAA-18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direct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8" name="Picture 17" descr="g11_aqua_12_200806_n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021" y="592900"/>
            <a:ext cx="3191519" cy="30360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29525" y="2938017"/>
            <a:ext cx="183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GOES-11 / NOAA-18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4852" y="3514666"/>
            <a:ext cx="313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Force Slope Comparisons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4898" y="76599"/>
            <a:ext cx="853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SBAFs to extend calibrations: MODIS to N-18 AVHRR; 3 satellites</a:t>
            </a:r>
          </a:p>
          <a:p>
            <a:pPr algn="ctr"/>
            <a:r>
              <a:rPr lang="en-US" dirty="0" smtClean="0"/>
              <a:t>12-µm channel, night, June 2008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8397" y="3541392"/>
            <a:ext cx="133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*SBAF slope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1300" y="355600"/>
            <a:ext cx="610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Objectives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460500"/>
            <a:ext cx="6985000" cy="392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</a:pPr>
            <a:r>
              <a:rPr lang="en-US" dirty="0"/>
              <a:t>• </a:t>
            </a:r>
            <a:r>
              <a:rPr lang="en-US" i="1" dirty="0"/>
              <a:t>Develop an empirical spectral response function (SRF) radiance data base for each satellite imager </a:t>
            </a:r>
            <a:r>
              <a:rPr lang="en-US" i="1" dirty="0" smtClean="0"/>
              <a:t>channel &amp; create spectral band adjustment factors for each potential pair of imager channels</a:t>
            </a:r>
          </a:p>
          <a:p>
            <a:pPr marL="169863" indent="-169863">
              <a:spcAft>
                <a:spcPts val="600"/>
              </a:spcAft>
            </a:pPr>
            <a:r>
              <a:rPr lang="en-US" i="1" dirty="0"/>
              <a:t>	</a:t>
            </a:r>
            <a:r>
              <a:rPr lang="en-US" i="1" dirty="0" smtClean="0"/>
              <a:t>	- solar channels, Ref: </a:t>
            </a:r>
            <a:r>
              <a:rPr lang="en-US" i="1" dirty="0" err="1" smtClean="0"/>
              <a:t>Sciamachy</a:t>
            </a:r>
            <a:r>
              <a:rPr lang="en-US" i="1" dirty="0" smtClean="0"/>
              <a:t> (see </a:t>
            </a:r>
            <a:r>
              <a:rPr lang="en-US" i="1" dirty="0" err="1" smtClean="0"/>
              <a:t>Scarino</a:t>
            </a:r>
            <a:r>
              <a:rPr lang="en-US" i="1" dirty="0" smtClean="0"/>
              <a:t> talk)</a:t>
            </a:r>
          </a:p>
          <a:p>
            <a:pPr marL="169863" indent="-169863">
              <a:spcAft>
                <a:spcPts val="600"/>
              </a:spcAft>
            </a:pPr>
            <a:r>
              <a:rPr lang="en-US" i="1" dirty="0"/>
              <a:t>	</a:t>
            </a:r>
            <a:r>
              <a:rPr lang="en-US" i="1" dirty="0" smtClean="0"/>
              <a:t>	</a:t>
            </a:r>
            <a:r>
              <a:rPr lang="en-US" i="1" dirty="0" smtClean="0">
                <a:solidFill>
                  <a:srgbClr val="FF0000"/>
                </a:solidFill>
              </a:rPr>
              <a:t>- infrared channels, Ref: IASI, AIRS</a:t>
            </a:r>
          </a:p>
          <a:p>
            <a:pPr marL="169863" indent="-169863"/>
            <a:endParaRPr lang="en-US" dirty="0"/>
          </a:p>
          <a:p>
            <a:pPr marL="169863" indent="-169863"/>
            <a:r>
              <a:rPr lang="en-US" dirty="0"/>
              <a:t>• </a:t>
            </a:r>
            <a:r>
              <a:rPr lang="en-US" i="1" dirty="0"/>
              <a:t>Complete the construction of a satellite inter-calibration algorithm </a:t>
            </a:r>
            <a:r>
              <a:rPr lang="en-US" i="1" dirty="0" smtClean="0"/>
              <a:t>suite</a:t>
            </a:r>
          </a:p>
          <a:p>
            <a:pPr marL="169863" indent="-169863"/>
            <a:endParaRPr lang="en-US" dirty="0"/>
          </a:p>
          <a:p>
            <a:pPr marL="169863" indent="-169863"/>
            <a:r>
              <a:rPr lang="en-US" dirty="0"/>
              <a:t>• </a:t>
            </a:r>
            <a:r>
              <a:rPr lang="en-US" i="1" dirty="0"/>
              <a:t>Apply the algorithms to inter-calibrate meteorological and research satellite imager channels taken since 1976 using the Aqua MODIS as a calibration standard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63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92473"/>
              </p:ext>
            </p:extLst>
          </p:nvPr>
        </p:nvGraphicFramePr>
        <p:xfrm>
          <a:off x="0" y="3454401"/>
          <a:ext cx="9144000" cy="29717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9552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Channel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MODIS</a:t>
                      </a:r>
                      <a:r>
                        <a:rPr lang="en-US" sz="1600" b="0" baseline="0" dirty="0" smtClean="0"/>
                        <a:t> /</a:t>
                      </a:r>
                    </a:p>
                    <a:p>
                      <a:pPr algn="ctr"/>
                      <a:r>
                        <a:rPr lang="en-US" sz="1600" b="0" baseline="0" dirty="0" smtClean="0"/>
                        <a:t>NOAA-18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NOAA-18 /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GOES-11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GOES-11</a:t>
                      </a:r>
                      <a:r>
                        <a:rPr lang="en-US" sz="1600" b="0" baseline="0" dirty="0" smtClean="0"/>
                        <a:t> / NOAA-16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MODIS / NOAA-16</a:t>
                      </a:r>
                    </a:p>
                    <a:p>
                      <a:pPr algn="ctr"/>
                      <a:r>
                        <a:rPr lang="en-US" sz="1600" b="0" dirty="0" smtClean="0"/>
                        <a:t>(approx.)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MODIS / NOAA-16</a:t>
                      </a:r>
                    </a:p>
                    <a:p>
                      <a:pPr algn="ctr"/>
                      <a:r>
                        <a:rPr lang="en-US" sz="1600" b="0" dirty="0" smtClean="0"/>
                        <a:t>(direct)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Difference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Difference</a:t>
                      </a:r>
                      <a:r>
                        <a:rPr lang="en-US" sz="1600" b="0" baseline="0" dirty="0" smtClean="0"/>
                        <a:t> (No SBAF)</a:t>
                      </a:r>
                      <a:endParaRPr lang="en-US" sz="1600" b="0" dirty="0"/>
                    </a:p>
                  </a:txBody>
                  <a:tcPr/>
                </a:tc>
              </a:tr>
              <a:tr h="6721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 </a:t>
                      </a:r>
                      <a:r>
                        <a:rPr lang="en-US" sz="1600" dirty="0" err="1" smtClean="0"/>
                        <a:t>μm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0.9988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0.99825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1.0033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1.0021*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0.41%</a:t>
                      </a:r>
                      <a:endParaRPr lang="en-US" sz="1600" dirty="0"/>
                    </a:p>
                  </a:txBody>
                  <a:tcPr/>
                </a:tc>
              </a:tr>
              <a:tr h="6721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 </a:t>
                      </a:r>
                      <a:r>
                        <a:rPr lang="en-US" sz="1600" dirty="0" err="1" smtClean="0"/>
                        <a:t>μm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1.0002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0.99705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1.0055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0.9996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0.57%</a:t>
                      </a:r>
                      <a:endParaRPr lang="en-US" sz="1600" dirty="0"/>
                    </a:p>
                  </a:txBody>
                  <a:tcPr/>
                </a:tc>
              </a:tr>
              <a:tr h="6721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3.8 </a:t>
                      </a:r>
                      <a:r>
                        <a:rPr lang="en-US" sz="1600" dirty="0" err="1" smtClean="0"/>
                        <a:t>μm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0.9997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0.99784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1.0094</a:t>
                      </a:r>
                    </a:p>
                    <a:p>
                      <a:r>
                        <a:rPr lang="en-US" sz="1600" dirty="0" smtClean="0">
                          <a:solidFill>
                            <a:srgbClr val="FF6600"/>
                          </a:solidFill>
                        </a:rPr>
                        <a:t>0.9983</a:t>
                      </a:r>
                      <a:endParaRPr lang="en-US" sz="1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1.13%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ultiply 4"/>
          <p:cNvSpPr/>
          <p:nvPr/>
        </p:nvSpPr>
        <p:spPr>
          <a:xfrm>
            <a:off x="2157989" y="3751722"/>
            <a:ext cx="248264" cy="23870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303445" y="3751722"/>
            <a:ext cx="248264" cy="23870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4452642" y="3780367"/>
            <a:ext cx="238715" cy="200512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0000" y="2997200"/>
            <a:ext cx="611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Force Slope Comparisons (numbers are for SBAF application)</a:t>
            </a:r>
            <a:endParaRPr lang="en-US" dirty="0"/>
          </a:p>
        </p:txBody>
      </p:sp>
      <p:pic>
        <p:nvPicPr>
          <p:cNvPr id="8" name="Picture 7" descr="AN18_SP_2008_07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2" y="826893"/>
            <a:ext cx="2213257" cy="2111039"/>
          </a:xfrm>
          <a:prstGeom prst="rect">
            <a:avLst/>
          </a:prstGeom>
        </p:spPr>
      </p:pic>
      <p:pic>
        <p:nvPicPr>
          <p:cNvPr id="11" name="Picture 10" descr="AN18_SP_2008_07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303" y="826893"/>
            <a:ext cx="2194136" cy="2111039"/>
          </a:xfrm>
          <a:prstGeom prst="rect">
            <a:avLst/>
          </a:prstGeom>
        </p:spPr>
      </p:pic>
      <p:pic>
        <p:nvPicPr>
          <p:cNvPr id="12" name="Picture 11" descr="AN18_SP_2008_07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764" y="826893"/>
            <a:ext cx="2188443" cy="2111039"/>
          </a:xfrm>
          <a:prstGeom prst="rect">
            <a:avLst/>
          </a:prstGeom>
        </p:spPr>
      </p:pic>
      <p:pic>
        <p:nvPicPr>
          <p:cNvPr id="13" name="Picture 12" descr="AN18_SP_2008_07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743" y="831562"/>
            <a:ext cx="2213257" cy="21017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10662" y="849977"/>
            <a:ext cx="2360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GOES-11 / NOAA-16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7730989" y="849977"/>
            <a:ext cx="141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MODIS / NOAA-16</a:t>
            </a:r>
          </a:p>
          <a:p>
            <a:pPr algn="ctr"/>
            <a:r>
              <a:rPr lang="en-US" sz="900" dirty="0" smtClean="0"/>
              <a:t>Direct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896458" y="826893"/>
            <a:ext cx="134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MODIS / NOAA-18</a:t>
            </a:r>
          </a:p>
          <a:p>
            <a:pPr algn="ctr"/>
            <a:r>
              <a:rPr lang="en-US" sz="900" dirty="0" smtClean="0"/>
              <a:t>Direct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2592527" y="849977"/>
            <a:ext cx="2360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NOAA-18 / GOES-11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643467" y="127000"/>
            <a:ext cx="758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SBAFs to extend calibrations: MODIS to N-16 AVHRR; 4 satellites</a:t>
            </a:r>
          </a:p>
          <a:p>
            <a:pPr algn="ctr"/>
            <a:r>
              <a:rPr lang="en-US" dirty="0" smtClean="0"/>
              <a:t>11 µ</a:t>
            </a:r>
            <a:r>
              <a:rPr lang="en-US" dirty="0" err="1" smtClean="0"/>
              <a:t>m</a:t>
            </a:r>
            <a:r>
              <a:rPr lang="en-US" dirty="0" smtClean="0"/>
              <a:t> channel, night, July 2006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67182" y="6431834"/>
            <a:ext cx="320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*SBAF slope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00" y="1247140"/>
            <a:ext cx="6985000" cy="453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</a:pPr>
            <a:r>
              <a:rPr lang="en-US" dirty="0" smtClean="0"/>
              <a:t>• SBAF corrections for modern IR channels small</a:t>
            </a:r>
            <a:endParaRPr lang="en-US" dirty="0"/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		- ~0.2%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	- ~0.5K</a:t>
            </a:r>
          </a:p>
          <a:p>
            <a:pPr marL="173038" indent="-173038">
              <a:spcAft>
                <a:spcPts val="600"/>
              </a:spcAft>
            </a:pPr>
            <a:endParaRPr lang="en-US" dirty="0"/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• Satellite to satellite transfer errors larger than SBAF corrections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	- 0.06 – 0.28% error for one generation transfer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	- 0.4 – 1.1% error for second generation transfer, 1K error</a:t>
            </a:r>
          </a:p>
          <a:p>
            <a:pPr marL="173038" indent="-173038">
              <a:spcAft>
                <a:spcPts val="600"/>
              </a:spcAft>
            </a:pPr>
            <a:endParaRPr lang="en-US" dirty="0"/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• Errors can probably be reduced by taking longer time periods to increase sampling </a:t>
            </a:r>
          </a:p>
          <a:p>
            <a:pPr marL="173038" indent="-173038">
              <a:spcAft>
                <a:spcPts val="600"/>
              </a:spcAft>
            </a:pPr>
            <a:endParaRPr lang="en-US" dirty="0"/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• What about older satellites?</a:t>
            </a:r>
          </a:p>
          <a:p>
            <a:pPr marL="173038" indent="-173038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38480"/>
            <a:ext cx="569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Summary of Preliminary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2196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7_gos7_met9_gos11_11um_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32" y="1270000"/>
            <a:ext cx="8813668" cy="4723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215900"/>
            <a:ext cx="8430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Spectral Response Functions on IASI Mean Footprint Radiance Spectrum</a:t>
            </a:r>
          </a:p>
          <a:p>
            <a:pPr algn="ctr"/>
            <a:r>
              <a:rPr lang="en-US" sz="2200" dirty="0" smtClean="0"/>
              <a:t>11 Channels, Night, All Sky Tropical Ocean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6667500" y="4673600"/>
            <a:ext cx="127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Meteosat-7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4900" y="4858266"/>
            <a:ext cx="88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GOES-7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8950" y="4114800"/>
            <a:ext cx="127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Meteosat-9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800" y="4521200"/>
            <a:ext cx="88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331CB"/>
                </a:solidFill>
              </a:rPr>
              <a:t>GOES-7</a:t>
            </a:r>
            <a:endParaRPr lang="en-US" dirty="0">
              <a:solidFill>
                <a:srgbClr val="E331C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3120" y="5993640"/>
            <a:ext cx="496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Broader bands on older GEOs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8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es-7.N11.png"/>
          <p:cNvPicPr>
            <a:picLocks noChangeAspect="1"/>
          </p:cNvPicPr>
          <p:nvPr/>
        </p:nvPicPr>
        <p:blipFill>
          <a:blip r:embed="rId2"/>
          <a:srcRect t="12870"/>
          <a:stretch>
            <a:fillRect/>
          </a:stretch>
        </p:blipFill>
        <p:spPr>
          <a:xfrm>
            <a:off x="0" y="1718733"/>
            <a:ext cx="4686534" cy="4381566"/>
          </a:xfrm>
          <a:prstGeom prst="rect">
            <a:avLst/>
          </a:prstGeom>
        </p:spPr>
      </p:pic>
      <p:pic>
        <p:nvPicPr>
          <p:cNvPr id="4" name="Picture 3" descr="n11.met7.png"/>
          <p:cNvPicPr>
            <a:picLocks noChangeAspect="1"/>
          </p:cNvPicPr>
          <p:nvPr/>
        </p:nvPicPr>
        <p:blipFill>
          <a:blip r:embed="rId3"/>
          <a:srcRect t="12925"/>
          <a:stretch>
            <a:fillRect/>
          </a:stretch>
        </p:blipFill>
        <p:spPr>
          <a:xfrm>
            <a:off x="4605752" y="1718733"/>
            <a:ext cx="4538248" cy="4377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133" y="1349401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GOES-</a:t>
            </a:r>
            <a:r>
              <a:rPr lang="en-US" dirty="0"/>
              <a:t>7</a:t>
            </a:r>
            <a:r>
              <a:rPr lang="en-US" dirty="0" smtClean="0"/>
              <a:t> vs. NOAA-11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7739" y="1349401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Meteosat-</a:t>
            </a:r>
            <a:r>
              <a:rPr lang="en-US" dirty="0"/>
              <a:t>7</a:t>
            </a:r>
            <a:r>
              <a:rPr lang="en-US" dirty="0" smtClean="0"/>
              <a:t> vs. NOAA-11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737" y="131178"/>
            <a:ext cx="867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Pseudo-temperatures from IASI, 11-µm Channels</a:t>
            </a:r>
            <a:endParaRPr lang="en-US" sz="2200" dirty="0"/>
          </a:p>
          <a:p>
            <a:pPr algn="ctr"/>
            <a:r>
              <a:rPr lang="en-US" sz="2200" dirty="0" smtClean="0"/>
              <a:t>GOES-7/NOAA-11, Meteosat-7/NOAA-11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72277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11.gms.png"/>
          <p:cNvPicPr>
            <a:picLocks noChangeAspect="1"/>
          </p:cNvPicPr>
          <p:nvPr/>
        </p:nvPicPr>
        <p:blipFill>
          <a:blip r:embed="rId2"/>
          <a:srcRect t="13033"/>
          <a:stretch>
            <a:fillRect/>
          </a:stretch>
        </p:blipFill>
        <p:spPr>
          <a:xfrm>
            <a:off x="304800" y="1672088"/>
            <a:ext cx="4529667" cy="433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9" y="1300202"/>
            <a:ext cx="34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GMS-3 vs. NOAA-11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737" y="131178"/>
            <a:ext cx="867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Pseudo-temperatures from IASI, 11-µm Channels</a:t>
            </a:r>
            <a:endParaRPr lang="en-US" sz="2200" dirty="0"/>
          </a:p>
          <a:p>
            <a:pPr algn="ctr"/>
            <a:r>
              <a:rPr lang="en-US" sz="2200" dirty="0" smtClean="0"/>
              <a:t>GMS-3/NOAA-11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937760" y="1991082"/>
            <a:ext cx="3779520" cy="3200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Older Satellites</a:t>
            </a:r>
          </a:p>
          <a:p>
            <a:endParaRPr lang="en-US" dirty="0"/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• SBAF difference nearly double that for 2</a:t>
            </a:r>
            <a:r>
              <a:rPr lang="en-US" baseline="30000" dirty="0" smtClean="0"/>
              <a:t>nd</a:t>
            </a:r>
            <a:r>
              <a:rPr lang="en-US" dirty="0" smtClean="0"/>
              <a:t> generation GEOS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	- ~0.4%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/>
              <a:t>		</a:t>
            </a:r>
            <a:r>
              <a:rPr lang="en-US" dirty="0" smtClean="0"/>
              <a:t>- ~1.2 K</a:t>
            </a:r>
          </a:p>
          <a:p>
            <a:pPr marL="173038" indent="-173038">
              <a:spcAft>
                <a:spcPts val="600"/>
              </a:spcAft>
            </a:pPr>
            <a:endParaRPr lang="en-US" dirty="0"/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• transfer errors will likely be larger also due to navigation, resolution, etc.</a:t>
            </a:r>
          </a:p>
        </p:txBody>
      </p:sp>
    </p:spTree>
    <p:extLst>
      <p:ext uri="{BB962C8B-B14F-4D97-AF65-F5344CB8AC3E}">
        <p14:creationId xmlns:p14="http://schemas.microsoft.com/office/powerpoint/2010/main" val="367227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920" y="216932"/>
            <a:ext cx="382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Future Work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38632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</a:pPr>
            <a:r>
              <a:rPr lang="en-US" dirty="0" smtClean="0"/>
              <a:t>• Develop SBAFs using larger datasets to determine if there are seasonal or diurnal changes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	- fill in AVHRR 3.7-µm spectrum</a:t>
            </a:r>
          </a:p>
          <a:p>
            <a:pPr marL="173038" indent="-173038">
              <a:spcAft>
                <a:spcPts val="600"/>
              </a:spcAft>
            </a:pPr>
            <a:endParaRPr lang="en-US" dirty="0" smtClean="0"/>
          </a:p>
          <a:p>
            <a:pPr marL="173038" indent="-173038"/>
            <a:r>
              <a:rPr lang="en-US" dirty="0" smtClean="0"/>
              <a:t>• Test using multiple months of </a:t>
            </a:r>
            <a:r>
              <a:rPr lang="en-US" dirty="0"/>
              <a:t>modern </a:t>
            </a:r>
            <a:r>
              <a:rPr lang="en-US" dirty="0" smtClean="0"/>
              <a:t>data to establish transfer errors</a:t>
            </a:r>
          </a:p>
          <a:p>
            <a:pPr marL="173038" indent="-173038"/>
            <a:endParaRPr lang="en-US" dirty="0"/>
          </a:p>
          <a:p>
            <a:pPr marL="173038" indent="-173038"/>
            <a:r>
              <a:rPr lang="en-US" dirty="0" smtClean="0"/>
              <a:t>• Perform tests using year or two of 1</a:t>
            </a:r>
            <a:r>
              <a:rPr lang="en-US" baseline="30000" dirty="0" smtClean="0"/>
              <a:t>st</a:t>
            </a:r>
            <a:r>
              <a:rPr lang="en-US" dirty="0" smtClean="0"/>
              <a:t> generation matched data</a:t>
            </a:r>
          </a:p>
          <a:p>
            <a:pPr marL="173038" indent="-173038"/>
            <a:endParaRPr lang="en-US" dirty="0"/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• Determine trend correction method for older satellites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		- percentiles, DCC, SSTs?</a:t>
            </a:r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		- GSICS reference?</a:t>
            </a:r>
          </a:p>
          <a:p>
            <a:pPr marL="173038" indent="-173038">
              <a:spcAft>
                <a:spcPts val="600"/>
              </a:spcAft>
            </a:pPr>
            <a:endParaRPr lang="en-US" dirty="0"/>
          </a:p>
          <a:p>
            <a:pPr marL="173038" indent="-173038">
              <a:spcAft>
                <a:spcPts val="600"/>
              </a:spcAft>
            </a:pPr>
            <a:r>
              <a:rPr lang="en-US" dirty="0" smtClean="0"/>
              <a:t>• Perform normalizations, clean up short term variations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7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720" y="203200"/>
            <a:ext cx="1669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Background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" y="1193185"/>
            <a:ext cx="405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/>
            <a:r>
              <a:rPr lang="en-US" dirty="0" smtClean="0"/>
              <a:t>• ISCCP IR calibration: straight transfer of a LEO-to-GEO satellite 11 µm temperature,   T</a:t>
            </a:r>
            <a:r>
              <a:rPr lang="en-US" baseline="-25000" dirty="0" smtClean="0"/>
              <a:t>GEO</a:t>
            </a:r>
            <a:r>
              <a:rPr lang="en-US" dirty="0" smtClean="0"/>
              <a:t> = T</a:t>
            </a:r>
            <a:r>
              <a:rPr lang="en-US" baseline="-25000" dirty="0" smtClean="0"/>
              <a:t>LEO</a:t>
            </a:r>
            <a:r>
              <a:rPr lang="en-US" dirty="0" smtClean="0"/>
              <a:t> = a T’</a:t>
            </a:r>
            <a:r>
              <a:rPr lang="en-US" baseline="-25000" dirty="0" smtClean="0"/>
              <a:t>GEO</a:t>
            </a:r>
            <a:r>
              <a:rPr lang="en-US" dirty="0" smtClean="0"/>
              <a:t> + b, with no spectral correction</a:t>
            </a:r>
          </a:p>
          <a:p>
            <a:pPr marL="173038" indent="-173038"/>
            <a:endParaRPr lang="en-US" dirty="0"/>
          </a:p>
          <a:p>
            <a:pPr marL="173038" indent="-173038"/>
            <a:r>
              <a:rPr lang="en-US" dirty="0" smtClean="0"/>
              <a:t>• Reference LEO imager calibration adjusted using 10</a:t>
            </a:r>
            <a:r>
              <a:rPr lang="en-US" baseline="30000" dirty="0" smtClean="0"/>
              <a:t>th</a:t>
            </a:r>
            <a:r>
              <a:rPr lang="en-US" dirty="0" smtClean="0"/>
              <a:t> &amp; 90</a:t>
            </a:r>
            <a:r>
              <a:rPr lang="en-US" baseline="30000" dirty="0" smtClean="0"/>
              <a:t>th</a:t>
            </a:r>
            <a:r>
              <a:rPr lang="en-US" dirty="0" smtClean="0"/>
              <a:t> Percentile mean temperatures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53" y="705504"/>
            <a:ext cx="4700139" cy="3582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7600" y="4202370"/>
            <a:ext cx="189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Current GOAL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6080" y="4602480"/>
            <a:ext cx="840232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Transfer IASI calibration via MODIS to AVHRR and to earlier GEOs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• Retain spectral characteristics of each imager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 smtClean="0"/>
              <a:t>- “true temperature”, not AVHHR equivalent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• Use trends in various parameters (e.g., percentiles, DCC) to monitor older AVHRRs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1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744966"/>
              </p:ext>
            </p:extLst>
          </p:nvPr>
        </p:nvGraphicFramePr>
        <p:xfrm>
          <a:off x="1781809" y="45719"/>
          <a:ext cx="5681337" cy="6812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6184672" imgH="7416527" progId="Word.Document.12">
                  <p:embed/>
                </p:oleObj>
              </mc:Choice>
              <mc:Fallback>
                <p:oleObj name="Document" r:id="rId4" imgW="6184672" imgH="741652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809" y="45719"/>
                        <a:ext cx="5681337" cy="6812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51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60593"/>
              </p:ext>
            </p:extLst>
          </p:nvPr>
        </p:nvGraphicFramePr>
        <p:xfrm>
          <a:off x="850900" y="164041"/>
          <a:ext cx="7569200" cy="6701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6095776" imgH="5397301" progId="Word.Document.12">
                  <p:embed/>
                </p:oleObj>
              </mc:Choice>
              <mc:Fallback>
                <p:oleObj name="Document" r:id="rId4" imgW="6095776" imgH="5397301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64041"/>
                        <a:ext cx="7569200" cy="67018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66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76199"/>
            <a:ext cx="490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Approach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" y="762000"/>
            <a:ext cx="802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000" dirty="0" smtClean="0"/>
              <a:t>• </a:t>
            </a:r>
            <a:r>
              <a:rPr lang="en-US" sz="2000" dirty="0"/>
              <a:t>Derive pseudo-radiances </a:t>
            </a:r>
            <a:r>
              <a:rPr lang="en-US" sz="2000" i="1" dirty="0" err="1" smtClean="0"/>
              <a:t>L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Dl</a:t>
            </a:r>
            <a:r>
              <a:rPr lang="en-US" sz="2000" dirty="0" smtClean="0"/>
              <a:t> for </a:t>
            </a:r>
            <a:r>
              <a:rPr lang="en-US" sz="2000" dirty="0"/>
              <a:t>each target satellite channel SRF </a:t>
            </a:r>
            <a:r>
              <a:rPr lang="en-US" sz="2000" dirty="0" err="1" smtClean="0"/>
              <a:t>R</a:t>
            </a:r>
            <a:r>
              <a:rPr lang="en-US" sz="2000" baseline="-25000" dirty="0" err="1" smtClean="0">
                <a:latin typeface="Symbol" charset="2"/>
                <a:cs typeface="Symbol" charset="2"/>
              </a:rPr>
              <a:t>Dl</a:t>
            </a:r>
            <a:r>
              <a:rPr lang="en-US" sz="2000" dirty="0" smtClean="0"/>
              <a:t> from </a:t>
            </a:r>
            <a:r>
              <a:rPr lang="en-US" sz="2000" dirty="0"/>
              <a:t>either SCIAMACHY, IASI, </a:t>
            </a:r>
            <a:r>
              <a:rPr lang="en-US" sz="2000" dirty="0" err="1" smtClean="0"/>
              <a:t>CrIS</a:t>
            </a:r>
            <a:r>
              <a:rPr lang="en-US" sz="2000" dirty="0" smtClean="0"/>
              <a:t>, or </a:t>
            </a:r>
            <a:r>
              <a:rPr lang="en-US" sz="2000" dirty="0"/>
              <a:t>AIRS </a:t>
            </a:r>
            <a:r>
              <a:rPr lang="en-US" sz="2000" dirty="0" smtClean="0"/>
              <a:t>spectral radiance </a:t>
            </a:r>
            <a:r>
              <a:rPr lang="en-US" sz="2000" i="1" dirty="0" err="1" smtClean="0"/>
              <a:t>L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i="1" baseline="-25000" dirty="0" smtClean="0">
                <a:latin typeface="Symbol" charset="2"/>
                <a:cs typeface="Symbol" charset="2"/>
              </a:rPr>
              <a:t> </a:t>
            </a:r>
            <a:r>
              <a:rPr lang="en-US" sz="2000" dirty="0" smtClean="0"/>
              <a:t>depending </a:t>
            </a:r>
            <a:r>
              <a:rPr lang="en-US" sz="2000" dirty="0"/>
              <a:t>on the satellite channel and time </a:t>
            </a:r>
            <a:r>
              <a:rPr lang="en-US" sz="2000" dirty="0" smtClean="0"/>
              <a:t>period</a:t>
            </a:r>
          </a:p>
          <a:p>
            <a:pPr marL="177800" indent="-177800"/>
            <a:endParaRPr lang="en-US" sz="2000" dirty="0"/>
          </a:p>
          <a:p>
            <a:pPr marL="177800" indent="-177800"/>
            <a:r>
              <a:rPr lang="en-US" sz="2000" dirty="0" smtClean="0"/>
              <a:t>		</a:t>
            </a:r>
            <a:r>
              <a:rPr lang="en-US" sz="2000" i="1" dirty="0" err="1"/>
              <a:t>L</a:t>
            </a:r>
            <a:r>
              <a:rPr lang="en-US" sz="2000" i="1" baseline="-25000" dirty="0" err="1">
                <a:latin typeface="Symbol" charset="2"/>
                <a:cs typeface="Symbol" charset="2"/>
              </a:rPr>
              <a:t>Dl</a:t>
            </a:r>
            <a:r>
              <a:rPr lang="en-US" sz="2000" dirty="0"/>
              <a:t> = </a:t>
            </a:r>
            <a:r>
              <a:rPr lang="en-US" sz="2000" dirty="0">
                <a:latin typeface="Symbol" charset="2"/>
                <a:cs typeface="Symbol" charset="2"/>
              </a:rPr>
              <a:t>S</a:t>
            </a:r>
            <a:r>
              <a:rPr lang="en-US" sz="2000" dirty="0"/>
              <a:t> </a:t>
            </a:r>
            <a:r>
              <a:rPr lang="en-US" sz="2000" i="1" dirty="0" err="1"/>
              <a:t>R</a:t>
            </a:r>
            <a:r>
              <a:rPr lang="en-US" sz="2000" i="1" baseline="-25000" dirty="0" err="1">
                <a:latin typeface="Symbol" charset="2"/>
                <a:cs typeface="Symbol" charset="2"/>
              </a:rPr>
              <a:t>l</a:t>
            </a:r>
            <a:r>
              <a:rPr lang="en-US" sz="2000" i="1" baseline="-25000" dirty="0" err="1"/>
              <a:t>i</a:t>
            </a:r>
            <a:r>
              <a:rPr lang="en-US" sz="2000" dirty="0"/>
              <a:t> </a:t>
            </a:r>
            <a:r>
              <a:rPr lang="en-US" sz="2000" i="1" dirty="0" err="1"/>
              <a:t>L</a:t>
            </a:r>
            <a:r>
              <a:rPr lang="en-US" sz="2000" i="1" baseline="-25000" dirty="0" err="1">
                <a:latin typeface="Symbol" charset="2"/>
                <a:cs typeface="Symbol" charset="2"/>
              </a:rPr>
              <a:t>l</a:t>
            </a:r>
            <a:r>
              <a:rPr lang="en-US" sz="2000" i="1" baseline="-25000" dirty="0" err="1"/>
              <a:t>i</a:t>
            </a:r>
            <a:r>
              <a:rPr lang="en-US" sz="2000" dirty="0"/>
              <a:t>’ (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baseline="-25000" dirty="0"/>
              <a:t>i </a:t>
            </a:r>
            <a:r>
              <a:rPr lang="en-US" sz="2000" dirty="0"/>
              <a:t>- </a:t>
            </a:r>
            <a:r>
              <a:rPr lang="en-US" sz="2000" dirty="0">
                <a:latin typeface="Symbol" charset="2"/>
                <a:cs typeface="Symbol" charset="2"/>
              </a:rPr>
              <a:t>l</a:t>
            </a:r>
            <a:r>
              <a:rPr lang="en-US" sz="2000" baseline="-25000" dirty="0"/>
              <a:t>i-1</a:t>
            </a:r>
            <a:r>
              <a:rPr lang="en-US" sz="2000" dirty="0"/>
              <a:t>) / </a:t>
            </a:r>
            <a:r>
              <a:rPr lang="en-US" sz="2000" dirty="0">
                <a:latin typeface="Symbol" charset="2"/>
                <a:cs typeface="Symbol" charset="2"/>
              </a:rPr>
              <a:t>S</a:t>
            </a:r>
            <a:r>
              <a:rPr lang="en-US" sz="2000" dirty="0"/>
              <a:t>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i="1" baseline="-25000" dirty="0" err="1" smtClean="0"/>
              <a:t>i</a:t>
            </a:r>
            <a:r>
              <a:rPr lang="en-US" sz="2000" dirty="0"/>
              <a:t>’ 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- </a:t>
            </a:r>
            <a:r>
              <a:rPr lang="en-US" sz="2000" dirty="0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smtClean="0"/>
              <a:t>i-1</a:t>
            </a:r>
            <a:r>
              <a:rPr lang="en-US" sz="2000" dirty="0" smtClean="0"/>
              <a:t>)</a:t>
            </a:r>
          </a:p>
          <a:p>
            <a:pPr marL="177800" indent="-177800"/>
            <a:endParaRPr lang="en-US" sz="2000" dirty="0"/>
          </a:p>
          <a:p>
            <a:pPr marL="177800" indent="-177800"/>
            <a:endParaRPr lang="en-US" sz="2000" dirty="0" smtClean="0"/>
          </a:p>
          <a:p>
            <a:pPr marL="177800" indent="-177800"/>
            <a:r>
              <a:rPr lang="en-US" sz="2000" dirty="0" smtClean="0"/>
              <a:t>• Determine spectral band adjustment factors (SBAF) relative for a target imager, t, to a particular reference, r, from pseudo-radiances</a:t>
            </a:r>
          </a:p>
          <a:p>
            <a:pPr marL="177800" indent="-177800"/>
            <a:endParaRPr lang="en-US" sz="2000" dirty="0"/>
          </a:p>
          <a:p>
            <a:pPr marL="177800" indent="-177800"/>
            <a:r>
              <a:rPr lang="en-US" sz="2000" dirty="0" smtClean="0"/>
              <a:t>		</a:t>
            </a:r>
            <a:r>
              <a:rPr lang="en-US" sz="2000" dirty="0" err="1" smtClean="0"/>
              <a:t>T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= </a:t>
            </a:r>
            <a:r>
              <a:rPr lang="en-US" sz="2000" dirty="0" err="1" smtClean="0"/>
              <a:t>SBAF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/>
              <a:t>rt</a:t>
            </a:r>
            <a:r>
              <a:rPr lang="en-US" sz="2000" dirty="0" smtClean="0"/>
              <a:t>(</a:t>
            </a:r>
            <a:r>
              <a:rPr lang="en-US" sz="2000" dirty="0" err="1" smtClean="0"/>
              <a:t>T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) = a </a:t>
            </a:r>
            <a:r>
              <a:rPr lang="en-US" sz="2000" dirty="0" err="1" smtClean="0"/>
              <a:t>T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+ b</a:t>
            </a:r>
            <a:endParaRPr lang="en-US" sz="2000" dirty="0"/>
          </a:p>
          <a:p>
            <a:pPr marL="177800" indent="-177800"/>
            <a:endParaRPr lang="en-US" sz="2000" dirty="0" smtClean="0"/>
          </a:p>
          <a:p>
            <a:pPr marL="177800" indent="-177800"/>
            <a:r>
              <a:rPr lang="en-US" sz="2000" dirty="0" smtClean="0"/>
              <a:t>• </a:t>
            </a:r>
            <a:r>
              <a:rPr lang="en-US" sz="2000" dirty="0"/>
              <a:t>Apply NSRT method to matched imager </a:t>
            </a:r>
            <a:r>
              <a:rPr lang="en-US" sz="2000" dirty="0" smtClean="0"/>
              <a:t>data </a:t>
            </a:r>
            <a:r>
              <a:rPr lang="en-US" sz="2000" dirty="0"/>
              <a:t>from reference and target satellite imagers for entire overlap </a:t>
            </a:r>
            <a:r>
              <a:rPr lang="en-US" sz="2000" dirty="0" smtClean="0"/>
              <a:t>period, ‘ indicates data</a:t>
            </a:r>
          </a:p>
          <a:p>
            <a:pPr marL="177800" indent="-177800"/>
            <a:endParaRPr lang="en-US" sz="2000" dirty="0"/>
          </a:p>
          <a:p>
            <a:pPr marL="177800" indent="-177800"/>
            <a:r>
              <a:rPr lang="en-US" sz="2000" dirty="0" smtClean="0"/>
              <a:t>		</a:t>
            </a:r>
            <a:r>
              <a:rPr lang="en-US" sz="2000" dirty="0" err="1" smtClean="0"/>
              <a:t>T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SBAF</a:t>
            </a:r>
            <a:r>
              <a:rPr lang="en-US" sz="2000" i="1" baseline="-25000" dirty="0" err="1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/>
              <a:t>tr</a:t>
            </a:r>
            <a:r>
              <a:rPr lang="en-US" sz="2000" dirty="0"/>
              <a:t>(</a:t>
            </a:r>
            <a:r>
              <a:rPr lang="en-US" sz="2000" dirty="0" err="1"/>
              <a:t>T</a:t>
            </a:r>
            <a:r>
              <a:rPr lang="en-US" sz="2000" i="1" baseline="-25000" dirty="0" err="1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/>
              <a:t>t</a:t>
            </a:r>
            <a:r>
              <a:rPr lang="en-US" sz="2000" dirty="0"/>
              <a:t>) = </a:t>
            </a:r>
            <a:r>
              <a:rPr lang="en-US" sz="2000" dirty="0" smtClean="0"/>
              <a:t>(a </a:t>
            </a:r>
            <a:r>
              <a:rPr lang="en-US" sz="2000" dirty="0" err="1" smtClean="0"/>
              <a:t>T’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b) = </a:t>
            </a:r>
            <a:r>
              <a:rPr lang="en-US" sz="2000" dirty="0"/>
              <a:t> </a:t>
            </a:r>
            <a:r>
              <a:rPr lang="en-US" sz="2000" dirty="0" smtClean="0"/>
              <a:t>a’ </a:t>
            </a:r>
            <a:r>
              <a:rPr lang="en-US" sz="2000" dirty="0" err="1" smtClean="0"/>
              <a:t>T</a:t>
            </a:r>
            <a:r>
              <a:rPr lang="en-US" sz="2000" i="1" baseline="-25000" dirty="0" err="1" smtClean="0">
                <a:latin typeface="Symbol" charset="2"/>
                <a:cs typeface="Symbol" charset="2"/>
              </a:rPr>
              <a:t>l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’ </a:t>
            </a:r>
            <a:r>
              <a:rPr lang="en-US" sz="2000" dirty="0"/>
              <a:t>+ </a:t>
            </a:r>
            <a:r>
              <a:rPr lang="en-US" sz="2000" dirty="0" smtClean="0"/>
              <a:t>b’ 	</a:t>
            </a:r>
          </a:p>
          <a:p>
            <a:pPr marL="177800" indent="-177800"/>
            <a:endParaRPr lang="en-US" sz="2000" dirty="0"/>
          </a:p>
          <a:p>
            <a:pPr marL="177800" indent="-177800"/>
            <a:r>
              <a:rPr lang="en-US" sz="2000" dirty="0" smtClean="0"/>
              <a:t>			Force fits denote b and b’ forced to zero</a:t>
            </a:r>
          </a:p>
        </p:txBody>
      </p:sp>
    </p:spTree>
    <p:extLst>
      <p:ext uri="{BB962C8B-B14F-4D97-AF65-F5344CB8AC3E}">
        <p14:creationId xmlns:p14="http://schemas.microsoft.com/office/powerpoint/2010/main" val="24603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100" y="2540000"/>
            <a:ext cx="631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Examples of Pseudo-radiance Sets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52700" y="3632200"/>
            <a:ext cx="410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Aqua MODIS</a:t>
            </a:r>
          </a:p>
          <a:p>
            <a:pPr algn="ctr"/>
            <a:r>
              <a:rPr lang="en-US" dirty="0" smtClean="0"/>
              <a:t>NOAA-18 AVHRR</a:t>
            </a:r>
          </a:p>
          <a:p>
            <a:pPr algn="ctr"/>
            <a:r>
              <a:rPr lang="en-US" dirty="0" smtClean="0"/>
              <a:t>GOES-11 Imager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5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_aqua_goes11_no18_3p8um_L1C_rad_ocean_20070610-200706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5219"/>
            <a:ext cx="9144000" cy="5107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11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Spectral Response Functions on IASI Mean Footprint Radiance Spectrum</a:t>
            </a:r>
          </a:p>
          <a:p>
            <a:pPr algn="ctr"/>
            <a:r>
              <a:rPr lang="en-US" sz="2000" dirty="0" smtClean="0">
                <a:latin typeface="Arial"/>
                <a:cs typeface="Arial"/>
              </a:rPr>
              <a:t>10 – 12 µ</a:t>
            </a:r>
            <a:r>
              <a:rPr lang="en-US" sz="2000" dirty="0" err="1" smtClean="0">
                <a:latin typeface="Arial"/>
                <a:cs typeface="Arial"/>
              </a:rPr>
              <a:t>m</a:t>
            </a:r>
            <a:r>
              <a:rPr lang="en-US" sz="2000" dirty="0" smtClean="0">
                <a:latin typeface="Arial"/>
                <a:cs typeface="Arial"/>
              </a:rPr>
              <a:t> Channels, </a:t>
            </a:r>
            <a:r>
              <a:rPr lang="en-US" sz="2000" dirty="0">
                <a:latin typeface="Arial"/>
                <a:cs typeface="Arial"/>
              </a:rPr>
              <a:t>All Sky Tropical Ocean</a:t>
            </a:r>
          </a:p>
        </p:txBody>
      </p:sp>
    </p:spTree>
    <p:extLst>
      <p:ext uri="{BB962C8B-B14F-4D97-AF65-F5344CB8AC3E}">
        <p14:creationId xmlns:p14="http://schemas.microsoft.com/office/powerpoint/2010/main" val="1190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_aqua_goes11_no18_3p8um_L1C_rad_ocean_20070610-20070616.png"/>
          <p:cNvPicPr>
            <a:picLocks noChangeAspect="1"/>
          </p:cNvPicPr>
          <p:nvPr/>
        </p:nvPicPr>
        <p:blipFill rotWithShape="1">
          <a:blip r:embed="rId2"/>
          <a:srcRect l="25241" t="2573" r="24669" b="5506"/>
          <a:stretch/>
        </p:blipFill>
        <p:spPr>
          <a:xfrm>
            <a:off x="1414749" y="533399"/>
            <a:ext cx="6444647" cy="6324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600" y="131178"/>
            <a:ext cx="8430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Pseudo-radiances from IASI, 12-µm Channels, GOES-11/MODIS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009" y="5554980"/>
            <a:ext cx="3202855" cy="5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3951</TotalTime>
  <Words>741</Words>
  <Application>Microsoft Macintosh PowerPoint</Application>
  <PresentationFormat>On-screen Show (4:3)</PresentationFormat>
  <Paragraphs>218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 R. Scarino</dc:creator>
  <cp:lastModifiedBy>Patrick Minnis</cp:lastModifiedBy>
  <cp:revision>234</cp:revision>
  <cp:lastPrinted>2013-03-06T04:46:25Z</cp:lastPrinted>
  <dcterms:created xsi:type="dcterms:W3CDTF">2013-03-05T21:23:41Z</dcterms:created>
  <dcterms:modified xsi:type="dcterms:W3CDTF">2013-03-06T13:25:54Z</dcterms:modified>
</cp:coreProperties>
</file>